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64" r:id="rId3"/>
  </p:sldMasterIdLst>
  <p:notesMasterIdLst>
    <p:notesMasterId r:id="rId17"/>
  </p:notesMasterIdLst>
  <p:sldIdLst>
    <p:sldId id="268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10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706" y="72"/>
      </p:cViewPr>
      <p:guideLst>
        <p:guide pos="3840"/>
        <p:guide orient="horz" pos="10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469428-3EB0-4A7D-A4C3-105F0435675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de-DE"/>
        </a:p>
      </dgm:t>
    </dgm:pt>
    <dgm:pt modelId="{763CDE82-0520-4605-8D14-72F9E5AFD0AB}">
      <dgm:prSet phldrT="[Text]"/>
      <dgm:spPr bwMode="auto">
        <a:solidFill>
          <a:srgbClr val="DEC628"/>
        </a:solidFill>
      </dgm:spPr>
      <dgm:t>
        <a:bodyPr/>
        <a:lstStyle/>
        <a:p>
          <a:pPr>
            <a:defRPr/>
          </a:pPr>
          <a:r>
            <a:rPr lang="de-DE" b="1"/>
            <a:t>Individualisiertes und differenziertes Lernen</a:t>
          </a:r>
          <a:endParaRPr lang="de-DE"/>
        </a:p>
      </dgm:t>
    </dgm:pt>
    <dgm:pt modelId="{CA7FD0A2-2989-45BE-AAA7-A013EE4792CC}" type="parTrans" cxnId="{FE2CF023-821F-40F4-B6E2-BBB07DADF0A1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87E78405-EF28-4535-BA3E-FEA6FAFAFEC9}" type="sibTrans" cxnId="{FE2CF023-821F-40F4-B6E2-BBB07DADF0A1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1D0A4298-8FF2-43F4-8D81-8A7A158B07F5}">
      <dgm:prSet phldrT="[Text]"/>
      <dgm:spPr bwMode="auto"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defRPr/>
          </a:pPr>
          <a:r>
            <a:rPr lang="de-DE" b="1"/>
            <a:t>Unterstützung bei Routineaufgaben</a:t>
          </a:r>
          <a:endParaRPr lang="de-DE"/>
        </a:p>
      </dgm:t>
    </dgm:pt>
    <dgm:pt modelId="{4E9A9390-6B94-4C8E-96FD-028E887B13C6}" type="parTrans" cxnId="{142A41C2-EDA4-4114-A399-04B111950160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C92FE0D9-90CD-4782-A987-EE2F298F043B}" type="sibTrans" cxnId="{142A41C2-EDA4-4114-A399-04B111950160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0C82D2DA-F89C-493B-9397-65997336A7D5}">
      <dgm:prSet phldrT="[Text]"/>
      <dgm:spPr bwMode="auto"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defRPr/>
          </a:pPr>
          <a:r>
            <a:rPr lang="de-DE" b="1"/>
            <a:t>Förderung digitaler Kompetenzen</a:t>
          </a:r>
          <a:endParaRPr lang="de-DE"/>
        </a:p>
      </dgm:t>
    </dgm:pt>
    <dgm:pt modelId="{F7962206-81B0-4FEC-9BF3-208F2F4A6168}" type="parTrans" cxnId="{8E34B423-14DC-44BD-83C0-1BC4484DA31D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5B4C363F-A0E5-49CD-8CB4-44DE311633E4}" type="sibTrans" cxnId="{8E34B423-14DC-44BD-83C0-1BC4484DA31D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C44FA973-CA96-4F50-82A1-6CD343D1D08D}">
      <dgm:prSet phldrT="[Text]"/>
      <dgm:spPr bwMode="auto"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>
            <a:defRPr/>
          </a:pPr>
          <a:r>
            <a:rPr lang="de-DE" b="1"/>
            <a:t>Zugang zu neuen Lernformen</a:t>
          </a:r>
          <a:endParaRPr lang="de-DE"/>
        </a:p>
      </dgm:t>
    </dgm:pt>
    <dgm:pt modelId="{89CC44F2-DF70-434A-9B1C-2EBD0E091AA3}" type="parTrans" cxnId="{FE150E0D-A298-47B0-96AD-B4889721308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A26A5381-137C-47FC-BEA8-BAF405D607E2}" type="sibTrans" cxnId="{FE150E0D-A298-47B0-96AD-B4889721308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4795AB35-2F18-4E0F-B4E1-B2B22647BF0D}" type="pres">
      <dgm:prSet presAssocID="{AB469428-3EB0-4A7D-A4C3-105F04356751}" presName="Name0" presStyleCnt="0">
        <dgm:presLayoutVars>
          <dgm:chMax val="7"/>
          <dgm:chPref val="7"/>
          <dgm:dir/>
        </dgm:presLayoutVars>
      </dgm:prSet>
      <dgm:spPr bwMode="auto"/>
    </dgm:pt>
    <dgm:pt modelId="{B3CDF451-ABCF-43B9-8C2C-729B9B15F099}" type="pres">
      <dgm:prSet presAssocID="{AB469428-3EB0-4A7D-A4C3-105F04356751}" presName="Name1" presStyleCnt="0"/>
      <dgm:spPr bwMode="auto"/>
    </dgm:pt>
    <dgm:pt modelId="{56779EDD-1221-4303-B41F-3E5C384C9BFB}" type="pres">
      <dgm:prSet presAssocID="{AB469428-3EB0-4A7D-A4C3-105F04356751}" presName="cycle" presStyleCnt="0"/>
      <dgm:spPr bwMode="auto"/>
    </dgm:pt>
    <dgm:pt modelId="{B7EEC69E-8022-4A64-A912-F5F8369EF086}" type="pres">
      <dgm:prSet presAssocID="{AB469428-3EB0-4A7D-A4C3-105F04356751}" presName="srcNode" presStyleLbl="node1" presStyleIdx="0" presStyleCnt="4"/>
      <dgm:spPr bwMode="auto"/>
    </dgm:pt>
    <dgm:pt modelId="{0B893AD0-0A1C-4ADF-9718-A14AC0683237}" type="pres">
      <dgm:prSet presAssocID="{AB469428-3EB0-4A7D-A4C3-105F04356751}" presName="conn" presStyleLbl="parChTrans1D2" presStyleIdx="0" presStyleCnt="1"/>
      <dgm:spPr bwMode="auto"/>
    </dgm:pt>
    <dgm:pt modelId="{BE45C8A5-1D26-46FF-A10C-8B82359B90E4}" type="pres">
      <dgm:prSet presAssocID="{AB469428-3EB0-4A7D-A4C3-105F04356751}" presName="extraNode" presStyleLbl="node1" presStyleIdx="0" presStyleCnt="4"/>
      <dgm:spPr bwMode="auto"/>
    </dgm:pt>
    <dgm:pt modelId="{848E226B-ADBB-42EA-A806-5A4B9EDE1566}" type="pres">
      <dgm:prSet presAssocID="{AB469428-3EB0-4A7D-A4C3-105F04356751}" presName="dstNode" presStyleLbl="node1" presStyleIdx="0" presStyleCnt="4"/>
      <dgm:spPr bwMode="auto"/>
    </dgm:pt>
    <dgm:pt modelId="{505B6D5A-154B-4BE6-A3A7-88F7CAAC9756}" type="pres">
      <dgm:prSet presAssocID="{763CDE82-0520-4605-8D14-72F9E5AFD0AB}" presName="text_1" presStyleLbl="node1" presStyleIdx="0" presStyleCnt="4">
        <dgm:presLayoutVars>
          <dgm:bulletEnabled val="1"/>
        </dgm:presLayoutVars>
      </dgm:prSet>
      <dgm:spPr bwMode="auto"/>
    </dgm:pt>
    <dgm:pt modelId="{2A6A0ECB-24FC-48C0-AA20-1AAFA76FAB54}" type="pres">
      <dgm:prSet presAssocID="{763CDE82-0520-4605-8D14-72F9E5AFD0AB}" presName="accent_1" presStyleCnt="0"/>
      <dgm:spPr bwMode="auto"/>
    </dgm:pt>
    <dgm:pt modelId="{E7A6BDE6-E41D-4E3A-9BD8-6D83ACC0BD68}" type="pres">
      <dgm:prSet presAssocID="{763CDE82-0520-4605-8D14-72F9E5AFD0AB}" presName="accentRepeatNode" presStyleLbl="solidFgAcc1" presStyleIdx="0" presStyleCnt="4"/>
      <dgm:spPr bwMode="auto"/>
    </dgm:pt>
    <dgm:pt modelId="{C50AFA46-5CCF-4B41-B1F2-2C82A678FF55}" type="pres">
      <dgm:prSet presAssocID="{1D0A4298-8FF2-43F4-8D81-8A7A158B07F5}" presName="text_2" presStyleLbl="node1" presStyleIdx="1" presStyleCnt="4">
        <dgm:presLayoutVars>
          <dgm:bulletEnabled val="1"/>
        </dgm:presLayoutVars>
      </dgm:prSet>
      <dgm:spPr bwMode="auto"/>
    </dgm:pt>
    <dgm:pt modelId="{04D01961-C3B6-464C-9361-109E04C0E126}" type="pres">
      <dgm:prSet presAssocID="{1D0A4298-8FF2-43F4-8D81-8A7A158B07F5}" presName="accent_2" presStyleCnt="0"/>
      <dgm:spPr bwMode="auto"/>
    </dgm:pt>
    <dgm:pt modelId="{E3FADB66-1A74-4BB3-AC5A-EAE2BF244DFF}" type="pres">
      <dgm:prSet presAssocID="{1D0A4298-8FF2-43F4-8D81-8A7A158B07F5}" presName="accentRepeatNode" presStyleLbl="solidFgAcc1" presStyleIdx="1" presStyleCnt="4"/>
      <dgm:spPr bwMode="auto"/>
    </dgm:pt>
    <dgm:pt modelId="{B193DB50-272A-4D4C-A921-5105FA66BD06}" type="pres">
      <dgm:prSet presAssocID="{0C82D2DA-F89C-493B-9397-65997336A7D5}" presName="text_3" presStyleLbl="node1" presStyleIdx="2" presStyleCnt="4">
        <dgm:presLayoutVars>
          <dgm:bulletEnabled val="1"/>
        </dgm:presLayoutVars>
      </dgm:prSet>
      <dgm:spPr bwMode="auto"/>
    </dgm:pt>
    <dgm:pt modelId="{B1703733-CC5C-434D-94C9-7E45BA2BC244}" type="pres">
      <dgm:prSet presAssocID="{0C82D2DA-F89C-493B-9397-65997336A7D5}" presName="accent_3" presStyleCnt="0"/>
      <dgm:spPr bwMode="auto"/>
    </dgm:pt>
    <dgm:pt modelId="{FC8907A0-78FE-4A60-B009-D6682E021638}" type="pres">
      <dgm:prSet presAssocID="{0C82D2DA-F89C-493B-9397-65997336A7D5}" presName="accentRepeatNode" presStyleLbl="solidFgAcc1" presStyleIdx="2" presStyleCnt="4"/>
      <dgm:spPr bwMode="auto"/>
    </dgm:pt>
    <dgm:pt modelId="{E439456E-D7F8-4CCC-8AAF-509C7B533D01}" type="pres">
      <dgm:prSet presAssocID="{C44FA973-CA96-4F50-82A1-6CD343D1D08D}" presName="text_4" presStyleLbl="node1" presStyleIdx="3" presStyleCnt="4">
        <dgm:presLayoutVars>
          <dgm:bulletEnabled val="1"/>
        </dgm:presLayoutVars>
      </dgm:prSet>
      <dgm:spPr bwMode="auto"/>
    </dgm:pt>
    <dgm:pt modelId="{2442D057-F4FA-44D5-A9C7-A184B33B3C70}" type="pres">
      <dgm:prSet presAssocID="{C44FA973-CA96-4F50-82A1-6CD343D1D08D}" presName="accent_4" presStyleCnt="0"/>
      <dgm:spPr bwMode="auto"/>
    </dgm:pt>
    <dgm:pt modelId="{3A2CD447-01DD-4BFE-87AF-B7378F0F7786}" type="pres">
      <dgm:prSet presAssocID="{C44FA973-CA96-4F50-82A1-6CD343D1D08D}" presName="accentRepeatNode" presStyleLbl="solidFgAcc1" presStyleIdx="3" presStyleCnt="4"/>
      <dgm:spPr bwMode="auto"/>
    </dgm:pt>
  </dgm:ptLst>
  <dgm:cxnLst>
    <dgm:cxn modelId="{FE150E0D-A298-47B0-96AD-B4889721308F}" srcId="{AB469428-3EB0-4A7D-A4C3-105F04356751}" destId="{C44FA973-CA96-4F50-82A1-6CD343D1D08D}" srcOrd="3" destOrd="0" parTransId="{89CC44F2-DF70-434A-9B1C-2EBD0E091AA3}" sibTransId="{A26A5381-137C-47FC-BEA8-BAF405D607E2}"/>
    <dgm:cxn modelId="{FCB86022-F2EE-4B16-BB3C-BC95CB909412}" type="presOf" srcId="{87E78405-EF28-4535-BA3E-FEA6FAFAFEC9}" destId="{0B893AD0-0A1C-4ADF-9718-A14AC0683237}" srcOrd="0" destOrd="0" presId="urn:microsoft.com/office/officeart/2008/layout/VerticalCurvedList"/>
    <dgm:cxn modelId="{8E34B423-14DC-44BD-83C0-1BC4484DA31D}" srcId="{AB469428-3EB0-4A7D-A4C3-105F04356751}" destId="{0C82D2DA-F89C-493B-9397-65997336A7D5}" srcOrd="2" destOrd="0" parTransId="{F7962206-81B0-4FEC-9BF3-208F2F4A6168}" sibTransId="{5B4C363F-A0E5-49CD-8CB4-44DE311633E4}"/>
    <dgm:cxn modelId="{FE2CF023-821F-40F4-B6E2-BBB07DADF0A1}" srcId="{AB469428-3EB0-4A7D-A4C3-105F04356751}" destId="{763CDE82-0520-4605-8D14-72F9E5AFD0AB}" srcOrd="0" destOrd="0" parTransId="{CA7FD0A2-2989-45BE-AAA7-A013EE4792CC}" sibTransId="{87E78405-EF28-4535-BA3E-FEA6FAFAFEC9}"/>
    <dgm:cxn modelId="{A73B8F4F-503E-4376-BEE9-E9D2CABFDBE4}" type="presOf" srcId="{C44FA973-CA96-4F50-82A1-6CD343D1D08D}" destId="{E439456E-D7F8-4CCC-8AAF-509C7B533D01}" srcOrd="0" destOrd="0" presId="urn:microsoft.com/office/officeart/2008/layout/VerticalCurvedList"/>
    <dgm:cxn modelId="{A86CE6B0-553C-4B40-BB2E-54C818F0DC1B}" type="presOf" srcId="{AB469428-3EB0-4A7D-A4C3-105F04356751}" destId="{4795AB35-2F18-4E0F-B4E1-B2B22647BF0D}" srcOrd="0" destOrd="0" presId="urn:microsoft.com/office/officeart/2008/layout/VerticalCurvedList"/>
    <dgm:cxn modelId="{42989DBA-ED67-4681-B11A-070B2208342A}" type="presOf" srcId="{1D0A4298-8FF2-43F4-8D81-8A7A158B07F5}" destId="{C50AFA46-5CCF-4B41-B1F2-2C82A678FF55}" srcOrd="0" destOrd="0" presId="urn:microsoft.com/office/officeart/2008/layout/VerticalCurvedList"/>
    <dgm:cxn modelId="{D57BD4C1-1CDF-4B52-967B-6AED92FEAF83}" type="presOf" srcId="{0C82D2DA-F89C-493B-9397-65997336A7D5}" destId="{B193DB50-272A-4D4C-A921-5105FA66BD06}" srcOrd="0" destOrd="0" presId="urn:microsoft.com/office/officeart/2008/layout/VerticalCurvedList"/>
    <dgm:cxn modelId="{142A41C2-EDA4-4114-A399-04B111950160}" srcId="{AB469428-3EB0-4A7D-A4C3-105F04356751}" destId="{1D0A4298-8FF2-43F4-8D81-8A7A158B07F5}" srcOrd="1" destOrd="0" parTransId="{4E9A9390-6B94-4C8E-96FD-028E887B13C6}" sibTransId="{C92FE0D9-90CD-4782-A987-EE2F298F043B}"/>
    <dgm:cxn modelId="{28B09EC3-01BE-4FD0-B783-495EAABF9E52}" type="presOf" srcId="{763CDE82-0520-4605-8D14-72F9E5AFD0AB}" destId="{505B6D5A-154B-4BE6-A3A7-88F7CAAC9756}" srcOrd="0" destOrd="0" presId="urn:microsoft.com/office/officeart/2008/layout/VerticalCurvedList"/>
    <dgm:cxn modelId="{33985C14-CDE2-4796-83C8-052E2BC58C56}" type="presParOf" srcId="{4795AB35-2F18-4E0F-B4E1-B2B22647BF0D}" destId="{B3CDF451-ABCF-43B9-8C2C-729B9B15F099}" srcOrd="0" destOrd="0" presId="urn:microsoft.com/office/officeart/2008/layout/VerticalCurvedList"/>
    <dgm:cxn modelId="{FA16CF52-4D3C-493B-A711-2E5FE9C8FF9C}" type="presParOf" srcId="{B3CDF451-ABCF-43B9-8C2C-729B9B15F099}" destId="{56779EDD-1221-4303-B41F-3E5C384C9BFB}" srcOrd="0" destOrd="0" presId="urn:microsoft.com/office/officeart/2008/layout/VerticalCurvedList"/>
    <dgm:cxn modelId="{4F84503B-F300-4BA6-9E92-FE22B3C0B413}" type="presParOf" srcId="{56779EDD-1221-4303-B41F-3E5C384C9BFB}" destId="{B7EEC69E-8022-4A64-A912-F5F8369EF086}" srcOrd="0" destOrd="0" presId="urn:microsoft.com/office/officeart/2008/layout/VerticalCurvedList"/>
    <dgm:cxn modelId="{B6469A10-8E9D-4EB3-9B16-87873C34AA63}" type="presParOf" srcId="{56779EDD-1221-4303-B41F-3E5C384C9BFB}" destId="{0B893AD0-0A1C-4ADF-9718-A14AC0683237}" srcOrd="1" destOrd="0" presId="urn:microsoft.com/office/officeart/2008/layout/VerticalCurvedList"/>
    <dgm:cxn modelId="{8490E46C-3C05-4860-9F0C-9E40EE9131AC}" type="presParOf" srcId="{56779EDD-1221-4303-B41F-3E5C384C9BFB}" destId="{BE45C8A5-1D26-46FF-A10C-8B82359B90E4}" srcOrd="2" destOrd="0" presId="urn:microsoft.com/office/officeart/2008/layout/VerticalCurvedList"/>
    <dgm:cxn modelId="{126D8F57-9A2B-4E79-B6B5-CFA7974DE160}" type="presParOf" srcId="{56779EDD-1221-4303-B41F-3E5C384C9BFB}" destId="{848E226B-ADBB-42EA-A806-5A4B9EDE1566}" srcOrd="3" destOrd="0" presId="urn:microsoft.com/office/officeart/2008/layout/VerticalCurvedList"/>
    <dgm:cxn modelId="{D3B781AB-53D2-4F4D-8DBC-C4CAD7D9E54E}" type="presParOf" srcId="{B3CDF451-ABCF-43B9-8C2C-729B9B15F099}" destId="{505B6D5A-154B-4BE6-A3A7-88F7CAAC9756}" srcOrd="1" destOrd="0" presId="urn:microsoft.com/office/officeart/2008/layout/VerticalCurvedList"/>
    <dgm:cxn modelId="{0DFCA9CF-D350-4199-954B-123D9D262058}" type="presParOf" srcId="{B3CDF451-ABCF-43B9-8C2C-729B9B15F099}" destId="{2A6A0ECB-24FC-48C0-AA20-1AAFA76FAB54}" srcOrd="2" destOrd="0" presId="urn:microsoft.com/office/officeart/2008/layout/VerticalCurvedList"/>
    <dgm:cxn modelId="{9393A668-C8BD-42E8-9E57-EF87BDBB404A}" type="presParOf" srcId="{2A6A0ECB-24FC-48C0-AA20-1AAFA76FAB54}" destId="{E7A6BDE6-E41D-4E3A-9BD8-6D83ACC0BD68}" srcOrd="0" destOrd="0" presId="urn:microsoft.com/office/officeart/2008/layout/VerticalCurvedList"/>
    <dgm:cxn modelId="{218A50BD-A94F-4B35-BBE8-F16EE7EA99B3}" type="presParOf" srcId="{B3CDF451-ABCF-43B9-8C2C-729B9B15F099}" destId="{C50AFA46-5CCF-4B41-B1F2-2C82A678FF55}" srcOrd="3" destOrd="0" presId="urn:microsoft.com/office/officeart/2008/layout/VerticalCurvedList"/>
    <dgm:cxn modelId="{C8275B1A-6507-4ADF-81AC-6BB17BB74CB5}" type="presParOf" srcId="{B3CDF451-ABCF-43B9-8C2C-729B9B15F099}" destId="{04D01961-C3B6-464C-9361-109E04C0E126}" srcOrd="4" destOrd="0" presId="urn:microsoft.com/office/officeart/2008/layout/VerticalCurvedList"/>
    <dgm:cxn modelId="{E68B11B2-73F4-4D71-A822-ADCAEE2FBD48}" type="presParOf" srcId="{04D01961-C3B6-464C-9361-109E04C0E126}" destId="{E3FADB66-1A74-4BB3-AC5A-EAE2BF244DFF}" srcOrd="0" destOrd="0" presId="urn:microsoft.com/office/officeart/2008/layout/VerticalCurvedList"/>
    <dgm:cxn modelId="{7C2F18E9-03D4-458A-867B-6648C6FFE0C3}" type="presParOf" srcId="{B3CDF451-ABCF-43B9-8C2C-729B9B15F099}" destId="{B193DB50-272A-4D4C-A921-5105FA66BD06}" srcOrd="5" destOrd="0" presId="urn:microsoft.com/office/officeart/2008/layout/VerticalCurvedList"/>
    <dgm:cxn modelId="{D4011F87-99DD-4953-AFB5-9B2029B7F42E}" type="presParOf" srcId="{B3CDF451-ABCF-43B9-8C2C-729B9B15F099}" destId="{B1703733-CC5C-434D-94C9-7E45BA2BC244}" srcOrd="6" destOrd="0" presId="urn:microsoft.com/office/officeart/2008/layout/VerticalCurvedList"/>
    <dgm:cxn modelId="{5CE3C5F5-0D6E-4AC9-B7B7-F9613D1A95BF}" type="presParOf" srcId="{B1703733-CC5C-434D-94C9-7E45BA2BC244}" destId="{FC8907A0-78FE-4A60-B009-D6682E021638}" srcOrd="0" destOrd="0" presId="urn:microsoft.com/office/officeart/2008/layout/VerticalCurvedList"/>
    <dgm:cxn modelId="{B432FF7E-B0C1-4DBD-9DAE-EC9C74F284A9}" type="presParOf" srcId="{B3CDF451-ABCF-43B9-8C2C-729B9B15F099}" destId="{E439456E-D7F8-4CCC-8AAF-509C7B533D01}" srcOrd="7" destOrd="0" presId="urn:microsoft.com/office/officeart/2008/layout/VerticalCurvedList"/>
    <dgm:cxn modelId="{83DEC977-7192-49D4-B9B9-9DCD5A7CDC56}" type="presParOf" srcId="{B3CDF451-ABCF-43B9-8C2C-729B9B15F099}" destId="{2442D057-F4FA-44D5-A9C7-A184B33B3C70}" srcOrd="8" destOrd="0" presId="urn:microsoft.com/office/officeart/2008/layout/VerticalCurvedList"/>
    <dgm:cxn modelId="{20D861AB-10CB-47C8-89BC-5A0B25180585}" type="presParOf" srcId="{2442D057-F4FA-44D5-A9C7-A184B33B3C70}" destId="{3A2CD447-01DD-4BFE-87AF-B7378F0F778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893AD0-0A1C-4ADF-9718-A14AC0683237}">
      <dsp:nvSpPr>
        <dsp:cNvPr id="0" name=""/>
        <dsp:cNvSpPr/>
      </dsp:nvSpPr>
      <dsp:spPr bwMode="auto">
        <a:xfrm>
          <a:off x="-5348460" y="-819054"/>
          <a:ext cx="6368661" cy="6368661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5B6D5A-154B-4BE6-A3A7-88F7CAAC9756}">
      <dsp:nvSpPr>
        <dsp:cNvPr id="0" name=""/>
        <dsp:cNvSpPr/>
      </dsp:nvSpPr>
      <dsp:spPr bwMode="auto">
        <a:xfrm>
          <a:off x="534119" y="363684"/>
          <a:ext cx="6571372" cy="727748"/>
        </a:xfrm>
        <a:prstGeom prst="rect">
          <a:avLst/>
        </a:prstGeom>
        <a:solidFill>
          <a:srgbClr val="DEC62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65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2200" b="1" kern="1200"/>
            <a:t>Individualisiertes und differenziertes Lernen</a:t>
          </a:r>
          <a:endParaRPr lang="de-DE" sz="2200" kern="1200"/>
        </a:p>
      </dsp:txBody>
      <dsp:txXfrm>
        <a:off x="534119" y="363684"/>
        <a:ext cx="6571372" cy="727748"/>
      </dsp:txXfrm>
    </dsp:sp>
    <dsp:sp modelId="{E7A6BDE6-E41D-4E3A-9BD8-6D83ACC0BD68}">
      <dsp:nvSpPr>
        <dsp:cNvPr id="0" name=""/>
        <dsp:cNvSpPr/>
      </dsp:nvSpPr>
      <dsp:spPr bwMode="auto">
        <a:xfrm>
          <a:off x="79277" y="272716"/>
          <a:ext cx="909685" cy="9096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0AFA46-5CCF-4B41-B1F2-2C82A678FF55}">
      <dsp:nvSpPr>
        <dsp:cNvPr id="0" name=""/>
        <dsp:cNvSpPr/>
      </dsp:nvSpPr>
      <dsp:spPr bwMode="auto">
        <a:xfrm>
          <a:off x="951354" y="1455496"/>
          <a:ext cx="6154137" cy="72774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65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2200" b="1" kern="1200"/>
            <a:t>Unterstützung bei Routineaufgaben</a:t>
          </a:r>
          <a:endParaRPr lang="de-DE" sz="2200" kern="1200"/>
        </a:p>
      </dsp:txBody>
      <dsp:txXfrm>
        <a:off x="951354" y="1455496"/>
        <a:ext cx="6154137" cy="727748"/>
      </dsp:txXfrm>
    </dsp:sp>
    <dsp:sp modelId="{E3FADB66-1A74-4BB3-AC5A-EAE2BF244DFF}">
      <dsp:nvSpPr>
        <dsp:cNvPr id="0" name=""/>
        <dsp:cNvSpPr/>
      </dsp:nvSpPr>
      <dsp:spPr bwMode="auto">
        <a:xfrm>
          <a:off x="496512" y="1364527"/>
          <a:ext cx="909685" cy="9096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93DB50-272A-4D4C-A921-5105FA66BD06}">
      <dsp:nvSpPr>
        <dsp:cNvPr id="0" name=""/>
        <dsp:cNvSpPr/>
      </dsp:nvSpPr>
      <dsp:spPr bwMode="auto">
        <a:xfrm>
          <a:off x="951354" y="2547307"/>
          <a:ext cx="6154137" cy="72774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65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2200" b="1" kern="1200"/>
            <a:t>Förderung digitaler Kompetenzen</a:t>
          </a:r>
          <a:endParaRPr lang="de-DE" sz="2200" kern="1200"/>
        </a:p>
      </dsp:txBody>
      <dsp:txXfrm>
        <a:off x="951354" y="2547307"/>
        <a:ext cx="6154137" cy="727748"/>
      </dsp:txXfrm>
    </dsp:sp>
    <dsp:sp modelId="{FC8907A0-78FE-4A60-B009-D6682E021638}">
      <dsp:nvSpPr>
        <dsp:cNvPr id="0" name=""/>
        <dsp:cNvSpPr/>
      </dsp:nvSpPr>
      <dsp:spPr bwMode="auto">
        <a:xfrm>
          <a:off x="496512" y="2456339"/>
          <a:ext cx="909685" cy="9096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39456E-D7F8-4CCC-8AAF-509C7B533D01}">
      <dsp:nvSpPr>
        <dsp:cNvPr id="0" name=""/>
        <dsp:cNvSpPr/>
      </dsp:nvSpPr>
      <dsp:spPr bwMode="auto">
        <a:xfrm>
          <a:off x="534119" y="3639119"/>
          <a:ext cx="6571372" cy="727748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65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2200" b="1" kern="1200"/>
            <a:t>Zugang zu neuen Lernformen</a:t>
          </a:r>
          <a:endParaRPr lang="de-DE" sz="2200" kern="1200"/>
        </a:p>
      </dsp:txBody>
      <dsp:txXfrm>
        <a:off x="534119" y="3639119"/>
        <a:ext cx="6571372" cy="727748"/>
      </dsp:txXfrm>
    </dsp:sp>
    <dsp:sp modelId="{3A2CD447-01DD-4BFE-87AF-B7378F0F7786}">
      <dsp:nvSpPr>
        <dsp:cNvPr id="0" name=""/>
        <dsp:cNvSpPr/>
      </dsp:nvSpPr>
      <dsp:spPr bwMode="auto">
        <a:xfrm>
          <a:off x="79277" y="3548150"/>
          <a:ext cx="909685" cy="9096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D1FC442-79DA-4C9F-836F-0CB1972FE134}" type="datetimeFigureOut">
              <a:rPr lang="de-DE"/>
              <a:t>16.01.2026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08EC0F0-6FEC-4115-A888-5C6E15144039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Diese Folie ist ausgeblendet und sollte es auch bleiben. 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Sie ist nur für die Lehrkräfte gedacht, die den medienpädagogischen Elternabend  zum Thema „Chancen von KI-Anwendungen in der Schule“ durchführen.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Auf dieser Folie finden Sie Tipps, Hinweise und Hintergrundinformationen, die Ihnen die erfolgreiche Gestaltung dieses Elternabends erleichtern. 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 b="1"/>
              <a:t>Kurz sagen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 nur verantwortet und </a:t>
            </a:r>
            <a:r>
              <a:rPr lang="de-DE" b="1"/>
              <a:t>rechtskonform</a:t>
            </a:r>
            <a:r>
              <a:rPr lang="de-DE"/>
              <a:t> einsetzen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Vier Bausteine: </a:t>
            </a:r>
            <a:r>
              <a:rPr lang="de-DE" b="1"/>
              <a:t>Datenschutz</a:t>
            </a:r>
            <a:r>
              <a:rPr lang="de-DE"/>
              <a:t>, </a:t>
            </a:r>
            <a:r>
              <a:rPr lang="de-DE" b="1"/>
              <a:t>Transparenz</a:t>
            </a:r>
            <a:r>
              <a:rPr lang="de-DE"/>
              <a:t>, </a:t>
            </a:r>
            <a:r>
              <a:rPr lang="de-DE" b="1"/>
              <a:t>Einverständnis</a:t>
            </a:r>
            <a:r>
              <a:rPr lang="de-DE"/>
              <a:t>, </a:t>
            </a:r>
            <a:r>
              <a:rPr lang="de-DE" b="1"/>
              <a:t>Ethik</a:t>
            </a:r>
            <a:endParaRPr lang="de-DE"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Datenschutz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Nutzung nur mit </a:t>
            </a:r>
            <a:r>
              <a:rPr lang="de-DE" b="1"/>
              <a:t>DSGVO-konformen</a:t>
            </a:r>
            <a:r>
              <a:rPr lang="de-DE"/>
              <a:t>, schulisch freigegebenen Tools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Datenminimierung</a:t>
            </a:r>
            <a:r>
              <a:rPr lang="de-DE"/>
              <a:t>: nur nötige Daten, kein Upload sensibler Schülerdaten in offene KI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Verträge/Speicherort klären, Training mit Schuldaten ausschließen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Transparenz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Offenlegen: </a:t>
            </a:r>
            <a:r>
              <a:rPr lang="de-DE" b="1"/>
              <a:t>welches Tool, wofür, welche Daten, wie lange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Dokumentieren und für SuS/Eltern verständlich erklären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KI-Unterstützung bei Produkten </a:t>
            </a:r>
            <a:r>
              <a:rPr lang="de-DE" b="1"/>
              <a:t>kennzeichnen</a:t>
            </a:r>
            <a:endParaRPr lang="de-DE"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Einverständnis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Transparenz immer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Einwilligung nur, wenn keine andere Rechtsgrundlage</a:t>
            </a:r>
            <a:r>
              <a:rPr lang="de-DE"/>
              <a:t> besteht</a:t>
            </a:r>
            <a:br>
              <a:rPr lang="de-DE"/>
            </a:br>
            <a:r>
              <a:rPr lang="de-DE"/>
              <a:t>– regelmäßig schulischer Auftrag/Schulrecht</a:t>
            </a:r>
            <a:br>
              <a:rPr lang="de-DE"/>
            </a:br>
            <a:r>
              <a:rPr lang="de-DE"/>
              <a:t>– </a:t>
            </a:r>
            <a:r>
              <a:rPr lang="de-DE" b="1"/>
              <a:t>Einwilligung nötig</a:t>
            </a:r>
            <a:r>
              <a:rPr lang="de-DE"/>
              <a:t> bei freiwilligen Angeboten, Veröffentlichungen, Bild/Ton von Kindern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Ethik (schulrelevante Beispiele)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Fairness/Bias</a:t>
            </a:r>
            <a:r>
              <a:rPr lang="de-DE"/>
              <a:t>: Texte/Bilder können Vorurteile verstärken → gemeinsam prüfen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Urheberrecht</a:t>
            </a:r>
            <a:r>
              <a:rPr lang="de-DE"/>
              <a:t> und </a:t>
            </a:r>
            <a:r>
              <a:rPr lang="de-DE" b="1"/>
              <a:t>Autorschaft</a:t>
            </a:r>
            <a:r>
              <a:rPr lang="de-DE"/>
              <a:t>: Quellen nennen, KI-Anteil kenntlich machen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Bewertung</a:t>
            </a:r>
            <a:r>
              <a:rPr lang="de-DE"/>
              <a:t> bei der Lehrkraft, nicht bei der KI-Anwendung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Verantwortungsvoller Umgang</a:t>
            </a:r>
            <a:r>
              <a:rPr lang="de-DE"/>
              <a:t>: Was kann KI, was nicht – Grenzen thematisieren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Wichtig: Lehrkraft führt – transparent, datensparsam, fair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 b="1"/>
              <a:t>Kernbotschaft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 ist </a:t>
            </a:r>
            <a:r>
              <a:rPr lang="de-DE" b="1"/>
              <a:t>Werkzeug und Hilfsmittel</a:t>
            </a:r>
            <a:r>
              <a:rPr lang="de-DE"/>
              <a:t>, kein Ersatz für Lehrkräfte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Entscheidend ist </a:t>
            </a:r>
            <a:r>
              <a:rPr lang="de-DE" b="1"/>
              <a:t>verantwortungsvoller, reflektierter Einsatz</a:t>
            </a:r>
            <a:endParaRPr lang="de-DE"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KI als Werkzeug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entlastet Routinen, hilft bei Differenzierung und Ideenfindung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Praxis:</a:t>
            </a:r>
            <a:r>
              <a:rPr lang="de-DE"/>
              <a:t> Arbeitsblatt-Entwürfe, Lesetexte in Niveaus, adaptive Übungen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Leitplanke:</a:t>
            </a:r>
            <a:r>
              <a:rPr lang="de-DE"/>
              <a:t> Lehrkraft entscheidet, begleitet, bewertet; KI-Feedbacks sind nur Orientierung für SuS</a:t>
            </a:r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Medienkompetenz fördern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Kinder lernen KI-Ergebnisse einzuordnen und zu prüfen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Praxis:</a:t>
            </a:r>
            <a:r>
              <a:rPr lang="de-DE"/>
              <a:t> Quellen-Check, KI-Anteil kennzeichnen, Bias und Urheberrecht thematisieren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Ziel:</a:t>
            </a:r>
            <a:r>
              <a:rPr lang="de-DE"/>
              <a:t> kritisches Denken und digitales Verantwortungsbewusstsein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Dialog gestalten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Transparente Absprachen zwischen Schule, Eltern, Lernenden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Praxis:</a:t>
            </a:r>
            <a:r>
              <a:rPr lang="de-DE"/>
              <a:t> Klassenregeln zu KI, Infoangebote, fester Rückmeldekanal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Ziel:</a:t>
            </a:r>
            <a:r>
              <a:rPr lang="de-DE"/>
              <a:t> Vertrauen, Klarheit, gemeinsame Leitlinien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F4AC3F3-92E0-B354-E8F4-AAE046D193BA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0" i="0" u="none" strike="noStrike">
                <a:solidFill>
                  <a:srgbClr val="000000"/>
                </a:solidFill>
                <a:latin typeface="Helvetica"/>
              </a:rPr>
              <a:t>Bitte bei Verwendung der Grafiken folgende Quelle angeben: BLM Stiftung Medienpädagogik Bayern, CC-BY-NC-4.0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1100">
                <a:latin typeface="Arial"/>
                <a:cs typeface="Arial"/>
              </a:rPr>
              <a:t>Hinweis: Um feststehende Elemente auf einer Folie zu löschen, wählen Sie Ansicht  Master  Folienmaster oder wählen Sie dem Folienmaster im Suchfeld aus.</a:t>
            </a:r>
            <a:br>
              <a:rPr lang="de-DE" sz="1100">
                <a:latin typeface="Arial"/>
                <a:cs typeface="Arial"/>
              </a:rPr>
            </a:br>
            <a:br>
              <a:rPr lang="de-DE" sz="1100">
                <a:latin typeface="Arial"/>
                <a:cs typeface="Arial"/>
              </a:rPr>
            </a:br>
            <a:endParaRPr lang="de-DE" sz="1100">
              <a:latin typeface="Arial"/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1100" b="1"/>
              <a:t>Kernbotschaften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/>
              <a:t>Heute: </a:t>
            </a:r>
            <a:r>
              <a:rPr lang="de-DE" sz="1100" b="1"/>
              <a:t>Was ist KI?</a:t>
            </a:r>
            <a:r>
              <a:rPr lang="de-DE" sz="1100"/>
              <a:t> Wie funktioniert sie – und was heißt das </a:t>
            </a:r>
            <a:r>
              <a:rPr lang="de-DE" sz="1100" b="1"/>
              <a:t>für Schule &amp; Kinder</a:t>
            </a:r>
            <a:r>
              <a:rPr lang="de-DE" sz="1100"/>
              <a:t>?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/>
              <a:t>KI = Systeme, die </a:t>
            </a:r>
            <a:r>
              <a:rPr lang="de-DE" sz="1100" b="1"/>
              <a:t>aus Daten Muster lernen</a:t>
            </a:r>
            <a:r>
              <a:rPr lang="de-DE" sz="1100"/>
              <a:t> (keine „Magie“, kein Bewusstsein)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100" b="1"/>
          </a:p>
          <a:p>
            <a:pPr marL="0" indent="0">
              <a:buFont typeface="Arial"/>
              <a:buNone/>
              <a:defRPr/>
            </a:pPr>
            <a:r>
              <a:rPr lang="de-DE" sz="1100" b="1"/>
              <a:t>Ablauf mit Video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 b="1"/>
              <a:t>Kurzer Clip</a:t>
            </a:r>
            <a:r>
              <a:rPr lang="de-DE" sz="1100"/>
              <a:t> „Was ist eigentlich KI?“ (vom </a:t>
            </a:r>
            <a:r>
              <a:rPr lang="de-DE" sz="1100" b="1"/>
              <a:t>KI-Campus</a:t>
            </a:r>
            <a:r>
              <a:rPr lang="de-DE" sz="1100"/>
              <a:t>) abspielen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/>
              <a:t>Eltern: </a:t>
            </a:r>
            <a:r>
              <a:rPr lang="de-DE" sz="1100" b="1"/>
              <a:t>QR-Code/Link</a:t>
            </a:r>
            <a:r>
              <a:rPr lang="de-DE" sz="1100"/>
              <a:t> nutzen; alternativ </a:t>
            </a:r>
            <a:r>
              <a:rPr lang="de-DE" sz="1100" b="1"/>
              <a:t>ohne Ton kurz zusammenfassen</a:t>
            </a:r>
            <a:endParaRPr lang="de-DE" sz="1100"/>
          </a:p>
          <a:p>
            <a:pPr marL="0" indent="0">
              <a:buFont typeface="Arial"/>
              <a:buNone/>
              <a:defRPr/>
            </a:pPr>
            <a:endParaRPr lang="de-DE" sz="1100" b="1"/>
          </a:p>
          <a:p>
            <a:pPr marL="0" indent="0">
              <a:buFont typeface="Arial"/>
              <a:buNone/>
              <a:defRPr/>
            </a:pPr>
            <a:r>
              <a:rPr lang="de-DE" sz="1100" b="1"/>
              <a:t>Gesprächsimpulse (30 Sek.)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 b="1"/>
              <a:t>Handzeichen:</a:t>
            </a:r>
            <a:r>
              <a:rPr lang="de-DE" sz="1100"/>
              <a:t> Wer nutzt </a:t>
            </a:r>
            <a:r>
              <a:rPr lang="de-DE" sz="1100" b="1"/>
              <a:t>Sprachassistent/Übersetzer/Empfehlungen</a:t>
            </a:r>
            <a:r>
              <a:rPr lang="de-DE" sz="1100"/>
              <a:t>?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/>
              <a:t>Leitfrage: </a:t>
            </a:r>
            <a:r>
              <a:rPr lang="de-DE" sz="1100" b="1"/>
              <a:t>Wo</a:t>
            </a:r>
            <a:r>
              <a:rPr lang="de-DE" sz="1100"/>
              <a:t> begegnet Ihnen KI im Alltag Ihres Kindes?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Definition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KI = Maschinen imitieren menschliche Fähigkeiten</a:t>
            </a:r>
            <a:r>
              <a:rPr lang="de-DE"/>
              <a:t> (Denken, Lernen, Planen).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Kein Bewusstsein</a:t>
            </a:r>
            <a:r>
              <a:rPr lang="de-DE"/>
              <a:t> – es geht um </a:t>
            </a:r>
            <a:r>
              <a:rPr lang="de-DE" b="1"/>
              <a:t>Nachahmung</a:t>
            </a:r>
            <a:r>
              <a:rPr lang="de-DE"/>
              <a:t> von Leistungen.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Funktionsweise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Algorithmen + viele Daten → Mustererkennung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Maschinelles Lernen:</a:t>
            </a:r>
            <a:r>
              <a:rPr lang="de-DE"/>
              <a:t> Modell berechnet </a:t>
            </a:r>
            <a:r>
              <a:rPr lang="de-DE" b="1"/>
              <a:t>Wahrscheinlichkeiten</a:t>
            </a:r>
            <a:r>
              <a:rPr lang="de-DE"/>
              <a:t> („was passt am ehesten?“)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Mehr &amp; passendes Training →</a:t>
            </a:r>
            <a:r>
              <a:rPr lang="de-DE"/>
              <a:t> Ergebnisse werden </a:t>
            </a:r>
            <a:r>
              <a:rPr lang="de-DE" b="1"/>
              <a:t>genauer/leistungsfähiger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Qualität nur so gut wie die </a:t>
            </a:r>
            <a:r>
              <a:rPr lang="de-DE" b="1"/>
              <a:t>Daten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Nichts Neues:</a:t>
            </a:r>
            <a:r>
              <a:rPr lang="de-DE" sz="1200">
                <a:latin typeface="Aptos"/>
                <a:cs typeface="Arial"/>
              </a:rPr>
              <a:t> KI-Forschung seit den </a:t>
            </a:r>
            <a:r>
              <a:rPr lang="de-DE" sz="1200" b="1">
                <a:latin typeface="Aptos"/>
                <a:cs typeface="Arial"/>
              </a:rPr>
              <a:t>1950ern</a:t>
            </a:r>
            <a:r>
              <a:rPr lang="de-DE" sz="1200">
                <a:latin typeface="Aptos"/>
                <a:cs typeface="Arial"/>
              </a:rPr>
              <a:t>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1950er:</a:t>
            </a:r>
            <a:r>
              <a:rPr lang="de-DE" sz="1200">
                <a:latin typeface="Aptos"/>
                <a:cs typeface="Arial"/>
              </a:rPr>
              <a:t> </a:t>
            </a:r>
            <a:r>
              <a:rPr lang="de-DE" sz="1200" b="1">
                <a:latin typeface="Aptos"/>
                <a:cs typeface="Arial"/>
              </a:rPr>
              <a:t>Turing-Test </a:t>
            </a:r>
            <a:r>
              <a:rPr lang="de-DE" sz="1200" b="0">
                <a:latin typeface="Aptos"/>
                <a:cs typeface="Arial"/>
              </a:rPr>
              <a:t>(zur Unterscheidung von Mensch und Computer)</a:t>
            </a:r>
            <a:r>
              <a:rPr lang="de-DE" sz="1200">
                <a:latin typeface="Aptos"/>
                <a:cs typeface="Arial"/>
              </a:rPr>
              <a:t>; erste Programme automatisieren einfache Aufgaben.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1960er–80er:</a:t>
            </a:r>
            <a:r>
              <a:rPr lang="de-DE" sz="1200">
                <a:latin typeface="Aptos"/>
                <a:cs typeface="Arial"/>
              </a:rPr>
              <a:t> komplexere Systeme (</a:t>
            </a:r>
            <a:r>
              <a:rPr lang="de-DE" sz="1200" b="1">
                <a:latin typeface="Aptos"/>
                <a:cs typeface="Arial"/>
              </a:rPr>
              <a:t>Schach</a:t>
            </a:r>
            <a:r>
              <a:rPr lang="de-DE" sz="1200">
                <a:latin typeface="Aptos"/>
                <a:cs typeface="Arial"/>
              </a:rPr>
              <a:t>, Logik).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2000er:</a:t>
            </a:r>
            <a:r>
              <a:rPr lang="de-DE" sz="1200">
                <a:latin typeface="Aptos"/>
                <a:cs typeface="Arial"/>
              </a:rPr>
              <a:t> </a:t>
            </a:r>
            <a:r>
              <a:rPr lang="de-DE" sz="1200" b="1">
                <a:latin typeface="Aptos"/>
                <a:cs typeface="Arial"/>
              </a:rPr>
              <a:t>Big Data + Rechenleistung</a:t>
            </a:r>
            <a:r>
              <a:rPr lang="de-DE" sz="1200">
                <a:latin typeface="Aptos"/>
                <a:cs typeface="Arial"/>
              </a:rPr>
              <a:t> → maschinelles Lernen wird praxistauglich.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Seit 2010:</a:t>
            </a:r>
            <a:r>
              <a:rPr lang="de-DE" sz="1200">
                <a:latin typeface="Aptos"/>
                <a:cs typeface="Arial"/>
              </a:rPr>
              <a:t> </a:t>
            </a:r>
            <a:r>
              <a:rPr lang="de-DE" sz="1200" b="1">
                <a:latin typeface="Aptos"/>
                <a:cs typeface="Arial"/>
              </a:rPr>
              <a:t>Deep Learning</a:t>
            </a:r>
            <a:r>
              <a:rPr lang="de-DE" sz="1200">
                <a:latin typeface="Aptos"/>
                <a:cs typeface="Arial"/>
              </a:rPr>
              <a:t>; große Sprachmodelle (z. B. ChatGPT).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Neuheit:</a:t>
            </a:r>
            <a:r>
              <a:rPr lang="de-DE" sz="1200">
                <a:latin typeface="Aptos"/>
                <a:cs typeface="Arial"/>
              </a:rPr>
              <a:t> KI kann </a:t>
            </a:r>
            <a:r>
              <a:rPr lang="de-DE" sz="1200" b="1">
                <a:latin typeface="Aptos"/>
                <a:cs typeface="Arial"/>
              </a:rPr>
              <a:t>Inhalte generieren</a:t>
            </a:r>
            <a:r>
              <a:rPr lang="de-DE" sz="1200">
                <a:latin typeface="Aptos"/>
                <a:cs typeface="Arial"/>
              </a:rPr>
              <a:t> (Text/Bild/Audio) – nicht nur erkennen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Brücke zur Schule:</a:t>
            </a:r>
            <a:r>
              <a:rPr lang="de-DE" sz="1200">
                <a:latin typeface="Aptos"/>
                <a:cs typeface="Arial"/>
              </a:rPr>
              <a:t> neue </a:t>
            </a:r>
            <a:r>
              <a:rPr lang="de-DE" sz="1200" b="1">
                <a:latin typeface="Aptos"/>
                <a:cs typeface="Arial"/>
              </a:rPr>
              <a:t>Lern- &amp; Feedback-Möglichkeiten</a:t>
            </a:r>
            <a:r>
              <a:rPr lang="de-DE" sz="1200">
                <a:latin typeface="Aptos"/>
                <a:cs typeface="Arial"/>
              </a:rPr>
              <a:t>; </a:t>
            </a:r>
            <a:r>
              <a:rPr lang="de-DE" sz="1200" b="1">
                <a:latin typeface="Aptos"/>
                <a:cs typeface="Arial"/>
              </a:rPr>
              <a:t>Bewertung bleibt menschlich</a:t>
            </a:r>
            <a:r>
              <a:rPr lang="de-DE" sz="1200">
                <a:latin typeface="Aptos"/>
                <a:cs typeface="Arial"/>
              </a:rPr>
              <a:t>.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de-DE" b="1"/>
              <a:t>Ziel:</a:t>
            </a:r>
            <a:r>
              <a:rPr lang="de-DE"/>
              <a:t> Eltern verstehen, worüber Kinder sprechen (z. B. </a:t>
            </a:r>
            <a:r>
              <a:rPr lang="de-DE" b="1"/>
              <a:t>ChatGPT</a:t>
            </a:r>
            <a:r>
              <a:rPr lang="de-DE"/>
              <a:t>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LLM:</a:t>
            </a:r>
            <a:r>
              <a:rPr lang="de-DE"/>
              <a:t> große </a:t>
            </a:r>
            <a:r>
              <a:rPr lang="de-DE" b="1"/>
              <a:t>Sprachmodelle</a:t>
            </a:r>
            <a:r>
              <a:rPr lang="de-DE"/>
              <a:t>; auf vielen Texten trainiert; sagen </a:t>
            </a:r>
            <a:r>
              <a:rPr lang="de-DE" b="1"/>
              <a:t>wahrscheinlich nächstes Wort</a:t>
            </a:r>
            <a:r>
              <a:rPr lang="de-DE"/>
              <a:t> voraus (z. B. ChatGPT, Gemini, Claude).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Generative KI:</a:t>
            </a:r>
            <a:r>
              <a:rPr lang="de-DE"/>
              <a:t> </a:t>
            </a:r>
            <a:r>
              <a:rPr lang="de-DE" b="1"/>
              <a:t>erstellt Neues</a:t>
            </a:r>
            <a:r>
              <a:rPr lang="de-DE"/>
              <a:t> aus Vorgaben (Text, Bild, Audio, Video)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Maschinelles Lernen:</a:t>
            </a:r>
            <a:r>
              <a:rPr lang="de-DE"/>
              <a:t> aus </a:t>
            </a:r>
            <a:r>
              <a:rPr lang="de-DE" b="1"/>
              <a:t>Daten Muster lernen</a:t>
            </a:r>
            <a:r>
              <a:rPr lang="de-DE"/>
              <a:t> → Modell wird durch </a:t>
            </a:r>
            <a:r>
              <a:rPr lang="de-DE" b="1"/>
              <a:t>Training</a:t>
            </a:r>
            <a:r>
              <a:rPr lang="de-DE"/>
              <a:t> besser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Merksatz:</a:t>
            </a:r>
            <a:r>
              <a:rPr lang="de-DE"/>
              <a:t> </a:t>
            </a:r>
            <a:r>
              <a:rPr lang="de-DE" i="1"/>
              <a:t>ML = Fundament</a:t>
            </a:r>
            <a:r>
              <a:rPr lang="de-DE"/>
              <a:t>, </a:t>
            </a:r>
            <a:r>
              <a:rPr lang="de-DE" i="1"/>
              <a:t>LLM = Sprachspezialist</a:t>
            </a:r>
            <a:r>
              <a:rPr lang="de-DE"/>
              <a:t>, </a:t>
            </a:r>
            <a:r>
              <a:rPr lang="de-DE" i="1"/>
              <a:t>generative KI = Inhalte erzeugen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Hinweis:</a:t>
            </a:r>
            <a:r>
              <a:rPr lang="de-DE"/>
              <a:t> Ergebnisse </a:t>
            </a:r>
            <a:r>
              <a:rPr lang="de-DE" b="1"/>
              <a:t>prüfen</a:t>
            </a:r>
            <a:r>
              <a:rPr lang="de-DE"/>
              <a:t> (Fehler/Halluzinationen möglich)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Kernbotschaften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Kinder begegnen KI täglich in Medien, Spielen, Suche und beim Lernen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Ziel: Chancen nutzen, Nutzung bewusst begleiten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Wo begegnet sie den Kindern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Soziale Medien:</a:t>
            </a:r>
            <a:r>
              <a:rPr lang="de-DE"/>
              <a:t> Chatbots, personalisierte Feeds und Empfehlungen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Spiele:</a:t>
            </a:r>
            <a:r>
              <a:rPr lang="de-DE"/>
              <a:t> Gegner-KI, dynamischer Schwierigkeitsgrad, personalisierte Quests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Sprachassistenten &amp; Suche:</a:t>
            </a:r>
            <a:r>
              <a:rPr lang="de-DE"/>
              <a:t> Siri, Alexa, Gemini; teils KI-Antworten als schneller Einstieg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Lern-Apps:</a:t>
            </a:r>
            <a:r>
              <a:rPr lang="de-DE"/>
              <a:t> Anton, Duolingo, Scoyo nutzen KI zur Anpassung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Positive Effekte von Lern-Apps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Passende Aufgaben</a:t>
            </a:r>
            <a:r>
              <a:rPr lang="de-DE"/>
              <a:t> je nach Lernstand und Tempo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Unmittelbares Feedback</a:t>
            </a:r>
            <a:r>
              <a:rPr lang="de-DE"/>
              <a:t> und klare nächste Schritte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Motivation</a:t>
            </a:r>
            <a:r>
              <a:rPr lang="de-DE"/>
              <a:t> durch kleine Erfolge, Gamification, individuelle Ziele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Barriereärmerer Zugang</a:t>
            </a:r>
            <a:r>
              <a:rPr lang="de-DE"/>
              <a:t> z. B. Vorlesen, einfache Sprache, Übersetzungen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Transparenz für Lehrkräfte</a:t>
            </a:r>
            <a:r>
              <a:rPr lang="de-DE"/>
              <a:t> zu Fortschritt und Übungsschwerpunkten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Leitplanken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Inhalte und Datenschutzeinstellungen gemeinsam prüfen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Ergebnisse nicht ungeprüft übernehmen, immer gegenchecken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Bei Fragen an Schule wenden – wir begleiten die Nutzung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 b="1"/>
              <a:t>Vorabinfo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Richtig eingesetzt bereichert KI Unterricht, schafft Zeit für pädagogische Kernaufgaben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Leitplanke: Lehrkraft steuert, prüft, bewertet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Individualisiertes und differenziertes Lernen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KI-Anwendungen passen Inhalte, Schwierigkeit und Tempo an den Lernstand an und geben gezieltes Hinweis-Feedback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Wie:</a:t>
            </a:r>
            <a:r>
              <a:rPr lang="de-DE"/>
              <a:t> Aufgaben in 3 Niveaus, vereinfachte Lesetexte, adaptive Matheübungen, Zusatzhilfen für DaZ/LRS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Unterstützung bei Routineaufgaben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Wiederkehrende Tätigkeiten werden automatisiert, damit mehr Raum für Interaktion entsteht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Wie:</a:t>
            </a:r>
            <a:r>
              <a:rPr lang="de-DE"/>
              <a:t> Entwürfe für Arbeitsblätter und Elternbriefe, Fragenpools und Mini-Quizzes, Rechtschreib-/Stilhinweise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Förderung digitaler Kompetenzen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Bewusster KI-Einsatz stärkt Medienkompetenz, kritisches Denken und Verantwortungsbewusstsein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Wie:</a:t>
            </a:r>
            <a:r>
              <a:rPr lang="de-DE"/>
              <a:t> Quellen prüfen und KI-Antworten verifizieren, gute Prompts schreiben, Bias erkennen, Urheberrecht und Datenschutz beachten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Zugang zu neuen Lernformen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KI eröffnet kreative, multimodale Projekte und sichere Übungsräume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Wie:</a:t>
            </a:r>
            <a:r>
              <a:rPr lang="de-DE"/>
              <a:t> Podcast oder Hörspiel mit KI als Ideen- und Strukturhilfe, Bild-Text-Storytelling, Fremdsprachen-Chatbots für Rollenspiele, Debatten-Simulationen in D/GPG/SoWi</a:t>
            </a:r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Wichtig: Lehrkraft führt – KI unterstützt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 b="1"/>
              <a:t>Kernbotschaft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Chancen nutzen, Risiken aktiv managen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Drei Felder: Datenschutz, Verlässlichkeit, Übernutzung/Täuschung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Datenschutz &amp; Sicherheit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 verarbeitet oft </a:t>
            </a:r>
            <a:r>
              <a:rPr lang="de-DE" b="1"/>
              <a:t>personenbezogene Daten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Nur </a:t>
            </a:r>
            <a:r>
              <a:rPr lang="de-DE" b="1"/>
              <a:t>zugelassene, DSGVO-konforme</a:t>
            </a:r>
            <a:r>
              <a:rPr lang="de-DE"/>
              <a:t> Tools; Rahmen: </a:t>
            </a:r>
            <a:r>
              <a:rPr lang="de-DE" b="1"/>
              <a:t>EU-KI-VO</a:t>
            </a:r>
            <a:r>
              <a:rPr lang="de-DE"/>
              <a:t>, Schulrecht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Keine Schülerdaten</a:t>
            </a:r>
            <a:r>
              <a:rPr lang="de-DE"/>
              <a:t> in offene Systeme, </a:t>
            </a:r>
            <a:r>
              <a:rPr lang="de-DE" b="1"/>
              <a:t>genaue Prüfung</a:t>
            </a:r>
            <a:r>
              <a:rPr lang="de-DE"/>
              <a:t> vor Einsatz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Verlässlichkeit von Inhalten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Inhalte können </a:t>
            </a:r>
            <a:r>
              <a:rPr lang="de-DE" b="1"/>
              <a:t>fehlerhaft</a:t>
            </a:r>
            <a:r>
              <a:rPr lang="de-DE"/>
              <a:t> oder </a:t>
            </a:r>
            <a:r>
              <a:rPr lang="de-DE" b="1"/>
              <a:t>verzerrt</a:t>
            </a:r>
            <a:r>
              <a:rPr lang="de-DE"/>
              <a:t> sein (</a:t>
            </a:r>
            <a:r>
              <a:rPr lang="de-DE" b="1"/>
              <a:t>Bias</a:t>
            </a:r>
            <a:r>
              <a:rPr lang="de-DE"/>
              <a:t>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Quellen-Check</a:t>
            </a:r>
            <a:r>
              <a:rPr lang="de-DE"/>
              <a:t>: Quelle öffnen, Datum prüfen, mit Fachwissen vergleichen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Ergebnisse als </a:t>
            </a:r>
            <a:r>
              <a:rPr lang="de-DE" b="1"/>
              <a:t>Entwurf</a:t>
            </a:r>
            <a:r>
              <a:rPr lang="de-DE"/>
              <a:t> nutzen, nicht als Endprodukt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Gefahr der Übernutzung oder Täuschung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 ist </a:t>
            </a:r>
            <a:r>
              <a:rPr lang="de-DE" b="1"/>
              <a:t>Hilfe, keine Abkürzung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Eigenleistung bleibt wichtig</a:t>
            </a:r>
            <a:r>
              <a:rPr lang="de-DE"/>
              <a:t>: KI-Nutzung kennzeichnen, praxisorientierte Aufgaben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Lernfortschritt sichern durch </a:t>
            </a:r>
            <a:r>
              <a:rPr lang="de-DE" b="1"/>
              <a:t>mündliche Checks</a:t>
            </a:r>
            <a:r>
              <a:rPr lang="de-DE"/>
              <a:t> und Prozessdokumentation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 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0861" y="5124852"/>
            <a:ext cx="554513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sit, consetetur </a:t>
            </a:r>
            <a:br>
              <a:rPr lang="de-DE"/>
            </a:br>
            <a:r>
              <a:rPr lang="de-DE"/>
              <a:t>sadipscing elitr, sed nonumy dolor </a:t>
            </a:r>
            <a:br>
              <a:rPr lang="de-DE"/>
            </a:br>
            <a:r>
              <a:rPr lang="de-DE"/>
              <a:t>eirmod tempor invidunt ut labore. 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0862" y="902151"/>
            <a:ext cx="6732885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4800" b="1" i="0" cap="all" spc="100">
                <a:solidFill>
                  <a:srgbClr val="FFFCDC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 des Themenbereichs</a:t>
            </a:r>
            <a:endParaRPr/>
          </a:p>
        </p:txBody>
      </p:sp>
      <p:sp>
        <p:nvSpPr>
          <p:cNvPr id="2" name="Textfeld 1"/>
          <p:cNvSpPr txBox="1"/>
          <p:nvPr userDrawn="1"/>
        </p:nvSpPr>
        <p:spPr bwMode="auto">
          <a:xfrm>
            <a:off x="7793182" y="1122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0861" y="4259555"/>
            <a:ext cx="6732885" cy="4379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ERGÄNZUNG ODER UNTERÜBERSCHRIFT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Grafik + Inhalt _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5535486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3" name="Textplatzhalter 10"/>
          <p:cNvSpPr>
            <a:spLocks noGrp="1"/>
          </p:cNvSpPr>
          <p:nvPr>
            <p:ph type="body" sz="quarter" idx="14"/>
          </p:nvPr>
        </p:nvSpPr>
        <p:spPr bwMode="auto">
          <a:xfrm>
            <a:off x="4748854" y="4415461"/>
            <a:ext cx="586093" cy="124041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DEC628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4" name="Textplatzhalter 11"/>
          <p:cNvSpPr>
            <a:spLocks noGrp="1"/>
          </p:cNvSpPr>
          <p:nvPr>
            <p:ph type="body" sz="quarter" idx="15"/>
          </p:nvPr>
        </p:nvSpPr>
        <p:spPr bwMode="auto">
          <a:xfrm>
            <a:off x="5353468" y="5141071"/>
            <a:ext cx="381024" cy="80640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E8DC7B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46629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1" name="Freihandform: Form 20"/>
          <p:cNvSpPr/>
          <p:nvPr/>
        </p:nvSpPr>
        <p:spPr bwMode="auto">
          <a:xfrm>
            <a:off x="6127731" y="5994990"/>
            <a:ext cx="585985" cy="863010"/>
          </a:xfrm>
          <a:custGeom>
            <a:avLst/>
            <a:gdLst>
              <a:gd name="connsiteX0" fmla="*/ 0 w 585985"/>
              <a:gd name="connsiteY0" fmla="*/ 0 h 863010"/>
              <a:gd name="connsiteX1" fmla="*/ 430018 w 585985"/>
              <a:gd name="connsiteY1" fmla="*/ 0 h 863010"/>
              <a:gd name="connsiteX2" fmla="*/ 436292 w 585985"/>
              <a:gd name="connsiteY2" fmla="*/ 0 h 863010"/>
              <a:gd name="connsiteX3" fmla="*/ 445615 w 585985"/>
              <a:gd name="connsiteY3" fmla="*/ 0 h 863010"/>
              <a:gd name="connsiteX4" fmla="*/ 451889 w 585985"/>
              <a:gd name="connsiteY4" fmla="*/ 0 h 863010"/>
              <a:gd name="connsiteX5" fmla="*/ 461211 w 585985"/>
              <a:gd name="connsiteY5" fmla="*/ 3168 h 863010"/>
              <a:gd name="connsiteX6" fmla="*/ 467486 w 585985"/>
              <a:gd name="connsiteY6" fmla="*/ 3168 h 863010"/>
              <a:gd name="connsiteX7" fmla="*/ 476808 w 585985"/>
              <a:gd name="connsiteY7" fmla="*/ 6275 h 863010"/>
              <a:gd name="connsiteX8" fmla="*/ 483083 w 585985"/>
              <a:gd name="connsiteY8" fmla="*/ 9382 h 863010"/>
              <a:gd name="connsiteX9" fmla="*/ 489297 w 585985"/>
              <a:gd name="connsiteY9" fmla="*/ 9382 h 863010"/>
              <a:gd name="connsiteX10" fmla="*/ 498679 w 585985"/>
              <a:gd name="connsiteY10" fmla="*/ 12490 h 863010"/>
              <a:gd name="connsiteX11" fmla="*/ 504894 w 585985"/>
              <a:gd name="connsiteY11" fmla="*/ 15597 h 863010"/>
              <a:gd name="connsiteX12" fmla="*/ 511109 w 585985"/>
              <a:gd name="connsiteY12" fmla="*/ 21871 h 863010"/>
              <a:gd name="connsiteX13" fmla="*/ 517384 w 585985"/>
              <a:gd name="connsiteY13" fmla="*/ 24979 h 863010"/>
              <a:gd name="connsiteX14" fmla="*/ 523598 w 585985"/>
              <a:gd name="connsiteY14" fmla="*/ 28087 h 863010"/>
              <a:gd name="connsiteX15" fmla="*/ 529873 w 585985"/>
              <a:gd name="connsiteY15" fmla="*/ 31194 h 863010"/>
              <a:gd name="connsiteX16" fmla="*/ 536087 w 585985"/>
              <a:gd name="connsiteY16" fmla="*/ 37468 h 863010"/>
              <a:gd name="connsiteX17" fmla="*/ 539195 w 585985"/>
              <a:gd name="connsiteY17" fmla="*/ 40576 h 863010"/>
              <a:gd name="connsiteX18" fmla="*/ 545469 w 585985"/>
              <a:gd name="connsiteY18" fmla="*/ 46790 h 863010"/>
              <a:gd name="connsiteX19" fmla="*/ 551684 w 585985"/>
              <a:gd name="connsiteY19" fmla="*/ 53065 h 863010"/>
              <a:gd name="connsiteX20" fmla="*/ 554792 w 585985"/>
              <a:gd name="connsiteY20" fmla="*/ 56173 h 863010"/>
              <a:gd name="connsiteX21" fmla="*/ 561066 w 585985"/>
              <a:gd name="connsiteY21" fmla="*/ 62387 h 863010"/>
              <a:gd name="connsiteX22" fmla="*/ 564174 w 585985"/>
              <a:gd name="connsiteY22" fmla="*/ 68662 h 863010"/>
              <a:gd name="connsiteX23" fmla="*/ 567281 w 585985"/>
              <a:gd name="connsiteY23" fmla="*/ 74877 h 863010"/>
              <a:gd name="connsiteX24" fmla="*/ 570388 w 585985"/>
              <a:gd name="connsiteY24" fmla="*/ 81092 h 863010"/>
              <a:gd name="connsiteX25" fmla="*/ 573556 w 585985"/>
              <a:gd name="connsiteY25" fmla="*/ 87366 h 863010"/>
              <a:gd name="connsiteX26" fmla="*/ 576663 w 585985"/>
              <a:gd name="connsiteY26" fmla="*/ 93582 h 863010"/>
              <a:gd name="connsiteX27" fmla="*/ 579771 w 585985"/>
              <a:gd name="connsiteY27" fmla="*/ 99796 h 863010"/>
              <a:gd name="connsiteX28" fmla="*/ 582877 w 585985"/>
              <a:gd name="connsiteY28" fmla="*/ 109178 h 863010"/>
              <a:gd name="connsiteX29" fmla="*/ 582877 w 585985"/>
              <a:gd name="connsiteY29" fmla="*/ 115393 h 863010"/>
              <a:gd name="connsiteX30" fmla="*/ 585985 w 585985"/>
              <a:gd name="connsiteY30" fmla="*/ 121667 h 863010"/>
              <a:gd name="connsiteX31" fmla="*/ 585985 w 585985"/>
              <a:gd name="connsiteY31" fmla="*/ 127882 h 863010"/>
              <a:gd name="connsiteX32" fmla="*/ 585985 w 585985"/>
              <a:gd name="connsiteY32" fmla="*/ 137264 h 863010"/>
              <a:gd name="connsiteX33" fmla="*/ 585985 w 585985"/>
              <a:gd name="connsiteY33" fmla="*/ 143479 h 863010"/>
              <a:gd name="connsiteX34" fmla="*/ 585985 w 585985"/>
              <a:gd name="connsiteY34" fmla="*/ 863010 h 863010"/>
              <a:gd name="connsiteX35" fmla="*/ 4157 w 585985"/>
              <a:gd name="connsiteY35" fmla="*/ 863010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5985" h="863010" extrusionOk="0">
                <a:moveTo>
                  <a:pt x="0" y="0"/>
                </a:moveTo>
                <a:lnTo>
                  <a:pt x="430018" y="0"/>
                </a:lnTo>
                <a:lnTo>
                  <a:pt x="436292" y="0"/>
                </a:lnTo>
                <a:lnTo>
                  <a:pt x="445615" y="0"/>
                </a:lnTo>
                <a:lnTo>
                  <a:pt x="451889" y="0"/>
                </a:lnTo>
                <a:lnTo>
                  <a:pt x="461211" y="3168"/>
                </a:lnTo>
                <a:lnTo>
                  <a:pt x="467486" y="3168"/>
                </a:lnTo>
                <a:lnTo>
                  <a:pt x="476808" y="6275"/>
                </a:lnTo>
                <a:lnTo>
                  <a:pt x="483083" y="9382"/>
                </a:lnTo>
                <a:lnTo>
                  <a:pt x="489297" y="9382"/>
                </a:lnTo>
                <a:lnTo>
                  <a:pt x="498679" y="12490"/>
                </a:lnTo>
                <a:lnTo>
                  <a:pt x="504894" y="15597"/>
                </a:lnTo>
                <a:lnTo>
                  <a:pt x="511109" y="21871"/>
                </a:lnTo>
                <a:lnTo>
                  <a:pt x="517384" y="24979"/>
                </a:lnTo>
                <a:lnTo>
                  <a:pt x="523598" y="28087"/>
                </a:lnTo>
                <a:lnTo>
                  <a:pt x="529873" y="31194"/>
                </a:lnTo>
                <a:lnTo>
                  <a:pt x="536087" y="37468"/>
                </a:lnTo>
                <a:lnTo>
                  <a:pt x="539195" y="40576"/>
                </a:lnTo>
                <a:lnTo>
                  <a:pt x="545469" y="46790"/>
                </a:lnTo>
                <a:lnTo>
                  <a:pt x="551684" y="53065"/>
                </a:lnTo>
                <a:lnTo>
                  <a:pt x="554792" y="56173"/>
                </a:lnTo>
                <a:lnTo>
                  <a:pt x="561066" y="62387"/>
                </a:lnTo>
                <a:lnTo>
                  <a:pt x="564174" y="68662"/>
                </a:lnTo>
                <a:lnTo>
                  <a:pt x="567281" y="74877"/>
                </a:lnTo>
                <a:lnTo>
                  <a:pt x="570388" y="81092"/>
                </a:lnTo>
                <a:lnTo>
                  <a:pt x="573556" y="87366"/>
                </a:lnTo>
                <a:lnTo>
                  <a:pt x="576663" y="93582"/>
                </a:lnTo>
                <a:lnTo>
                  <a:pt x="579771" y="99796"/>
                </a:lnTo>
                <a:lnTo>
                  <a:pt x="582877" y="109178"/>
                </a:lnTo>
                <a:lnTo>
                  <a:pt x="582877" y="115393"/>
                </a:lnTo>
                <a:lnTo>
                  <a:pt x="585985" y="121667"/>
                </a:lnTo>
                <a:lnTo>
                  <a:pt x="585985" y="127882"/>
                </a:lnTo>
                <a:lnTo>
                  <a:pt x="585985" y="137264"/>
                </a:lnTo>
                <a:lnTo>
                  <a:pt x="585985" y="143479"/>
                </a:lnTo>
                <a:lnTo>
                  <a:pt x="585985" y="863010"/>
                </a:lnTo>
                <a:lnTo>
                  <a:pt x="4157" y="8630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29" name="Freihandform: Form 28"/>
          <p:cNvSpPr/>
          <p:nvPr/>
        </p:nvSpPr>
        <p:spPr bwMode="auto">
          <a:xfrm>
            <a:off x="5478283" y="5994990"/>
            <a:ext cx="654766" cy="863010"/>
          </a:xfrm>
          <a:custGeom>
            <a:avLst/>
            <a:gdLst>
              <a:gd name="connsiteX0" fmla="*/ 134156 w 654766"/>
              <a:gd name="connsiteY0" fmla="*/ 0 h 863010"/>
              <a:gd name="connsiteX1" fmla="*/ 140431 w 654766"/>
              <a:gd name="connsiteY1" fmla="*/ 0 h 863010"/>
              <a:gd name="connsiteX2" fmla="*/ 149753 w 654766"/>
              <a:gd name="connsiteY2" fmla="*/ 0 h 863010"/>
              <a:gd name="connsiteX3" fmla="*/ 156029 w 654766"/>
              <a:gd name="connsiteY3" fmla="*/ 0 h 863010"/>
              <a:gd name="connsiteX4" fmla="*/ 649449 w 654766"/>
              <a:gd name="connsiteY4" fmla="*/ 0 h 863010"/>
              <a:gd name="connsiteX5" fmla="*/ 654766 w 654766"/>
              <a:gd name="connsiteY5" fmla="*/ 863010 h 863010"/>
              <a:gd name="connsiteX6" fmla="*/ 0 w 654766"/>
              <a:gd name="connsiteY6" fmla="*/ 863010 h 863010"/>
              <a:gd name="connsiteX7" fmla="*/ 0 w 654766"/>
              <a:gd name="connsiteY7" fmla="*/ 143479 h 863010"/>
              <a:gd name="connsiteX8" fmla="*/ 0 w 654766"/>
              <a:gd name="connsiteY8" fmla="*/ 137264 h 863010"/>
              <a:gd name="connsiteX9" fmla="*/ 0 w 654766"/>
              <a:gd name="connsiteY9" fmla="*/ 127882 h 863010"/>
              <a:gd name="connsiteX10" fmla="*/ 0 w 654766"/>
              <a:gd name="connsiteY10" fmla="*/ 121667 h 863010"/>
              <a:gd name="connsiteX11" fmla="*/ 3168 w 654766"/>
              <a:gd name="connsiteY11" fmla="*/ 115393 h 863010"/>
              <a:gd name="connsiteX12" fmla="*/ 3168 w 654766"/>
              <a:gd name="connsiteY12" fmla="*/ 109178 h 863010"/>
              <a:gd name="connsiteX13" fmla="*/ 6275 w 654766"/>
              <a:gd name="connsiteY13" fmla="*/ 99796 h 863010"/>
              <a:gd name="connsiteX14" fmla="*/ 9382 w 654766"/>
              <a:gd name="connsiteY14" fmla="*/ 93582 h 863010"/>
              <a:gd name="connsiteX15" fmla="*/ 12489 w 654766"/>
              <a:gd name="connsiteY15" fmla="*/ 87366 h 863010"/>
              <a:gd name="connsiteX16" fmla="*/ 15597 w 654766"/>
              <a:gd name="connsiteY16" fmla="*/ 81092 h 863010"/>
              <a:gd name="connsiteX17" fmla="*/ 18765 w 654766"/>
              <a:gd name="connsiteY17" fmla="*/ 74877 h 863010"/>
              <a:gd name="connsiteX18" fmla="*/ 21871 w 654766"/>
              <a:gd name="connsiteY18" fmla="*/ 68662 h 863010"/>
              <a:gd name="connsiteX19" fmla="*/ 28086 w 654766"/>
              <a:gd name="connsiteY19" fmla="*/ 62387 h 863010"/>
              <a:gd name="connsiteX20" fmla="*/ 31194 w 654766"/>
              <a:gd name="connsiteY20" fmla="*/ 56173 h 863010"/>
              <a:gd name="connsiteX21" fmla="*/ 34361 w 654766"/>
              <a:gd name="connsiteY21" fmla="*/ 53065 h 863010"/>
              <a:gd name="connsiteX22" fmla="*/ 40576 w 654766"/>
              <a:gd name="connsiteY22" fmla="*/ 46790 h 863010"/>
              <a:gd name="connsiteX23" fmla="*/ 46790 w 654766"/>
              <a:gd name="connsiteY23" fmla="*/ 40576 h 863010"/>
              <a:gd name="connsiteX24" fmla="*/ 49958 w 654766"/>
              <a:gd name="connsiteY24" fmla="*/ 37468 h 863010"/>
              <a:gd name="connsiteX25" fmla="*/ 56173 w 654766"/>
              <a:gd name="connsiteY25" fmla="*/ 31194 h 863010"/>
              <a:gd name="connsiteX26" fmla="*/ 62387 w 654766"/>
              <a:gd name="connsiteY26" fmla="*/ 28087 h 863010"/>
              <a:gd name="connsiteX27" fmla="*/ 68662 w 654766"/>
              <a:gd name="connsiteY27" fmla="*/ 24979 h 863010"/>
              <a:gd name="connsiteX28" fmla="*/ 74877 w 654766"/>
              <a:gd name="connsiteY28" fmla="*/ 21871 h 863010"/>
              <a:gd name="connsiteX29" fmla="*/ 81152 w 654766"/>
              <a:gd name="connsiteY29" fmla="*/ 15597 h 863010"/>
              <a:gd name="connsiteX30" fmla="*/ 90474 w 654766"/>
              <a:gd name="connsiteY30" fmla="*/ 12490 h 863010"/>
              <a:gd name="connsiteX31" fmla="*/ 96748 w 654766"/>
              <a:gd name="connsiteY31" fmla="*/ 9382 h 863010"/>
              <a:gd name="connsiteX32" fmla="*/ 102963 w 654766"/>
              <a:gd name="connsiteY32" fmla="*/ 9382 h 863010"/>
              <a:gd name="connsiteX33" fmla="*/ 109237 w 654766"/>
              <a:gd name="connsiteY33" fmla="*/ 6275 h 863010"/>
              <a:gd name="connsiteX34" fmla="*/ 118560 w 654766"/>
              <a:gd name="connsiteY34" fmla="*/ 3168 h 863010"/>
              <a:gd name="connsiteX35" fmla="*/ 124834 w 654766"/>
              <a:gd name="connsiteY35" fmla="*/ 3168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54766" h="863010" extrusionOk="0">
                <a:moveTo>
                  <a:pt x="134156" y="0"/>
                </a:moveTo>
                <a:lnTo>
                  <a:pt x="140431" y="0"/>
                </a:lnTo>
                <a:lnTo>
                  <a:pt x="149753" y="0"/>
                </a:lnTo>
                <a:lnTo>
                  <a:pt x="156029" y="0"/>
                </a:lnTo>
                <a:lnTo>
                  <a:pt x="649449" y="0"/>
                </a:lnTo>
                <a:lnTo>
                  <a:pt x="654766" y="863010"/>
                </a:lnTo>
                <a:lnTo>
                  <a:pt x="0" y="863010"/>
                </a:lnTo>
                <a:lnTo>
                  <a:pt x="0" y="143479"/>
                </a:lnTo>
                <a:lnTo>
                  <a:pt x="0" y="137264"/>
                </a:lnTo>
                <a:lnTo>
                  <a:pt x="0" y="127882"/>
                </a:lnTo>
                <a:lnTo>
                  <a:pt x="0" y="121667"/>
                </a:lnTo>
                <a:lnTo>
                  <a:pt x="3168" y="115393"/>
                </a:lnTo>
                <a:lnTo>
                  <a:pt x="3168" y="109178"/>
                </a:lnTo>
                <a:lnTo>
                  <a:pt x="6275" y="99796"/>
                </a:lnTo>
                <a:lnTo>
                  <a:pt x="9382" y="93582"/>
                </a:lnTo>
                <a:lnTo>
                  <a:pt x="12489" y="87366"/>
                </a:lnTo>
                <a:lnTo>
                  <a:pt x="15597" y="81092"/>
                </a:lnTo>
                <a:lnTo>
                  <a:pt x="18765" y="74877"/>
                </a:lnTo>
                <a:lnTo>
                  <a:pt x="21871" y="68662"/>
                </a:lnTo>
                <a:lnTo>
                  <a:pt x="28086" y="62387"/>
                </a:lnTo>
                <a:lnTo>
                  <a:pt x="31194" y="56173"/>
                </a:lnTo>
                <a:lnTo>
                  <a:pt x="34361" y="53065"/>
                </a:lnTo>
                <a:lnTo>
                  <a:pt x="40576" y="46790"/>
                </a:lnTo>
                <a:lnTo>
                  <a:pt x="46790" y="40576"/>
                </a:lnTo>
                <a:lnTo>
                  <a:pt x="49958" y="37468"/>
                </a:lnTo>
                <a:lnTo>
                  <a:pt x="56173" y="31194"/>
                </a:lnTo>
                <a:lnTo>
                  <a:pt x="62387" y="28087"/>
                </a:lnTo>
                <a:lnTo>
                  <a:pt x="68662" y="24979"/>
                </a:lnTo>
                <a:lnTo>
                  <a:pt x="74877" y="21871"/>
                </a:lnTo>
                <a:lnTo>
                  <a:pt x="81152" y="15597"/>
                </a:lnTo>
                <a:lnTo>
                  <a:pt x="90474" y="12490"/>
                </a:lnTo>
                <a:lnTo>
                  <a:pt x="96748" y="9382"/>
                </a:lnTo>
                <a:lnTo>
                  <a:pt x="102963" y="9382"/>
                </a:lnTo>
                <a:lnTo>
                  <a:pt x="109237" y="6275"/>
                </a:lnTo>
                <a:lnTo>
                  <a:pt x="118560" y="3168"/>
                </a:lnTo>
                <a:lnTo>
                  <a:pt x="124834" y="3168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5" name="Freihandform: Form 4"/>
          <p:cNvSpPr/>
          <p:nvPr/>
        </p:nvSpPr>
        <p:spPr bwMode="auto">
          <a:xfrm>
            <a:off x="4628995" y="2420077"/>
            <a:ext cx="2934010" cy="3581552"/>
          </a:xfrm>
          <a:custGeom>
            <a:avLst/>
            <a:gdLst>
              <a:gd name="connsiteX0" fmla="*/ 1145091 w 2743499"/>
              <a:gd name="connsiteY0" fmla="*/ 13427 h 3348995"/>
              <a:gd name="connsiteX1" fmla="*/ 16698 w 2743499"/>
              <a:gd name="connsiteY1" fmla="*/ 1466806 h 3348995"/>
              <a:gd name="connsiteX2" fmla="*/ 589779 w 2743499"/>
              <a:gd name="connsiteY2" fmla="*/ 2506578 h 3348995"/>
              <a:gd name="connsiteX3" fmla="*/ 743387 w 2743499"/>
              <a:gd name="connsiteY3" fmla="*/ 2949688 h 3348995"/>
              <a:gd name="connsiteX4" fmla="*/ 820219 w 2743499"/>
              <a:gd name="connsiteY4" fmla="*/ 3286463 h 3348995"/>
              <a:gd name="connsiteX5" fmla="*/ 1408946 w 2743499"/>
              <a:gd name="connsiteY5" fmla="*/ 3345582 h 3348995"/>
              <a:gd name="connsiteX6" fmla="*/ 1978171 w 2743499"/>
              <a:gd name="connsiteY6" fmla="*/ 3221477 h 3348995"/>
              <a:gd name="connsiteX7" fmla="*/ 2007730 w 2743499"/>
              <a:gd name="connsiteY7" fmla="*/ 2896548 h 3348995"/>
              <a:gd name="connsiteX8" fmla="*/ 2716650 w 2743499"/>
              <a:gd name="connsiteY8" fmla="*/ 1514078 h 3348995"/>
              <a:gd name="connsiteX9" fmla="*/ 1145091 w 2743499"/>
              <a:gd name="connsiteY9" fmla="*/ 13427 h 334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43499" h="3348995" extrusionOk="0">
                <a:moveTo>
                  <a:pt x="1145091" y="13427"/>
                </a:moveTo>
                <a:cubicBezTo>
                  <a:pt x="453326" y="96126"/>
                  <a:pt x="-104780" y="765764"/>
                  <a:pt x="16698" y="1466806"/>
                </a:cubicBezTo>
                <a:cubicBezTo>
                  <a:pt x="102303" y="1838616"/>
                  <a:pt x="391749" y="2190981"/>
                  <a:pt x="589779" y="2506578"/>
                </a:cubicBezTo>
                <a:cubicBezTo>
                  <a:pt x="644148" y="2610175"/>
                  <a:pt x="727630" y="2834133"/>
                  <a:pt x="743387" y="2949688"/>
                </a:cubicBezTo>
                <a:cubicBezTo>
                  <a:pt x="764229" y="3050045"/>
                  <a:pt x="728188" y="3218572"/>
                  <a:pt x="820219" y="3286463"/>
                </a:cubicBezTo>
                <a:cubicBezTo>
                  <a:pt x="864195" y="3386763"/>
                  <a:pt x="1328370" y="3333121"/>
                  <a:pt x="1408946" y="3345582"/>
                </a:cubicBezTo>
                <a:cubicBezTo>
                  <a:pt x="1537744" y="3339212"/>
                  <a:pt x="1913297" y="3378326"/>
                  <a:pt x="1978171" y="3221477"/>
                </a:cubicBezTo>
                <a:cubicBezTo>
                  <a:pt x="2004881" y="3130452"/>
                  <a:pt x="2011307" y="2991485"/>
                  <a:pt x="2007730" y="2896548"/>
                </a:cubicBezTo>
                <a:cubicBezTo>
                  <a:pt x="2124738" y="2416559"/>
                  <a:pt x="2587908" y="1993174"/>
                  <a:pt x="2716650" y="1514078"/>
                </a:cubicBezTo>
                <a:cubicBezTo>
                  <a:pt x="2908254" y="563822"/>
                  <a:pt x="2042151" y="-104196"/>
                  <a:pt x="1145091" y="1342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5875" cap="rnd">
            <a:solidFill>
              <a:schemeClr val="bg1">
                <a:lumMod val="7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5"/>
          <p:cNvSpPr/>
          <p:nvPr/>
        </p:nvSpPr>
        <p:spPr bwMode="auto">
          <a:xfrm>
            <a:off x="5329564" y="6075174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3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0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3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3"/>
                  <a:pt x="98187" y="155685"/>
                </a:cubicBezTo>
                <a:lnTo>
                  <a:pt x="1305927" y="959"/>
                </a:lnTo>
                <a:cubicBezTo>
                  <a:pt x="1367281" y="-6920"/>
                  <a:pt x="1423102" y="34598"/>
                  <a:pt x="1430702" y="93660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" name="Freihandform: Form 6"/>
          <p:cNvSpPr/>
          <p:nvPr/>
        </p:nvSpPr>
        <p:spPr bwMode="auto">
          <a:xfrm>
            <a:off x="5329564" y="6359921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4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1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4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4"/>
                  <a:pt x="98187" y="155685"/>
                </a:cubicBezTo>
                <a:lnTo>
                  <a:pt x="1305927" y="959"/>
                </a:lnTo>
                <a:cubicBezTo>
                  <a:pt x="1367281" y="-6919"/>
                  <a:pt x="1423102" y="34598"/>
                  <a:pt x="1430702" y="93661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37" name="Freihandform: Form 36"/>
          <p:cNvSpPr/>
          <p:nvPr/>
        </p:nvSpPr>
        <p:spPr bwMode="auto">
          <a:xfrm>
            <a:off x="5353554" y="6644668"/>
            <a:ext cx="1508820" cy="213333"/>
          </a:xfrm>
          <a:custGeom>
            <a:avLst/>
            <a:gdLst>
              <a:gd name="connsiteX0" fmla="*/ 1372622 w 1508820"/>
              <a:gd name="connsiteY0" fmla="*/ 1026 h 213333"/>
              <a:gd name="connsiteX1" fmla="*/ 1506061 w 1508820"/>
              <a:gd name="connsiteY1" fmla="*/ 100165 h 213333"/>
              <a:gd name="connsiteX2" fmla="*/ 1507913 w 1508820"/>
              <a:gd name="connsiteY2" fmla="*/ 114446 h 213333"/>
              <a:gd name="connsiteX3" fmla="*/ 1483472 w 1508820"/>
              <a:gd name="connsiteY3" fmla="*/ 199751 h 213333"/>
              <a:gd name="connsiteX4" fmla="*/ 1467452 w 1508820"/>
              <a:gd name="connsiteY4" fmla="*/ 213333 h 213333"/>
              <a:gd name="connsiteX5" fmla="*/ 0 w 1508820"/>
              <a:gd name="connsiteY5" fmla="*/ 213333 h 213333"/>
              <a:gd name="connsiteX6" fmla="*/ 1359 w 1508820"/>
              <a:gd name="connsiteY6" fmla="*/ 210746 h 213333"/>
              <a:gd name="connsiteX7" fmla="*/ 81015 w 1508820"/>
              <a:gd name="connsiteY7" fmla="*/ 166496 h 21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820" h="213333" extrusionOk="0">
                <a:moveTo>
                  <a:pt x="1372622" y="1026"/>
                </a:moveTo>
                <a:cubicBezTo>
                  <a:pt x="1438236" y="-7400"/>
                  <a:pt x="1497933" y="37001"/>
                  <a:pt x="1506061" y="100165"/>
                </a:cubicBezTo>
                <a:lnTo>
                  <a:pt x="1507913" y="114446"/>
                </a:lnTo>
                <a:cubicBezTo>
                  <a:pt x="1511947" y="146029"/>
                  <a:pt x="1502311" y="176311"/>
                  <a:pt x="1483472" y="199751"/>
                </a:cubicBezTo>
                <a:lnTo>
                  <a:pt x="1467452" y="213333"/>
                </a:lnTo>
                <a:lnTo>
                  <a:pt x="0" y="213333"/>
                </a:lnTo>
                <a:lnTo>
                  <a:pt x="1359" y="210746"/>
                </a:lnTo>
                <a:cubicBezTo>
                  <a:pt x="20197" y="187306"/>
                  <a:pt x="48239" y="170709"/>
                  <a:pt x="81015" y="16649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2" name="Textplatzhalter 7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296000" y="1601496"/>
            <a:ext cx="36000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set </a:t>
            </a:r>
            <a:endParaRPr/>
          </a:p>
        </p:txBody>
      </p:sp>
      <p:sp>
        <p:nvSpPr>
          <p:cNvPr id="73" name="Textplatzhalter 7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262815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5" name="Textplatzhalter 71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262815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636205" y="5243899"/>
            <a:ext cx="40049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7" name="Textplatzhalter 71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50862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554327" y="5243899"/>
            <a:ext cx="40006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eine Spalt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11081494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84782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354790" y="1606811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2" name="Textplatzhalter 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149936" y="1606811"/>
            <a:ext cx="3482420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+ Diagram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6276000" y="1671122"/>
            <a:ext cx="5365138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4" hasCustomPrompt="1"/>
          </p:nvPr>
        </p:nvSpPr>
        <p:spPr bwMode="auto">
          <a:xfrm>
            <a:off x="556180" y="1665288"/>
            <a:ext cx="5359820" cy="46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de-DE"/>
              <a:t>Diagramm hier einfügen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 bwMode="auto">
          <a:xfrm>
            <a:off x="7327557" y="-1"/>
            <a:ext cx="4864443" cy="6274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60513" y="1509553"/>
            <a:ext cx="6203969" cy="4765069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5" name="Textplatzhalter 1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036" y="515519"/>
            <a:ext cx="677090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6" name="Textplatzhalter 19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44293" y="778589"/>
            <a:ext cx="677090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_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811358" y="1925782"/>
            <a:ext cx="6493166" cy="4122449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11080624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el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11080624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786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Bild + IPa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0" name="Grafik 47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flipH="1">
            <a:off x="544964" y="1665287"/>
            <a:ext cx="9541308" cy="4643437"/>
          </a:xfrm>
          <a:prstGeom prst="rect">
            <a:avLst/>
          </a:prstGeom>
        </p:spPr>
      </p:pic>
      <p:pic>
        <p:nvPicPr>
          <p:cNvPr id="21" name="Picture 22" descr="Shape, square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98">
            <a:off x="1578359" y="610519"/>
            <a:ext cx="4675968" cy="6742760"/>
          </a:xfrm>
          <a:prstGeom prst="rect">
            <a:avLst/>
          </a:prstGeom>
        </p:spPr>
      </p:pic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726562" y="1863144"/>
            <a:ext cx="6368400" cy="4276800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3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4" name="Textplatzhalter 1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 _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5535486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46629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1" name="Freihandform: Form 20"/>
          <p:cNvSpPr/>
          <p:nvPr/>
        </p:nvSpPr>
        <p:spPr bwMode="auto">
          <a:xfrm>
            <a:off x="6127731" y="5994990"/>
            <a:ext cx="585985" cy="863010"/>
          </a:xfrm>
          <a:custGeom>
            <a:avLst/>
            <a:gdLst>
              <a:gd name="connsiteX0" fmla="*/ 0 w 585985"/>
              <a:gd name="connsiteY0" fmla="*/ 0 h 863010"/>
              <a:gd name="connsiteX1" fmla="*/ 430018 w 585985"/>
              <a:gd name="connsiteY1" fmla="*/ 0 h 863010"/>
              <a:gd name="connsiteX2" fmla="*/ 436292 w 585985"/>
              <a:gd name="connsiteY2" fmla="*/ 0 h 863010"/>
              <a:gd name="connsiteX3" fmla="*/ 445615 w 585985"/>
              <a:gd name="connsiteY3" fmla="*/ 0 h 863010"/>
              <a:gd name="connsiteX4" fmla="*/ 451889 w 585985"/>
              <a:gd name="connsiteY4" fmla="*/ 0 h 863010"/>
              <a:gd name="connsiteX5" fmla="*/ 461211 w 585985"/>
              <a:gd name="connsiteY5" fmla="*/ 3168 h 863010"/>
              <a:gd name="connsiteX6" fmla="*/ 467486 w 585985"/>
              <a:gd name="connsiteY6" fmla="*/ 3168 h 863010"/>
              <a:gd name="connsiteX7" fmla="*/ 476808 w 585985"/>
              <a:gd name="connsiteY7" fmla="*/ 6275 h 863010"/>
              <a:gd name="connsiteX8" fmla="*/ 483083 w 585985"/>
              <a:gd name="connsiteY8" fmla="*/ 9382 h 863010"/>
              <a:gd name="connsiteX9" fmla="*/ 489297 w 585985"/>
              <a:gd name="connsiteY9" fmla="*/ 9382 h 863010"/>
              <a:gd name="connsiteX10" fmla="*/ 498679 w 585985"/>
              <a:gd name="connsiteY10" fmla="*/ 12490 h 863010"/>
              <a:gd name="connsiteX11" fmla="*/ 504894 w 585985"/>
              <a:gd name="connsiteY11" fmla="*/ 15597 h 863010"/>
              <a:gd name="connsiteX12" fmla="*/ 511109 w 585985"/>
              <a:gd name="connsiteY12" fmla="*/ 21871 h 863010"/>
              <a:gd name="connsiteX13" fmla="*/ 517384 w 585985"/>
              <a:gd name="connsiteY13" fmla="*/ 24979 h 863010"/>
              <a:gd name="connsiteX14" fmla="*/ 523598 w 585985"/>
              <a:gd name="connsiteY14" fmla="*/ 28087 h 863010"/>
              <a:gd name="connsiteX15" fmla="*/ 529873 w 585985"/>
              <a:gd name="connsiteY15" fmla="*/ 31194 h 863010"/>
              <a:gd name="connsiteX16" fmla="*/ 536087 w 585985"/>
              <a:gd name="connsiteY16" fmla="*/ 37468 h 863010"/>
              <a:gd name="connsiteX17" fmla="*/ 539195 w 585985"/>
              <a:gd name="connsiteY17" fmla="*/ 40576 h 863010"/>
              <a:gd name="connsiteX18" fmla="*/ 545469 w 585985"/>
              <a:gd name="connsiteY18" fmla="*/ 46790 h 863010"/>
              <a:gd name="connsiteX19" fmla="*/ 551684 w 585985"/>
              <a:gd name="connsiteY19" fmla="*/ 53065 h 863010"/>
              <a:gd name="connsiteX20" fmla="*/ 554792 w 585985"/>
              <a:gd name="connsiteY20" fmla="*/ 56173 h 863010"/>
              <a:gd name="connsiteX21" fmla="*/ 561066 w 585985"/>
              <a:gd name="connsiteY21" fmla="*/ 62387 h 863010"/>
              <a:gd name="connsiteX22" fmla="*/ 564174 w 585985"/>
              <a:gd name="connsiteY22" fmla="*/ 68662 h 863010"/>
              <a:gd name="connsiteX23" fmla="*/ 567281 w 585985"/>
              <a:gd name="connsiteY23" fmla="*/ 74877 h 863010"/>
              <a:gd name="connsiteX24" fmla="*/ 570388 w 585985"/>
              <a:gd name="connsiteY24" fmla="*/ 81092 h 863010"/>
              <a:gd name="connsiteX25" fmla="*/ 573556 w 585985"/>
              <a:gd name="connsiteY25" fmla="*/ 87366 h 863010"/>
              <a:gd name="connsiteX26" fmla="*/ 576663 w 585985"/>
              <a:gd name="connsiteY26" fmla="*/ 93582 h 863010"/>
              <a:gd name="connsiteX27" fmla="*/ 579771 w 585985"/>
              <a:gd name="connsiteY27" fmla="*/ 99796 h 863010"/>
              <a:gd name="connsiteX28" fmla="*/ 582877 w 585985"/>
              <a:gd name="connsiteY28" fmla="*/ 109178 h 863010"/>
              <a:gd name="connsiteX29" fmla="*/ 582877 w 585985"/>
              <a:gd name="connsiteY29" fmla="*/ 115393 h 863010"/>
              <a:gd name="connsiteX30" fmla="*/ 585985 w 585985"/>
              <a:gd name="connsiteY30" fmla="*/ 121667 h 863010"/>
              <a:gd name="connsiteX31" fmla="*/ 585985 w 585985"/>
              <a:gd name="connsiteY31" fmla="*/ 127882 h 863010"/>
              <a:gd name="connsiteX32" fmla="*/ 585985 w 585985"/>
              <a:gd name="connsiteY32" fmla="*/ 137264 h 863010"/>
              <a:gd name="connsiteX33" fmla="*/ 585985 w 585985"/>
              <a:gd name="connsiteY33" fmla="*/ 143479 h 863010"/>
              <a:gd name="connsiteX34" fmla="*/ 585985 w 585985"/>
              <a:gd name="connsiteY34" fmla="*/ 863010 h 863010"/>
              <a:gd name="connsiteX35" fmla="*/ 4157 w 585985"/>
              <a:gd name="connsiteY35" fmla="*/ 863010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5985" h="863010" extrusionOk="0">
                <a:moveTo>
                  <a:pt x="0" y="0"/>
                </a:moveTo>
                <a:lnTo>
                  <a:pt x="430018" y="0"/>
                </a:lnTo>
                <a:lnTo>
                  <a:pt x="436292" y="0"/>
                </a:lnTo>
                <a:lnTo>
                  <a:pt x="445615" y="0"/>
                </a:lnTo>
                <a:lnTo>
                  <a:pt x="451889" y="0"/>
                </a:lnTo>
                <a:lnTo>
                  <a:pt x="461211" y="3168"/>
                </a:lnTo>
                <a:lnTo>
                  <a:pt x="467486" y="3168"/>
                </a:lnTo>
                <a:lnTo>
                  <a:pt x="476808" y="6275"/>
                </a:lnTo>
                <a:lnTo>
                  <a:pt x="483083" y="9382"/>
                </a:lnTo>
                <a:lnTo>
                  <a:pt x="489297" y="9382"/>
                </a:lnTo>
                <a:lnTo>
                  <a:pt x="498679" y="12490"/>
                </a:lnTo>
                <a:lnTo>
                  <a:pt x="504894" y="15597"/>
                </a:lnTo>
                <a:lnTo>
                  <a:pt x="511109" y="21871"/>
                </a:lnTo>
                <a:lnTo>
                  <a:pt x="517384" y="24979"/>
                </a:lnTo>
                <a:lnTo>
                  <a:pt x="523598" y="28087"/>
                </a:lnTo>
                <a:lnTo>
                  <a:pt x="529873" y="31194"/>
                </a:lnTo>
                <a:lnTo>
                  <a:pt x="536087" y="37468"/>
                </a:lnTo>
                <a:lnTo>
                  <a:pt x="539195" y="40576"/>
                </a:lnTo>
                <a:lnTo>
                  <a:pt x="545469" y="46790"/>
                </a:lnTo>
                <a:lnTo>
                  <a:pt x="551684" y="53065"/>
                </a:lnTo>
                <a:lnTo>
                  <a:pt x="554792" y="56173"/>
                </a:lnTo>
                <a:lnTo>
                  <a:pt x="561066" y="62387"/>
                </a:lnTo>
                <a:lnTo>
                  <a:pt x="564174" y="68662"/>
                </a:lnTo>
                <a:lnTo>
                  <a:pt x="567281" y="74877"/>
                </a:lnTo>
                <a:lnTo>
                  <a:pt x="570388" y="81092"/>
                </a:lnTo>
                <a:lnTo>
                  <a:pt x="573556" y="87366"/>
                </a:lnTo>
                <a:lnTo>
                  <a:pt x="576663" y="93582"/>
                </a:lnTo>
                <a:lnTo>
                  <a:pt x="579771" y="99796"/>
                </a:lnTo>
                <a:lnTo>
                  <a:pt x="582877" y="109178"/>
                </a:lnTo>
                <a:lnTo>
                  <a:pt x="582877" y="115393"/>
                </a:lnTo>
                <a:lnTo>
                  <a:pt x="585985" y="121667"/>
                </a:lnTo>
                <a:lnTo>
                  <a:pt x="585985" y="127882"/>
                </a:lnTo>
                <a:lnTo>
                  <a:pt x="585985" y="137264"/>
                </a:lnTo>
                <a:lnTo>
                  <a:pt x="585985" y="143479"/>
                </a:lnTo>
                <a:lnTo>
                  <a:pt x="585985" y="863010"/>
                </a:lnTo>
                <a:lnTo>
                  <a:pt x="4157" y="8630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29" name="Freihandform: Form 28"/>
          <p:cNvSpPr/>
          <p:nvPr/>
        </p:nvSpPr>
        <p:spPr bwMode="auto">
          <a:xfrm>
            <a:off x="5478283" y="5994990"/>
            <a:ext cx="654766" cy="863010"/>
          </a:xfrm>
          <a:custGeom>
            <a:avLst/>
            <a:gdLst>
              <a:gd name="connsiteX0" fmla="*/ 134156 w 654766"/>
              <a:gd name="connsiteY0" fmla="*/ 0 h 863010"/>
              <a:gd name="connsiteX1" fmla="*/ 140431 w 654766"/>
              <a:gd name="connsiteY1" fmla="*/ 0 h 863010"/>
              <a:gd name="connsiteX2" fmla="*/ 149753 w 654766"/>
              <a:gd name="connsiteY2" fmla="*/ 0 h 863010"/>
              <a:gd name="connsiteX3" fmla="*/ 156029 w 654766"/>
              <a:gd name="connsiteY3" fmla="*/ 0 h 863010"/>
              <a:gd name="connsiteX4" fmla="*/ 649449 w 654766"/>
              <a:gd name="connsiteY4" fmla="*/ 0 h 863010"/>
              <a:gd name="connsiteX5" fmla="*/ 654766 w 654766"/>
              <a:gd name="connsiteY5" fmla="*/ 863010 h 863010"/>
              <a:gd name="connsiteX6" fmla="*/ 0 w 654766"/>
              <a:gd name="connsiteY6" fmla="*/ 863010 h 863010"/>
              <a:gd name="connsiteX7" fmla="*/ 0 w 654766"/>
              <a:gd name="connsiteY7" fmla="*/ 143479 h 863010"/>
              <a:gd name="connsiteX8" fmla="*/ 0 w 654766"/>
              <a:gd name="connsiteY8" fmla="*/ 137264 h 863010"/>
              <a:gd name="connsiteX9" fmla="*/ 0 w 654766"/>
              <a:gd name="connsiteY9" fmla="*/ 127882 h 863010"/>
              <a:gd name="connsiteX10" fmla="*/ 0 w 654766"/>
              <a:gd name="connsiteY10" fmla="*/ 121667 h 863010"/>
              <a:gd name="connsiteX11" fmla="*/ 3168 w 654766"/>
              <a:gd name="connsiteY11" fmla="*/ 115393 h 863010"/>
              <a:gd name="connsiteX12" fmla="*/ 3168 w 654766"/>
              <a:gd name="connsiteY12" fmla="*/ 109178 h 863010"/>
              <a:gd name="connsiteX13" fmla="*/ 6275 w 654766"/>
              <a:gd name="connsiteY13" fmla="*/ 99796 h 863010"/>
              <a:gd name="connsiteX14" fmla="*/ 9382 w 654766"/>
              <a:gd name="connsiteY14" fmla="*/ 93582 h 863010"/>
              <a:gd name="connsiteX15" fmla="*/ 12489 w 654766"/>
              <a:gd name="connsiteY15" fmla="*/ 87366 h 863010"/>
              <a:gd name="connsiteX16" fmla="*/ 15597 w 654766"/>
              <a:gd name="connsiteY16" fmla="*/ 81092 h 863010"/>
              <a:gd name="connsiteX17" fmla="*/ 18765 w 654766"/>
              <a:gd name="connsiteY17" fmla="*/ 74877 h 863010"/>
              <a:gd name="connsiteX18" fmla="*/ 21871 w 654766"/>
              <a:gd name="connsiteY18" fmla="*/ 68662 h 863010"/>
              <a:gd name="connsiteX19" fmla="*/ 28086 w 654766"/>
              <a:gd name="connsiteY19" fmla="*/ 62387 h 863010"/>
              <a:gd name="connsiteX20" fmla="*/ 31194 w 654766"/>
              <a:gd name="connsiteY20" fmla="*/ 56173 h 863010"/>
              <a:gd name="connsiteX21" fmla="*/ 34361 w 654766"/>
              <a:gd name="connsiteY21" fmla="*/ 53065 h 863010"/>
              <a:gd name="connsiteX22" fmla="*/ 40576 w 654766"/>
              <a:gd name="connsiteY22" fmla="*/ 46790 h 863010"/>
              <a:gd name="connsiteX23" fmla="*/ 46790 w 654766"/>
              <a:gd name="connsiteY23" fmla="*/ 40576 h 863010"/>
              <a:gd name="connsiteX24" fmla="*/ 49958 w 654766"/>
              <a:gd name="connsiteY24" fmla="*/ 37468 h 863010"/>
              <a:gd name="connsiteX25" fmla="*/ 56173 w 654766"/>
              <a:gd name="connsiteY25" fmla="*/ 31194 h 863010"/>
              <a:gd name="connsiteX26" fmla="*/ 62387 w 654766"/>
              <a:gd name="connsiteY26" fmla="*/ 28087 h 863010"/>
              <a:gd name="connsiteX27" fmla="*/ 68662 w 654766"/>
              <a:gd name="connsiteY27" fmla="*/ 24979 h 863010"/>
              <a:gd name="connsiteX28" fmla="*/ 74877 w 654766"/>
              <a:gd name="connsiteY28" fmla="*/ 21871 h 863010"/>
              <a:gd name="connsiteX29" fmla="*/ 81152 w 654766"/>
              <a:gd name="connsiteY29" fmla="*/ 15597 h 863010"/>
              <a:gd name="connsiteX30" fmla="*/ 90474 w 654766"/>
              <a:gd name="connsiteY30" fmla="*/ 12490 h 863010"/>
              <a:gd name="connsiteX31" fmla="*/ 96748 w 654766"/>
              <a:gd name="connsiteY31" fmla="*/ 9382 h 863010"/>
              <a:gd name="connsiteX32" fmla="*/ 102963 w 654766"/>
              <a:gd name="connsiteY32" fmla="*/ 9382 h 863010"/>
              <a:gd name="connsiteX33" fmla="*/ 109237 w 654766"/>
              <a:gd name="connsiteY33" fmla="*/ 6275 h 863010"/>
              <a:gd name="connsiteX34" fmla="*/ 118560 w 654766"/>
              <a:gd name="connsiteY34" fmla="*/ 3168 h 863010"/>
              <a:gd name="connsiteX35" fmla="*/ 124834 w 654766"/>
              <a:gd name="connsiteY35" fmla="*/ 3168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54766" h="863010" extrusionOk="0">
                <a:moveTo>
                  <a:pt x="134156" y="0"/>
                </a:moveTo>
                <a:lnTo>
                  <a:pt x="140431" y="0"/>
                </a:lnTo>
                <a:lnTo>
                  <a:pt x="149753" y="0"/>
                </a:lnTo>
                <a:lnTo>
                  <a:pt x="156029" y="0"/>
                </a:lnTo>
                <a:lnTo>
                  <a:pt x="649449" y="0"/>
                </a:lnTo>
                <a:lnTo>
                  <a:pt x="654766" y="863010"/>
                </a:lnTo>
                <a:lnTo>
                  <a:pt x="0" y="863010"/>
                </a:lnTo>
                <a:lnTo>
                  <a:pt x="0" y="143479"/>
                </a:lnTo>
                <a:lnTo>
                  <a:pt x="0" y="137264"/>
                </a:lnTo>
                <a:lnTo>
                  <a:pt x="0" y="127882"/>
                </a:lnTo>
                <a:lnTo>
                  <a:pt x="0" y="121667"/>
                </a:lnTo>
                <a:lnTo>
                  <a:pt x="3168" y="115393"/>
                </a:lnTo>
                <a:lnTo>
                  <a:pt x="3168" y="109178"/>
                </a:lnTo>
                <a:lnTo>
                  <a:pt x="6275" y="99796"/>
                </a:lnTo>
                <a:lnTo>
                  <a:pt x="9382" y="93582"/>
                </a:lnTo>
                <a:lnTo>
                  <a:pt x="12489" y="87366"/>
                </a:lnTo>
                <a:lnTo>
                  <a:pt x="15597" y="81092"/>
                </a:lnTo>
                <a:lnTo>
                  <a:pt x="18765" y="74877"/>
                </a:lnTo>
                <a:lnTo>
                  <a:pt x="21871" y="68662"/>
                </a:lnTo>
                <a:lnTo>
                  <a:pt x="28086" y="62387"/>
                </a:lnTo>
                <a:lnTo>
                  <a:pt x="31194" y="56173"/>
                </a:lnTo>
                <a:lnTo>
                  <a:pt x="34361" y="53065"/>
                </a:lnTo>
                <a:lnTo>
                  <a:pt x="40576" y="46790"/>
                </a:lnTo>
                <a:lnTo>
                  <a:pt x="46790" y="40576"/>
                </a:lnTo>
                <a:lnTo>
                  <a:pt x="49958" y="37468"/>
                </a:lnTo>
                <a:lnTo>
                  <a:pt x="56173" y="31194"/>
                </a:lnTo>
                <a:lnTo>
                  <a:pt x="62387" y="28087"/>
                </a:lnTo>
                <a:lnTo>
                  <a:pt x="68662" y="24979"/>
                </a:lnTo>
                <a:lnTo>
                  <a:pt x="74877" y="21871"/>
                </a:lnTo>
                <a:lnTo>
                  <a:pt x="81152" y="15597"/>
                </a:lnTo>
                <a:lnTo>
                  <a:pt x="90474" y="12490"/>
                </a:lnTo>
                <a:lnTo>
                  <a:pt x="96748" y="9382"/>
                </a:lnTo>
                <a:lnTo>
                  <a:pt x="102963" y="9382"/>
                </a:lnTo>
                <a:lnTo>
                  <a:pt x="109237" y="6275"/>
                </a:lnTo>
                <a:lnTo>
                  <a:pt x="118560" y="3168"/>
                </a:lnTo>
                <a:lnTo>
                  <a:pt x="124834" y="3168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5" name="Freihandform: Form 4"/>
          <p:cNvSpPr/>
          <p:nvPr/>
        </p:nvSpPr>
        <p:spPr bwMode="auto">
          <a:xfrm>
            <a:off x="4628995" y="2420077"/>
            <a:ext cx="2934010" cy="3581552"/>
          </a:xfrm>
          <a:custGeom>
            <a:avLst/>
            <a:gdLst>
              <a:gd name="connsiteX0" fmla="*/ 1145091 w 2743499"/>
              <a:gd name="connsiteY0" fmla="*/ 13427 h 3348995"/>
              <a:gd name="connsiteX1" fmla="*/ 16698 w 2743499"/>
              <a:gd name="connsiteY1" fmla="*/ 1466806 h 3348995"/>
              <a:gd name="connsiteX2" fmla="*/ 589779 w 2743499"/>
              <a:gd name="connsiteY2" fmla="*/ 2506578 h 3348995"/>
              <a:gd name="connsiteX3" fmla="*/ 743387 w 2743499"/>
              <a:gd name="connsiteY3" fmla="*/ 2949688 h 3348995"/>
              <a:gd name="connsiteX4" fmla="*/ 820219 w 2743499"/>
              <a:gd name="connsiteY4" fmla="*/ 3286463 h 3348995"/>
              <a:gd name="connsiteX5" fmla="*/ 1408946 w 2743499"/>
              <a:gd name="connsiteY5" fmla="*/ 3345582 h 3348995"/>
              <a:gd name="connsiteX6" fmla="*/ 1978171 w 2743499"/>
              <a:gd name="connsiteY6" fmla="*/ 3221477 h 3348995"/>
              <a:gd name="connsiteX7" fmla="*/ 2007730 w 2743499"/>
              <a:gd name="connsiteY7" fmla="*/ 2896548 h 3348995"/>
              <a:gd name="connsiteX8" fmla="*/ 2716650 w 2743499"/>
              <a:gd name="connsiteY8" fmla="*/ 1514078 h 3348995"/>
              <a:gd name="connsiteX9" fmla="*/ 1145091 w 2743499"/>
              <a:gd name="connsiteY9" fmla="*/ 13427 h 334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43499" h="3348995" extrusionOk="0">
                <a:moveTo>
                  <a:pt x="1145091" y="13427"/>
                </a:moveTo>
                <a:cubicBezTo>
                  <a:pt x="453326" y="96126"/>
                  <a:pt x="-104780" y="765764"/>
                  <a:pt x="16698" y="1466806"/>
                </a:cubicBezTo>
                <a:cubicBezTo>
                  <a:pt x="102303" y="1838616"/>
                  <a:pt x="391749" y="2190981"/>
                  <a:pt x="589779" y="2506578"/>
                </a:cubicBezTo>
                <a:cubicBezTo>
                  <a:pt x="644148" y="2610175"/>
                  <a:pt x="727630" y="2834133"/>
                  <a:pt x="743387" y="2949688"/>
                </a:cubicBezTo>
                <a:cubicBezTo>
                  <a:pt x="764229" y="3050045"/>
                  <a:pt x="728188" y="3218572"/>
                  <a:pt x="820219" y="3286463"/>
                </a:cubicBezTo>
                <a:cubicBezTo>
                  <a:pt x="864195" y="3386763"/>
                  <a:pt x="1328370" y="3333121"/>
                  <a:pt x="1408946" y="3345582"/>
                </a:cubicBezTo>
                <a:cubicBezTo>
                  <a:pt x="1537744" y="3339212"/>
                  <a:pt x="1913297" y="3378326"/>
                  <a:pt x="1978171" y="3221477"/>
                </a:cubicBezTo>
                <a:cubicBezTo>
                  <a:pt x="2004881" y="3130452"/>
                  <a:pt x="2011307" y="2991485"/>
                  <a:pt x="2007730" y="2896548"/>
                </a:cubicBezTo>
                <a:cubicBezTo>
                  <a:pt x="2124738" y="2416559"/>
                  <a:pt x="2587908" y="1993174"/>
                  <a:pt x="2716650" y="1514078"/>
                </a:cubicBezTo>
                <a:cubicBezTo>
                  <a:pt x="2908254" y="563822"/>
                  <a:pt x="2042151" y="-104196"/>
                  <a:pt x="1145091" y="1342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5875" cap="rnd">
            <a:solidFill>
              <a:schemeClr val="bg1">
                <a:lumMod val="7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5"/>
          <p:cNvSpPr/>
          <p:nvPr/>
        </p:nvSpPr>
        <p:spPr bwMode="auto">
          <a:xfrm>
            <a:off x="5329564" y="6075174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3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0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3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3"/>
                  <a:pt x="98187" y="155685"/>
                </a:cubicBezTo>
                <a:lnTo>
                  <a:pt x="1305927" y="959"/>
                </a:lnTo>
                <a:cubicBezTo>
                  <a:pt x="1367281" y="-6920"/>
                  <a:pt x="1423102" y="34598"/>
                  <a:pt x="1430702" y="93660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" name="Freihandform: Form 6"/>
          <p:cNvSpPr/>
          <p:nvPr/>
        </p:nvSpPr>
        <p:spPr bwMode="auto">
          <a:xfrm>
            <a:off x="5329564" y="6359921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4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1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4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4"/>
                  <a:pt x="98187" y="155685"/>
                </a:cubicBezTo>
                <a:lnTo>
                  <a:pt x="1305927" y="959"/>
                </a:lnTo>
                <a:cubicBezTo>
                  <a:pt x="1367281" y="-6919"/>
                  <a:pt x="1423102" y="34598"/>
                  <a:pt x="1430702" y="93661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37" name="Freihandform: Form 36"/>
          <p:cNvSpPr/>
          <p:nvPr/>
        </p:nvSpPr>
        <p:spPr bwMode="auto">
          <a:xfrm>
            <a:off x="5353554" y="6644668"/>
            <a:ext cx="1508820" cy="213333"/>
          </a:xfrm>
          <a:custGeom>
            <a:avLst/>
            <a:gdLst>
              <a:gd name="connsiteX0" fmla="*/ 1372622 w 1508820"/>
              <a:gd name="connsiteY0" fmla="*/ 1026 h 213333"/>
              <a:gd name="connsiteX1" fmla="*/ 1506061 w 1508820"/>
              <a:gd name="connsiteY1" fmla="*/ 100165 h 213333"/>
              <a:gd name="connsiteX2" fmla="*/ 1507913 w 1508820"/>
              <a:gd name="connsiteY2" fmla="*/ 114446 h 213333"/>
              <a:gd name="connsiteX3" fmla="*/ 1483472 w 1508820"/>
              <a:gd name="connsiteY3" fmla="*/ 199751 h 213333"/>
              <a:gd name="connsiteX4" fmla="*/ 1467452 w 1508820"/>
              <a:gd name="connsiteY4" fmla="*/ 213333 h 213333"/>
              <a:gd name="connsiteX5" fmla="*/ 0 w 1508820"/>
              <a:gd name="connsiteY5" fmla="*/ 213333 h 213333"/>
              <a:gd name="connsiteX6" fmla="*/ 1359 w 1508820"/>
              <a:gd name="connsiteY6" fmla="*/ 210746 h 213333"/>
              <a:gd name="connsiteX7" fmla="*/ 81015 w 1508820"/>
              <a:gd name="connsiteY7" fmla="*/ 166496 h 21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820" h="213333" extrusionOk="0">
                <a:moveTo>
                  <a:pt x="1372622" y="1026"/>
                </a:moveTo>
                <a:cubicBezTo>
                  <a:pt x="1438236" y="-7400"/>
                  <a:pt x="1497933" y="37001"/>
                  <a:pt x="1506061" y="100165"/>
                </a:cubicBezTo>
                <a:lnTo>
                  <a:pt x="1507913" y="114446"/>
                </a:lnTo>
                <a:cubicBezTo>
                  <a:pt x="1511947" y="146029"/>
                  <a:pt x="1502311" y="176311"/>
                  <a:pt x="1483472" y="199751"/>
                </a:cubicBezTo>
                <a:lnTo>
                  <a:pt x="1467452" y="213333"/>
                </a:lnTo>
                <a:lnTo>
                  <a:pt x="0" y="213333"/>
                </a:lnTo>
                <a:lnTo>
                  <a:pt x="1359" y="210746"/>
                </a:lnTo>
                <a:cubicBezTo>
                  <a:pt x="20197" y="187306"/>
                  <a:pt x="48239" y="170709"/>
                  <a:pt x="81015" y="16649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2" name="Textplatzhalter 7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296000" y="1601496"/>
            <a:ext cx="36000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set </a:t>
            </a:r>
            <a:endParaRPr/>
          </a:p>
        </p:txBody>
      </p:sp>
      <p:sp>
        <p:nvSpPr>
          <p:cNvPr id="73" name="Textplatzhalter 7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262815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5" name="Textplatzhalter 71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262815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636205" y="5243899"/>
            <a:ext cx="40049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7" name="Textplatzhalter 71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50862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554327" y="5243899"/>
            <a:ext cx="40006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Image 2" descr="preencoded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E8DC7B">
                <a:tint val="45000"/>
                <a:satMod val="400000"/>
              </a:srgbClr>
            </a:duotone>
          </a:blip>
          <a:stretch/>
        </p:blipFill>
        <p:spPr bwMode="auto">
          <a:xfrm>
            <a:off x="4291767" y="2245908"/>
            <a:ext cx="3600000" cy="3463811"/>
          </a:xfrm>
          <a:prstGeom prst="rect">
            <a:avLst/>
          </a:prstGeom>
        </p:spPr>
      </p:pic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058943" y="2209359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pic>
        <p:nvPicPr>
          <p:cNvPr id="12" name="Image 6" descr="preencoded.png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E8DC7B">
                <a:tint val="45000"/>
                <a:satMod val="400000"/>
              </a:srgbClr>
            </a:duotone>
          </a:blip>
          <a:stretch/>
        </p:blipFill>
        <p:spPr bwMode="auto">
          <a:xfrm>
            <a:off x="4291767" y="2245908"/>
            <a:ext cx="3600000" cy="3463811"/>
          </a:xfrm>
          <a:prstGeom prst="rect">
            <a:avLst/>
          </a:prstGeom>
        </p:spPr>
      </p:pic>
      <p:sp>
        <p:nvSpPr>
          <p:cNvPr id="73" name="Textplatzhalter 7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775756" y="2245908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594030" y="5308135"/>
            <a:ext cx="40049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pic>
        <p:nvPicPr>
          <p:cNvPr id="10" name="Image 4" descr="preencoded.png"/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E8DC7B">
                <a:tint val="45000"/>
                <a:satMod val="400000"/>
              </a:srgbClr>
            </a:duotone>
          </a:blip>
          <a:stretch/>
        </p:blipFill>
        <p:spPr bwMode="auto">
          <a:xfrm>
            <a:off x="4291767" y="2245908"/>
            <a:ext cx="3600000" cy="3463811"/>
          </a:xfrm>
          <a:prstGeom prst="rect">
            <a:avLst/>
          </a:prstGeom>
        </p:spPr>
      </p:pic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436641" y="5030087"/>
            <a:ext cx="40006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pic>
        <p:nvPicPr>
          <p:cNvPr id="3" name="Image 0" descr="preencoded.png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E8DC7B">
                <a:tint val="45000"/>
                <a:satMod val="400000"/>
              </a:srgbClr>
            </a:duotone>
          </a:blip>
          <a:stretch/>
        </p:blipFill>
        <p:spPr bwMode="auto">
          <a:xfrm>
            <a:off x="4291767" y="2245908"/>
            <a:ext cx="3600000" cy="3463811"/>
          </a:xfrm>
          <a:prstGeom prst="rect">
            <a:avLst/>
          </a:prstGeom>
        </p:spPr>
      </p:pic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424450" y="1768063"/>
            <a:ext cx="5418057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erat.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424450" y="3042909"/>
            <a:ext cx="5418057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erat.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4" name="Shape 1"/>
          <p:cNvSpPr/>
          <p:nvPr userDrawn="1"/>
        </p:nvSpPr>
        <p:spPr bwMode="auto">
          <a:xfrm>
            <a:off x="554327" y="1742985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hape 4"/>
          <p:cNvSpPr/>
          <p:nvPr userDrawn="1"/>
        </p:nvSpPr>
        <p:spPr bwMode="auto">
          <a:xfrm>
            <a:off x="554327" y="3042909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hape 7"/>
          <p:cNvSpPr/>
          <p:nvPr userDrawn="1"/>
        </p:nvSpPr>
        <p:spPr bwMode="auto">
          <a:xfrm>
            <a:off x="554327" y="4244487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3" name="Shape 10"/>
          <p:cNvSpPr/>
          <p:nvPr userDrawn="1"/>
        </p:nvSpPr>
        <p:spPr bwMode="auto">
          <a:xfrm>
            <a:off x="554327" y="5446066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5" name="Textplatzhalter 71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1424450" y="4242046"/>
            <a:ext cx="541805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erat.</a:t>
            </a:r>
            <a:endParaRPr/>
          </a:p>
        </p:txBody>
      </p:sp>
      <p:sp>
        <p:nvSpPr>
          <p:cNvPr id="16" name="Textplatzhalter 71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424450" y="5443625"/>
            <a:ext cx="541805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erat.</a:t>
            </a:r>
            <a:endParaRPr/>
          </a:p>
        </p:txBody>
      </p:sp>
      <p:sp>
        <p:nvSpPr>
          <p:cNvPr id="17" name="Bildplatzhalter 3"/>
          <p:cNvSpPr>
            <a:spLocks noGrp="1"/>
          </p:cNvSpPr>
          <p:nvPr>
            <p:ph type="pic" sz="quarter" idx="22"/>
          </p:nvPr>
        </p:nvSpPr>
        <p:spPr bwMode="auto">
          <a:xfrm>
            <a:off x="7327557" y="-1"/>
            <a:ext cx="4864443" cy="6274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3402526" y="3407841"/>
            <a:ext cx="2514694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73" name="Textplatzhalter 7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098923" y="3420836"/>
            <a:ext cx="2514695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250725" y="3420837"/>
            <a:ext cx="2514695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554327" y="3407841"/>
            <a:ext cx="2514694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pic>
        <p:nvPicPr>
          <p:cNvPr id="4" name="Image 1" descr="preencoded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EC628">
                <a:tint val="45000"/>
                <a:satMod val="400000"/>
              </a:srgbClr>
            </a:duotone>
          </a:blip>
          <a:stretch/>
        </p:blipFill>
        <p:spPr bwMode="auto">
          <a:xfrm>
            <a:off x="465210" y="2100182"/>
            <a:ext cx="2815343" cy="747152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EC628">
                <a:tint val="45000"/>
                <a:satMod val="400000"/>
              </a:srgbClr>
            </a:duotone>
          </a:blip>
          <a:stretch/>
        </p:blipFill>
        <p:spPr bwMode="auto">
          <a:xfrm>
            <a:off x="3280553" y="2100182"/>
            <a:ext cx="2815446" cy="747152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EC628">
                <a:tint val="45000"/>
                <a:satMod val="400000"/>
              </a:srgbClr>
            </a:duotone>
          </a:blip>
          <a:stretch/>
        </p:blipFill>
        <p:spPr bwMode="auto">
          <a:xfrm>
            <a:off x="6095999" y="2100182"/>
            <a:ext cx="2815343" cy="747152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EC628">
                <a:tint val="45000"/>
                <a:satMod val="400000"/>
              </a:srgbClr>
            </a:duotone>
          </a:blip>
          <a:stretch/>
        </p:blipFill>
        <p:spPr bwMode="auto">
          <a:xfrm>
            <a:off x="8911342" y="2100182"/>
            <a:ext cx="2815446" cy="7471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816731" y="2730840"/>
            <a:ext cx="2514694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554413" y="2730840"/>
            <a:ext cx="2514695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088740" y="2743840"/>
            <a:ext cx="2514694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3" name="Shape 1"/>
          <p:cNvSpPr/>
          <p:nvPr userDrawn="1"/>
        </p:nvSpPr>
        <p:spPr bwMode="auto">
          <a:xfrm>
            <a:off x="554327" y="1920791"/>
            <a:ext cx="11059291" cy="18458"/>
          </a:xfrm>
          <a:prstGeom prst="roundRect">
            <a:avLst>
              <a:gd name="adj" fmla="val 333395"/>
            </a:avLst>
          </a:prstGeom>
          <a:solidFill>
            <a:srgbClr val="E8DC7B"/>
          </a:solidFill>
          <a:ln>
            <a:solidFill>
              <a:srgbClr val="E8DC7B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9" name="Shape 6"/>
          <p:cNvSpPr/>
          <p:nvPr userDrawn="1"/>
        </p:nvSpPr>
        <p:spPr bwMode="auto">
          <a:xfrm>
            <a:off x="2325887" y="1920741"/>
            <a:ext cx="45719" cy="782555"/>
          </a:xfrm>
          <a:prstGeom prst="roundRect">
            <a:avLst>
              <a:gd name="adj" fmla="val 333395"/>
            </a:avLst>
          </a:prstGeom>
          <a:solidFill>
            <a:srgbClr val="E8DC7B"/>
          </a:solidFill>
          <a:ln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hape 3"/>
          <p:cNvSpPr/>
          <p:nvPr userDrawn="1"/>
        </p:nvSpPr>
        <p:spPr bwMode="auto">
          <a:xfrm>
            <a:off x="2173050" y="1755971"/>
            <a:ext cx="346177" cy="329640"/>
          </a:xfrm>
          <a:prstGeom prst="roundRect">
            <a:avLst>
              <a:gd name="adj" fmla="val 18668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Shape 6"/>
          <p:cNvSpPr/>
          <p:nvPr userDrawn="1"/>
        </p:nvSpPr>
        <p:spPr bwMode="auto">
          <a:xfrm>
            <a:off x="6063569" y="1920742"/>
            <a:ext cx="45719" cy="782555"/>
          </a:xfrm>
          <a:prstGeom prst="roundRect">
            <a:avLst>
              <a:gd name="adj" fmla="val 333395"/>
            </a:avLst>
          </a:prstGeom>
          <a:solidFill>
            <a:srgbClr val="E8DC7B"/>
          </a:solidFill>
          <a:ln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Shape 7"/>
          <p:cNvSpPr/>
          <p:nvPr userDrawn="1"/>
        </p:nvSpPr>
        <p:spPr bwMode="auto">
          <a:xfrm>
            <a:off x="5910732" y="1755971"/>
            <a:ext cx="346177" cy="329640"/>
          </a:xfrm>
          <a:prstGeom prst="roundRect">
            <a:avLst>
              <a:gd name="adj" fmla="val 18668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4" name="Shape 11"/>
          <p:cNvSpPr/>
          <p:nvPr userDrawn="1"/>
        </p:nvSpPr>
        <p:spPr bwMode="auto">
          <a:xfrm>
            <a:off x="9801251" y="1920743"/>
            <a:ext cx="45719" cy="782554"/>
          </a:xfrm>
          <a:prstGeom prst="roundRect">
            <a:avLst>
              <a:gd name="adj" fmla="val 333395"/>
            </a:avLst>
          </a:prstGeom>
          <a:solidFill>
            <a:srgbClr val="E8DC7B"/>
          </a:solidFill>
          <a:ln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5" name="Shape 12"/>
          <p:cNvSpPr/>
          <p:nvPr userDrawn="1"/>
        </p:nvSpPr>
        <p:spPr bwMode="auto">
          <a:xfrm>
            <a:off x="9648414" y="1755971"/>
            <a:ext cx="346177" cy="329640"/>
          </a:xfrm>
          <a:prstGeom prst="roundRect">
            <a:avLst>
              <a:gd name="adj" fmla="val 18668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eine Spalt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11081494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84782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354790" y="1606811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2" name="Textplatzhalter 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149936" y="1606811"/>
            <a:ext cx="3482420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+ Diagram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6276000" y="1671122"/>
            <a:ext cx="5365138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4" hasCustomPrompt="1"/>
          </p:nvPr>
        </p:nvSpPr>
        <p:spPr bwMode="auto">
          <a:xfrm>
            <a:off x="556180" y="1665288"/>
            <a:ext cx="5359820" cy="46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de-DE"/>
              <a:t>Diagramm hier einfügen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_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811358" y="1925782"/>
            <a:ext cx="6493166" cy="4122449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Grafik + Inhalt_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811358" y="1925782"/>
            <a:ext cx="6493166" cy="4122449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11080624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Bild + IPa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0" name="Grafik 47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 flipH="1">
            <a:off x="544964" y="1665287"/>
            <a:ext cx="9541308" cy="4643437"/>
          </a:xfrm>
          <a:prstGeom prst="rect">
            <a:avLst/>
          </a:prstGeom>
        </p:spPr>
      </p:pic>
      <p:pic>
        <p:nvPicPr>
          <p:cNvPr id="21" name="Picture 22" descr="Shape, square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6199998">
            <a:off x="1578359" y="610519"/>
            <a:ext cx="4675968" cy="6742760"/>
          </a:xfrm>
          <a:prstGeom prst="rect">
            <a:avLst/>
          </a:prstGeom>
        </p:spPr>
      </p:pic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726562" y="1863144"/>
            <a:ext cx="6368400" cy="4276800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3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4" name="Textplatzhalter 1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 _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5535486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1" name="Textplatzhalter 10"/>
          <p:cNvSpPr>
            <a:spLocks noGrp="1" noRot="1" noMove="1" noResize="1" noEditPoints="1" noAdjustHandles="1" noChangeArrowheads="1" noChangeShapeType="1"/>
          </p:cNvSpPr>
          <p:nvPr userDrawn="1">
            <p:ph type="body" sz="quarter" idx="14"/>
          </p:nvPr>
        </p:nvSpPr>
        <p:spPr bwMode="auto">
          <a:xfrm>
            <a:off x="4748854" y="4415461"/>
            <a:ext cx="586093" cy="124041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DEC628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12" name="Textplatzhalter 11"/>
          <p:cNvSpPr>
            <a:spLocks noGrp="1" noRot="1" noChangeAspect="1" noMove="1" noResize="1" noEditPoints="1" noAdjustHandles="1" noChangeArrowheads="1" noChangeShapeType="1"/>
          </p:cNvSpPr>
          <p:nvPr userDrawn="1">
            <p:ph type="body" sz="quarter" idx="15"/>
          </p:nvPr>
        </p:nvSpPr>
        <p:spPr bwMode="auto">
          <a:xfrm>
            <a:off x="5353468" y="5141071"/>
            <a:ext cx="381024" cy="80640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E8DC7B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ihandform: Form 2"/>
          <p:cNvSpPr/>
          <p:nvPr userDrawn="1"/>
        </p:nvSpPr>
        <p:spPr bwMode="auto">
          <a:xfrm>
            <a:off x="2133502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5" name="Freihandform: Form 4"/>
          <p:cNvSpPr/>
          <p:nvPr userDrawn="1"/>
        </p:nvSpPr>
        <p:spPr bwMode="auto">
          <a:xfrm>
            <a:off x="3693762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5"/>
          <p:cNvSpPr/>
          <p:nvPr userDrawn="1"/>
        </p:nvSpPr>
        <p:spPr bwMode="auto">
          <a:xfrm>
            <a:off x="2652810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7" name="Freihandform: Form 6"/>
          <p:cNvSpPr/>
          <p:nvPr userDrawn="1"/>
        </p:nvSpPr>
        <p:spPr bwMode="auto">
          <a:xfrm>
            <a:off x="1614194" y="6474495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8" name="Freihandform: Form 7"/>
          <p:cNvSpPr/>
          <p:nvPr userDrawn="1"/>
        </p:nvSpPr>
        <p:spPr bwMode="auto">
          <a:xfrm>
            <a:off x="3168146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9" name="Freihandform: Form 8"/>
          <p:cNvSpPr/>
          <p:nvPr userDrawn="1"/>
        </p:nvSpPr>
        <p:spPr bwMode="auto">
          <a:xfrm>
            <a:off x="1094886" y="6474495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4" name="Freihandform: Form 4"/>
          <p:cNvSpPr/>
          <p:nvPr userDrawn="1"/>
        </p:nvSpPr>
        <p:spPr bwMode="auto">
          <a:xfrm>
            <a:off x="575578" y="6480332"/>
            <a:ext cx="180000" cy="180000"/>
          </a:xfrm>
          <a:prstGeom prst="roundRect">
            <a:avLst>
              <a:gd name="adj" fmla="val 16667"/>
            </a:avLst>
          </a:prstGeom>
          <a:solidFill>
            <a:srgbClr val="DEC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grpSp>
        <p:nvGrpSpPr>
          <p:cNvPr id="49" name="Gruppieren 48"/>
          <p:cNvGrpSpPr/>
          <p:nvPr userDrawn="1"/>
        </p:nvGrpSpPr>
        <p:grpSpPr bwMode="auto">
          <a:xfrm>
            <a:off x="0" y="-141789"/>
            <a:ext cx="7948338" cy="4202173"/>
            <a:chOff x="0" y="-141789"/>
            <a:chExt cx="7948338" cy="4202173"/>
          </a:xfrm>
        </p:grpSpPr>
        <p:sp>
          <p:nvSpPr>
            <p:cNvPr id="43" name="Freihandform 42"/>
            <p:cNvSpPr/>
            <p:nvPr userDrawn="1"/>
          </p:nvSpPr>
          <p:spPr bwMode="auto">
            <a:xfrm rot="13735889">
              <a:off x="2308096" y="351702"/>
              <a:ext cx="4202173" cy="3215192"/>
            </a:xfrm>
            <a:custGeom>
              <a:avLst/>
              <a:gdLst>
                <a:gd name="connsiteX0" fmla="*/ 4201782 w 4202173"/>
                <a:gd name="connsiteY0" fmla="*/ 2179218 h 3215192"/>
                <a:gd name="connsiteX1" fmla="*/ 3332553 w 4202173"/>
                <a:gd name="connsiteY1" fmla="*/ 3176739 h 3215192"/>
                <a:gd name="connsiteX2" fmla="*/ 3213375 w 4202173"/>
                <a:gd name="connsiteY2" fmla="*/ 3196508 h 3215192"/>
                <a:gd name="connsiteX3" fmla="*/ 2220165 w 4202173"/>
                <a:gd name="connsiteY3" fmla="*/ 3150484 h 3215192"/>
                <a:gd name="connsiteX4" fmla="*/ 88068 w 4202173"/>
                <a:gd name="connsiteY4" fmla="*/ 1265960 h 3215192"/>
                <a:gd name="connsiteX5" fmla="*/ 3011345 w 4202173"/>
                <a:gd name="connsiteY5" fmla="*/ 11538 h 3215192"/>
                <a:gd name="connsiteX6" fmla="*/ 4202173 w 4202173"/>
                <a:gd name="connsiteY6" fmla="*/ 2044941 h 3215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02173" h="3215192" extrusionOk="0">
                  <a:moveTo>
                    <a:pt x="4201782" y="2179218"/>
                  </a:moveTo>
                  <a:lnTo>
                    <a:pt x="3332553" y="3176739"/>
                  </a:lnTo>
                  <a:lnTo>
                    <a:pt x="3213375" y="3196508"/>
                  </a:lnTo>
                  <a:cubicBezTo>
                    <a:pt x="2893715" y="3236628"/>
                    <a:pt x="2539471" y="3207914"/>
                    <a:pt x="2220165" y="3150484"/>
                  </a:cubicBezTo>
                  <a:cubicBezTo>
                    <a:pt x="1376361" y="2997170"/>
                    <a:pt x="-416724" y="2378467"/>
                    <a:pt x="88068" y="1265960"/>
                  </a:cubicBezTo>
                  <a:cubicBezTo>
                    <a:pt x="592860" y="153452"/>
                    <a:pt x="2190126" y="-56526"/>
                    <a:pt x="3011345" y="11538"/>
                  </a:cubicBezTo>
                  <a:cubicBezTo>
                    <a:pt x="3774038" y="80772"/>
                    <a:pt x="4179417" y="1082780"/>
                    <a:pt x="4202173" y="2044941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5" name="Freihandform 44"/>
            <p:cNvSpPr/>
            <p:nvPr userDrawn="1"/>
          </p:nvSpPr>
          <p:spPr bwMode="auto">
            <a:xfrm>
              <a:off x="4243774" y="0"/>
              <a:ext cx="3704564" cy="3289426"/>
            </a:xfrm>
            <a:custGeom>
              <a:avLst/>
              <a:gdLst>
                <a:gd name="connsiteX0" fmla="*/ 2119791 w 3704564"/>
                <a:gd name="connsiteY0" fmla="*/ 0 h 3289426"/>
                <a:gd name="connsiteX1" fmla="*/ 2697650 w 3704564"/>
                <a:gd name="connsiteY1" fmla="*/ 0 h 3289426"/>
                <a:gd name="connsiteX2" fmla="*/ 2785686 w 3704564"/>
                <a:gd name="connsiteY2" fmla="*/ 29039 h 3289426"/>
                <a:gd name="connsiteX3" fmla="*/ 3703591 w 3704564"/>
                <a:gd name="connsiteY3" fmla="*/ 1953641 h 3289426"/>
                <a:gd name="connsiteX4" fmla="*/ 1451079 w 3704564"/>
                <a:gd name="connsiteY4" fmla="*/ 3255494 h 3289426"/>
                <a:gd name="connsiteX5" fmla="*/ 23745 w 3704564"/>
                <a:gd name="connsiteY5" fmla="*/ 1274993 h 3289426"/>
                <a:gd name="connsiteX6" fmla="*/ 2055769 w 3704564"/>
                <a:gd name="connsiteY6" fmla="*/ 12473 h 328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04564" h="3289426" extrusionOk="0">
                  <a:moveTo>
                    <a:pt x="2119791" y="0"/>
                  </a:moveTo>
                  <a:lnTo>
                    <a:pt x="2697650" y="0"/>
                  </a:lnTo>
                  <a:lnTo>
                    <a:pt x="2785686" y="29039"/>
                  </a:lnTo>
                  <a:cubicBezTo>
                    <a:pt x="3348473" y="258001"/>
                    <a:pt x="3726330" y="1025209"/>
                    <a:pt x="3703591" y="1953641"/>
                  </a:cubicBezTo>
                  <a:cubicBezTo>
                    <a:pt x="3677799" y="3014706"/>
                    <a:pt x="2182200" y="3415426"/>
                    <a:pt x="1451079" y="3255494"/>
                  </a:cubicBezTo>
                  <a:cubicBezTo>
                    <a:pt x="726552" y="3095383"/>
                    <a:pt x="-156612" y="1823384"/>
                    <a:pt x="23745" y="1274993"/>
                  </a:cubicBezTo>
                  <a:cubicBezTo>
                    <a:pt x="170284" y="829424"/>
                    <a:pt x="1270226" y="196157"/>
                    <a:pt x="2055769" y="12473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0" name="Freihandform 39"/>
            <p:cNvSpPr/>
            <p:nvPr userDrawn="1"/>
          </p:nvSpPr>
          <p:spPr bwMode="auto">
            <a:xfrm>
              <a:off x="0" y="0"/>
              <a:ext cx="3759048" cy="3427376"/>
            </a:xfrm>
            <a:custGeom>
              <a:avLst/>
              <a:gdLst>
                <a:gd name="connsiteX0" fmla="*/ 1533802 w 3759048"/>
                <a:gd name="connsiteY0" fmla="*/ 0 h 3427376"/>
                <a:gd name="connsiteX1" fmla="*/ 2608111 w 3759048"/>
                <a:gd name="connsiteY1" fmla="*/ 0 h 3427376"/>
                <a:gd name="connsiteX2" fmla="*/ 2620438 w 3759048"/>
                <a:gd name="connsiteY2" fmla="*/ 1407 h 3427376"/>
                <a:gd name="connsiteX3" fmla="*/ 2781319 w 3759048"/>
                <a:gd name="connsiteY3" fmla="*/ 27924 h 3427376"/>
                <a:gd name="connsiteX4" fmla="*/ 3724377 w 3759048"/>
                <a:gd name="connsiteY4" fmla="*/ 2509186 h 3427376"/>
                <a:gd name="connsiteX5" fmla="*/ 1652306 w 3759048"/>
                <a:gd name="connsiteY5" fmla="*/ 3276202 h 3427376"/>
                <a:gd name="connsiteX6" fmla="*/ 150832 w 3759048"/>
                <a:gd name="connsiteY6" fmla="*/ 2497914 h 3427376"/>
                <a:gd name="connsiteX7" fmla="*/ 0 w 3759048"/>
                <a:gd name="connsiteY7" fmla="*/ 2359105 h 3427376"/>
                <a:gd name="connsiteX8" fmla="*/ 0 w 3759048"/>
                <a:gd name="connsiteY8" fmla="*/ 698508 h 3427376"/>
                <a:gd name="connsiteX9" fmla="*/ 11267 w 3759048"/>
                <a:gd name="connsiteY9" fmla="*/ 685208 h 3427376"/>
                <a:gd name="connsiteX10" fmla="*/ 1516571 w 3759048"/>
                <a:gd name="connsiteY10" fmla="*/ 1754 h 342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9048" h="3427376" extrusionOk="0">
                  <a:moveTo>
                    <a:pt x="1533802" y="0"/>
                  </a:moveTo>
                  <a:lnTo>
                    <a:pt x="2608111" y="0"/>
                  </a:lnTo>
                  <a:lnTo>
                    <a:pt x="2620438" y="1407"/>
                  </a:lnTo>
                  <a:cubicBezTo>
                    <a:pt x="2676910" y="9265"/>
                    <a:pt x="2730683" y="18173"/>
                    <a:pt x="2781319" y="27924"/>
                  </a:cubicBezTo>
                  <a:cubicBezTo>
                    <a:pt x="3583231" y="189290"/>
                    <a:pt x="3864992" y="1434718"/>
                    <a:pt x="3724377" y="2509186"/>
                  </a:cubicBezTo>
                  <a:cubicBezTo>
                    <a:pt x="3583988" y="3583677"/>
                    <a:pt x="2483372" y="3525538"/>
                    <a:pt x="1652306" y="3276202"/>
                  </a:cubicBezTo>
                  <a:cubicBezTo>
                    <a:pt x="1240605" y="3151836"/>
                    <a:pt x="605285" y="2879851"/>
                    <a:pt x="150832" y="2497914"/>
                  </a:cubicBezTo>
                  <a:lnTo>
                    <a:pt x="0" y="2359105"/>
                  </a:lnTo>
                  <a:lnTo>
                    <a:pt x="0" y="698508"/>
                  </a:lnTo>
                  <a:lnTo>
                    <a:pt x="11267" y="685208"/>
                  </a:lnTo>
                  <a:cubicBezTo>
                    <a:pt x="406379" y="275284"/>
                    <a:pt x="969683" y="76753"/>
                    <a:pt x="1516571" y="1754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1587" y="1587"/>
          <a:ext cx="122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15" imgW="7772400" imgH="10058400" progId="TCLayout.ActiveDocument.1">
                  <p:embed/>
                </p:oleObj>
              </mc:Choice>
              <mc:Fallback>
                <p:oleObj name="oleObj" r:id="rId15" imgW="7772400" imgH="10058400" progId="TCLayout.ActiveDocument.1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16"/>
                      <a:stretch/>
                    </p:blipFill>
                    <p:spPr bwMode="auto">
                      <a:xfrm>
                        <a:off x="1587" y="1587"/>
                        <a:ext cx="122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/>
          <p:cNvCxnSpPr>
            <a:cxnSpLocks/>
          </p:cNvCxnSpPr>
          <p:nvPr userDrawn="1"/>
        </p:nvCxnSpPr>
        <p:spPr bwMode="auto">
          <a:xfrm>
            <a:off x="560515" y="6484664"/>
            <a:ext cx="180000" cy="0"/>
          </a:xfrm>
          <a:prstGeom prst="line">
            <a:avLst/>
          </a:prstGeom>
          <a:ln cap="rnd">
            <a:solidFill>
              <a:srgbClr val="DEC628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 b="0" i="0">
                <a:solidFill>
                  <a:srgbClr val="DEC628"/>
                </a:solidFill>
                <a:latin typeface="Aptos"/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5" name="Freihandform: Form 2"/>
          <p:cNvSpPr/>
          <p:nvPr userDrawn="1"/>
        </p:nvSpPr>
        <p:spPr bwMode="auto">
          <a:xfrm>
            <a:off x="211225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4"/>
          <p:cNvSpPr/>
          <p:nvPr userDrawn="1"/>
        </p:nvSpPr>
        <p:spPr bwMode="auto">
          <a:xfrm>
            <a:off x="367251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2" name="Freihandform: Form 5"/>
          <p:cNvSpPr/>
          <p:nvPr userDrawn="1"/>
        </p:nvSpPr>
        <p:spPr bwMode="auto">
          <a:xfrm>
            <a:off x="2631559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3" name="Freihandform: Form 6"/>
          <p:cNvSpPr/>
          <p:nvPr userDrawn="1"/>
        </p:nvSpPr>
        <p:spPr bwMode="auto">
          <a:xfrm>
            <a:off x="1592943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6" name="Freihandform: Form 7"/>
          <p:cNvSpPr/>
          <p:nvPr userDrawn="1"/>
        </p:nvSpPr>
        <p:spPr bwMode="auto">
          <a:xfrm>
            <a:off x="3146894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8" name="Freihandform: Form 8"/>
          <p:cNvSpPr/>
          <p:nvPr userDrawn="1"/>
        </p:nvSpPr>
        <p:spPr bwMode="auto">
          <a:xfrm>
            <a:off x="1073635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9" name="Freihandform: Form 4"/>
          <p:cNvSpPr/>
          <p:nvPr userDrawn="1"/>
        </p:nvSpPr>
        <p:spPr bwMode="auto">
          <a:xfrm>
            <a:off x="554327" y="188501"/>
            <a:ext cx="108000" cy="108000"/>
          </a:xfrm>
          <a:prstGeom prst="roundRect">
            <a:avLst>
              <a:gd name="adj" fmla="val 16667"/>
            </a:avLst>
          </a:prstGeom>
          <a:solidFill>
            <a:srgbClr val="DEC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22" name="Freihandform 21"/>
          <p:cNvSpPr/>
          <p:nvPr userDrawn="1"/>
        </p:nvSpPr>
        <p:spPr bwMode="auto">
          <a:xfrm rot="21289040">
            <a:off x="10722570" y="200240"/>
            <a:ext cx="1472723" cy="1020433"/>
          </a:xfrm>
          <a:custGeom>
            <a:avLst/>
            <a:gdLst>
              <a:gd name="connsiteX0" fmla="*/ 1012272 w 1559302"/>
              <a:gd name="connsiteY0" fmla="*/ 1420 h 1083206"/>
              <a:gd name="connsiteX1" fmla="*/ 1508010 w 1559302"/>
              <a:gd name="connsiteY1" fmla="*/ 389121 h 1083206"/>
              <a:gd name="connsiteX2" fmla="*/ 1559302 w 1559302"/>
              <a:gd name="connsiteY2" fmla="*/ 505984 h 1083206"/>
              <a:gd name="connsiteX3" fmla="*/ 1517685 w 1559302"/>
              <a:gd name="connsiteY3" fmla="*/ 964814 h 1083206"/>
              <a:gd name="connsiteX4" fmla="*/ 1441103 w 1559302"/>
              <a:gd name="connsiteY4" fmla="*/ 1018179 h 1083206"/>
              <a:gd name="connsiteX5" fmla="*/ 821443 w 1559302"/>
              <a:gd name="connsiteY5" fmla="*/ 1062436 h 1083206"/>
              <a:gd name="connsiteX6" fmla="*/ 5658 w 1559302"/>
              <a:gd name="connsiteY6" fmla="*/ 460105 h 1083206"/>
              <a:gd name="connsiteX7" fmla="*/ 1012272 w 1559302"/>
              <a:gd name="connsiteY7" fmla="*/ 1420 h 1083206"/>
              <a:gd name="connsiteX0" fmla="*/ 1028712 w 1575742"/>
              <a:gd name="connsiteY0" fmla="*/ 2514 h 1084300"/>
              <a:gd name="connsiteX1" fmla="*/ 1524450 w 1575742"/>
              <a:gd name="connsiteY1" fmla="*/ 390215 h 1084300"/>
              <a:gd name="connsiteX2" fmla="*/ 1575742 w 1575742"/>
              <a:gd name="connsiteY2" fmla="*/ 507078 h 1084300"/>
              <a:gd name="connsiteX3" fmla="*/ 1534125 w 1575742"/>
              <a:gd name="connsiteY3" fmla="*/ 965908 h 1084300"/>
              <a:gd name="connsiteX4" fmla="*/ 1457543 w 1575742"/>
              <a:gd name="connsiteY4" fmla="*/ 1019273 h 1084300"/>
              <a:gd name="connsiteX5" fmla="*/ 837883 w 1575742"/>
              <a:gd name="connsiteY5" fmla="*/ 1063530 h 1084300"/>
              <a:gd name="connsiteX6" fmla="*/ 22098 w 1575742"/>
              <a:gd name="connsiteY6" fmla="*/ 461199 h 1084300"/>
              <a:gd name="connsiteX7" fmla="*/ 1028712 w 1575742"/>
              <a:gd name="connsiteY7" fmla="*/ 2514 h 10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5742" h="1084300" extrusionOk="0">
                <a:moveTo>
                  <a:pt x="1028712" y="2514"/>
                </a:moveTo>
                <a:cubicBezTo>
                  <a:pt x="1229932" y="17329"/>
                  <a:pt x="1416068" y="186100"/>
                  <a:pt x="1524450" y="390215"/>
                </a:cubicBezTo>
                <a:lnTo>
                  <a:pt x="1575742" y="507078"/>
                </a:lnTo>
                <a:lnTo>
                  <a:pt x="1534125" y="965908"/>
                </a:lnTo>
                <a:lnTo>
                  <a:pt x="1457543" y="1019273"/>
                </a:lnTo>
                <a:cubicBezTo>
                  <a:pt x="1297498" y="1099373"/>
                  <a:pt x="1048487" y="1094253"/>
                  <a:pt x="837883" y="1063530"/>
                </a:cubicBezTo>
                <a:cubicBezTo>
                  <a:pt x="404650" y="1019453"/>
                  <a:pt x="-113874" y="791618"/>
                  <a:pt x="22098" y="461199"/>
                </a:cubicBezTo>
                <a:cubicBezTo>
                  <a:pt x="158070" y="130780"/>
                  <a:pt x="520310" y="-21846"/>
                  <a:pt x="1028712" y="2514"/>
                </a:cubicBezTo>
                <a:close/>
              </a:path>
            </a:pathLst>
          </a:custGeom>
          <a:solidFill>
            <a:srgbClr val="DEC6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5" name="Gerader Verbinder 14"/>
          <p:cNvCxnSpPr>
            <a:cxnSpLocks/>
          </p:cNvCxnSpPr>
          <p:nvPr userDrawn="1"/>
        </p:nvCxnSpPr>
        <p:spPr bwMode="auto">
          <a:xfrm>
            <a:off x="560515" y="6484664"/>
            <a:ext cx="180000" cy="0"/>
          </a:xfrm>
          <a:prstGeom prst="line">
            <a:avLst/>
          </a:prstGeom>
          <a:ln cap="rnd">
            <a:solidFill>
              <a:srgbClr val="DEC628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 b="0" i="0">
                <a:solidFill>
                  <a:srgbClr val="DEC628"/>
                </a:solidFill>
                <a:latin typeface="Aptos"/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5" name="Freihandform: Form 2"/>
          <p:cNvSpPr/>
          <p:nvPr userDrawn="1"/>
        </p:nvSpPr>
        <p:spPr bwMode="auto">
          <a:xfrm>
            <a:off x="211225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4"/>
          <p:cNvSpPr/>
          <p:nvPr userDrawn="1"/>
        </p:nvSpPr>
        <p:spPr bwMode="auto">
          <a:xfrm>
            <a:off x="367251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2" name="Freihandform: Form 5"/>
          <p:cNvSpPr/>
          <p:nvPr userDrawn="1"/>
        </p:nvSpPr>
        <p:spPr bwMode="auto">
          <a:xfrm>
            <a:off x="2631559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3" name="Freihandform: Form 6"/>
          <p:cNvSpPr/>
          <p:nvPr userDrawn="1"/>
        </p:nvSpPr>
        <p:spPr bwMode="auto">
          <a:xfrm>
            <a:off x="1592943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6" name="Freihandform: Form 7"/>
          <p:cNvSpPr/>
          <p:nvPr userDrawn="1"/>
        </p:nvSpPr>
        <p:spPr bwMode="auto">
          <a:xfrm>
            <a:off x="3146894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8" name="Freihandform: Form 8"/>
          <p:cNvSpPr/>
          <p:nvPr userDrawn="1"/>
        </p:nvSpPr>
        <p:spPr bwMode="auto">
          <a:xfrm>
            <a:off x="1073635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9" name="Freihandform: Form 4"/>
          <p:cNvSpPr/>
          <p:nvPr userDrawn="1"/>
        </p:nvSpPr>
        <p:spPr bwMode="auto">
          <a:xfrm>
            <a:off x="554327" y="188501"/>
            <a:ext cx="108000" cy="108000"/>
          </a:xfrm>
          <a:prstGeom prst="roundRect">
            <a:avLst>
              <a:gd name="adj" fmla="val 16667"/>
            </a:avLst>
          </a:prstGeom>
          <a:solidFill>
            <a:srgbClr val="DEC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mebis.bycs.de/beitrag/ki-in-der-schule" TargetMode="External"/><Relationship Id="rId3" Type="http://schemas.openxmlformats.org/officeDocument/2006/relationships/image" Target="../media/image11.jpg"/><Relationship Id="rId7" Type="http://schemas.openxmlformats.org/officeDocument/2006/relationships/hyperlink" Target="https://mebis.bycs.de/kategorien/medienerziehung/medienpaedagogische-elternarbe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bis.bycs.de/kategorien/medienerziehung/themen-im-fokus-me/kuenstliche-intelligenz" TargetMode="External"/><Relationship Id="rId5" Type="http://schemas.openxmlformats.org/officeDocument/2006/relationships/hyperlink" Target="https://www.km.bayern.de/gestalten/digitalisierung/kuenstliche-intelligenz" TargetMode="External"/><Relationship Id="rId4" Type="http://schemas.openxmlformats.org/officeDocument/2006/relationships/hyperlink" Target="https://fibs.alp.dillingen.de/lehrgangssuche?container_id=41095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deed.d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5.jpg"/><Relationship Id="rId18" Type="http://schemas.openxmlformats.org/officeDocument/2006/relationships/image" Target="../media/image59.jpg"/><Relationship Id="rId3" Type="http://schemas.openxmlformats.org/officeDocument/2006/relationships/image" Target="../media/image43.jpg"/><Relationship Id="rId21" Type="http://schemas.openxmlformats.org/officeDocument/2006/relationships/image" Target="../media/image62.jpg"/><Relationship Id="rId7" Type="http://schemas.openxmlformats.org/officeDocument/2006/relationships/image" Target="../media/image50.jpg"/><Relationship Id="rId12" Type="http://schemas.openxmlformats.org/officeDocument/2006/relationships/image" Target="../media/image54.jpg"/><Relationship Id="rId17" Type="http://schemas.openxmlformats.org/officeDocument/2006/relationships/image" Target="../media/image58.jpg"/><Relationship Id="rId25" Type="http://schemas.openxmlformats.org/officeDocument/2006/relationships/image" Target="../media/image64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.jpg"/><Relationship Id="rId20" Type="http://schemas.openxmlformats.org/officeDocument/2006/relationships/image" Target="../media/image61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jpg"/><Relationship Id="rId11" Type="http://schemas.openxmlformats.org/officeDocument/2006/relationships/image" Target="../media/image53.jpg"/><Relationship Id="rId24" Type="http://schemas.openxmlformats.org/officeDocument/2006/relationships/image" Target="../media/image44.jpg"/><Relationship Id="rId5" Type="http://schemas.openxmlformats.org/officeDocument/2006/relationships/image" Target="../media/image49.jpg"/><Relationship Id="rId15" Type="http://schemas.openxmlformats.org/officeDocument/2006/relationships/image" Target="../media/image57.jpg"/><Relationship Id="rId23" Type="http://schemas.openxmlformats.org/officeDocument/2006/relationships/image" Target="../media/image45.jpg"/><Relationship Id="rId10" Type="http://schemas.openxmlformats.org/officeDocument/2006/relationships/image" Target="../media/image52.jpg"/><Relationship Id="rId19" Type="http://schemas.openxmlformats.org/officeDocument/2006/relationships/image" Target="../media/image60.jpg"/><Relationship Id="rId4" Type="http://schemas.openxmlformats.org/officeDocument/2006/relationships/image" Target="../media/image48.jpg"/><Relationship Id="rId9" Type="http://schemas.openxmlformats.org/officeDocument/2006/relationships/image" Target="../media/image47.jpg"/><Relationship Id="rId14" Type="http://schemas.openxmlformats.org/officeDocument/2006/relationships/image" Target="../media/image56.jpg"/><Relationship Id="rId22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ki-campus.org/videos/wasistki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430887"/>
          </a:xfrm>
        </p:spPr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1</a:t>
            </a:fld>
            <a:endParaRPr lang="de-DE"/>
          </a:p>
        </p:txBody>
      </p:sp>
      <p:pic>
        <p:nvPicPr>
          <p:cNvPr id="6" name="Grafik 5" descr="Ein Bild, das Grafiken, Symbol, Clipart, Kreativitä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0863" y="1779342"/>
            <a:ext cx="1029384" cy="1029384"/>
          </a:xfrm>
          <a:prstGeom prst="rect">
            <a:avLst/>
          </a:prstGeom>
        </p:spPr>
      </p:pic>
      <p:sp>
        <p:nvSpPr>
          <p:cNvPr id="7" name="Textplatzhalter 1"/>
          <p:cNvSpPr txBox="1"/>
          <p:nvPr/>
        </p:nvSpPr>
        <p:spPr bwMode="auto">
          <a:xfrm>
            <a:off x="1580247" y="1687988"/>
            <a:ext cx="9877426" cy="5004895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>
            <a:normAutofit fontScale="92500" lnSpcReduction="10000"/>
          </a:bodyPr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/>
              <a:t>… noch einige wichtige Hinweise: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Informieren Sie sich über die Grundlagen der Arbeit mit KI-Anwendungen, indem Sie den entsprechenden </a:t>
            </a:r>
            <a:r>
              <a:rPr lang="de-DE" u="sng">
                <a:hlinkClick r:id="rId4" tooltip="https://fibs.alp.dillingen.de/lehrgangssuche?container_id=410953"/>
              </a:rPr>
              <a:t>Selbstlernkurs</a:t>
            </a:r>
            <a:r>
              <a:rPr lang="de-DE"/>
              <a:t> der ALP Dillingen bearbeiten.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Beachten Sie die Hinweise des </a:t>
            </a:r>
            <a:r>
              <a:rPr lang="de-DE" u="sng">
                <a:hlinkClick r:id="rId5" tooltip="https://www.km.bayern.de/gestalten/digitalisierung/kuenstliche-intelligenz"/>
              </a:rPr>
              <a:t>StMUK</a:t>
            </a:r>
            <a:r>
              <a:rPr lang="de-DE"/>
              <a:t> zu Künstlicher Intelligenz in Schule und Unterricht.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Weitere Hinweise zum Thema „Künstliche Intelligenz“ finden Sie auch im </a:t>
            </a:r>
            <a:r>
              <a:rPr lang="de-DE" u="sng">
                <a:hlinkClick r:id="rId6" tooltip="https://mebis.bycs.de/kategorien/medienerziehung/themen-im-fokus-me/kuenstliche-intelligenz"/>
              </a:rPr>
              <a:t>mebis-Magazin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Holen Sie sich Tipps zur Durchführung eines medienpädagogischen Elternabends ebenfalls im </a:t>
            </a:r>
            <a:r>
              <a:rPr lang="de-DE" u="sng">
                <a:hlinkClick r:id="rId7" tooltip="https://mebis.bycs.de/kategorien/medienerziehung/medienpaedagogische-elternarbeit"/>
              </a:rPr>
              <a:t>mebis-Magazin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Eine Sammlung mit Argumentationshilfen bei kritischen Elternfragen finden Sie </a:t>
            </a:r>
            <a:r>
              <a:rPr lang="de-DE" u="sng">
                <a:hlinkClick r:id="rId8" tooltip="https://mebis.bycs.de/beitrag/ki-in-der-schule"/>
              </a:rPr>
              <a:t>hier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endParaRPr lang="de-D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 bwMode="auto">
          <a:xfrm>
            <a:off x="1528385" y="2497087"/>
            <a:ext cx="2710476" cy="1261883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de-DE" sz="3600" b="1">
                <a:highlight>
                  <a:srgbClr val="DEC628"/>
                </a:highlight>
              </a:rPr>
              <a:t>Datenschutz</a:t>
            </a:r>
            <a:endParaRPr lang="de-DE" sz="3600">
              <a:highlight>
                <a:srgbClr val="DEC628"/>
              </a:highlight>
            </a:endParaRPr>
          </a:p>
          <a:p>
            <a:pPr algn="ctr">
              <a:defRPr/>
            </a:pPr>
            <a:endParaRPr lang="de-DE" sz="3600">
              <a:highlight>
                <a:srgbClr val="DEC628"/>
              </a:highlight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542795" y="778589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Datenschutz &amp; ethische Aspekte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 bwMode="auto">
          <a:xfrm>
            <a:off x="8266950" y="2497087"/>
            <a:ext cx="2645337" cy="1261883"/>
          </a:xfrm>
        </p:spPr>
        <p:txBody>
          <a:bodyPr/>
          <a:lstStyle/>
          <a:p>
            <a:pPr algn="ctr">
              <a:spcAft>
                <a:spcPts val="1200"/>
              </a:spcAft>
              <a:defRPr/>
            </a:pPr>
            <a:r>
              <a:rPr lang="de-DE" sz="3600" b="1" dirty="0">
                <a:highlight>
                  <a:srgbClr val="DEC628"/>
                </a:highlight>
              </a:rPr>
              <a:t>Transparenz</a:t>
            </a:r>
            <a:endParaRPr sz="3600" dirty="0">
              <a:highlight>
                <a:srgbClr val="DEC628"/>
              </a:highlight>
            </a:endParaRPr>
          </a:p>
          <a:p>
            <a:pPr algn="ctr">
              <a:defRPr/>
            </a:pPr>
            <a:endParaRPr lang="de-DE" sz="3600" dirty="0">
              <a:highlight>
                <a:srgbClr val="DEC628"/>
              </a:highlight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 bwMode="auto">
          <a:xfrm>
            <a:off x="8266950" y="4835749"/>
            <a:ext cx="2396664" cy="1261883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de-DE" sz="3600" b="1">
                <a:highlight>
                  <a:srgbClr val="DEC628"/>
                </a:highlight>
              </a:rPr>
              <a:t>Ethik</a:t>
            </a:r>
            <a:endParaRPr sz="3600">
              <a:highlight>
                <a:srgbClr val="DEC628"/>
              </a:highlight>
            </a:endParaRPr>
          </a:p>
          <a:p>
            <a:pPr algn="ctr">
              <a:defRPr/>
            </a:pPr>
            <a:endParaRPr lang="de-DE" sz="3600">
              <a:highlight>
                <a:srgbClr val="DEC628"/>
              </a:highlight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9"/>
          </p:nvPr>
        </p:nvSpPr>
        <p:spPr bwMode="auto">
          <a:xfrm>
            <a:off x="1102659" y="4808646"/>
            <a:ext cx="3269611" cy="1261883"/>
          </a:xfrm>
        </p:spPr>
        <p:txBody>
          <a:bodyPr/>
          <a:lstStyle/>
          <a:p>
            <a:pPr algn="ctr">
              <a:spcAft>
                <a:spcPts val="1200"/>
              </a:spcAft>
              <a:defRPr/>
            </a:pPr>
            <a:r>
              <a:rPr lang="de-DE" sz="3600" b="1" dirty="0">
                <a:highlight>
                  <a:srgbClr val="DEC628"/>
                </a:highlight>
              </a:rPr>
              <a:t>Einverständnis</a:t>
            </a:r>
            <a:endParaRPr sz="3600" dirty="0">
              <a:highlight>
                <a:srgbClr val="DEC628"/>
              </a:highlight>
            </a:endParaRPr>
          </a:p>
          <a:p>
            <a:pPr algn="ctr">
              <a:defRPr/>
            </a:pPr>
            <a:endParaRPr lang="de-DE" sz="3600" dirty="0">
              <a:highlight>
                <a:srgbClr val="DEC628"/>
              </a:highlight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10</a:t>
            </a:fld>
            <a:endParaRPr lang="de-DE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27361" y="2670610"/>
            <a:ext cx="540132" cy="64971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16208" y="2924410"/>
            <a:ext cx="651267" cy="783397"/>
          </a:xfrm>
          <a:prstGeom prst="rect">
            <a:avLst/>
          </a:prstGeom>
        </p:spPr>
      </p:pic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490574" y="4513859"/>
            <a:ext cx="651267" cy="783397"/>
          </a:xfrm>
          <a:prstGeom prst="rect">
            <a:avLst/>
          </a:prstGeom>
        </p:spPr>
      </p:pic>
      <p:pic>
        <p:nvPicPr>
          <p:cNvPr id="12" name="Image 7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890875" y="4456601"/>
            <a:ext cx="540132" cy="649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11</a:t>
            </a:fld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4"/>
          </p:nvPr>
        </p:nvSpPr>
        <p:spPr bwMode="auto">
          <a:xfrm>
            <a:off x="556036" y="515519"/>
            <a:ext cx="6770908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1"/>
          </p:nvPr>
        </p:nvSpPr>
        <p:spPr bwMode="auto">
          <a:xfrm>
            <a:off x="544293" y="778589"/>
            <a:ext cx="6770907" cy="430887"/>
          </a:xfrm>
        </p:spPr>
        <p:txBody>
          <a:bodyPr/>
          <a:lstStyle/>
          <a:p>
            <a:pPr>
              <a:defRPr/>
            </a:pPr>
            <a:r>
              <a:rPr lang="de-DE"/>
              <a:t>Ziele in der nutzung</a:t>
            </a:r>
            <a:endParaRPr/>
          </a:p>
        </p:txBody>
      </p:sp>
      <p:grpSp>
        <p:nvGrpSpPr>
          <p:cNvPr id="8" name="Gruppieren 7"/>
          <p:cNvGrpSpPr/>
          <p:nvPr/>
        </p:nvGrpSpPr>
        <p:grpSpPr bwMode="auto">
          <a:xfrm>
            <a:off x="7666971" y="6475333"/>
            <a:ext cx="3970702" cy="262240"/>
            <a:chOff x="7666971" y="6475333"/>
            <a:chExt cx="3970702" cy="262240"/>
          </a:xfrm>
        </p:grpSpPr>
        <p:sp>
          <p:nvSpPr>
            <p:cNvPr id="4" name="Foliennummernplatzhalter 5"/>
            <p:cNvSpPr txBox="1"/>
            <p:nvPr/>
          </p:nvSpPr>
          <p:spPr bwMode="auto">
            <a:xfrm>
              <a:off x="7666971" y="6491352"/>
              <a:ext cx="3970702" cy="24622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Ein Vater hilft seinem Kind bei den Hausaufgaben – erstellt mit ChatGPT 4.o am 05.06.2025</a:t>
              </a:r>
              <a:endParaRPr/>
            </a:p>
            <a:p>
              <a:pPr algn="r">
                <a:defRPr/>
              </a:pPr>
              <a:endParaRPr lang="de-DE">
                <a:solidFill>
                  <a:srgbClr val="DEC628"/>
                </a:solidFill>
                <a:latin typeface="Aptos"/>
              </a:endParaRPr>
            </a:p>
          </p:txBody>
        </p:sp>
        <p:cxnSp>
          <p:nvCxnSpPr>
            <p:cNvPr id="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hape 1"/>
          <p:cNvSpPr/>
          <p:nvPr/>
        </p:nvSpPr>
        <p:spPr bwMode="auto">
          <a:xfrm>
            <a:off x="554326" y="1641484"/>
            <a:ext cx="3014373" cy="2922407"/>
          </a:xfrm>
          <a:prstGeom prst="roundRect">
            <a:avLst>
              <a:gd name="adj" fmla="val 2464"/>
            </a:avLst>
          </a:prstGeom>
          <a:solidFill>
            <a:schemeClr val="bg1">
              <a:lumMod val="95000"/>
            </a:schemeClr>
          </a:solidFill>
          <a:ln w="7620">
            <a:noFill/>
            <a:prstDash val="solid"/>
          </a:ln>
        </p:spPr>
        <p:txBody>
          <a:bodyPr lIns="108000" tIns="108000" rIns="108000" bIns="72000"/>
          <a:lstStyle/>
          <a:p>
            <a:pPr lvl="0">
              <a:spcAft>
                <a:spcPts val="1200"/>
              </a:spcAft>
              <a:buClr>
                <a:srgbClr val="DEC628"/>
              </a:buClr>
              <a:defRPr/>
            </a:pPr>
            <a:r>
              <a:rPr lang="de-DE" b="1">
                <a:latin typeface="Aptos"/>
              </a:rPr>
              <a:t>KI als Werkzeug</a:t>
            </a:r>
            <a:endParaRPr lang="de-DE">
              <a:latin typeface="Aptos"/>
            </a:endParaRPr>
          </a:p>
        </p:txBody>
      </p:sp>
      <p:sp>
        <p:nvSpPr>
          <p:cNvPr id="13" name="Shape 7"/>
          <p:cNvSpPr/>
          <p:nvPr/>
        </p:nvSpPr>
        <p:spPr bwMode="auto">
          <a:xfrm>
            <a:off x="554326" y="4621321"/>
            <a:ext cx="6377813" cy="1813833"/>
          </a:xfrm>
          <a:prstGeom prst="roundRect">
            <a:avLst>
              <a:gd name="adj" fmla="val 3946"/>
            </a:avLst>
          </a:prstGeom>
          <a:solidFill>
            <a:schemeClr val="bg1">
              <a:lumMod val="95000"/>
            </a:schemeClr>
          </a:solidFill>
          <a:ln w="7620">
            <a:noFill/>
            <a:prstDash val="solid"/>
          </a:ln>
        </p:spPr>
        <p:txBody>
          <a:bodyPr lIns="108000" tIns="108000" rIns="108000" bIns="108000"/>
          <a:lstStyle/>
          <a:p>
            <a:pPr lvl="0">
              <a:spcAft>
                <a:spcPts val="1200"/>
              </a:spcAft>
              <a:buClr>
                <a:srgbClr val="DEC628"/>
              </a:buClr>
              <a:defRPr/>
            </a:pPr>
            <a:r>
              <a:rPr lang="de-DE" b="1">
                <a:latin typeface="Aptos"/>
              </a:rPr>
              <a:t>Dialog gestalten</a:t>
            </a:r>
            <a:endParaRPr/>
          </a:p>
          <a:p>
            <a:pPr lvl="0">
              <a:buClr>
                <a:srgbClr val="DEC628"/>
              </a:buClr>
              <a:defRPr/>
            </a:pPr>
            <a:endParaRPr lang="de-DE"/>
          </a:p>
        </p:txBody>
      </p:sp>
      <p:sp>
        <p:nvSpPr>
          <p:cNvPr id="17" name="Shape 1"/>
          <p:cNvSpPr/>
          <p:nvPr/>
        </p:nvSpPr>
        <p:spPr bwMode="auto">
          <a:xfrm>
            <a:off x="3743232" y="1641484"/>
            <a:ext cx="3188218" cy="2922407"/>
          </a:xfrm>
          <a:prstGeom prst="roundRect">
            <a:avLst>
              <a:gd name="adj" fmla="val 2464"/>
            </a:avLst>
          </a:prstGeom>
          <a:solidFill>
            <a:schemeClr val="bg1">
              <a:lumMod val="95000"/>
            </a:schemeClr>
          </a:solidFill>
          <a:ln w="7620">
            <a:noFill/>
            <a:prstDash val="solid"/>
          </a:ln>
        </p:spPr>
        <p:txBody>
          <a:bodyPr lIns="108000" tIns="108000" rIns="108000" bIns="108000"/>
          <a:lstStyle/>
          <a:p>
            <a:pPr lvl="0">
              <a:spcAft>
                <a:spcPts val="1200"/>
              </a:spcAft>
              <a:buClr>
                <a:srgbClr val="DEC628"/>
              </a:buClr>
              <a:defRPr/>
            </a:pPr>
            <a:r>
              <a:rPr lang="de-DE" b="1">
                <a:latin typeface="Aptos"/>
              </a:rPr>
              <a:t>Medienkompetenz fördern</a:t>
            </a:r>
            <a:endParaRPr lang="de-DE">
              <a:latin typeface="Aptos"/>
            </a:endParaRPr>
          </a:p>
        </p:txBody>
      </p:sp>
      <p:pic>
        <p:nvPicPr>
          <p:cNvPr id="20" name="Image 0" descr="preencoded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995" b="6995"/>
          <a:stretch/>
        </p:blipFill>
        <p:spPr bwMode="auto">
          <a:prstGeom prst="rect">
            <a:avLst/>
          </a:prstGeom>
        </p:spPr>
      </p:pic>
      <p:pic>
        <p:nvPicPr>
          <p:cNvPr id="12" name="Grafik 11" descr="Ein Bild, das Zahnrad, Kreis, Metallwaren, Rad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14327" y="2174481"/>
            <a:ext cx="2106378" cy="2106378"/>
          </a:xfrm>
          <a:prstGeom prst="rect">
            <a:avLst/>
          </a:prstGeom>
        </p:spPr>
      </p:pic>
      <p:pic>
        <p:nvPicPr>
          <p:cNvPr id="14" name="Grafik 13" descr="Ein Bild, das Filmklappe, Text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964117" y="2370263"/>
            <a:ext cx="1058737" cy="1058737"/>
          </a:xfrm>
          <a:prstGeom prst="rect">
            <a:avLst/>
          </a:prstGeom>
        </p:spPr>
      </p:pic>
      <p:pic>
        <p:nvPicPr>
          <p:cNvPr id="16" name="Grafik 15" descr="Ein Bild, das Design enthält.&#10;&#10;KI-generierte Inhalte können fehlerhaft sein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243739" y="2899631"/>
            <a:ext cx="1175921" cy="1175921"/>
          </a:xfrm>
          <a:prstGeom prst="rect">
            <a:avLst/>
          </a:prstGeom>
        </p:spPr>
      </p:pic>
      <p:pic>
        <p:nvPicPr>
          <p:cNvPr id="19" name="Grafik 18" descr="Ein Bild, das Grafiken, Symbol, rot, Schrift enthält.&#10;&#10;KI-generierte Inhalte können fehlerhaft sein.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400323" y="5202386"/>
            <a:ext cx="1072234" cy="1072234"/>
          </a:xfrm>
          <a:prstGeom prst="rect">
            <a:avLst/>
          </a:prstGeom>
        </p:spPr>
      </p:pic>
      <p:pic>
        <p:nvPicPr>
          <p:cNvPr id="21" name="Grafik 20" descr="Ein Bild, das Smiley, Clipart, Lächeln, Cartoon enthält.&#10;&#10;KI-generierte Inhalte können fehlerhaft sein.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472557" y="5202387"/>
            <a:ext cx="1072233" cy="107223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8441690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4" y="515520"/>
            <a:ext cx="9220972" cy="213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299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de-DE" sz="1400" b="0" i="0" u="none" strike="noStrike" cap="none" spc="299">
                <a:solidFill>
                  <a:schemeClr val="bg1">
                    <a:lumMod val="75000"/>
                  </a:schemeClr>
                </a:solidFill>
                <a:latin typeface="Aptos"/>
                <a:ea typeface="Aptos"/>
                <a:cs typeface="Aptos"/>
              </a:rPr>
              <a:t>Künstliche Intelligenz – eine Einführung</a:t>
            </a:r>
            <a:endParaRPr/>
          </a:p>
        </p:txBody>
      </p:sp>
      <p:sp>
        <p:nvSpPr>
          <p:cNvPr id="724725953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7"/>
            <a:ext cx="9218812" cy="427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99">
                <a:solidFill>
                  <a:srgbClr val="DEC628"/>
                </a:solidFill>
                <a:latin typeface="Aptos"/>
              </a:defRPr>
            </a:lvl1pPr>
          </a:lstStyle>
          <a:p>
            <a:pPr>
              <a:defRPr/>
            </a:pPr>
            <a:r>
              <a:t>Quellenangaben:</a:t>
            </a:r>
          </a:p>
        </p:txBody>
      </p:sp>
      <p:sp>
        <p:nvSpPr>
          <p:cNvPr id="977105629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6" y="6552906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33499573-600D-A13C-4129-D899F7DF7906}" type="slidenum">
              <a:rPr lang="de-DE"/>
              <a:t>12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2A67CD2-16F3-CA94-9C00-0B6C83049B43}"/>
              </a:ext>
            </a:extLst>
          </p:cNvPr>
          <p:cNvSpPr txBox="1"/>
          <p:nvPr/>
        </p:nvSpPr>
        <p:spPr bwMode="auto">
          <a:xfrm>
            <a:off x="554326" y="1426381"/>
            <a:ext cx="9794243" cy="1195777"/>
          </a:xfrm>
          <a:prstGeom prst="rect">
            <a:avLst/>
          </a:prstGeom>
          <a:noFill/>
        </p:spPr>
        <p:txBody>
          <a:bodyPr vert="horz" wrap="square" lIns="91440" tIns="45720" rIns="91440" bIns="45720" numCol="1" spcCol="0" rtlCol="0" fromWordArt="0" anchor="t" anchorCtr="0" forceAA="0" compatLnSpc="0">
            <a:spAutoFit/>
          </a:bodyPr>
          <a:lstStyle>
            <a:defPPr>
              <a:defRPr lang="de-DE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  <a:defRPr/>
            </a:pPr>
            <a:r>
              <a:rPr lang="de-DE" dirty="0">
                <a:solidFill>
                  <a:srgbClr val="000000"/>
                </a:solidFill>
                <a:latin typeface="Helvetica"/>
              </a:rPr>
              <a:t>Präsentation: erstellt von ISB, Arbeitskreis Medienerziehung, lizenziert unter </a:t>
            </a:r>
            <a:r>
              <a:rPr lang="de-DE" dirty="0">
                <a:solidFill>
                  <a:srgbClr val="000000"/>
                </a:solidFill>
                <a:latin typeface="Helvetica"/>
                <a:hlinkClick r:id="rId3"/>
              </a:rPr>
              <a:t>CC-BY-NC.4.0</a:t>
            </a:r>
            <a:endParaRPr lang="de-DE" dirty="0">
              <a:solidFill>
                <a:srgbClr val="000000"/>
              </a:solidFill>
              <a:latin typeface="Helvetica"/>
            </a:endParaRPr>
          </a:p>
          <a:p>
            <a:pPr marL="0" indent="0" algn="l">
              <a:buNone/>
              <a:defRPr/>
            </a:pPr>
            <a:r>
              <a:rPr lang="de-DE" dirty="0">
                <a:solidFill>
                  <a:srgbClr val="000000"/>
                </a:solidFill>
                <a:latin typeface="Helvetica"/>
              </a:rPr>
              <a:t>Bilder: KI-generiert mit </a:t>
            </a:r>
            <a:r>
              <a:rPr lang="de-DE" dirty="0" err="1">
                <a:solidFill>
                  <a:srgbClr val="000000"/>
                </a:solidFill>
                <a:latin typeface="Helvetica"/>
              </a:rPr>
              <a:t>ChatGPT</a:t>
            </a:r>
            <a:r>
              <a:rPr lang="de-DE" dirty="0">
                <a:solidFill>
                  <a:srgbClr val="000000"/>
                </a:solidFill>
                <a:latin typeface="Helvetica"/>
              </a:rPr>
              <a:t> 4</a:t>
            </a:r>
          </a:p>
          <a:p>
            <a:pPr marL="0" indent="0" algn="l">
              <a:buNone/>
              <a:defRPr/>
            </a:pPr>
            <a:r>
              <a:rPr lang="de-DE" dirty="0">
                <a:solidFill>
                  <a:srgbClr val="000000"/>
                </a:solidFill>
                <a:latin typeface="Helvetica"/>
              </a:rPr>
              <a:t>Graphiken: soweit nicht anders gekennzeichnet von BLM Stiftung Medienpädagogik Bayern, lizenziert unter </a:t>
            </a:r>
            <a:r>
              <a:rPr lang="de-DE" dirty="0">
                <a:solidFill>
                  <a:srgbClr val="000000"/>
                </a:solidFill>
                <a:latin typeface="Helvetica"/>
                <a:hlinkClick r:id="rId3"/>
              </a:rPr>
              <a:t>CC-BY-NC-4.0</a:t>
            </a:r>
            <a:endParaRPr lang="de-DE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Icons mit CC-BY-Lizenz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13</a:t>
            </a:fld>
            <a:endParaRPr lang="de-DE"/>
          </a:p>
        </p:txBody>
      </p:sp>
      <p:pic>
        <p:nvPicPr>
          <p:cNvPr id="10" name="Grafik 9" descr="Ein Bild, das Zahnrad, Kreis, Metallwaren, Rad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84120" y="2838901"/>
            <a:ext cx="2106378" cy="2106378"/>
          </a:xfrm>
          <a:prstGeom prst="rect">
            <a:avLst/>
          </a:prstGeom>
        </p:spPr>
      </p:pic>
      <p:pic>
        <p:nvPicPr>
          <p:cNvPr id="12" name="Grafik 11" descr="Ein Bild, das Kleidung, Maske, Masque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068410" y="5136385"/>
            <a:ext cx="998560" cy="998560"/>
          </a:xfrm>
          <a:prstGeom prst="rect">
            <a:avLst/>
          </a:prstGeom>
        </p:spPr>
      </p:pic>
      <p:pic>
        <p:nvPicPr>
          <p:cNvPr id="14" name="Grafik 13" descr="Ein Bild, das Lupe, Kreis, Spiegel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984298" y="1568763"/>
            <a:ext cx="817445" cy="817445"/>
          </a:xfrm>
          <a:prstGeom prst="rect">
            <a:avLst/>
          </a:prstGeom>
        </p:spPr>
      </p:pic>
      <p:pic>
        <p:nvPicPr>
          <p:cNvPr id="16" name="Grafik 15" descr="Ein Bild, das Grafiken, Symbol, rot, Schrift enthält.&#10;&#10;KI-generierte Inhalte können fehlerhaft sein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087242" y="5154751"/>
            <a:ext cx="1072234" cy="1072234"/>
          </a:xfrm>
          <a:prstGeom prst="rect">
            <a:avLst/>
          </a:prstGeom>
        </p:spPr>
      </p:pic>
      <p:pic>
        <p:nvPicPr>
          <p:cNvPr id="18" name="Grafik 17" descr="Ein Bild, das Glühbirne, Licht enthält.&#10;&#10;KI-generierte Inhalte können fehlerhaft sein.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412203" y="1431133"/>
            <a:ext cx="817445" cy="817445"/>
          </a:xfrm>
          <a:prstGeom prst="rect">
            <a:avLst/>
          </a:prstGeom>
        </p:spPr>
      </p:pic>
      <p:pic>
        <p:nvPicPr>
          <p:cNvPr id="20" name="Grafik 19" descr="Ein Bild, das Clipart, Design enthält.&#10;&#10;KI-generierte Inhalte können fehlerhaft sein.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073686" y="5486144"/>
            <a:ext cx="907387" cy="907387"/>
          </a:xfrm>
          <a:prstGeom prst="rect">
            <a:avLst/>
          </a:prstGeom>
        </p:spPr>
      </p:pic>
      <p:pic>
        <p:nvPicPr>
          <p:cNvPr id="22" name="Grafik 21" descr="Ein Bild, das Smiley, Clipart, Lächeln, Cartoon enthält.&#10;&#10;KI-generierte Inhalte können fehlerhaft sein.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460144" y="2940703"/>
            <a:ext cx="963735" cy="963735"/>
          </a:xfrm>
          <a:prstGeom prst="rect">
            <a:avLst/>
          </a:prstGeom>
        </p:spPr>
      </p:pic>
      <p:pic>
        <p:nvPicPr>
          <p:cNvPr id="24" name="Grafik 23" descr="Ein Bild, das Clipart, Grafiken, Cartoon, Kreativität enthält.&#10;&#10;KI-generierte Inhalte können fehlerhaft sein.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494436" y="4106152"/>
            <a:ext cx="1029384" cy="1029384"/>
          </a:xfrm>
          <a:prstGeom prst="rect">
            <a:avLst/>
          </a:prstGeom>
        </p:spPr>
      </p:pic>
      <p:pic>
        <p:nvPicPr>
          <p:cNvPr id="26" name="Grafik 25" descr="Ein Bild, das Symbol, Design enthält.&#10;&#10;KI-generierte Inhalte können fehlerhaft sein.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8202597" y="2713058"/>
            <a:ext cx="874640" cy="874640"/>
          </a:xfrm>
          <a:prstGeom prst="rect">
            <a:avLst/>
          </a:prstGeom>
        </p:spPr>
      </p:pic>
      <p:pic>
        <p:nvPicPr>
          <p:cNvPr id="28" name="Grafik 27" descr="Ein Bild, das Schloss, Metallwaren, Vorhängeschloss enthält.&#10;&#10;KI-generierte Inhalte können fehlerhaft sein.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3340055" y="5513131"/>
            <a:ext cx="874639" cy="874639"/>
          </a:xfrm>
          <a:prstGeom prst="rect">
            <a:avLst/>
          </a:prstGeom>
        </p:spPr>
      </p:pic>
      <p:pic>
        <p:nvPicPr>
          <p:cNvPr id="30" name="Grafik 29" descr="Ein Bild, das Design enthält.&#10;&#10;KI-generierte Inhalte können fehlerhaft sein.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2041335" y="5491906"/>
            <a:ext cx="895864" cy="895864"/>
          </a:xfrm>
          <a:prstGeom prst="rect">
            <a:avLst/>
          </a:prstGeom>
        </p:spPr>
      </p:pic>
      <p:pic>
        <p:nvPicPr>
          <p:cNvPr id="32" name="Grafik 31" descr="Ein Bild, das Karte, Erde, Welt, Planet enthält.&#10;&#10;KI-generierte Inhalte können fehlerhaft sein.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10475103" y="5154751"/>
            <a:ext cx="1182471" cy="1182471"/>
          </a:xfrm>
          <a:prstGeom prst="rect">
            <a:avLst/>
          </a:prstGeom>
        </p:spPr>
      </p:pic>
      <p:pic>
        <p:nvPicPr>
          <p:cNvPr id="34" name="Grafik 33" descr="Ein Bild, das Symbol, Logo, Markenzeichen, Emblem enthält.&#10;&#10;KI-generierte Inhalte können fehlerhaft sein.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534426" y="5301977"/>
            <a:ext cx="1035245" cy="1035245"/>
          </a:xfrm>
          <a:prstGeom prst="rect">
            <a:avLst/>
          </a:prstGeom>
        </p:spPr>
      </p:pic>
      <p:pic>
        <p:nvPicPr>
          <p:cNvPr id="36" name="Grafik 35" descr="Ein Bild, das Grafiken, Symbol, Clipart, Kreativität enthält.&#10;&#10;KI-generierte Inhalte können fehlerhaft sein.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2059577" y="4202502"/>
            <a:ext cx="1029384" cy="1029384"/>
          </a:xfrm>
          <a:prstGeom prst="rect">
            <a:avLst/>
          </a:prstGeom>
        </p:spPr>
      </p:pic>
      <p:pic>
        <p:nvPicPr>
          <p:cNvPr id="38" name="Grafik 37" descr="Ein Bild, das Clipart, Grafiken, Kreativität, Design enthält.&#10;&#10;KI-generierte Inhalte können fehlerhaft sein."/>
          <p:cNvPicPr>
            <a:picLocks noChangeAspect="1"/>
          </p:cNvPicPr>
          <p:nvPr/>
        </p:nvPicPr>
        <p:blipFill>
          <a:blip r:embed="rId17">
            <a:grayscl/>
          </a:blip>
          <a:stretch/>
        </p:blipFill>
        <p:spPr bwMode="auto">
          <a:xfrm>
            <a:off x="517051" y="4175036"/>
            <a:ext cx="987181" cy="987181"/>
          </a:xfrm>
          <a:prstGeom prst="rect">
            <a:avLst/>
          </a:prstGeom>
        </p:spPr>
      </p:pic>
      <p:pic>
        <p:nvPicPr>
          <p:cNvPr id="40" name="Grafik 39" descr="Ein Bild, das Clipart, Grafiken, Kreativität, Design enthält.&#10;&#10;KI-generierte Inhalte können fehlerhaft sein.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1890774" y="2745495"/>
            <a:ext cx="1196987" cy="1196987"/>
          </a:xfrm>
          <a:prstGeom prst="rect">
            <a:avLst/>
          </a:prstGeom>
        </p:spPr>
      </p:pic>
      <p:pic>
        <p:nvPicPr>
          <p:cNvPr id="42" name="Grafik 41" descr="Ein Bild, das Symbol, Logo enthält.&#10;&#10;KI-generierte Inhalte können fehlerhaft sein.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432459" y="2947132"/>
            <a:ext cx="963735" cy="963735"/>
          </a:xfrm>
          <a:prstGeom prst="rect">
            <a:avLst/>
          </a:prstGeom>
        </p:spPr>
      </p:pic>
      <p:pic>
        <p:nvPicPr>
          <p:cNvPr id="44" name="Grafik 43" descr="Ein Bild, das Logo, Kreis, Grafiken, Grafikdesign enthält.&#10;&#10;KI-generierte Inhalte können fehlerhaft sein.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3651518" y="1526143"/>
            <a:ext cx="963735" cy="963735"/>
          </a:xfrm>
          <a:prstGeom prst="rect">
            <a:avLst/>
          </a:prstGeom>
        </p:spPr>
      </p:pic>
      <p:pic>
        <p:nvPicPr>
          <p:cNvPr id="46" name="Grafik 45" descr="Ein Bild, das Sanduhr, Design enthält.&#10;&#10;KI-generierte Inhalte können fehlerhaft sein."/>
          <p:cNvPicPr>
            <a:picLocks noChangeAspect="1"/>
          </p:cNvPicPr>
          <p:nvPr/>
        </p:nvPicPr>
        <p:blipFill>
          <a:blip r:embed="rId21"/>
          <a:stretch/>
        </p:blipFill>
        <p:spPr bwMode="auto">
          <a:xfrm>
            <a:off x="8794750" y="1531243"/>
            <a:ext cx="697621" cy="697621"/>
          </a:xfrm>
          <a:prstGeom prst="rect">
            <a:avLst/>
          </a:prstGeom>
        </p:spPr>
      </p:pic>
      <p:pic>
        <p:nvPicPr>
          <p:cNvPr id="48" name="Grafik 47" descr="Ein Bild, das Clipart enthält.&#10;&#10;KI-generierte Inhalte können fehlerhaft sein."/>
          <p:cNvPicPr>
            <a:picLocks noChangeAspect="1"/>
          </p:cNvPicPr>
          <p:nvPr/>
        </p:nvPicPr>
        <p:blipFill>
          <a:blip r:embed="rId22"/>
          <a:stretch/>
        </p:blipFill>
        <p:spPr bwMode="auto">
          <a:xfrm>
            <a:off x="9982199" y="3150377"/>
            <a:ext cx="1794901" cy="1794901"/>
          </a:xfrm>
          <a:prstGeom prst="rect">
            <a:avLst/>
          </a:prstGeom>
        </p:spPr>
      </p:pic>
      <p:pic>
        <p:nvPicPr>
          <p:cNvPr id="50" name="Grafik 49" descr="Ein Bild, das Design enthält.&#10;&#10;KI-generierte Inhalte können fehlerhaft sein."/>
          <p:cNvPicPr>
            <a:picLocks noChangeAspect="1"/>
          </p:cNvPicPr>
          <p:nvPr/>
        </p:nvPicPr>
        <p:blipFill>
          <a:blip r:embed="rId23"/>
          <a:stretch/>
        </p:blipFill>
        <p:spPr bwMode="auto">
          <a:xfrm>
            <a:off x="10291689" y="1974455"/>
            <a:ext cx="1175921" cy="1175921"/>
          </a:xfrm>
          <a:prstGeom prst="rect">
            <a:avLst/>
          </a:prstGeom>
        </p:spPr>
      </p:pic>
      <p:pic>
        <p:nvPicPr>
          <p:cNvPr id="52" name="Grafik 51" descr="Ein Bild, das Filmklappe, Text enthält.&#10;&#10;KI-generierte Inhalte können fehlerhaft sein."/>
          <p:cNvPicPr>
            <a:picLocks noChangeAspect="1"/>
          </p:cNvPicPr>
          <p:nvPr/>
        </p:nvPicPr>
        <p:blipFill>
          <a:blip r:embed="rId24"/>
          <a:stretch/>
        </p:blipFill>
        <p:spPr bwMode="auto">
          <a:xfrm>
            <a:off x="2059577" y="1431141"/>
            <a:ext cx="1058737" cy="1058737"/>
          </a:xfrm>
          <a:prstGeom prst="rect">
            <a:avLst/>
          </a:prstGeom>
        </p:spPr>
      </p:pic>
      <p:pic>
        <p:nvPicPr>
          <p:cNvPr id="56" name="Grafik 55" descr="Ein Bild, das Kreis, Grafiken, Design, Clipart enthält.&#10;&#10;KI-generierte Inhalte können fehlerhaft sein."/>
          <p:cNvPicPr>
            <a:picLocks noChangeAspect="1"/>
          </p:cNvPicPr>
          <p:nvPr/>
        </p:nvPicPr>
        <p:blipFill>
          <a:blip r:embed="rId25"/>
          <a:stretch/>
        </p:blipFill>
        <p:spPr bwMode="auto">
          <a:xfrm>
            <a:off x="534426" y="1556022"/>
            <a:ext cx="909270" cy="909270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 bwMode="auto">
          <a:xfrm>
            <a:off x="8925392" y="6475333"/>
            <a:ext cx="2712281" cy="200685"/>
            <a:chOff x="8925392" y="6475333"/>
            <a:chExt cx="2712281" cy="200685"/>
          </a:xfrm>
        </p:grpSpPr>
        <p:sp>
          <p:nvSpPr>
            <p:cNvPr id="3" name="Foliennummernplatzhalter 5"/>
            <p:cNvSpPr txBox="1"/>
            <p:nvPr/>
          </p:nvSpPr>
          <p:spPr bwMode="auto">
            <a:xfrm>
              <a:off x="8925392" y="6552907"/>
              <a:ext cx="2712281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Quelle: BLM Stiftung Medienpädagogik Bayern, CC-BY-NC-4.0</a:t>
              </a:r>
              <a:endParaRPr/>
            </a:p>
          </p:txBody>
        </p:sp>
        <p:cxnSp>
          <p:nvCxnSpPr>
            <p:cNvPr id="4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 bwMode="auto">
          <a:xfrm>
            <a:off x="550861" y="5124852"/>
            <a:ext cx="5545135" cy="594137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  <a:t>Herzlich willkommen </a:t>
            </a:r>
            <a:b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</a:br>
            <a: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  <a:t>zum Elternabend am XX.XX.XXXX </a:t>
            </a:r>
            <a:endParaRPr lang="de-DE" spc="100">
              <a:solidFill>
                <a:schemeClr val="tx1">
                  <a:lumMod val="75000"/>
                  <a:lumOff val="25000"/>
                </a:schemeClr>
              </a:solidFill>
              <a:cs typeface="Segoe UI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WAS IST KI UND WIE FUNKTIONIERT SIE?</a:t>
            </a:r>
            <a:endParaRPr/>
          </a:p>
        </p:txBody>
      </p:sp>
      <p:grpSp>
        <p:nvGrpSpPr>
          <p:cNvPr id="15" name="Gruppieren 14"/>
          <p:cNvGrpSpPr/>
          <p:nvPr/>
        </p:nvGrpSpPr>
        <p:grpSpPr bwMode="auto">
          <a:xfrm>
            <a:off x="8353121" y="6475333"/>
            <a:ext cx="3284552" cy="200685"/>
            <a:chOff x="8353121" y="6475333"/>
            <a:chExt cx="3284552" cy="200685"/>
          </a:xfrm>
        </p:grpSpPr>
        <p:sp>
          <p:nvSpPr>
            <p:cNvPr id="16" name="Foliennummernplatzhalter 5"/>
            <p:cNvSpPr txBox="1"/>
            <p:nvPr/>
          </p:nvSpPr>
          <p:spPr bwMode="auto">
            <a:xfrm>
              <a:off x="8353121" y="6552907"/>
              <a:ext cx="3284552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 dirty="0">
                  <a:solidFill>
                    <a:srgbClr val="DEC628"/>
                  </a:solidFill>
                  <a:latin typeface="Aptos"/>
                </a:rPr>
                <a:t>Ein Junge lernt mit KI am Computer – erstellt mit </a:t>
              </a:r>
              <a:r>
                <a:rPr lang="de-DE" dirty="0" err="1">
                  <a:solidFill>
                    <a:srgbClr val="DEC628"/>
                  </a:solidFill>
                  <a:latin typeface="Aptos"/>
                </a:rPr>
                <a:t>ChatGPT</a:t>
              </a:r>
              <a:r>
                <a:rPr lang="de-DE" dirty="0">
                  <a:solidFill>
                    <a:srgbClr val="DEC628"/>
                  </a:solidFill>
                  <a:latin typeface="Aptos"/>
                </a:rPr>
                <a:t> 4 am 05.06.2025</a:t>
              </a:r>
              <a:endParaRPr dirty="0"/>
            </a:p>
          </p:txBody>
        </p:sp>
        <p:cxnSp>
          <p:nvCxnSpPr>
            <p:cNvPr id="1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auto">
          <a:xfrm>
            <a:off x="550862" y="1016951"/>
            <a:ext cx="7319923" cy="1292662"/>
          </a:xfrm>
        </p:spPr>
        <p:txBody>
          <a:bodyPr/>
          <a:lstStyle/>
          <a:p>
            <a:pPr>
              <a:defRPr/>
            </a:pPr>
            <a:r>
              <a:rPr lang="de-DE" sz="4200"/>
              <a:t>Künstliche Intelligenz – Eine Einführung</a:t>
            </a:r>
            <a:endParaRPr/>
          </a:p>
        </p:txBody>
      </p:sp>
      <p:pic>
        <p:nvPicPr>
          <p:cNvPr id="4" name="Grafik 3" descr="Ein Bild, das Cartoon, computer, Computer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25833" y="2617836"/>
            <a:ext cx="4952037" cy="33013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800" spc="100">
                <a:cs typeface="Segoe UI"/>
              </a:rPr>
              <a:t>EINSTIEG INS THEMA </a:t>
            </a:r>
            <a:endParaRPr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1117364" y="387531"/>
            <a:ext cx="652481" cy="626749"/>
          </a:xfrm>
          <a:prstGeom prst="rect">
            <a:avLst/>
          </a:prstGeom>
        </p:spPr>
      </p:pic>
      <p:sp>
        <p:nvSpPr>
          <p:cNvPr id="2" name="Foliennummernplatzhalter 5"/>
          <p:cNvSpPr txBox="1"/>
          <p:nvPr/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3D266E1-CF7D-47E8-B8E6-FE2361DFB2DF}" type="slidenum">
              <a:rPr lang="de-DE">
                <a:solidFill>
                  <a:srgbClr val="DEC628"/>
                </a:solidFill>
                <a:latin typeface="Aptos"/>
              </a:rPr>
              <a:t>3</a:t>
            </a:fld>
            <a:endParaRPr lang="de-DE">
              <a:solidFill>
                <a:srgbClr val="DEC628"/>
              </a:solidFill>
              <a:latin typeface="Aptos"/>
            </a:endParaRPr>
          </a:p>
        </p:txBody>
      </p:sp>
      <p:grpSp>
        <p:nvGrpSpPr>
          <p:cNvPr id="15" name="Gruppieren 14"/>
          <p:cNvGrpSpPr/>
          <p:nvPr/>
        </p:nvGrpSpPr>
        <p:grpSpPr bwMode="auto">
          <a:xfrm>
            <a:off x="8460520" y="6475333"/>
            <a:ext cx="3177153" cy="200685"/>
            <a:chOff x="8460520" y="6475333"/>
            <a:chExt cx="3177153" cy="200685"/>
          </a:xfrm>
        </p:grpSpPr>
        <p:sp>
          <p:nvSpPr>
            <p:cNvPr id="16" name="Foliennummernplatzhalter 5"/>
            <p:cNvSpPr txBox="1"/>
            <p:nvPr/>
          </p:nvSpPr>
          <p:spPr bwMode="auto">
            <a:xfrm>
              <a:off x="8460520" y="6552907"/>
              <a:ext cx="3177153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Quelle: KI-Campus: https://ki-campus.org/overview/video CC BY-SA 4.0</a:t>
              </a:r>
              <a:endParaRPr/>
            </a:p>
          </p:txBody>
        </p:sp>
        <p:cxnSp>
          <p:nvCxnSpPr>
            <p:cNvPr id="1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pic>
        <p:nvPicPr>
          <p:cNvPr id="6" name="Grafik 5" descr="Ein Bild, das Cartoon, computer, Computer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317947" y="4619558"/>
            <a:ext cx="2475048" cy="1650032"/>
          </a:xfrm>
          <a:prstGeom prst="rect">
            <a:avLst/>
          </a:prstGeom>
        </p:spPr>
      </p:pic>
      <p:pic>
        <p:nvPicPr>
          <p:cNvPr id="9" name="Inhaltsplatzhalter 8">
            <a:hlinkClick r:id="rId6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7"/>
          <a:stretch/>
        </p:blipFill>
        <p:spPr bwMode="auto">
          <a:xfrm>
            <a:off x="2278201" y="1438313"/>
            <a:ext cx="6492875" cy="3255430"/>
          </a:xfrm>
        </p:spPr>
      </p:pic>
      <p:sp>
        <p:nvSpPr>
          <p:cNvPr id="10" name="Textfeld 9"/>
          <p:cNvSpPr txBox="1"/>
          <p:nvPr/>
        </p:nvSpPr>
        <p:spPr bwMode="auto">
          <a:xfrm>
            <a:off x="2278201" y="4865689"/>
            <a:ext cx="6565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3000">
                <a:solidFill>
                  <a:srgbClr val="DEC628"/>
                </a:solidFill>
                <a:latin typeface="Aptos"/>
              </a:rPr>
              <a:t>Was ist eigentlich Künstliche Intelligenz?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Grundlagen und Funktionsweise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 bwMode="auto">
          <a:xfrm>
            <a:off x="554326" y="2056104"/>
            <a:ext cx="5356355" cy="253566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b="1" spc="-36">
                <a:solidFill>
                  <a:srgbClr val="272525"/>
                </a:solidFill>
                <a:ea typeface="Inter"/>
                <a:cs typeface="Arial"/>
              </a:rPr>
              <a:t>Definition</a:t>
            </a:r>
            <a:endParaRPr lang="de-DE" spc="-36">
              <a:solidFill>
                <a:srgbClr val="272525"/>
              </a:solidFill>
              <a:ea typeface="Inter"/>
              <a:cs typeface="Arial"/>
            </a:endParaRPr>
          </a:p>
          <a:p>
            <a:pPr marL="0" indent="0">
              <a:buNone/>
              <a:defRPr/>
            </a:pPr>
            <a:r>
              <a:rPr lang="de-DE" sz="1800"/>
              <a:t>„Künstliche Intelligenz ist die Fähigkeit einer Maschine, menschliche Fähigkeiten wie logisches Denken, Lernen, Planen und Kreativität zu imitieren.“</a:t>
            </a:r>
            <a:endParaRPr/>
          </a:p>
          <a:p>
            <a:pPr marL="0" indent="0">
              <a:buNone/>
              <a:defRPr/>
            </a:pPr>
            <a:r>
              <a:rPr lang="de-DE" sz="1400" i="1"/>
              <a:t>(Europäisches Parlament – Website) </a:t>
            </a:r>
            <a:endParaRPr/>
          </a:p>
          <a:p>
            <a:pPr marL="0" indent="0">
              <a:buNone/>
              <a:defRPr/>
            </a:pPr>
            <a:endParaRPr lang="de-DE" sz="1400"/>
          </a:p>
          <a:p>
            <a:pPr marL="0" indent="0">
              <a:buNone/>
              <a:defRPr/>
            </a:pP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b="1" spc="-36">
                <a:solidFill>
                  <a:srgbClr val="272525"/>
                </a:solidFill>
                <a:ea typeface="Inter"/>
                <a:cs typeface="Arial"/>
              </a:rPr>
              <a:t>Funktionsweise</a:t>
            </a:r>
            <a:endParaRPr lang="de-DE" sz="2400" b="1" spc="-36">
              <a:solidFill>
                <a:srgbClr val="272525"/>
              </a:solidFill>
              <a:ea typeface="Inter"/>
              <a:cs typeface="Arial"/>
            </a:endParaRPr>
          </a:p>
          <a:p>
            <a:pPr>
              <a:defRPr/>
            </a:pPr>
            <a:r>
              <a:rPr lang="de-DE" sz="1800" spc="-36">
                <a:solidFill>
                  <a:srgbClr val="272525"/>
                </a:solidFill>
                <a:ea typeface="Inter"/>
                <a:cs typeface="Arial"/>
              </a:rPr>
              <a:t>Künstliche Intelligenz (KI): nutzt Algorithmen, zur Analyse von großen Datenmengen und Erkennung  von Mustern </a:t>
            </a:r>
            <a:endParaRPr/>
          </a:p>
          <a:p>
            <a:pPr>
              <a:defRPr/>
            </a:pPr>
            <a:r>
              <a:rPr lang="de-DE" sz="1800" spc="-36">
                <a:solidFill>
                  <a:srgbClr val="272525"/>
                </a:solidFill>
                <a:ea typeface="Inter"/>
                <a:cs typeface="Arial"/>
              </a:rPr>
              <a:t>Maschinelles Lernen: Ein </a:t>
            </a:r>
            <a:r>
              <a:rPr lang="de-DE" sz="1800" spc="-36">
                <a:solidFill>
                  <a:srgbClr val="272525"/>
                </a:solidFill>
                <a:ea typeface="Inter"/>
              </a:rPr>
              <a:t>System lernt, </a:t>
            </a:r>
            <a:r>
              <a:rPr lang="de-DE" sz="1800" spc="-36">
                <a:solidFill>
                  <a:srgbClr val="272525"/>
                </a:solidFill>
                <a:ea typeface="Inter"/>
                <a:cs typeface="Arial"/>
              </a:rPr>
              <a:t>Aufgaben zu lösen durch Berechnung von Wahrscheinlichkeiten.</a:t>
            </a:r>
            <a:endParaRPr/>
          </a:p>
          <a:p>
            <a:pPr>
              <a:defRPr/>
            </a:pPr>
            <a:r>
              <a:rPr lang="de-DE" sz="1800"/>
              <a:t>Mehr Daten, gezieltes Training  genauer,  leistungsfähiger</a:t>
            </a:r>
            <a:endParaRPr sz="1800"/>
          </a:p>
          <a:p>
            <a:pPr marL="0"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endParaRPr lang="de-DE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5"/>
          <p:cNvSpPr txBox="1"/>
          <p:nvPr/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3D266E1-CF7D-47E8-B8E6-FE2361DFB2DF}" type="slidenum">
              <a:rPr lang="de-DE">
                <a:solidFill>
                  <a:srgbClr val="DEC628"/>
                </a:solidFill>
                <a:latin typeface="Aptos"/>
              </a:rPr>
              <a:t>4</a:t>
            </a:fld>
            <a:endParaRPr lang="de-DE">
              <a:solidFill>
                <a:srgbClr val="DEC628"/>
              </a:solidFill>
              <a:latin typeface="Aptos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1297919" y="425340"/>
            <a:ext cx="365567" cy="618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>
            <p:ph type="body" sz="quarter" idx="18"/>
          </p:nvPr>
        </p:nvSpPr>
        <p:spPr bwMode="auto">
          <a:xfrm>
            <a:off x="1424449" y="1768063"/>
            <a:ext cx="6423603" cy="1015663"/>
          </a:xfrm>
        </p:spPr>
        <p:txBody>
          <a:bodyPr/>
          <a:lstStyle/>
          <a:p>
            <a:pPr>
              <a:defRPr/>
            </a:pPr>
            <a:r>
              <a:rPr lang="de-DE" b="1"/>
              <a:t>1950er Jahre – Ideen und Anfänge</a:t>
            </a:r>
            <a:endParaRPr lang="de-DE"/>
          </a:p>
          <a:p>
            <a:pPr>
              <a:defRPr/>
            </a:pPr>
            <a:r>
              <a:rPr lang="de-DE" sz="1600"/>
              <a:t>Alan Turing entwickelt den „Turing-Test“. </a:t>
            </a:r>
            <a:endParaRPr/>
          </a:p>
          <a:p>
            <a:pPr>
              <a:defRPr/>
            </a:pPr>
            <a:r>
              <a:rPr lang="de-DE" sz="1600"/>
              <a:t>Erste Computerprogramme lösen einfache Aufgaben automatisiert.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Entwicklung</a:t>
            </a:r>
            <a:endParaRPr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 bwMode="auto">
          <a:xfrm>
            <a:off x="1424450" y="3042909"/>
            <a:ext cx="6048632" cy="769441"/>
          </a:xfrm>
        </p:spPr>
        <p:txBody>
          <a:bodyPr/>
          <a:lstStyle/>
          <a:p>
            <a:pPr>
              <a:defRPr/>
            </a:pPr>
            <a:r>
              <a:rPr lang="de-DE" b="1"/>
              <a:t>1960er Jahre – Geburt der KI</a:t>
            </a:r>
            <a:endParaRPr/>
          </a:p>
          <a:p>
            <a:pPr>
              <a:defRPr/>
            </a:pPr>
            <a:r>
              <a:rPr lang="de-DE" sz="1600"/>
              <a:t>Erste Programme lösen komplexe Aufgaben (z. B. Schach, Logikbeweise). </a:t>
            </a:r>
            <a:endParaRPr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5</a:t>
            </a:fld>
            <a:endParaRPr lang="de-DE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20"/>
          </p:nvPr>
        </p:nvSpPr>
        <p:spPr bwMode="auto">
          <a:xfrm>
            <a:off x="1424450" y="4242046"/>
            <a:ext cx="6595514" cy="769441"/>
          </a:xfrm>
        </p:spPr>
        <p:txBody>
          <a:bodyPr/>
          <a:lstStyle/>
          <a:p>
            <a:pPr>
              <a:defRPr/>
            </a:pPr>
            <a:r>
              <a:rPr lang="de-DE" b="1"/>
              <a:t>2000er Jahre – Big Data</a:t>
            </a:r>
            <a:endParaRPr/>
          </a:p>
          <a:p>
            <a:pPr>
              <a:defRPr/>
            </a:pPr>
            <a:r>
              <a:rPr lang="de-DE" sz="1600"/>
              <a:t>Wachsende Rechenleistung und große Datenmengen machen Algorithmen leistungsfähiger. Maschinelles Lernen entsteht.</a:t>
            </a:r>
            <a:endParaRPr/>
          </a:p>
        </p:txBody>
      </p:sp>
      <p:grpSp>
        <p:nvGrpSpPr>
          <p:cNvPr id="8" name="Gruppieren 7"/>
          <p:cNvGrpSpPr/>
          <p:nvPr/>
        </p:nvGrpSpPr>
        <p:grpSpPr bwMode="auto">
          <a:xfrm>
            <a:off x="8163965" y="6475333"/>
            <a:ext cx="3473708" cy="200685"/>
            <a:chOff x="8163965" y="6475333"/>
            <a:chExt cx="3473708" cy="200685"/>
          </a:xfrm>
        </p:grpSpPr>
        <p:sp>
          <p:nvSpPr>
            <p:cNvPr id="4" name="Foliennummernplatzhalter 5"/>
            <p:cNvSpPr txBox="1"/>
            <p:nvPr/>
          </p:nvSpPr>
          <p:spPr bwMode="auto">
            <a:xfrm>
              <a:off x="8163965" y="6552907"/>
              <a:ext cx="3473708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Die Entschlüsselungsmaschine „Bletchley Park - Bombe“ 1945 – public domain</a:t>
              </a:r>
              <a:endParaRPr/>
            </a:p>
          </p:txBody>
        </p:sp>
        <p:cxnSp>
          <p:nvCxnSpPr>
            <p:cNvPr id="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platzhalter 8"/>
          <p:cNvSpPr>
            <a:spLocks noGrp="1"/>
          </p:cNvSpPr>
          <p:nvPr>
            <p:ph type="body" sz="quarter" idx="21"/>
          </p:nvPr>
        </p:nvSpPr>
        <p:spPr bwMode="auto">
          <a:xfrm>
            <a:off x="1424449" y="5443625"/>
            <a:ext cx="7476149" cy="1015663"/>
          </a:xfrm>
        </p:spPr>
        <p:txBody>
          <a:bodyPr/>
          <a:lstStyle/>
          <a:p>
            <a:pPr>
              <a:defRPr/>
            </a:pPr>
            <a:r>
              <a:rPr lang="de-DE" b="1"/>
              <a:t>2010 bis heute – Deep Learning und generative KI</a:t>
            </a:r>
            <a:endParaRPr/>
          </a:p>
          <a:p>
            <a:pPr>
              <a:defRPr/>
            </a:pPr>
            <a:r>
              <a:rPr lang="de-DE" sz="1600"/>
              <a:t>Neuronale Netze verändern Bild-, Sprach- und Textverarbeitung. GPT-Modelle zeigen die Fähigkeit, riesige Datenmengen zu verarbeiten und daraus neue Daten zu generieren.</a:t>
            </a:r>
            <a:endParaRPr lang="de-DE"/>
          </a:p>
        </p:txBody>
      </p:sp>
      <p:sp>
        <p:nvSpPr>
          <p:cNvPr id="10" name="Shape 2"/>
          <p:cNvSpPr/>
          <p:nvPr/>
        </p:nvSpPr>
        <p:spPr bwMode="auto">
          <a:xfrm flipH="1">
            <a:off x="767284" y="2138198"/>
            <a:ext cx="36000" cy="3600000"/>
          </a:xfrm>
          <a:prstGeom prst="roundRect">
            <a:avLst>
              <a:gd name="adj" fmla="val 291721"/>
            </a:avLst>
          </a:prstGeom>
          <a:solidFill>
            <a:srgbClr val="E8DC7B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Shape 3"/>
          <p:cNvSpPr/>
          <p:nvPr/>
        </p:nvSpPr>
        <p:spPr bwMode="auto">
          <a:xfrm>
            <a:off x="875522" y="1887338"/>
            <a:ext cx="468000" cy="36000"/>
          </a:xfrm>
          <a:prstGeom prst="roundRect">
            <a:avLst>
              <a:gd name="adj" fmla="val 291721"/>
            </a:avLst>
          </a:prstGeom>
          <a:solidFill>
            <a:srgbClr val="E8DC7B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6221" y="1828536"/>
            <a:ext cx="238125" cy="297656"/>
          </a:xfrm>
          <a:prstGeom prst="rect">
            <a:avLst/>
          </a:prstGeom>
        </p:spPr>
      </p:pic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66220" y="3124478"/>
            <a:ext cx="238125" cy="297656"/>
          </a:xfrm>
          <a:prstGeom prst="rect">
            <a:avLst/>
          </a:prstGeom>
        </p:spPr>
      </p:pic>
      <p:pic>
        <p:nvPicPr>
          <p:cNvPr id="30" name="Image 3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69171" y="4322544"/>
            <a:ext cx="238125" cy="297656"/>
          </a:xfrm>
          <a:prstGeom prst="rect">
            <a:avLst/>
          </a:prstGeom>
        </p:spPr>
      </p:pic>
      <p:pic>
        <p:nvPicPr>
          <p:cNvPr id="33" name="Image 4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9717" y="5534904"/>
            <a:ext cx="238125" cy="297656"/>
          </a:xfrm>
          <a:prstGeom prst="rect">
            <a:avLst/>
          </a:prstGeom>
        </p:spPr>
      </p:pic>
      <p:sp>
        <p:nvSpPr>
          <p:cNvPr id="34" name="Shape 3"/>
          <p:cNvSpPr/>
          <p:nvPr/>
        </p:nvSpPr>
        <p:spPr bwMode="auto">
          <a:xfrm>
            <a:off x="875522" y="3166120"/>
            <a:ext cx="468000" cy="36000"/>
          </a:xfrm>
          <a:prstGeom prst="roundRect">
            <a:avLst>
              <a:gd name="adj" fmla="val 291721"/>
            </a:avLst>
          </a:prstGeom>
          <a:solidFill>
            <a:srgbClr val="E8DC7B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5" name="Shape 3"/>
          <p:cNvSpPr/>
          <p:nvPr/>
        </p:nvSpPr>
        <p:spPr bwMode="auto">
          <a:xfrm>
            <a:off x="875522" y="4372414"/>
            <a:ext cx="468000" cy="36000"/>
          </a:xfrm>
          <a:prstGeom prst="roundRect">
            <a:avLst>
              <a:gd name="adj" fmla="val 291721"/>
            </a:avLst>
          </a:prstGeom>
          <a:solidFill>
            <a:srgbClr val="E8DC7B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6" name="Shape 3"/>
          <p:cNvSpPr/>
          <p:nvPr/>
        </p:nvSpPr>
        <p:spPr bwMode="auto">
          <a:xfrm>
            <a:off x="875522" y="5566627"/>
            <a:ext cx="468000" cy="36000"/>
          </a:xfrm>
          <a:prstGeom prst="roundRect">
            <a:avLst>
              <a:gd name="adj" fmla="val 291721"/>
            </a:avLst>
          </a:prstGeom>
          <a:solidFill>
            <a:srgbClr val="E8DC7B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7"/>
          <a:srcRect b="34995"/>
          <a:stretch/>
        </p:blipFill>
        <p:spPr bwMode="auto">
          <a:xfrm>
            <a:off x="7751662" y="1253556"/>
            <a:ext cx="1735606" cy="169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8"/>
          <a:srcRect b="21710"/>
          <a:stretch/>
        </p:blipFill>
        <p:spPr bwMode="auto">
          <a:xfrm>
            <a:off x="9765848" y="2232865"/>
            <a:ext cx="1341057" cy="157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9"/>
          <a:srcRect b="22161"/>
          <a:stretch/>
        </p:blipFill>
        <p:spPr bwMode="auto">
          <a:xfrm>
            <a:off x="9711653" y="4165316"/>
            <a:ext cx="1449445" cy="169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KI-Begriffe einfach erklärt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6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grayscl/>
          </a:blip>
          <a:stretch/>
        </p:blipFill>
        <p:spPr bwMode="auto">
          <a:xfrm>
            <a:off x="11297919" y="425340"/>
            <a:ext cx="365567" cy="618710"/>
          </a:xfrm>
          <a:prstGeom prst="rect">
            <a:avLst/>
          </a:prstGeom>
        </p:spPr>
      </p:pic>
      <p:sp>
        <p:nvSpPr>
          <p:cNvPr id="20" name="Textplatzhalter 1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de-DE" sz="2800" b="1">
                <a:solidFill>
                  <a:schemeClr val="tx1"/>
                </a:solidFill>
              </a:rPr>
              <a:t>LLM</a:t>
            </a:r>
            <a:endParaRPr lang="de-DE" sz="2800">
              <a:solidFill>
                <a:schemeClr val="tx1"/>
              </a:solidFill>
            </a:endParaRPr>
          </a:p>
          <a:p>
            <a:pPr marL="0" indent="0">
              <a:lnSpc>
                <a:spcPct val="113999"/>
              </a:lnSpc>
              <a:buNone/>
              <a:defRPr/>
            </a:pPr>
            <a:r>
              <a:rPr lang="de-DE" sz="1800">
                <a:solidFill>
                  <a:schemeClr val="tx1"/>
                </a:solidFill>
              </a:rPr>
              <a:t>Large Language Models sind universell einsetzbare Modelle, die mit riesigen Textmengen trainiert wurden und in der Lage sind, menschliche Sprache im großen Maßstab zu erzeugen und scheinbar zu verstehen.</a:t>
            </a:r>
            <a:endParaRPr lang="de-DE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de-DE" sz="2800" b="1">
                <a:solidFill>
                  <a:schemeClr val="tx1"/>
                </a:solidFill>
              </a:rPr>
              <a:t>Generative KI</a:t>
            </a:r>
            <a:endParaRPr lang="de-DE" sz="2800">
              <a:solidFill>
                <a:schemeClr val="tx1"/>
              </a:solidFill>
            </a:endParaRPr>
          </a:p>
          <a:p>
            <a:pPr marL="0" indent="0">
              <a:lnSpc>
                <a:spcPct val="113999"/>
              </a:lnSpc>
              <a:buNone/>
              <a:defRPr/>
            </a:pPr>
            <a:r>
              <a:rPr lang="de-DE" sz="1800" spc="-36">
                <a:solidFill>
                  <a:schemeClr val="tx1"/>
                </a:solidFill>
                <a:ea typeface="Inter"/>
                <a:cs typeface="Arial"/>
              </a:rPr>
              <a:t>KI-Systeme, mit denen auf scheinbar kreative Weise neue Ergebnisse produziert werden können, etwa Bilder, Video, Audio oder Texte.</a:t>
            </a:r>
            <a:endParaRPr lang="de-DE"/>
          </a:p>
        </p:txBody>
      </p:sp>
      <p:pic>
        <p:nvPicPr>
          <p:cNvPr id="23" name="Image 0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07857" y="1606811"/>
            <a:ext cx="1030129" cy="1030129"/>
          </a:xfrm>
          <a:prstGeom prst="rect">
            <a:avLst/>
          </a:prstGeom>
        </p:spPr>
      </p:pic>
      <p:pic>
        <p:nvPicPr>
          <p:cNvPr id="24" name="Image 1" descr="preencoded.png"/>
          <p:cNvPicPr>
            <a:picLocks noChangeAspect="1"/>
          </p:cNvPicPr>
          <p:nvPr/>
        </p:nvPicPr>
        <p:blipFill>
          <a:blip r:embed="rId5"/>
          <a:srcRect t="5143"/>
          <a:stretch/>
        </p:blipFill>
        <p:spPr bwMode="auto">
          <a:xfrm>
            <a:off x="5503003" y="1606811"/>
            <a:ext cx="1030129" cy="977151"/>
          </a:xfrm>
          <a:prstGeom prst="rect">
            <a:avLst/>
          </a:prstGeom>
        </p:spPr>
      </p:pic>
      <p:sp>
        <p:nvSpPr>
          <p:cNvPr id="25" name="Textplatzhalter 21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de-DE" sz="2800" b="1">
                <a:solidFill>
                  <a:schemeClr val="tx1"/>
                </a:solidFill>
              </a:rPr>
              <a:t>Maschinelles Lernen</a:t>
            </a:r>
            <a:endParaRPr lang="de-DE" sz="2800">
              <a:solidFill>
                <a:schemeClr val="tx1"/>
              </a:solidFill>
            </a:endParaRPr>
          </a:p>
          <a:p>
            <a:pPr marL="0" indent="0">
              <a:lnSpc>
                <a:spcPct val="113999"/>
              </a:lnSpc>
              <a:buNone/>
              <a:defRPr/>
            </a:pPr>
            <a:r>
              <a:rPr lang="de-DE" sz="1800" spc="-36">
                <a:solidFill>
                  <a:schemeClr val="tx1"/>
                </a:solidFill>
                <a:ea typeface="Inter"/>
                <a:cs typeface="Arial"/>
              </a:rPr>
              <a:t>Der Begriff beschreibt, wie Algorithmen Muster in den Daten erkennen. Diese Verfahren beinhalten  eine Trainingsphase, in der das Modell angelernt wird.</a:t>
            </a:r>
            <a:endParaRPr/>
          </a:p>
        </p:txBody>
      </p:sp>
      <p:pic>
        <p:nvPicPr>
          <p:cNvPr id="26" name="Image 2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376081" y="1580321"/>
            <a:ext cx="1030129" cy="10301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 bwMode="auto">
          <a:xfrm>
            <a:off x="1424449" y="1768062"/>
            <a:ext cx="5421296" cy="1128119"/>
          </a:xfrm>
        </p:spPr>
        <p:txBody>
          <a:bodyPr/>
          <a:lstStyle/>
          <a:p>
            <a:pPr>
              <a:defRPr/>
            </a:pPr>
            <a:r>
              <a:rPr lang="de-DE" sz="2000" b="1"/>
              <a:t>Soziale Medien</a:t>
            </a:r>
            <a:endParaRPr/>
          </a:p>
          <a:p>
            <a:pPr>
              <a:defRPr/>
            </a:pPr>
            <a:r>
              <a:rPr lang="de-DE"/>
              <a:t>z. B. bei Chatbots und personalisierter Werbung (Tiktok, Snapchat, Instagram) oder bei Streaming-Diensten wie Youtube oder Netflix (Empfehlungen)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861774"/>
          </a:xfrm>
        </p:spPr>
        <p:txBody>
          <a:bodyPr/>
          <a:lstStyle/>
          <a:p>
            <a:pPr>
              <a:defRPr/>
            </a:pPr>
            <a:r>
              <a:rPr lang="de-DE"/>
              <a:t>KI in der Lebenswelt unserer </a:t>
            </a:r>
            <a:br>
              <a:rPr lang="de-DE"/>
            </a:br>
            <a:r>
              <a:rPr lang="de-DE"/>
              <a:t>Schülerinnen und Schüler 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/>
          </p:nvPr>
        </p:nvSpPr>
        <p:spPr bwMode="auto">
          <a:xfrm>
            <a:off x="1424450" y="3042909"/>
            <a:ext cx="5418057" cy="584775"/>
          </a:xfrm>
        </p:spPr>
        <p:txBody>
          <a:bodyPr/>
          <a:lstStyle/>
          <a:p>
            <a:pPr>
              <a:defRPr/>
            </a:pPr>
            <a:r>
              <a:rPr lang="de-DE" sz="2000" b="1"/>
              <a:t>Spiele</a:t>
            </a:r>
            <a:endParaRPr/>
          </a:p>
          <a:p>
            <a:pPr>
              <a:defRPr/>
            </a:pPr>
            <a:r>
              <a:rPr lang="de-DE"/>
              <a:t>z. B. Spielgegner und personalisierte Erlebnisse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7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0"/>
          </p:nvPr>
        </p:nvSpPr>
        <p:spPr bwMode="auto">
          <a:xfrm>
            <a:off x="1424450" y="4242046"/>
            <a:ext cx="5418058" cy="861774"/>
          </a:xfrm>
        </p:spPr>
        <p:txBody>
          <a:bodyPr/>
          <a:lstStyle/>
          <a:p>
            <a:pPr>
              <a:defRPr/>
            </a:pPr>
            <a:r>
              <a:rPr lang="de-DE" sz="2000" b="1"/>
              <a:t>Sprachassistenten</a:t>
            </a:r>
            <a:endParaRPr/>
          </a:p>
          <a:p>
            <a:pPr>
              <a:defRPr/>
            </a:pPr>
            <a:r>
              <a:rPr lang="de-DE"/>
              <a:t>Nutzung von Siri, Alexa, Gemini usw. im Alltag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1"/>
          </p:nvPr>
        </p:nvSpPr>
        <p:spPr bwMode="auto">
          <a:xfrm>
            <a:off x="1424449" y="5443624"/>
            <a:ext cx="5418777" cy="1128119"/>
          </a:xfrm>
        </p:spPr>
        <p:txBody>
          <a:bodyPr/>
          <a:lstStyle/>
          <a:p>
            <a:pPr>
              <a:defRPr/>
            </a:pPr>
            <a:r>
              <a:rPr lang="de-DE" sz="2000" b="1"/>
              <a:t>Lern-Apps</a:t>
            </a:r>
            <a:endParaRPr/>
          </a:p>
          <a:p>
            <a:pPr>
              <a:defRPr/>
            </a:pPr>
            <a:r>
              <a:rPr lang="de-DE"/>
              <a:t>z. B. Anton, Duolingo oder Scoyo nutzen KI, um das Lernniveau anzupassen</a:t>
            </a:r>
            <a:endParaRPr/>
          </a:p>
          <a:p>
            <a:pPr>
              <a:defRPr/>
            </a:pPr>
            <a:endParaRPr lang="de-DE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3290" y="3075740"/>
            <a:ext cx="306110" cy="382667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33290" y="4280228"/>
            <a:ext cx="306110" cy="382667"/>
          </a:xfrm>
          <a:prstGeom prst="rect">
            <a:avLst/>
          </a:prstGeom>
        </p:spPr>
      </p:pic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33290" y="5484716"/>
            <a:ext cx="306110" cy="382667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 bwMode="auto">
          <a:xfrm>
            <a:off x="7998855" y="6475333"/>
            <a:ext cx="3638817" cy="200685"/>
            <a:chOff x="7998855" y="6475333"/>
            <a:chExt cx="3638817" cy="200685"/>
          </a:xfrm>
        </p:grpSpPr>
        <p:sp>
          <p:nvSpPr>
            <p:cNvPr id="15" name="Foliennummernplatzhalter 5"/>
            <p:cNvSpPr txBox="1"/>
            <p:nvPr/>
          </p:nvSpPr>
          <p:spPr bwMode="auto">
            <a:xfrm>
              <a:off x="7998855" y="6552907"/>
              <a:ext cx="3638817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Kinder beim Lernen zu Hause mit KI-Tools – erstellt mit ChatGPT 4.o am 22.05.2025</a:t>
              </a:r>
              <a:endParaRPr/>
            </a:p>
          </p:txBody>
        </p:sp>
        <p:cxnSp>
          <p:nvCxnSpPr>
            <p:cNvPr id="16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 descr="Smartphone mit einfarbiger Füllu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 bwMode="auto">
          <a:xfrm>
            <a:off x="605921" y="1797597"/>
            <a:ext cx="360847" cy="360847"/>
          </a:xfrm>
          <a:prstGeom prst="rect">
            <a:avLst/>
          </a:prstGeom>
        </p:spPr>
      </p:pic>
      <p:pic>
        <p:nvPicPr>
          <p:cNvPr id="23" name="Bildplatzhalter 22"/>
          <p:cNvPicPr>
            <a:picLocks noGrp="1" noChangeAspect="1"/>
          </p:cNvPicPr>
          <p:nvPr>
            <p:ph type="pic" sz="quarter" idx="22"/>
          </p:nvPr>
        </p:nvPicPr>
        <p:blipFill>
          <a:blip r:embed="rId8"/>
          <a:srcRect t="6995" b="6995"/>
          <a:stretch/>
        </p:blipFill>
        <p:spPr bwMode="auto"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KI-anwendungen als verstärker guten unterrichts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8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grayscl/>
          </a:blip>
          <a:stretch/>
        </p:blipFill>
        <p:spPr bwMode="auto">
          <a:xfrm>
            <a:off x="11297919" y="425340"/>
            <a:ext cx="365567" cy="618710"/>
          </a:xfrm>
          <a:prstGeom prst="rect">
            <a:avLst/>
          </a:prstGeom>
        </p:spPr>
      </p:pic>
      <p:graphicFrame>
        <p:nvGraphicFramePr>
          <p:cNvPr id="13" name="Diagramm 12"/>
          <p:cNvGraphicFramePr>
            <a:graphicFrameLocks/>
          </p:cNvGraphicFramePr>
          <p:nvPr/>
        </p:nvGraphicFramePr>
        <p:xfrm>
          <a:off x="2032000" y="1407781"/>
          <a:ext cx="7171206" cy="4730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chemeClr val="accent6"/>
                </a:solidFill>
              </a:rPr>
              <a:t>Herausforderungen</a:t>
            </a:r>
            <a:r>
              <a:rPr lang="de-DE"/>
              <a:t> von KI in der Schule</a:t>
            </a:r>
            <a:endParaRPr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 bwMode="auto">
          <a:xfrm>
            <a:off x="584682" y="2689523"/>
            <a:ext cx="3630625" cy="3231654"/>
          </a:xfrm>
          <a:prstGeom prst="rect">
            <a:avLst/>
          </a:prstGeom>
          <a:ln>
            <a:solidFill>
              <a:srgbClr val="DEC628"/>
            </a:solidFill>
          </a:ln>
        </p:spPr>
        <p:txBody>
          <a:bodyPr/>
          <a:lstStyle/>
          <a:p>
            <a:pPr algn="ctr">
              <a:defRPr/>
            </a:pPr>
            <a:r>
              <a:rPr lang="de-DE" sz="2400" b="1"/>
              <a:t>Datenschutz &amp; </a:t>
            </a:r>
            <a:endParaRPr/>
          </a:p>
          <a:p>
            <a:pPr algn="ctr">
              <a:defRPr/>
            </a:pPr>
            <a:r>
              <a:rPr lang="de-DE" sz="2400" b="1"/>
              <a:t>Sicherheit</a:t>
            </a:r>
            <a:endParaRPr/>
          </a:p>
          <a:p>
            <a:pPr algn="ctr">
              <a:defRPr/>
            </a:pPr>
            <a:endParaRPr lang="de-DE"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Oft Verarbeitung personenbezogener Daten 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nicht immer konform mit der DSGVO, mit der KI-Verordnung der Europäischen Union oder dem allgemeinen Schulrecht</a:t>
            </a:r>
            <a:endParaRPr/>
          </a:p>
          <a:p>
            <a:pPr marL="285750" indent="-285750">
              <a:buFont typeface="Wingdings"/>
              <a:buChar char="Ø"/>
              <a:defRPr/>
            </a:pPr>
            <a:r>
              <a:rPr lang="de-DE"/>
              <a:t>Genaue Prüfung</a:t>
            </a:r>
            <a:endParaRPr/>
          </a:p>
          <a:p>
            <a:pPr algn="ctr"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9</a:t>
            </a:fld>
            <a:endParaRPr lang="de-DE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EDE31D">
                <a:tint val="45000"/>
                <a:satMod val="400000"/>
              </a:srgbClr>
            </a:duotone>
          </a:blip>
          <a:stretch/>
        </p:blipFill>
        <p:spPr bwMode="auto">
          <a:xfrm>
            <a:off x="2230695" y="2229413"/>
            <a:ext cx="230785" cy="274652"/>
          </a:xfrm>
          <a:prstGeom prst="rect">
            <a:avLst/>
          </a:prstGeom>
          <a:solidFill>
            <a:srgbClr val="E8DC7B"/>
          </a:solidFill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EDE31D">
                <a:tint val="45000"/>
                <a:satMod val="400000"/>
              </a:srgbClr>
            </a:duotone>
          </a:blip>
          <a:stretch/>
        </p:blipFill>
        <p:spPr bwMode="auto">
          <a:xfrm>
            <a:off x="5968377" y="2229413"/>
            <a:ext cx="230785" cy="27465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EDE31D">
                <a:tint val="45000"/>
                <a:satMod val="400000"/>
              </a:srgbClr>
            </a:duotone>
          </a:blip>
          <a:stretch/>
        </p:blipFill>
        <p:spPr bwMode="auto">
          <a:xfrm>
            <a:off x="9706059" y="2229413"/>
            <a:ext cx="230785" cy="274652"/>
          </a:xfrm>
          <a:prstGeom prst="rect">
            <a:avLst/>
          </a:prstGeom>
        </p:spPr>
      </p:pic>
      <p:sp>
        <p:nvSpPr>
          <p:cNvPr id="11" name="Textplatzhalter 5"/>
          <p:cNvSpPr txBox="1"/>
          <p:nvPr/>
        </p:nvSpPr>
        <p:spPr bwMode="auto">
          <a:xfrm>
            <a:off x="4403558" y="2726842"/>
            <a:ext cx="3478307" cy="2182649"/>
          </a:xfrm>
          <a:prstGeom prst="rect">
            <a:avLst/>
          </a:prstGeom>
          <a:ln>
            <a:solidFill>
              <a:srgbClr val="DEC628"/>
            </a:solidFill>
          </a:ln>
        </p:spPr>
        <p:txBody>
          <a:bodyPr wrap="square" lIns="0" tIns="0" rIns="0" bIns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e-DE" sz="2400" b="1"/>
              <a:t>Verlässlichkeit</a:t>
            </a:r>
            <a:endParaRPr/>
          </a:p>
          <a:p>
            <a:pPr algn="ctr">
              <a:defRPr/>
            </a:pPr>
            <a:r>
              <a:rPr lang="de-DE" sz="2400" b="1"/>
              <a:t>von Inhalten</a:t>
            </a:r>
            <a:endParaRPr lang="de-DE"/>
          </a:p>
          <a:p>
            <a:pPr algn="ctr">
              <a:defRPr/>
            </a:pPr>
            <a:endParaRPr lang="de-DE"/>
          </a:p>
          <a:p>
            <a:pPr marL="285750" indent="-285750">
              <a:lnSpc>
                <a:spcPts val="2250"/>
              </a:lnSpc>
              <a:buFont typeface="Arial"/>
              <a:buChar char="•"/>
              <a:defRPr/>
            </a:pPr>
            <a:r>
              <a:rPr lang="de-DE"/>
              <a:t>Inhalte zum Teil fehlerhaft oder verzerrt (Vorurteile, Bias)</a:t>
            </a:r>
            <a:endParaRPr/>
          </a:p>
          <a:p>
            <a:pPr marL="285750" indent="-285750">
              <a:lnSpc>
                <a:spcPts val="2250"/>
              </a:lnSpc>
              <a:buFont typeface="Wingdings"/>
              <a:buChar char="Ø"/>
              <a:defRPr/>
            </a:pPr>
            <a:r>
              <a:rPr lang="de-DE" sz="1800"/>
              <a:t>Prüfung von Inhalten</a:t>
            </a:r>
            <a:endParaRPr/>
          </a:p>
          <a:p>
            <a:pPr marL="285750" indent="-285750">
              <a:lnSpc>
                <a:spcPts val="2250"/>
              </a:lnSpc>
              <a:buFont typeface="Wingdings"/>
              <a:buChar char="Ø"/>
              <a:defRPr/>
            </a:pPr>
            <a:r>
              <a:rPr lang="de-DE" sz="1800"/>
              <a:t>Quellen-Check</a:t>
            </a:r>
            <a:endParaRPr/>
          </a:p>
        </p:txBody>
      </p:sp>
      <p:sp>
        <p:nvSpPr>
          <p:cNvPr id="12" name="Textplatzhalter 5"/>
          <p:cNvSpPr txBox="1"/>
          <p:nvPr/>
        </p:nvSpPr>
        <p:spPr bwMode="auto">
          <a:xfrm>
            <a:off x="8070117" y="2726842"/>
            <a:ext cx="3596092" cy="2767424"/>
          </a:xfrm>
          <a:prstGeom prst="rect">
            <a:avLst/>
          </a:prstGeom>
          <a:ln>
            <a:solidFill>
              <a:srgbClr val="DEC628"/>
            </a:solidFill>
          </a:ln>
        </p:spPr>
        <p:txBody>
          <a:bodyPr wrap="square" lIns="0" tIns="0" rIns="0" bIns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e-DE" sz="2400" b="1"/>
              <a:t>Gefahr der Übernutzung</a:t>
            </a:r>
            <a:endParaRPr/>
          </a:p>
          <a:p>
            <a:pPr algn="ctr">
              <a:defRPr/>
            </a:pPr>
            <a:r>
              <a:rPr lang="de-DE" sz="2400" b="1"/>
              <a:t>oder Täuschung</a:t>
            </a:r>
            <a:endParaRPr/>
          </a:p>
          <a:p>
            <a:pPr algn="ctr">
              <a:defRPr/>
            </a:pPr>
            <a:endParaRPr lang="de-DE"/>
          </a:p>
          <a:p>
            <a:pPr marL="285750" indent="-285750">
              <a:lnSpc>
                <a:spcPts val="2250"/>
              </a:lnSpc>
              <a:buFont typeface="Arial"/>
              <a:buChar char="•"/>
              <a:defRPr/>
            </a:pPr>
            <a:r>
              <a:rPr lang="de-DE" sz="1800" spc="-28">
                <a:solidFill>
                  <a:srgbClr val="272525"/>
                </a:solidFill>
                <a:ea typeface="Inter"/>
                <a:cs typeface="Arial"/>
              </a:rPr>
              <a:t>KI-Anwendungen sind Hilfe, keine Abkürzung</a:t>
            </a:r>
            <a:endParaRPr/>
          </a:p>
          <a:p>
            <a:pPr marL="285750" indent="-285750">
              <a:lnSpc>
                <a:spcPts val="2250"/>
              </a:lnSpc>
              <a:buFont typeface="Arial"/>
              <a:buChar char="•"/>
              <a:defRPr/>
            </a:pPr>
            <a:r>
              <a:rPr lang="de-DE" spc="-28">
                <a:solidFill>
                  <a:srgbClr val="272525"/>
                </a:solidFill>
                <a:cs typeface="Arial"/>
              </a:rPr>
              <a:t>Eigenleistung immer noch wichtig:</a:t>
            </a:r>
            <a:endParaRPr/>
          </a:p>
          <a:p>
            <a:pPr marL="285750" indent="-285750">
              <a:lnSpc>
                <a:spcPts val="2250"/>
              </a:lnSpc>
              <a:buFont typeface="Wingdings"/>
              <a:buChar char="Ø"/>
              <a:defRPr/>
            </a:pPr>
            <a:r>
              <a:rPr lang="de-DE" sz="1800" spc="-28">
                <a:solidFill>
                  <a:srgbClr val="272525"/>
                </a:solidFill>
                <a:cs typeface="Arial"/>
              </a:rPr>
              <a:t>KI-Nutzung kennzeichnen</a:t>
            </a:r>
            <a:endParaRPr/>
          </a:p>
          <a:p>
            <a:pPr marL="285750" indent="-285750">
              <a:lnSpc>
                <a:spcPts val="2250"/>
              </a:lnSpc>
              <a:buFont typeface="Wingdings"/>
              <a:buChar char="Ø"/>
              <a:defRPr/>
            </a:pPr>
            <a:r>
              <a:rPr lang="de-DE" spc="-28">
                <a:solidFill>
                  <a:srgbClr val="272525"/>
                </a:solidFill>
                <a:cs typeface="Arial"/>
              </a:rPr>
              <a:t>Praxisorientierte Aufgaben</a:t>
            </a:r>
            <a:endParaRPr lang="de-DE" sz="1800">
              <a:cs typeface="Arial"/>
            </a:endParaRPr>
          </a:p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ver 01">
  <a:themeElements>
    <a:clrScheme name="Benutzerdefiniert 3">
      <a:dk1>
        <a:sysClr val="windowText" lastClr="000000"/>
      </a:dk1>
      <a:lt1>
        <a:sysClr val="window" lastClr="FFFFFF"/>
      </a:lt1>
      <a:dk2>
        <a:srgbClr val="000000"/>
      </a:dk2>
      <a:lt2>
        <a:srgbClr val="E8E8E8"/>
      </a:lt2>
      <a:accent1>
        <a:srgbClr val="F39324"/>
      </a:accent1>
      <a:accent2>
        <a:srgbClr val="B66BA9"/>
      </a:accent2>
      <a:accent3>
        <a:srgbClr val="E45C8A"/>
      </a:accent3>
      <a:accent4>
        <a:srgbClr val="5D86C4"/>
      </a:accent4>
      <a:accent5>
        <a:srgbClr val="50A74C"/>
      </a:accent5>
      <a:accent6>
        <a:srgbClr val="29969F"/>
      </a:accent6>
      <a:hlink>
        <a:srgbClr val="000000"/>
      </a:hlink>
      <a:folHlink>
        <a:srgbClr val="E8E8E8"/>
      </a:folHlink>
    </a:clrScheme>
    <a:fontScheme name="Elternarbeit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halt ">
  <a:themeElements>
    <a:clrScheme name="Benutzerdefiniert 3">
      <a:dk1>
        <a:sysClr val="windowText" lastClr="000000"/>
      </a:dk1>
      <a:lt1>
        <a:sysClr val="window" lastClr="FFFFFF"/>
      </a:lt1>
      <a:dk2>
        <a:srgbClr val="000000"/>
      </a:dk2>
      <a:lt2>
        <a:srgbClr val="E8E8E8"/>
      </a:lt2>
      <a:accent1>
        <a:srgbClr val="F39324"/>
      </a:accent1>
      <a:accent2>
        <a:srgbClr val="B66BA9"/>
      </a:accent2>
      <a:accent3>
        <a:srgbClr val="E45C8A"/>
      </a:accent3>
      <a:accent4>
        <a:srgbClr val="5D86C4"/>
      </a:accent4>
      <a:accent5>
        <a:srgbClr val="50A74C"/>
      </a:accent5>
      <a:accent6>
        <a:srgbClr val="29969F"/>
      </a:accent6>
      <a:hlink>
        <a:srgbClr val="000000"/>
      </a:hlink>
      <a:folHlink>
        <a:srgbClr val="E8E8E8"/>
      </a:folHlink>
    </a:clrScheme>
    <a:fontScheme name="Elternarbeit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Inhalt ">
  <a:themeElements>
    <a:clrScheme name="Benutzerdefiniert 3">
      <a:dk1>
        <a:sysClr val="windowText" lastClr="000000"/>
      </a:dk1>
      <a:lt1>
        <a:sysClr val="window" lastClr="FFFFFF"/>
      </a:lt1>
      <a:dk2>
        <a:srgbClr val="000000"/>
      </a:dk2>
      <a:lt2>
        <a:srgbClr val="E8E8E8"/>
      </a:lt2>
      <a:accent1>
        <a:srgbClr val="F39324"/>
      </a:accent1>
      <a:accent2>
        <a:srgbClr val="B66BA9"/>
      </a:accent2>
      <a:accent3>
        <a:srgbClr val="E45C8A"/>
      </a:accent3>
      <a:accent4>
        <a:srgbClr val="5D86C4"/>
      </a:accent4>
      <a:accent5>
        <a:srgbClr val="50A74C"/>
      </a:accent5>
      <a:accent6>
        <a:srgbClr val="29969F"/>
      </a:accent6>
      <a:hlink>
        <a:srgbClr val="000000"/>
      </a:hlink>
      <a:folHlink>
        <a:srgbClr val="E8E8E8"/>
      </a:folHlink>
    </a:clrScheme>
    <a:fontScheme name="Elternarbeit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1879</Words>
  <Application>Microsoft Office PowerPoint</Application>
  <DocSecurity>0</DocSecurity>
  <PresentationFormat>Breitbild</PresentationFormat>
  <Paragraphs>275</Paragraphs>
  <Slides>13</Slides>
  <Notes>13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4" baseType="lpstr">
      <vt:lpstr>Aptos</vt:lpstr>
      <vt:lpstr>Arial</vt:lpstr>
      <vt:lpstr>Calibri</vt:lpstr>
      <vt:lpstr>Helvetica</vt:lpstr>
      <vt:lpstr>Inter</vt:lpstr>
      <vt:lpstr>Segoe UI</vt:lpstr>
      <vt:lpstr>Wingdings</vt:lpstr>
      <vt:lpstr>Cover 01</vt:lpstr>
      <vt:lpstr>Inhalt </vt:lpstr>
      <vt:lpstr>1_Inhalt </vt:lpstr>
      <vt:lpstr>oleObj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AK Medienerziehung, ISB</dc:creator>
  <cp:keywords/>
  <dc:description/>
  <cp:lastModifiedBy>Teubner, Markus</cp:lastModifiedBy>
  <cp:revision>188</cp:revision>
  <dcterms:created xsi:type="dcterms:W3CDTF">2024-05-08T06:34:22Z</dcterms:created>
  <dcterms:modified xsi:type="dcterms:W3CDTF">2026-01-16T10:57:11Z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0x010100369674CF57E09B4787B28BA164A64369</vt:lpwstr>
  </property>
</Properties>
</file>