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"/>
  </p:notesMasterIdLst>
  <p:sldIdLst>
    <p:sldId id="268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1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07" autoAdjust="0"/>
  </p:normalViewPr>
  <p:slideViewPr>
    <p:cSldViewPr snapToGrid="0" showGuides="1">
      <p:cViewPr varScale="1">
        <p:scale>
          <a:sx n="91" d="100"/>
          <a:sy n="91" d="100"/>
        </p:scale>
        <p:origin x="1637" y="67"/>
      </p:cViewPr>
      <p:guideLst>
        <p:guide pos="3840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1FC442-79DA-4C9F-836F-0CB1972FE134}" type="datetimeFigureOut">
              <a:rPr lang="de-DE"/>
              <a:t>16.01.2026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8EC0F0-6FEC-4115-A888-5C6E1514403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Diese Folie ist ausgeblendet und sollte es auch bleiben.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Sie ist nur für die Lehrkräfte gedacht, die den medienpädagogischen Elternabend  zum Thema „Chancen von KI-Anwendungen in der Schule“ durchführen.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Auf dieser Folie finden Sie Tipps, Hinweise und Hintergrundinformationen, die Ihnen die erfolgreiche Gestaltung dieses Elternabends erleichtern.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8EC0F0-6FEC-4115-A888-5C6E15144039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100" b="1" dirty="0">
                <a:latin typeface="Arial"/>
                <a:cs typeface="Arial"/>
              </a:rPr>
              <a:t>Hinweis zu den Folien: Um feststehende Elemente auf einer Folie zu löschen, auf Ansicht  Master  Folienmaster gehen oder Folienmaster im Suchfeld anklicken.</a:t>
            </a:r>
            <a:endParaRPr b="1" dirty="0"/>
          </a:p>
          <a:p>
            <a:pPr>
              <a:defRPr/>
            </a:pPr>
            <a:endParaRPr lang="de-DE" sz="11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KI gewinnt an unserer Schule an Bedeutung – wir nutzen sie gezielt als Unterstützung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Ziel heute: </a:t>
            </a:r>
            <a:r>
              <a:rPr lang="de-DE" sz="1100" b="1" dirty="0"/>
              <a:t>Leitplanken klären</a:t>
            </a:r>
            <a:r>
              <a:rPr lang="de-DE" sz="1100" dirty="0"/>
              <a:t> für einen sicheren, gewinnbringenden Einsatz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Themen: Datenschutz/DSGVO, schulischer Auftrag vs. Einwilligung, freigegebene Tools, Transparenz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Grundsatz: </a:t>
            </a:r>
            <a:r>
              <a:rPr lang="de-DE" sz="1100" b="1" dirty="0"/>
              <a:t>Lehrkraft führt und bewertet</a:t>
            </a:r>
            <a:r>
              <a:rPr lang="de-DE" sz="1100" dirty="0"/>
              <a:t>, KI unterstützt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8EC0F0-6FEC-4115-A888-5C6E15144039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Kurz 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Ziel: sicherer, klar geregelter KI-Einsatz an unserer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 nutzen nur freigegebene, datenschutzkonforme Tools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Grundkenntnisse</a:t>
            </a:r>
            <a:r>
              <a:rPr lang="de-DE" dirty="0"/>
              <a:t>: LK über ALP/</a:t>
            </a:r>
            <a:r>
              <a:rPr lang="de-DE" dirty="0" err="1"/>
              <a:t>ByLKI</a:t>
            </a:r>
            <a:r>
              <a:rPr lang="de-DE" dirty="0"/>
              <a:t>, </a:t>
            </a:r>
            <a:r>
              <a:rPr lang="de-DE" dirty="0" err="1"/>
              <a:t>SuS</a:t>
            </a:r>
            <a:r>
              <a:rPr lang="de-DE" dirty="0"/>
              <a:t> im Unterricht mit dem KI-Kompass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Datenschutzkonform</a:t>
            </a:r>
            <a:r>
              <a:rPr lang="de-DE" dirty="0"/>
              <a:t>: nur Systeme, die DSGVO und Datenschutzrichtlinien der EU entsprechen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Keine personenbezogenen Daten</a:t>
            </a:r>
            <a:r>
              <a:rPr lang="de-DE" dirty="0"/>
              <a:t>: keine Namen, Fotos, Klassenlisten, Leistungsdaten in KI-Anwendungen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Kein Training mit Schülerdaten</a:t>
            </a:r>
            <a:r>
              <a:rPr lang="de-DE" dirty="0"/>
              <a:t>: Eingaben der </a:t>
            </a:r>
            <a:r>
              <a:rPr lang="de-DE" dirty="0" err="1"/>
              <a:t>SuS</a:t>
            </a:r>
            <a:r>
              <a:rPr lang="de-DE" dirty="0"/>
              <a:t> werden nicht zur Modellweiterentwicklung genutzt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Kennzeichnung</a:t>
            </a:r>
            <a:r>
              <a:rPr lang="de-DE" dirty="0"/>
              <a:t>: KI-Anteile in Abgaben und Produkten sichtbar machen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Prüfung</a:t>
            </a:r>
            <a:r>
              <a:rPr lang="de-DE" dirty="0"/>
              <a:t>: Inhalte auf Richtigkeit, Quellen und mögliche Verzerrungen prüfen – KI gibt Feedback, Lehrkraft bewertet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Hinweis für Eltern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Transparenz immer, Einwilligung nur wo erforderlich (z. B. Veröffentlichung, freiwillige Angebote)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FABF95-4DB6-EBED-AE99-F3261B41429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Einstieg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Impulsfrage: Wie lernen </a:t>
            </a:r>
            <a:r>
              <a:rPr lang="de-DE" sz="1100" dirty="0" err="1"/>
              <a:t>SuS</a:t>
            </a:r>
            <a:r>
              <a:rPr lang="de-DE" sz="1100" dirty="0"/>
              <a:t> den Umgang mit KI an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Antwort: angeleitetes Ausprobieren </a:t>
            </a:r>
            <a:r>
              <a:rPr lang="de-DE" sz="1100" b="1" dirty="0"/>
              <a:t>im geschützten Rahmen</a:t>
            </a:r>
            <a:r>
              <a:rPr lang="de-DE" sz="1100" dirty="0"/>
              <a:t> und nach klaren Regeln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Rechtliche Rahmenbedingungen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Nur</a:t>
            </a:r>
            <a:r>
              <a:rPr lang="de-DE" sz="1100" b="1" dirty="0"/>
              <a:t> DSGVO-konforme</a:t>
            </a:r>
            <a:r>
              <a:rPr lang="de-DE" sz="1100" dirty="0"/>
              <a:t>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Keine personenbezogenen Daten in offene Systeme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Urheberrecht, Altersgrenzen, Jugendschutz beachten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Einwilligung nur wo nötig, Transparenz immer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Schulische Rahmenbedingungen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Orientierung am </a:t>
            </a:r>
            <a:r>
              <a:rPr lang="de-DE" sz="1100" b="1" dirty="0" err="1"/>
              <a:t>LehrplanPlus</a:t>
            </a:r>
            <a:r>
              <a:rPr lang="de-DE" sz="1100" dirty="0"/>
              <a:t> und an Zielen der Medienbildung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Lehrkraft wählt Aufgaben, reduziert didaktisch, passt das Niveau 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Nutzung zur </a:t>
            </a:r>
            <a:r>
              <a:rPr lang="de-DE" sz="1100" b="1" dirty="0"/>
              <a:t>Übung, Differenzierung, Feedback</a:t>
            </a:r>
            <a:r>
              <a:rPr lang="de-DE" sz="1100" dirty="0"/>
              <a:t>, nicht zur Bewertung durch KI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Kritisches Hinterfragen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Inhalte prüfen: </a:t>
            </a:r>
            <a:r>
              <a:rPr lang="de-DE" sz="1100" b="1" dirty="0"/>
              <a:t>Quellen öffnen, Datum, Bias </a:t>
            </a:r>
            <a:r>
              <a:rPr lang="de-DE" sz="1100" b="0" dirty="0"/>
              <a:t>(Vorurteile)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KI-Anteil kennzeichnen, Eigenleistung sichern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Ethische Fragen thematisieren: Was darf KI, wo sind Grenzen?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8EC0F0-6FEC-4115-A888-5C6E15144039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0EFE9C-397E-F82E-B6F6-B9630F0F66B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ver 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50861" y="5124852"/>
            <a:ext cx="554513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dolor sit, consetetur </a:t>
            </a:r>
            <a:br>
              <a:rPr lang="de-DE"/>
            </a:br>
            <a:r>
              <a:rPr lang="de-DE"/>
              <a:t>sadipscing elitr, sed nonumy dolor </a:t>
            </a:r>
            <a:br>
              <a:rPr lang="de-DE"/>
            </a:br>
            <a:r>
              <a:rPr lang="de-DE"/>
              <a:t>eirmod tempor invidunt ut labore. 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0862" y="902151"/>
            <a:ext cx="673288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4800" b="1" i="0" cap="all" spc="100">
                <a:solidFill>
                  <a:srgbClr val="FFFCDC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 des Themenbereichs</a:t>
            </a:r>
            <a:endParaRPr/>
          </a:p>
        </p:txBody>
      </p:sp>
      <p:sp>
        <p:nvSpPr>
          <p:cNvPr id="2" name="Textfeld 1"/>
          <p:cNvSpPr txBox="1"/>
          <p:nvPr userDrawn="1"/>
        </p:nvSpPr>
        <p:spPr bwMode="auto">
          <a:xfrm>
            <a:off x="7793182" y="1122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0861" y="4259555"/>
            <a:ext cx="6732885" cy="4379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ERGÄNZUNG ODER UNTERÜBERSCHRIFT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+ Grafik + Inhalt _0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6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5535486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  <p:sp>
        <p:nvSpPr>
          <p:cNvPr id="3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748854" y="4415461"/>
            <a:ext cx="586093" cy="124041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DEC628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5"/>
          </p:nvPr>
        </p:nvSpPr>
        <p:spPr bwMode="auto">
          <a:xfrm>
            <a:off x="5353468" y="5141071"/>
            <a:ext cx="381024" cy="80640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E8DC7B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Glühbirne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Textplatzhalter 7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6629" y="2906464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1" name="Freihandform: Form 20"/>
          <p:cNvSpPr/>
          <p:nvPr/>
        </p:nvSpPr>
        <p:spPr bwMode="auto">
          <a:xfrm>
            <a:off x="6127731" y="5994990"/>
            <a:ext cx="585985" cy="863010"/>
          </a:xfrm>
          <a:custGeom>
            <a:avLst/>
            <a:gdLst>
              <a:gd name="connsiteX0" fmla="*/ 0 w 585985"/>
              <a:gd name="connsiteY0" fmla="*/ 0 h 863010"/>
              <a:gd name="connsiteX1" fmla="*/ 430018 w 585985"/>
              <a:gd name="connsiteY1" fmla="*/ 0 h 863010"/>
              <a:gd name="connsiteX2" fmla="*/ 436292 w 585985"/>
              <a:gd name="connsiteY2" fmla="*/ 0 h 863010"/>
              <a:gd name="connsiteX3" fmla="*/ 445615 w 585985"/>
              <a:gd name="connsiteY3" fmla="*/ 0 h 863010"/>
              <a:gd name="connsiteX4" fmla="*/ 451889 w 585985"/>
              <a:gd name="connsiteY4" fmla="*/ 0 h 863010"/>
              <a:gd name="connsiteX5" fmla="*/ 461211 w 585985"/>
              <a:gd name="connsiteY5" fmla="*/ 3168 h 863010"/>
              <a:gd name="connsiteX6" fmla="*/ 467486 w 585985"/>
              <a:gd name="connsiteY6" fmla="*/ 3168 h 863010"/>
              <a:gd name="connsiteX7" fmla="*/ 476808 w 585985"/>
              <a:gd name="connsiteY7" fmla="*/ 6275 h 863010"/>
              <a:gd name="connsiteX8" fmla="*/ 483083 w 585985"/>
              <a:gd name="connsiteY8" fmla="*/ 9382 h 863010"/>
              <a:gd name="connsiteX9" fmla="*/ 489297 w 585985"/>
              <a:gd name="connsiteY9" fmla="*/ 9382 h 863010"/>
              <a:gd name="connsiteX10" fmla="*/ 498679 w 585985"/>
              <a:gd name="connsiteY10" fmla="*/ 12490 h 863010"/>
              <a:gd name="connsiteX11" fmla="*/ 504894 w 585985"/>
              <a:gd name="connsiteY11" fmla="*/ 15597 h 863010"/>
              <a:gd name="connsiteX12" fmla="*/ 511109 w 585985"/>
              <a:gd name="connsiteY12" fmla="*/ 21871 h 863010"/>
              <a:gd name="connsiteX13" fmla="*/ 517384 w 585985"/>
              <a:gd name="connsiteY13" fmla="*/ 24979 h 863010"/>
              <a:gd name="connsiteX14" fmla="*/ 523598 w 585985"/>
              <a:gd name="connsiteY14" fmla="*/ 28087 h 863010"/>
              <a:gd name="connsiteX15" fmla="*/ 529873 w 585985"/>
              <a:gd name="connsiteY15" fmla="*/ 31194 h 863010"/>
              <a:gd name="connsiteX16" fmla="*/ 536087 w 585985"/>
              <a:gd name="connsiteY16" fmla="*/ 37468 h 863010"/>
              <a:gd name="connsiteX17" fmla="*/ 539195 w 585985"/>
              <a:gd name="connsiteY17" fmla="*/ 40576 h 863010"/>
              <a:gd name="connsiteX18" fmla="*/ 545469 w 585985"/>
              <a:gd name="connsiteY18" fmla="*/ 46790 h 863010"/>
              <a:gd name="connsiteX19" fmla="*/ 551684 w 585985"/>
              <a:gd name="connsiteY19" fmla="*/ 53065 h 863010"/>
              <a:gd name="connsiteX20" fmla="*/ 554792 w 585985"/>
              <a:gd name="connsiteY20" fmla="*/ 56173 h 863010"/>
              <a:gd name="connsiteX21" fmla="*/ 561066 w 585985"/>
              <a:gd name="connsiteY21" fmla="*/ 62387 h 863010"/>
              <a:gd name="connsiteX22" fmla="*/ 564174 w 585985"/>
              <a:gd name="connsiteY22" fmla="*/ 68662 h 863010"/>
              <a:gd name="connsiteX23" fmla="*/ 567281 w 585985"/>
              <a:gd name="connsiteY23" fmla="*/ 74877 h 863010"/>
              <a:gd name="connsiteX24" fmla="*/ 570388 w 585985"/>
              <a:gd name="connsiteY24" fmla="*/ 81092 h 863010"/>
              <a:gd name="connsiteX25" fmla="*/ 573556 w 585985"/>
              <a:gd name="connsiteY25" fmla="*/ 87366 h 863010"/>
              <a:gd name="connsiteX26" fmla="*/ 576663 w 585985"/>
              <a:gd name="connsiteY26" fmla="*/ 93582 h 863010"/>
              <a:gd name="connsiteX27" fmla="*/ 579771 w 585985"/>
              <a:gd name="connsiteY27" fmla="*/ 99796 h 863010"/>
              <a:gd name="connsiteX28" fmla="*/ 582877 w 585985"/>
              <a:gd name="connsiteY28" fmla="*/ 109178 h 863010"/>
              <a:gd name="connsiteX29" fmla="*/ 582877 w 585985"/>
              <a:gd name="connsiteY29" fmla="*/ 115393 h 863010"/>
              <a:gd name="connsiteX30" fmla="*/ 585985 w 585985"/>
              <a:gd name="connsiteY30" fmla="*/ 121667 h 863010"/>
              <a:gd name="connsiteX31" fmla="*/ 585985 w 585985"/>
              <a:gd name="connsiteY31" fmla="*/ 127882 h 863010"/>
              <a:gd name="connsiteX32" fmla="*/ 585985 w 585985"/>
              <a:gd name="connsiteY32" fmla="*/ 137264 h 863010"/>
              <a:gd name="connsiteX33" fmla="*/ 585985 w 585985"/>
              <a:gd name="connsiteY33" fmla="*/ 143479 h 863010"/>
              <a:gd name="connsiteX34" fmla="*/ 585985 w 585985"/>
              <a:gd name="connsiteY34" fmla="*/ 863010 h 863010"/>
              <a:gd name="connsiteX35" fmla="*/ 4157 w 585985"/>
              <a:gd name="connsiteY35" fmla="*/ 863010 h 86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5985" h="863010" extrusionOk="0">
                <a:moveTo>
                  <a:pt x="0" y="0"/>
                </a:moveTo>
                <a:lnTo>
                  <a:pt x="430018" y="0"/>
                </a:lnTo>
                <a:lnTo>
                  <a:pt x="436292" y="0"/>
                </a:lnTo>
                <a:lnTo>
                  <a:pt x="445615" y="0"/>
                </a:lnTo>
                <a:lnTo>
                  <a:pt x="451889" y="0"/>
                </a:lnTo>
                <a:lnTo>
                  <a:pt x="461211" y="3168"/>
                </a:lnTo>
                <a:lnTo>
                  <a:pt x="467486" y="3168"/>
                </a:lnTo>
                <a:lnTo>
                  <a:pt x="476808" y="6275"/>
                </a:lnTo>
                <a:lnTo>
                  <a:pt x="483083" y="9382"/>
                </a:lnTo>
                <a:lnTo>
                  <a:pt x="489297" y="9382"/>
                </a:lnTo>
                <a:lnTo>
                  <a:pt x="498679" y="12490"/>
                </a:lnTo>
                <a:lnTo>
                  <a:pt x="504894" y="15597"/>
                </a:lnTo>
                <a:lnTo>
                  <a:pt x="511109" y="21871"/>
                </a:lnTo>
                <a:lnTo>
                  <a:pt x="517384" y="24979"/>
                </a:lnTo>
                <a:lnTo>
                  <a:pt x="523598" y="28087"/>
                </a:lnTo>
                <a:lnTo>
                  <a:pt x="529873" y="31194"/>
                </a:lnTo>
                <a:lnTo>
                  <a:pt x="536087" y="37468"/>
                </a:lnTo>
                <a:lnTo>
                  <a:pt x="539195" y="40576"/>
                </a:lnTo>
                <a:lnTo>
                  <a:pt x="545469" y="46790"/>
                </a:lnTo>
                <a:lnTo>
                  <a:pt x="551684" y="53065"/>
                </a:lnTo>
                <a:lnTo>
                  <a:pt x="554792" y="56173"/>
                </a:lnTo>
                <a:lnTo>
                  <a:pt x="561066" y="62387"/>
                </a:lnTo>
                <a:lnTo>
                  <a:pt x="564174" y="68662"/>
                </a:lnTo>
                <a:lnTo>
                  <a:pt x="567281" y="74877"/>
                </a:lnTo>
                <a:lnTo>
                  <a:pt x="570388" y="81092"/>
                </a:lnTo>
                <a:lnTo>
                  <a:pt x="573556" y="87366"/>
                </a:lnTo>
                <a:lnTo>
                  <a:pt x="576663" y="93582"/>
                </a:lnTo>
                <a:lnTo>
                  <a:pt x="579771" y="99796"/>
                </a:lnTo>
                <a:lnTo>
                  <a:pt x="582877" y="109178"/>
                </a:lnTo>
                <a:lnTo>
                  <a:pt x="582877" y="115393"/>
                </a:lnTo>
                <a:lnTo>
                  <a:pt x="585985" y="121667"/>
                </a:lnTo>
                <a:lnTo>
                  <a:pt x="585985" y="127882"/>
                </a:lnTo>
                <a:lnTo>
                  <a:pt x="585985" y="137264"/>
                </a:lnTo>
                <a:lnTo>
                  <a:pt x="585985" y="143479"/>
                </a:lnTo>
                <a:lnTo>
                  <a:pt x="585985" y="863010"/>
                </a:lnTo>
                <a:lnTo>
                  <a:pt x="4157" y="8630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29" name="Freihandform: Form 28"/>
          <p:cNvSpPr/>
          <p:nvPr/>
        </p:nvSpPr>
        <p:spPr bwMode="auto">
          <a:xfrm>
            <a:off x="5478283" y="5994990"/>
            <a:ext cx="654766" cy="863010"/>
          </a:xfrm>
          <a:custGeom>
            <a:avLst/>
            <a:gdLst>
              <a:gd name="connsiteX0" fmla="*/ 134156 w 654766"/>
              <a:gd name="connsiteY0" fmla="*/ 0 h 863010"/>
              <a:gd name="connsiteX1" fmla="*/ 140431 w 654766"/>
              <a:gd name="connsiteY1" fmla="*/ 0 h 863010"/>
              <a:gd name="connsiteX2" fmla="*/ 149753 w 654766"/>
              <a:gd name="connsiteY2" fmla="*/ 0 h 863010"/>
              <a:gd name="connsiteX3" fmla="*/ 156029 w 654766"/>
              <a:gd name="connsiteY3" fmla="*/ 0 h 863010"/>
              <a:gd name="connsiteX4" fmla="*/ 649449 w 654766"/>
              <a:gd name="connsiteY4" fmla="*/ 0 h 863010"/>
              <a:gd name="connsiteX5" fmla="*/ 654766 w 654766"/>
              <a:gd name="connsiteY5" fmla="*/ 863010 h 863010"/>
              <a:gd name="connsiteX6" fmla="*/ 0 w 654766"/>
              <a:gd name="connsiteY6" fmla="*/ 863010 h 863010"/>
              <a:gd name="connsiteX7" fmla="*/ 0 w 654766"/>
              <a:gd name="connsiteY7" fmla="*/ 143479 h 863010"/>
              <a:gd name="connsiteX8" fmla="*/ 0 w 654766"/>
              <a:gd name="connsiteY8" fmla="*/ 137264 h 863010"/>
              <a:gd name="connsiteX9" fmla="*/ 0 w 654766"/>
              <a:gd name="connsiteY9" fmla="*/ 127882 h 863010"/>
              <a:gd name="connsiteX10" fmla="*/ 0 w 654766"/>
              <a:gd name="connsiteY10" fmla="*/ 121667 h 863010"/>
              <a:gd name="connsiteX11" fmla="*/ 3168 w 654766"/>
              <a:gd name="connsiteY11" fmla="*/ 115393 h 863010"/>
              <a:gd name="connsiteX12" fmla="*/ 3168 w 654766"/>
              <a:gd name="connsiteY12" fmla="*/ 109178 h 863010"/>
              <a:gd name="connsiteX13" fmla="*/ 6275 w 654766"/>
              <a:gd name="connsiteY13" fmla="*/ 99796 h 863010"/>
              <a:gd name="connsiteX14" fmla="*/ 9382 w 654766"/>
              <a:gd name="connsiteY14" fmla="*/ 93582 h 863010"/>
              <a:gd name="connsiteX15" fmla="*/ 12489 w 654766"/>
              <a:gd name="connsiteY15" fmla="*/ 87366 h 863010"/>
              <a:gd name="connsiteX16" fmla="*/ 15597 w 654766"/>
              <a:gd name="connsiteY16" fmla="*/ 81092 h 863010"/>
              <a:gd name="connsiteX17" fmla="*/ 18765 w 654766"/>
              <a:gd name="connsiteY17" fmla="*/ 74877 h 863010"/>
              <a:gd name="connsiteX18" fmla="*/ 21871 w 654766"/>
              <a:gd name="connsiteY18" fmla="*/ 68662 h 863010"/>
              <a:gd name="connsiteX19" fmla="*/ 28086 w 654766"/>
              <a:gd name="connsiteY19" fmla="*/ 62387 h 863010"/>
              <a:gd name="connsiteX20" fmla="*/ 31194 w 654766"/>
              <a:gd name="connsiteY20" fmla="*/ 56173 h 863010"/>
              <a:gd name="connsiteX21" fmla="*/ 34361 w 654766"/>
              <a:gd name="connsiteY21" fmla="*/ 53065 h 863010"/>
              <a:gd name="connsiteX22" fmla="*/ 40576 w 654766"/>
              <a:gd name="connsiteY22" fmla="*/ 46790 h 863010"/>
              <a:gd name="connsiteX23" fmla="*/ 46790 w 654766"/>
              <a:gd name="connsiteY23" fmla="*/ 40576 h 863010"/>
              <a:gd name="connsiteX24" fmla="*/ 49958 w 654766"/>
              <a:gd name="connsiteY24" fmla="*/ 37468 h 863010"/>
              <a:gd name="connsiteX25" fmla="*/ 56173 w 654766"/>
              <a:gd name="connsiteY25" fmla="*/ 31194 h 863010"/>
              <a:gd name="connsiteX26" fmla="*/ 62387 w 654766"/>
              <a:gd name="connsiteY26" fmla="*/ 28087 h 863010"/>
              <a:gd name="connsiteX27" fmla="*/ 68662 w 654766"/>
              <a:gd name="connsiteY27" fmla="*/ 24979 h 863010"/>
              <a:gd name="connsiteX28" fmla="*/ 74877 w 654766"/>
              <a:gd name="connsiteY28" fmla="*/ 21871 h 863010"/>
              <a:gd name="connsiteX29" fmla="*/ 81152 w 654766"/>
              <a:gd name="connsiteY29" fmla="*/ 15597 h 863010"/>
              <a:gd name="connsiteX30" fmla="*/ 90474 w 654766"/>
              <a:gd name="connsiteY30" fmla="*/ 12490 h 863010"/>
              <a:gd name="connsiteX31" fmla="*/ 96748 w 654766"/>
              <a:gd name="connsiteY31" fmla="*/ 9382 h 863010"/>
              <a:gd name="connsiteX32" fmla="*/ 102963 w 654766"/>
              <a:gd name="connsiteY32" fmla="*/ 9382 h 863010"/>
              <a:gd name="connsiteX33" fmla="*/ 109237 w 654766"/>
              <a:gd name="connsiteY33" fmla="*/ 6275 h 863010"/>
              <a:gd name="connsiteX34" fmla="*/ 118560 w 654766"/>
              <a:gd name="connsiteY34" fmla="*/ 3168 h 863010"/>
              <a:gd name="connsiteX35" fmla="*/ 124834 w 654766"/>
              <a:gd name="connsiteY35" fmla="*/ 3168 h 86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54766" h="863010" extrusionOk="0">
                <a:moveTo>
                  <a:pt x="134156" y="0"/>
                </a:moveTo>
                <a:lnTo>
                  <a:pt x="140431" y="0"/>
                </a:lnTo>
                <a:lnTo>
                  <a:pt x="149753" y="0"/>
                </a:lnTo>
                <a:lnTo>
                  <a:pt x="156029" y="0"/>
                </a:lnTo>
                <a:lnTo>
                  <a:pt x="649449" y="0"/>
                </a:lnTo>
                <a:lnTo>
                  <a:pt x="654766" y="863010"/>
                </a:lnTo>
                <a:lnTo>
                  <a:pt x="0" y="863010"/>
                </a:lnTo>
                <a:lnTo>
                  <a:pt x="0" y="143479"/>
                </a:lnTo>
                <a:lnTo>
                  <a:pt x="0" y="137264"/>
                </a:lnTo>
                <a:lnTo>
                  <a:pt x="0" y="127882"/>
                </a:lnTo>
                <a:lnTo>
                  <a:pt x="0" y="121667"/>
                </a:lnTo>
                <a:lnTo>
                  <a:pt x="3168" y="115393"/>
                </a:lnTo>
                <a:lnTo>
                  <a:pt x="3168" y="109178"/>
                </a:lnTo>
                <a:lnTo>
                  <a:pt x="6275" y="99796"/>
                </a:lnTo>
                <a:lnTo>
                  <a:pt x="9382" y="93582"/>
                </a:lnTo>
                <a:lnTo>
                  <a:pt x="12489" y="87366"/>
                </a:lnTo>
                <a:lnTo>
                  <a:pt x="15597" y="81092"/>
                </a:lnTo>
                <a:lnTo>
                  <a:pt x="18765" y="74877"/>
                </a:lnTo>
                <a:lnTo>
                  <a:pt x="21871" y="68662"/>
                </a:lnTo>
                <a:lnTo>
                  <a:pt x="28086" y="62387"/>
                </a:lnTo>
                <a:lnTo>
                  <a:pt x="31194" y="56173"/>
                </a:lnTo>
                <a:lnTo>
                  <a:pt x="34361" y="53065"/>
                </a:lnTo>
                <a:lnTo>
                  <a:pt x="40576" y="46790"/>
                </a:lnTo>
                <a:lnTo>
                  <a:pt x="46790" y="40576"/>
                </a:lnTo>
                <a:lnTo>
                  <a:pt x="49958" y="37468"/>
                </a:lnTo>
                <a:lnTo>
                  <a:pt x="56173" y="31194"/>
                </a:lnTo>
                <a:lnTo>
                  <a:pt x="62387" y="28087"/>
                </a:lnTo>
                <a:lnTo>
                  <a:pt x="68662" y="24979"/>
                </a:lnTo>
                <a:lnTo>
                  <a:pt x="74877" y="21871"/>
                </a:lnTo>
                <a:lnTo>
                  <a:pt x="81152" y="15597"/>
                </a:lnTo>
                <a:lnTo>
                  <a:pt x="90474" y="12490"/>
                </a:lnTo>
                <a:lnTo>
                  <a:pt x="96748" y="9382"/>
                </a:lnTo>
                <a:lnTo>
                  <a:pt x="102963" y="9382"/>
                </a:lnTo>
                <a:lnTo>
                  <a:pt x="109237" y="6275"/>
                </a:lnTo>
                <a:lnTo>
                  <a:pt x="118560" y="3168"/>
                </a:lnTo>
                <a:lnTo>
                  <a:pt x="124834" y="31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5" name="Freihandform: Form 4"/>
          <p:cNvSpPr/>
          <p:nvPr/>
        </p:nvSpPr>
        <p:spPr bwMode="auto">
          <a:xfrm>
            <a:off x="4628995" y="2420077"/>
            <a:ext cx="2934010" cy="3581552"/>
          </a:xfrm>
          <a:custGeom>
            <a:avLst/>
            <a:gdLst>
              <a:gd name="connsiteX0" fmla="*/ 1145091 w 2743499"/>
              <a:gd name="connsiteY0" fmla="*/ 13427 h 3348995"/>
              <a:gd name="connsiteX1" fmla="*/ 16698 w 2743499"/>
              <a:gd name="connsiteY1" fmla="*/ 1466806 h 3348995"/>
              <a:gd name="connsiteX2" fmla="*/ 589779 w 2743499"/>
              <a:gd name="connsiteY2" fmla="*/ 2506578 h 3348995"/>
              <a:gd name="connsiteX3" fmla="*/ 743387 w 2743499"/>
              <a:gd name="connsiteY3" fmla="*/ 2949688 h 3348995"/>
              <a:gd name="connsiteX4" fmla="*/ 820219 w 2743499"/>
              <a:gd name="connsiteY4" fmla="*/ 3286463 h 3348995"/>
              <a:gd name="connsiteX5" fmla="*/ 1408946 w 2743499"/>
              <a:gd name="connsiteY5" fmla="*/ 3345582 h 3348995"/>
              <a:gd name="connsiteX6" fmla="*/ 1978171 w 2743499"/>
              <a:gd name="connsiteY6" fmla="*/ 3221477 h 3348995"/>
              <a:gd name="connsiteX7" fmla="*/ 2007730 w 2743499"/>
              <a:gd name="connsiteY7" fmla="*/ 2896548 h 3348995"/>
              <a:gd name="connsiteX8" fmla="*/ 2716650 w 2743499"/>
              <a:gd name="connsiteY8" fmla="*/ 1514078 h 3348995"/>
              <a:gd name="connsiteX9" fmla="*/ 1145091 w 2743499"/>
              <a:gd name="connsiteY9" fmla="*/ 13427 h 33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499" h="3348995" extrusionOk="0">
                <a:moveTo>
                  <a:pt x="1145091" y="13427"/>
                </a:moveTo>
                <a:cubicBezTo>
                  <a:pt x="453326" y="96126"/>
                  <a:pt x="-104780" y="765764"/>
                  <a:pt x="16698" y="1466806"/>
                </a:cubicBezTo>
                <a:cubicBezTo>
                  <a:pt x="102303" y="1838616"/>
                  <a:pt x="391749" y="2190981"/>
                  <a:pt x="589779" y="2506578"/>
                </a:cubicBezTo>
                <a:cubicBezTo>
                  <a:pt x="644148" y="2610175"/>
                  <a:pt x="727630" y="2834133"/>
                  <a:pt x="743387" y="2949688"/>
                </a:cubicBezTo>
                <a:cubicBezTo>
                  <a:pt x="764229" y="3050045"/>
                  <a:pt x="728188" y="3218572"/>
                  <a:pt x="820219" y="3286463"/>
                </a:cubicBezTo>
                <a:cubicBezTo>
                  <a:pt x="864195" y="3386763"/>
                  <a:pt x="1328370" y="3333121"/>
                  <a:pt x="1408946" y="3345582"/>
                </a:cubicBezTo>
                <a:cubicBezTo>
                  <a:pt x="1537744" y="3339212"/>
                  <a:pt x="1913297" y="3378326"/>
                  <a:pt x="1978171" y="3221477"/>
                </a:cubicBezTo>
                <a:cubicBezTo>
                  <a:pt x="2004881" y="3130452"/>
                  <a:pt x="2011307" y="2991485"/>
                  <a:pt x="2007730" y="2896548"/>
                </a:cubicBezTo>
                <a:cubicBezTo>
                  <a:pt x="2124738" y="2416559"/>
                  <a:pt x="2587908" y="1993174"/>
                  <a:pt x="2716650" y="1514078"/>
                </a:cubicBezTo>
                <a:cubicBezTo>
                  <a:pt x="2908254" y="563822"/>
                  <a:pt x="2042151" y="-104196"/>
                  <a:pt x="1145091" y="134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5875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6" name="Freihandform: Form 5"/>
          <p:cNvSpPr/>
          <p:nvPr/>
        </p:nvSpPr>
        <p:spPr bwMode="auto">
          <a:xfrm>
            <a:off x="5329564" y="6075174"/>
            <a:ext cx="1532810" cy="410496"/>
          </a:xfrm>
          <a:custGeom>
            <a:avLst/>
            <a:gdLst>
              <a:gd name="connsiteX0" fmla="*/ 1432434 w 1433282"/>
              <a:gd name="connsiteY0" fmla="*/ 107015 h 383842"/>
              <a:gd name="connsiteX1" fmla="*/ 1335095 w 1433282"/>
              <a:gd name="connsiteY1" fmla="*/ 228158 h 383842"/>
              <a:gd name="connsiteX2" fmla="*/ 127356 w 1433282"/>
              <a:gd name="connsiteY2" fmla="*/ 382883 h 383842"/>
              <a:gd name="connsiteX3" fmla="*/ 2581 w 1433282"/>
              <a:gd name="connsiteY3" fmla="*/ 290182 h 383842"/>
              <a:gd name="connsiteX4" fmla="*/ 849 w 1433282"/>
              <a:gd name="connsiteY4" fmla="*/ 276828 h 383842"/>
              <a:gd name="connsiteX5" fmla="*/ 98187 w 1433282"/>
              <a:gd name="connsiteY5" fmla="*/ 155685 h 383842"/>
              <a:gd name="connsiteX6" fmla="*/ 1305927 w 1433282"/>
              <a:gd name="connsiteY6" fmla="*/ 959 h 383842"/>
              <a:gd name="connsiteX7" fmla="*/ 1430702 w 1433282"/>
              <a:gd name="connsiteY7" fmla="*/ 93660 h 383842"/>
              <a:gd name="connsiteX8" fmla="*/ 1432434 w 1433282"/>
              <a:gd name="connsiteY8" fmla="*/ 107015 h 3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3282" h="383842" extrusionOk="0">
                <a:moveTo>
                  <a:pt x="1432434" y="107015"/>
                </a:moveTo>
                <a:cubicBezTo>
                  <a:pt x="1439977" y="166078"/>
                  <a:pt x="1396393" y="220279"/>
                  <a:pt x="1335095" y="228158"/>
                </a:cubicBezTo>
                <a:lnTo>
                  <a:pt x="127356" y="382883"/>
                </a:lnTo>
                <a:cubicBezTo>
                  <a:pt x="66002" y="390762"/>
                  <a:pt x="10180" y="349245"/>
                  <a:pt x="2581" y="290182"/>
                </a:cubicBezTo>
                <a:lnTo>
                  <a:pt x="849" y="276828"/>
                </a:lnTo>
                <a:cubicBezTo>
                  <a:pt x="-6695" y="217765"/>
                  <a:pt x="36890" y="163563"/>
                  <a:pt x="98187" y="155685"/>
                </a:cubicBezTo>
                <a:lnTo>
                  <a:pt x="1305927" y="959"/>
                </a:lnTo>
                <a:cubicBezTo>
                  <a:pt x="1367281" y="-6920"/>
                  <a:pt x="1423102" y="34598"/>
                  <a:pt x="1430702" y="93660"/>
                </a:cubicBezTo>
                <a:lnTo>
                  <a:pt x="1432434" y="1070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7" name="Freihandform: Form 6"/>
          <p:cNvSpPr/>
          <p:nvPr/>
        </p:nvSpPr>
        <p:spPr bwMode="auto">
          <a:xfrm>
            <a:off x="5329564" y="6359921"/>
            <a:ext cx="1532810" cy="410496"/>
          </a:xfrm>
          <a:custGeom>
            <a:avLst/>
            <a:gdLst>
              <a:gd name="connsiteX0" fmla="*/ 1432434 w 1433282"/>
              <a:gd name="connsiteY0" fmla="*/ 107015 h 383842"/>
              <a:gd name="connsiteX1" fmla="*/ 1335095 w 1433282"/>
              <a:gd name="connsiteY1" fmla="*/ 228158 h 383842"/>
              <a:gd name="connsiteX2" fmla="*/ 127356 w 1433282"/>
              <a:gd name="connsiteY2" fmla="*/ 382884 h 383842"/>
              <a:gd name="connsiteX3" fmla="*/ 2581 w 1433282"/>
              <a:gd name="connsiteY3" fmla="*/ 290182 h 383842"/>
              <a:gd name="connsiteX4" fmla="*/ 849 w 1433282"/>
              <a:gd name="connsiteY4" fmla="*/ 276828 h 383842"/>
              <a:gd name="connsiteX5" fmla="*/ 98187 w 1433282"/>
              <a:gd name="connsiteY5" fmla="*/ 155685 h 383842"/>
              <a:gd name="connsiteX6" fmla="*/ 1305927 w 1433282"/>
              <a:gd name="connsiteY6" fmla="*/ 959 h 383842"/>
              <a:gd name="connsiteX7" fmla="*/ 1430702 w 1433282"/>
              <a:gd name="connsiteY7" fmla="*/ 93661 h 383842"/>
              <a:gd name="connsiteX8" fmla="*/ 1432434 w 1433282"/>
              <a:gd name="connsiteY8" fmla="*/ 107015 h 3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3282" h="383842" extrusionOk="0">
                <a:moveTo>
                  <a:pt x="1432434" y="107015"/>
                </a:moveTo>
                <a:cubicBezTo>
                  <a:pt x="1439977" y="166078"/>
                  <a:pt x="1396393" y="220279"/>
                  <a:pt x="1335095" y="228158"/>
                </a:cubicBezTo>
                <a:lnTo>
                  <a:pt x="127356" y="382884"/>
                </a:lnTo>
                <a:cubicBezTo>
                  <a:pt x="66002" y="390762"/>
                  <a:pt x="10180" y="349245"/>
                  <a:pt x="2581" y="290182"/>
                </a:cubicBezTo>
                <a:lnTo>
                  <a:pt x="849" y="276828"/>
                </a:lnTo>
                <a:cubicBezTo>
                  <a:pt x="-6695" y="217765"/>
                  <a:pt x="36890" y="163564"/>
                  <a:pt x="98187" y="155685"/>
                </a:cubicBezTo>
                <a:lnTo>
                  <a:pt x="1305927" y="959"/>
                </a:lnTo>
                <a:cubicBezTo>
                  <a:pt x="1367281" y="-6919"/>
                  <a:pt x="1423102" y="34598"/>
                  <a:pt x="1430702" y="93661"/>
                </a:cubicBezTo>
                <a:lnTo>
                  <a:pt x="1432434" y="1070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37" name="Freihandform: Form 36"/>
          <p:cNvSpPr/>
          <p:nvPr/>
        </p:nvSpPr>
        <p:spPr bwMode="auto">
          <a:xfrm>
            <a:off x="5353554" y="6644668"/>
            <a:ext cx="1508820" cy="213333"/>
          </a:xfrm>
          <a:custGeom>
            <a:avLst/>
            <a:gdLst>
              <a:gd name="connsiteX0" fmla="*/ 1372622 w 1508820"/>
              <a:gd name="connsiteY0" fmla="*/ 1026 h 213333"/>
              <a:gd name="connsiteX1" fmla="*/ 1506061 w 1508820"/>
              <a:gd name="connsiteY1" fmla="*/ 100165 h 213333"/>
              <a:gd name="connsiteX2" fmla="*/ 1507913 w 1508820"/>
              <a:gd name="connsiteY2" fmla="*/ 114446 h 213333"/>
              <a:gd name="connsiteX3" fmla="*/ 1483472 w 1508820"/>
              <a:gd name="connsiteY3" fmla="*/ 199751 h 213333"/>
              <a:gd name="connsiteX4" fmla="*/ 1467452 w 1508820"/>
              <a:gd name="connsiteY4" fmla="*/ 213333 h 213333"/>
              <a:gd name="connsiteX5" fmla="*/ 0 w 1508820"/>
              <a:gd name="connsiteY5" fmla="*/ 213333 h 213333"/>
              <a:gd name="connsiteX6" fmla="*/ 1359 w 1508820"/>
              <a:gd name="connsiteY6" fmla="*/ 210746 h 213333"/>
              <a:gd name="connsiteX7" fmla="*/ 81015 w 1508820"/>
              <a:gd name="connsiteY7" fmla="*/ 166496 h 2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820" h="213333" extrusionOk="0">
                <a:moveTo>
                  <a:pt x="1372622" y="1026"/>
                </a:moveTo>
                <a:cubicBezTo>
                  <a:pt x="1438236" y="-7400"/>
                  <a:pt x="1497933" y="37001"/>
                  <a:pt x="1506061" y="100165"/>
                </a:cubicBezTo>
                <a:lnTo>
                  <a:pt x="1507913" y="114446"/>
                </a:lnTo>
                <a:cubicBezTo>
                  <a:pt x="1511947" y="146029"/>
                  <a:pt x="1502311" y="176311"/>
                  <a:pt x="1483472" y="199751"/>
                </a:cubicBezTo>
                <a:lnTo>
                  <a:pt x="1467452" y="213333"/>
                </a:lnTo>
                <a:lnTo>
                  <a:pt x="0" y="213333"/>
                </a:lnTo>
                <a:lnTo>
                  <a:pt x="1359" y="210746"/>
                </a:lnTo>
                <a:cubicBezTo>
                  <a:pt x="20197" y="187306"/>
                  <a:pt x="48239" y="170709"/>
                  <a:pt x="81015" y="16649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296000" y="1601496"/>
            <a:ext cx="36000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dolor set </a:t>
            </a:r>
            <a:endParaRPr/>
          </a:p>
        </p:txBody>
      </p:sp>
      <p:sp>
        <p:nvSpPr>
          <p:cNvPr id="73" name="Textplatzhalter 7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8262815" y="2906464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5" name="Textplatzhalter 71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262815" y="4075181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6" name="Textplatzhalter 71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636205" y="5243899"/>
            <a:ext cx="400493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7" name="Textplatzhalter 7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50862" y="4075181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9" name="Textplatzhalter 71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54327" y="5243899"/>
            <a:ext cx="40006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Text (eine Spalt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59644" y="1606812"/>
            <a:ext cx="11081494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Text (zwei Spalte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59644" y="1606812"/>
            <a:ext cx="5356356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84782" y="1606812"/>
            <a:ext cx="5356356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+ Text (zwei Spalte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59644" y="1606812"/>
            <a:ext cx="3326555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54790" y="1606811"/>
            <a:ext cx="3326555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49936" y="1606811"/>
            <a:ext cx="3482420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Text +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6276000" y="1671122"/>
            <a:ext cx="5365138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556180" y="1665288"/>
            <a:ext cx="5359820" cy="464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>
              <a:defRPr/>
            </a:pPr>
            <a:r>
              <a:rPr lang="de-DE"/>
              <a:t>Diagramm hier einfügen</a:t>
            </a:r>
            <a:endParaRPr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11080624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8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Grafik + Inhalt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 bwMode="auto">
          <a:xfrm>
            <a:off x="811358" y="1925782"/>
            <a:ext cx="6493166" cy="4122449"/>
          </a:xfrm>
          <a:prstGeom prst="roundRect">
            <a:avLst>
              <a:gd name="adj" fmla="val 254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Inhalt hier einfügen</a:t>
            </a:r>
            <a:endParaRPr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+ Grafik + Inhalt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 bwMode="auto">
          <a:xfrm>
            <a:off x="811358" y="1925782"/>
            <a:ext cx="6493166" cy="4122449"/>
          </a:xfrm>
          <a:prstGeom prst="roundRect">
            <a:avLst>
              <a:gd name="adj" fmla="val 254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Inhalt hier einfügen</a:t>
            </a:r>
            <a:endParaRPr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11080624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Bild + IPa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0" name="Grafik 47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 flipH="1">
            <a:off x="544964" y="1665287"/>
            <a:ext cx="9541308" cy="4643437"/>
          </a:xfrm>
          <a:prstGeom prst="rect">
            <a:avLst/>
          </a:prstGeom>
        </p:spPr>
      </p:pic>
      <p:pic>
        <p:nvPicPr>
          <p:cNvPr id="21" name="Picture 22" descr="Shape, square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98">
            <a:off x="1578359" y="610519"/>
            <a:ext cx="4675968" cy="6742760"/>
          </a:xfrm>
          <a:prstGeom prst="rect">
            <a:avLst/>
          </a:prstGeom>
        </p:spPr>
      </p:pic>
      <p:sp>
        <p:nvSpPr>
          <p:cNvPr id="7" name="Inhaltsplatzhalter 5"/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 bwMode="auto">
          <a:xfrm>
            <a:off x="726562" y="1863144"/>
            <a:ext cx="6368400" cy="4276800"/>
          </a:xfrm>
          <a:prstGeom prst="roundRect">
            <a:avLst>
              <a:gd name="adj" fmla="val 254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Inhalt hier einfügen</a:t>
            </a:r>
            <a:endParaRPr/>
          </a:p>
        </p:txBody>
      </p:sp>
      <p:sp>
        <p:nvSpPr>
          <p:cNvPr id="3" name="Textplatzhalter 1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4" name="Textplatzhalter 1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Grafik + Inhalt _0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6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5535486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1" name="Textplatzhalter 10"/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 bwMode="auto">
          <a:xfrm>
            <a:off x="4748854" y="4415461"/>
            <a:ext cx="586093" cy="124041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DEC628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 noRot="1" noChangeAspect="1" noMove="1" noResize="1" noEditPoints="1" noAdjustHandles="1" noChangeArrowheads="1" noChangeShapeType="1"/>
          </p:cNvSpPr>
          <p:nvPr userDrawn="1">
            <p:ph type="body" sz="quarter" idx="15"/>
          </p:nvPr>
        </p:nvSpPr>
        <p:spPr bwMode="auto">
          <a:xfrm>
            <a:off x="5353468" y="5141071"/>
            <a:ext cx="381024" cy="80640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E8DC7B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ihandform: Form 2"/>
          <p:cNvSpPr/>
          <p:nvPr userDrawn="1"/>
        </p:nvSpPr>
        <p:spPr bwMode="auto">
          <a:xfrm>
            <a:off x="2133502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5" name="Freihandform: Form 4"/>
          <p:cNvSpPr/>
          <p:nvPr userDrawn="1"/>
        </p:nvSpPr>
        <p:spPr bwMode="auto">
          <a:xfrm>
            <a:off x="3693762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6" name="Freihandform: Form 5"/>
          <p:cNvSpPr/>
          <p:nvPr userDrawn="1"/>
        </p:nvSpPr>
        <p:spPr bwMode="auto">
          <a:xfrm>
            <a:off x="2652810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7" name="Freihandform: Form 6"/>
          <p:cNvSpPr/>
          <p:nvPr userDrawn="1"/>
        </p:nvSpPr>
        <p:spPr bwMode="auto">
          <a:xfrm>
            <a:off x="1614194" y="6474495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8" name="Freihandform: Form 7"/>
          <p:cNvSpPr/>
          <p:nvPr userDrawn="1"/>
        </p:nvSpPr>
        <p:spPr bwMode="auto">
          <a:xfrm>
            <a:off x="3168146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9" name="Freihandform: Form 8"/>
          <p:cNvSpPr/>
          <p:nvPr userDrawn="1"/>
        </p:nvSpPr>
        <p:spPr bwMode="auto">
          <a:xfrm>
            <a:off x="1094886" y="6474495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4" name="Freihandform: Form 4"/>
          <p:cNvSpPr/>
          <p:nvPr userDrawn="1"/>
        </p:nvSpPr>
        <p:spPr bwMode="auto">
          <a:xfrm>
            <a:off x="575578" y="6480332"/>
            <a:ext cx="180000" cy="180000"/>
          </a:xfrm>
          <a:prstGeom prst="roundRect">
            <a:avLst>
              <a:gd name="adj" fmla="val 16667"/>
            </a:avLst>
          </a:prstGeom>
          <a:solidFill>
            <a:srgbClr val="DEC6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grpSp>
        <p:nvGrpSpPr>
          <p:cNvPr id="49" name="Gruppieren 48"/>
          <p:cNvGrpSpPr/>
          <p:nvPr userDrawn="1"/>
        </p:nvGrpSpPr>
        <p:grpSpPr bwMode="auto">
          <a:xfrm>
            <a:off x="0" y="-141789"/>
            <a:ext cx="7948338" cy="4202173"/>
            <a:chOff x="0" y="-141789"/>
            <a:chExt cx="7948338" cy="4202173"/>
          </a:xfrm>
        </p:grpSpPr>
        <p:sp>
          <p:nvSpPr>
            <p:cNvPr id="43" name="Freihandform 42"/>
            <p:cNvSpPr/>
            <p:nvPr userDrawn="1"/>
          </p:nvSpPr>
          <p:spPr bwMode="auto">
            <a:xfrm rot="13735889">
              <a:off x="2308096" y="351702"/>
              <a:ext cx="4202173" cy="3215192"/>
            </a:xfrm>
            <a:custGeom>
              <a:avLst/>
              <a:gdLst>
                <a:gd name="connsiteX0" fmla="*/ 4201782 w 4202173"/>
                <a:gd name="connsiteY0" fmla="*/ 2179218 h 3215192"/>
                <a:gd name="connsiteX1" fmla="*/ 3332553 w 4202173"/>
                <a:gd name="connsiteY1" fmla="*/ 3176739 h 3215192"/>
                <a:gd name="connsiteX2" fmla="*/ 3213375 w 4202173"/>
                <a:gd name="connsiteY2" fmla="*/ 3196508 h 3215192"/>
                <a:gd name="connsiteX3" fmla="*/ 2220165 w 4202173"/>
                <a:gd name="connsiteY3" fmla="*/ 3150484 h 3215192"/>
                <a:gd name="connsiteX4" fmla="*/ 88068 w 4202173"/>
                <a:gd name="connsiteY4" fmla="*/ 1265960 h 3215192"/>
                <a:gd name="connsiteX5" fmla="*/ 3011345 w 4202173"/>
                <a:gd name="connsiteY5" fmla="*/ 11538 h 3215192"/>
                <a:gd name="connsiteX6" fmla="*/ 4202173 w 4202173"/>
                <a:gd name="connsiteY6" fmla="*/ 2044941 h 321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2173" h="3215192" extrusionOk="0">
                  <a:moveTo>
                    <a:pt x="4201782" y="2179218"/>
                  </a:moveTo>
                  <a:lnTo>
                    <a:pt x="3332553" y="3176739"/>
                  </a:lnTo>
                  <a:lnTo>
                    <a:pt x="3213375" y="3196508"/>
                  </a:lnTo>
                  <a:cubicBezTo>
                    <a:pt x="2893715" y="3236628"/>
                    <a:pt x="2539471" y="3207914"/>
                    <a:pt x="2220165" y="3150484"/>
                  </a:cubicBezTo>
                  <a:cubicBezTo>
                    <a:pt x="1376361" y="2997170"/>
                    <a:pt x="-416724" y="2378467"/>
                    <a:pt x="88068" y="1265960"/>
                  </a:cubicBezTo>
                  <a:cubicBezTo>
                    <a:pt x="592860" y="153452"/>
                    <a:pt x="2190126" y="-56526"/>
                    <a:pt x="3011345" y="11538"/>
                  </a:cubicBezTo>
                  <a:cubicBezTo>
                    <a:pt x="3774038" y="80772"/>
                    <a:pt x="4179417" y="1082780"/>
                    <a:pt x="4202173" y="2044941"/>
                  </a:cubicBezTo>
                  <a:close/>
                </a:path>
              </a:pathLst>
            </a:custGeom>
            <a:solidFill>
              <a:srgbClr val="DEC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" name="Freihandform 44"/>
            <p:cNvSpPr/>
            <p:nvPr userDrawn="1"/>
          </p:nvSpPr>
          <p:spPr bwMode="auto">
            <a:xfrm>
              <a:off x="4243774" y="0"/>
              <a:ext cx="3704564" cy="3289426"/>
            </a:xfrm>
            <a:custGeom>
              <a:avLst/>
              <a:gdLst>
                <a:gd name="connsiteX0" fmla="*/ 2119791 w 3704564"/>
                <a:gd name="connsiteY0" fmla="*/ 0 h 3289426"/>
                <a:gd name="connsiteX1" fmla="*/ 2697650 w 3704564"/>
                <a:gd name="connsiteY1" fmla="*/ 0 h 3289426"/>
                <a:gd name="connsiteX2" fmla="*/ 2785686 w 3704564"/>
                <a:gd name="connsiteY2" fmla="*/ 29039 h 3289426"/>
                <a:gd name="connsiteX3" fmla="*/ 3703591 w 3704564"/>
                <a:gd name="connsiteY3" fmla="*/ 1953641 h 3289426"/>
                <a:gd name="connsiteX4" fmla="*/ 1451079 w 3704564"/>
                <a:gd name="connsiteY4" fmla="*/ 3255494 h 3289426"/>
                <a:gd name="connsiteX5" fmla="*/ 23745 w 3704564"/>
                <a:gd name="connsiteY5" fmla="*/ 1274993 h 3289426"/>
                <a:gd name="connsiteX6" fmla="*/ 2055769 w 3704564"/>
                <a:gd name="connsiteY6" fmla="*/ 12473 h 328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4564" h="3289426" extrusionOk="0">
                  <a:moveTo>
                    <a:pt x="2119791" y="0"/>
                  </a:moveTo>
                  <a:lnTo>
                    <a:pt x="2697650" y="0"/>
                  </a:lnTo>
                  <a:lnTo>
                    <a:pt x="2785686" y="29039"/>
                  </a:lnTo>
                  <a:cubicBezTo>
                    <a:pt x="3348473" y="258001"/>
                    <a:pt x="3726330" y="1025209"/>
                    <a:pt x="3703591" y="1953641"/>
                  </a:cubicBezTo>
                  <a:cubicBezTo>
                    <a:pt x="3677799" y="3014706"/>
                    <a:pt x="2182200" y="3415426"/>
                    <a:pt x="1451079" y="3255494"/>
                  </a:cubicBezTo>
                  <a:cubicBezTo>
                    <a:pt x="726552" y="3095383"/>
                    <a:pt x="-156612" y="1823384"/>
                    <a:pt x="23745" y="1274993"/>
                  </a:cubicBezTo>
                  <a:cubicBezTo>
                    <a:pt x="170284" y="829424"/>
                    <a:pt x="1270226" y="196157"/>
                    <a:pt x="2055769" y="12473"/>
                  </a:cubicBezTo>
                  <a:close/>
                </a:path>
              </a:pathLst>
            </a:custGeom>
            <a:solidFill>
              <a:srgbClr val="DEC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" name="Freihandform 39"/>
            <p:cNvSpPr/>
            <p:nvPr userDrawn="1"/>
          </p:nvSpPr>
          <p:spPr bwMode="auto">
            <a:xfrm>
              <a:off x="0" y="0"/>
              <a:ext cx="3759048" cy="3427376"/>
            </a:xfrm>
            <a:custGeom>
              <a:avLst/>
              <a:gdLst>
                <a:gd name="connsiteX0" fmla="*/ 1533802 w 3759048"/>
                <a:gd name="connsiteY0" fmla="*/ 0 h 3427376"/>
                <a:gd name="connsiteX1" fmla="*/ 2608111 w 3759048"/>
                <a:gd name="connsiteY1" fmla="*/ 0 h 3427376"/>
                <a:gd name="connsiteX2" fmla="*/ 2620438 w 3759048"/>
                <a:gd name="connsiteY2" fmla="*/ 1407 h 3427376"/>
                <a:gd name="connsiteX3" fmla="*/ 2781319 w 3759048"/>
                <a:gd name="connsiteY3" fmla="*/ 27924 h 3427376"/>
                <a:gd name="connsiteX4" fmla="*/ 3724377 w 3759048"/>
                <a:gd name="connsiteY4" fmla="*/ 2509186 h 3427376"/>
                <a:gd name="connsiteX5" fmla="*/ 1652306 w 3759048"/>
                <a:gd name="connsiteY5" fmla="*/ 3276202 h 3427376"/>
                <a:gd name="connsiteX6" fmla="*/ 150832 w 3759048"/>
                <a:gd name="connsiteY6" fmla="*/ 2497914 h 3427376"/>
                <a:gd name="connsiteX7" fmla="*/ 0 w 3759048"/>
                <a:gd name="connsiteY7" fmla="*/ 2359105 h 3427376"/>
                <a:gd name="connsiteX8" fmla="*/ 0 w 3759048"/>
                <a:gd name="connsiteY8" fmla="*/ 698508 h 3427376"/>
                <a:gd name="connsiteX9" fmla="*/ 11267 w 3759048"/>
                <a:gd name="connsiteY9" fmla="*/ 685208 h 3427376"/>
                <a:gd name="connsiteX10" fmla="*/ 1516571 w 3759048"/>
                <a:gd name="connsiteY10" fmla="*/ 1754 h 342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9048" h="3427376" extrusionOk="0">
                  <a:moveTo>
                    <a:pt x="1533802" y="0"/>
                  </a:moveTo>
                  <a:lnTo>
                    <a:pt x="2608111" y="0"/>
                  </a:lnTo>
                  <a:lnTo>
                    <a:pt x="2620438" y="1407"/>
                  </a:lnTo>
                  <a:cubicBezTo>
                    <a:pt x="2676910" y="9265"/>
                    <a:pt x="2730683" y="18173"/>
                    <a:pt x="2781319" y="27924"/>
                  </a:cubicBezTo>
                  <a:cubicBezTo>
                    <a:pt x="3583231" y="189290"/>
                    <a:pt x="3864992" y="1434718"/>
                    <a:pt x="3724377" y="2509186"/>
                  </a:cubicBezTo>
                  <a:cubicBezTo>
                    <a:pt x="3583988" y="3583677"/>
                    <a:pt x="2483372" y="3525538"/>
                    <a:pt x="1652306" y="3276202"/>
                  </a:cubicBezTo>
                  <a:cubicBezTo>
                    <a:pt x="1240605" y="3151836"/>
                    <a:pt x="605285" y="2879851"/>
                    <a:pt x="150832" y="2497914"/>
                  </a:cubicBezTo>
                  <a:lnTo>
                    <a:pt x="0" y="2359105"/>
                  </a:lnTo>
                  <a:lnTo>
                    <a:pt x="0" y="698508"/>
                  </a:lnTo>
                  <a:lnTo>
                    <a:pt x="11267" y="685208"/>
                  </a:lnTo>
                  <a:cubicBezTo>
                    <a:pt x="406379" y="275284"/>
                    <a:pt x="969683" y="76753"/>
                    <a:pt x="1516571" y="1754"/>
                  </a:cubicBezTo>
                  <a:close/>
                </a:path>
              </a:pathLst>
            </a:custGeom>
            <a:solidFill>
              <a:srgbClr val="DEC6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leObj" r:id="rId15" imgW="7772400" imgH="10058400" progId="TCLayout.ActiveDocument.1">
                  <p:embed/>
                </p:oleObj>
              </mc:Choice>
              <mc:Fallback>
                <p:oleObj name="oleObj" r:id="rId15" imgW="7772400" imgH="10058400" progId="TCLayout.ActiveDocument.1">
                  <p:embed/>
                  <p:pic>
                    <p:nvPicPr>
                      <p:cNvPr id="50" name=""/>
                      <p:cNvPicPr/>
                      <p:nvPr/>
                    </p:nvPicPr>
                    <p:blipFill>
                      <a:blip r:embed="rId16"/>
                      <a:stretch/>
                    </p:blipFill>
                    <p:spPr bwMode="auto">
                      <a:xfrm>
                        <a:off x="1587" y="1587"/>
                        <a:ext cx="122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/>
          <p:cNvCxnSpPr>
            <a:cxnSpLocks/>
          </p:cNvCxnSpPr>
          <p:nvPr userDrawn="1"/>
        </p:nvCxnSpPr>
        <p:spPr bwMode="auto">
          <a:xfrm>
            <a:off x="560515" y="6484664"/>
            <a:ext cx="180000" cy="0"/>
          </a:xfrm>
          <a:prstGeom prst="line">
            <a:avLst/>
          </a:prstGeom>
          <a:ln cap="rnd">
            <a:solidFill>
              <a:srgbClr val="DEC6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>
                <a:solidFill>
                  <a:srgbClr val="DEC628"/>
                </a:solidFill>
                <a:latin typeface="Aptos"/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  <p:sp>
        <p:nvSpPr>
          <p:cNvPr id="5" name="Freihandform: Form 2"/>
          <p:cNvSpPr/>
          <p:nvPr userDrawn="1"/>
        </p:nvSpPr>
        <p:spPr bwMode="auto">
          <a:xfrm>
            <a:off x="2112251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6" name="Freihandform: Form 4"/>
          <p:cNvSpPr/>
          <p:nvPr userDrawn="1"/>
        </p:nvSpPr>
        <p:spPr bwMode="auto">
          <a:xfrm>
            <a:off x="3672511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2" name="Freihandform: Form 5"/>
          <p:cNvSpPr/>
          <p:nvPr userDrawn="1"/>
        </p:nvSpPr>
        <p:spPr bwMode="auto">
          <a:xfrm>
            <a:off x="2631559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3" name="Freihandform: Form 6"/>
          <p:cNvSpPr/>
          <p:nvPr userDrawn="1"/>
        </p:nvSpPr>
        <p:spPr bwMode="auto">
          <a:xfrm>
            <a:off x="1592943" y="182664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6" name="Freihandform: Form 7"/>
          <p:cNvSpPr/>
          <p:nvPr userDrawn="1"/>
        </p:nvSpPr>
        <p:spPr bwMode="auto">
          <a:xfrm>
            <a:off x="3146894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8" name="Freihandform: Form 8"/>
          <p:cNvSpPr/>
          <p:nvPr userDrawn="1"/>
        </p:nvSpPr>
        <p:spPr bwMode="auto">
          <a:xfrm>
            <a:off x="1073635" y="182664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9" name="Freihandform: Form 4"/>
          <p:cNvSpPr/>
          <p:nvPr userDrawn="1"/>
        </p:nvSpPr>
        <p:spPr bwMode="auto">
          <a:xfrm>
            <a:off x="554327" y="188501"/>
            <a:ext cx="108000" cy="108000"/>
          </a:xfrm>
          <a:prstGeom prst="roundRect">
            <a:avLst>
              <a:gd name="adj" fmla="val 16667"/>
            </a:avLst>
          </a:prstGeom>
          <a:solidFill>
            <a:srgbClr val="DEC6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22" name="Freihandform 21"/>
          <p:cNvSpPr/>
          <p:nvPr userDrawn="1"/>
        </p:nvSpPr>
        <p:spPr bwMode="auto">
          <a:xfrm rot="21289040">
            <a:off x="10722570" y="200240"/>
            <a:ext cx="1472723" cy="1020433"/>
          </a:xfrm>
          <a:custGeom>
            <a:avLst/>
            <a:gdLst>
              <a:gd name="connsiteX0" fmla="*/ 1012272 w 1559302"/>
              <a:gd name="connsiteY0" fmla="*/ 1420 h 1083206"/>
              <a:gd name="connsiteX1" fmla="*/ 1508010 w 1559302"/>
              <a:gd name="connsiteY1" fmla="*/ 389121 h 1083206"/>
              <a:gd name="connsiteX2" fmla="*/ 1559302 w 1559302"/>
              <a:gd name="connsiteY2" fmla="*/ 505984 h 1083206"/>
              <a:gd name="connsiteX3" fmla="*/ 1517685 w 1559302"/>
              <a:gd name="connsiteY3" fmla="*/ 964814 h 1083206"/>
              <a:gd name="connsiteX4" fmla="*/ 1441103 w 1559302"/>
              <a:gd name="connsiteY4" fmla="*/ 1018179 h 1083206"/>
              <a:gd name="connsiteX5" fmla="*/ 821443 w 1559302"/>
              <a:gd name="connsiteY5" fmla="*/ 1062436 h 1083206"/>
              <a:gd name="connsiteX6" fmla="*/ 5658 w 1559302"/>
              <a:gd name="connsiteY6" fmla="*/ 460105 h 1083206"/>
              <a:gd name="connsiteX7" fmla="*/ 1012272 w 1559302"/>
              <a:gd name="connsiteY7" fmla="*/ 1420 h 1083206"/>
              <a:gd name="connsiteX0" fmla="*/ 1028712 w 1575742"/>
              <a:gd name="connsiteY0" fmla="*/ 2514 h 1084300"/>
              <a:gd name="connsiteX1" fmla="*/ 1524450 w 1575742"/>
              <a:gd name="connsiteY1" fmla="*/ 390215 h 1084300"/>
              <a:gd name="connsiteX2" fmla="*/ 1575742 w 1575742"/>
              <a:gd name="connsiteY2" fmla="*/ 507078 h 1084300"/>
              <a:gd name="connsiteX3" fmla="*/ 1534125 w 1575742"/>
              <a:gd name="connsiteY3" fmla="*/ 965908 h 1084300"/>
              <a:gd name="connsiteX4" fmla="*/ 1457543 w 1575742"/>
              <a:gd name="connsiteY4" fmla="*/ 1019273 h 1084300"/>
              <a:gd name="connsiteX5" fmla="*/ 837883 w 1575742"/>
              <a:gd name="connsiteY5" fmla="*/ 1063530 h 1084300"/>
              <a:gd name="connsiteX6" fmla="*/ 22098 w 1575742"/>
              <a:gd name="connsiteY6" fmla="*/ 461199 h 1084300"/>
              <a:gd name="connsiteX7" fmla="*/ 1028712 w 1575742"/>
              <a:gd name="connsiteY7" fmla="*/ 2514 h 10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742" h="1084300" extrusionOk="0">
                <a:moveTo>
                  <a:pt x="1028712" y="2514"/>
                </a:moveTo>
                <a:cubicBezTo>
                  <a:pt x="1229932" y="17329"/>
                  <a:pt x="1416068" y="186100"/>
                  <a:pt x="1524450" y="390215"/>
                </a:cubicBezTo>
                <a:lnTo>
                  <a:pt x="1575742" y="507078"/>
                </a:lnTo>
                <a:lnTo>
                  <a:pt x="1534125" y="965908"/>
                </a:lnTo>
                <a:lnTo>
                  <a:pt x="1457543" y="1019273"/>
                </a:lnTo>
                <a:cubicBezTo>
                  <a:pt x="1297498" y="1099373"/>
                  <a:pt x="1048487" y="1094253"/>
                  <a:pt x="837883" y="1063530"/>
                </a:cubicBezTo>
                <a:cubicBezTo>
                  <a:pt x="404650" y="1019453"/>
                  <a:pt x="-113874" y="791618"/>
                  <a:pt x="22098" y="461199"/>
                </a:cubicBezTo>
                <a:cubicBezTo>
                  <a:pt x="158070" y="130780"/>
                  <a:pt x="520310" y="-21846"/>
                  <a:pt x="1028712" y="2514"/>
                </a:cubicBezTo>
                <a:close/>
              </a:path>
            </a:pathLst>
          </a:custGeom>
          <a:solidFill>
            <a:srgbClr val="DEC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bis.bycs.de/beitrag/ki-in-der-schule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mebis.bycs.de/kategorien/medienerziehung/medienpaedagogische-elternarbe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bis.bycs.de/kategorien/medienerziehung/themen-im-fokus-me/kuenstliche-intelligenz" TargetMode="External"/><Relationship Id="rId5" Type="http://schemas.openxmlformats.org/officeDocument/2006/relationships/hyperlink" Target="https://www.km.bayern.de/gestalten/digitalisierung/kuenstliche-intelligenz" TargetMode="External"/><Relationship Id="rId4" Type="http://schemas.openxmlformats.org/officeDocument/2006/relationships/hyperlink" Target="https://fibs.alp.dillingen.de/lehrgangssuche?container_id=4109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deed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56035" y="515520"/>
            <a:ext cx="9209813" cy="215444"/>
          </a:xfrm>
        </p:spPr>
        <p:txBody>
          <a:bodyPr/>
          <a:lstStyle/>
          <a:p>
            <a:pPr>
              <a:defRPr/>
            </a:pPr>
            <a:r>
              <a:rPr lang="de-DE"/>
              <a:t>Chancen von KI-Anwendungen in der Schule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56650" y="778589"/>
            <a:ext cx="9209813" cy="861774"/>
          </a:xfrm>
        </p:spPr>
        <p:txBody>
          <a:bodyPr/>
          <a:lstStyle/>
          <a:p>
            <a:pPr>
              <a:defRPr/>
            </a:pPr>
            <a:r>
              <a:rPr lang="de-DE"/>
              <a:t>Bevor sie diese Präsentation auf ihrem elternabend zeigen wollen …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3D266E1-CF7D-47E8-B8E6-FE2361DFB2DF}" type="slidenum">
              <a:rPr lang="de-DE"/>
              <a:t>1</a:t>
            </a:fld>
            <a:endParaRPr lang="de-DE"/>
          </a:p>
        </p:txBody>
      </p:sp>
      <p:pic>
        <p:nvPicPr>
          <p:cNvPr id="6" name="Grafik 5" descr="Ein Bild, das Grafiken, Symbol, Clipart, Kreativitä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0863" y="1779342"/>
            <a:ext cx="1029384" cy="1029384"/>
          </a:xfrm>
          <a:prstGeom prst="rect">
            <a:avLst/>
          </a:prstGeom>
        </p:spPr>
      </p:pic>
      <p:sp>
        <p:nvSpPr>
          <p:cNvPr id="7" name="Textplatzhalter 1"/>
          <p:cNvSpPr txBox="1"/>
          <p:nvPr/>
        </p:nvSpPr>
        <p:spPr bwMode="auto">
          <a:xfrm>
            <a:off x="1580247" y="1687988"/>
            <a:ext cx="9877426" cy="5004895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>
            <a:normAutofit fontScale="92500" lnSpcReduction="10000"/>
          </a:bodyPr>
          <a:lstStyle>
            <a:lvl1pPr marL="270000" indent="-270000" algn="l" defTabSz="9144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ea"/>
                <a:cs typeface="+mn-cs"/>
              </a:defRPr>
            </a:lvl1pPr>
            <a:lvl2pPr marL="540000" indent="-270000" algn="l" defTabSz="9144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ea"/>
                <a:cs typeface="+mn-cs"/>
              </a:defRPr>
            </a:lvl2pPr>
            <a:lvl3pPr marL="810000" indent="-270000" algn="l" defTabSz="9144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/>
              <a:t>… noch einige wichtige Hinweise: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Informieren Sie sich über die Grundlagen der Arbeit mit KI-Anwendungen, indem Sie den entsprechenden </a:t>
            </a:r>
            <a:r>
              <a:rPr lang="de-DE" u="sng">
                <a:hlinkClick r:id="rId4" tooltip="https://fibs.alp.dillingen.de/lehrgangssuche?container_id=410953"/>
              </a:rPr>
              <a:t>Selbstlernkurs</a:t>
            </a:r>
            <a:r>
              <a:rPr lang="de-DE"/>
              <a:t> der ALP Dillingen bearbeiten.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Beachten Sie die Hinweise des </a:t>
            </a:r>
            <a:r>
              <a:rPr lang="de-DE" u="sng">
                <a:hlinkClick r:id="rId5" tooltip="https://www.km.bayern.de/gestalten/digitalisierung/kuenstliche-intelligenz"/>
              </a:rPr>
              <a:t>StMUK</a:t>
            </a:r>
            <a:r>
              <a:rPr lang="de-DE"/>
              <a:t> zu Künstlicher Intelligenz in Schule und Unterricht.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Weitere Hinweise zum Thema „Künstliche Intelligenz“ finden Sie auch im </a:t>
            </a:r>
            <a:r>
              <a:rPr lang="de-DE" u="sng">
                <a:hlinkClick r:id="rId6" tooltip="https://mebis.bycs.de/kategorien/medienerziehung/themen-im-fokus-me/kuenstliche-intelligenz"/>
              </a:rPr>
              <a:t>mebis-Magazin</a:t>
            </a:r>
            <a:r>
              <a:rPr lang="de-DE"/>
              <a:t>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Holen Sie sich Tipps zur Durchführung eines medienpädagogischen Elternabends ebenfalls im </a:t>
            </a:r>
            <a:r>
              <a:rPr lang="de-DE" u="sng">
                <a:hlinkClick r:id="rId7" tooltip="https://mebis.bycs.de/kategorien/medienerziehung/medienpaedagogische-elternarbeit"/>
              </a:rPr>
              <a:t>mebis-Magazin</a:t>
            </a:r>
            <a:r>
              <a:rPr lang="de-DE"/>
              <a:t>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Eine Sammlung mit Argumentationshilfen bei kritischen Elternfragen finden Sie </a:t>
            </a:r>
            <a:r>
              <a:rPr lang="de-DE" u="sng">
                <a:hlinkClick r:id="rId8" tooltip="https://mebis.bycs.de/beitrag/ki-in-der-schule"/>
              </a:rPr>
              <a:t>hier</a:t>
            </a:r>
            <a:r>
              <a:rPr lang="de-DE"/>
              <a:t>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>
          <a:xfrm>
            <a:off x="550860" y="5124852"/>
            <a:ext cx="5545854" cy="603863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sz="1800" spc="1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Segoe UI"/>
              </a:rPr>
              <a:t>Herzlich willkommen </a:t>
            </a:r>
            <a:br>
              <a:rPr lang="de-DE" sz="1800" spc="1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Segoe UI"/>
              </a:rPr>
            </a:br>
            <a:r>
              <a:rPr lang="de-DE" sz="1800" spc="1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Segoe UI"/>
              </a:rPr>
              <a:t>zum Elternabend am XX.XX.XXXX </a:t>
            </a:r>
            <a:endParaRPr lang="de-DE" spc="100">
              <a:solidFill>
                <a:schemeClr val="tx1">
                  <a:lumMod val="75000"/>
                  <a:lumOff val="25000"/>
                </a:schemeClr>
              </a:solidFill>
              <a:cs typeface="Segoe UI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Rechtliche Rahmenbedingungen</a:t>
            </a:r>
            <a:endParaRPr/>
          </a:p>
        </p:txBody>
      </p:sp>
      <p:cxnSp>
        <p:nvCxnSpPr>
          <p:cNvPr id="17" name="Gerader Verbinder 14"/>
          <p:cNvCxnSpPr>
            <a:cxnSpLocks/>
          </p:cNvCxnSpPr>
          <p:nvPr/>
        </p:nvCxnSpPr>
        <p:spPr bwMode="auto">
          <a:xfrm>
            <a:off x="11457673" y="6475333"/>
            <a:ext cx="180000" cy="0"/>
          </a:xfrm>
          <a:prstGeom prst="line">
            <a:avLst/>
          </a:prstGeom>
          <a:ln cap="rnd">
            <a:solidFill>
              <a:srgbClr val="DEC6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478126" y="814968"/>
            <a:ext cx="7138411" cy="1605568"/>
          </a:xfrm>
        </p:spPr>
        <p:txBody>
          <a:bodyPr/>
          <a:lstStyle/>
          <a:p>
            <a:pPr algn="ctr">
              <a:defRPr/>
            </a:pPr>
            <a:r>
              <a:rPr lang="de-DE"/>
              <a:t>KI-Anwendungen </a:t>
            </a:r>
            <a:endParaRPr/>
          </a:p>
          <a:p>
            <a:pPr algn="ctr">
              <a:defRPr/>
            </a:pPr>
            <a:r>
              <a:rPr lang="de-DE"/>
              <a:t>in der Schule 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95706" y="2957430"/>
            <a:ext cx="4829950" cy="3219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556650" y="778589"/>
            <a:ext cx="9209813" cy="430887"/>
          </a:xfrm>
        </p:spPr>
        <p:txBody>
          <a:bodyPr/>
          <a:lstStyle/>
          <a:p>
            <a:pPr>
              <a:defRPr/>
            </a:pPr>
            <a:r>
              <a:rPr lang="de-DE">
                <a:cs typeface="Segoe UI"/>
              </a:rPr>
              <a:t>Rechtliche Rahmenbedingungen</a:t>
            </a:r>
            <a:endParaRPr/>
          </a:p>
        </p:txBody>
      </p:sp>
      <p:sp>
        <p:nvSpPr>
          <p:cNvPr id="3" name="Foliennummernplatzhalter 5"/>
          <p:cNvSpPr txBox="1"/>
          <p:nvPr/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marL="0" algn="l" defTabSz="914400">
              <a:defRPr sz="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266E1-CF7D-47E8-B8E6-FE2361DFB2DF}" type="slidenum">
              <a:rPr lang="de-DE">
                <a:solidFill>
                  <a:srgbClr val="DEC628"/>
                </a:solidFill>
                <a:latin typeface="Aptos"/>
              </a:rPr>
              <a:t>3</a:t>
            </a:fld>
            <a:endParaRPr lang="de-DE">
              <a:solidFill>
                <a:srgbClr val="DEC628"/>
              </a:solidFill>
              <a:latin typeface="Aptos"/>
            </a:endParaRPr>
          </a:p>
        </p:txBody>
      </p:sp>
      <p:grpSp>
        <p:nvGrpSpPr>
          <p:cNvPr id="8" name="Grafik 13"/>
          <p:cNvGrpSpPr/>
          <p:nvPr/>
        </p:nvGrpSpPr>
        <p:grpSpPr bwMode="auto">
          <a:xfrm>
            <a:off x="11169749" y="376595"/>
            <a:ext cx="679036" cy="748474"/>
            <a:chOff x="10950380" y="410026"/>
            <a:chExt cx="465152" cy="539923"/>
          </a:xfrm>
        </p:grpSpPr>
        <p:sp>
          <p:nvSpPr>
            <p:cNvPr id="9" name="Freihandform: Form 3"/>
            <p:cNvSpPr/>
            <p:nvPr/>
          </p:nvSpPr>
          <p:spPr bwMode="auto">
            <a:xfrm>
              <a:off x="10950380" y="410709"/>
              <a:ext cx="465152" cy="539233"/>
            </a:xfrm>
            <a:custGeom>
              <a:avLst/>
              <a:gdLst>
                <a:gd name="connsiteX0" fmla="*/ 130604 w 465152"/>
                <a:gd name="connsiteY0" fmla="*/ 1278 h 539233"/>
                <a:gd name="connsiteX1" fmla="*/ 78411 w 465152"/>
                <a:gd name="connsiteY1" fmla="*/ 438939 h 539233"/>
                <a:gd name="connsiteX2" fmla="*/ 296292 w 465152"/>
                <a:gd name="connsiteY2" fmla="*/ 416557 h 539233"/>
                <a:gd name="connsiteX3" fmla="*/ 447064 w 465152"/>
                <a:gd name="connsiteY3" fmla="*/ 539234 h 539233"/>
                <a:gd name="connsiteX4" fmla="*/ 380791 w 465152"/>
                <a:gd name="connsiteY4" fmla="*/ 385056 h 539233"/>
                <a:gd name="connsiteX5" fmla="*/ 392395 w 465152"/>
                <a:gd name="connsiteY5" fmla="*/ 346926 h 539233"/>
                <a:gd name="connsiteX6" fmla="*/ 461979 w 465152"/>
                <a:gd name="connsiteY6" fmla="*/ 260719 h 539233"/>
                <a:gd name="connsiteX7" fmla="*/ 130604 w 465152"/>
                <a:gd name="connsiteY7" fmla="*/ 1278 h 5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2" h="539233" extrusionOk="0">
                  <a:moveTo>
                    <a:pt x="130604" y="1278"/>
                  </a:moveTo>
                  <a:cubicBezTo>
                    <a:pt x="-33396" y="18967"/>
                    <a:pt x="-33760" y="362481"/>
                    <a:pt x="78411" y="438939"/>
                  </a:cubicBezTo>
                  <a:cubicBezTo>
                    <a:pt x="147357" y="479683"/>
                    <a:pt x="231864" y="454254"/>
                    <a:pt x="296292" y="416557"/>
                  </a:cubicBezTo>
                  <a:cubicBezTo>
                    <a:pt x="336635" y="466351"/>
                    <a:pt x="395604" y="502518"/>
                    <a:pt x="447064" y="539234"/>
                  </a:cubicBezTo>
                  <a:cubicBezTo>
                    <a:pt x="422266" y="495080"/>
                    <a:pt x="400672" y="431481"/>
                    <a:pt x="380791" y="385056"/>
                  </a:cubicBezTo>
                  <a:cubicBezTo>
                    <a:pt x="371959" y="364430"/>
                    <a:pt x="377033" y="359819"/>
                    <a:pt x="392395" y="346926"/>
                  </a:cubicBezTo>
                  <a:cubicBezTo>
                    <a:pt x="416108" y="323735"/>
                    <a:pt x="449059" y="291931"/>
                    <a:pt x="461979" y="260719"/>
                  </a:cubicBezTo>
                  <a:cubicBezTo>
                    <a:pt x="496871" y="139105"/>
                    <a:pt x="234737" y="-15656"/>
                    <a:pt x="130604" y="1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0" name="Freihandform: Form 9"/>
            <p:cNvSpPr/>
            <p:nvPr/>
          </p:nvSpPr>
          <p:spPr bwMode="auto">
            <a:xfrm>
              <a:off x="10994845" y="533113"/>
              <a:ext cx="420687" cy="416835"/>
            </a:xfrm>
            <a:custGeom>
              <a:avLst/>
              <a:gdLst>
                <a:gd name="connsiteX0" fmla="*/ 357214 w 420687"/>
                <a:gd name="connsiteY0" fmla="*/ 0 h 416836"/>
                <a:gd name="connsiteX1" fmla="*/ 417514 w 420687"/>
                <a:gd name="connsiteY1" fmla="*/ 138321 h 416836"/>
                <a:gd name="connsiteX2" fmla="*/ 347929 w 420687"/>
                <a:gd name="connsiteY2" fmla="*/ 224529 h 416836"/>
                <a:gd name="connsiteX3" fmla="*/ 336326 w 420687"/>
                <a:gd name="connsiteY3" fmla="*/ 262658 h 416836"/>
                <a:gd name="connsiteX4" fmla="*/ 402598 w 420687"/>
                <a:gd name="connsiteY4" fmla="*/ 416836 h 416836"/>
                <a:gd name="connsiteX5" fmla="*/ 251826 w 420687"/>
                <a:gd name="connsiteY5" fmla="*/ 294159 h 416836"/>
                <a:gd name="connsiteX6" fmla="*/ 33945 w 420687"/>
                <a:gd name="connsiteY6" fmla="*/ 316542 h 416836"/>
                <a:gd name="connsiteX7" fmla="*/ 0 w 420687"/>
                <a:gd name="connsiteY7" fmla="*/ 280793 h 416836"/>
                <a:gd name="connsiteX8" fmla="*/ 357214 w 420687"/>
                <a:gd name="connsiteY8" fmla="*/ 0 h 4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87" h="416836" extrusionOk="0">
                  <a:moveTo>
                    <a:pt x="357214" y="0"/>
                  </a:moveTo>
                  <a:cubicBezTo>
                    <a:pt x="402633" y="43721"/>
                    <a:pt x="430434" y="93289"/>
                    <a:pt x="417514" y="138321"/>
                  </a:cubicBezTo>
                  <a:cubicBezTo>
                    <a:pt x="404601" y="169534"/>
                    <a:pt x="371643" y="201337"/>
                    <a:pt x="347929" y="224529"/>
                  </a:cubicBezTo>
                  <a:cubicBezTo>
                    <a:pt x="332568" y="237415"/>
                    <a:pt x="327493" y="242033"/>
                    <a:pt x="336326" y="262658"/>
                  </a:cubicBezTo>
                  <a:cubicBezTo>
                    <a:pt x="356206" y="309076"/>
                    <a:pt x="377801" y="372682"/>
                    <a:pt x="402598" y="416836"/>
                  </a:cubicBezTo>
                  <a:cubicBezTo>
                    <a:pt x="351139" y="380120"/>
                    <a:pt x="292170" y="343953"/>
                    <a:pt x="251826" y="294159"/>
                  </a:cubicBezTo>
                  <a:cubicBezTo>
                    <a:pt x="187392" y="331856"/>
                    <a:pt x="102892" y="357285"/>
                    <a:pt x="33945" y="316542"/>
                  </a:cubicBezTo>
                  <a:cubicBezTo>
                    <a:pt x="21135" y="307814"/>
                    <a:pt x="9800" y="295600"/>
                    <a:pt x="0" y="280793"/>
                  </a:cubicBezTo>
                  <a:lnTo>
                    <a:pt x="357214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4" name="Freihandform: Form 10"/>
            <p:cNvSpPr/>
            <p:nvPr/>
          </p:nvSpPr>
          <p:spPr bwMode="auto">
            <a:xfrm>
              <a:off x="11092601" y="435693"/>
              <a:ext cx="78149" cy="354341"/>
            </a:xfrm>
            <a:custGeom>
              <a:avLst/>
              <a:gdLst>
                <a:gd name="connsiteX0" fmla="*/ 78150 w 78149"/>
                <a:gd name="connsiteY0" fmla="*/ 306647 h 354341"/>
                <a:gd name="connsiteX1" fmla="*/ 78150 w 78149"/>
                <a:gd name="connsiteY1" fmla="*/ 321070 h 354341"/>
                <a:gd name="connsiteX2" fmla="*/ 38801 w 78149"/>
                <a:gd name="connsiteY2" fmla="*/ 354342 h 354341"/>
                <a:gd name="connsiteX3" fmla="*/ 0 w 78149"/>
                <a:gd name="connsiteY3" fmla="*/ 321070 h 354341"/>
                <a:gd name="connsiteX4" fmla="*/ 0 w 78149"/>
                <a:gd name="connsiteY4" fmla="*/ 306647 h 354341"/>
                <a:gd name="connsiteX5" fmla="*/ 38801 w 78149"/>
                <a:gd name="connsiteY5" fmla="*/ 272820 h 354341"/>
                <a:gd name="connsiteX6" fmla="*/ 78150 w 78149"/>
                <a:gd name="connsiteY6" fmla="*/ 306647 h 354341"/>
                <a:gd name="connsiteX7" fmla="*/ 58194 w 78149"/>
                <a:gd name="connsiteY7" fmla="*/ 0 h 354341"/>
                <a:gd name="connsiteX8" fmla="*/ 74268 w 78149"/>
                <a:gd name="connsiteY8" fmla="*/ 15528 h 354341"/>
                <a:gd name="connsiteX9" fmla="*/ 70387 w 78149"/>
                <a:gd name="connsiteY9" fmla="*/ 221249 h 354341"/>
                <a:gd name="connsiteX10" fmla="*/ 54313 w 78149"/>
                <a:gd name="connsiteY10" fmla="*/ 236777 h 354341"/>
                <a:gd name="connsiteX11" fmla="*/ 23830 w 78149"/>
                <a:gd name="connsiteY11" fmla="*/ 236777 h 354341"/>
                <a:gd name="connsiteX12" fmla="*/ 7756 w 78149"/>
                <a:gd name="connsiteY12" fmla="*/ 221249 h 354341"/>
                <a:gd name="connsiteX13" fmla="*/ 4430 w 78149"/>
                <a:gd name="connsiteY13" fmla="*/ 15528 h 354341"/>
                <a:gd name="connsiteX14" fmla="*/ 19949 w 78149"/>
                <a:gd name="connsiteY14" fmla="*/ 0 h 354341"/>
                <a:gd name="connsiteX15" fmla="*/ 58194 w 78149"/>
                <a:gd name="connsiteY15" fmla="*/ 0 h 3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49" h="354341" extrusionOk="0">
                  <a:moveTo>
                    <a:pt x="78150" y="306647"/>
                  </a:moveTo>
                  <a:lnTo>
                    <a:pt x="78150" y="321070"/>
                  </a:lnTo>
                  <a:cubicBezTo>
                    <a:pt x="78150" y="342142"/>
                    <a:pt x="64290" y="354342"/>
                    <a:pt x="38801" y="354342"/>
                  </a:cubicBezTo>
                  <a:cubicBezTo>
                    <a:pt x="13311" y="354342"/>
                    <a:pt x="0" y="342142"/>
                    <a:pt x="0" y="321070"/>
                  </a:cubicBezTo>
                  <a:lnTo>
                    <a:pt x="0" y="306647"/>
                  </a:lnTo>
                  <a:cubicBezTo>
                    <a:pt x="0" y="284464"/>
                    <a:pt x="13852" y="272820"/>
                    <a:pt x="38801" y="272820"/>
                  </a:cubicBezTo>
                  <a:cubicBezTo>
                    <a:pt x="63749" y="272820"/>
                    <a:pt x="78150" y="284464"/>
                    <a:pt x="78150" y="306647"/>
                  </a:cubicBezTo>
                  <a:close/>
                  <a:moveTo>
                    <a:pt x="58194" y="0"/>
                  </a:moveTo>
                  <a:cubicBezTo>
                    <a:pt x="68727" y="0"/>
                    <a:pt x="74268" y="5544"/>
                    <a:pt x="74268" y="15528"/>
                  </a:cubicBezTo>
                  <a:lnTo>
                    <a:pt x="70387" y="221249"/>
                  </a:lnTo>
                  <a:cubicBezTo>
                    <a:pt x="70387" y="231226"/>
                    <a:pt x="64846" y="236777"/>
                    <a:pt x="54313" y="236777"/>
                  </a:cubicBezTo>
                  <a:lnTo>
                    <a:pt x="23830" y="236777"/>
                  </a:lnTo>
                  <a:cubicBezTo>
                    <a:pt x="13297" y="236777"/>
                    <a:pt x="7756" y="231233"/>
                    <a:pt x="7756" y="221249"/>
                  </a:cubicBezTo>
                  <a:lnTo>
                    <a:pt x="4430" y="15528"/>
                  </a:lnTo>
                  <a:cubicBezTo>
                    <a:pt x="3875" y="5551"/>
                    <a:pt x="9416" y="0"/>
                    <a:pt x="19949" y="0"/>
                  </a:cubicBezTo>
                  <a:lnTo>
                    <a:pt x="58194" y="0"/>
                  </a:lnTo>
                  <a:close/>
                </a:path>
              </a:pathLst>
            </a:custGeom>
            <a:solidFill>
              <a:srgbClr val="FFFFFF"/>
            </a:solidFill>
            <a:ln w="2277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5" name="Freihandform: Form 11"/>
            <p:cNvSpPr/>
            <p:nvPr/>
          </p:nvSpPr>
          <p:spPr bwMode="auto">
            <a:xfrm>
              <a:off x="11084427" y="410026"/>
              <a:ext cx="95163" cy="68984"/>
            </a:xfrm>
            <a:custGeom>
              <a:avLst/>
              <a:gdLst>
                <a:gd name="connsiteX0" fmla="*/ 92578 w 95163"/>
                <a:gd name="connsiteY0" fmla="*/ 68984 h 68984"/>
                <a:gd name="connsiteX1" fmla="*/ 95095 w 95163"/>
                <a:gd name="connsiteY1" fmla="*/ 17242 h 68984"/>
                <a:gd name="connsiteX2" fmla="*/ 95163 w 95163"/>
                <a:gd name="connsiteY2" fmla="*/ 16844 h 68984"/>
                <a:gd name="connsiteX3" fmla="*/ 0 w 95163"/>
                <a:gd name="connsiteY3" fmla="*/ 788 h 68984"/>
                <a:gd name="connsiteX4" fmla="*/ 0 w 95163"/>
                <a:gd name="connsiteY4" fmla="*/ 774 h 68984"/>
                <a:gd name="connsiteX5" fmla="*/ 2517 w 95163"/>
                <a:gd name="connsiteY5" fmla="*/ 59378 h 68984"/>
                <a:gd name="connsiteX6" fmla="*/ 92578 w 95163"/>
                <a:gd name="connsiteY6" fmla="*/ 68984 h 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63" h="68984" extrusionOk="0">
                  <a:moveTo>
                    <a:pt x="92578" y="68984"/>
                  </a:moveTo>
                  <a:lnTo>
                    <a:pt x="95095" y="17242"/>
                  </a:lnTo>
                  <a:lnTo>
                    <a:pt x="95163" y="16844"/>
                  </a:lnTo>
                  <a:cubicBezTo>
                    <a:pt x="58928" y="3917"/>
                    <a:pt x="25243" y="-2320"/>
                    <a:pt x="0" y="788"/>
                  </a:cubicBezTo>
                  <a:lnTo>
                    <a:pt x="0" y="774"/>
                  </a:lnTo>
                  <a:cubicBezTo>
                    <a:pt x="0" y="774"/>
                    <a:pt x="2517" y="59378"/>
                    <a:pt x="2517" y="59378"/>
                  </a:cubicBezTo>
                  <a:lnTo>
                    <a:pt x="92578" y="6898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KI Programme in der Schule</a:t>
            </a:r>
            <a:endParaRPr/>
          </a:p>
        </p:txBody>
      </p:sp>
      <p:sp>
        <p:nvSpPr>
          <p:cNvPr id="2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5696" y="1489663"/>
            <a:ext cx="11305730" cy="374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Lehrkräfte und Schülerinnen und Schüler haben Grundkenntnisse zu KI (z. B. Fortbildung zu </a:t>
            </a:r>
            <a:r>
              <a:rPr lang="de-DE" b="0" i="0" u="none" strike="noStrike" cap="none" dirty="0" err="1">
                <a:ln>
                  <a:noFill/>
                </a:ln>
                <a:latin typeface="Aptos"/>
              </a:rPr>
              <a:t>ByLKI</a:t>
            </a:r>
            <a:r>
              <a:rPr lang="de-DE" b="0" i="0" u="none" strike="noStrike" cap="none" dirty="0">
                <a:ln>
                  <a:noFill/>
                </a:ln>
                <a:latin typeface="Aptos"/>
              </a:rPr>
              <a:t>, KI-Kompass), bevor sie KI-Systeme nutzen.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Nur datenschutzkonforme KI-Systeme werden eingesetzt.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Es werden keine personenbezogenen Daten eingegeben.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Eingaben von Schülerinnen und Schülern werden nicht zum Training der KI verwendet.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KI-generierte Inhalte müssen immer gekennzeichnet werden.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Lehrkräfte sowie Schülerinnen und Schüler prüfen KI-Inhalte auf Richtigkeit.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 bwMode="auto">
          <a:xfrm>
            <a:off x="745068" y="1676900"/>
            <a:ext cx="7357740" cy="4091722"/>
          </a:xfrm>
        </p:spPr>
        <p:txBody>
          <a:bodyPr anchor="t"/>
          <a:lstStyle/>
          <a:p>
            <a:pPr algn="l">
              <a:defRPr/>
            </a:pPr>
            <a:r>
              <a:rPr lang="de-DE" sz="2400" dirty="0"/>
              <a:t>                 </a:t>
            </a:r>
            <a:endParaRPr dirty="0"/>
          </a:p>
          <a:p>
            <a:pPr algn="l">
              <a:defRPr/>
            </a:pPr>
            <a:r>
              <a:rPr lang="de-DE" sz="2400" b="1" dirty="0"/>
              <a:t>	    Rechtliche Rahmenbedingungen</a:t>
            </a:r>
            <a:endParaRPr lang="de-DE" sz="2400" dirty="0"/>
          </a:p>
          <a:p>
            <a:pPr algn="l">
              <a:defRPr/>
            </a:pPr>
            <a:r>
              <a:rPr lang="de-DE" sz="2400" dirty="0"/>
              <a:t>                 </a:t>
            </a:r>
            <a:r>
              <a:rPr lang="de-DE" sz="1800" dirty="0"/>
              <a:t>Urheberrecht, Altersgrenzen, Jugendschutz</a:t>
            </a:r>
            <a:endParaRPr dirty="0"/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600" dirty="0"/>
              <a:t>	      </a:t>
            </a:r>
            <a:r>
              <a:rPr lang="de-DE" sz="2400" b="1" dirty="0"/>
              <a:t>Schulische Rahmenbedingungen</a:t>
            </a:r>
            <a:endParaRPr dirty="0"/>
          </a:p>
          <a:p>
            <a:pPr algn="l">
              <a:defRPr/>
            </a:pPr>
            <a:r>
              <a:rPr lang="de-DE" sz="2400" b="1" dirty="0"/>
              <a:t>                 </a:t>
            </a:r>
            <a:r>
              <a:rPr lang="de-DE" sz="1800" dirty="0" err="1"/>
              <a:t>LehrplanPlus</a:t>
            </a:r>
            <a:r>
              <a:rPr lang="de-DE" sz="1800" dirty="0"/>
              <a:t>, Medienbildung, Didaktik</a:t>
            </a:r>
            <a:endParaRPr dirty="0"/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800" dirty="0"/>
              <a:t>	      </a:t>
            </a:r>
            <a:r>
              <a:rPr lang="de-DE" sz="2400" b="1" dirty="0"/>
              <a:t>Kritisches Hinterfragen</a:t>
            </a:r>
            <a:endParaRPr dirty="0"/>
          </a:p>
          <a:p>
            <a:pPr algn="l">
              <a:defRPr/>
            </a:pPr>
            <a:r>
              <a:rPr lang="de-DE" sz="2400" b="1" dirty="0"/>
              <a:t>                  </a:t>
            </a:r>
            <a:r>
              <a:rPr lang="de-DE" sz="1800" dirty="0"/>
              <a:t>Richtigkeit, ethische Fragestellungen</a:t>
            </a:r>
            <a:endParaRPr lang="de-DE" sz="2400" b="1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Verwendung von KI-basierten Systemen</a:t>
            </a:r>
            <a:endParaRPr/>
          </a:p>
        </p:txBody>
      </p:sp>
      <p:sp>
        <p:nvSpPr>
          <p:cNvPr id="2" name="Foliennummernplatzhalter 5"/>
          <p:cNvSpPr txBox="1"/>
          <p:nvPr/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marL="0" algn="l" defTabSz="914400">
              <a:defRPr sz="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266E1-CF7D-47E8-B8E6-FE2361DFB2DF}" type="slidenum">
              <a:rPr lang="de-DE">
                <a:solidFill>
                  <a:srgbClr val="DEC628"/>
                </a:solidFill>
                <a:latin typeface="Aptos"/>
              </a:rPr>
              <a:t>4</a:t>
            </a:fld>
            <a:endParaRPr lang="de-DE">
              <a:solidFill>
                <a:srgbClr val="DEC628"/>
              </a:solidFill>
              <a:latin typeface="Apto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KI Programme in der Schule – Rechtliche Rahmenbedingungen</a:t>
            </a:r>
            <a:endParaRPr/>
          </a:p>
        </p:txBody>
      </p:sp>
      <p:pic>
        <p:nvPicPr>
          <p:cNvPr id="3" name="Grafik 2" descr="Ein Bild, das Symbol, Logo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5882" y="1801276"/>
            <a:ext cx="963735" cy="963735"/>
          </a:xfrm>
          <a:prstGeom prst="rect">
            <a:avLst/>
          </a:prstGeom>
        </p:spPr>
      </p:pic>
      <p:pic>
        <p:nvPicPr>
          <p:cNvPr id="7" name="Grafik 6" descr="Ein Bild, das Lupe, Kreis, Spiegel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5882" y="3075204"/>
            <a:ext cx="898116" cy="898116"/>
          </a:xfrm>
          <a:prstGeom prst="rect">
            <a:avLst/>
          </a:prstGeom>
        </p:spPr>
      </p:pic>
      <p:pic>
        <p:nvPicPr>
          <p:cNvPr id="8" name="Grafik 7" descr="Ein Bild, das Glühbirne, Licht enthält.&#10;&#10;KI-generierte Inhalte können fehlerhaft sein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95882" y="4305421"/>
            <a:ext cx="898116" cy="898116"/>
          </a:xfrm>
          <a:prstGeom prst="rect">
            <a:avLst/>
          </a:prstGeom>
        </p:spPr>
      </p:pic>
      <p:grpSp>
        <p:nvGrpSpPr>
          <p:cNvPr id="9" name="Grafik 13"/>
          <p:cNvGrpSpPr/>
          <p:nvPr/>
        </p:nvGrpSpPr>
        <p:grpSpPr bwMode="auto">
          <a:xfrm>
            <a:off x="11169749" y="376595"/>
            <a:ext cx="679036" cy="748474"/>
            <a:chOff x="10950380" y="410026"/>
            <a:chExt cx="465152" cy="539923"/>
          </a:xfrm>
        </p:grpSpPr>
        <p:sp>
          <p:nvSpPr>
            <p:cNvPr id="10" name="Freihandform: Form 3"/>
            <p:cNvSpPr/>
            <p:nvPr/>
          </p:nvSpPr>
          <p:spPr bwMode="auto">
            <a:xfrm>
              <a:off x="10950380" y="410709"/>
              <a:ext cx="465152" cy="539233"/>
            </a:xfrm>
            <a:custGeom>
              <a:avLst/>
              <a:gdLst>
                <a:gd name="connsiteX0" fmla="*/ 130604 w 465152"/>
                <a:gd name="connsiteY0" fmla="*/ 1278 h 539233"/>
                <a:gd name="connsiteX1" fmla="*/ 78411 w 465152"/>
                <a:gd name="connsiteY1" fmla="*/ 438939 h 539233"/>
                <a:gd name="connsiteX2" fmla="*/ 296292 w 465152"/>
                <a:gd name="connsiteY2" fmla="*/ 416557 h 539233"/>
                <a:gd name="connsiteX3" fmla="*/ 447064 w 465152"/>
                <a:gd name="connsiteY3" fmla="*/ 539234 h 539233"/>
                <a:gd name="connsiteX4" fmla="*/ 380791 w 465152"/>
                <a:gd name="connsiteY4" fmla="*/ 385056 h 539233"/>
                <a:gd name="connsiteX5" fmla="*/ 392395 w 465152"/>
                <a:gd name="connsiteY5" fmla="*/ 346926 h 539233"/>
                <a:gd name="connsiteX6" fmla="*/ 461979 w 465152"/>
                <a:gd name="connsiteY6" fmla="*/ 260719 h 539233"/>
                <a:gd name="connsiteX7" fmla="*/ 130604 w 465152"/>
                <a:gd name="connsiteY7" fmla="*/ 1278 h 5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2" h="539233" extrusionOk="0">
                  <a:moveTo>
                    <a:pt x="130604" y="1278"/>
                  </a:moveTo>
                  <a:cubicBezTo>
                    <a:pt x="-33396" y="18967"/>
                    <a:pt x="-33760" y="362481"/>
                    <a:pt x="78411" y="438939"/>
                  </a:cubicBezTo>
                  <a:cubicBezTo>
                    <a:pt x="147357" y="479683"/>
                    <a:pt x="231864" y="454254"/>
                    <a:pt x="296292" y="416557"/>
                  </a:cubicBezTo>
                  <a:cubicBezTo>
                    <a:pt x="336635" y="466351"/>
                    <a:pt x="395604" y="502518"/>
                    <a:pt x="447064" y="539234"/>
                  </a:cubicBezTo>
                  <a:cubicBezTo>
                    <a:pt x="422266" y="495080"/>
                    <a:pt x="400672" y="431481"/>
                    <a:pt x="380791" y="385056"/>
                  </a:cubicBezTo>
                  <a:cubicBezTo>
                    <a:pt x="371959" y="364430"/>
                    <a:pt x="377033" y="359819"/>
                    <a:pt x="392395" y="346926"/>
                  </a:cubicBezTo>
                  <a:cubicBezTo>
                    <a:pt x="416108" y="323735"/>
                    <a:pt x="449059" y="291931"/>
                    <a:pt x="461979" y="260719"/>
                  </a:cubicBezTo>
                  <a:cubicBezTo>
                    <a:pt x="496871" y="139105"/>
                    <a:pt x="234737" y="-15656"/>
                    <a:pt x="130604" y="1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4" name="Freihandform: Form 9"/>
            <p:cNvSpPr/>
            <p:nvPr/>
          </p:nvSpPr>
          <p:spPr bwMode="auto">
            <a:xfrm>
              <a:off x="10994845" y="533113"/>
              <a:ext cx="420687" cy="416835"/>
            </a:xfrm>
            <a:custGeom>
              <a:avLst/>
              <a:gdLst>
                <a:gd name="connsiteX0" fmla="*/ 357214 w 420687"/>
                <a:gd name="connsiteY0" fmla="*/ 0 h 416836"/>
                <a:gd name="connsiteX1" fmla="*/ 417514 w 420687"/>
                <a:gd name="connsiteY1" fmla="*/ 138321 h 416836"/>
                <a:gd name="connsiteX2" fmla="*/ 347929 w 420687"/>
                <a:gd name="connsiteY2" fmla="*/ 224529 h 416836"/>
                <a:gd name="connsiteX3" fmla="*/ 336326 w 420687"/>
                <a:gd name="connsiteY3" fmla="*/ 262658 h 416836"/>
                <a:gd name="connsiteX4" fmla="*/ 402598 w 420687"/>
                <a:gd name="connsiteY4" fmla="*/ 416836 h 416836"/>
                <a:gd name="connsiteX5" fmla="*/ 251826 w 420687"/>
                <a:gd name="connsiteY5" fmla="*/ 294159 h 416836"/>
                <a:gd name="connsiteX6" fmla="*/ 33945 w 420687"/>
                <a:gd name="connsiteY6" fmla="*/ 316542 h 416836"/>
                <a:gd name="connsiteX7" fmla="*/ 0 w 420687"/>
                <a:gd name="connsiteY7" fmla="*/ 280793 h 416836"/>
                <a:gd name="connsiteX8" fmla="*/ 357214 w 420687"/>
                <a:gd name="connsiteY8" fmla="*/ 0 h 4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87" h="416836" extrusionOk="0">
                  <a:moveTo>
                    <a:pt x="357214" y="0"/>
                  </a:moveTo>
                  <a:cubicBezTo>
                    <a:pt x="402633" y="43721"/>
                    <a:pt x="430434" y="93289"/>
                    <a:pt x="417514" y="138321"/>
                  </a:cubicBezTo>
                  <a:cubicBezTo>
                    <a:pt x="404601" y="169534"/>
                    <a:pt x="371643" y="201337"/>
                    <a:pt x="347929" y="224529"/>
                  </a:cubicBezTo>
                  <a:cubicBezTo>
                    <a:pt x="332568" y="237415"/>
                    <a:pt x="327493" y="242033"/>
                    <a:pt x="336326" y="262658"/>
                  </a:cubicBezTo>
                  <a:cubicBezTo>
                    <a:pt x="356206" y="309076"/>
                    <a:pt x="377801" y="372682"/>
                    <a:pt x="402598" y="416836"/>
                  </a:cubicBezTo>
                  <a:cubicBezTo>
                    <a:pt x="351139" y="380120"/>
                    <a:pt x="292170" y="343953"/>
                    <a:pt x="251826" y="294159"/>
                  </a:cubicBezTo>
                  <a:cubicBezTo>
                    <a:pt x="187392" y="331856"/>
                    <a:pt x="102892" y="357285"/>
                    <a:pt x="33945" y="316542"/>
                  </a:cubicBezTo>
                  <a:cubicBezTo>
                    <a:pt x="21135" y="307814"/>
                    <a:pt x="9800" y="295600"/>
                    <a:pt x="0" y="280793"/>
                  </a:cubicBezTo>
                  <a:lnTo>
                    <a:pt x="357214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8" name="Freihandform: Form 10"/>
            <p:cNvSpPr/>
            <p:nvPr/>
          </p:nvSpPr>
          <p:spPr bwMode="auto">
            <a:xfrm>
              <a:off x="11092601" y="435693"/>
              <a:ext cx="78149" cy="354341"/>
            </a:xfrm>
            <a:custGeom>
              <a:avLst/>
              <a:gdLst>
                <a:gd name="connsiteX0" fmla="*/ 78150 w 78149"/>
                <a:gd name="connsiteY0" fmla="*/ 306647 h 354341"/>
                <a:gd name="connsiteX1" fmla="*/ 78150 w 78149"/>
                <a:gd name="connsiteY1" fmla="*/ 321070 h 354341"/>
                <a:gd name="connsiteX2" fmla="*/ 38801 w 78149"/>
                <a:gd name="connsiteY2" fmla="*/ 354342 h 354341"/>
                <a:gd name="connsiteX3" fmla="*/ 0 w 78149"/>
                <a:gd name="connsiteY3" fmla="*/ 321070 h 354341"/>
                <a:gd name="connsiteX4" fmla="*/ 0 w 78149"/>
                <a:gd name="connsiteY4" fmla="*/ 306647 h 354341"/>
                <a:gd name="connsiteX5" fmla="*/ 38801 w 78149"/>
                <a:gd name="connsiteY5" fmla="*/ 272820 h 354341"/>
                <a:gd name="connsiteX6" fmla="*/ 78150 w 78149"/>
                <a:gd name="connsiteY6" fmla="*/ 306647 h 354341"/>
                <a:gd name="connsiteX7" fmla="*/ 58194 w 78149"/>
                <a:gd name="connsiteY7" fmla="*/ 0 h 354341"/>
                <a:gd name="connsiteX8" fmla="*/ 74268 w 78149"/>
                <a:gd name="connsiteY8" fmla="*/ 15528 h 354341"/>
                <a:gd name="connsiteX9" fmla="*/ 70387 w 78149"/>
                <a:gd name="connsiteY9" fmla="*/ 221249 h 354341"/>
                <a:gd name="connsiteX10" fmla="*/ 54313 w 78149"/>
                <a:gd name="connsiteY10" fmla="*/ 236777 h 354341"/>
                <a:gd name="connsiteX11" fmla="*/ 23830 w 78149"/>
                <a:gd name="connsiteY11" fmla="*/ 236777 h 354341"/>
                <a:gd name="connsiteX12" fmla="*/ 7756 w 78149"/>
                <a:gd name="connsiteY12" fmla="*/ 221249 h 354341"/>
                <a:gd name="connsiteX13" fmla="*/ 4430 w 78149"/>
                <a:gd name="connsiteY13" fmla="*/ 15528 h 354341"/>
                <a:gd name="connsiteX14" fmla="*/ 19949 w 78149"/>
                <a:gd name="connsiteY14" fmla="*/ 0 h 354341"/>
                <a:gd name="connsiteX15" fmla="*/ 58194 w 78149"/>
                <a:gd name="connsiteY15" fmla="*/ 0 h 3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49" h="354341" extrusionOk="0">
                  <a:moveTo>
                    <a:pt x="78150" y="306647"/>
                  </a:moveTo>
                  <a:lnTo>
                    <a:pt x="78150" y="321070"/>
                  </a:lnTo>
                  <a:cubicBezTo>
                    <a:pt x="78150" y="342142"/>
                    <a:pt x="64290" y="354342"/>
                    <a:pt x="38801" y="354342"/>
                  </a:cubicBezTo>
                  <a:cubicBezTo>
                    <a:pt x="13311" y="354342"/>
                    <a:pt x="0" y="342142"/>
                    <a:pt x="0" y="321070"/>
                  </a:cubicBezTo>
                  <a:lnTo>
                    <a:pt x="0" y="306647"/>
                  </a:lnTo>
                  <a:cubicBezTo>
                    <a:pt x="0" y="284464"/>
                    <a:pt x="13852" y="272820"/>
                    <a:pt x="38801" y="272820"/>
                  </a:cubicBezTo>
                  <a:cubicBezTo>
                    <a:pt x="63749" y="272820"/>
                    <a:pt x="78150" y="284464"/>
                    <a:pt x="78150" y="306647"/>
                  </a:cubicBezTo>
                  <a:close/>
                  <a:moveTo>
                    <a:pt x="58194" y="0"/>
                  </a:moveTo>
                  <a:cubicBezTo>
                    <a:pt x="68727" y="0"/>
                    <a:pt x="74268" y="5544"/>
                    <a:pt x="74268" y="15528"/>
                  </a:cubicBezTo>
                  <a:lnTo>
                    <a:pt x="70387" y="221249"/>
                  </a:lnTo>
                  <a:cubicBezTo>
                    <a:pt x="70387" y="231226"/>
                    <a:pt x="64846" y="236777"/>
                    <a:pt x="54313" y="236777"/>
                  </a:cubicBezTo>
                  <a:lnTo>
                    <a:pt x="23830" y="236777"/>
                  </a:lnTo>
                  <a:cubicBezTo>
                    <a:pt x="13297" y="236777"/>
                    <a:pt x="7756" y="231233"/>
                    <a:pt x="7756" y="221249"/>
                  </a:cubicBezTo>
                  <a:lnTo>
                    <a:pt x="4430" y="15528"/>
                  </a:lnTo>
                  <a:cubicBezTo>
                    <a:pt x="3875" y="5551"/>
                    <a:pt x="9416" y="0"/>
                    <a:pt x="19949" y="0"/>
                  </a:cubicBezTo>
                  <a:lnTo>
                    <a:pt x="58194" y="0"/>
                  </a:lnTo>
                  <a:close/>
                </a:path>
              </a:pathLst>
            </a:custGeom>
            <a:solidFill>
              <a:srgbClr val="FFFFFF"/>
            </a:solidFill>
            <a:ln w="2277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9" name="Freihandform: Form 11"/>
            <p:cNvSpPr/>
            <p:nvPr/>
          </p:nvSpPr>
          <p:spPr bwMode="auto">
            <a:xfrm>
              <a:off x="11084427" y="410026"/>
              <a:ext cx="95163" cy="68984"/>
            </a:xfrm>
            <a:custGeom>
              <a:avLst/>
              <a:gdLst>
                <a:gd name="connsiteX0" fmla="*/ 92578 w 95163"/>
                <a:gd name="connsiteY0" fmla="*/ 68984 h 68984"/>
                <a:gd name="connsiteX1" fmla="*/ 95095 w 95163"/>
                <a:gd name="connsiteY1" fmla="*/ 17242 h 68984"/>
                <a:gd name="connsiteX2" fmla="*/ 95163 w 95163"/>
                <a:gd name="connsiteY2" fmla="*/ 16844 h 68984"/>
                <a:gd name="connsiteX3" fmla="*/ 0 w 95163"/>
                <a:gd name="connsiteY3" fmla="*/ 788 h 68984"/>
                <a:gd name="connsiteX4" fmla="*/ 0 w 95163"/>
                <a:gd name="connsiteY4" fmla="*/ 774 h 68984"/>
                <a:gd name="connsiteX5" fmla="*/ 2517 w 95163"/>
                <a:gd name="connsiteY5" fmla="*/ 59378 h 68984"/>
                <a:gd name="connsiteX6" fmla="*/ 92578 w 95163"/>
                <a:gd name="connsiteY6" fmla="*/ 68984 h 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63" h="68984" extrusionOk="0">
                  <a:moveTo>
                    <a:pt x="92578" y="68984"/>
                  </a:moveTo>
                  <a:lnTo>
                    <a:pt x="95095" y="17242"/>
                  </a:lnTo>
                  <a:lnTo>
                    <a:pt x="95163" y="16844"/>
                  </a:lnTo>
                  <a:cubicBezTo>
                    <a:pt x="58928" y="3917"/>
                    <a:pt x="25243" y="-2320"/>
                    <a:pt x="0" y="788"/>
                  </a:cubicBezTo>
                  <a:lnTo>
                    <a:pt x="0" y="774"/>
                  </a:lnTo>
                  <a:cubicBezTo>
                    <a:pt x="0" y="774"/>
                    <a:pt x="2517" y="59378"/>
                    <a:pt x="2517" y="59378"/>
                  </a:cubicBezTo>
                  <a:lnTo>
                    <a:pt x="92578" y="6898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45281" y="3973321"/>
            <a:ext cx="3403504" cy="2269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556035" y="515520"/>
            <a:ext cx="9209813" cy="430887"/>
          </a:xfrm>
        </p:spPr>
        <p:txBody>
          <a:bodyPr/>
          <a:lstStyle/>
          <a:p>
            <a:pPr>
              <a:defRPr/>
            </a:pPr>
            <a:r>
              <a:rPr lang="de-DE"/>
              <a:t>KI Programme in der Schule – Rechtliche Rahmenbedingungen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556035" y="845721"/>
            <a:ext cx="9209813" cy="430887"/>
          </a:xfrm>
        </p:spPr>
        <p:txBody>
          <a:bodyPr/>
          <a:lstStyle/>
          <a:p>
            <a:pPr>
              <a:defRPr/>
            </a:pPr>
            <a:r>
              <a:rPr lang="de-DE"/>
              <a:t>Quellenangaben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3D266E1-CF7D-47E8-B8E6-FE2361DFB2DF}" type="slidenum">
              <a:rPr lang="de-DE"/>
              <a:t>5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 bwMode="auto">
          <a:xfrm>
            <a:off x="10901894" y="6475333"/>
            <a:ext cx="735779" cy="200685"/>
            <a:chOff x="10901894" y="6475333"/>
            <a:chExt cx="735779" cy="200685"/>
          </a:xfrm>
        </p:grpSpPr>
        <p:sp>
          <p:nvSpPr>
            <p:cNvPr id="6" name="Foliennummernplatzhalter 5"/>
            <p:cNvSpPr txBox="1"/>
            <p:nvPr/>
          </p:nvSpPr>
          <p:spPr bwMode="auto">
            <a:xfrm>
              <a:off x="10901894" y="6552907"/>
              <a:ext cx="735779" cy="123111"/>
            </a:xfrm>
            <a:prstGeom prst="rect">
              <a:avLst/>
            </a:prstGeom>
            <a:grpFill/>
          </p:spPr>
          <p:txBody>
            <a:bodyPr vert="horz" wrap="non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>
                <a:defRPr sz="8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de-DE">
                  <a:solidFill>
                    <a:srgbClr val="DEC628"/>
                  </a:solidFill>
                  <a:latin typeface="Aptos"/>
                </a:rPr>
                <a:t>Quellenangaben</a:t>
              </a:r>
              <a:endParaRPr/>
            </a:p>
          </p:txBody>
        </p:sp>
        <p:cxnSp>
          <p:nvCxnSpPr>
            <p:cNvPr id="7" name="Gerader Verbinder 14"/>
            <p:cNvCxnSpPr>
              <a:cxnSpLocks/>
            </p:cNvCxnSpPr>
            <p:nvPr/>
          </p:nvCxnSpPr>
          <p:spPr bwMode="auto">
            <a:xfrm>
              <a:off x="11457673" y="6475333"/>
              <a:ext cx="180000" cy="0"/>
            </a:xfrm>
            <a:prstGeom prst="line">
              <a:avLst/>
            </a:prstGeom>
            <a:ln cap="rnd">
              <a:solidFill>
                <a:srgbClr val="DEC628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afik 13"/>
          <p:cNvGrpSpPr/>
          <p:nvPr/>
        </p:nvGrpSpPr>
        <p:grpSpPr bwMode="auto">
          <a:xfrm>
            <a:off x="11169749" y="376595"/>
            <a:ext cx="679036" cy="748474"/>
            <a:chOff x="10950380" y="410026"/>
            <a:chExt cx="465152" cy="539923"/>
          </a:xfrm>
        </p:grpSpPr>
        <p:sp>
          <p:nvSpPr>
            <p:cNvPr id="10" name="Freihandform: Form 3"/>
            <p:cNvSpPr/>
            <p:nvPr/>
          </p:nvSpPr>
          <p:spPr bwMode="auto">
            <a:xfrm>
              <a:off x="10950380" y="410709"/>
              <a:ext cx="465152" cy="539233"/>
            </a:xfrm>
            <a:custGeom>
              <a:avLst/>
              <a:gdLst>
                <a:gd name="connsiteX0" fmla="*/ 130604 w 465152"/>
                <a:gd name="connsiteY0" fmla="*/ 1278 h 539233"/>
                <a:gd name="connsiteX1" fmla="*/ 78411 w 465152"/>
                <a:gd name="connsiteY1" fmla="*/ 438939 h 539233"/>
                <a:gd name="connsiteX2" fmla="*/ 296292 w 465152"/>
                <a:gd name="connsiteY2" fmla="*/ 416557 h 539233"/>
                <a:gd name="connsiteX3" fmla="*/ 447064 w 465152"/>
                <a:gd name="connsiteY3" fmla="*/ 539234 h 539233"/>
                <a:gd name="connsiteX4" fmla="*/ 380791 w 465152"/>
                <a:gd name="connsiteY4" fmla="*/ 385056 h 539233"/>
                <a:gd name="connsiteX5" fmla="*/ 392395 w 465152"/>
                <a:gd name="connsiteY5" fmla="*/ 346926 h 539233"/>
                <a:gd name="connsiteX6" fmla="*/ 461979 w 465152"/>
                <a:gd name="connsiteY6" fmla="*/ 260719 h 539233"/>
                <a:gd name="connsiteX7" fmla="*/ 130604 w 465152"/>
                <a:gd name="connsiteY7" fmla="*/ 1278 h 5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2" h="539233" extrusionOk="0">
                  <a:moveTo>
                    <a:pt x="130604" y="1278"/>
                  </a:moveTo>
                  <a:cubicBezTo>
                    <a:pt x="-33396" y="18967"/>
                    <a:pt x="-33760" y="362481"/>
                    <a:pt x="78411" y="438939"/>
                  </a:cubicBezTo>
                  <a:cubicBezTo>
                    <a:pt x="147357" y="479683"/>
                    <a:pt x="231864" y="454254"/>
                    <a:pt x="296292" y="416557"/>
                  </a:cubicBezTo>
                  <a:cubicBezTo>
                    <a:pt x="336635" y="466351"/>
                    <a:pt x="395604" y="502518"/>
                    <a:pt x="447064" y="539234"/>
                  </a:cubicBezTo>
                  <a:cubicBezTo>
                    <a:pt x="422266" y="495080"/>
                    <a:pt x="400672" y="431481"/>
                    <a:pt x="380791" y="385056"/>
                  </a:cubicBezTo>
                  <a:cubicBezTo>
                    <a:pt x="371959" y="364430"/>
                    <a:pt x="377033" y="359819"/>
                    <a:pt x="392395" y="346926"/>
                  </a:cubicBezTo>
                  <a:cubicBezTo>
                    <a:pt x="416108" y="323735"/>
                    <a:pt x="449059" y="291931"/>
                    <a:pt x="461979" y="260719"/>
                  </a:cubicBezTo>
                  <a:cubicBezTo>
                    <a:pt x="496871" y="139105"/>
                    <a:pt x="234737" y="-15656"/>
                    <a:pt x="130604" y="1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1" name="Freihandform: Form 9"/>
            <p:cNvSpPr/>
            <p:nvPr/>
          </p:nvSpPr>
          <p:spPr bwMode="auto">
            <a:xfrm>
              <a:off x="10994845" y="533113"/>
              <a:ext cx="420687" cy="416835"/>
            </a:xfrm>
            <a:custGeom>
              <a:avLst/>
              <a:gdLst>
                <a:gd name="connsiteX0" fmla="*/ 357214 w 420687"/>
                <a:gd name="connsiteY0" fmla="*/ 0 h 416836"/>
                <a:gd name="connsiteX1" fmla="*/ 417514 w 420687"/>
                <a:gd name="connsiteY1" fmla="*/ 138321 h 416836"/>
                <a:gd name="connsiteX2" fmla="*/ 347929 w 420687"/>
                <a:gd name="connsiteY2" fmla="*/ 224529 h 416836"/>
                <a:gd name="connsiteX3" fmla="*/ 336326 w 420687"/>
                <a:gd name="connsiteY3" fmla="*/ 262658 h 416836"/>
                <a:gd name="connsiteX4" fmla="*/ 402598 w 420687"/>
                <a:gd name="connsiteY4" fmla="*/ 416836 h 416836"/>
                <a:gd name="connsiteX5" fmla="*/ 251826 w 420687"/>
                <a:gd name="connsiteY5" fmla="*/ 294159 h 416836"/>
                <a:gd name="connsiteX6" fmla="*/ 33945 w 420687"/>
                <a:gd name="connsiteY6" fmla="*/ 316542 h 416836"/>
                <a:gd name="connsiteX7" fmla="*/ 0 w 420687"/>
                <a:gd name="connsiteY7" fmla="*/ 280793 h 416836"/>
                <a:gd name="connsiteX8" fmla="*/ 357214 w 420687"/>
                <a:gd name="connsiteY8" fmla="*/ 0 h 4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87" h="416836" extrusionOk="0">
                  <a:moveTo>
                    <a:pt x="357214" y="0"/>
                  </a:moveTo>
                  <a:cubicBezTo>
                    <a:pt x="402633" y="43721"/>
                    <a:pt x="430434" y="93289"/>
                    <a:pt x="417514" y="138321"/>
                  </a:cubicBezTo>
                  <a:cubicBezTo>
                    <a:pt x="404601" y="169534"/>
                    <a:pt x="371643" y="201337"/>
                    <a:pt x="347929" y="224529"/>
                  </a:cubicBezTo>
                  <a:cubicBezTo>
                    <a:pt x="332568" y="237415"/>
                    <a:pt x="327493" y="242033"/>
                    <a:pt x="336326" y="262658"/>
                  </a:cubicBezTo>
                  <a:cubicBezTo>
                    <a:pt x="356206" y="309076"/>
                    <a:pt x="377801" y="372682"/>
                    <a:pt x="402598" y="416836"/>
                  </a:cubicBezTo>
                  <a:cubicBezTo>
                    <a:pt x="351139" y="380120"/>
                    <a:pt x="292170" y="343953"/>
                    <a:pt x="251826" y="294159"/>
                  </a:cubicBezTo>
                  <a:cubicBezTo>
                    <a:pt x="187392" y="331856"/>
                    <a:pt x="102892" y="357285"/>
                    <a:pt x="33945" y="316542"/>
                  </a:cubicBezTo>
                  <a:cubicBezTo>
                    <a:pt x="21135" y="307814"/>
                    <a:pt x="9800" y="295600"/>
                    <a:pt x="0" y="280793"/>
                  </a:cubicBezTo>
                  <a:lnTo>
                    <a:pt x="357214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2" name="Freihandform: Form 10"/>
            <p:cNvSpPr/>
            <p:nvPr/>
          </p:nvSpPr>
          <p:spPr bwMode="auto">
            <a:xfrm>
              <a:off x="11092601" y="435693"/>
              <a:ext cx="78149" cy="354341"/>
            </a:xfrm>
            <a:custGeom>
              <a:avLst/>
              <a:gdLst>
                <a:gd name="connsiteX0" fmla="*/ 78150 w 78149"/>
                <a:gd name="connsiteY0" fmla="*/ 306647 h 354341"/>
                <a:gd name="connsiteX1" fmla="*/ 78150 w 78149"/>
                <a:gd name="connsiteY1" fmla="*/ 321070 h 354341"/>
                <a:gd name="connsiteX2" fmla="*/ 38801 w 78149"/>
                <a:gd name="connsiteY2" fmla="*/ 354342 h 354341"/>
                <a:gd name="connsiteX3" fmla="*/ 0 w 78149"/>
                <a:gd name="connsiteY3" fmla="*/ 321070 h 354341"/>
                <a:gd name="connsiteX4" fmla="*/ 0 w 78149"/>
                <a:gd name="connsiteY4" fmla="*/ 306647 h 354341"/>
                <a:gd name="connsiteX5" fmla="*/ 38801 w 78149"/>
                <a:gd name="connsiteY5" fmla="*/ 272820 h 354341"/>
                <a:gd name="connsiteX6" fmla="*/ 78150 w 78149"/>
                <a:gd name="connsiteY6" fmla="*/ 306647 h 354341"/>
                <a:gd name="connsiteX7" fmla="*/ 58194 w 78149"/>
                <a:gd name="connsiteY7" fmla="*/ 0 h 354341"/>
                <a:gd name="connsiteX8" fmla="*/ 74268 w 78149"/>
                <a:gd name="connsiteY8" fmla="*/ 15528 h 354341"/>
                <a:gd name="connsiteX9" fmla="*/ 70387 w 78149"/>
                <a:gd name="connsiteY9" fmla="*/ 221249 h 354341"/>
                <a:gd name="connsiteX10" fmla="*/ 54313 w 78149"/>
                <a:gd name="connsiteY10" fmla="*/ 236777 h 354341"/>
                <a:gd name="connsiteX11" fmla="*/ 23830 w 78149"/>
                <a:gd name="connsiteY11" fmla="*/ 236777 h 354341"/>
                <a:gd name="connsiteX12" fmla="*/ 7756 w 78149"/>
                <a:gd name="connsiteY12" fmla="*/ 221249 h 354341"/>
                <a:gd name="connsiteX13" fmla="*/ 4430 w 78149"/>
                <a:gd name="connsiteY13" fmla="*/ 15528 h 354341"/>
                <a:gd name="connsiteX14" fmla="*/ 19949 w 78149"/>
                <a:gd name="connsiteY14" fmla="*/ 0 h 354341"/>
                <a:gd name="connsiteX15" fmla="*/ 58194 w 78149"/>
                <a:gd name="connsiteY15" fmla="*/ 0 h 3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49" h="354341" extrusionOk="0">
                  <a:moveTo>
                    <a:pt x="78150" y="306647"/>
                  </a:moveTo>
                  <a:lnTo>
                    <a:pt x="78150" y="321070"/>
                  </a:lnTo>
                  <a:cubicBezTo>
                    <a:pt x="78150" y="342142"/>
                    <a:pt x="64290" y="354342"/>
                    <a:pt x="38801" y="354342"/>
                  </a:cubicBezTo>
                  <a:cubicBezTo>
                    <a:pt x="13311" y="354342"/>
                    <a:pt x="0" y="342142"/>
                    <a:pt x="0" y="321070"/>
                  </a:cubicBezTo>
                  <a:lnTo>
                    <a:pt x="0" y="306647"/>
                  </a:lnTo>
                  <a:cubicBezTo>
                    <a:pt x="0" y="284464"/>
                    <a:pt x="13852" y="272820"/>
                    <a:pt x="38801" y="272820"/>
                  </a:cubicBezTo>
                  <a:cubicBezTo>
                    <a:pt x="63749" y="272820"/>
                    <a:pt x="78150" y="284464"/>
                    <a:pt x="78150" y="306647"/>
                  </a:cubicBezTo>
                  <a:close/>
                  <a:moveTo>
                    <a:pt x="58194" y="0"/>
                  </a:moveTo>
                  <a:cubicBezTo>
                    <a:pt x="68727" y="0"/>
                    <a:pt x="74268" y="5544"/>
                    <a:pt x="74268" y="15528"/>
                  </a:cubicBezTo>
                  <a:lnTo>
                    <a:pt x="70387" y="221249"/>
                  </a:lnTo>
                  <a:cubicBezTo>
                    <a:pt x="70387" y="231226"/>
                    <a:pt x="64846" y="236777"/>
                    <a:pt x="54313" y="236777"/>
                  </a:cubicBezTo>
                  <a:lnTo>
                    <a:pt x="23830" y="236777"/>
                  </a:lnTo>
                  <a:cubicBezTo>
                    <a:pt x="13297" y="236777"/>
                    <a:pt x="7756" y="231233"/>
                    <a:pt x="7756" y="221249"/>
                  </a:cubicBezTo>
                  <a:lnTo>
                    <a:pt x="4430" y="15528"/>
                  </a:lnTo>
                  <a:cubicBezTo>
                    <a:pt x="3875" y="5551"/>
                    <a:pt x="9416" y="0"/>
                    <a:pt x="19949" y="0"/>
                  </a:cubicBezTo>
                  <a:lnTo>
                    <a:pt x="58194" y="0"/>
                  </a:lnTo>
                  <a:close/>
                </a:path>
              </a:pathLst>
            </a:custGeom>
            <a:solidFill>
              <a:srgbClr val="FFFFFF"/>
            </a:solidFill>
            <a:ln w="2277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3" name="Freihandform: Form 11"/>
            <p:cNvSpPr/>
            <p:nvPr/>
          </p:nvSpPr>
          <p:spPr bwMode="auto">
            <a:xfrm>
              <a:off x="11084427" y="410026"/>
              <a:ext cx="95163" cy="68984"/>
            </a:xfrm>
            <a:custGeom>
              <a:avLst/>
              <a:gdLst>
                <a:gd name="connsiteX0" fmla="*/ 92578 w 95163"/>
                <a:gd name="connsiteY0" fmla="*/ 68984 h 68984"/>
                <a:gd name="connsiteX1" fmla="*/ 95095 w 95163"/>
                <a:gd name="connsiteY1" fmla="*/ 17242 h 68984"/>
                <a:gd name="connsiteX2" fmla="*/ 95163 w 95163"/>
                <a:gd name="connsiteY2" fmla="*/ 16844 h 68984"/>
                <a:gd name="connsiteX3" fmla="*/ 0 w 95163"/>
                <a:gd name="connsiteY3" fmla="*/ 788 h 68984"/>
                <a:gd name="connsiteX4" fmla="*/ 0 w 95163"/>
                <a:gd name="connsiteY4" fmla="*/ 774 h 68984"/>
                <a:gd name="connsiteX5" fmla="*/ 2517 w 95163"/>
                <a:gd name="connsiteY5" fmla="*/ 59378 h 68984"/>
                <a:gd name="connsiteX6" fmla="*/ 92578 w 95163"/>
                <a:gd name="connsiteY6" fmla="*/ 68984 h 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63" h="68984" extrusionOk="0">
                  <a:moveTo>
                    <a:pt x="92578" y="68984"/>
                  </a:moveTo>
                  <a:lnTo>
                    <a:pt x="95095" y="17242"/>
                  </a:lnTo>
                  <a:lnTo>
                    <a:pt x="95163" y="16844"/>
                  </a:lnTo>
                  <a:cubicBezTo>
                    <a:pt x="58928" y="3917"/>
                    <a:pt x="25243" y="-2320"/>
                    <a:pt x="0" y="788"/>
                  </a:cubicBezTo>
                  <a:lnTo>
                    <a:pt x="0" y="774"/>
                  </a:lnTo>
                  <a:cubicBezTo>
                    <a:pt x="0" y="774"/>
                    <a:pt x="2517" y="59378"/>
                    <a:pt x="2517" y="59378"/>
                  </a:cubicBezTo>
                  <a:lnTo>
                    <a:pt x="92578" y="6898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</p:grpSp>
      <p:sp>
        <p:nvSpPr>
          <p:cNvPr id="4" name="Textfeld 2">
            <a:extLst>
              <a:ext uri="{FF2B5EF4-FFF2-40B4-BE49-F238E27FC236}">
                <a16:creationId xmlns:a16="http://schemas.microsoft.com/office/drawing/2014/main" id="{92A67CD2-16F3-CA94-9C00-0B6C83049B43}"/>
              </a:ext>
            </a:extLst>
          </p:cNvPr>
          <p:cNvSpPr txBox="1"/>
          <p:nvPr/>
        </p:nvSpPr>
        <p:spPr bwMode="auto">
          <a:xfrm>
            <a:off x="554327" y="1455316"/>
            <a:ext cx="9794243" cy="1195777"/>
          </a:xfrm>
          <a:prstGeom prst="rect">
            <a:avLst/>
          </a:prstGeom>
          <a:noFill/>
        </p:spPr>
        <p:txBody>
          <a:bodyPr vert="horz" wrap="square" lIns="91440" tIns="45720" rIns="91440" bIns="45720" numCol="1" spcCol="0" rtlCol="0" fromWordArt="0" anchor="t" anchorCtr="0" forceAA="0" compatLnSpc="0">
            <a:spAutoFit/>
          </a:bodyPr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  <a:defRPr/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Präsentation: erstellt von ISB, Arbeitskreis Medienerziehung, lizenziert unter </a:t>
            </a:r>
            <a:r>
              <a:rPr lang="de-DE" dirty="0">
                <a:solidFill>
                  <a:srgbClr val="000000"/>
                </a:solidFill>
                <a:latin typeface="Helvetica"/>
                <a:hlinkClick r:id="rId3"/>
              </a:rPr>
              <a:t>CC-BY-NC.4.0</a:t>
            </a:r>
            <a:endParaRPr lang="de-DE" dirty="0">
              <a:solidFill>
                <a:srgbClr val="000000"/>
              </a:solidFill>
              <a:latin typeface="Helvetica"/>
            </a:endParaRPr>
          </a:p>
          <a:p>
            <a:pPr marL="0" indent="0" algn="l">
              <a:buNone/>
              <a:defRPr/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Bilder: KI-generiert mit </a:t>
            </a:r>
            <a:r>
              <a:rPr lang="de-DE" dirty="0" err="1">
                <a:solidFill>
                  <a:srgbClr val="000000"/>
                </a:solidFill>
                <a:latin typeface="Helvetica"/>
              </a:rPr>
              <a:t>ChatGPT</a:t>
            </a:r>
            <a:r>
              <a:rPr lang="de-DE" dirty="0">
                <a:solidFill>
                  <a:srgbClr val="000000"/>
                </a:solidFill>
                <a:latin typeface="Helvetica"/>
              </a:rPr>
              <a:t> 4</a:t>
            </a:r>
          </a:p>
          <a:p>
            <a:pPr marL="0" indent="0" algn="l">
              <a:buNone/>
              <a:defRPr/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Graphiken: soweit nicht anders gekennzeichnet von BLM Stiftung Medienpädagogik Bayern, lizenziert unter </a:t>
            </a:r>
            <a:r>
              <a:rPr lang="de-DE" dirty="0">
                <a:solidFill>
                  <a:srgbClr val="000000"/>
                </a:solidFill>
                <a:latin typeface="Helvetica"/>
                <a:hlinkClick r:id="rId3"/>
              </a:rPr>
              <a:t>CC-BY-NC-4.0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01">
  <a:themeElements>
    <a:clrScheme name="Benutzerdefiniert 3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F39324"/>
      </a:accent1>
      <a:accent2>
        <a:srgbClr val="B66BA9"/>
      </a:accent2>
      <a:accent3>
        <a:srgbClr val="E45C8A"/>
      </a:accent3>
      <a:accent4>
        <a:srgbClr val="5D86C4"/>
      </a:accent4>
      <a:accent5>
        <a:srgbClr val="50A74C"/>
      </a:accent5>
      <a:accent6>
        <a:srgbClr val="29969F"/>
      </a:accent6>
      <a:hlink>
        <a:srgbClr val="000000"/>
      </a:hlink>
      <a:folHlink>
        <a:srgbClr val="E8E8E8"/>
      </a:folHlink>
    </a:clrScheme>
    <a:fontScheme name="Elternarbeit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halt ">
  <a:themeElements>
    <a:clrScheme name="Benutzerdefiniert 3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F39324"/>
      </a:accent1>
      <a:accent2>
        <a:srgbClr val="B66BA9"/>
      </a:accent2>
      <a:accent3>
        <a:srgbClr val="E45C8A"/>
      </a:accent3>
      <a:accent4>
        <a:srgbClr val="5D86C4"/>
      </a:accent4>
      <a:accent5>
        <a:srgbClr val="50A74C"/>
      </a:accent5>
      <a:accent6>
        <a:srgbClr val="29969F"/>
      </a:accent6>
      <a:hlink>
        <a:srgbClr val="000000"/>
      </a:hlink>
      <a:folHlink>
        <a:srgbClr val="E8E8E8"/>
      </a:folHlink>
    </a:clrScheme>
    <a:fontScheme name="Elternarbeit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Office PowerPoint</Application>
  <DocSecurity>0</DocSecurity>
  <PresentationFormat>Breitbild</PresentationFormat>
  <Paragraphs>93</Paragraphs>
  <Slides>5</Slides>
  <Notes>5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Helvetica</vt:lpstr>
      <vt:lpstr>Segoe UI</vt:lpstr>
      <vt:lpstr>Cover 01</vt:lpstr>
      <vt:lpstr>Inhalt </vt:lpstr>
      <vt:lpstr>oleObj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AK Medienerziehung, ISB</dc:creator>
  <cp:keywords/>
  <dc:description/>
  <cp:lastModifiedBy>Teubner, Markus</cp:lastModifiedBy>
  <cp:revision>127</cp:revision>
  <dcterms:created xsi:type="dcterms:W3CDTF">2024-05-08T06:34:22Z</dcterms:created>
  <dcterms:modified xsi:type="dcterms:W3CDTF">2026-01-16T10:59:02Z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0x010100369674CF57E09B4787B28BA164A64369</vt:lpwstr>
  </property>
</Properties>
</file>