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9" r:id="rId2"/>
    <p:sldId id="399" r:id="rId3"/>
    <p:sldId id="411" r:id="rId4"/>
    <p:sldId id="330" r:id="rId5"/>
    <p:sldId id="400" r:id="rId6"/>
    <p:sldId id="401" r:id="rId7"/>
    <p:sldId id="402" r:id="rId8"/>
    <p:sldId id="413" r:id="rId9"/>
    <p:sldId id="403" r:id="rId10"/>
    <p:sldId id="405" r:id="rId11"/>
    <p:sldId id="407" r:id="rId12"/>
    <p:sldId id="409" r:id="rId13"/>
    <p:sldId id="408" r:id="rId14"/>
    <p:sldId id="406" r:id="rId15"/>
    <p:sldId id="410" r:id="rId16"/>
    <p:sldId id="404" r:id="rId17"/>
    <p:sldId id="41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p:restoredTop sz="94729"/>
  </p:normalViewPr>
  <p:slideViewPr>
    <p:cSldViewPr snapToGrid="0">
      <p:cViewPr>
        <p:scale>
          <a:sx n="92" d="100"/>
          <a:sy n="92" d="100"/>
        </p:scale>
        <p:origin x="192"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87740-37B7-774C-9DF5-05619C848EB2}" type="datetimeFigureOut">
              <a:rPr lang="de-DE" smtClean="0"/>
              <a:t>14.04.25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D404D-6257-E743-B73B-F155E30FCCB2}" type="slidenum">
              <a:rPr lang="de-DE" smtClean="0"/>
              <a:t>‹Nr.›</a:t>
            </a:fld>
            <a:endParaRPr lang="de-DE"/>
          </a:p>
        </p:txBody>
      </p:sp>
    </p:spTree>
    <p:extLst>
      <p:ext uri="{BB962C8B-B14F-4D97-AF65-F5344CB8AC3E}">
        <p14:creationId xmlns:p14="http://schemas.microsoft.com/office/powerpoint/2010/main" val="271157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1025-A231-8951-AA21-89630520D823}"/>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C5C87D7F-BE8E-FADD-895A-B63738558BC2}"/>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3E142AB9-A266-E11F-5BC7-76910178C367}"/>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114B1D69-283B-DEC9-0F12-7470B817A59F}"/>
              </a:ext>
            </a:extLst>
          </p:cNvPr>
          <p:cNvSpPr>
            <a:spLocks noGrp="1"/>
          </p:cNvSpPr>
          <p:nvPr>
            <p:ph type="sldNum" sz="quarter" idx="10"/>
          </p:nvPr>
        </p:nvSpPr>
        <p:spPr bwMode="auto"/>
        <p:txBody>
          <a:bodyPr/>
          <a:lstStyle/>
          <a:p>
            <a:pPr>
              <a:defRPr/>
            </a:pPr>
            <a:fld id="{91FAED7D-F970-2220-D7DF-F491A3E379E9}" type="slidenum">
              <a:rPr/>
              <a:t>2</a:t>
            </a:fld>
            <a:endParaRPr/>
          </a:p>
        </p:txBody>
      </p:sp>
    </p:spTree>
    <p:extLst>
      <p:ext uri="{BB962C8B-B14F-4D97-AF65-F5344CB8AC3E}">
        <p14:creationId xmlns:p14="http://schemas.microsoft.com/office/powerpoint/2010/main" val="271429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8A334-E9F5-AFBB-36BE-3DE5D1200699}"/>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3085798-E53E-32B2-9555-5A11547E44F6}"/>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F55FF04D-26EB-5479-4123-84219AE8DF34}"/>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5F565A78-3153-7CDE-F259-696BF5DA2154}"/>
              </a:ext>
            </a:extLst>
          </p:cNvPr>
          <p:cNvSpPr>
            <a:spLocks noGrp="1"/>
          </p:cNvSpPr>
          <p:nvPr>
            <p:ph type="sldNum" sz="quarter" idx="10"/>
          </p:nvPr>
        </p:nvSpPr>
        <p:spPr bwMode="auto"/>
        <p:txBody>
          <a:bodyPr/>
          <a:lstStyle/>
          <a:p>
            <a:pPr>
              <a:defRPr/>
            </a:pPr>
            <a:fld id="{91FAED7D-F970-2220-D7DF-F491A3E379E9}" type="slidenum">
              <a:rPr/>
              <a:t>3</a:t>
            </a:fld>
            <a:endParaRPr/>
          </a:p>
        </p:txBody>
      </p:sp>
    </p:spTree>
    <p:extLst>
      <p:ext uri="{BB962C8B-B14F-4D97-AF65-F5344CB8AC3E}">
        <p14:creationId xmlns:p14="http://schemas.microsoft.com/office/powerpoint/2010/main" val="345333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8A06-29B3-BA27-C094-06597E0F3425}"/>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0B8D973-9502-4FAB-46C0-1E1E88C30B20}"/>
              </a:ext>
            </a:extLst>
          </p:cNvPr>
          <p:cNvSpPr>
            <a:spLocks noGrp="1" noRot="1" noChangeAspect="1"/>
          </p:cNvSpPr>
          <p:nvPr>
            <p:ph type="sldImg"/>
          </p:nvPr>
        </p:nvSpPr>
        <p:spPr bwMode="auto">
          <a:xfrm>
            <a:off x="381000" y="685800"/>
            <a:ext cx="6096000" cy="3429000"/>
          </a:xfrm>
        </p:spPr>
      </p:sp>
      <p:sp>
        <p:nvSpPr>
          <p:cNvPr id="3" name="Notes Placeholder 2">
            <a:extLst>
              <a:ext uri="{FF2B5EF4-FFF2-40B4-BE49-F238E27FC236}">
                <a16:creationId xmlns:a16="http://schemas.microsoft.com/office/drawing/2014/main" id="{A614B7FD-4375-6BE6-BB71-D304A86A4F1F}"/>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3F08FF2D-176B-EFD2-9633-0788B5B4F6D0}"/>
              </a:ext>
            </a:extLst>
          </p:cNvPr>
          <p:cNvSpPr>
            <a:spLocks noGrp="1"/>
          </p:cNvSpPr>
          <p:nvPr>
            <p:ph type="sldNum" sz="quarter" idx="10"/>
          </p:nvPr>
        </p:nvSpPr>
        <p:spPr bwMode="auto"/>
        <p:txBody>
          <a:bodyPr/>
          <a:lstStyle/>
          <a:p>
            <a:pPr>
              <a:defRPr/>
            </a:pPr>
            <a:fld id="{91FAED7D-F970-2220-D7DF-F491A3E379E9}" type="slidenum">
              <a:rPr/>
              <a:t>4</a:t>
            </a:fld>
            <a:endParaRPr/>
          </a:p>
        </p:txBody>
      </p:sp>
    </p:spTree>
    <p:extLst>
      <p:ext uri="{BB962C8B-B14F-4D97-AF65-F5344CB8AC3E}">
        <p14:creationId xmlns:p14="http://schemas.microsoft.com/office/powerpoint/2010/main" val="277056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1C1D2F"/>
                </a:solidFill>
                <a:effectLst/>
                <a:latin typeface="Atkinson Hyperlegible" pitchFamily="2" charset="77"/>
              </a:rPr>
              <a:t>Um die Klassenführung effektiv an die sich ständig verändernden Rahmenbedingungen anzupassen, ist es einerseits unerlässlich, schulweite Absprachen zu treffen und förderliche Rahmenbedingungen zu schaffen. Diese bilden die Grundlage für eine erfolgreiche Unterrichtsentwicklung und umfassen unter anderem:</a:t>
            </a:r>
            <a:endParaRPr lang="de-DE" dirty="0"/>
          </a:p>
        </p:txBody>
      </p:sp>
      <p:sp>
        <p:nvSpPr>
          <p:cNvPr id="4" name="Foliennummernplatzhalter 3"/>
          <p:cNvSpPr>
            <a:spLocks noGrp="1"/>
          </p:cNvSpPr>
          <p:nvPr>
            <p:ph type="sldNum" sz="quarter" idx="5"/>
          </p:nvPr>
        </p:nvSpPr>
        <p:spPr/>
        <p:txBody>
          <a:bodyPr/>
          <a:lstStyle/>
          <a:p>
            <a:fld id="{3CFD404D-6257-E743-B73B-F155E30FCCB2}" type="slidenum">
              <a:rPr lang="de-DE" smtClean="0"/>
              <a:t>12</a:t>
            </a:fld>
            <a:endParaRPr lang="de-DE"/>
          </a:p>
        </p:txBody>
      </p:sp>
    </p:spTree>
    <p:extLst>
      <p:ext uri="{BB962C8B-B14F-4D97-AF65-F5344CB8AC3E}">
        <p14:creationId xmlns:p14="http://schemas.microsoft.com/office/powerpoint/2010/main" val="62490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FD404D-6257-E743-B73B-F155E30FCCB2}" type="slidenum">
              <a:rPr lang="de-DE" smtClean="0"/>
              <a:t>13</a:t>
            </a:fld>
            <a:endParaRPr lang="de-DE"/>
          </a:p>
        </p:txBody>
      </p:sp>
    </p:spTree>
    <p:extLst>
      <p:ext uri="{BB962C8B-B14F-4D97-AF65-F5344CB8AC3E}">
        <p14:creationId xmlns:p14="http://schemas.microsoft.com/office/powerpoint/2010/main" val="53034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CFD404D-6257-E743-B73B-F155E30FCCB2}" type="slidenum">
              <a:rPr lang="de-DE" smtClean="0"/>
              <a:t>15</a:t>
            </a:fld>
            <a:endParaRPr lang="de-DE"/>
          </a:p>
        </p:txBody>
      </p:sp>
    </p:spTree>
    <p:extLst>
      <p:ext uri="{BB962C8B-B14F-4D97-AF65-F5344CB8AC3E}">
        <p14:creationId xmlns:p14="http://schemas.microsoft.com/office/powerpoint/2010/main" val="24116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13356-A7CC-0EA3-032B-E2FCA21068F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DEA679F-D720-455B-00D0-F703FEAFA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82FFBF0-32D9-0B53-D538-83B5C9960385}"/>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5" name="Fußzeilenplatzhalter 4">
            <a:extLst>
              <a:ext uri="{FF2B5EF4-FFF2-40B4-BE49-F238E27FC236}">
                <a16:creationId xmlns:a16="http://schemas.microsoft.com/office/drawing/2014/main" id="{191A060E-BF7B-2967-E631-4642B8C5E8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CD0876-2235-7A42-2897-2E8F9CCE128F}"/>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233304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EF7AA-9E07-E178-B0DF-0E5C6DB791B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406D64C-59EE-9B5C-4F6E-05023202F37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BD152D-2516-13DD-9FE8-B3807C37F6FB}"/>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5" name="Fußzeilenplatzhalter 4">
            <a:extLst>
              <a:ext uri="{FF2B5EF4-FFF2-40B4-BE49-F238E27FC236}">
                <a16:creationId xmlns:a16="http://schemas.microsoft.com/office/drawing/2014/main" id="{741C3A88-F772-356A-64E6-E015478E653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27C148-8B1E-3F69-A8FF-720B48A03D6B}"/>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88094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5356209-4197-DD01-856E-4702C97406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51F70EC-0027-5921-F29A-3C21B5764F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9C0EAA-B5DA-C0A6-F93B-A1F4A7D6CC73}"/>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5" name="Fußzeilenplatzhalter 4">
            <a:extLst>
              <a:ext uri="{FF2B5EF4-FFF2-40B4-BE49-F238E27FC236}">
                <a16:creationId xmlns:a16="http://schemas.microsoft.com/office/drawing/2014/main" id="{95FF03B7-EAD0-247D-8679-7C9ADD2F1C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59237C-EAD1-58E5-588E-FDDB404DBB6D}"/>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41020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118" name="Textebene 1…"/>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11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371630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20259-4FE8-E33D-CE01-58813F8053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AD74C8-0FC8-0126-AE13-95A4100DB8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643EA6-EF62-E572-B452-D6EB6834FD3B}"/>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5" name="Fußzeilenplatzhalter 4">
            <a:extLst>
              <a:ext uri="{FF2B5EF4-FFF2-40B4-BE49-F238E27FC236}">
                <a16:creationId xmlns:a16="http://schemas.microsoft.com/office/drawing/2014/main" id="{DC37F93E-1729-F42E-6EE4-1E68E5E8F2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11E375-CA41-7600-008B-0CBF3896E67D}"/>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98264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A37E4-E508-53B2-32CF-26FF5B1F67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B1FC408-3EF2-C655-A7CC-15BFCEB3B2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4B48390-9687-CD2A-9E07-3FD6500DD055}"/>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5" name="Fußzeilenplatzhalter 4">
            <a:extLst>
              <a:ext uri="{FF2B5EF4-FFF2-40B4-BE49-F238E27FC236}">
                <a16:creationId xmlns:a16="http://schemas.microsoft.com/office/drawing/2014/main" id="{9CF017E9-E19B-6765-2A76-1EDB95BEBC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70F33A-C3BB-5CD7-034E-6D1CA2C2C909}"/>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68401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4AF15-4742-41DA-6285-2AB4CFC7F4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9503BD3-637B-D7AE-61FC-375F9410065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612AB03-3E8A-C021-7F9F-A49DBE3EEC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107D995-A7CB-17D9-13B7-60D689C62B04}"/>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6" name="Fußzeilenplatzhalter 5">
            <a:extLst>
              <a:ext uri="{FF2B5EF4-FFF2-40B4-BE49-F238E27FC236}">
                <a16:creationId xmlns:a16="http://schemas.microsoft.com/office/drawing/2014/main" id="{AC741CBE-ABCC-6156-CE8F-3E2F85DB116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9796E4E-B737-46AA-BE12-E36E76A10A39}"/>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230646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2836D-DF88-F870-C6EA-885E2CAD7CC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1A64F3-D4AF-5D67-D3A1-F93385CC2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91BBBD9-D8A2-38D0-508D-81DD7BB3D7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6272C96-217F-A484-D4B6-84E7402CF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9DCFF6-B4A3-7E75-ECD8-618FD5967B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233AC86-A198-689C-744C-FEFC3E51E894}"/>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8" name="Fußzeilenplatzhalter 7">
            <a:extLst>
              <a:ext uri="{FF2B5EF4-FFF2-40B4-BE49-F238E27FC236}">
                <a16:creationId xmlns:a16="http://schemas.microsoft.com/office/drawing/2014/main" id="{E2C8FF60-2572-C5F6-AF05-C8C79585C8D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EDCD689-61B7-4280-7A49-7D18E7D296A1}"/>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41735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29C3A-D84D-5B8D-B63B-D5F50291E92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3D3EE68-C937-C0DF-3E87-B20F4DC2CCB3}"/>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4" name="Fußzeilenplatzhalter 3">
            <a:extLst>
              <a:ext uri="{FF2B5EF4-FFF2-40B4-BE49-F238E27FC236}">
                <a16:creationId xmlns:a16="http://schemas.microsoft.com/office/drawing/2014/main" id="{FA952C1F-B6CB-5C56-4F95-C08E4467D9B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7A96C7B-812D-1BB2-3851-0AAF924ADFDB}"/>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3772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DE8DB6-6240-B929-E358-3B49C1E62276}"/>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3" name="Fußzeilenplatzhalter 2">
            <a:extLst>
              <a:ext uri="{FF2B5EF4-FFF2-40B4-BE49-F238E27FC236}">
                <a16:creationId xmlns:a16="http://schemas.microsoft.com/office/drawing/2014/main" id="{6838EF6F-DF7A-622A-3459-7EF34CA5C2F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0ECA31-0050-566E-E1CA-3D097221D8BA}"/>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378098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50663-3530-E6CC-FF06-D02B5811F3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97B8084-D3A1-AFC7-1CCA-6F3DE0D2F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0BD3E48-7813-E774-22BB-4B79C60F4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867908-3FAE-ED20-0CE6-B4482627209B}"/>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6" name="Fußzeilenplatzhalter 5">
            <a:extLst>
              <a:ext uri="{FF2B5EF4-FFF2-40B4-BE49-F238E27FC236}">
                <a16:creationId xmlns:a16="http://schemas.microsoft.com/office/drawing/2014/main" id="{EE80167C-1598-15B5-6212-D8C41DA9E2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A3FC4B-74EF-169C-2B8F-6951D28DD96A}"/>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11892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29F18-B5AC-306A-2FC0-7E9060D7C6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22EBC33-CC57-E203-47E7-6B8E0E8D9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899526-512D-B90A-D354-FE38F73AB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D3817E1-B060-4554-1EB9-8D50053C1502}"/>
              </a:ext>
            </a:extLst>
          </p:cNvPr>
          <p:cNvSpPr>
            <a:spLocks noGrp="1"/>
          </p:cNvSpPr>
          <p:nvPr>
            <p:ph type="dt" sz="half" idx="10"/>
          </p:nvPr>
        </p:nvSpPr>
        <p:spPr/>
        <p:txBody>
          <a:bodyPr/>
          <a:lstStyle/>
          <a:p>
            <a:fld id="{4DE2C2B5-CBE7-6741-96BF-513BB1A755D6}" type="datetimeFigureOut">
              <a:rPr lang="de-DE" smtClean="0"/>
              <a:t>14.04.25</a:t>
            </a:fld>
            <a:endParaRPr lang="de-DE"/>
          </a:p>
        </p:txBody>
      </p:sp>
      <p:sp>
        <p:nvSpPr>
          <p:cNvPr id="6" name="Fußzeilenplatzhalter 5">
            <a:extLst>
              <a:ext uri="{FF2B5EF4-FFF2-40B4-BE49-F238E27FC236}">
                <a16:creationId xmlns:a16="http://schemas.microsoft.com/office/drawing/2014/main" id="{5D847809-802C-768A-33AD-3064701C0D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ADE446-A0D4-EB3C-3B97-965B7A158010}"/>
              </a:ext>
            </a:extLst>
          </p:cNvPr>
          <p:cNvSpPr>
            <a:spLocks noGrp="1"/>
          </p:cNvSpPr>
          <p:nvPr>
            <p:ph type="sldNum" sz="quarter" idx="12"/>
          </p:nvPr>
        </p:nvSpPr>
        <p:spPr/>
        <p:txBody>
          <a:bodyPr/>
          <a:lstStyle/>
          <a:p>
            <a:fld id="{FA0C4DC3-472D-6340-BB05-86539A6C8F04}" type="slidenum">
              <a:rPr lang="de-DE" smtClean="0"/>
              <a:t>‹Nr.›</a:t>
            </a:fld>
            <a:endParaRPr lang="de-DE"/>
          </a:p>
        </p:txBody>
      </p:sp>
    </p:spTree>
    <p:extLst>
      <p:ext uri="{BB962C8B-B14F-4D97-AF65-F5344CB8AC3E}">
        <p14:creationId xmlns:p14="http://schemas.microsoft.com/office/powerpoint/2010/main" val="406470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99CC6A-22B5-ABC5-C350-C8AAA0567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AC8B737-FA1B-8A03-F1A8-30914A5EB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450C99D-64EE-1D26-A419-3676AFD53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E2C2B5-CBE7-6741-96BF-513BB1A755D6}" type="datetimeFigureOut">
              <a:rPr lang="de-DE" smtClean="0"/>
              <a:t>14.04.25</a:t>
            </a:fld>
            <a:endParaRPr lang="de-DE"/>
          </a:p>
        </p:txBody>
      </p:sp>
      <p:sp>
        <p:nvSpPr>
          <p:cNvPr id="5" name="Fußzeilenplatzhalter 4">
            <a:extLst>
              <a:ext uri="{FF2B5EF4-FFF2-40B4-BE49-F238E27FC236}">
                <a16:creationId xmlns:a16="http://schemas.microsoft.com/office/drawing/2014/main" id="{455D0901-8EEE-3B20-ED58-0786705DD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472AD3C-D56E-C25D-2113-4EF76AE20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0C4DC3-472D-6340-BB05-86539A6C8F04}" type="slidenum">
              <a:rPr lang="de-DE" smtClean="0"/>
              <a:t>‹Nr.›</a:t>
            </a:fld>
            <a:endParaRPr lang="de-DE"/>
          </a:p>
        </p:txBody>
      </p:sp>
    </p:spTree>
    <p:extLst>
      <p:ext uri="{BB962C8B-B14F-4D97-AF65-F5344CB8AC3E}">
        <p14:creationId xmlns:p14="http://schemas.microsoft.com/office/powerpoint/2010/main" val="420645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E7F5-14B4-3772-8289-AD0388E3FDCA}"/>
            </a:ext>
          </a:extLst>
        </p:cNvPr>
        <p:cNvGrpSpPr/>
        <p:nvPr/>
      </p:nvGrpSpPr>
      <p:grpSpPr>
        <a:xfrm>
          <a:off x="0" y="0"/>
          <a:ext cx="0" cy="0"/>
          <a:chOff x="0" y="0"/>
          <a:chExt cx="0" cy="0"/>
        </a:xfrm>
      </p:grpSpPr>
      <p:sp>
        <p:nvSpPr>
          <p:cNvPr id="171" name="Guter Unterricht">
            <a:extLst>
              <a:ext uri="{FF2B5EF4-FFF2-40B4-BE49-F238E27FC236}">
                <a16:creationId xmlns:a16="http://schemas.microsoft.com/office/drawing/2014/main" id="{D797451C-BB29-4B63-6E7D-6F9C63F80CE0}"/>
              </a:ext>
            </a:extLst>
          </p:cNvPr>
          <p:cNvSpPr txBox="1">
            <a:spLocks noGrp="1"/>
          </p:cNvSpPr>
          <p:nvPr>
            <p:ph type="body" sz="half" idx="1"/>
          </p:nvPr>
        </p:nvSpPr>
        <p:spPr>
          <a:xfrm>
            <a:off x="838200" y="3031922"/>
            <a:ext cx="10985500" cy="1937157"/>
          </a:xfrm>
          <a:prstGeom prst="rect">
            <a:avLst/>
          </a:prstGeom>
        </p:spPr>
        <p:txBody>
          <a:bodyPr/>
          <a:lstStyle/>
          <a:p>
            <a:r>
              <a:rPr lang="de-DE" dirty="0">
                <a:latin typeface="Calibri" panose="020F0502020204030204" pitchFamily="34" charset="0"/>
                <a:cs typeface="Calibri" panose="020F0502020204030204" pitchFamily="34" charset="0"/>
              </a:rPr>
              <a:t>Effektive Klassenführung</a:t>
            </a:r>
            <a:endParaRPr dirty="0">
              <a:latin typeface="Calibri" panose="020F0502020204030204" pitchFamily="34" charset="0"/>
              <a:cs typeface="Calibri" panose="020F0502020204030204" pitchFamily="34" charset="0"/>
            </a:endParaRPr>
          </a:p>
        </p:txBody>
      </p:sp>
      <p:cxnSp>
        <p:nvCxnSpPr>
          <p:cNvPr id="4" name="Gerade Verbindung 3">
            <a:extLst>
              <a:ext uri="{FF2B5EF4-FFF2-40B4-BE49-F238E27FC236}">
                <a16:creationId xmlns:a16="http://schemas.microsoft.com/office/drawing/2014/main" id="{E340C2A6-3D4A-1742-D5B7-77B5592B80A3}"/>
              </a:ext>
            </a:extLst>
          </p:cNvPr>
          <p:cNvCxnSpPr/>
          <p:nvPr/>
        </p:nvCxnSpPr>
        <p:spPr>
          <a:xfrm>
            <a:off x="3547110" y="4600575"/>
            <a:ext cx="509778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Guter Unterricht">
            <a:extLst>
              <a:ext uri="{FF2B5EF4-FFF2-40B4-BE49-F238E27FC236}">
                <a16:creationId xmlns:a16="http://schemas.microsoft.com/office/drawing/2014/main" id="{D9320B51-85F6-6B53-D164-FDECFE9F06F6}"/>
              </a:ext>
            </a:extLst>
          </p:cNvPr>
          <p:cNvSpPr txBox="1">
            <a:spLocks/>
          </p:cNvSpPr>
          <p:nvPr/>
        </p:nvSpPr>
        <p:spPr>
          <a:xfrm>
            <a:off x="749300" y="4340022"/>
            <a:ext cx="10985500" cy="1937157"/>
          </a:xfrm>
          <a:prstGeom prst="rect">
            <a:avLst/>
          </a:prstGeom>
        </p:spPr>
        <p:txBody>
          <a:bodyPr vert="horz" lIns="91440" tIns="45720" rIns="91440" bIns="45720" rtlCol="0" anchor="ctr">
            <a:normAutofit/>
          </a:bodyPr>
          <a:lstStyle>
            <a:lvl1pPr marL="0" indent="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1pPr>
            <a:lvl2pPr marL="0" indent="2286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2pPr>
            <a:lvl3pPr marL="0" indent="4572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3pPr>
            <a:lvl4pPr marL="0" indent="6858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4pPr>
            <a:lvl5pPr marL="0" indent="914400" algn="ctr" defTabSz="914400" rtl="0" eaLnBrk="1" latinLnBrk="0" hangingPunct="1">
              <a:lnSpc>
                <a:spcPct val="80000"/>
              </a:lnSpc>
              <a:spcBef>
                <a:spcPts val="0"/>
              </a:spcBef>
              <a:buSzTx/>
              <a:buFont typeface="Arial" panose="020B0604020202020204" pitchFamily="34" charset="0"/>
              <a:buNone/>
              <a:defRPr sz="5800" kern="1200" spc="-116">
                <a:solidFill>
                  <a:schemeClr val="tx1"/>
                </a:solidFill>
                <a:latin typeface="Helvetica Neue Medium"/>
                <a:ea typeface="Helvetica Neue Medium"/>
                <a:cs typeface="Helvetica Neue Medium"/>
                <a:sym typeface="Helvetica Neue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latin typeface="Calibri" panose="020F0502020204030204" pitchFamily="34" charset="0"/>
                <a:cs typeface="Calibri" panose="020F0502020204030204" pitchFamily="34" charset="0"/>
              </a:rPr>
              <a:t>als Grundlage für einen lernwirksamen Unterricht</a:t>
            </a:r>
          </a:p>
        </p:txBody>
      </p:sp>
    </p:spTree>
    <p:extLst>
      <p:ext uri="{BB962C8B-B14F-4D97-AF65-F5344CB8AC3E}">
        <p14:creationId xmlns:p14="http://schemas.microsoft.com/office/powerpoint/2010/main" val="35396446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F8DB99-1734-71AA-735D-21E30429FE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5601CE-54AF-602E-A042-1F4A78ABFE0E}"/>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6" name="Inhaltsplatzhalter 5">
            <a:extLst>
              <a:ext uri="{FF2B5EF4-FFF2-40B4-BE49-F238E27FC236}">
                <a16:creationId xmlns:a16="http://schemas.microsoft.com/office/drawing/2014/main" id="{9EDC6527-AA97-522D-30C3-854E49E386C8}"/>
              </a:ext>
            </a:extLst>
          </p:cNvPr>
          <p:cNvGraphicFramePr>
            <a:graphicFrameLocks noGrp="1"/>
          </p:cNvGraphicFramePr>
          <p:nvPr>
            <p:ph idx="1"/>
            <p:extLst>
              <p:ext uri="{D42A27DB-BD31-4B8C-83A1-F6EECF244321}">
                <p14:modId xmlns:p14="http://schemas.microsoft.com/office/powerpoint/2010/main" val="3927266521"/>
              </p:ext>
            </p:extLst>
          </p:nvPr>
        </p:nvGraphicFramePr>
        <p:xfrm>
          <a:off x="838200" y="1825625"/>
          <a:ext cx="10515600" cy="3931920"/>
        </p:xfrm>
        <a:graphic>
          <a:graphicData uri="http://schemas.openxmlformats.org/drawingml/2006/table">
            <a:tbl>
              <a:tblPr firstRow="1" bandRow="1">
                <a:tableStyleId>{2D5ABB26-0587-4C30-8999-92F81FD0307C}</a:tableStyleId>
              </a:tblPr>
              <a:tblGrid>
                <a:gridCol w="2260600">
                  <a:extLst>
                    <a:ext uri="{9D8B030D-6E8A-4147-A177-3AD203B41FA5}">
                      <a16:colId xmlns:a16="http://schemas.microsoft.com/office/drawing/2014/main" val="3780591582"/>
                    </a:ext>
                  </a:extLst>
                </a:gridCol>
                <a:gridCol w="8255000">
                  <a:extLst>
                    <a:ext uri="{9D8B030D-6E8A-4147-A177-3AD203B41FA5}">
                      <a16:colId xmlns:a16="http://schemas.microsoft.com/office/drawing/2014/main" val="285363521"/>
                    </a:ext>
                  </a:extLst>
                </a:gridCol>
              </a:tblGrid>
              <a:tr h="370840">
                <a:tc>
                  <a:txBody>
                    <a:bodyPr/>
                    <a:lstStyle/>
                    <a:p>
                      <a:r>
                        <a:rPr lang="de-DE" sz="1600" dirty="0">
                          <a:effectLst/>
                        </a:rPr>
                        <a:t>Störungsprävention</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Präventive und lernförderliche Maßnahmen für einen bewussten Umgang mit dem Ablenkungspotenzial digitaler Medien werden in die Unterrichtsplanung und -gestaltung integriert. Dabei sind klare Rituale und Regeln in den Bereichen digitale Kommunikation, Arbeitsweise und Erreichbarkeit erforderlich, die konsequent und angemessen umgesetzt werden.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4365141"/>
                  </a:ext>
                </a:extLst>
              </a:tr>
              <a:tr h="370840">
                <a:tc>
                  <a:txBody>
                    <a:bodyPr/>
                    <a:lstStyle/>
                    <a:p>
                      <a:r>
                        <a:rPr lang="de-DE" sz="1600" kern="1200" dirty="0">
                          <a:solidFill>
                            <a:schemeClr val="dk1"/>
                          </a:solidFill>
                          <a:effectLst/>
                        </a:rPr>
                        <a:t>Effektive Nutzung der Lernzeit</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dk1"/>
                          </a:solidFill>
                          <a:effectLst/>
                        </a:rPr>
                        <a:t>Sorgfältig aufbereitete, leicht zugängliche/auffindbare digitale Materialien, kombiniert mit etablierten Routinen und vorab eingeübten Bedienkompetenzen, fördern einen effektiven/reibungslosen Unterrichtablauf und eine kontinuierliche Auseinandersetzung mit den Lerninhalten.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9622"/>
                  </a:ext>
                </a:extLst>
              </a:tr>
              <a:tr h="370840">
                <a:tc>
                  <a:txBody>
                    <a:bodyPr/>
                    <a:lstStyle/>
                    <a:p>
                      <a:r>
                        <a:rPr lang="de-DE" sz="1600" kern="1200" dirty="0">
                          <a:solidFill>
                            <a:schemeClr val="dk1"/>
                          </a:solidFill>
                          <a:effectLst/>
                        </a:rPr>
                        <a:t>Lernförderliches Unterrichtsklima</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dk1"/>
                          </a:solidFill>
                          <a:effectLst/>
                        </a:rPr>
                        <a:t>Alle am Lernprozess Beteiligten kommunizieren und reagieren aktiv in digitalen Lernräumen, wobei die soziale Interaktion auch in der virtuellen Umgebung von großer Bedeutung ist. Wertschätzende soziale Interaktionen werden gezielt gefördert, z. B. durch Feedbackmethoden, die den Austausch und das Feedback zwischen Lehrenden und Lernenden unterstützen. Lehrende fungieren als Vorbilder in ihrer Arbeitsweise und für ein gutes Miteinander.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937217"/>
                  </a:ext>
                </a:extLst>
              </a:tr>
            </a:tbl>
          </a:graphicData>
        </a:graphic>
      </p:graphicFrame>
    </p:spTree>
    <p:extLst>
      <p:ext uri="{BB962C8B-B14F-4D97-AF65-F5344CB8AC3E}">
        <p14:creationId xmlns:p14="http://schemas.microsoft.com/office/powerpoint/2010/main" val="75758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4B74E-5108-C393-DE5B-C68F408234D0}"/>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Klassenleitung und Schulorganisation als Symbiose</a:t>
            </a:r>
            <a:endParaRPr lang="de-DE" dirty="0"/>
          </a:p>
        </p:txBody>
      </p:sp>
      <p:sp>
        <p:nvSpPr>
          <p:cNvPr id="3" name="Inhaltsplatzhalter 2">
            <a:extLst>
              <a:ext uri="{FF2B5EF4-FFF2-40B4-BE49-F238E27FC236}">
                <a16:creationId xmlns:a16="http://schemas.microsoft.com/office/drawing/2014/main" id="{BFCC56D0-D4EE-D160-8E3C-4C0F7420FAE7}"/>
              </a:ext>
            </a:extLst>
          </p:cNvPr>
          <p:cNvSpPr>
            <a:spLocks noGrp="1"/>
          </p:cNvSpPr>
          <p:nvPr>
            <p:ph idx="1"/>
          </p:nvPr>
        </p:nvSpPr>
        <p:spPr/>
        <p:txBody>
          <a:bodyPr>
            <a:normAutofit/>
          </a:bodyPr>
          <a:lstStyle/>
          <a:p>
            <a:pPr marL="0" indent="0">
              <a:buNone/>
            </a:pPr>
            <a:r>
              <a:rPr lang="de-DE" sz="2000" dirty="0"/>
              <a:t>Erfolgreiche Klassenführung ist nicht ausschließlich das Resultat des Handelns der Lehrkräfte im Unterricht. Sie entfaltet sich vielmehr innerhalb einer Schule, die sich der wechselseitigen Beziehung zwischen Klassenführung und Schulmanagement bewusst ist. Die Schulleitung spielt dabei eine entscheidende Rolle, indem sie spezifische Maßnahmen initiiert und koordiniert, die die Klassenführung unterstützen. (Brünig und Saum,…)</a:t>
            </a:r>
          </a:p>
        </p:txBody>
      </p:sp>
    </p:spTree>
    <p:extLst>
      <p:ext uri="{BB962C8B-B14F-4D97-AF65-F5344CB8AC3E}">
        <p14:creationId xmlns:p14="http://schemas.microsoft.com/office/powerpoint/2010/main" val="167650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B88D-7982-6425-4A03-39F52361AB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E2CD01-2C0E-7A4D-C8F4-D3665935AF93}"/>
              </a:ext>
            </a:extLst>
          </p:cNvPr>
          <p:cNvSpPr>
            <a:spLocks noGrp="1"/>
          </p:cNvSpPr>
          <p:nvPr>
            <p:ph type="title"/>
          </p:nvPr>
        </p:nvSpPr>
        <p:spPr/>
        <p:txBody>
          <a:bodyPr>
            <a:normAutofit/>
          </a:bodyPr>
          <a:lstStyle/>
          <a:p>
            <a:pPr lvl="0"/>
            <a:r>
              <a:rPr lang="de-DE" sz="4400" dirty="0">
                <a:effectLst/>
                <a:latin typeface="Aptos" panose="020B0004020202020204" pitchFamily="34" charset="0"/>
                <a:ea typeface="Aptos" panose="020B0004020202020204" pitchFamily="34" charset="0"/>
                <a:cs typeface="Times New Roman" panose="02020603050405020304" pitchFamily="18" charset="0"/>
              </a:rPr>
              <a:t>Verlässliche Rahmenbedingungen als Grundlage der Klassenführung</a:t>
            </a:r>
          </a:p>
        </p:txBody>
      </p:sp>
      <p:sp>
        <p:nvSpPr>
          <p:cNvPr id="3" name="Inhaltsplatzhalter 2">
            <a:extLst>
              <a:ext uri="{FF2B5EF4-FFF2-40B4-BE49-F238E27FC236}">
                <a16:creationId xmlns:a16="http://schemas.microsoft.com/office/drawing/2014/main" id="{52C236E7-7007-65B4-E964-834DEC16225A}"/>
              </a:ext>
            </a:extLst>
          </p:cNvPr>
          <p:cNvSpPr>
            <a:spLocks noGrp="1"/>
          </p:cNvSpPr>
          <p:nvPr>
            <p:ph idx="1"/>
          </p:nvPr>
        </p:nvSpPr>
        <p:spPr>
          <a:xfrm>
            <a:off x="838200" y="2005734"/>
            <a:ext cx="7807036" cy="4351338"/>
          </a:xfrm>
        </p:spPr>
        <p:txBody>
          <a:bodyPr>
            <a:normAutofit/>
          </a:bodyPr>
          <a:lstStyle/>
          <a:p>
            <a:r>
              <a:rPr lang="de-DE" sz="1600" dirty="0"/>
              <a:t>Gemeinsame Absprachen zum Umgang mit technischen Geräten: Einheitliche Regeln und Erwartungen fördern ein reibungsloses und effektives Arbeiten.</a:t>
            </a:r>
          </a:p>
          <a:p>
            <a:r>
              <a:rPr lang="de-DE" sz="1600" dirty="0"/>
              <a:t>Festgelegte Ansprechpersonen für technischen Support: Klare Ansprechpartner für Lehrkräfte und Lernende gewährleisten eine schnelle Hilfe bei technischen Schwierigkeiten.</a:t>
            </a:r>
          </a:p>
          <a:p>
            <a:r>
              <a:rPr lang="de-DE" sz="1600" dirty="0"/>
              <a:t>Eine stabile technische Infrastruktur: Zuverlässige Technik ist fundamental, um eine störungsfreie Lernumgebung zu schaffen.</a:t>
            </a:r>
          </a:p>
          <a:p>
            <a:r>
              <a:rPr lang="de-DE" sz="1600" dirty="0"/>
              <a:t>Einarbeitungskonzepte für Lernende: Durch gezielte Schulungen wird sichergestellt, dass alle Schülerinnen und Schüler die erforderlichen Fähigkeiten im Umgang mit digitalen Medien erwerben.</a:t>
            </a:r>
          </a:p>
          <a:p>
            <a:r>
              <a:rPr lang="de-DE" sz="1600" dirty="0"/>
              <a:t>Absprachen zum Workflow: Geregelte Abläufe und Kommunikationswege optimieren die Zusammenarbeit im Unterricht.</a:t>
            </a:r>
          </a:p>
          <a:p>
            <a:endParaRPr lang="de-DE" dirty="0"/>
          </a:p>
        </p:txBody>
      </p:sp>
      <p:pic>
        <p:nvPicPr>
          <p:cNvPr id="5" name="Grafik 4" descr="Ein Bild, das Text, Screenshot enthält.&#10;&#10;KI-generierte Inhalte können fehlerhaft sein.">
            <a:extLst>
              <a:ext uri="{FF2B5EF4-FFF2-40B4-BE49-F238E27FC236}">
                <a16:creationId xmlns:a16="http://schemas.microsoft.com/office/drawing/2014/main" id="{7DBE5200-06E8-ACD8-9DEE-19341FB49D12}"/>
              </a:ext>
            </a:extLst>
          </p:cNvPr>
          <p:cNvPicPr>
            <a:picLocks noChangeAspect="1"/>
          </p:cNvPicPr>
          <p:nvPr/>
        </p:nvPicPr>
        <p:blipFill>
          <a:blip r:embed="rId3"/>
          <a:stretch>
            <a:fillRect/>
          </a:stretch>
        </p:blipFill>
        <p:spPr>
          <a:xfrm>
            <a:off x="8571974" y="1690688"/>
            <a:ext cx="2781826" cy="4351338"/>
          </a:xfrm>
          <a:prstGeom prst="rect">
            <a:avLst/>
          </a:prstGeom>
        </p:spPr>
      </p:pic>
    </p:spTree>
    <p:extLst>
      <p:ext uri="{BB962C8B-B14F-4D97-AF65-F5344CB8AC3E}">
        <p14:creationId xmlns:p14="http://schemas.microsoft.com/office/powerpoint/2010/main" val="53662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4CD9-40E4-24CD-98DE-198F9E1D68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3F2448-AE38-DBB1-021F-7416C4C8289D}"/>
              </a:ext>
            </a:extLst>
          </p:cNvPr>
          <p:cNvSpPr>
            <a:spLocks noGrp="1"/>
          </p:cNvSpPr>
          <p:nvPr>
            <p:ph type="title"/>
          </p:nvPr>
        </p:nvSpPr>
        <p:spPr/>
        <p:txBody>
          <a:bodyPr>
            <a:normAutofit/>
          </a:bodyPr>
          <a:lstStyle/>
          <a:p>
            <a:pPr lvl="0"/>
            <a:r>
              <a:rPr lang="de-DE" sz="4400" dirty="0">
                <a:effectLst/>
                <a:latin typeface="Aptos" panose="020B0004020202020204" pitchFamily="34" charset="0"/>
                <a:ea typeface="Aptos" panose="020B0004020202020204" pitchFamily="34" charset="0"/>
                <a:cs typeface="Times New Roman" panose="02020603050405020304" pitchFamily="18" charset="0"/>
              </a:rPr>
              <a:t>Vorbereitung der Lehrkräfte auf veränderte Unterrichtssituation</a:t>
            </a:r>
          </a:p>
        </p:txBody>
      </p:sp>
      <p:sp>
        <p:nvSpPr>
          <p:cNvPr id="3" name="Inhaltsplatzhalter 2">
            <a:extLst>
              <a:ext uri="{FF2B5EF4-FFF2-40B4-BE49-F238E27FC236}">
                <a16:creationId xmlns:a16="http://schemas.microsoft.com/office/drawing/2014/main" id="{8C2E3BCE-A540-9DF4-AAB7-7BC3B89BB568}"/>
              </a:ext>
            </a:extLst>
          </p:cNvPr>
          <p:cNvSpPr>
            <a:spLocks noGrp="1"/>
          </p:cNvSpPr>
          <p:nvPr>
            <p:ph idx="1"/>
          </p:nvPr>
        </p:nvSpPr>
        <p:spPr>
          <a:xfrm>
            <a:off x="838200" y="1825625"/>
            <a:ext cx="7266709" cy="4351338"/>
          </a:xfrm>
        </p:spPr>
        <p:txBody>
          <a:bodyPr>
            <a:normAutofit/>
          </a:bodyPr>
          <a:lstStyle/>
          <a:p>
            <a:r>
              <a:rPr lang="de-DE" sz="1700" dirty="0"/>
              <a:t>Kenntnis über unterrichtliche Vereinbarungen, beispielsweise Leitlinien zur einheitlichen Nutzung von Lernumgebungen oder digitalen Heften.</a:t>
            </a:r>
          </a:p>
          <a:p>
            <a:r>
              <a:rPr lang="de-DE" sz="1700" dirty="0"/>
              <a:t>Wissen, das Lehrergerät und die Technik im Klassenzimmer sicher zu handhaben.</a:t>
            </a:r>
          </a:p>
          <a:p>
            <a:r>
              <a:rPr lang="de-DE" sz="1700" dirty="0"/>
              <a:t>Fertigkeit, den Workflow anzupassen: Beginnend bei der Verteilung von Lernmaterialien, dem Bearbeiten und Einreichen von Aufgaben sowie der Überprüfung von Lernständen inklusive der Möglichkeit, Feedback zu geben.</a:t>
            </a:r>
          </a:p>
          <a:p>
            <a:r>
              <a:rPr lang="de-DE" sz="1700" dirty="0"/>
              <a:t>Fertigkeit, ein digitales Heft auf reflektierte Weise zu nutzen.</a:t>
            </a:r>
          </a:p>
          <a:p>
            <a:r>
              <a:rPr lang="de-DE" sz="1700" dirty="0"/>
              <a:t>Fertigkeit, bestehende Unterrichtsmaterialien anzupassen und digital zu erweitern.</a:t>
            </a:r>
          </a:p>
          <a:p>
            <a:r>
              <a:rPr lang="de-DE" sz="1700" dirty="0"/>
              <a:t>Fertigkeit, Kommunikationsmittel zur Unterstützung des Lernprozesses einzusetzen.</a:t>
            </a:r>
          </a:p>
          <a:p>
            <a:r>
              <a:rPr lang="de-DE" sz="1700" dirty="0"/>
              <a:t>Fertigkeit, Strukturen kollegialer Zusammenarbeit zu nutzen.</a:t>
            </a:r>
          </a:p>
          <a:p>
            <a:pPr marL="0" indent="0">
              <a:buNone/>
            </a:pPr>
            <a:endParaRPr lang="de-DE" dirty="0"/>
          </a:p>
        </p:txBody>
      </p:sp>
      <p:pic>
        <p:nvPicPr>
          <p:cNvPr id="5" name="Grafik 4" descr="Ein Bild, das Text, Screenshot, Design enthält.&#10;&#10;KI-generierte Inhalte können fehlerhaft sein.">
            <a:extLst>
              <a:ext uri="{FF2B5EF4-FFF2-40B4-BE49-F238E27FC236}">
                <a16:creationId xmlns:a16="http://schemas.microsoft.com/office/drawing/2014/main" id="{A0D6D1C3-8624-F7A6-CCCC-18EF1AB1314A}"/>
              </a:ext>
            </a:extLst>
          </p:cNvPr>
          <p:cNvPicPr>
            <a:picLocks noChangeAspect="1"/>
          </p:cNvPicPr>
          <p:nvPr/>
        </p:nvPicPr>
        <p:blipFill>
          <a:blip r:embed="rId3"/>
          <a:stretch>
            <a:fillRect/>
          </a:stretch>
        </p:blipFill>
        <p:spPr>
          <a:xfrm>
            <a:off x="8530359" y="1825625"/>
            <a:ext cx="2640990" cy="4165600"/>
          </a:xfrm>
          <a:prstGeom prst="rect">
            <a:avLst/>
          </a:prstGeom>
        </p:spPr>
      </p:pic>
    </p:spTree>
    <p:extLst>
      <p:ext uri="{BB962C8B-B14F-4D97-AF65-F5344CB8AC3E}">
        <p14:creationId xmlns:p14="http://schemas.microsoft.com/office/powerpoint/2010/main" val="147445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3000">
              <a:srgbClr val="2BA389"/>
            </a:gs>
            <a:gs pos="98000">
              <a:schemeClr val="accent2"/>
            </a:gs>
            <a:gs pos="0">
              <a:schemeClr val="accent5">
                <a:lumMod val="75000"/>
              </a:schemeClr>
            </a:gs>
          </a:gsLst>
          <a:lin ang="16200000" scaled="1"/>
        </a:gradFill>
        <a:effectLst/>
      </p:bgPr>
    </p:bg>
    <p:spTree>
      <p:nvGrpSpPr>
        <p:cNvPr id="1" name="">
          <a:extLst>
            <a:ext uri="{FF2B5EF4-FFF2-40B4-BE49-F238E27FC236}">
              <a16:creationId xmlns:a16="http://schemas.microsoft.com/office/drawing/2014/main" id="{A2DF3AC8-2F29-BA91-76E8-E0E76232A2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FD5257-A11B-2863-4D29-04B019B9C5F8}"/>
              </a:ext>
            </a:extLst>
          </p:cNvPr>
          <p:cNvSpPr>
            <a:spLocks noGrp="1"/>
          </p:cNvSpPr>
          <p:nvPr>
            <p:ph type="title"/>
          </p:nvPr>
        </p:nvSpPr>
        <p:spPr/>
        <p:txBody>
          <a:bodyPr>
            <a:normAutofit fontScale="90000"/>
          </a:bodyPr>
          <a:lstStyle/>
          <a:p>
            <a:r>
              <a:rPr lang="de-DE" dirty="0"/>
              <a:t> </a:t>
            </a:r>
            <a:br>
              <a:rPr lang="de-DE" dirty="0"/>
            </a:br>
            <a:r>
              <a:rPr lang="de-DE" dirty="0">
                <a:solidFill>
                  <a:schemeClr val="bg1"/>
                </a:solidFill>
              </a:rPr>
              <a:t>2 Wie gelingt eine Anpassung der Klassenführung beim Lernen mit digitalen Medien?</a:t>
            </a:r>
            <a:br>
              <a:rPr lang="de-DE" dirty="0">
                <a:solidFill>
                  <a:schemeClr val="bg1"/>
                </a:solidFill>
              </a:rPr>
            </a:br>
            <a:endParaRPr lang="de-DE" dirty="0">
              <a:solidFill>
                <a:schemeClr val="bg1"/>
              </a:solidFill>
            </a:endParaRPr>
          </a:p>
        </p:txBody>
      </p:sp>
      <p:sp>
        <p:nvSpPr>
          <p:cNvPr id="3" name="Inhaltsplatzhalter 2">
            <a:extLst>
              <a:ext uri="{FF2B5EF4-FFF2-40B4-BE49-F238E27FC236}">
                <a16:creationId xmlns:a16="http://schemas.microsoft.com/office/drawing/2014/main" id="{595FCFB4-AE83-0406-606F-20A4CD612A48}"/>
              </a:ext>
            </a:extLst>
          </p:cNvPr>
          <p:cNvSpPr>
            <a:spLocks noGrp="1"/>
          </p:cNvSpPr>
          <p:nvPr>
            <p:ph idx="1"/>
          </p:nvPr>
        </p:nvSpPr>
        <p:spPr/>
        <p:txBody>
          <a:bodyPr/>
          <a:lstStyle/>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Verlässliche Rahmenbedingungen unterstützen die Klassenführung, müssen aber von jeder Lehrkraft individuell ausgestaltet werden.</a:t>
            </a:r>
          </a:p>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Eine souveräne und reibungslose Unterrichtsgestaltung minimiert Ablenkungspotenzial und Störungen. Etablierte Regeln, Routinen und Rituale ermöglichen eine effektive Zeitnutzung und Entfaltung der vorhandenen Potenziale.</a:t>
            </a:r>
          </a:p>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Digitale Werkzeuge können die Umsetzung einer effektiven Klassenführung maßgeblich unterstützen.</a:t>
            </a:r>
          </a:p>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Das veränderte Unterrichtssetting erfordert von Lehrkräften spezifische Kompetenzen.</a:t>
            </a:r>
          </a:p>
          <a:p>
            <a:pPr marL="0" indent="0">
              <a:buNone/>
            </a:pPr>
            <a:endParaRPr lang="de-DE" dirty="0"/>
          </a:p>
        </p:txBody>
      </p:sp>
    </p:spTree>
    <p:extLst>
      <p:ext uri="{BB962C8B-B14F-4D97-AF65-F5344CB8AC3E}">
        <p14:creationId xmlns:p14="http://schemas.microsoft.com/office/powerpoint/2010/main" val="67094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3000">
              <a:srgbClr val="2BA389"/>
            </a:gs>
            <a:gs pos="98000">
              <a:schemeClr val="accent2"/>
            </a:gs>
            <a:gs pos="0">
              <a:schemeClr val="accent5">
                <a:lumMod val="75000"/>
              </a:schemeClr>
            </a:gs>
          </a:gsLst>
          <a:lin ang="16200000" scaled="1"/>
        </a:gradFill>
        <a:effectLst/>
      </p:bgPr>
    </p:bg>
    <p:spTree>
      <p:nvGrpSpPr>
        <p:cNvPr id="1" name="">
          <a:extLst>
            <a:ext uri="{FF2B5EF4-FFF2-40B4-BE49-F238E27FC236}">
              <a16:creationId xmlns:a16="http://schemas.microsoft.com/office/drawing/2014/main" id="{B6426C24-4FB9-0C8D-AB1D-2914A18FAF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518722-5836-6470-F77B-34A721A58969}"/>
              </a:ext>
            </a:extLst>
          </p:cNvPr>
          <p:cNvSpPr>
            <a:spLocks noGrp="1"/>
          </p:cNvSpPr>
          <p:nvPr>
            <p:ph type="title"/>
          </p:nvPr>
        </p:nvSpPr>
        <p:spPr/>
        <p:txBody>
          <a:bodyPr>
            <a:normAutofit fontScale="90000"/>
          </a:bodyPr>
          <a:lstStyle/>
          <a:p>
            <a:r>
              <a:rPr lang="de-DE" dirty="0"/>
              <a:t> </a:t>
            </a:r>
            <a:br>
              <a:rPr lang="de-DE" dirty="0"/>
            </a:br>
            <a:r>
              <a:rPr lang="de-DE" dirty="0">
                <a:solidFill>
                  <a:schemeClr val="bg1"/>
                </a:solidFill>
              </a:rPr>
              <a:t>3 Wie kann man sich vorbereiten?</a:t>
            </a:r>
            <a:br>
              <a:rPr lang="de-DE" dirty="0">
                <a:solidFill>
                  <a:schemeClr val="bg1"/>
                </a:solidFill>
              </a:rPr>
            </a:br>
            <a:r>
              <a:rPr lang="de-DE" dirty="0">
                <a:solidFill>
                  <a:schemeClr val="bg1"/>
                </a:solidFill>
              </a:rPr>
              <a:t>Vorbereitung und Reflexion der Unterrichtspraxis</a:t>
            </a:r>
            <a:br>
              <a:rPr lang="de-DE" dirty="0">
                <a:solidFill>
                  <a:schemeClr val="bg1"/>
                </a:solidFill>
              </a:rPr>
            </a:br>
            <a:endParaRPr lang="de-DE" dirty="0">
              <a:solidFill>
                <a:schemeClr val="bg1"/>
              </a:solidFill>
            </a:endParaRPr>
          </a:p>
        </p:txBody>
      </p:sp>
      <p:sp>
        <p:nvSpPr>
          <p:cNvPr id="3" name="Inhaltsplatzhalter 2">
            <a:extLst>
              <a:ext uri="{FF2B5EF4-FFF2-40B4-BE49-F238E27FC236}">
                <a16:creationId xmlns:a16="http://schemas.microsoft.com/office/drawing/2014/main" id="{22779DFF-31B8-3FAF-B85B-8222FDE97733}"/>
              </a:ext>
            </a:extLst>
          </p:cNvPr>
          <p:cNvSpPr>
            <a:spLocks noGrp="1"/>
          </p:cNvSpPr>
          <p:nvPr>
            <p:ph idx="1"/>
          </p:nvPr>
        </p:nvSpPr>
        <p:spPr>
          <a:xfrm>
            <a:off x="838200" y="1825625"/>
            <a:ext cx="8369300" cy="4351338"/>
          </a:xfrm>
        </p:spPr>
        <p:txBody>
          <a:bodyPr/>
          <a:lstStyle/>
          <a:p>
            <a:pPr marL="12700" indent="-12700">
              <a:buNone/>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Um sich auf die veränderte Situation im Klassenzimmer vorzubereiten, ist es sinnvoll:</a:t>
            </a:r>
          </a:p>
          <a:p>
            <a:pPr>
              <a:buNone/>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Die neuen Anforderungen im 1:1-Setting zu verstehen und Strategien für einen erfolgreichen Umgang damit zu entwickeln.</a:t>
            </a:r>
          </a:p>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Anhand beobachtbarer Verhaltensindikatoren zu erkennen, was eine lernfördernde Klassenführung ausmacht.</a:t>
            </a:r>
          </a:p>
          <a:p>
            <a:pPr marL="342900" lvl="0" indent="-342900">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Sich der Rahmenbedingungen sowie der eigenen Kompetenzen im Umgang mit den digitalen Werkzeugen bewusst zu werden.</a:t>
            </a:r>
          </a:p>
          <a:p>
            <a:pPr marL="0" indent="0">
              <a:buNone/>
            </a:pPr>
            <a:endParaRPr lang="de-DE" dirty="0"/>
          </a:p>
        </p:txBody>
      </p:sp>
      <p:pic>
        <p:nvPicPr>
          <p:cNvPr id="5" name="Grafik 4" descr="Ein Bild, das Menschliches Gesicht, Frau, Entwurf, Darstellung enthält.&#10;&#10;KI-generierte Inhalte können fehlerhaft sein.">
            <a:extLst>
              <a:ext uri="{FF2B5EF4-FFF2-40B4-BE49-F238E27FC236}">
                <a16:creationId xmlns:a16="http://schemas.microsoft.com/office/drawing/2014/main" id="{816EC98A-7AD7-EEF9-8696-1EEB0A235E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89" b="95497" l="9913" r="89942">
                        <a14:foregroundMark x1="28426" y1="94573" x2="65160" y2="95497"/>
                        <a14:foregroundMark x1="49563" y1="85335" x2="49563" y2="82679"/>
                        <a14:foregroundMark x1="51312" y1="87991" x2="52915" y2="83141"/>
                        <a14:foregroundMark x1="61808" y1="66744" x2="69096" y2="65012"/>
                        <a14:foregroundMark x1="35131" y1="46882" x2="39067" y2="46882"/>
                        <a14:foregroundMark x1="37318" y1="47806" x2="41254" y2="52656"/>
                        <a14:foregroundMark x1="55248" y1="42494" x2="60787" y2="46420"/>
                        <a14:foregroundMark x1="43440" y1="5889" x2="60787" y2="9815"/>
                        <a14:foregroundMark x1="35131" y1="8891" x2="56268" y2="8545"/>
                        <a14:foregroundMark x1="56268" y1="8545" x2="56268" y2="8545"/>
                        <a14:foregroundMark x1="41254" y1="34527" x2="42420" y2="34527"/>
                        <a14:foregroundMark x1="43294" y1="34411" x2="51603" y2="34642"/>
                      </a14:backgroundRemoval>
                    </a14:imgEffect>
                  </a14:imgLayer>
                </a14:imgProps>
              </a:ext>
            </a:extLst>
          </a:blip>
          <a:stretch>
            <a:fillRect/>
          </a:stretch>
        </p:blipFill>
        <p:spPr>
          <a:xfrm>
            <a:off x="9207500" y="1825625"/>
            <a:ext cx="2278653" cy="2876550"/>
          </a:xfrm>
          <a:prstGeom prst="rect">
            <a:avLst/>
          </a:prstGeom>
        </p:spPr>
      </p:pic>
    </p:spTree>
    <p:extLst>
      <p:ext uri="{BB962C8B-B14F-4D97-AF65-F5344CB8AC3E}">
        <p14:creationId xmlns:p14="http://schemas.microsoft.com/office/powerpoint/2010/main" val="53643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4334-FE10-5467-6128-6D3317EDDE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8A33A5-F877-EF81-4852-D416BDD2CB5E}"/>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5" name="Inhaltsplatzhalter 4">
            <a:extLst>
              <a:ext uri="{FF2B5EF4-FFF2-40B4-BE49-F238E27FC236}">
                <a16:creationId xmlns:a16="http://schemas.microsoft.com/office/drawing/2014/main" id="{D68950AA-2CA2-4123-D0D4-3BF58F625735}"/>
              </a:ext>
            </a:extLst>
          </p:cNvPr>
          <p:cNvGraphicFramePr>
            <a:graphicFrameLocks noGrp="1"/>
          </p:cNvGraphicFramePr>
          <p:nvPr>
            <p:ph idx="1"/>
            <p:extLst>
              <p:ext uri="{D42A27DB-BD31-4B8C-83A1-F6EECF244321}">
                <p14:modId xmlns:p14="http://schemas.microsoft.com/office/powerpoint/2010/main" val="3996629074"/>
              </p:ext>
            </p:extLst>
          </p:nvPr>
        </p:nvGraphicFramePr>
        <p:xfrm>
          <a:off x="1313873" y="1996931"/>
          <a:ext cx="8750300" cy="3688080"/>
        </p:xfrm>
        <a:graphic>
          <a:graphicData uri="http://schemas.openxmlformats.org/drawingml/2006/table">
            <a:tbl>
              <a:tblPr firstRow="1" firstCol="1" bandRow="1">
                <a:tableStyleId>{2D5ABB26-0587-4C30-8999-92F81FD0307C}</a:tableStyleId>
              </a:tblPr>
              <a:tblGrid>
                <a:gridCol w="4375150">
                  <a:extLst>
                    <a:ext uri="{9D8B030D-6E8A-4147-A177-3AD203B41FA5}">
                      <a16:colId xmlns:a16="http://schemas.microsoft.com/office/drawing/2014/main" val="146434224"/>
                    </a:ext>
                  </a:extLst>
                </a:gridCol>
                <a:gridCol w="4375150">
                  <a:extLst>
                    <a:ext uri="{9D8B030D-6E8A-4147-A177-3AD203B41FA5}">
                      <a16:colId xmlns:a16="http://schemas.microsoft.com/office/drawing/2014/main" val="3574965045"/>
                    </a:ext>
                  </a:extLst>
                </a:gridCol>
              </a:tblGrid>
              <a:tr h="78479">
                <a:tc>
                  <a:txBody>
                    <a:bodyPr/>
                    <a:lstStyle/>
                    <a:p>
                      <a:pPr>
                        <a:buNone/>
                      </a:pPr>
                      <a:r>
                        <a:rPr lang="de-DE" sz="1800" dirty="0">
                          <a:effectLst/>
                        </a:rPr>
                        <a:t>Reflexionsfragen</a:t>
                      </a:r>
                      <a:endParaRPr lang="de-DE" sz="1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buNone/>
                      </a:pPr>
                      <a:r>
                        <a:rPr lang="de-DE" sz="1800" kern="1200" dirty="0">
                          <a:solidFill>
                            <a:schemeClr val="tx1"/>
                          </a:solidFill>
                          <a:effectLst/>
                          <a:latin typeface="+mn-lt"/>
                          <a:ea typeface="+mn-ea"/>
                          <a:cs typeface="+mn-cs"/>
                        </a:rPr>
                        <a:t>Impulse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54245"/>
                  </a:ext>
                </a:extLst>
              </a:tr>
              <a:tr h="2869076">
                <a:tc>
                  <a:txBody>
                    <a:bodyPr/>
                    <a:lstStyle/>
                    <a:p>
                      <a:pPr marL="342900" lvl="0" indent="-342900">
                        <a:buFont typeface="Arial" panose="020B0604020202020204" pitchFamily="34" charset="0"/>
                        <a:buChar char="•"/>
                        <a:tabLst>
                          <a:tab pos="457200" algn="l"/>
                        </a:tabLst>
                      </a:pPr>
                      <a:r>
                        <a:rPr lang="de-DE" sz="1600" dirty="0">
                          <a:effectLst/>
                        </a:rPr>
                        <a:t>Wie unterstütze ich die Lernenden durch eine klare Struktur oder angemessene Benennung bei der Dateienablage?</a:t>
                      </a:r>
                    </a:p>
                    <a:p>
                      <a:pPr marL="342900" lvl="0" indent="-342900">
                        <a:buFont typeface="Arial" panose="020B0604020202020204" pitchFamily="34" charset="0"/>
                        <a:buChar char="•"/>
                        <a:tabLst>
                          <a:tab pos="457200" algn="l"/>
                        </a:tabLst>
                      </a:pPr>
                      <a:r>
                        <a:rPr lang="de-DE" sz="1600" dirty="0">
                          <a:effectLst/>
                        </a:rPr>
                        <a:t>Welche Erwartungen habe ich gegenüber den Lernenden bezüglich der Nutzung von Dokumenten (z. B. Materialien werden vor Unterrichtsbeginn heruntergeladen)?</a:t>
                      </a:r>
                    </a:p>
                    <a:p>
                      <a:pPr marL="342900" lvl="0" indent="-342900">
                        <a:buFont typeface="Arial" panose="020B0604020202020204" pitchFamily="34" charset="0"/>
                        <a:buChar char="•"/>
                        <a:tabLst>
                          <a:tab pos="457200" algn="l"/>
                        </a:tabLst>
                      </a:pPr>
                      <a:r>
                        <a:rPr lang="de-DE" sz="1600" dirty="0">
                          <a:effectLst/>
                        </a:rPr>
                        <a:t>Nutze ich ein digitales Heft lernförderlich?</a:t>
                      </a:r>
                    </a:p>
                    <a:p>
                      <a:pPr marL="342900" lvl="0" indent="-342900">
                        <a:buFont typeface="Arial" panose="020B0604020202020204" pitchFamily="34" charset="0"/>
                        <a:buChar char="•"/>
                        <a:tabLst>
                          <a:tab pos="457200" algn="l"/>
                        </a:tabLst>
                      </a:pPr>
                      <a:r>
                        <a:rPr lang="de-DE" sz="1600" dirty="0">
                          <a:effectLst/>
                        </a:rPr>
                        <a:t>Wie ermögliche ich eine effiziente Verschmelzung analoger oder digitaler Formate?</a:t>
                      </a:r>
                    </a:p>
                    <a:p>
                      <a:pPr marL="342900" lvl="0" indent="-342900">
                        <a:buFont typeface="Arial" panose="020B0604020202020204" pitchFamily="34" charset="0"/>
                        <a:buChar char="•"/>
                        <a:tabLst>
                          <a:tab pos="457200" algn="l"/>
                        </a:tabLst>
                      </a:pPr>
                      <a:r>
                        <a:rPr lang="de-DE" sz="1600" dirty="0">
                          <a:effectLst/>
                        </a:rPr>
                        <a:t>Wie stelle ich Materialien zur Verfügung?</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panose="020B0604020202020204" pitchFamily="34" charset="0"/>
                        <a:buChar char="•"/>
                        <a:tabLst>
                          <a:tab pos="457200" algn="l"/>
                        </a:tabLst>
                      </a:pPr>
                      <a:r>
                        <a:rPr lang="de-DE" sz="1600" dirty="0">
                          <a:effectLst/>
                        </a:rPr>
                        <a:t>Finden Sie eine digitale Struktur, die zu Ihrem Unterricht passt!</a:t>
                      </a:r>
                    </a:p>
                    <a:p>
                      <a:pPr marL="342900" lvl="0" indent="-342900">
                        <a:buFont typeface="Arial" panose="020B0604020202020204" pitchFamily="34" charset="0"/>
                        <a:buChar char="•"/>
                        <a:tabLst>
                          <a:tab pos="457200" algn="l"/>
                        </a:tabLst>
                      </a:pPr>
                      <a:r>
                        <a:rPr lang="de-DE" sz="1600" dirty="0">
                          <a:effectLst/>
                        </a:rPr>
                        <a:t>Benennen Sie die Dateien eindeutig und sichern Sie die bereitgestellten Materialien auffindbar!</a:t>
                      </a:r>
                    </a:p>
                    <a:p>
                      <a:pPr marL="342900" lvl="0" indent="-342900">
                        <a:buFont typeface="Arial" panose="020B0604020202020204" pitchFamily="34" charset="0"/>
                        <a:buChar char="•"/>
                        <a:tabLst>
                          <a:tab pos="457200" algn="l"/>
                        </a:tabLst>
                      </a:pPr>
                      <a:r>
                        <a:rPr lang="de-DE" sz="1600" dirty="0">
                          <a:effectLst/>
                        </a:rPr>
                        <a:t>Testen Sie die bereitgestellten Materialien und Verlinkungen vorab!</a:t>
                      </a:r>
                    </a:p>
                    <a:p>
                      <a:pPr marL="342900" lvl="0" indent="-342900">
                        <a:buFont typeface="Arial" panose="020B0604020202020204" pitchFamily="34" charset="0"/>
                        <a:buChar char="•"/>
                        <a:tabLst>
                          <a:tab pos="457200" algn="l"/>
                        </a:tabLst>
                      </a:pPr>
                      <a:r>
                        <a:rPr lang="de-DE" sz="1600" dirty="0">
                          <a:effectLst/>
                        </a:rPr>
                        <a:t>Verknüpfen Sie analoge und digitale Materialien auf lernförderliche Weise!</a:t>
                      </a:r>
                    </a:p>
                    <a:p>
                      <a:pPr marL="342900" lvl="0" indent="-342900">
                        <a:buFont typeface="Arial" panose="020B0604020202020204" pitchFamily="34" charset="0"/>
                        <a:buChar char="•"/>
                        <a:tabLst>
                          <a:tab pos="457200" algn="l"/>
                        </a:tabLst>
                      </a:pPr>
                      <a:r>
                        <a:rPr lang="de-DE" sz="1600" dirty="0">
                          <a:effectLst/>
                        </a:rPr>
                        <a:t>Überfordern Sie die Lernenden nicht durch eine parallele Nutzung von zu vielen digitalen Anwendungen (z. B. gleichzeitig Heft, Buch usw.)!</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311665"/>
                  </a:ext>
                </a:extLst>
              </a:tr>
            </a:tbl>
          </a:graphicData>
        </a:graphic>
      </p:graphicFrame>
    </p:spTree>
    <p:extLst>
      <p:ext uri="{BB962C8B-B14F-4D97-AF65-F5344CB8AC3E}">
        <p14:creationId xmlns:p14="http://schemas.microsoft.com/office/powerpoint/2010/main" val="140349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DBD17-CCE1-BB1E-69F6-552E89ACB2C5}"/>
              </a:ext>
            </a:extLst>
          </p:cNvPr>
          <p:cNvSpPr>
            <a:spLocks noGrp="1"/>
          </p:cNvSpPr>
          <p:nvPr>
            <p:ph type="title"/>
          </p:nvPr>
        </p:nvSpPr>
        <p:spPr/>
        <p:txBody>
          <a:bodyPr/>
          <a:lstStyle/>
          <a:p>
            <a:r>
              <a:rPr lang="de-DE" dirty="0"/>
              <a:t>Angebote</a:t>
            </a:r>
          </a:p>
        </p:txBody>
      </p:sp>
      <p:sp>
        <p:nvSpPr>
          <p:cNvPr id="3" name="Inhaltsplatzhalter 2">
            <a:extLst>
              <a:ext uri="{FF2B5EF4-FFF2-40B4-BE49-F238E27FC236}">
                <a16:creationId xmlns:a16="http://schemas.microsoft.com/office/drawing/2014/main" id="{F3010180-AC89-D548-054E-D0F1F773461B}"/>
              </a:ext>
            </a:extLst>
          </p:cNvPr>
          <p:cNvSpPr>
            <a:spLocks noGrp="1"/>
          </p:cNvSpPr>
          <p:nvPr>
            <p:ph idx="1"/>
          </p:nvPr>
        </p:nvSpPr>
        <p:spPr>
          <a:xfrm>
            <a:off x="838200" y="1606169"/>
            <a:ext cx="7031182" cy="3018127"/>
          </a:xfrm>
        </p:spPr>
        <p:txBody>
          <a:bodyPr/>
          <a:lstStyle/>
          <a:p>
            <a:r>
              <a:rPr lang="de-DE" dirty="0"/>
              <a:t>Reflexionsbogen</a:t>
            </a:r>
          </a:p>
          <a:p>
            <a:r>
              <a:rPr lang="de-DE" dirty="0"/>
              <a:t>Kartenset</a:t>
            </a:r>
          </a:p>
          <a:p>
            <a:r>
              <a:rPr lang="de-DE" dirty="0"/>
              <a:t>Themenheft</a:t>
            </a:r>
          </a:p>
        </p:txBody>
      </p:sp>
      <p:pic>
        <p:nvPicPr>
          <p:cNvPr id="5" name="Grafik 4" descr="Ein Bild, das Text, Screenshot enthält.&#10;&#10;KI-generierte Inhalte können fehlerhaft sein.">
            <a:extLst>
              <a:ext uri="{FF2B5EF4-FFF2-40B4-BE49-F238E27FC236}">
                <a16:creationId xmlns:a16="http://schemas.microsoft.com/office/drawing/2014/main" id="{504AD5FF-A697-080F-1F2E-B3343EB3C5E7}"/>
              </a:ext>
            </a:extLst>
          </p:cNvPr>
          <p:cNvPicPr>
            <a:picLocks noChangeAspect="1"/>
          </p:cNvPicPr>
          <p:nvPr/>
        </p:nvPicPr>
        <p:blipFill>
          <a:blip r:embed="rId2"/>
          <a:stretch>
            <a:fillRect/>
          </a:stretch>
        </p:blipFill>
        <p:spPr>
          <a:xfrm>
            <a:off x="4255557" y="1843500"/>
            <a:ext cx="4484622" cy="3170999"/>
          </a:xfrm>
          <a:prstGeom prst="rect">
            <a:avLst/>
          </a:prstGeom>
          <a:effectLst>
            <a:outerShdw blurRad="50800" dist="38100" dir="5400000" algn="t" rotWithShape="0">
              <a:prstClr val="black">
                <a:alpha val="40000"/>
              </a:prstClr>
            </a:outerShdw>
          </a:effectLst>
        </p:spPr>
      </p:pic>
      <p:pic>
        <p:nvPicPr>
          <p:cNvPr id="7" name="Grafik 6" descr="Ein Bild, das Text, Screenshot, Schrift, Design enthält.&#10;&#10;KI-generierte Inhalte können fehlerhaft sein.">
            <a:extLst>
              <a:ext uri="{FF2B5EF4-FFF2-40B4-BE49-F238E27FC236}">
                <a16:creationId xmlns:a16="http://schemas.microsoft.com/office/drawing/2014/main" id="{B5621A71-EEAB-F96F-D816-086B95BE6AF8}"/>
              </a:ext>
            </a:extLst>
          </p:cNvPr>
          <p:cNvPicPr>
            <a:picLocks noChangeAspect="1"/>
          </p:cNvPicPr>
          <p:nvPr/>
        </p:nvPicPr>
        <p:blipFill>
          <a:blip r:embed="rId3"/>
          <a:stretch>
            <a:fillRect/>
          </a:stretch>
        </p:blipFill>
        <p:spPr>
          <a:xfrm>
            <a:off x="7736898" y="2505159"/>
            <a:ext cx="3749386" cy="402449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3506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23DC9AA-EDAC-F16C-A6FE-7BAAA450A3B8}"/>
            </a:ext>
          </a:extLst>
        </p:cNvPr>
        <p:cNvGrpSpPr/>
        <p:nvPr/>
      </p:nvGrpSpPr>
      <p:grpSpPr bwMode="auto">
        <a:xfrm>
          <a:off x="0" y="0"/>
          <a:ext cx="0" cy="0"/>
          <a:chOff x="0" y="0"/>
          <a:chExt cx="0" cy="0"/>
        </a:xfrm>
      </p:grpSpPr>
      <p:sp>
        <p:nvSpPr>
          <p:cNvPr id="1031" name="Rectangle 1030">
            <a:extLst>
              <a:ext uri="{FF2B5EF4-FFF2-40B4-BE49-F238E27FC236}">
                <a16:creationId xmlns:a16="http://schemas.microsoft.com/office/drawing/2014/main" id="{AF2554CF-E092-08F1-0E36-99D584A9D5B0}"/>
              </a:ext>
            </a:extLst>
          </p:cNvPr>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a:extLst>
              <a:ext uri="{FF2B5EF4-FFF2-40B4-BE49-F238E27FC236}">
                <a16:creationId xmlns:a16="http://schemas.microsoft.com/office/drawing/2014/main" id="{AC1B30B0-A206-B628-D3B6-21D1F4CF478C}"/>
              </a:ext>
            </a:extLst>
          </p:cNvPr>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a:extLst>
              <a:ext uri="{FF2B5EF4-FFF2-40B4-BE49-F238E27FC236}">
                <a16:creationId xmlns:a16="http://schemas.microsoft.com/office/drawing/2014/main" id="{35CF489C-CA40-43D0-7A92-3545A94608C9}"/>
              </a:ext>
            </a:extLst>
          </p:cNvPr>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a:extLst>
              <a:ext uri="{FF2B5EF4-FFF2-40B4-BE49-F238E27FC236}">
                <a16:creationId xmlns:a16="http://schemas.microsoft.com/office/drawing/2014/main" id="{3E4F0BFC-803E-ECEF-05C5-5E0FBBA174BC}"/>
              </a:ext>
            </a:extLst>
          </p:cNvPr>
          <p:cNvPicPr>
            <a:picLocks noGrp="1" noChangeAspect="1" noChangeArrowheads="1"/>
          </p:cNvPicPr>
          <p:nvPr>
            <p:ph idx="1"/>
          </p:nvPr>
        </p:nvPicPr>
        <p:blipFill>
          <a:blip r:embed="rId3"/>
          <a:srcRect l="17404" r="12473" b="7452"/>
          <a:stretch/>
        </p:blipFill>
        <p:spPr bwMode="auto">
          <a:xfrm>
            <a:off x="0" y="0"/>
            <a:ext cx="8751115" cy="6858000"/>
          </a:xfrm>
          <a:prstGeom prst="rect">
            <a:avLst/>
          </a:prstGeom>
          <a:noFill/>
        </p:spPr>
      </p:pic>
      <p:sp>
        <p:nvSpPr>
          <p:cNvPr id="1037" name="Rectangle 1036">
            <a:extLst>
              <a:ext uri="{FF2B5EF4-FFF2-40B4-BE49-F238E27FC236}">
                <a16:creationId xmlns:a16="http://schemas.microsoft.com/office/drawing/2014/main" id="{7732B40E-7959-1722-B2C9-4DFA826B8C6B}"/>
              </a:ext>
            </a:extLst>
          </p:cNvPr>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a:extLst>
              <a:ext uri="{FF2B5EF4-FFF2-40B4-BE49-F238E27FC236}">
                <a16:creationId xmlns:a16="http://schemas.microsoft.com/office/drawing/2014/main" id="{0D3C55DD-7FD5-0650-4759-466EC5C829A8}"/>
              </a:ext>
            </a:extLst>
          </p:cNvPr>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br>
              <a:rPr lang="de-DE" sz="1100" dirty="0"/>
            </a:br>
            <a:br>
              <a:rPr lang="de-DE" sz="2400" dirty="0"/>
            </a:br>
            <a:r>
              <a:rPr lang="de-DE" sz="2400" dirty="0">
                <a:latin typeface="Calibri" panose="020F0502020204030204" pitchFamily="34" charset="0"/>
                <a:cs typeface="Calibri" panose="020F0502020204030204" pitchFamily="34" charset="0"/>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p>
        </p:txBody>
      </p:sp>
      <p:sp>
        <p:nvSpPr>
          <p:cNvPr id="1041" name="Rectangle 1040">
            <a:extLst>
              <a:ext uri="{FF2B5EF4-FFF2-40B4-BE49-F238E27FC236}">
                <a16:creationId xmlns:a16="http://schemas.microsoft.com/office/drawing/2014/main" id="{4820B1C9-F40C-6A40-442E-6B834F5B2009}"/>
              </a:ext>
            </a:extLst>
          </p:cNvPr>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402369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3033EC0-7669-8322-32D2-D6598FB1DC4B}"/>
            </a:ext>
          </a:extLst>
        </p:cNvPr>
        <p:cNvGrpSpPr/>
        <p:nvPr/>
      </p:nvGrpSpPr>
      <p:grpSpPr bwMode="auto">
        <a:xfrm>
          <a:off x="0" y="0"/>
          <a:ext cx="0" cy="0"/>
          <a:chOff x="0" y="0"/>
          <a:chExt cx="0" cy="0"/>
        </a:xfrm>
      </p:grpSpPr>
      <p:sp>
        <p:nvSpPr>
          <p:cNvPr id="1031" name="Rectangle 1030">
            <a:extLst>
              <a:ext uri="{FF2B5EF4-FFF2-40B4-BE49-F238E27FC236}">
                <a16:creationId xmlns:a16="http://schemas.microsoft.com/office/drawing/2014/main" id="{2EC97F29-7775-FCE2-6896-8EE9F693BB33}"/>
              </a:ext>
            </a:extLst>
          </p:cNvPr>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a:extLst>
              <a:ext uri="{FF2B5EF4-FFF2-40B4-BE49-F238E27FC236}">
                <a16:creationId xmlns:a16="http://schemas.microsoft.com/office/drawing/2014/main" id="{BE4E2C91-5E17-40B5-F7C6-95BCBACF188C}"/>
              </a:ext>
            </a:extLst>
          </p:cNvPr>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a:extLst>
              <a:ext uri="{FF2B5EF4-FFF2-40B4-BE49-F238E27FC236}">
                <a16:creationId xmlns:a16="http://schemas.microsoft.com/office/drawing/2014/main" id="{0D4B31D0-225D-87BF-6210-B7B5DDB2498C}"/>
              </a:ext>
            </a:extLst>
          </p:cNvPr>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pic>
        <p:nvPicPr>
          <p:cNvPr id="1026" name="Picture 2">
            <a:extLst>
              <a:ext uri="{FF2B5EF4-FFF2-40B4-BE49-F238E27FC236}">
                <a16:creationId xmlns:a16="http://schemas.microsoft.com/office/drawing/2014/main" id="{F1F3F1E1-6A81-0E92-27DE-1F1456F0244A}"/>
              </a:ext>
            </a:extLst>
          </p:cNvPr>
          <p:cNvPicPr>
            <a:picLocks noGrp="1" noChangeAspect="1" noChangeArrowheads="1"/>
          </p:cNvPicPr>
          <p:nvPr>
            <p:ph idx="1"/>
          </p:nvPr>
        </p:nvPicPr>
        <p:blipFill>
          <a:blip r:embed="rId3"/>
          <a:srcRect l="17404" r="12473" b="7452"/>
          <a:stretch/>
        </p:blipFill>
        <p:spPr bwMode="auto">
          <a:xfrm>
            <a:off x="0" y="0"/>
            <a:ext cx="8751115" cy="6858000"/>
          </a:xfrm>
          <a:prstGeom prst="rect">
            <a:avLst/>
          </a:prstGeom>
          <a:noFill/>
        </p:spPr>
      </p:pic>
      <p:sp>
        <p:nvSpPr>
          <p:cNvPr id="1037" name="Rectangle 1036">
            <a:extLst>
              <a:ext uri="{FF2B5EF4-FFF2-40B4-BE49-F238E27FC236}">
                <a16:creationId xmlns:a16="http://schemas.microsoft.com/office/drawing/2014/main" id="{EF0D4464-362E-0001-0287-CEAC5CA9DB9F}"/>
              </a:ext>
            </a:extLst>
          </p:cNvPr>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a:extLst>
              <a:ext uri="{FF2B5EF4-FFF2-40B4-BE49-F238E27FC236}">
                <a16:creationId xmlns:a16="http://schemas.microsoft.com/office/drawing/2014/main" id="{BD0B62AD-AC15-AD31-E365-C5FBEEEA42BD}"/>
              </a:ext>
            </a:extLst>
          </p:cNvPr>
          <p:cNvSpPr>
            <a:spLocks noGrp="1"/>
          </p:cNvSpPr>
          <p:nvPr>
            <p:ph type="title"/>
          </p:nvPr>
        </p:nvSpPr>
        <p:spPr bwMode="auto">
          <a:xfrm>
            <a:off x="7848600" y="1122363"/>
            <a:ext cx="4023360" cy="3204134"/>
          </a:xfrm>
        </p:spPr>
        <p:txBody>
          <a:bodyPr vert="horz" lIns="91440" tIns="45720" rIns="91440" bIns="45720" rtlCol="0" anchor="b">
            <a:normAutofit fontScale="90000"/>
          </a:bodyPr>
          <a:lstStyle/>
          <a:p>
            <a:pPr algn="l"/>
            <a:br>
              <a:rPr lang="de-DE" sz="1100" dirty="0"/>
            </a:br>
            <a:br>
              <a:rPr lang="de-DE" sz="2400" dirty="0"/>
            </a:br>
            <a:r>
              <a:rPr lang="de-DE" sz="2400" dirty="0"/>
              <a:t>Potential: </a:t>
            </a:r>
            <a:br>
              <a:rPr lang="de-DE" sz="2400" dirty="0"/>
            </a:br>
            <a:r>
              <a:rPr lang="de-DE" sz="2400" dirty="0">
                <a:latin typeface="Calibri" panose="020F0502020204030204" pitchFamily="34" charset="0"/>
                <a:cs typeface="Calibri" panose="020F0502020204030204" pitchFamily="34" charset="0"/>
              </a:rPr>
              <a:t>„Werfen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a:t>
            </a:r>
          </a:p>
        </p:txBody>
      </p:sp>
      <p:sp>
        <p:nvSpPr>
          <p:cNvPr id="1041" name="Rectangle 1040">
            <a:extLst>
              <a:ext uri="{FF2B5EF4-FFF2-40B4-BE49-F238E27FC236}">
                <a16:creationId xmlns:a16="http://schemas.microsoft.com/office/drawing/2014/main" id="{0433C437-41B5-6976-51FE-0EF4D8EF40D4}"/>
              </a:ext>
            </a:extLst>
          </p:cNvPr>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itel 1">
            <a:extLst>
              <a:ext uri="{FF2B5EF4-FFF2-40B4-BE49-F238E27FC236}">
                <a16:creationId xmlns:a16="http://schemas.microsoft.com/office/drawing/2014/main" id="{32640E48-065F-585F-DB92-C4D5286A4233}"/>
              </a:ext>
            </a:extLst>
          </p:cNvPr>
          <p:cNvSpPr txBox="1">
            <a:spLocks/>
          </p:cNvSpPr>
          <p:nvPr/>
        </p:nvSpPr>
        <p:spPr bwMode="auto">
          <a:xfrm>
            <a:off x="7848600" y="3653856"/>
            <a:ext cx="4023360" cy="32041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300" i="1" dirty="0">
                <a:latin typeface="Calibri" panose="020F0502020204030204" pitchFamily="34" charset="0"/>
                <a:cs typeface="Calibri" panose="020F0502020204030204" pitchFamily="34" charset="0"/>
              </a:rPr>
              <a:t>Herausforderungen:</a:t>
            </a:r>
          </a:p>
          <a:p>
            <a:pPr marL="171450" indent="-171450">
              <a:buFont typeface="Arial" panose="020B0604020202020204" pitchFamily="34" charset="0"/>
              <a:buChar char="•"/>
            </a:pPr>
            <a:r>
              <a:rPr lang="de-DE" sz="2300" i="1" dirty="0">
                <a:latin typeface="Calibri" panose="020F0502020204030204" pitchFamily="34" charset="0"/>
                <a:cs typeface="Calibri" panose="020F0502020204030204" pitchFamily="34" charset="0"/>
              </a:rPr>
              <a:t>Aufmerksamkeitsbindung durch die Lehrkraft</a:t>
            </a:r>
          </a:p>
          <a:p>
            <a:pPr marL="171450" indent="-171450">
              <a:buFont typeface="Arial" panose="020B0604020202020204" pitchFamily="34" charset="0"/>
              <a:buChar char="•"/>
            </a:pPr>
            <a:r>
              <a:rPr lang="de-DE" sz="2300" i="1" dirty="0">
                <a:latin typeface="Calibri" panose="020F0502020204030204" pitchFamily="34" charset="0"/>
                <a:cs typeface="Calibri" panose="020F0502020204030204" pitchFamily="34" charset="0"/>
              </a:rPr>
              <a:t>Ablenkung der Schülerinnen und Schüler</a:t>
            </a:r>
          </a:p>
          <a:p>
            <a:pPr marL="171450" indent="-171450">
              <a:buFont typeface="Arial" panose="020B0604020202020204" pitchFamily="34" charset="0"/>
              <a:buChar char="•"/>
            </a:pPr>
            <a:r>
              <a:rPr lang="de-DE" sz="2300" i="1" dirty="0">
                <a:latin typeface="Calibri" panose="020F0502020204030204" pitchFamily="34" charset="0"/>
                <a:cs typeface="Calibri" panose="020F0502020204030204" pitchFamily="34" charset="0"/>
              </a:rPr>
              <a:t>Technische Schwierigkeiten</a:t>
            </a:r>
          </a:p>
          <a:p>
            <a:endParaRPr lang="de-D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97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1258226-F0C3-D524-DB2A-1CD3A15380FF}"/>
            </a:ext>
          </a:extLst>
        </p:cNvPr>
        <p:cNvGrpSpPr/>
        <p:nvPr/>
      </p:nvGrpSpPr>
      <p:grpSpPr bwMode="auto">
        <a:xfrm>
          <a:off x="0" y="0"/>
          <a:ext cx="0" cy="0"/>
          <a:chOff x="0" y="0"/>
          <a:chExt cx="0" cy="0"/>
        </a:xfrm>
      </p:grpSpPr>
      <p:sp>
        <p:nvSpPr>
          <p:cNvPr id="1031" name="Rectangle 1030">
            <a:extLst>
              <a:ext uri="{FF2B5EF4-FFF2-40B4-BE49-F238E27FC236}">
                <a16:creationId xmlns:a16="http://schemas.microsoft.com/office/drawing/2014/main" id="{0127C155-9343-82B5-E0D4-F154C9710F52}"/>
              </a:ext>
            </a:extLst>
          </p:cNvPr>
          <p:cNvSpPr>
            <a:spLocks noGrp="1" noRot="1" noChangeAspect="1" noMove="1" noResize="1" noEditPoints="1" noAdjustHandles="1" noChangeArrowheads="1" noChangeShapeType="1" noTextEdit="1"/>
          </p:cNvSpPr>
          <p:nvPr/>
        </p:nvSpPr>
        <p:spPr bwMode="auto">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33" name="Rectangle 1032">
            <a:extLst>
              <a:ext uri="{FF2B5EF4-FFF2-40B4-BE49-F238E27FC236}">
                <a16:creationId xmlns:a16="http://schemas.microsoft.com/office/drawing/2014/main" id="{8E22B9D9-B1EA-E8F4-151B-E1CDA395F04B}"/>
              </a:ext>
            </a:extLst>
          </p:cNvPr>
          <p:cNvSpPr>
            <a:spLocks noGrp="1" noRot="1" noChangeAspect="1" noMove="1" noResize="1" noEditPoints="1" noAdjustHandles="1" noChangeArrowheads="1" noChangeShapeType="1" noTextEdit="1"/>
          </p:cNvSpPr>
          <p:nvPr/>
        </p:nvSpPr>
        <p:spPr bwMode="auto">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useBgFill="1">
        <p:nvSpPr>
          <p:cNvPr id="1035" name="Rectangle 1034">
            <a:extLst>
              <a:ext uri="{FF2B5EF4-FFF2-40B4-BE49-F238E27FC236}">
                <a16:creationId xmlns:a16="http://schemas.microsoft.com/office/drawing/2014/main" id="{8BF80A33-420B-D4E8-6FE7-099A747B5D4E}"/>
              </a:ext>
            </a:extLst>
          </p:cNvPr>
          <p:cNvSpPr>
            <a:spLocks noGrp="1" noRot="1" noChangeAspect="1" noMove="1" noResize="1" noEditPoints="1" noAdjustHandles="1" noChangeArrowheads="1" noChangeShapeType="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1037" name="Rectangle 1036">
            <a:extLst>
              <a:ext uri="{FF2B5EF4-FFF2-40B4-BE49-F238E27FC236}">
                <a16:creationId xmlns:a16="http://schemas.microsoft.com/office/drawing/2014/main" id="{4765ED1B-3CF9-77B0-2309-7A1612D64941}"/>
              </a:ext>
            </a:extLst>
          </p:cNvPr>
          <p:cNvSpPr>
            <a:spLocks noGrp="1" noRot="1" noChangeAspect="1" noMove="1" noResize="1" noEditPoints="1" noAdjustHandles="1" noChangeArrowheads="1" noChangeShapeType="1" noTextEdit="1"/>
          </p:cNvSpPr>
          <p:nvPr/>
        </p:nvSpPr>
        <p:spPr bwMode="auto">
          <a:xfrm flipH="1">
            <a:off x="3711653" y="0"/>
            <a:ext cx="8480347"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4800"/>
          </a:p>
        </p:txBody>
      </p:sp>
      <p:sp>
        <p:nvSpPr>
          <p:cNvPr id="2" name="Titel 1">
            <a:extLst>
              <a:ext uri="{FF2B5EF4-FFF2-40B4-BE49-F238E27FC236}">
                <a16:creationId xmlns:a16="http://schemas.microsoft.com/office/drawing/2014/main" id="{7F230676-B6FE-0664-E4EA-C3918132F6D8}"/>
              </a:ext>
            </a:extLst>
          </p:cNvPr>
          <p:cNvSpPr>
            <a:spLocks noGrp="1"/>
          </p:cNvSpPr>
          <p:nvPr>
            <p:ph type="title"/>
          </p:nvPr>
        </p:nvSpPr>
        <p:spPr bwMode="auto">
          <a:xfrm>
            <a:off x="7817047" y="2715153"/>
            <a:ext cx="4023360" cy="3204134"/>
          </a:xfrm>
        </p:spPr>
        <p:txBody>
          <a:bodyPr vert="horz" lIns="91440" tIns="45720" rIns="91440" bIns="45720" rtlCol="0" anchor="b">
            <a:normAutofit/>
          </a:bodyPr>
          <a:lstStyle/>
          <a:p>
            <a:pPr>
              <a:defRPr/>
            </a:pPr>
            <a:r>
              <a:rPr lang="de-DE" sz="2400" dirty="0">
                <a:latin typeface="Calibri" panose="020F0502020204030204" pitchFamily="34" charset="0"/>
                <a:cs typeface="Calibri" panose="020F0502020204030204" pitchFamily="34" charset="0"/>
              </a:rPr>
              <a:t>Effektive Klassenführung als Grundlage eines lernwirksamen Unterrichts</a:t>
            </a:r>
          </a:p>
        </p:txBody>
      </p:sp>
      <p:sp>
        <p:nvSpPr>
          <p:cNvPr id="1041" name="Rectangle 1040">
            <a:extLst>
              <a:ext uri="{FF2B5EF4-FFF2-40B4-BE49-F238E27FC236}">
                <a16:creationId xmlns:a16="http://schemas.microsoft.com/office/drawing/2014/main" id="{E88946AE-5FF7-2234-4E5A-B6ED836951FF}"/>
              </a:ext>
            </a:extLst>
          </p:cNvPr>
          <p:cNvSpPr>
            <a:spLocks noGrp="1" noRot="1" noChangeAspect="1" noMove="1" noResize="1" noEditPoints="1" noAdjustHandles="1" noChangeArrowheads="1" noChangeShapeType="1" noTextEdit="1"/>
          </p:cNvSpPr>
          <p:nvPr/>
        </p:nvSpPr>
        <p:spPr bwMode="auto">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8" name="Grafik 7" descr="Ein Bild, das Text, Screenshot enthält.&#10;&#10;KI-generierte Inhalte können fehlerhaft sein.">
            <a:extLst>
              <a:ext uri="{FF2B5EF4-FFF2-40B4-BE49-F238E27FC236}">
                <a16:creationId xmlns:a16="http://schemas.microsoft.com/office/drawing/2014/main" id="{86A5F731-3526-8599-D280-EE65EFA6C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145" b="98551" l="2754" r="99807">
                        <a14:foregroundMark x1="41304" y1="83841" x2="47778" y2="92101"/>
                        <a14:foregroundMark x1="47778" y1="92101" x2="53285" y2="93406"/>
                        <a14:foregroundMark x1="53285" y1="93406" x2="63382" y2="86594"/>
                        <a14:foregroundMark x1="90097" y1="52826" x2="94831" y2="57536"/>
                        <a14:foregroundMark x1="94831" y1="57536" x2="89324" y2="58478"/>
                        <a14:foregroundMark x1="89324" y1="58478" x2="90386" y2="53261"/>
                        <a14:foregroundMark x1="94155" y1="55652" x2="93865" y2="58478"/>
                        <a14:foregroundMark x1="4203" y1="57826" x2="9420" y2="60797"/>
                        <a14:foregroundMark x1="9420" y1="60797" x2="6618" y2="55870"/>
                        <a14:foregroundMark x1="33913" y1="61304" x2="34783" y2="60652"/>
                        <a14:foregroundMark x1="50386" y1="74493" x2="51546" y2="74493"/>
                        <a14:foregroundMark x1="66425" y1="61522" x2="67005" y2="61304"/>
                        <a14:foregroundMark x1="49952" y1="52826" x2="52705" y2="53696"/>
                        <a14:foregroundMark x1="81836" y1="46377" x2="83430" y2="45942"/>
                        <a14:foregroundMark x1="97295" y1="57826" x2="97440" y2="57391"/>
                        <a14:foregroundMark x1="82415" y1="47391" x2="82850" y2="48043"/>
                        <a14:foregroundMark x1="49227" y1="98551" x2="53140" y2="97899"/>
                        <a14:foregroundMark x1="4493" y1="6522" x2="18357" y2="24130"/>
                        <a14:foregroundMark x1="18357" y1="24130" x2="35121" y2="11087"/>
                        <a14:foregroundMark x1="35121" y1="11087" x2="37391" y2="8043"/>
                        <a14:foregroundMark x1="75652" y1="7174" x2="87536" y2="19493"/>
                        <a14:foregroundMark x1="87536" y1="19493" x2="90918" y2="26304"/>
                        <a14:foregroundMark x1="90918" y1="26304" x2="90966" y2="26232"/>
                        <a14:foregroundMark x1="88937" y1="9130" x2="94396" y2="28986"/>
                        <a14:foregroundMark x1="94396" y1="28986" x2="94541" y2="28986"/>
                        <a14:foregroundMark x1="78116" y1="21884" x2="90676" y2="39638"/>
                        <a14:foregroundMark x1="78841" y1="31812" x2="90580" y2="39638"/>
                        <a14:foregroundMark x1="90580" y1="39638" x2="93285" y2="43333"/>
                        <a14:foregroundMark x1="86908" y1="5435" x2="14686" y2="8478"/>
                        <a14:foregroundMark x1="14686" y1="8478" x2="8744" y2="13043"/>
                        <a14:foregroundMark x1="8744" y1="13043" x2="4396" y2="25435"/>
                        <a14:foregroundMark x1="4396" y1="25435" x2="10000" y2="26304"/>
                        <a14:foregroundMark x1="10000" y1="26304" x2="13092" y2="19348"/>
                        <a14:foregroundMark x1="13092" y1="19348" x2="6812" y2="29348"/>
                        <a14:foregroundMark x1="6812" y1="29348" x2="14155" y2="28333"/>
                        <a14:foregroundMark x1="14155" y1="28333" x2="23237" y2="18551"/>
                        <a14:foregroundMark x1="23237" y1="18551" x2="13333" y2="35942"/>
                        <a14:foregroundMark x1="13333" y1="35942" x2="19807" y2="28478"/>
                        <a14:foregroundMark x1="19807" y1="28478" x2="4010" y2="44058"/>
                        <a14:foregroundMark x1="4010" y1="44058" x2="22899" y2="23841"/>
                        <a14:foregroundMark x1="22899" y1="23841" x2="16908" y2="33551"/>
                        <a14:foregroundMark x1="16908" y1="33551" x2="26957" y2="27609"/>
                        <a14:foregroundMark x1="26957" y1="27609" x2="21643" y2="30652"/>
                        <a14:foregroundMark x1="21643" y1="30652" x2="28357" y2="25580"/>
                        <a14:foregroundMark x1="28357" y1="25580" x2="27874" y2="16522"/>
                        <a14:foregroundMark x1="27874" y1="16522" x2="10386" y2="14710"/>
                        <a14:foregroundMark x1="10386" y1="14710" x2="5797" y2="6522"/>
                        <a14:foregroundMark x1="5797" y1="6522" x2="2077" y2="14638"/>
                        <a14:foregroundMark x1="2077" y1="14638" x2="2754" y2="5145"/>
                        <a14:foregroundMark x1="2754" y1="5145" x2="5072" y2="8261"/>
                        <a14:foregroundMark x1="4783" y1="4348" x2="20193" y2="2826"/>
                        <a14:foregroundMark x1="20193" y1="2826" x2="28889" y2="4058"/>
                        <a14:foregroundMark x1="28889" y1="4058" x2="51691" y2="2826"/>
                        <a14:foregroundMark x1="51691" y1="2826" x2="57391" y2="2971"/>
                        <a14:foregroundMark x1="57391" y1="2971" x2="65556" y2="1884"/>
                        <a14:foregroundMark x1="65556" y1="1884" x2="86570" y2="9855"/>
                        <a14:foregroundMark x1="86570" y1="9855" x2="92899" y2="6739"/>
                        <a14:foregroundMark x1="92899" y1="6739" x2="95700" y2="34058"/>
                        <a14:foregroundMark x1="95700" y1="34058" x2="97729" y2="20435"/>
                        <a14:foregroundMark x1="97729" y1="20435" x2="99807" y2="49058"/>
                        <a14:foregroundMark x1="99807" y1="49058" x2="96570" y2="25725"/>
                        <a14:foregroundMark x1="96570" y1="25725" x2="96667" y2="36957"/>
                        <a14:foregroundMark x1="96667" y1="36957" x2="94155" y2="26304"/>
                        <a14:foregroundMark x1="94155" y1="26304" x2="94155" y2="39203"/>
                        <a14:foregroundMark x1="94155" y1="39203" x2="92995" y2="30072"/>
                        <a14:foregroundMark x1="92995" y1="30072" x2="94010" y2="38406"/>
                        <a14:foregroundMark x1="94010" y1="38406" x2="94155" y2="35290"/>
                        <a14:foregroundMark x1="54155" y1="13188" x2="67101" y2="26812"/>
                        <a14:foregroundMark x1="67101" y1="26812" x2="64444" y2="16957"/>
                        <a14:foregroundMark x1="64444" y1="16957" x2="65072" y2="30000"/>
                        <a14:foregroundMark x1="65072" y1="30000" x2="58164" y2="12899"/>
                        <a14:foregroundMark x1="58164" y1="12899" x2="56618" y2="13188"/>
                        <a14:foregroundMark x1="48357" y1="11884" x2="42609" y2="15290"/>
                        <a14:foregroundMark x1="42609" y1="15290" x2="47681" y2="9855"/>
                        <a14:foregroundMark x1="47681" y1="9855" x2="42464" y2="19420"/>
                        <a14:foregroundMark x1="42464" y1="19420" x2="50676" y2="12101"/>
                        <a14:foregroundMark x1="57295" y1="7609" x2="57874" y2="8261"/>
                      </a14:backgroundRemoval>
                    </a14:imgEffect>
                  </a14:imgLayer>
                </a14:imgProps>
              </a:ext>
            </a:extLst>
          </a:blip>
          <a:stretch>
            <a:fillRect/>
          </a:stretch>
        </p:blipFill>
        <p:spPr>
          <a:xfrm>
            <a:off x="-1" y="0"/>
            <a:ext cx="8796633" cy="5864422"/>
          </a:xfrm>
          <a:prstGeom prst="rect">
            <a:avLst/>
          </a:prstGeom>
        </p:spPr>
      </p:pic>
    </p:spTree>
    <p:extLst>
      <p:ext uri="{BB962C8B-B14F-4D97-AF65-F5344CB8AC3E}">
        <p14:creationId xmlns:p14="http://schemas.microsoft.com/office/powerpoint/2010/main" val="214461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2BA389"/>
            </a:gs>
            <a:gs pos="98000">
              <a:schemeClr val="accent2"/>
            </a:gs>
            <a:gs pos="0">
              <a:schemeClr val="accent5">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892A3-64EC-A486-F03E-A7535AA93E22}"/>
              </a:ext>
            </a:extLst>
          </p:cNvPr>
          <p:cNvSpPr>
            <a:spLocks noGrp="1"/>
          </p:cNvSpPr>
          <p:nvPr>
            <p:ph type="title"/>
          </p:nvPr>
        </p:nvSpPr>
        <p:spPr/>
        <p:txBody>
          <a:bodyPr>
            <a:normAutofit fontScale="90000"/>
          </a:bodyPr>
          <a:lstStyle/>
          <a:p>
            <a:r>
              <a:rPr lang="de-DE" dirty="0"/>
              <a:t> </a:t>
            </a:r>
            <a:br>
              <a:rPr lang="de-DE" dirty="0"/>
            </a:br>
            <a:r>
              <a:rPr lang="de-DE" dirty="0">
                <a:solidFill>
                  <a:schemeClr val="bg1"/>
                </a:solidFill>
              </a:rPr>
              <a:t>1 Gelingensbedingungen</a:t>
            </a:r>
            <a:br>
              <a:rPr lang="de-DE" dirty="0">
                <a:solidFill>
                  <a:schemeClr val="bg1"/>
                </a:solidFill>
              </a:rPr>
            </a:br>
            <a:r>
              <a:rPr lang="de-DE" dirty="0">
                <a:solidFill>
                  <a:schemeClr val="bg1"/>
                </a:solidFill>
              </a:rPr>
              <a:t>Wann funktioniert es und wann nicht?</a:t>
            </a:r>
            <a:br>
              <a:rPr lang="de-DE" dirty="0">
                <a:solidFill>
                  <a:schemeClr val="bg1"/>
                </a:solidFill>
              </a:rPr>
            </a:br>
            <a:endParaRPr lang="de-DE" dirty="0">
              <a:solidFill>
                <a:schemeClr val="bg1"/>
              </a:solidFill>
            </a:endParaRPr>
          </a:p>
        </p:txBody>
      </p:sp>
      <p:sp>
        <p:nvSpPr>
          <p:cNvPr id="3" name="Inhaltsplatzhalter 2">
            <a:extLst>
              <a:ext uri="{FF2B5EF4-FFF2-40B4-BE49-F238E27FC236}">
                <a16:creationId xmlns:a16="http://schemas.microsoft.com/office/drawing/2014/main" id="{B22BD0FD-CD71-DEFD-E072-268FDBDEA92D}"/>
              </a:ext>
            </a:extLst>
          </p:cNvPr>
          <p:cNvSpPr>
            <a:spLocks noGrp="1"/>
          </p:cNvSpPr>
          <p:nvPr>
            <p:ph idx="1"/>
          </p:nvPr>
        </p:nvSpPr>
        <p:spPr/>
        <p:txBody>
          <a:bodyPr/>
          <a:lstStyle/>
          <a:p>
            <a:pPr marL="342900" lvl="0" indent="-342900">
              <a:lnSpc>
                <a:spcPct val="200000"/>
              </a:lnSpc>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Anpassung der Klassenführung an die veränderte Ausstattung</a:t>
            </a:r>
          </a:p>
          <a:p>
            <a:pPr marL="342900" lvl="0" indent="-342900">
              <a:lnSpc>
                <a:spcPct val="200000"/>
              </a:lnSpc>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Klassenleitung und Schulorganisation als Symbiose</a:t>
            </a:r>
          </a:p>
          <a:p>
            <a:pPr marL="342900" lvl="0" indent="-342900">
              <a:lnSpc>
                <a:spcPct val="200000"/>
              </a:lnSpc>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Verlässliche Rahmenbedingungen als Grundlage der Klassenführung</a:t>
            </a:r>
          </a:p>
          <a:p>
            <a:pPr marL="342900" lvl="0" indent="-342900">
              <a:lnSpc>
                <a:spcPct val="200000"/>
              </a:lnSpc>
              <a:buFont typeface="Symbol" pitchFamily="2" charset="2"/>
              <a:buChar char=""/>
            </a:pPr>
            <a:r>
              <a:rPr lang="de-DE"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Vorbereitung der Lehrkräfte auf veränderte Unterrichtssituation</a:t>
            </a:r>
          </a:p>
          <a:p>
            <a:pPr marL="0" indent="0">
              <a:buNone/>
            </a:pPr>
            <a:endParaRPr lang="de-DE" dirty="0"/>
          </a:p>
        </p:txBody>
      </p:sp>
      <p:pic>
        <p:nvPicPr>
          <p:cNvPr id="6" name="Grafik 5" descr="Ein Bild, das Screenshot, Cartoon enthält.&#10;&#10;KI-generierte Inhalte können fehlerhaft sein.">
            <a:extLst>
              <a:ext uri="{FF2B5EF4-FFF2-40B4-BE49-F238E27FC236}">
                <a16:creationId xmlns:a16="http://schemas.microsoft.com/office/drawing/2014/main" id="{C97BDB9A-FD15-F7CA-A1BF-DF79259A7A64}"/>
              </a:ext>
            </a:extLst>
          </p:cNvPr>
          <p:cNvPicPr>
            <a:picLocks noChangeAspect="1"/>
          </p:cNvPicPr>
          <p:nvPr/>
        </p:nvPicPr>
        <p:blipFill>
          <a:blip r:embed="rId2"/>
          <a:stretch>
            <a:fillRect/>
          </a:stretch>
        </p:blipFill>
        <p:spPr>
          <a:xfrm>
            <a:off x="7952510" y="4188836"/>
            <a:ext cx="4096068" cy="2304039"/>
          </a:xfrm>
          <a:prstGeom prst="rect">
            <a:avLst/>
          </a:prstGeom>
        </p:spPr>
      </p:pic>
    </p:spTree>
    <p:extLst>
      <p:ext uri="{BB962C8B-B14F-4D97-AF65-F5344CB8AC3E}">
        <p14:creationId xmlns:p14="http://schemas.microsoft.com/office/powerpoint/2010/main" val="29154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8EB1B-1234-5412-066D-938B91AB40B8}"/>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sp>
        <p:nvSpPr>
          <p:cNvPr id="3" name="Inhaltsplatzhalter 2">
            <a:extLst>
              <a:ext uri="{FF2B5EF4-FFF2-40B4-BE49-F238E27FC236}">
                <a16:creationId xmlns:a16="http://schemas.microsoft.com/office/drawing/2014/main" id="{8B61F2CF-EA65-ECC4-1E20-C25B573DAFF1}"/>
              </a:ext>
            </a:extLst>
          </p:cNvPr>
          <p:cNvSpPr>
            <a:spLocks noGrp="1"/>
          </p:cNvSpPr>
          <p:nvPr>
            <p:ph idx="1"/>
          </p:nvPr>
        </p:nvSpPr>
        <p:spPr/>
        <p:txBody>
          <a:bodyPr/>
          <a:lstStyle/>
          <a:p>
            <a:pPr>
              <a:buNone/>
            </a:pPr>
            <a:r>
              <a:rPr lang="de-DE" sz="2000" i="1" dirty="0">
                <a:effectLst/>
                <a:latin typeface="Aptos" panose="020B0004020202020204" pitchFamily="34" charset="0"/>
                <a:ea typeface="Aptos" panose="020B0004020202020204" pitchFamily="34" charset="0"/>
                <a:cs typeface="Times New Roman" panose="02020603050405020304" pitchFamily="18" charset="0"/>
              </a:rPr>
              <a:t>Definition Klassenführung</a:t>
            </a:r>
          </a:p>
          <a:p>
            <a:pPr marL="12700" indent="-12700">
              <a:buNone/>
            </a:pPr>
            <a:r>
              <a:rPr lang="de-DE" sz="2000" b="1" dirty="0">
                <a:effectLst/>
                <a:latin typeface="Aptos" panose="020B0004020202020204" pitchFamily="34" charset="0"/>
                <a:ea typeface="Aptos" panose="020B0004020202020204" pitchFamily="34" charset="0"/>
                <a:cs typeface="Times New Roman" panose="02020603050405020304" pitchFamily="18" charset="0"/>
              </a:rPr>
              <a:t>Erfolgreiche Klassenführung basiert auf einem positiven Lernklima, das durch eine vertrauensvolle und wertschätzende Beziehung zwischen Lehrkräften und Lernenden geprägt ist. Auf dieser Grundlage wird der Unterricht so gesteuert, dass die Unterrichtszeit effektiv genutzt wird und möglichst wenige Störungen auftreten.</a:t>
            </a:r>
          </a:p>
          <a:p>
            <a:pPr marL="342900" lvl="0" indent="-342900">
              <a:buFont typeface="Symbol" pitchFamily="2" charset="2"/>
              <a:buChar char=""/>
            </a:pPr>
            <a:r>
              <a:rPr lang="de-DE" sz="2000" dirty="0">
                <a:effectLst/>
                <a:latin typeface="Aptos" panose="020B0004020202020204" pitchFamily="34" charset="0"/>
                <a:ea typeface="Aptos" panose="020B0004020202020204" pitchFamily="34" charset="0"/>
                <a:cs typeface="Times New Roman" panose="02020603050405020304" pitchFamily="18" charset="0"/>
              </a:rPr>
              <a:t>Der Unterricht wird durch Störungen nicht beeinträchtigt</a:t>
            </a:r>
          </a:p>
          <a:p>
            <a:pPr marL="342900" lvl="0" indent="-342900">
              <a:buFont typeface="Symbol" pitchFamily="2" charset="2"/>
              <a:buChar char=""/>
            </a:pPr>
            <a:r>
              <a:rPr lang="de-DE" sz="2000" dirty="0">
                <a:effectLst/>
                <a:latin typeface="Aptos" panose="020B0004020202020204" pitchFamily="34" charset="0"/>
                <a:ea typeface="Aptos" panose="020B0004020202020204" pitchFamily="34" charset="0"/>
                <a:cs typeface="Times New Roman" panose="02020603050405020304" pitchFamily="18" charset="0"/>
              </a:rPr>
              <a:t>Die Lernzeit wird effizient genutzt</a:t>
            </a:r>
          </a:p>
          <a:p>
            <a:pPr marL="342900" lvl="0" indent="-342900">
              <a:buFont typeface="Symbol" pitchFamily="2" charset="2"/>
              <a:buChar char=""/>
            </a:pPr>
            <a:r>
              <a:rPr lang="de-DE" sz="2000" dirty="0">
                <a:effectLst/>
                <a:latin typeface="Aptos" panose="020B0004020202020204" pitchFamily="34" charset="0"/>
                <a:ea typeface="Aptos" panose="020B0004020202020204" pitchFamily="34" charset="0"/>
                <a:cs typeface="Times New Roman" panose="02020603050405020304" pitchFamily="18" charset="0"/>
              </a:rPr>
              <a:t>Das Unterrichtklima ist lernförderlich</a:t>
            </a:r>
          </a:p>
          <a:p>
            <a:pPr marL="0" indent="0">
              <a:buNone/>
            </a:pPr>
            <a:endParaRPr lang="de-DE" dirty="0"/>
          </a:p>
        </p:txBody>
      </p:sp>
      <p:pic>
        <p:nvPicPr>
          <p:cNvPr id="5" name="Grafik 4" descr="Ein Bild, das Screenshot, Cartoon enthält.&#10;&#10;KI-generierte Inhalte können fehlerhaft sein.">
            <a:extLst>
              <a:ext uri="{FF2B5EF4-FFF2-40B4-BE49-F238E27FC236}">
                <a16:creationId xmlns:a16="http://schemas.microsoft.com/office/drawing/2014/main" id="{A8E28F7A-DA6C-082B-44E7-9985B93FFC49}"/>
              </a:ext>
            </a:extLst>
          </p:cNvPr>
          <p:cNvPicPr>
            <a:picLocks noChangeAspect="1"/>
          </p:cNvPicPr>
          <p:nvPr/>
        </p:nvPicPr>
        <p:blipFill>
          <a:blip r:embed="rId2"/>
          <a:stretch>
            <a:fillRect/>
          </a:stretch>
        </p:blipFill>
        <p:spPr>
          <a:xfrm>
            <a:off x="7675418" y="3752418"/>
            <a:ext cx="4871923" cy="2740457"/>
          </a:xfrm>
          <a:prstGeom prst="rect">
            <a:avLst/>
          </a:prstGeom>
        </p:spPr>
      </p:pic>
    </p:spTree>
    <p:extLst>
      <p:ext uri="{BB962C8B-B14F-4D97-AF65-F5344CB8AC3E}">
        <p14:creationId xmlns:p14="http://schemas.microsoft.com/office/powerpoint/2010/main" val="228600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15B7-8887-22EF-8763-39F3DC0350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F961D2-E582-D1BD-09B9-95B83A08D371}"/>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4" name="Inhaltsplatzhalter 3">
            <a:extLst>
              <a:ext uri="{FF2B5EF4-FFF2-40B4-BE49-F238E27FC236}">
                <a16:creationId xmlns:a16="http://schemas.microsoft.com/office/drawing/2014/main" id="{77FEA69E-B635-6AFA-1A73-B459B2D5527C}"/>
              </a:ext>
            </a:extLst>
          </p:cNvPr>
          <p:cNvGraphicFramePr>
            <a:graphicFrameLocks noGrp="1"/>
          </p:cNvGraphicFramePr>
          <p:nvPr>
            <p:ph idx="1"/>
            <p:extLst>
              <p:ext uri="{D42A27DB-BD31-4B8C-83A1-F6EECF244321}">
                <p14:modId xmlns:p14="http://schemas.microsoft.com/office/powerpoint/2010/main" val="3964826417"/>
              </p:ext>
            </p:extLst>
          </p:nvPr>
        </p:nvGraphicFramePr>
        <p:xfrm>
          <a:off x="977900" y="2015014"/>
          <a:ext cx="9855200" cy="3866396"/>
        </p:xfrm>
        <a:graphic>
          <a:graphicData uri="http://schemas.openxmlformats.org/drawingml/2006/table">
            <a:tbl>
              <a:tblPr firstRow="1" firstCol="1" bandRow="1">
                <a:tableStyleId>{2D5ABB26-0587-4C30-8999-92F81FD0307C}</a:tableStyleId>
              </a:tblPr>
              <a:tblGrid>
                <a:gridCol w="1837842">
                  <a:extLst>
                    <a:ext uri="{9D8B030D-6E8A-4147-A177-3AD203B41FA5}">
                      <a16:colId xmlns:a16="http://schemas.microsoft.com/office/drawing/2014/main" val="4037460026"/>
                    </a:ext>
                  </a:extLst>
                </a:gridCol>
                <a:gridCol w="3252549">
                  <a:extLst>
                    <a:ext uri="{9D8B030D-6E8A-4147-A177-3AD203B41FA5}">
                      <a16:colId xmlns:a16="http://schemas.microsoft.com/office/drawing/2014/main" val="2029991146"/>
                    </a:ext>
                  </a:extLst>
                </a:gridCol>
                <a:gridCol w="4764809">
                  <a:extLst>
                    <a:ext uri="{9D8B030D-6E8A-4147-A177-3AD203B41FA5}">
                      <a16:colId xmlns:a16="http://schemas.microsoft.com/office/drawing/2014/main" val="2127794046"/>
                    </a:ext>
                  </a:extLst>
                </a:gridCol>
              </a:tblGrid>
              <a:tr h="509232">
                <a:tc rowSpan="12">
                  <a:txBody>
                    <a:bodyPr/>
                    <a:lstStyle/>
                    <a:p>
                      <a:pPr>
                        <a:buNone/>
                      </a:pPr>
                      <a:r>
                        <a:rPr lang="de-DE" sz="1400" dirty="0">
                          <a:effectLst/>
                        </a:rPr>
                        <a:t>Klassenführung</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Der Unterricht wird durch Störungen nicht beeinträchtigt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LK agiert störungspräventiv.</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40730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Regeln finden konsequent Anwendung.</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571022"/>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Auf Störungen wird angemessen reagiert.</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914474"/>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SuS reagieren auf nonverbale Signale und verbale Hinweise.</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75266"/>
                  </a:ext>
                </a:extLst>
              </a:tr>
              <a:tr h="254616">
                <a:tc vMerge="1">
                  <a:txBody>
                    <a:bodyPr/>
                    <a:lstStyle/>
                    <a:p>
                      <a:endParaRPr lang="de-DE"/>
                    </a:p>
                  </a:txBody>
                  <a:tcPr/>
                </a:tc>
                <a:tc>
                  <a:txBody>
                    <a:bodyPr/>
                    <a:lstStyle/>
                    <a:p>
                      <a:pPr>
                        <a:buNone/>
                      </a:pPr>
                      <a:r>
                        <a:rPr lang="de-DE" sz="1400" dirty="0">
                          <a:effectLst/>
                        </a:rPr>
                        <a:t>Die Lernzeit wird effizient genutzt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Alle SuS sind durchgängig mit Unterrichtsinhalten beschäftigt.</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379730"/>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Im Unterricht werden vorgegebene Zeiten eingehalten.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64757"/>
                  </a:ext>
                </a:extLst>
              </a:tr>
              <a:tr h="46679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Lernorganisation läuft routiniert und mit wenig Zeitverlust bei Übergängen.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895835"/>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Notwendige Materialien sind vorbereitet und zugänglich.</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167790"/>
                  </a:ext>
                </a:extLst>
              </a:tr>
              <a:tr h="254616">
                <a:tc vMerge="1">
                  <a:txBody>
                    <a:bodyPr/>
                    <a:lstStyle/>
                    <a:p>
                      <a:endParaRPr lang="de-DE"/>
                    </a:p>
                  </a:txBody>
                  <a:tcPr/>
                </a:tc>
                <a:tc>
                  <a:txBody>
                    <a:bodyPr/>
                    <a:lstStyle/>
                    <a:p>
                      <a:pPr>
                        <a:buNone/>
                      </a:pPr>
                      <a:r>
                        <a:rPr lang="de-DE" sz="1400">
                          <a:effectLst/>
                        </a:rPr>
                        <a:t>Das Unterrichtklima ist lernförderlich</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Ein wertschätzender Umgang wird gepflegt.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21463"/>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LK zeigt sich aufgeschlossen für die Anliegen der SuS.</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2304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fühlen sich in ihrer Klasse wohl.</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609264"/>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trauen sich, sich offen zu äußern.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14762"/>
                  </a:ext>
                </a:extLst>
              </a:tr>
            </a:tbl>
          </a:graphicData>
        </a:graphic>
      </p:graphicFrame>
    </p:spTree>
    <p:extLst>
      <p:ext uri="{BB962C8B-B14F-4D97-AF65-F5344CB8AC3E}">
        <p14:creationId xmlns:p14="http://schemas.microsoft.com/office/powerpoint/2010/main" val="33293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7408-D4C4-C06D-7237-D4A347E9EE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E7ADAD-F3E4-92F1-FEDB-ACDBE7FA9835}"/>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4" name="Inhaltsplatzhalter 3">
            <a:extLst>
              <a:ext uri="{FF2B5EF4-FFF2-40B4-BE49-F238E27FC236}">
                <a16:creationId xmlns:a16="http://schemas.microsoft.com/office/drawing/2014/main" id="{45ADB57B-8E22-4A98-5D53-D4BB69A0946B}"/>
              </a:ext>
            </a:extLst>
          </p:cNvPr>
          <p:cNvGraphicFramePr>
            <a:graphicFrameLocks noGrp="1"/>
          </p:cNvGraphicFramePr>
          <p:nvPr>
            <p:ph idx="1"/>
            <p:extLst>
              <p:ext uri="{D42A27DB-BD31-4B8C-83A1-F6EECF244321}">
                <p14:modId xmlns:p14="http://schemas.microsoft.com/office/powerpoint/2010/main" val="2547072859"/>
              </p:ext>
            </p:extLst>
          </p:nvPr>
        </p:nvGraphicFramePr>
        <p:xfrm>
          <a:off x="977900" y="2015014"/>
          <a:ext cx="9855200" cy="3866396"/>
        </p:xfrm>
        <a:graphic>
          <a:graphicData uri="http://schemas.openxmlformats.org/drawingml/2006/table">
            <a:tbl>
              <a:tblPr firstRow="1" firstCol="1" bandRow="1">
                <a:tableStyleId>{2D5ABB26-0587-4C30-8999-92F81FD0307C}</a:tableStyleId>
              </a:tblPr>
              <a:tblGrid>
                <a:gridCol w="1837842">
                  <a:extLst>
                    <a:ext uri="{9D8B030D-6E8A-4147-A177-3AD203B41FA5}">
                      <a16:colId xmlns:a16="http://schemas.microsoft.com/office/drawing/2014/main" val="4037460026"/>
                    </a:ext>
                  </a:extLst>
                </a:gridCol>
                <a:gridCol w="3252549">
                  <a:extLst>
                    <a:ext uri="{9D8B030D-6E8A-4147-A177-3AD203B41FA5}">
                      <a16:colId xmlns:a16="http://schemas.microsoft.com/office/drawing/2014/main" val="2029991146"/>
                    </a:ext>
                  </a:extLst>
                </a:gridCol>
                <a:gridCol w="4764809">
                  <a:extLst>
                    <a:ext uri="{9D8B030D-6E8A-4147-A177-3AD203B41FA5}">
                      <a16:colId xmlns:a16="http://schemas.microsoft.com/office/drawing/2014/main" val="2127794046"/>
                    </a:ext>
                  </a:extLst>
                </a:gridCol>
              </a:tblGrid>
              <a:tr h="509232">
                <a:tc rowSpan="12">
                  <a:txBody>
                    <a:bodyPr/>
                    <a:lstStyle/>
                    <a:p>
                      <a:pPr>
                        <a:buNone/>
                      </a:pPr>
                      <a:r>
                        <a:rPr lang="de-DE" sz="1400" dirty="0">
                          <a:effectLst/>
                        </a:rPr>
                        <a:t>Klassenführung</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Der Unterricht wird durch Störungen nicht beeinträchtigt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Die LK agiert störungspräventiv.</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40730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Regeln finden konsequent Anwendung.</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571022"/>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Auf Störungen wird angemessen reagiert.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914474"/>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a:effectLst/>
                        </a:rPr>
                        <a:t>Die SuS reagieren auf nonverbale Signale und verbale Hinweise.</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575266"/>
                  </a:ext>
                </a:extLst>
              </a:tr>
              <a:tr h="254616">
                <a:tc vMerge="1">
                  <a:txBody>
                    <a:bodyPr/>
                    <a:lstStyle/>
                    <a:p>
                      <a:endParaRPr lang="de-DE"/>
                    </a:p>
                  </a:txBody>
                  <a:tcPr/>
                </a:tc>
                <a:tc>
                  <a:txBody>
                    <a:bodyPr/>
                    <a:lstStyle/>
                    <a:p>
                      <a:pPr>
                        <a:buNone/>
                      </a:pPr>
                      <a:r>
                        <a:rPr lang="de-DE" sz="1400" dirty="0">
                          <a:effectLst/>
                        </a:rPr>
                        <a:t>Die Lernzeit wird effizient genutzt</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Alle SuS sind durchgängig mit Unterrichtsinhalten beschäftigt.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379730"/>
                  </a:ext>
                </a:extLst>
              </a:tr>
              <a:tr h="254616">
                <a:tc vMerge="1">
                  <a:txBody>
                    <a:bodyPr/>
                    <a:lstStyle/>
                    <a:p>
                      <a:endParaRPr lang="de-DE"/>
                    </a:p>
                  </a:txBody>
                  <a:tcPr/>
                </a:tc>
                <a:tc>
                  <a:txBody>
                    <a:bodyPr/>
                    <a:lstStyle/>
                    <a:p>
                      <a:pPr>
                        <a:buNone/>
                      </a:pPr>
                      <a:r>
                        <a:rPr lang="de-DE" sz="1400" dirty="0">
                          <a:effectLst/>
                        </a:rPr>
                        <a:t> </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Im Unterricht werden vorgegebene Zeiten eingehalten.</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664757"/>
                  </a:ext>
                </a:extLst>
              </a:tr>
              <a:tr h="46679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Die Lernorganisation läuft routiniert und mit wenig Zeitverlust bei Übergängen.</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895835"/>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Notwendige Materialien sind vorbereitet und zugänglich.</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167790"/>
                  </a:ext>
                </a:extLst>
              </a:tr>
              <a:tr h="254616">
                <a:tc vMerge="1">
                  <a:txBody>
                    <a:bodyPr/>
                    <a:lstStyle/>
                    <a:p>
                      <a:endParaRPr lang="de-DE"/>
                    </a:p>
                  </a:txBody>
                  <a:tcPr/>
                </a:tc>
                <a:tc>
                  <a:txBody>
                    <a:bodyPr/>
                    <a:lstStyle/>
                    <a:p>
                      <a:pPr>
                        <a:buNone/>
                      </a:pPr>
                      <a:r>
                        <a:rPr lang="de-DE" sz="1400">
                          <a:effectLst/>
                        </a:rPr>
                        <a:t>Das Unterrichtklima ist lernförderlich</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b="1" dirty="0">
                          <a:solidFill>
                            <a:schemeClr val="accent1"/>
                          </a:solidFill>
                          <a:effectLst/>
                        </a:rPr>
                        <a:t>Ein wertschätzender Umgang wird gepflegt.</a:t>
                      </a:r>
                      <a:endParaRPr lang="de-DE" sz="14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21463"/>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LK zeigt sich aufgeschlossen für die Anliegen der SuS.</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23042"/>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fühlen sich in ihrer Klasse wohl.</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609264"/>
                  </a:ext>
                </a:extLst>
              </a:tr>
              <a:tr h="254616">
                <a:tc vMerge="1">
                  <a:txBody>
                    <a:bodyPr/>
                    <a:lstStyle/>
                    <a:p>
                      <a:endParaRPr lang="de-DE"/>
                    </a:p>
                  </a:txBody>
                  <a:tcPr/>
                </a:tc>
                <a:tc>
                  <a:txBody>
                    <a:bodyPr/>
                    <a:lstStyle/>
                    <a:p>
                      <a:pPr>
                        <a:buNone/>
                      </a:pPr>
                      <a:r>
                        <a:rPr lang="de-DE" sz="1400">
                          <a:effectLst/>
                        </a:rPr>
                        <a:t> </a:t>
                      </a:r>
                      <a:endParaRPr lang="de-DE" sz="1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400" dirty="0">
                          <a:effectLst/>
                        </a:rPr>
                        <a:t>Die SuS trauen sich, sich offen zu äußern.</a:t>
                      </a:r>
                      <a:endParaRPr lang="de-DE" sz="1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14762"/>
                  </a:ext>
                </a:extLst>
              </a:tr>
            </a:tbl>
          </a:graphicData>
        </a:graphic>
      </p:graphicFrame>
    </p:spTree>
    <p:extLst>
      <p:ext uri="{BB962C8B-B14F-4D97-AF65-F5344CB8AC3E}">
        <p14:creationId xmlns:p14="http://schemas.microsoft.com/office/powerpoint/2010/main" val="401434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04F3C-870D-33D4-7B98-6957D82A1C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D3A37E-1D07-19B8-7622-8D86E8660F5E}"/>
              </a:ext>
            </a:extLst>
          </p:cNvPr>
          <p:cNvSpPr>
            <a:spLocks noGrp="1"/>
          </p:cNvSpPr>
          <p:nvPr>
            <p:ph type="title"/>
          </p:nvPr>
        </p:nvSpPr>
        <p:spPr/>
        <p:txBody>
          <a:bodyPr>
            <a:normAutofit/>
          </a:bodyPr>
          <a:lstStyle/>
          <a:p>
            <a:r>
              <a:rPr lang="de-DE" sz="4400" dirty="0">
                <a:effectLst/>
                <a:latin typeface="Aptos" panose="020B0004020202020204" pitchFamily="34" charset="0"/>
                <a:ea typeface="Aptos" panose="020B0004020202020204" pitchFamily="34" charset="0"/>
                <a:cs typeface="Times New Roman" panose="02020603050405020304" pitchFamily="18" charset="0"/>
              </a:rPr>
              <a:t>Angepasste Klassenführung als Grundlage für lernförderlichen Unterricht</a:t>
            </a:r>
            <a:endParaRPr lang="de-DE" dirty="0"/>
          </a:p>
        </p:txBody>
      </p:sp>
      <p:graphicFrame>
        <p:nvGraphicFramePr>
          <p:cNvPr id="6" name="Inhaltsplatzhalter 5">
            <a:extLst>
              <a:ext uri="{FF2B5EF4-FFF2-40B4-BE49-F238E27FC236}">
                <a16:creationId xmlns:a16="http://schemas.microsoft.com/office/drawing/2014/main" id="{6BCBE61F-440F-2A3E-86BD-324932DAE995}"/>
              </a:ext>
            </a:extLst>
          </p:cNvPr>
          <p:cNvGraphicFramePr>
            <a:graphicFrameLocks noGrp="1"/>
          </p:cNvGraphicFramePr>
          <p:nvPr>
            <p:ph idx="1"/>
            <p:extLst>
              <p:ext uri="{D42A27DB-BD31-4B8C-83A1-F6EECF244321}">
                <p14:modId xmlns:p14="http://schemas.microsoft.com/office/powerpoint/2010/main" val="1308884352"/>
              </p:ext>
            </p:extLst>
          </p:nvPr>
        </p:nvGraphicFramePr>
        <p:xfrm>
          <a:off x="1211118" y="2079336"/>
          <a:ext cx="9016999" cy="2976003"/>
        </p:xfrm>
        <a:graphic>
          <a:graphicData uri="http://schemas.openxmlformats.org/drawingml/2006/table">
            <a:tbl>
              <a:tblPr firstRow="1" firstCol="1" bandRow="1">
                <a:tableStyleId>{2D5ABB26-0587-4C30-8999-92F81FD0307C}</a:tableStyleId>
              </a:tblPr>
              <a:tblGrid>
                <a:gridCol w="2967993">
                  <a:extLst>
                    <a:ext uri="{9D8B030D-6E8A-4147-A177-3AD203B41FA5}">
                      <a16:colId xmlns:a16="http://schemas.microsoft.com/office/drawing/2014/main" val="2801384345"/>
                    </a:ext>
                  </a:extLst>
                </a:gridCol>
                <a:gridCol w="6049006">
                  <a:extLst>
                    <a:ext uri="{9D8B030D-6E8A-4147-A177-3AD203B41FA5}">
                      <a16:colId xmlns:a16="http://schemas.microsoft.com/office/drawing/2014/main" val="3556211984"/>
                    </a:ext>
                  </a:extLst>
                </a:gridCol>
              </a:tblGrid>
              <a:tr h="262036">
                <a:tc>
                  <a:txBody>
                    <a:bodyPr/>
                    <a:lstStyle/>
                    <a:p>
                      <a:pPr>
                        <a:buNone/>
                      </a:pPr>
                      <a:r>
                        <a:rPr lang="de-DE" sz="1800" dirty="0">
                          <a:effectLst/>
                          <a:latin typeface="Aptos" panose="020B0004020202020204" pitchFamily="34" charset="0"/>
                          <a:ea typeface="Aptos" panose="020B0004020202020204" pitchFamily="34" charset="0"/>
                          <a:cs typeface="Times New Roman" panose="02020603050405020304" pitchFamily="18" charset="0"/>
                        </a:rPr>
                        <a:t>Beschreibung: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800" dirty="0">
                          <a:effectLst/>
                          <a:latin typeface="Aptos" panose="020B0004020202020204" pitchFamily="34" charset="0"/>
                          <a:ea typeface="Aptos" panose="020B0004020202020204" pitchFamily="34" charset="0"/>
                          <a:cs typeface="Times New Roman" panose="02020603050405020304" pitchFamily="18" charset="0"/>
                        </a:rPr>
                        <a:t>Notwendige Anpassungen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533909"/>
                  </a:ext>
                </a:extLst>
              </a:tr>
              <a:tr h="2701683">
                <a:tc>
                  <a:txBody>
                    <a:bodyPr/>
                    <a:lstStyle/>
                    <a:p>
                      <a:pPr>
                        <a:buNone/>
                      </a:pPr>
                      <a:r>
                        <a:rPr lang="de-DE" sz="1600" b="1" dirty="0">
                          <a:solidFill>
                            <a:schemeClr val="accent1"/>
                          </a:solidFill>
                          <a:effectLst/>
                        </a:rPr>
                        <a:t>Notwendige Materialien sind vorbereitet und zugänglich.</a:t>
                      </a:r>
                    </a:p>
                    <a:p>
                      <a:pP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de-DE" sz="1600" dirty="0">
                        <a:effectLst/>
                      </a:endParaRPr>
                    </a:p>
                    <a:p>
                      <a:pP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600" dirty="0">
                          <a:effectLst/>
                        </a:rPr>
                        <a:t>Unterrichtsmittel: vorbereitet, funktionsfähig, ausreichender Umfang, am geeigneten Ort übersichtlich</a:t>
                      </a:r>
                    </a:p>
                    <a:p>
                      <a:pPr>
                        <a:buNone/>
                      </a:pPr>
                      <a:r>
                        <a:rPr lang="de-DE" sz="1600" dirty="0">
                          <a:effectLst/>
                        </a:rPr>
                        <a:t>angeboten</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de-DE" sz="1600" dirty="0">
                          <a:effectLst/>
                        </a:rPr>
                        <a:t>Die digitalen Materialien und Medien sind sorgfältig aufbereitet und für die Lernenden leicht zugänglich. Sie sind auf einer Lernplattform oder in einer Dateiablage übersichtlich strukturiert, so dass die Lernenden sie schnell finden können. Wird ein digitales Heft verwendet, ist dieses lernförderlich gestaltet, um den Lernprozess zu unterstützen. Darüber hinaus wird sichergestellt, dass im Lernmaterial enthaltene digitale Funktionen z. B. Verlinkungen, QR-Codes etc. anwendbar und aktuell sind. Die Inhalte können problemlos auf verschiedenen Endgeräten dargestellt werden. </a:t>
                      </a:r>
                    </a:p>
                    <a:p>
                      <a:pPr>
                        <a:buNone/>
                      </a:pPr>
                      <a:r>
                        <a:rPr lang="de-DE" sz="1600" dirty="0">
                          <a:effectLst/>
                        </a:rPr>
                        <a:t> </a:t>
                      </a:r>
                      <a:endParaRPr lang="de-D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761950"/>
                  </a:ext>
                </a:extLst>
              </a:tr>
            </a:tbl>
          </a:graphicData>
        </a:graphic>
      </p:graphicFrame>
    </p:spTree>
    <p:extLst>
      <p:ext uri="{BB962C8B-B14F-4D97-AF65-F5344CB8AC3E}">
        <p14:creationId xmlns:p14="http://schemas.microsoft.com/office/powerpoint/2010/main" val="3070088274"/>
      </p:ext>
    </p:extLst>
  </p:cSld>
  <p:clrMapOvr>
    <a:masterClrMapping/>
  </p:clrMapOvr>
</p:sld>
</file>

<file path=ppt/theme/theme1.xml><?xml version="1.0" encoding="utf-8"?>
<a:theme xmlns:a="http://schemas.openxmlformats.org/drawingml/2006/main" name="Office">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1392</Words>
  <Application>Microsoft Macintosh PowerPoint</Application>
  <PresentationFormat>Breitbild</PresentationFormat>
  <Paragraphs>141</Paragraphs>
  <Slides>17</Slides>
  <Notes>6</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Aptos</vt:lpstr>
      <vt:lpstr>Aptos Display</vt:lpstr>
      <vt:lpstr>Arial</vt:lpstr>
      <vt:lpstr>Atkinson Hyperlegible</vt:lpstr>
      <vt:lpstr>Calibri</vt:lpstr>
      <vt:lpstr>Helvetica Neue Medium</vt:lpstr>
      <vt:lpstr>Symbol</vt:lpstr>
      <vt:lpstr>Office</vt:lpstr>
      <vt:lpstr>PowerPoint-Präsentation</vt:lpstr>
      <vt:lpstr>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  Potential:  „Werfen Sie einen Blick in das Klassenzimmer der Zukunft, in dem digitale Medien gezielt eingesetzt werden, um einen lernwirksamen Unterricht zu fördern und die Kompetenzen zu vermitteln, die Schülerinnen und Schüler benötigen, um in einer digitalen Welt souverän und kritisch handeln zu können.“</vt:lpstr>
      <vt:lpstr>Effektive Klassenführung als Grundlage eines lernwirksamen Unterrichts</vt:lpstr>
      <vt:lpstr>  1 Gelingensbedingungen Wann funktioniert es und wann nicht? </vt:lpstr>
      <vt:lpstr>Angepasste Klassenführung als Grundlage für lernförderlichen Unterricht</vt:lpstr>
      <vt:lpstr>Angepasste Klassenführung als Grundlage für lernförderlichen Unterricht</vt:lpstr>
      <vt:lpstr>Angepasste Klassenführung als Grundlage für lernförderlichen Unterricht</vt:lpstr>
      <vt:lpstr>Angepasste Klassenführung als Grundlage für lernförderlichen Unterricht</vt:lpstr>
      <vt:lpstr>Angepasste Klassenführung als Grundlage für lernförderlichen Unterricht</vt:lpstr>
      <vt:lpstr>Klassenleitung und Schulorganisation als Symbiose</vt:lpstr>
      <vt:lpstr>Verlässliche Rahmenbedingungen als Grundlage der Klassenführung</vt:lpstr>
      <vt:lpstr>Vorbereitung der Lehrkräfte auf veränderte Unterrichtssituation</vt:lpstr>
      <vt:lpstr>  2 Wie gelingt eine Anpassung der Klassenführung beim Lernen mit digitalen Medien? </vt:lpstr>
      <vt:lpstr>  3 Wie kann man sich vorbereiten? Vorbereitung und Reflexion der Unterrichtspraxis </vt:lpstr>
      <vt:lpstr>Angepasste Klassenführung als Grundlage für lernförderlichen Unterricht</vt:lpstr>
      <vt:lpstr>Angebote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Viola Bauer</dc:creator>
  <cp:lastModifiedBy>Viola Bauer</cp:lastModifiedBy>
  <cp:revision>10</cp:revision>
  <dcterms:created xsi:type="dcterms:W3CDTF">2025-01-26T12:49:00Z</dcterms:created>
  <dcterms:modified xsi:type="dcterms:W3CDTF">2025-04-15T05:25:59Z</dcterms:modified>
</cp:coreProperties>
</file>