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24"/>
  </p:notesMasterIdLst>
  <p:sldIdLst>
    <p:sldId id="273" r:id="rId3"/>
    <p:sldId id="257" r:id="rId4"/>
    <p:sldId id="258" r:id="rId5"/>
    <p:sldId id="274" r:id="rId6"/>
    <p:sldId id="275" r:id="rId7"/>
    <p:sldId id="284" r:id="rId8"/>
    <p:sldId id="276" r:id="rId9"/>
    <p:sldId id="279" r:id="rId10"/>
    <p:sldId id="280" r:id="rId11"/>
    <p:sldId id="285" r:id="rId12"/>
    <p:sldId id="282" r:id="rId13"/>
    <p:sldId id="288" r:id="rId14"/>
    <p:sldId id="289" r:id="rId15"/>
    <p:sldId id="290" r:id="rId16"/>
    <p:sldId id="291" r:id="rId17"/>
    <p:sldId id="292" r:id="rId18"/>
    <p:sldId id="293" r:id="rId19"/>
    <p:sldId id="294" r:id="rId20"/>
    <p:sldId id="283" r:id="rId21"/>
    <p:sldId id="286" r:id="rId22"/>
    <p:sldId id="287" r:id="rId23"/>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a:no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a:noFill/>
            </a:ln>
          </a:bottom>
        </a:tcBdr>
        <a:fill>
          <a:solidFill>
            <a:schemeClr val="lt1"/>
          </a:solidFill>
        </a:fill>
      </a:tcStyle>
    </a:firstRow>
    <a:neCell>
      <a:tcStyle>
        <a:tcBdr/>
      </a:tcStyle>
    </a:neCell>
    <a:nwCell>
      <a:tcStyle>
        <a:tcBdr/>
      </a:tcStyle>
    </a:nwCel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5" autoAdjust="0"/>
    <p:restoredTop sz="94737"/>
  </p:normalViewPr>
  <p:slideViewPr>
    <p:cSldViewPr snapToGrid="0">
      <p:cViewPr varScale="1">
        <p:scale>
          <a:sx n="114" d="100"/>
          <a:sy n="114" d="100"/>
        </p:scale>
        <p:origin x="184" y="162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59EBF-2EFC-5C41-8DEA-1AF03848A6D5}" type="doc">
      <dgm:prSet loTypeId="urn:microsoft.com/office/officeart/2005/8/layout/vList2" loCatId="" qsTypeId="urn:microsoft.com/office/officeart/2005/8/quickstyle/simple1" qsCatId="simple" csTypeId="urn:microsoft.com/office/officeart/2005/8/colors/accent1_2" csCatId="accent1" phldr="1"/>
      <dgm:spPr bwMode="auto"/>
      <dgm:t>
        <a:bodyPr/>
        <a:lstStyle/>
        <a:p>
          <a:pPr>
            <a:defRPr/>
          </a:pPr>
          <a:endParaRPr lang="de-DE"/>
        </a:p>
      </dgm:t>
    </dgm:pt>
    <dgm:pt modelId="{41CC6D72-333A-4219-845D-6E0856CB8379}">
      <dgm:prSet phldrT="" custT="1"/>
      <dgm:spPr bwMode="auto">
        <a:solidFill>
          <a:srgbClr val="31619B"/>
        </a:solidFill>
      </dgm:spPr>
      <dgm:t>
        <a:bodyPr/>
        <a:lstStyle/>
        <a:p>
          <a:pPr>
            <a:defRPr/>
          </a:pPr>
          <a:r>
            <a:rPr lang="de-DE" sz="1800" dirty="0"/>
            <a:t>… präventive Maßnahmen gegen Störungen</a:t>
          </a:r>
          <a:endParaRPr sz="1800" dirty="0"/>
        </a:p>
      </dgm:t>
    </dgm:pt>
    <dgm:pt modelId="{E0EAF5C1-5251-4883-A7EB-2384FFE1F0B2}" type="parTrans" cxnId="{E4A2EAB6-AC85-42EB-ADF9-F11A9661E27B}">
      <dgm:prSet/>
      <dgm:spPr bwMode="auto"/>
      <dgm:t>
        <a:bodyPr/>
        <a:lstStyle/>
        <a:p>
          <a:pPr>
            <a:defRPr/>
          </a:pPr>
          <a:endParaRPr lang="de-DE"/>
        </a:p>
      </dgm:t>
    </dgm:pt>
    <dgm:pt modelId="{1228509F-A76D-4F95-BF57-EF4EC1C6EC54}" type="sibTrans" cxnId="{E4A2EAB6-AC85-42EB-ADF9-F11A9661E27B}">
      <dgm:prSet/>
      <dgm:spPr bwMode="auto"/>
      <dgm:t>
        <a:bodyPr/>
        <a:lstStyle/>
        <a:p>
          <a:pPr>
            <a:defRPr/>
          </a:pPr>
          <a:endParaRPr lang="de-DE"/>
        </a:p>
      </dgm:t>
    </dgm:pt>
    <dgm:pt modelId="{665004F6-7DE8-9640-8D26-50956D262E95}">
      <dgm:prSet phldrT="" custT="1"/>
      <dgm:spPr bwMode="auto">
        <a:solidFill>
          <a:srgbClr val="31619B"/>
        </a:solidFill>
      </dgm:spPr>
      <dgm:t>
        <a:bodyPr/>
        <a:lstStyle/>
        <a:p>
          <a:pPr>
            <a:defRPr/>
          </a:pPr>
          <a:r>
            <a:rPr lang="de-DE" sz="1800" dirty="0"/>
            <a:t>… konsequente Regelanwendung</a:t>
          </a:r>
          <a:endParaRPr sz="1800" dirty="0"/>
        </a:p>
      </dgm:t>
    </dgm:pt>
    <dgm:pt modelId="{4996C367-C1FE-4C48-B354-1711F8FDAF8C}" type="parTrans" cxnId="{9CEF5909-CBD0-4E46-B6DD-6731C457068F}">
      <dgm:prSet/>
      <dgm:spPr bwMode="auto"/>
      <dgm:t>
        <a:bodyPr/>
        <a:lstStyle/>
        <a:p>
          <a:pPr>
            <a:defRPr/>
          </a:pPr>
          <a:endParaRPr lang="de-DE"/>
        </a:p>
      </dgm:t>
    </dgm:pt>
    <dgm:pt modelId="{3CC4192B-19F1-C344-B223-8C8B1F07F3D2}" type="sibTrans" cxnId="{9CEF5909-CBD0-4E46-B6DD-6731C457068F}">
      <dgm:prSet/>
      <dgm:spPr bwMode="auto"/>
      <dgm:t>
        <a:bodyPr/>
        <a:lstStyle/>
        <a:p>
          <a:pPr>
            <a:defRPr/>
          </a:pPr>
          <a:endParaRPr lang="de-DE"/>
        </a:p>
      </dgm:t>
    </dgm:pt>
    <dgm:pt modelId="{0591375D-5616-D343-A20E-C218FCC1B36C}">
      <dgm:prSet phldrT="" custT="1"/>
      <dgm:spPr bwMode="auto">
        <a:solidFill>
          <a:srgbClr val="31619B"/>
        </a:solidFill>
      </dgm:spPr>
      <dgm:t>
        <a:bodyPr/>
        <a:lstStyle/>
        <a:p>
          <a:pPr>
            <a:defRPr/>
          </a:pPr>
          <a:r>
            <a:rPr lang="de-DE" sz="1800" dirty="0"/>
            <a:t>… angemessene Reaktion auf Störungen</a:t>
          </a:r>
          <a:endParaRPr sz="1800" dirty="0"/>
        </a:p>
      </dgm:t>
    </dgm:pt>
    <dgm:pt modelId="{B5099297-172F-8D49-BB39-1D820A3F6D34}" type="parTrans" cxnId="{F3D58D3C-6FE0-E841-AF8B-76EAD91FB6BF}">
      <dgm:prSet/>
      <dgm:spPr bwMode="auto"/>
      <dgm:t>
        <a:bodyPr/>
        <a:lstStyle/>
        <a:p>
          <a:pPr>
            <a:defRPr/>
          </a:pPr>
          <a:endParaRPr lang="de-DE"/>
        </a:p>
      </dgm:t>
    </dgm:pt>
    <dgm:pt modelId="{DEFF48E9-E3B6-D44B-932C-7B1220D735EE}" type="sibTrans" cxnId="{F3D58D3C-6FE0-E841-AF8B-76EAD91FB6BF}">
      <dgm:prSet/>
      <dgm:spPr bwMode="auto"/>
      <dgm:t>
        <a:bodyPr/>
        <a:lstStyle/>
        <a:p>
          <a:pPr>
            <a:defRPr/>
          </a:pPr>
          <a:endParaRPr lang="de-DE"/>
        </a:p>
      </dgm:t>
    </dgm:pt>
    <dgm:pt modelId="{1FE08623-E8A4-234A-BF00-360001389615}" type="pres">
      <dgm:prSet presAssocID="{17959EBF-2EFC-5C41-8DEA-1AF03848A6D5}" presName="linear" presStyleCnt="0">
        <dgm:presLayoutVars>
          <dgm:animLvl val="lvl"/>
          <dgm:resizeHandles val="exact"/>
        </dgm:presLayoutVars>
      </dgm:prSet>
      <dgm:spPr bwMode="auto"/>
    </dgm:pt>
    <dgm:pt modelId="{573BC51D-3D8E-4ECD-AC56-708E8D12A903}" type="pres">
      <dgm:prSet presAssocID="{41CC6D72-333A-4219-845D-6E0856CB8379}" presName="parentText" presStyleLbl="node1" presStyleIdx="0" presStyleCnt="3">
        <dgm:presLayoutVars>
          <dgm:chMax val="0"/>
          <dgm:bulletEnabled val="1"/>
        </dgm:presLayoutVars>
      </dgm:prSet>
      <dgm:spPr bwMode="auto"/>
    </dgm:pt>
    <dgm:pt modelId="{91B0F583-0376-4BE7-AF3B-6DA5ECF31EF5}" type="pres">
      <dgm:prSet presAssocID="{1228509F-A76D-4F95-BF57-EF4EC1C6EC54}" presName="spacer" presStyleCnt="0"/>
      <dgm:spPr bwMode="auto"/>
    </dgm:pt>
    <dgm:pt modelId="{C05E2814-7506-6C44-866E-1BA9EB4D3ECF}" type="pres">
      <dgm:prSet presAssocID="{665004F6-7DE8-9640-8D26-50956D262E95}" presName="parentText" presStyleLbl="node1" presStyleIdx="1" presStyleCnt="3">
        <dgm:presLayoutVars>
          <dgm:chMax val="0"/>
          <dgm:bulletEnabled val="1"/>
        </dgm:presLayoutVars>
      </dgm:prSet>
      <dgm:spPr bwMode="auto"/>
    </dgm:pt>
    <dgm:pt modelId="{3A1D8DEC-DEDD-E744-B313-62C21A2F8E39}" type="pres">
      <dgm:prSet presAssocID="{3CC4192B-19F1-C344-B223-8C8B1F07F3D2}" presName="spacer" presStyleCnt="0"/>
      <dgm:spPr bwMode="auto"/>
    </dgm:pt>
    <dgm:pt modelId="{7E6C91B6-582F-454C-9DAA-AB44350B610D}" type="pres">
      <dgm:prSet presAssocID="{0591375D-5616-D343-A20E-C218FCC1B36C}" presName="parentText" presStyleLbl="node1" presStyleIdx="2" presStyleCnt="3">
        <dgm:presLayoutVars>
          <dgm:chMax val="0"/>
          <dgm:bulletEnabled val="1"/>
        </dgm:presLayoutVars>
      </dgm:prSet>
      <dgm:spPr bwMode="auto"/>
    </dgm:pt>
  </dgm:ptLst>
  <dgm:cxnLst>
    <dgm:cxn modelId="{9CEF5909-CBD0-4E46-B6DD-6731C457068F}" srcId="{17959EBF-2EFC-5C41-8DEA-1AF03848A6D5}" destId="{665004F6-7DE8-9640-8D26-50956D262E95}" srcOrd="1" destOrd="0" parTransId="{4996C367-C1FE-4C48-B354-1711F8FDAF8C}" sibTransId="{3CC4192B-19F1-C344-B223-8C8B1F07F3D2}"/>
    <dgm:cxn modelId="{B028D23B-08CF-7D4E-85D4-8984124B8062}" type="presOf" srcId="{17959EBF-2EFC-5C41-8DEA-1AF03848A6D5}" destId="{1FE08623-E8A4-234A-BF00-360001389615}" srcOrd="0" destOrd="0" presId="urn:microsoft.com/office/officeart/2005/8/layout/vList2"/>
    <dgm:cxn modelId="{F3D58D3C-6FE0-E841-AF8B-76EAD91FB6BF}" srcId="{17959EBF-2EFC-5C41-8DEA-1AF03848A6D5}" destId="{0591375D-5616-D343-A20E-C218FCC1B36C}" srcOrd="2" destOrd="0" parTransId="{B5099297-172F-8D49-BB39-1D820A3F6D34}" sibTransId="{DEFF48E9-E3B6-D44B-932C-7B1220D735EE}"/>
    <dgm:cxn modelId="{FE8BE67B-D4CB-774C-8E03-ABB1B05AAE93}" type="presOf" srcId="{665004F6-7DE8-9640-8D26-50956D262E95}" destId="{C05E2814-7506-6C44-866E-1BA9EB4D3ECF}" srcOrd="0" destOrd="0" presId="urn:microsoft.com/office/officeart/2005/8/layout/vList2"/>
    <dgm:cxn modelId="{1691EA7C-E3A7-ED49-93E2-5D85FADFE2A5}" type="presOf" srcId="{0591375D-5616-D343-A20E-C218FCC1B36C}" destId="{7E6C91B6-582F-454C-9DAA-AB44350B610D}" srcOrd="0" destOrd="0" presId="urn:microsoft.com/office/officeart/2005/8/layout/vList2"/>
    <dgm:cxn modelId="{DB57FA95-D064-4C20-80AD-42EB0C9CD093}" type="presOf" srcId="{41CC6D72-333A-4219-845D-6E0856CB8379}" destId="{573BC51D-3D8E-4ECD-AC56-708E8D12A903}" srcOrd="0" destOrd="0" presId="urn:microsoft.com/office/officeart/2005/8/layout/vList2"/>
    <dgm:cxn modelId="{E4A2EAB6-AC85-42EB-ADF9-F11A9661E27B}" srcId="{17959EBF-2EFC-5C41-8DEA-1AF03848A6D5}" destId="{41CC6D72-333A-4219-845D-6E0856CB8379}" srcOrd="0" destOrd="0" parTransId="{E0EAF5C1-5251-4883-A7EB-2384FFE1F0B2}" sibTransId="{1228509F-A76D-4F95-BF57-EF4EC1C6EC54}"/>
    <dgm:cxn modelId="{19A61E3A-0E23-45B6-BEA8-F43D3F5128DA}" type="presParOf" srcId="{1FE08623-E8A4-234A-BF00-360001389615}" destId="{573BC51D-3D8E-4ECD-AC56-708E8D12A903}" srcOrd="0" destOrd="0" presId="urn:microsoft.com/office/officeart/2005/8/layout/vList2"/>
    <dgm:cxn modelId="{80163A32-0011-41FB-976A-A83969B5D08A}" type="presParOf" srcId="{1FE08623-E8A4-234A-BF00-360001389615}" destId="{91B0F583-0376-4BE7-AF3B-6DA5ECF31EF5}" srcOrd="1" destOrd="0" presId="urn:microsoft.com/office/officeart/2005/8/layout/vList2"/>
    <dgm:cxn modelId="{C6AB1F39-85E6-704B-B35D-BA69A884F910}" type="presParOf" srcId="{1FE08623-E8A4-234A-BF00-360001389615}" destId="{C05E2814-7506-6C44-866E-1BA9EB4D3ECF}" srcOrd="2" destOrd="0" presId="urn:microsoft.com/office/officeart/2005/8/layout/vList2"/>
    <dgm:cxn modelId="{751AEB78-8705-BB4E-B3B8-C94C455CC6B2}" type="presParOf" srcId="{1FE08623-E8A4-234A-BF00-360001389615}" destId="{3A1D8DEC-DEDD-E744-B313-62C21A2F8E39}" srcOrd="3" destOrd="0" presId="urn:microsoft.com/office/officeart/2005/8/layout/vList2"/>
    <dgm:cxn modelId="{98CC046F-A4A4-2B47-8D9F-829B4B12B363}" type="presParOf" srcId="{1FE08623-E8A4-234A-BF00-360001389615}" destId="{7E6C91B6-582F-454C-9DAA-AB44350B61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59EBF-2EFC-5C41-8DEA-1AF03848A6D5}" type="doc">
      <dgm:prSet loTypeId="urn:microsoft.com/office/officeart/2005/8/layout/vList2" loCatId="" qsTypeId="urn:microsoft.com/office/officeart/2005/8/quickstyle/simple1" qsCatId="simple" csTypeId="urn:microsoft.com/office/officeart/2005/8/colors/accent1_2" csCatId="accent1" phldr="1"/>
      <dgm:spPr bwMode="auto"/>
      <dgm:t>
        <a:bodyPr/>
        <a:lstStyle/>
        <a:p>
          <a:pPr>
            <a:defRPr/>
          </a:pPr>
          <a:endParaRPr lang="de-DE"/>
        </a:p>
      </dgm:t>
    </dgm:pt>
    <dgm:pt modelId="{91084974-0087-4BEF-B528-8BF2634801A3}">
      <dgm:prSet phldrT="" custT="1"/>
      <dgm:spPr bwMode="auto">
        <a:solidFill>
          <a:srgbClr val="31619B"/>
        </a:solidFill>
      </dgm:spPr>
      <dgm:t>
        <a:bodyPr/>
        <a:lstStyle/>
        <a:p>
          <a:pPr>
            <a:defRPr/>
          </a:pPr>
          <a:r>
            <a:rPr lang="de-DE" sz="1800" dirty="0">
              <a:latin typeface="Calibri"/>
              <a:cs typeface="Calibri"/>
            </a:rPr>
            <a:t>… eine effektive Lernorganisation</a:t>
          </a:r>
          <a:endParaRPr sz="1800" dirty="0"/>
        </a:p>
      </dgm:t>
    </dgm:pt>
    <dgm:pt modelId="{067C8C8C-692E-47FA-B4DC-58C65C9E2766}" type="parTrans" cxnId="{966A9CEF-21CD-4AF4-A95F-30C057A5ACB2}">
      <dgm:prSet/>
      <dgm:spPr bwMode="auto"/>
      <dgm:t>
        <a:bodyPr/>
        <a:lstStyle/>
        <a:p>
          <a:pPr>
            <a:defRPr/>
          </a:pPr>
          <a:endParaRPr lang="de-DE"/>
        </a:p>
      </dgm:t>
    </dgm:pt>
    <dgm:pt modelId="{14B0C550-E775-42D3-B97C-F6C633EEA892}" type="sibTrans" cxnId="{966A9CEF-21CD-4AF4-A95F-30C057A5ACB2}">
      <dgm:prSet/>
      <dgm:spPr bwMode="auto"/>
      <dgm:t>
        <a:bodyPr/>
        <a:lstStyle/>
        <a:p>
          <a:pPr>
            <a:defRPr/>
          </a:pPr>
          <a:endParaRPr lang="de-DE"/>
        </a:p>
      </dgm:t>
    </dgm:pt>
    <dgm:pt modelId="{EC58281F-3541-0E41-A1D4-7D263C281D3C}">
      <dgm:prSet phldrT="" custT="1"/>
      <dgm:spPr bwMode="auto">
        <a:solidFill>
          <a:srgbClr val="31619B"/>
        </a:solidFill>
      </dgm:spPr>
      <dgm:t>
        <a:bodyPr/>
        <a:lstStyle/>
        <a:p>
          <a:pPr>
            <a:defRPr/>
          </a:pPr>
          <a:r>
            <a:rPr lang="de-DE" sz="1800" dirty="0">
              <a:latin typeface="Calibri"/>
              <a:cs typeface="Calibri"/>
            </a:rPr>
            <a:t>… die Bereitstellung angepasster Materialien</a:t>
          </a:r>
          <a:endParaRPr sz="1800" dirty="0"/>
        </a:p>
      </dgm:t>
    </dgm:pt>
    <dgm:pt modelId="{DCEA771D-002A-F74A-A1B8-6E4C0BF9797E}" type="parTrans" cxnId="{84933E47-0FD8-3A45-9503-73F2E1F0E771}">
      <dgm:prSet/>
      <dgm:spPr bwMode="auto"/>
      <dgm:t>
        <a:bodyPr/>
        <a:lstStyle/>
        <a:p>
          <a:pPr>
            <a:defRPr/>
          </a:pPr>
          <a:endParaRPr lang="de-DE"/>
        </a:p>
      </dgm:t>
    </dgm:pt>
    <dgm:pt modelId="{99FD033C-3BA2-DF48-9B67-5B3AD4D350D9}" type="sibTrans" cxnId="{84933E47-0FD8-3A45-9503-73F2E1F0E771}">
      <dgm:prSet/>
      <dgm:spPr bwMode="auto"/>
      <dgm:t>
        <a:bodyPr/>
        <a:lstStyle/>
        <a:p>
          <a:pPr>
            <a:defRPr/>
          </a:pPr>
          <a:endParaRPr lang="de-DE"/>
        </a:p>
      </dgm:t>
    </dgm:pt>
    <dgm:pt modelId="{068EA9FE-BBCA-2A47-8123-BB66AF5B5A46}">
      <dgm:prSet phldrT="" custT="1"/>
      <dgm:spPr bwMode="auto">
        <a:solidFill>
          <a:srgbClr val="31619B"/>
        </a:solidFill>
      </dgm:spPr>
      <dgm:t>
        <a:bodyPr/>
        <a:lstStyle/>
        <a:p>
          <a:pPr>
            <a:defRPr/>
          </a:pPr>
          <a:r>
            <a:rPr lang="de-DE" sz="1800" dirty="0"/>
            <a:t>… eine durchgängige Beschäftigung mit Unterrichtsinhalten</a:t>
          </a:r>
          <a:endParaRPr sz="1800" dirty="0"/>
        </a:p>
      </dgm:t>
    </dgm:pt>
    <dgm:pt modelId="{9EE23DAE-6E9E-B644-88B9-8250D529D5D0}" type="parTrans" cxnId="{FA0B528E-C628-2144-900B-45D1F5C4EA1D}">
      <dgm:prSet/>
      <dgm:spPr bwMode="auto"/>
      <dgm:t>
        <a:bodyPr/>
        <a:lstStyle/>
        <a:p>
          <a:pPr>
            <a:defRPr/>
          </a:pPr>
          <a:endParaRPr lang="de-DE"/>
        </a:p>
      </dgm:t>
    </dgm:pt>
    <dgm:pt modelId="{989266A7-9AC5-9C41-A0A8-83C4AD02448F}" type="sibTrans" cxnId="{FA0B528E-C628-2144-900B-45D1F5C4EA1D}">
      <dgm:prSet/>
      <dgm:spPr bwMode="auto"/>
      <dgm:t>
        <a:bodyPr/>
        <a:lstStyle/>
        <a:p>
          <a:pPr>
            <a:defRPr/>
          </a:pPr>
          <a:endParaRPr lang="de-DE"/>
        </a:p>
      </dgm:t>
    </dgm:pt>
    <dgm:pt modelId="{D29FB122-EFC3-7C4B-9703-0958F8FDF174}">
      <dgm:prSet phldrT="" custT="1"/>
      <dgm:spPr bwMode="auto">
        <a:solidFill>
          <a:srgbClr val="31619B"/>
        </a:solidFill>
      </dgm:spPr>
      <dgm:t>
        <a:bodyPr/>
        <a:lstStyle/>
        <a:p>
          <a:pPr>
            <a:defRPr/>
          </a:pPr>
          <a:r>
            <a:rPr lang="de-DE" sz="1800" dirty="0"/>
            <a:t>… die Einhaltung vorgegebener Zeiten</a:t>
          </a:r>
          <a:endParaRPr sz="1800" dirty="0"/>
        </a:p>
      </dgm:t>
    </dgm:pt>
    <dgm:pt modelId="{EC6AF7C5-2BC9-D642-AEA6-8C044300FFD8}" type="parTrans" cxnId="{92D4135F-935C-0D48-B130-718C42FC3178}">
      <dgm:prSet/>
      <dgm:spPr bwMode="auto"/>
      <dgm:t>
        <a:bodyPr/>
        <a:lstStyle/>
        <a:p>
          <a:pPr>
            <a:defRPr/>
          </a:pPr>
          <a:endParaRPr lang="de-DE"/>
        </a:p>
      </dgm:t>
    </dgm:pt>
    <dgm:pt modelId="{CF136CA2-2575-8049-B6F9-6AE0397D439D}" type="sibTrans" cxnId="{92D4135F-935C-0D48-B130-718C42FC3178}">
      <dgm:prSet/>
      <dgm:spPr bwMode="auto"/>
      <dgm:t>
        <a:bodyPr/>
        <a:lstStyle/>
        <a:p>
          <a:pPr>
            <a:defRPr/>
          </a:pPr>
          <a:endParaRPr lang="de-DE"/>
        </a:p>
      </dgm:t>
    </dgm:pt>
    <dgm:pt modelId="{1FE08623-E8A4-234A-BF00-360001389615}" type="pres">
      <dgm:prSet presAssocID="{17959EBF-2EFC-5C41-8DEA-1AF03848A6D5}" presName="linear" presStyleCnt="0">
        <dgm:presLayoutVars>
          <dgm:animLvl val="lvl"/>
          <dgm:resizeHandles val="exact"/>
        </dgm:presLayoutVars>
      </dgm:prSet>
      <dgm:spPr bwMode="auto"/>
    </dgm:pt>
    <dgm:pt modelId="{C23F6919-E1F4-4350-8D8D-5E4C7364157E}" type="pres">
      <dgm:prSet presAssocID="{91084974-0087-4BEF-B528-8BF2634801A3}" presName="parentText" presStyleLbl="node1" presStyleIdx="0" presStyleCnt="4">
        <dgm:presLayoutVars>
          <dgm:chMax val="0"/>
          <dgm:bulletEnabled val="1"/>
        </dgm:presLayoutVars>
      </dgm:prSet>
      <dgm:spPr bwMode="auto"/>
    </dgm:pt>
    <dgm:pt modelId="{A08B0D32-5956-3143-B284-7B941CA64C6B}" type="pres">
      <dgm:prSet presAssocID="{14B0C550-E775-42D3-B97C-F6C633EEA892}" presName="spacer" presStyleCnt="0"/>
      <dgm:spPr bwMode="auto"/>
    </dgm:pt>
    <dgm:pt modelId="{01CB5B1C-006A-3F42-A6CD-E3D7CE0A841D}" type="pres">
      <dgm:prSet presAssocID="{EC58281F-3541-0E41-A1D4-7D263C281D3C}" presName="parentText" presStyleLbl="node1" presStyleIdx="1" presStyleCnt="4">
        <dgm:presLayoutVars>
          <dgm:chMax val="0"/>
          <dgm:bulletEnabled val="1"/>
        </dgm:presLayoutVars>
      </dgm:prSet>
      <dgm:spPr bwMode="auto"/>
    </dgm:pt>
    <dgm:pt modelId="{38320FE2-351E-9447-BE5F-2116D24EAB2A}" type="pres">
      <dgm:prSet presAssocID="{99FD033C-3BA2-DF48-9B67-5B3AD4D350D9}" presName="spacer" presStyleCnt="0"/>
      <dgm:spPr bwMode="auto"/>
    </dgm:pt>
    <dgm:pt modelId="{03BED9F9-1753-C643-895F-3BA7554F94FB}" type="pres">
      <dgm:prSet presAssocID="{068EA9FE-BBCA-2A47-8123-BB66AF5B5A46}" presName="parentText" presStyleLbl="node1" presStyleIdx="2" presStyleCnt="4">
        <dgm:presLayoutVars>
          <dgm:chMax val="0"/>
          <dgm:bulletEnabled val="1"/>
        </dgm:presLayoutVars>
      </dgm:prSet>
      <dgm:spPr bwMode="auto"/>
    </dgm:pt>
    <dgm:pt modelId="{6C1D7200-3A2A-6545-8659-A09854515CDB}" type="pres">
      <dgm:prSet presAssocID="{989266A7-9AC5-9C41-A0A8-83C4AD02448F}" presName="spacer" presStyleCnt="0"/>
      <dgm:spPr bwMode="auto"/>
    </dgm:pt>
    <dgm:pt modelId="{899FE2D3-C79F-F14D-8FC4-18C7831D3FAE}" type="pres">
      <dgm:prSet presAssocID="{D29FB122-EFC3-7C4B-9703-0958F8FDF174}" presName="parentText" presStyleLbl="node1" presStyleIdx="3" presStyleCnt="4">
        <dgm:presLayoutVars>
          <dgm:chMax val="0"/>
          <dgm:bulletEnabled val="1"/>
        </dgm:presLayoutVars>
      </dgm:prSet>
      <dgm:spPr bwMode="auto"/>
    </dgm:pt>
  </dgm:ptLst>
  <dgm:cxnLst>
    <dgm:cxn modelId="{FF620F3B-C148-A944-82B1-3710F2E19834}" type="presOf" srcId="{068EA9FE-BBCA-2A47-8123-BB66AF5B5A46}" destId="{03BED9F9-1753-C643-895F-3BA7554F94FB}" srcOrd="0" destOrd="0" presId="urn:microsoft.com/office/officeart/2005/8/layout/vList2"/>
    <dgm:cxn modelId="{B028D23B-08CF-7D4E-85D4-8984124B8062}" type="presOf" srcId="{17959EBF-2EFC-5C41-8DEA-1AF03848A6D5}" destId="{1FE08623-E8A4-234A-BF00-360001389615}" srcOrd="0" destOrd="0" presId="urn:microsoft.com/office/officeart/2005/8/layout/vList2"/>
    <dgm:cxn modelId="{7C6FC140-8959-4171-8B4D-A57B697A71FE}" type="presOf" srcId="{91084974-0087-4BEF-B528-8BF2634801A3}" destId="{C23F6919-E1F4-4350-8D8D-5E4C7364157E}" srcOrd="0" destOrd="0" presId="urn:microsoft.com/office/officeart/2005/8/layout/vList2"/>
    <dgm:cxn modelId="{1151A841-6F91-1849-B809-B9504AAA9E0B}" type="presOf" srcId="{D29FB122-EFC3-7C4B-9703-0958F8FDF174}" destId="{899FE2D3-C79F-F14D-8FC4-18C7831D3FAE}" srcOrd="0" destOrd="0" presId="urn:microsoft.com/office/officeart/2005/8/layout/vList2"/>
    <dgm:cxn modelId="{84933E47-0FD8-3A45-9503-73F2E1F0E771}" srcId="{17959EBF-2EFC-5C41-8DEA-1AF03848A6D5}" destId="{EC58281F-3541-0E41-A1D4-7D263C281D3C}" srcOrd="1" destOrd="0" parTransId="{DCEA771D-002A-F74A-A1B8-6E4C0BF9797E}" sibTransId="{99FD033C-3BA2-DF48-9B67-5B3AD4D350D9}"/>
    <dgm:cxn modelId="{92D4135F-935C-0D48-B130-718C42FC3178}" srcId="{17959EBF-2EFC-5C41-8DEA-1AF03848A6D5}" destId="{D29FB122-EFC3-7C4B-9703-0958F8FDF174}" srcOrd="3" destOrd="0" parTransId="{EC6AF7C5-2BC9-D642-AEA6-8C044300FFD8}" sibTransId="{CF136CA2-2575-8049-B6F9-6AE0397D439D}"/>
    <dgm:cxn modelId="{FA0B528E-C628-2144-900B-45D1F5C4EA1D}" srcId="{17959EBF-2EFC-5C41-8DEA-1AF03848A6D5}" destId="{068EA9FE-BBCA-2A47-8123-BB66AF5B5A46}" srcOrd="2" destOrd="0" parTransId="{9EE23DAE-6E9E-B644-88B9-8250D529D5D0}" sibTransId="{989266A7-9AC5-9C41-A0A8-83C4AD02448F}"/>
    <dgm:cxn modelId="{DA7FADA6-F472-074D-8979-3C0560C24E21}" type="presOf" srcId="{EC58281F-3541-0E41-A1D4-7D263C281D3C}" destId="{01CB5B1C-006A-3F42-A6CD-E3D7CE0A841D}" srcOrd="0" destOrd="0" presId="urn:microsoft.com/office/officeart/2005/8/layout/vList2"/>
    <dgm:cxn modelId="{966A9CEF-21CD-4AF4-A95F-30C057A5ACB2}" srcId="{17959EBF-2EFC-5C41-8DEA-1AF03848A6D5}" destId="{91084974-0087-4BEF-B528-8BF2634801A3}" srcOrd="0" destOrd="0" parTransId="{067C8C8C-692E-47FA-B4DC-58C65C9E2766}" sibTransId="{14B0C550-E775-42D3-B97C-F6C633EEA892}"/>
    <dgm:cxn modelId="{6FE4B669-9635-4BCE-B0B1-720DA1D5B4E0}" type="presParOf" srcId="{1FE08623-E8A4-234A-BF00-360001389615}" destId="{C23F6919-E1F4-4350-8D8D-5E4C7364157E}" srcOrd="0" destOrd="0" presId="urn:microsoft.com/office/officeart/2005/8/layout/vList2"/>
    <dgm:cxn modelId="{6FC6FC64-0ABE-5241-8D45-D3CDE5787576}" type="presParOf" srcId="{1FE08623-E8A4-234A-BF00-360001389615}" destId="{A08B0D32-5956-3143-B284-7B941CA64C6B}" srcOrd="1" destOrd="0" presId="urn:microsoft.com/office/officeart/2005/8/layout/vList2"/>
    <dgm:cxn modelId="{6D2675D4-43CA-234C-9213-4A3529F797E8}" type="presParOf" srcId="{1FE08623-E8A4-234A-BF00-360001389615}" destId="{01CB5B1C-006A-3F42-A6CD-E3D7CE0A841D}" srcOrd="2" destOrd="0" presId="urn:microsoft.com/office/officeart/2005/8/layout/vList2"/>
    <dgm:cxn modelId="{A74ABA59-135D-644F-B63F-5A4700A61969}" type="presParOf" srcId="{1FE08623-E8A4-234A-BF00-360001389615}" destId="{38320FE2-351E-9447-BE5F-2116D24EAB2A}" srcOrd="3" destOrd="0" presId="urn:microsoft.com/office/officeart/2005/8/layout/vList2"/>
    <dgm:cxn modelId="{AE8FA82F-A63B-D24D-AD28-20D604FC6E03}" type="presParOf" srcId="{1FE08623-E8A4-234A-BF00-360001389615}" destId="{03BED9F9-1753-C643-895F-3BA7554F94FB}" srcOrd="4" destOrd="0" presId="urn:microsoft.com/office/officeart/2005/8/layout/vList2"/>
    <dgm:cxn modelId="{EE6D0B3E-3F85-3E43-BF2D-3E4F7F78FEFC}" type="presParOf" srcId="{1FE08623-E8A4-234A-BF00-360001389615}" destId="{6C1D7200-3A2A-6545-8659-A09854515CDB}" srcOrd="5" destOrd="0" presId="urn:microsoft.com/office/officeart/2005/8/layout/vList2"/>
    <dgm:cxn modelId="{6ADEFC65-4EE9-5244-80CC-48B2093A1CEF}" type="presParOf" srcId="{1FE08623-E8A4-234A-BF00-360001389615}" destId="{899FE2D3-C79F-F14D-8FC4-18C7831D3FA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C51D-3D8E-4ECD-AC56-708E8D12A903}">
      <dsp:nvSpPr>
        <dsp:cNvPr id="0" name=""/>
        <dsp:cNvSpPr/>
      </dsp:nvSpPr>
      <dsp:spPr bwMode="auto">
        <a:xfrm>
          <a:off x="0" y="11540"/>
          <a:ext cx="8954958" cy="63648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präventive Maßnahmen gegen Störungen</a:t>
          </a:r>
          <a:endParaRPr sz="1800" kern="1200" dirty="0"/>
        </a:p>
      </dsp:txBody>
      <dsp:txXfrm>
        <a:off x="31070" y="42610"/>
        <a:ext cx="8892818" cy="574340"/>
      </dsp:txXfrm>
    </dsp:sp>
    <dsp:sp modelId="{C05E2814-7506-6C44-866E-1BA9EB4D3ECF}">
      <dsp:nvSpPr>
        <dsp:cNvPr id="0" name=""/>
        <dsp:cNvSpPr/>
      </dsp:nvSpPr>
      <dsp:spPr bwMode="auto">
        <a:xfrm>
          <a:off x="0" y="745940"/>
          <a:ext cx="8954958" cy="63648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konsequente Regelanwendung</a:t>
          </a:r>
          <a:endParaRPr sz="1800" kern="1200" dirty="0"/>
        </a:p>
      </dsp:txBody>
      <dsp:txXfrm>
        <a:off x="31070" y="777010"/>
        <a:ext cx="8892818" cy="574340"/>
      </dsp:txXfrm>
    </dsp:sp>
    <dsp:sp modelId="{7E6C91B6-582F-454C-9DAA-AB44350B610D}">
      <dsp:nvSpPr>
        <dsp:cNvPr id="0" name=""/>
        <dsp:cNvSpPr/>
      </dsp:nvSpPr>
      <dsp:spPr bwMode="auto">
        <a:xfrm>
          <a:off x="0" y="1480340"/>
          <a:ext cx="8954958" cy="63648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angemessene Reaktion auf Störungen</a:t>
          </a:r>
          <a:endParaRPr sz="1800" kern="1200" dirty="0"/>
        </a:p>
      </dsp:txBody>
      <dsp:txXfrm>
        <a:off x="31070" y="1511410"/>
        <a:ext cx="8892818"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6919-E1F4-4350-8D8D-5E4C7364157E}">
      <dsp:nvSpPr>
        <dsp:cNvPr id="0" name=""/>
        <dsp:cNvSpPr/>
      </dsp:nvSpPr>
      <dsp:spPr bwMode="auto">
        <a:xfrm>
          <a:off x="0" y="18964"/>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latin typeface="Calibri"/>
              <a:cs typeface="Calibri"/>
            </a:rPr>
            <a:t>… eine effektive Lernorganisation</a:t>
          </a:r>
          <a:endParaRPr sz="1800" kern="1200" dirty="0"/>
        </a:p>
      </dsp:txBody>
      <dsp:txXfrm>
        <a:off x="32898" y="51862"/>
        <a:ext cx="8889162" cy="608124"/>
      </dsp:txXfrm>
    </dsp:sp>
    <dsp:sp modelId="{01CB5B1C-006A-3F42-A6CD-E3D7CE0A841D}">
      <dsp:nvSpPr>
        <dsp:cNvPr id="0" name=""/>
        <dsp:cNvSpPr/>
      </dsp:nvSpPr>
      <dsp:spPr bwMode="auto">
        <a:xfrm>
          <a:off x="0" y="796565"/>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latin typeface="Calibri"/>
              <a:cs typeface="Calibri"/>
            </a:rPr>
            <a:t>… die Bereitstellung angepasster Materialien</a:t>
          </a:r>
          <a:endParaRPr sz="1800" kern="1200" dirty="0"/>
        </a:p>
      </dsp:txBody>
      <dsp:txXfrm>
        <a:off x="32898" y="829463"/>
        <a:ext cx="8889162" cy="608124"/>
      </dsp:txXfrm>
    </dsp:sp>
    <dsp:sp modelId="{03BED9F9-1753-C643-895F-3BA7554F94FB}">
      <dsp:nvSpPr>
        <dsp:cNvPr id="0" name=""/>
        <dsp:cNvSpPr/>
      </dsp:nvSpPr>
      <dsp:spPr bwMode="auto">
        <a:xfrm>
          <a:off x="0" y="1574165"/>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eine durchgängige Beschäftigung mit Unterrichtsinhalten</a:t>
          </a:r>
          <a:endParaRPr sz="1800" kern="1200" dirty="0"/>
        </a:p>
      </dsp:txBody>
      <dsp:txXfrm>
        <a:off x="32898" y="1607063"/>
        <a:ext cx="8889162" cy="608124"/>
      </dsp:txXfrm>
    </dsp:sp>
    <dsp:sp modelId="{899FE2D3-C79F-F14D-8FC4-18C7831D3FAE}">
      <dsp:nvSpPr>
        <dsp:cNvPr id="0" name=""/>
        <dsp:cNvSpPr/>
      </dsp:nvSpPr>
      <dsp:spPr bwMode="auto">
        <a:xfrm>
          <a:off x="0" y="2351765"/>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die Einhaltung vorgegebener Zeiten</a:t>
          </a:r>
          <a:endParaRPr sz="1800" kern="1200" dirty="0"/>
        </a:p>
      </dsp:txBody>
      <dsp:txXfrm>
        <a:off x="32898" y="2384663"/>
        <a:ext cx="8889162"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8EB3B205-B42B-1441-986A-4371DFECEB47}" type="datetimeFigureOut">
              <a:rPr lang="de-DE"/>
              <a:t>11.06.26</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E963624-ECF1-0343-AF45-9F12C0AF4596}"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FAED7D-F970-2220-D7DF-F491A3E379E9}" type="slidenum">
              <a:r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FAED7D-F970-2220-D7DF-F491A3E379E9}" type="slidenum">
              <a:rPr/>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65C49492-7E06-554A-9B69-69E8474968DD}" type="datetimeFigureOut">
              <a:rPr lang="de-DE"/>
              <a:t>11.06.26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6B454BF-8224-6A4A-918D-9D469F7446E1}"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
            <a:ext cx="12192000" cy="4927600"/>
          </a:xfrm>
          <a:prstGeom prst="rect">
            <a:avLst/>
          </a:prstGeom>
          <a:solidFill>
            <a:srgbClr val="316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3431428"/>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1467FFCF-7E60-5AB5-1597-8DDD938401B2}"/>
              </a:ext>
            </a:extLst>
          </p:cNvPr>
          <p:cNvSpPr txBox="1"/>
          <p:nvPr userDrawn="1"/>
        </p:nvSpPr>
        <p:spPr>
          <a:xfrm>
            <a:off x="2386717" y="164845"/>
            <a:ext cx="7723364" cy="2308324"/>
          </a:xfrm>
          <a:prstGeom prst="rect">
            <a:avLst/>
          </a:prstGeom>
          <a:noFill/>
        </p:spPr>
        <p:txBody>
          <a:bodyPr wrap="square" rtlCol="0">
            <a:spAutoFit/>
          </a:bodyPr>
          <a:lstStyle/>
          <a:p>
            <a:pPr algn="ctr"/>
            <a:r>
              <a:rPr lang="de-DE" sz="7200" b="1" dirty="0">
                <a:solidFill>
                  <a:srgbClr val="FFFFFF"/>
                </a:solidFill>
                <a:effectLst/>
                <a:latin typeface="MuseoSans"/>
              </a:rPr>
              <a:t>K</a:t>
            </a:r>
          </a:p>
          <a:p>
            <a:pPr algn="ctr"/>
            <a:r>
              <a:rPr lang="de-DE" sz="7200" b="1" dirty="0">
                <a:solidFill>
                  <a:srgbClr val="FFFFFF"/>
                </a:solidFill>
                <a:effectLst/>
                <a:latin typeface="MuseoSans"/>
              </a:rPr>
              <a:t>Klassenführung</a:t>
            </a:r>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64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69127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011548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22096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71429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21" name="Inhaltsplatzhalter 20"/>
          <p:cNvSpPr>
            <a:spLocks noGrp="1"/>
          </p:cNvSpPr>
          <p:nvPr>
            <p:ph sz="quarter" idx="12" hasCustomPrompt="1"/>
          </p:nvPr>
        </p:nvSpPr>
        <p:spPr bwMode="auto">
          <a:xfrm>
            <a:off x="1560513" y="1897368"/>
            <a:ext cx="9913683" cy="4115843"/>
          </a:xfrm>
        </p:spPr>
        <p:txBody>
          <a:bodyPr/>
          <a:lstStyle>
            <a:lvl4pPr marL="12700" indent="0">
              <a:buNone/>
              <a:defRPr/>
            </a:lvl4pPr>
          </a:lstStyle>
          <a:p>
            <a:pPr lvl="3">
              <a:defRPr/>
            </a:pPr>
            <a:r>
              <a:rPr lang="de-DE"/>
              <a:t>Vierte Ebene</a:t>
            </a:r>
            <a:endParaRPr/>
          </a:p>
        </p:txBody>
      </p:sp>
      <p:sp>
        <p:nvSpPr>
          <p:cNvPr id="2" name="Titel 1"/>
          <p:cNvSpPr>
            <a:spLocks noGrp="1"/>
          </p:cNvSpPr>
          <p:nvPr>
            <p:ph type="title"/>
          </p:nvPr>
        </p:nvSpPr>
        <p:spPr bwMode="auto">
          <a:xfrm>
            <a:off x="1560513" y="763240"/>
            <a:ext cx="10515600" cy="779837"/>
          </a:xfrm>
        </p:spPr>
        <p:txBody>
          <a:bodyPr>
            <a:normAutofit/>
          </a:bodyPr>
          <a:lstStyle>
            <a:lvl1pPr>
              <a:lnSpc>
                <a:spcPts val="600"/>
              </a:lnSpc>
              <a:spcBef>
                <a:spcPts val="0"/>
              </a:spcBef>
              <a:defRPr sz="4400"/>
            </a:lvl1pPr>
          </a:lstStyle>
          <a:p>
            <a:pPr>
              <a:defRPr/>
            </a:pPr>
            <a:r>
              <a:rPr lang="de-DE"/>
              <a:t>Mastertitelformat bearbeiten</a:t>
            </a:r>
            <a:endParaRPr/>
          </a:p>
        </p:txBody>
      </p:sp>
      <p:sp>
        <p:nvSpPr>
          <p:cNvPr id="6" name="Textplatzhalter 5"/>
          <p:cNvSpPr>
            <a:spLocks noGrp="1"/>
          </p:cNvSpPr>
          <p:nvPr>
            <p:ph type="body" sz="quarter" idx="13"/>
          </p:nvPr>
        </p:nvSpPr>
        <p:spPr bwMode="auto">
          <a:xfrm>
            <a:off x="1560513" y="333623"/>
            <a:ext cx="10515600" cy="422275"/>
          </a:xfrm>
        </p:spPr>
        <p:txBody>
          <a:bodyPr/>
          <a:lstStyle>
            <a:lvl1pPr marL="0" indent="0">
              <a:buNone/>
              <a:defRPr sz="2000"/>
            </a:lvl1pPr>
          </a:lstStyle>
          <a:p>
            <a:pPr lvl="0">
              <a:defRPr/>
            </a:pPr>
            <a:r>
              <a:rPr lang="de-DE"/>
              <a:t>Mastertextformat bearbeiten</a:t>
            </a:r>
            <a:endParaRPr/>
          </a:p>
        </p:txBody>
      </p:sp>
      <p:grpSp>
        <p:nvGrpSpPr>
          <p:cNvPr id="16" name="Gruppieren 15"/>
          <p:cNvGrpSpPr/>
          <p:nvPr userDrawn="1"/>
        </p:nvGrpSpPr>
        <p:grpSpPr bwMode="auto">
          <a:xfrm>
            <a:off x="8565756" y="6013211"/>
            <a:ext cx="3262898" cy="434275"/>
            <a:chOff x="2128170" y="2693663"/>
            <a:chExt cx="3262898" cy="434275"/>
          </a:xfrm>
        </p:grpSpPr>
        <p:sp>
          <p:nvSpPr>
            <p:cNvPr id="17" name="Rechteck 16"/>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hteck 17"/>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9" name="Rechteck 18"/>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 name="Rechteck 19"/>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3161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3069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346F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5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499B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4A9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6CA4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560643" y="224862"/>
            <a:ext cx="10515600" cy="999578"/>
          </a:xfrm>
        </p:spPr>
        <p:txBody>
          <a:bodyPr/>
          <a:lstStyle/>
          <a:p>
            <a:pPr>
              <a:defRPr/>
            </a:pPr>
            <a:r>
              <a:rPr lang="de-DE"/>
              <a:t>Mastertitelformat bearbeiten</a:t>
            </a:r>
            <a:endParaRPr/>
          </a:p>
        </p:txBody>
      </p:sp>
      <p:sp>
        <p:nvSpPr>
          <p:cNvPr id="5" name="Textplatzhalter 4"/>
          <p:cNvSpPr>
            <a:spLocks noGrp="1"/>
          </p:cNvSpPr>
          <p:nvPr>
            <p:ph type="body" sz="quarter" idx="14" hasCustomPrompt="1"/>
          </p:nvPr>
        </p:nvSpPr>
        <p:spPr bwMode="auto">
          <a:xfrm>
            <a:off x="1583453" y="1397747"/>
            <a:ext cx="4773612" cy="4668837"/>
          </a:xfrm>
        </p:spPr>
        <p:txBody>
          <a:bodyPr/>
          <a:lstStyle>
            <a:lvl3pPr marL="15875" indent="0">
              <a:buNone/>
              <a:defRPr/>
            </a:lvl3pPr>
          </a:lstStyle>
          <a:p>
            <a:pPr lvl="2">
              <a:defRPr/>
            </a:pPr>
            <a:r>
              <a:rPr lang="de-DE"/>
              <a:t>Dritte Ebene</a:t>
            </a:r>
            <a:endParaRPr/>
          </a:p>
        </p:txBody>
      </p:sp>
      <p:sp>
        <p:nvSpPr>
          <p:cNvPr id="14" name="Textplatzhalter 4"/>
          <p:cNvSpPr>
            <a:spLocks noGrp="1"/>
          </p:cNvSpPr>
          <p:nvPr>
            <p:ph type="body" sz="quarter" idx="15" hasCustomPrompt="1"/>
          </p:nvPr>
        </p:nvSpPr>
        <p:spPr bwMode="auto">
          <a:xfrm>
            <a:off x="6700714" y="1397747"/>
            <a:ext cx="4773612" cy="4668837"/>
          </a:xfrm>
        </p:spPr>
        <p:txBody>
          <a:bodyPr/>
          <a:lstStyle>
            <a:lvl3pPr marL="15875" indent="0">
              <a:buNone/>
              <a:defRPr/>
            </a:lvl3pPr>
          </a:lstStyle>
          <a:p>
            <a:pPr lvl="2">
              <a:defRPr/>
            </a:pPr>
            <a:r>
              <a:rPr lang="de-DE"/>
              <a:t>Dritte Ebene</a:t>
            </a:r>
            <a:endParaRPr/>
          </a:p>
        </p:txBody>
      </p:sp>
      <p:grpSp>
        <p:nvGrpSpPr>
          <p:cNvPr id="10" name="Gruppieren 9"/>
          <p:cNvGrpSpPr/>
          <p:nvPr userDrawn="1"/>
        </p:nvGrpSpPr>
        <p:grpSpPr bwMode="auto">
          <a:xfrm>
            <a:off x="8555077" y="6022753"/>
            <a:ext cx="3262898" cy="434275"/>
            <a:chOff x="2128170" y="2693663"/>
            <a:chExt cx="3262898" cy="434275"/>
          </a:xfrm>
        </p:grpSpPr>
        <p:sp>
          <p:nvSpPr>
            <p:cNvPr id="38" name="Rechteck 37"/>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Rechteck 38"/>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0" name="Rechteck 39"/>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1" name="Rechteck 40"/>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2" name="Rechteck 41"/>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3" name="Rechteck 42"/>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4DE2C2B5-CBE7-6741-96BF-513BB1A755D6}" type="datetimeFigureOut">
              <a:rPr lang="de-DE"/>
              <a:t>11.06.26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A0C4DC3-472D-6340-BB05-86539A6C8F04}"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65C49492-7E06-554A-9B69-69E8474968DD}" type="datetimeFigureOut">
              <a:rPr lang="de-DE"/>
              <a:t>11.06.26</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46B454BF-8224-6A4A-918D-9D469F7446E1}"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52333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73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D422-05A5-6774-6F0C-ECC43509D15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E8CF44C-E2CA-F363-3AF5-D6AA9A6FD10F}"/>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70318A17-8756-8CF3-699B-1824995D7533}"/>
              </a:ext>
            </a:extLst>
          </p:cNvPr>
          <p:cNvSpPr>
            <a:spLocks noGrp="1"/>
          </p:cNvSpPr>
          <p:nvPr>
            <p:ph type="body" idx="13"/>
          </p:nvPr>
        </p:nvSpPr>
        <p:spPr>
          <a:xfrm>
            <a:off x="1047915" y="2704540"/>
            <a:ext cx="5734129" cy="3685374"/>
          </a:xfrm>
        </p:spPr>
        <p:txBody>
          <a:bodyPr>
            <a:normAutofit fontScale="85000" lnSpcReduction="10000"/>
          </a:bodyPr>
          <a:lstStyle/>
          <a:p>
            <a:pPr>
              <a:defRPr/>
            </a:pPr>
            <a:r>
              <a:rPr lang="de-DE" sz="2100" b="1" dirty="0">
                <a:solidFill>
                  <a:srgbClr val="000000"/>
                </a:solidFill>
                <a:ea typeface="Times New Roman"/>
              </a:rPr>
              <a:t>Dies gelingt durch…</a:t>
            </a:r>
            <a:endParaRPr lang="de-DE" sz="21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Einheitliche Strukturen – ggf. festgelegt für eine Jahrgangsstufe oder die gesamte Schule – ermöglichen den Schülerinnen und Schülern sowie den Lehrkräften eine gute Orientierung (z. B. verwendete Software, Systematik zur Dateiablage, Benennung von Dokumenten).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Eine vorbereitete digitale Lernumgebung unterstützt reibungslose Arbeitsabläufe (z. B. Verteilen und Einsammeln von Materialien und Aufgaben über eine Lernplattform, klare Bearbeitungsfristen).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Digitale Arbeitsweisen werden schrittweise und systematisch eingeführt, so dass Routinen entstehen können und der Fokus auf den Lerninhalten bleibt.</a:t>
            </a:r>
          </a:p>
          <a:p>
            <a:pPr marL="28575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Die Lernenden sind erkennbar mit den Lerninhalten beschäftigt und auftretende Lernhindernisse werden schnell beseitigt. </a:t>
            </a:r>
            <a:endParaRPr lang="de-DE" sz="19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platzhalter 3">
            <a:extLst>
              <a:ext uri="{FF2B5EF4-FFF2-40B4-BE49-F238E27FC236}">
                <a16:creationId xmlns:a16="http://schemas.microsoft.com/office/drawing/2014/main" id="{2FB53B42-B060-004A-7DDF-98831013DB49}"/>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A9667495-70AF-3937-0116-FB85AF81B5FE}"/>
              </a:ext>
            </a:extLst>
          </p:cNvPr>
          <p:cNvSpPr>
            <a:spLocks noGrp="1"/>
          </p:cNvSpPr>
          <p:nvPr>
            <p:ph type="sldNum" sz="quarter" idx="17"/>
          </p:nvPr>
        </p:nvSpPr>
        <p:spPr/>
        <p:txBody>
          <a:bodyPr/>
          <a:lstStyle/>
          <a:p>
            <a:fld id="{1D937574-5286-7C49-842E-2D6CFC549A1F}" type="slidenum">
              <a:rPr lang="de-DE" smtClean="0"/>
              <a:pPr/>
              <a:t>10</a:t>
            </a:fld>
            <a:endParaRPr lang="de-DE" dirty="0"/>
          </a:p>
        </p:txBody>
      </p:sp>
      <p:pic>
        <p:nvPicPr>
          <p:cNvPr id="8" name="Grafik 7" descr="Ein Bild, das Text, Screenshot, Schrift, Zahl enthält.&#10;&#10;KI-generierte Inhalte können fehlerhaft sein.">
            <a:extLst>
              <a:ext uri="{FF2B5EF4-FFF2-40B4-BE49-F238E27FC236}">
                <a16:creationId xmlns:a16="http://schemas.microsoft.com/office/drawing/2014/main" id="{F9B33163-456B-58CD-3830-380B1238483E}"/>
              </a:ext>
            </a:extLst>
          </p:cNvPr>
          <p:cNvPicPr>
            <a:picLocks noChangeAspect="1"/>
          </p:cNvPicPr>
          <p:nvPr/>
        </p:nvPicPr>
        <p:blipFill>
          <a:blip r:embed="rId2"/>
          <a:stretch>
            <a:fillRect/>
          </a:stretch>
        </p:blipFill>
        <p:spPr>
          <a:xfrm>
            <a:off x="6782044" y="2965955"/>
            <a:ext cx="5174603" cy="3162544"/>
          </a:xfrm>
          <a:prstGeom prst="rect">
            <a:avLst/>
          </a:prstGeom>
        </p:spPr>
      </p:pic>
    </p:spTree>
    <p:extLst>
      <p:ext uri="{BB962C8B-B14F-4D97-AF65-F5344CB8AC3E}">
        <p14:creationId xmlns:p14="http://schemas.microsoft.com/office/powerpoint/2010/main" val="138113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Wann funktioniert es? </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6" y="2704538"/>
            <a:ext cx="6280482" cy="3288009"/>
          </a:xfrm>
        </p:spPr>
        <p:txBody>
          <a:bodyPr anchor="t" anchorCtr="0">
            <a:normAutofit/>
          </a:bodyPr>
          <a:lstStyle/>
          <a:p>
            <a:pPr marL="285750" indent="-285750">
              <a:buFont typeface="Arial" panose="020B0604020202020204" pitchFamily="34" charset="0"/>
              <a:buChar char="•"/>
              <a:defRPr/>
            </a:pPr>
            <a:r>
              <a:rPr lang="de-DE" sz="2000" dirty="0">
                <a:solidFill>
                  <a:srgbClr val="000000"/>
                </a:solidFill>
                <a:cs typeface="Calibri"/>
              </a:rPr>
              <a:t>Eine souveräne und reibungslose Unterrichtsgestaltung minimiert Ablenkungspotenzial und Störungen. Etablierte Regeln, Routinen und Rituale ermöglichen eine effektive Nutzung der Lernzeit. </a:t>
            </a:r>
            <a:endParaRPr lang="de-DE" sz="2000" dirty="0"/>
          </a:p>
          <a:p>
            <a:pPr marL="285750" indent="-285750">
              <a:buFont typeface="Arial" panose="020B0604020202020204" pitchFamily="34" charset="0"/>
              <a:buChar char="•"/>
              <a:defRPr/>
            </a:pPr>
            <a:r>
              <a:rPr lang="de-DE" sz="2000" dirty="0">
                <a:solidFill>
                  <a:srgbClr val="000000"/>
                </a:solidFill>
                <a:cs typeface="Calibri"/>
              </a:rPr>
              <a:t>Verlässliche Rahmenbedingungen unterstützen die Klassenführung, müssen aber von jeder Lehrkraft individuell ausgestaltet werden.</a:t>
            </a:r>
            <a:endParaRPr lang="de-DE" sz="2000" dirty="0"/>
          </a:p>
          <a:p>
            <a:pPr marL="285750" indent="-285750">
              <a:buFont typeface="Arial" panose="020B0604020202020204" pitchFamily="34" charset="0"/>
              <a:buChar char="•"/>
              <a:defRPr/>
            </a:pPr>
            <a:r>
              <a:rPr lang="de-DE" sz="2000" dirty="0">
                <a:solidFill>
                  <a:srgbClr val="000000"/>
                </a:solidFill>
                <a:cs typeface="Calibri"/>
              </a:rPr>
              <a:t>Das veränderte Unterrichtssetting erfordert von Lehrkräften spezifische Kompetenzen.</a:t>
            </a:r>
            <a:endParaRPr lang="de-DE" sz="2000"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11</a:t>
            </a:fld>
            <a:endParaRPr lang="de-DE" dirty="0"/>
          </a:p>
        </p:txBody>
      </p:sp>
      <p:pic>
        <p:nvPicPr>
          <p:cNvPr id="7" name="Grafik 6" descr="Ein Bild, das Text, Screenshot, Schrift, Webseite enthält.&#10;&#10;KI-generierte Inhalte können fehlerhaft sein.">
            <a:extLst>
              <a:ext uri="{FF2B5EF4-FFF2-40B4-BE49-F238E27FC236}">
                <a16:creationId xmlns:a16="http://schemas.microsoft.com/office/drawing/2014/main" id="{1113AE82-996C-2BFE-3B61-10EB2718F2CF}"/>
              </a:ext>
            </a:extLst>
          </p:cNvPr>
          <p:cNvPicPr>
            <a:picLocks noChangeAspect="1"/>
          </p:cNvPicPr>
          <p:nvPr/>
        </p:nvPicPr>
        <p:blipFill>
          <a:blip r:embed="rId2"/>
          <a:stretch>
            <a:fillRect/>
          </a:stretch>
        </p:blipFill>
        <p:spPr>
          <a:xfrm>
            <a:off x="7287210" y="1887415"/>
            <a:ext cx="4637708" cy="4669970"/>
          </a:xfrm>
          <a:prstGeom prst="rect">
            <a:avLst/>
          </a:prstGeom>
        </p:spPr>
      </p:pic>
    </p:spTree>
    <p:extLst>
      <p:ext uri="{BB962C8B-B14F-4D97-AF65-F5344CB8AC3E}">
        <p14:creationId xmlns:p14="http://schemas.microsoft.com/office/powerpoint/2010/main" val="35460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0D18-4ABE-22ED-A418-27AFB855F1DA}"/>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823E566-0797-F5D3-F625-55F991AD233D}"/>
              </a:ext>
            </a:extLst>
          </p:cNvPr>
          <p:cNvSpPr>
            <a:spLocks noGrp="1"/>
          </p:cNvSpPr>
          <p:nvPr>
            <p:ph type="sldNum" sz="quarter" idx="11"/>
          </p:nvPr>
        </p:nvSpPr>
        <p:spPr/>
        <p:txBody>
          <a:bodyPr/>
          <a:lstStyle/>
          <a:p>
            <a:fld id="{1D937574-5286-7C49-842E-2D6CFC549A1F}" type="slidenum">
              <a:rPr lang="de-DE" smtClean="0"/>
              <a:pPr/>
              <a:t>12</a:t>
            </a:fld>
            <a:endParaRPr lang="de-DE" dirty="0"/>
          </a:p>
        </p:txBody>
      </p:sp>
      <p:sp>
        <p:nvSpPr>
          <p:cNvPr id="3" name="Textplatzhalter 2">
            <a:extLst>
              <a:ext uri="{FF2B5EF4-FFF2-40B4-BE49-F238E27FC236}">
                <a16:creationId xmlns:a16="http://schemas.microsoft.com/office/drawing/2014/main" id="{4DC22B57-0143-7921-E569-C6C879020827}"/>
              </a:ext>
            </a:extLst>
          </p:cNvPr>
          <p:cNvSpPr>
            <a:spLocks noGrp="1"/>
          </p:cNvSpPr>
          <p:nvPr>
            <p:ph type="body" idx="1"/>
          </p:nvPr>
        </p:nvSpPr>
        <p:spPr/>
        <p:txBody>
          <a:bodyPr/>
          <a:lstStyle/>
          <a:p>
            <a:r>
              <a:rPr lang="de-DE" dirty="0"/>
              <a:t>Ausführlichere Betrachtung</a:t>
            </a:r>
          </a:p>
        </p:txBody>
      </p:sp>
    </p:spTree>
    <p:extLst>
      <p:ext uri="{BB962C8B-B14F-4D97-AF65-F5344CB8AC3E}">
        <p14:creationId xmlns:p14="http://schemas.microsoft.com/office/powerpoint/2010/main" val="139983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1DA9BA-BEA0-F9FD-EB50-FEE47E3868D7}"/>
              </a:ext>
            </a:extLst>
          </p:cNvPr>
          <p:cNvSpPr>
            <a:spLocks noGrp="1"/>
          </p:cNvSpPr>
          <p:nvPr>
            <p:ph type="body" idx="1"/>
          </p:nvPr>
        </p:nvSpPr>
        <p:spPr/>
        <p:txBody>
          <a:bodyPr/>
          <a:lstStyle/>
          <a:p>
            <a:r>
              <a:rPr lang="de-DE" dirty="0" err="1"/>
              <a:t>Definiton</a:t>
            </a:r>
            <a:endParaRPr lang="de-DE" dirty="0"/>
          </a:p>
        </p:txBody>
      </p:sp>
      <p:sp>
        <p:nvSpPr>
          <p:cNvPr id="3" name="Textplatzhalter 2">
            <a:extLst>
              <a:ext uri="{FF2B5EF4-FFF2-40B4-BE49-F238E27FC236}">
                <a16:creationId xmlns:a16="http://schemas.microsoft.com/office/drawing/2014/main" id="{1647DADC-29CD-B0BF-DC1E-56BAF2031F09}"/>
              </a:ext>
            </a:extLst>
          </p:cNvPr>
          <p:cNvSpPr>
            <a:spLocks noGrp="1"/>
          </p:cNvSpPr>
          <p:nvPr>
            <p:ph type="body" idx="13"/>
          </p:nvPr>
        </p:nvSpPr>
        <p:spPr/>
        <p:txBody>
          <a:bodyPr/>
          <a:lstStyle/>
          <a:p>
            <a:pPr marL="12700" indent="-12700"/>
            <a:r>
              <a:rPr lang="de-DE" b="1" dirty="0">
                <a:latin typeface="Aptos" panose="020B0004020202020204" pitchFamily="34" charset="0"/>
                <a:ea typeface="Aptos" panose="020B0004020202020204" pitchFamily="34" charset="0"/>
                <a:cs typeface="Times New Roman" panose="02020603050405020304" pitchFamily="18" charset="0"/>
              </a:rPr>
              <a:t>Erfolgreiche Klassenführung basiert auf einem positiven Lernklima, das durch eine vertrauensvolle und wertschätzende Beziehung zwischen Lehrkräften und Lernenden geprägt ist. Auf dieser Grundlage wird der Unterricht so gesteuert, dass die Unterrichtszeit effektiv genutzt wird und möglichst wenige Störungen auftreten.</a:t>
            </a:r>
          </a:p>
          <a:p>
            <a:pPr marL="12700" indent="-12700"/>
            <a:r>
              <a:rPr lang="de-DE" dirty="0">
                <a:latin typeface="Aptos" panose="020B0004020202020204" pitchFamily="34" charset="0"/>
                <a:ea typeface="Aptos" panose="020B0004020202020204" pitchFamily="34" charset="0"/>
                <a:cs typeface="Times New Roman" panose="02020603050405020304" pitchFamily="18" charset="0"/>
              </a:rPr>
              <a:t>Anforderungen an die Klassenführung:  </a:t>
            </a:r>
          </a:p>
          <a:p>
            <a:pPr marL="342900" lvl="0" indent="-342900">
              <a:buFont typeface="Symbol" pitchFamily="2" charset="2"/>
              <a:buChar char=""/>
            </a:pPr>
            <a:r>
              <a:rPr lang="de-DE" dirty="0">
                <a:latin typeface="Aptos" panose="020B0004020202020204" pitchFamily="34" charset="0"/>
                <a:ea typeface="Aptos" panose="020B0004020202020204" pitchFamily="34" charset="0"/>
                <a:cs typeface="Times New Roman" panose="02020603050405020304" pitchFamily="18" charset="0"/>
              </a:rPr>
              <a:t>Der Unterricht wird durch Störungen nicht beeinträchtigt</a:t>
            </a:r>
          </a:p>
          <a:p>
            <a:pPr marL="342900" lvl="0" indent="-342900">
              <a:buFont typeface="Symbol" pitchFamily="2" charset="2"/>
              <a:buChar char=""/>
            </a:pPr>
            <a:r>
              <a:rPr lang="de-DE" dirty="0">
                <a:latin typeface="Aptos" panose="020B0004020202020204" pitchFamily="34" charset="0"/>
                <a:ea typeface="Aptos" panose="020B0004020202020204" pitchFamily="34" charset="0"/>
                <a:cs typeface="Times New Roman" panose="02020603050405020304" pitchFamily="18" charset="0"/>
              </a:rPr>
              <a:t>Die Lernzeit wird effizient genutzt</a:t>
            </a:r>
          </a:p>
          <a:p>
            <a:pPr marL="342900" lvl="0" indent="-342900">
              <a:buFont typeface="Symbol" pitchFamily="2" charset="2"/>
              <a:buChar char=""/>
            </a:pPr>
            <a:r>
              <a:rPr lang="de-DE" dirty="0">
                <a:latin typeface="Aptos" panose="020B0004020202020204" pitchFamily="34" charset="0"/>
                <a:ea typeface="Aptos" panose="020B0004020202020204" pitchFamily="34" charset="0"/>
                <a:cs typeface="Times New Roman" panose="02020603050405020304" pitchFamily="18" charset="0"/>
              </a:rPr>
              <a:t>Das Unterrichtklima ist lernförderlich</a:t>
            </a:r>
          </a:p>
          <a:p>
            <a:endParaRPr lang="de-DE" dirty="0"/>
          </a:p>
        </p:txBody>
      </p:sp>
      <p:sp>
        <p:nvSpPr>
          <p:cNvPr id="5" name="Foliennummernplatzhalter 4">
            <a:extLst>
              <a:ext uri="{FF2B5EF4-FFF2-40B4-BE49-F238E27FC236}">
                <a16:creationId xmlns:a16="http://schemas.microsoft.com/office/drawing/2014/main" id="{5997E80B-42C0-D6B1-0DB7-7DBC808C0DE8}"/>
              </a:ext>
            </a:extLst>
          </p:cNvPr>
          <p:cNvSpPr>
            <a:spLocks noGrp="1"/>
          </p:cNvSpPr>
          <p:nvPr>
            <p:ph type="sldNum" sz="quarter" idx="17"/>
          </p:nvPr>
        </p:nvSpPr>
        <p:spPr/>
        <p:txBody>
          <a:bodyPr/>
          <a:lstStyle/>
          <a:p>
            <a:fld id="{1D937574-5286-7C49-842E-2D6CFC549A1F}" type="slidenum">
              <a:rPr lang="de-DE" smtClean="0"/>
              <a:pPr/>
              <a:t>13</a:t>
            </a:fld>
            <a:endParaRPr lang="de-DE" dirty="0"/>
          </a:p>
        </p:txBody>
      </p:sp>
    </p:spTree>
    <p:extLst>
      <p:ext uri="{BB962C8B-B14F-4D97-AF65-F5344CB8AC3E}">
        <p14:creationId xmlns:p14="http://schemas.microsoft.com/office/powerpoint/2010/main" val="212233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1E5BEA-4424-35B7-9FF4-C672FDE6C77F}"/>
              </a:ext>
            </a:extLst>
          </p:cNvPr>
          <p:cNvSpPr>
            <a:spLocks noGrp="1"/>
          </p:cNvSpPr>
          <p:nvPr>
            <p:ph type="body" idx="1"/>
          </p:nvPr>
        </p:nvSpPr>
        <p:spPr>
          <a:xfrm>
            <a:off x="960864" y="1403770"/>
            <a:ext cx="9086685" cy="571701"/>
          </a:xfrm>
        </p:spPr>
        <p:txBody>
          <a:bodyPr/>
          <a:lstStyle/>
          <a:p>
            <a:r>
              <a:rPr lang="de-DE" dirty="0"/>
              <a:t>Klassenführung</a:t>
            </a:r>
          </a:p>
        </p:txBody>
      </p:sp>
      <p:sp>
        <p:nvSpPr>
          <p:cNvPr id="5" name="Foliennummernplatzhalter 4">
            <a:extLst>
              <a:ext uri="{FF2B5EF4-FFF2-40B4-BE49-F238E27FC236}">
                <a16:creationId xmlns:a16="http://schemas.microsoft.com/office/drawing/2014/main" id="{2124116F-B5C5-1543-E43C-6BF43AAC779A}"/>
              </a:ext>
            </a:extLst>
          </p:cNvPr>
          <p:cNvSpPr>
            <a:spLocks noGrp="1"/>
          </p:cNvSpPr>
          <p:nvPr>
            <p:ph type="sldNum" sz="quarter" idx="17"/>
          </p:nvPr>
        </p:nvSpPr>
        <p:spPr/>
        <p:txBody>
          <a:bodyPr/>
          <a:lstStyle/>
          <a:p>
            <a:fld id="{1D937574-5286-7C49-842E-2D6CFC549A1F}" type="slidenum">
              <a:rPr lang="de-DE" smtClean="0"/>
              <a:pPr/>
              <a:t>14</a:t>
            </a:fld>
            <a:endParaRPr lang="de-DE" dirty="0"/>
          </a:p>
        </p:txBody>
      </p:sp>
      <p:graphicFrame>
        <p:nvGraphicFramePr>
          <p:cNvPr id="6" name="Tabelle 5">
            <a:extLst>
              <a:ext uri="{FF2B5EF4-FFF2-40B4-BE49-F238E27FC236}">
                <a16:creationId xmlns:a16="http://schemas.microsoft.com/office/drawing/2014/main" id="{59EC405D-07BB-8264-CB69-9FF8E1DF9F20}"/>
              </a:ext>
            </a:extLst>
          </p:cNvPr>
          <p:cNvGraphicFramePr>
            <a:graphicFrameLocks noGrp="1"/>
          </p:cNvGraphicFramePr>
          <p:nvPr>
            <p:extLst>
              <p:ext uri="{D42A27DB-BD31-4B8C-83A1-F6EECF244321}">
                <p14:modId xmlns:p14="http://schemas.microsoft.com/office/powerpoint/2010/main" val="3557944189"/>
              </p:ext>
            </p:extLst>
          </p:nvPr>
        </p:nvGraphicFramePr>
        <p:xfrm>
          <a:off x="960864" y="2505334"/>
          <a:ext cx="9855200" cy="3522188"/>
        </p:xfrm>
        <a:graphic>
          <a:graphicData uri="http://schemas.openxmlformats.org/drawingml/2006/table">
            <a:tbl>
              <a:tblPr firstRow="1" firstCol="1" bandRow="1">
                <a:tableStyleId>{2D5ABB26-0587-4C30-8999-92F81FD0307C}</a:tableStyleId>
              </a:tblPr>
              <a:tblGrid>
                <a:gridCol w="1837842">
                  <a:extLst>
                    <a:ext uri="{9D8B030D-6E8A-4147-A177-3AD203B41FA5}">
                      <a16:colId xmlns:a16="http://schemas.microsoft.com/office/drawing/2014/main" val="324527170"/>
                    </a:ext>
                  </a:extLst>
                </a:gridCol>
                <a:gridCol w="3252549">
                  <a:extLst>
                    <a:ext uri="{9D8B030D-6E8A-4147-A177-3AD203B41FA5}">
                      <a16:colId xmlns:a16="http://schemas.microsoft.com/office/drawing/2014/main" val="2882382910"/>
                    </a:ext>
                  </a:extLst>
                </a:gridCol>
                <a:gridCol w="4764809">
                  <a:extLst>
                    <a:ext uri="{9D8B030D-6E8A-4147-A177-3AD203B41FA5}">
                      <a16:colId xmlns:a16="http://schemas.microsoft.com/office/drawing/2014/main" val="1289218765"/>
                    </a:ext>
                  </a:extLst>
                </a:gridCol>
              </a:tblGrid>
              <a:tr h="509232">
                <a:tc rowSpan="12">
                  <a:txBody>
                    <a:bodyPr/>
                    <a:lstStyle/>
                    <a:p>
                      <a:pPr>
                        <a:buNone/>
                      </a:pPr>
                      <a:r>
                        <a:rPr lang="de-DE" sz="1400" dirty="0">
                          <a:effectLst/>
                        </a:rPr>
                        <a:t>Klassenführung</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Der Unterricht wird durch Störungen nicht beeinträchtigt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LK agiert störungspräventiv.</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780258"/>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Regeln finden konsequent Anwendung.</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891882"/>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Auf Störungen wird angemessen reagiert.</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813885"/>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SuS reagieren auf nonverbale Signale und verbale Hinweise.</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41118"/>
                  </a:ext>
                </a:extLst>
              </a:tr>
              <a:tr h="254616">
                <a:tc vMerge="1">
                  <a:txBody>
                    <a:bodyPr/>
                    <a:lstStyle/>
                    <a:p>
                      <a:endParaRPr lang="de-DE"/>
                    </a:p>
                  </a:txBody>
                  <a:tcPr/>
                </a:tc>
                <a:tc>
                  <a:txBody>
                    <a:bodyPr/>
                    <a:lstStyle/>
                    <a:p>
                      <a:pPr>
                        <a:buNone/>
                      </a:pPr>
                      <a:r>
                        <a:rPr lang="de-DE" sz="1400" dirty="0">
                          <a:effectLst/>
                        </a:rPr>
                        <a:t>Die Lernzeit wird effizient genutzt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Alle SuS sind durchgängig mit Unterrichtsinhalten beschäftigt.</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223663"/>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Im Unterricht werden vorgegebene Zeiten eingehalten.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704447"/>
                  </a:ext>
                </a:extLst>
              </a:tr>
              <a:tr h="46679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Lernorganisation läuft routiniert und mit wenig Zeitverlust bei Übergängen.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319299"/>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Notwendige Materialien sind vorbereitet und zugänglich.</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862534"/>
                  </a:ext>
                </a:extLst>
              </a:tr>
              <a:tr h="254616">
                <a:tc vMerge="1">
                  <a:txBody>
                    <a:bodyPr/>
                    <a:lstStyle/>
                    <a:p>
                      <a:endParaRPr lang="de-DE"/>
                    </a:p>
                  </a:txBody>
                  <a:tcPr/>
                </a:tc>
                <a:tc>
                  <a:txBody>
                    <a:bodyPr/>
                    <a:lstStyle/>
                    <a:p>
                      <a:pPr>
                        <a:buNone/>
                      </a:pPr>
                      <a:r>
                        <a:rPr lang="de-DE" sz="1400">
                          <a:effectLst/>
                        </a:rPr>
                        <a:t>Das Unterrichtklima ist lernförderlich</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Ein wertschätzender Umgang wird gepflegt.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337697"/>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LK zeigt sich aufgeschlossen für die Anliegen der SuS.</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54541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fühlen sich in ihrer Klasse wohl.</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566130"/>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trauen sich, sich offen zu äußern.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10395"/>
                  </a:ext>
                </a:extLst>
              </a:tr>
            </a:tbl>
          </a:graphicData>
        </a:graphic>
      </p:graphicFrame>
    </p:spTree>
    <p:extLst>
      <p:ext uri="{BB962C8B-B14F-4D97-AF65-F5344CB8AC3E}">
        <p14:creationId xmlns:p14="http://schemas.microsoft.com/office/powerpoint/2010/main" val="372103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6E00-2AB8-36BD-17D6-59BD3004D6F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C4C6E40-38C5-7C35-2F64-553DFFDC27AD}"/>
              </a:ext>
            </a:extLst>
          </p:cNvPr>
          <p:cNvSpPr>
            <a:spLocks noGrp="1"/>
          </p:cNvSpPr>
          <p:nvPr>
            <p:ph type="body" idx="1"/>
          </p:nvPr>
        </p:nvSpPr>
        <p:spPr>
          <a:xfrm>
            <a:off x="960864" y="1403770"/>
            <a:ext cx="9086685" cy="571701"/>
          </a:xfrm>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D43EA399-742E-0395-6A28-76D962E32EB2}"/>
              </a:ext>
            </a:extLst>
          </p:cNvPr>
          <p:cNvSpPr>
            <a:spLocks noGrp="1"/>
          </p:cNvSpPr>
          <p:nvPr>
            <p:ph type="sldNum" sz="quarter" idx="17"/>
          </p:nvPr>
        </p:nvSpPr>
        <p:spPr/>
        <p:txBody>
          <a:bodyPr/>
          <a:lstStyle/>
          <a:p>
            <a:fld id="{1D937574-5286-7C49-842E-2D6CFC549A1F}" type="slidenum">
              <a:rPr lang="de-DE" smtClean="0"/>
              <a:pPr/>
              <a:t>15</a:t>
            </a:fld>
            <a:endParaRPr lang="de-DE" dirty="0"/>
          </a:p>
        </p:txBody>
      </p:sp>
      <p:graphicFrame>
        <p:nvGraphicFramePr>
          <p:cNvPr id="3" name="Inhaltsplatzhalter 3">
            <a:extLst>
              <a:ext uri="{FF2B5EF4-FFF2-40B4-BE49-F238E27FC236}">
                <a16:creationId xmlns:a16="http://schemas.microsoft.com/office/drawing/2014/main" id="{45493075-0F72-461C-1527-0BF2545D23D4}"/>
              </a:ext>
            </a:extLst>
          </p:cNvPr>
          <p:cNvGraphicFramePr>
            <a:graphicFrameLocks/>
          </p:cNvGraphicFramePr>
          <p:nvPr>
            <p:extLst>
              <p:ext uri="{D42A27DB-BD31-4B8C-83A1-F6EECF244321}">
                <p14:modId xmlns:p14="http://schemas.microsoft.com/office/powerpoint/2010/main" val="1305356788"/>
              </p:ext>
            </p:extLst>
          </p:nvPr>
        </p:nvGraphicFramePr>
        <p:xfrm>
          <a:off x="1122464" y="2360701"/>
          <a:ext cx="9855200" cy="3522188"/>
        </p:xfrm>
        <a:graphic>
          <a:graphicData uri="http://schemas.openxmlformats.org/drawingml/2006/table">
            <a:tbl>
              <a:tblPr firstRow="1" firstCol="1" bandRow="1">
                <a:tableStyleId>{2D5ABB26-0587-4C30-8999-92F81FD0307C}</a:tableStyleId>
              </a:tblPr>
              <a:tblGrid>
                <a:gridCol w="1837842">
                  <a:extLst>
                    <a:ext uri="{9D8B030D-6E8A-4147-A177-3AD203B41FA5}">
                      <a16:colId xmlns:a16="http://schemas.microsoft.com/office/drawing/2014/main" val="4037460026"/>
                    </a:ext>
                  </a:extLst>
                </a:gridCol>
                <a:gridCol w="3252549">
                  <a:extLst>
                    <a:ext uri="{9D8B030D-6E8A-4147-A177-3AD203B41FA5}">
                      <a16:colId xmlns:a16="http://schemas.microsoft.com/office/drawing/2014/main" val="2029991146"/>
                    </a:ext>
                  </a:extLst>
                </a:gridCol>
                <a:gridCol w="4764809">
                  <a:extLst>
                    <a:ext uri="{9D8B030D-6E8A-4147-A177-3AD203B41FA5}">
                      <a16:colId xmlns:a16="http://schemas.microsoft.com/office/drawing/2014/main" val="2127794046"/>
                    </a:ext>
                  </a:extLst>
                </a:gridCol>
              </a:tblGrid>
              <a:tr h="509232">
                <a:tc rowSpan="12">
                  <a:txBody>
                    <a:bodyPr/>
                    <a:lstStyle/>
                    <a:p>
                      <a:pPr>
                        <a:buNone/>
                      </a:pPr>
                      <a:r>
                        <a:rPr lang="de-DE" sz="1400" dirty="0">
                          <a:effectLst/>
                        </a:rPr>
                        <a:t>Klassenführung</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Der Unterricht wird durch Störungen nicht beeinträchtigt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Die LK agiert störungspräventiv.</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40730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Regeln finden konsequent Anwendung.</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571022"/>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Auf Störungen wird angemessen reagiert.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914474"/>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SuS reagieren auf nonverbale Signale und verbale Hinweise.</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75266"/>
                  </a:ext>
                </a:extLst>
              </a:tr>
              <a:tr h="254616">
                <a:tc vMerge="1">
                  <a:txBody>
                    <a:bodyPr/>
                    <a:lstStyle/>
                    <a:p>
                      <a:endParaRPr lang="de-DE"/>
                    </a:p>
                  </a:txBody>
                  <a:tcPr/>
                </a:tc>
                <a:tc>
                  <a:txBody>
                    <a:bodyPr/>
                    <a:lstStyle/>
                    <a:p>
                      <a:pPr>
                        <a:buNone/>
                      </a:pPr>
                      <a:r>
                        <a:rPr lang="de-DE" sz="1400" dirty="0">
                          <a:effectLst/>
                        </a:rPr>
                        <a:t>Die Lernzeit wird effizient genutzt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Alle SuS sind durchgängig mit Unterrichtsinhalten beschäftigt.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379730"/>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Im Unterricht werden vorgegebene Zeiten eingehalten.</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664757"/>
                  </a:ext>
                </a:extLst>
              </a:tr>
              <a:tr h="46679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Die Lernorganisation läuft routiniert und mit wenig Zeitverlust bei Übergängen.</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895835"/>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Notwendige Materialien sind vorbereitet und zugänglich.</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167790"/>
                  </a:ext>
                </a:extLst>
              </a:tr>
              <a:tr h="254616">
                <a:tc vMerge="1">
                  <a:txBody>
                    <a:bodyPr/>
                    <a:lstStyle/>
                    <a:p>
                      <a:endParaRPr lang="de-DE"/>
                    </a:p>
                  </a:txBody>
                  <a:tcPr/>
                </a:tc>
                <a:tc>
                  <a:txBody>
                    <a:bodyPr/>
                    <a:lstStyle/>
                    <a:p>
                      <a:pPr>
                        <a:buNone/>
                      </a:pPr>
                      <a:r>
                        <a:rPr lang="de-DE" sz="1400">
                          <a:effectLst/>
                        </a:rPr>
                        <a:t>Das Unterrichtklima ist lernförderlich</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Ein wertschätzender Umgang wird gepflegt.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21463"/>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LK zeigt sich aufgeschlossen für die Anliegen der SuS.</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92304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fühlen sich in ihrer Klasse wohl.</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609264"/>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trauen sich, sich offen zu äußern.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14762"/>
                  </a:ext>
                </a:extLst>
              </a:tr>
            </a:tbl>
          </a:graphicData>
        </a:graphic>
      </p:graphicFrame>
    </p:spTree>
    <p:extLst>
      <p:ext uri="{BB962C8B-B14F-4D97-AF65-F5344CB8AC3E}">
        <p14:creationId xmlns:p14="http://schemas.microsoft.com/office/powerpoint/2010/main" val="238896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480B860-79FC-240A-0D57-749C6F88FF85}"/>
              </a:ext>
            </a:extLst>
          </p:cNvPr>
          <p:cNvSpPr>
            <a:spLocks noGrp="1"/>
          </p:cNvSpPr>
          <p:nvPr>
            <p:ph type="body" idx="1"/>
          </p:nvPr>
        </p:nvSpPr>
        <p:spPr/>
        <p:txBody>
          <a:bodyPr/>
          <a:lstStyle/>
          <a:p>
            <a:r>
              <a:rPr lang="de-DE" dirty="0">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sp>
        <p:nvSpPr>
          <p:cNvPr id="5" name="Foliennummernplatzhalter 4">
            <a:extLst>
              <a:ext uri="{FF2B5EF4-FFF2-40B4-BE49-F238E27FC236}">
                <a16:creationId xmlns:a16="http://schemas.microsoft.com/office/drawing/2014/main" id="{B8C68957-F279-F211-DDA7-CADCE1BC1615}"/>
              </a:ext>
            </a:extLst>
          </p:cNvPr>
          <p:cNvSpPr>
            <a:spLocks noGrp="1"/>
          </p:cNvSpPr>
          <p:nvPr>
            <p:ph type="sldNum" sz="quarter" idx="17"/>
          </p:nvPr>
        </p:nvSpPr>
        <p:spPr/>
        <p:txBody>
          <a:bodyPr/>
          <a:lstStyle/>
          <a:p>
            <a:fld id="{1D937574-5286-7C49-842E-2D6CFC549A1F}" type="slidenum">
              <a:rPr lang="de-DE" smtClean="0"/>
              <a:pPr/>
              <a:t>16</a:t>
            </a:fld>
            <a:endParaRPr lang="de-DE" dirty="0"/>
          </a:p>
        </p:txBody>
      </p:sp>
      <p:graphicFrame>
        <p:nvGraphicFramePr>
          <p:cNvPr id="8" name="Inhaltsplatzhalter 5">
            <a:extLst>
              <a:ext uri="{FF2B5EF4-FFF2-40B4-BE49-F238E27FC236}">
                <a16:creationId xmlns:a16="http://schemas.microsoft.com/office/drawing/2014/main" id="{C45F80A1-E812-7141-4CCC-550A9957BBC8}"/>
              </a:ext>
            </a:extLst>
          </p:cNvPr>
          <p:cNvGraphicFramePr>
            <a:graphicFrameLocks/>
          </p:cNvGraphicFramePr>
          <p:nvPr>
            <p:extLst>
              <p:ext uri="{D42A27DB-BD31-4B8C-83A1-F6EECF244321}">
                <p14:modId xmlns:p14="http://schemas.microsoft.com/office/powerpoint/2010/main" val="1120331279"/>
              </p:ext>
            </p:extLst>
          </p:nvPr>
        </p:nvGraphicFramePr>
        <p:xfrm>
          <a:off x="1211118" y="2536536"/>
          <a:ext cx="9016999" cy="2976003"/>
        </p:xfrm>
        <a:graphic>
          <a:graphicData uri="http://schemas.openxmlformats.org/drawingml/2006/table">
            <a:tbl>
              <a:tblPr firstRow="1" firstCol="1" bandRow="1">
                <a:tableStyleId>{2D5ABB26-0587-4C30-8999-92F81FD0307C}</a:tableStyleId>
              </a:tblPr>
              <a:tblGrid>
                <a:gridCol w="2967993">
                  <a:extLst>
                    <a:ext uri="{9D8B030D-6E8A-4147-A177-3AD203B41FA5}">
                      <a16:colId xmlns:a16="http://schemas.microsoft.com/office/drawing/2014/main" val="2801384345"/>
                    </a:ext>
                  </a:extLst>
                </a:gridCol>
                <a:gridCol w="6049006">
                  <a:extLst>
                    <a:ext uri="{9D8B030D-6E8A-4147-A177-3AD203B41FA5}">
                      <a16:colId xmlns:a16="http://schemas.microsoft.com/office/drawing/2014/main" val="3556211984"/>
                    </a:ext>
                  </a:extLst>
                </a:gridCol>
              </a:tblGrid>
              <a:tr h="262036">
                <a:tc>
                  <a:txBody>
                    <a:bodyPr/>
                    <a:lstStyle/>
                    <a:p>
                      <a:pPr>
                        <a:buNone/>
                      </a:pPr>
                      <a:r>
                        <a:rPr lang="de-DE" sz="1800" dirty="0">
                          <a:effectLst/>
                          <a:latin typeface="Aptos" panose="020B0004020202020204" pitchFamily="34" charset="0"/>
                          <a:ea typeface="Aptos" panose="020B0004020202020204" pitchFamily="34" charset="0"/>
                          <a:cs typeface="Times New Roman" panose="02020603050405020304" pitchFamily="18" charset="0"/>
                        </a:rPr>
                        <a:t>Beschreibung: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800" dirty="0">
                          <a:effectLst/>
                          <a:latin typeface="Aptos" panose="020B0004020202020204" pitchFamily="34" charset="0"/>
                          <a:ea typeface="Aptos" panose="020B0004020202020204" pitchFamily="34" charset="0"/>
                          <a:cs typeface="Times New Roman" panose="02020603050405020304" pitchFamily="18" charset="0"/>
                        </a:rPr>
                        <a:t>Notwendige Anpassungen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533909"/>
                  </a:ext>
                </a:extLst>
              </a:tr>
              <a:tr h="2701683">
                <a:tc>
                  <a:txBody>
                    <a:bodyPr/>
                    <a:lstStyle/>
                    <a:p>
                      <a:pPr>
                        <a:buNone/>
                      </a:pPr>
                      <a:r>
                        <a:rPr lang="de-DE" sz="1600" b="1" dirty="0">
                          <a:solidFill>
                            <a:schemeClr val="accent1"/>
                          </a:solidFill>
                          <a:effectLst/>
                        </a:rPr>
                        <a:t>Notwendige Materialien sind vorbereitet und zugänglich.</a:t>
                      </a:r>
                    </a:p>
                    <a:p>
                      <a:pP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de-DE" sz="1600" dirty="0">
                        <a:effectLst/>
                      </a:endParaRPr>
                    </a:p>
                    <a:p>
                      <a:pP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600" dirty="0">
                          <a:effectLst/>
                        </a:rPr>
                        <a:t>Unterrichtsmittel: vorbereitet, funktionsfähig, ausreichender Umfang, am geeigneten Ort übersichtlich</a:t>
                      </a:r>
                    </a:p>
                    <a:p>
                      <a:pPr>
                        <a:buNone/>
                      </a:pPr>
                      <a:r>
                        <a:rPr lang="de-DE" sz="1600" dirty="0">
                          <a:effectLst/>
                        </a:rPr>
                        <a:t>angeboten</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600" dirty="0">
                          <a:effectLst/>
                        </a:rPr>
                        <a:t>Die digitalen Materialien und Medien sind sorgfältig aufbereitet und für die Lernenden leicht zugänglich. Sie sind auf einer Lernplattform oder in einer Dateiablage übersichtlich strukturiert, so dass die Lernenden sie schnell finden können. Wird ein digitales Heft verwendet, ist dieses lernförderlich gestaltet, um den Lernprozess zu unterstützen. Darüber hinaus wird sichergestellt, dass im Lernmaterial enthaltene digitale Funktionen z. B. Verlinkungen, QR-Codes etc. anwendbar und aktuell sind. Die Inhalte können problemlos auf verschiedenen Endgeräten dargestellt werden. </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761950"/>
                  </a:ext>
                </a:extLst>
              </a:tr>
            </a:tbl>
          </a:graphicData>
        </a:graphic>
      </p:graphicFrame>
    </p:spTree>
    <p:extLst>
      <p:ext uri="{BB962C8B-B14F-4D97-AF65-F5344CB8AC3E}">
        <p14:creationId xmlns:p14="http://schemas.microsoft.com/office/powerpoint/2010/main" val="275536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E8FA-C1D9-7A64-A54B-3FABD9E6816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EF5BBB7-05D0-C014-5584-665E90A0C359}"/>
              </a:ext>
            </a:extLst>
          </p:cNvPr>
          <p:cNvSpPr>
            <a:spLocks noGrp="1"/>
          </p:cNvSpPr>
          <p:nvPr>
            <p:ph type="body" idx="1"/>
          </p:nvPr>
        </p:nvSpPr>
        <p:spPr/>
        <p:txBody>
          <a:bodyPr/>
          <a:lstStyle/>
          <a:p>
            <a:r>
              <a:rPr lang="de-DE" dirty="0">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sp>
        <p:nvSpPr>
          <p:cNvPr id="5" name="Foliennummernplatzhalter 4">
            <a:extLst>
              <a:ext uri="{FF2B5EF4-FFF2-40B4-BE49-F238E27FC236}">
                <a16:creationId xmlns:a16="http://schemas.microsoft.com/office/drawing/2014/main" id="{713AC226-CD24-3030-573A-9645102E6661}"/>
              </a:ext>
            </a:extLst>
          </p:cNvPr>
          <p:cNvSpPr>
            <a:spLocks noGrp="1"/>
          </p:cNvSpPr>
          <p:nvPr>
            <p:ph type="sldNum" sz="quarter" idx="17"/>
          </p:nvPr>
        </p:nvSpPr>
        <p:spPr/>
        <p:txBody>
          <a:bodyPr/>
          <a:lstStyle/>
          <a:p>
            <a:fld id="{1D937574-5286-7C49-842E-2D6CFC549A1F}" type="slidenum">
              <a:rPr lang="de-DE" smtClean="0"/>
              <a:pPr/>
              <a:t>17</a:t>
            </a:fld>
            <a:endParaRPr lang="de-DE" dirty="0"/>
          </a:p>
        </p:txBody>
      </p:sp>
      <p:graphicFrame>
        <p:nvGraphicFramePr>
          <p:cNvPr id="3" name="Inhaltsplatzhalter 4">
            <a:extLst>
              <a:ext uri="{FF2B5EF4-FFF2-40B4-BE49-F238E27FC236}">
                <a16:creationId xmlns:a16="http://schemas.microsoft.com/office/drawing/2014/main" id="{B720673D-95ED-C72A-49F5-73460C7D0A4B}"/>
              </a:ext>
            </a:extLst>
          </p:cNvPr>
          <p:cNvGraphicFramePr>
            <a:graphicFrameLocks/>
          </p:cNvGraphicFramePr>
          <p:nvPr>
            <p:extLst>
              <p:ext uri="{D42A27DB-BD31-4B8C-83A1-F6EECF244321}">
                <p14:modId xmlns:p14="http://schemas.microsoft.com/office/powerpoint/2010/main" val="3298481303"/>
              </p:ext>
            </p:extLst>
          </p:nvPr>
        </p:nvGraphicFramePr>
        <p:xfrm>
          <a:off x="1222021" y="2353770"/>
          <a:ext cx="8750300" cy="3688080"/>
        </p:xfrm>
        <a:graphic>
          <a:graphicData uri="http://schemas.openxmlformats.org/drawingml/2006/table">
            <a:tbl>
              <a:tblPr firstRow="1" firstCol="1" bandRow="1">
                <a:tableStyleId>{2D5ABB26-0587-4C30-8999-92F81FD0307C}</a:tableStyleId>
              </a:tblPr>
              <a:tblGrid>
                <a:gridCol w="4375150">
                  <a:extLst>
                    <a:ext uri="{9D8B030D-6E8A-4147-A177-3AD203B41FA5}">
                      <a16:colId xmlns:a16="http://schemas.microsoft.com/office/drawing/2014/main" val="146434224"/>
                    </a:ext>
                  </a:extLst>
                </a:gridCol>
                <a:gridCol w="4375150">
                  <a:extLst>
                    <a:ext uri="{9D8B030D-6E8A-4147-A177-3AD203B41FA5}">
                      <a16:colId xmlns:a16="http://schemas.microsoft.com/office/drawing/2014/main" val="3574965045"/>
                    </a:ext>
                  </a:extLst>
                </a:gridCol>
              </a:tblGrid>
              <a:tr h="78479">
                <a:tc>
                  <a:txBody>
                    <a:bodyPr/>
                    <a:lstStyle/>
                    <a:p>
                      <a:pPr>
                        <a:buNone/>
                      </a:pPr>
                      <a:r>
                        <a:rPr lang="de-DE" sz="1800" dirty="0">
                          <a:effectLst/>
                        </a:rPr>
                        <a:t>Reflexionsfragen</a:t>
                      </a:r>
                      <a:endParaRPr lang="de-DE"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buNone/>
                      </a:pPr>
                      <a:r>
                        <a:rPr lang="de-DE" sz="1800" kern="1200" dirty="0">
                          <a:solidFill>
                            <a:schemeClr val="tx1"/>
                          </a:solidFill>
                          <a:effectLst/>
                          <a:latin typeface="+mn-lt"/>
                          <a:ea typeface="+mn-ea"/>
                          <a:cs typeface="+mn-cs"/>
                        </a:rPr>
                        <a:t>Impulse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54245"/>
                  </a:ext>
                </a:extLst>
              </a:tr>
              <a:tr h="2869076">
                <a:tc>
                  <a:txBody>
                    <a:bodyPr/>
                    <a:lstStyle/>
                    <a:p>
                      <a:pPr marL="342900" lvl="0" indent="-342900">
                        <a:buFont typeface="Arial" panose="020B0604020202020204" pitchFamily="34" charset="0"/>
                        <a:buChar char="•"/>
                        <a:tabLst>
                          <a:tab pos="457200" algn="l"/>
                        </a:tabLst>
                      </a:pPr>
                      <a:r>
                        <a:rPr lang="de-DE" sz="1600" dirty="0">
                          <a:effectLst/>
                        </a:rPr>
                        <a:t>Wie unterstütze ich die Lernenden durch eine klare Struktur oder angemessene Benennung bei der Dateienablage?</a:t>
                      </a:r>
                    </a:p>
                    <a:p>
                      <a:pPr marL="342900" lvl="0" indent="-342900">
                        <a:buFont typeface="Arial" panose="020B0604020202020204" pitchFamily="34" charset="0"/>
                        <a:buChar char="•"/>
                        <a:tabLst>
                          <a:tab pos="457200" algn="l"/>
                        </a:tabLst>
                      </a:pPr>
                      <a:r>
                        <a:rPr lang="de-DE" sz="1600" dirty="0">
                          <a:effectLst/>
                        </a:rPr>
                        <a:t>Welche Erwartungen habe ich gegenüber den Lernenden bezüglich der Nutzung von Dokumenten (z. B. Materialien werden vor Unterrichtsbeginn heruntergeladen)?</a:t>
                      </a:r>
                    </a:p>
                    <a:p>
                      <a:pPr marL="342900" lvl="0" indent="-342900">
                        <a:buFont typeface="Arial" panose="020B0604020202020204" pitchFamily="34" charset="0"/>
                        <a:buChar char="•"/>
                        <a:tabLst>
                          <a:tab pos="457200" algn="l"/>
                        </a:tabLst>
                      </a:pPr>
                      <a:r>
                        <a:rPr lang="de-DE" sz="1600" dirty="0">
                          <a:effectLst/>
                        </a:rPr>
                        <a:t>Nutze ich ein digitales Heft lernförderlich?</a:t>
                      </a:r>
                    </a:p>
                    <a:p>
                      <a:pPr marL="342900" lvl="0" indent="-342900">
                        <a:buFont typeface="Arial" panose="020B0604020202020204" pitchFamily="34" charset="0"/>
                        <a:buChar char="•"/>
                        <a:tabLst>
                          <a:tab pos="457200" algn="l"/>
                        </a:tabLst>
                      </a:pPr>
                      <a:r>
                        <a:rPr lang="de-DE" sz="1600" dirty="0">
                          <a:effectLst/>
                        </a:rPr>
                        <a:t>Wie ermögliche ich eine effiziente Verschmelzung analoger oder digitaler Formate?</a:t>
                      </a:r>
                    </a:p>
                    <a:p>
                      <a:pPr marL="342900" lvl="0" indent="-342900">
                        <a:buFont typeface="Arial" panose="020B0604020202020204" pitchFamily="34" charset="0"/>
                        <a:buChar char="•"/>
                        <a:tabLst>
                          <a:tab pos="457200" algn="l"/>
                        </a:tabLst>
                      </a:pPr>
                      <a:r>
                        <a:rPr lang="de-DE" sz="1600" dirty="0">
                          <a:effectLst/>
                        </a:rPr>
                        <a:t>Wie stelle ich Materialien zur Verfügung?</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panose="020B0604020202020204" pitchFamily="34" charset="0"/>
                        <a:buChar char="•"/>
                        <a:tabLst>
                          <a:tab pos="457200" algn="l"/>
                        </a:tabLst>
                      </a:pPr>
                      <a:r>
                        <a:rPr lang="de-DE" sz="1600" dirty="0">
                          <a:effectLst/>
                        </a:rPr>
                        <a:t>Finden Sie eine digitale Struktur, die zu Ihrem Unterricht passt!</a:t>
                      </a:r>
                    </a:p>
                    <a:p>
                      <a:pPr marL="342900" lvl="0" indent="-342900">
                        <a:buFont typeface="Arial" panose="020B0604020202020204" pitchFamily="34" charset="0"/>
                        <a:buChar char="•"/>
                        <a:tabLst>
                          <a:tab pos="457200" algn="l"/>
                        </a:tabLst>
                      </a:pPr>
                      <a:r>
                        <a:rPr lang="de-DE" sz="1600" dirty="0">
                          <a:effectLst/>
                        </a:rPr>
                        <a:t>Benennen Sie die Dateien eindeutig und sichern Sie die bereitgestellten Materialien auffindbar!</a:t>
                      </a:r>
                    </a:p>
                    <a:p>
                      <a:pPr marL="342900" lvl="0" indent="-342900">
                        <a:buFont typeface="Arial" panose="020B0604020202020204" pitchFamily="34" charset="0"/>
                        <a:buChar char="•"/>
                        <a:tabLst>
                          <a:tab pos="457200" algn="l"/>
                        </a:tabLst>
                      </a:pPr>
                      <a:r>
                        <a:rPr lang="de-DE" sz="1600" dirty="0">
                          <a:effectLst/>
                        </a:rPr>
                        <a:t>Testen Sie die bereitgestellten Materialien und Verlinkungen vorab!</a:t>
                      </a:r>
                    </a:p>
                    <a:p>
                      <a:pPr marL="342900" lvl="0" indent="-342900">
                        <a:buFont typeface="Arial" panose="020B0604020202020204" pitchFamily="34" charset="0"/>
                        <a:buChar char="•"/>
                        <a:tabLst>
                          <a:tab pos="457200" algn="l"/>
                        </a:tabLst>
                      </a:pPr>
                      <a:r>
                        <a:rPr lang="de-DE" sz="1600" dirty="0">
                          <a:effectLst/>
                        </a:rPr>
                        <a:t>Verknüpfen Sie analoge und digitale Materialien auf lernförderliche Weise!</a:t>
                      </a:r>
                    </a:p>
                    <a:p>
                      <a:pPr marL="342900" lvl="0" indent="-342900">
                        <a:buFont typeface="Arial" panose="020B0604020202020204" pitchFamily="34" charset="0"/>
                        <a:buChar char="•"/>
                        <a:tabLst>
                          <a:tab pos="457200" algn="l"/>
                        </a:tabLst>
                      </a:pPr>
                      <a:r>
                        <a:rPr lang="de-DE" sz="1600" dirty="0">
                          <a:effectLst/>
                        </a:rPr>
                        <a:t>Überfordern Sie die Lernenden nicht durch eine parallele Nutzung von zu vielen digitalen Anwendungen (z. B. gleichzeitig Heft, Buch usw.)!</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11665"/>
                  </a:ext>
                </a:extLst>
              </a:tr>
            </a:tbl>
          </a:graphicData>
        </a:graphic>
      </p:graphicFrame>
    </p:spTree>
    <p:extLst>
      <p:ext uri="{BB962C8B-B14F-4D97-AF65-F5344CB8AC3E}">
        <p14:creationId xmlns:p14="http://schemas.microsoft.com/office/powerpoint/2010/main" val="246783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597B5F-9CE8-F69F-A78F-EC8956DE6393}"/>
              </a:ext>
            </a:extLst>
          </p:cNvPr>
          <p:cNvSpPr>
            <a:spLocks noGrp="1"/>
          </p:cNvSpPr>
          <p:nvPr>
            <p:ph type="body" idx="1"/>
          </p:nvPr>
        </p:nvSpPr>
        <p:spPr>
          <a:xfrm>
            <a:off x="1040887" y="1465504"/>
            <a:ext cx="10546275" cy="507665"/>
          </a:xfrm>
        </p:spPr>
        <p:txBody>
          <a:bodyPr/>
          <a:lstStyle/>
          <a:p>
            <a:r>
              <a:rPr lang="de-DE" dirty="0"/>
              <a:t>Kartendeck zur Klassenführung</a:t>
            </a:r>
          </a:p>
        </p:txBody>
      </p:sp>
      <p:sp>
        <p:nvSpPr>
          <p:cNvPr id="6" name="Foliennummernplatzhalter 5">
            <a:extLst>
              <a:ext uri="{FF2B5EF4-FFF2-40B4-BE49-F238E27FC236}">
                <a16:creationId xmlns:a16="http://schemas.microsoft.com/office/drawing/2014/main" id="{DE4FDBA5-7638-7B38-D8E1-1236401BE9F3}"/>
              </a:ext>
            </a:extLst>
          </p:cNvPr>
          <p:cNvSpPr>
            <a:spLocks noGrp="1"/>
          </p:cNvSpPr>
          <p:nvPr>
            <p:ph type="sldNum" sz="quarter" idx="19"/>
          </p:nvPr>
        </p:nvSpPr>
        <p:spPr/>
        <p:txBody>
          <a:bodyPr/>
          <a:lstStyle/>
          <a:p>
            <a:fld id="{1D937574-5286-7C49-842E-2D6CFC549A1F}" type="slidenum">
              <a:rPr lang="de-DE" smtClean="0"/>
              <a:pPr/>
              <a:t>18</a:t>
            </a:fld>
            <a:endParaRPr lang="de-DE" dirty="0"/>
          </a:p>
        </p:txBody>
      </p:sp>
      <p:pic>
        <p:nvPicPr>
          <p:cNvPr id="9" name="Grafik 8" descr="Ein Bild, das Text, Screenshot, Dokument, Schrift enthält.&#10;&#10;KI-generierte Inhalte können fehlerhaft sein.">
            <a:extLst>
              <a:ext uri="{FF2B5EF4-FFF2-40B4-BE49-F238E27FC236}">
                <a16:creationId xmlns:a16="http://schemas.microsoft.com/office/drawing/2014/main" id="{F497D446-BBC8-2AF2-20A0-9AA896EB986F}"/>
              </a:ext>
            </a:extLst>
          </p:cNvPr>
          <p:cNvPicPr>
            <a:picLocks noChangeAspect="1"/>
          </p:cNvPicPr>
          <p:nvPr/>
        </p:nvPicPr>
        <p:blipFill>
          <a:blip r:embed="rId2"/>
          <a:stretch>
            <a:fillRect/>
          </a:stretch>
        </p:blipFill>
        <p:spPr>
          <a:xfrm>
            <a:off x="3946359" y="2696132"/>
            <a:ext cx="5633833" cy="4011560"/>
          </a:xfrm>
          <a:prstGeom prst="rect">
            <a:avLst/>
          </a:prstGeom>
        </p:spPr>
      </p:pic>
      <p:pic>
        <p:nvPicPr>
          <p:cNvPr id="7" name="Grafik 6" descr="Ein Bild, das Text, Screenshot, Schrift, Design enthält.&#10;&#10;KI-generierte Inhalte können fehlerhaft sein.">
            <a:extLst>
              <a:ext uri="{FF2B5EF4-FFF2-40B4-BE49-F238E27FC236}">
                <a16:creationId xmlns:a16="http://schemas.microsoft.com/office/drawing/2014/main" id="{58C81933-AA28-DB17-E490-7D8D74E9CB36}"/>
              </a:ext>
            </a:extLst>
          </p:cNvPr>
          <p:cNvPicPr>
            <a:picLocks noChangeAspect="1"/>
          </p:cNvPicPr>
          <p:nvPr/>
        </p:nvPicPr>
        <p:blipFill>
          <a:blip r:embed="rId3"/>
          <a:stretch>
            <a:fillRect/>
          </a:stretch>
        </p:blipFill>
        <p:spPr bwMode="auto">
          <a:xfrm>
            <a:off x="1903908" y="2156966"/>
            <a:ext cx="5277463" cy="3735591"/>
          </a:xfrm>
          <a:prstGeom prst="rect">
            <a:avLst/>
          </a:prstGeom>
        </p:spPr>
      </p:pic>
    </p:spTree>
    <p:extLst>
      <p:ext uri="{BB962C8B-B14F-4D97-AF65-F5344CB8AC3E}">
        <p14:creationId xmlns:p14="http://schemas.microsoft.com/office/powerpoint/2010/main" val="165652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408F12D-1F4E-4798-8938-11181BD80C5B}"/>
              </a:ext>
            </a:extLst>
          </p:cNvPr>
          <p:cNvSpPr>
            <a:spLocks noGrp="1"/>
          </p:cNvSpPr>
          <p:nvPr>
            <p:ph type="sldNum" sz="quarter" idx="11"/>
          </p:nvPr>
        </p:nvSpPr>
        <p:spPr/>
        <p:txBody>
          <a:bodyPr/>
          <a:lstStyle/>
          <a:p>
            <a:fld id="{1D937574-5286-7C49-842E-2D6CFC549A1F}" type="slidenum">
              <a:rPr lang="de-DE" smtClean="0"/>
              <a:pPr/>
              <a:t>19</a:t>
            </a:fld>
            <a:endParaRPr lang="de-DE" dirty="0"/>
          </a:p>
        </p:txBody>
      </p:sp>
      <p:sp>
        <p:nvSpPr>
          <p:cNvPr id="3" name="Textplatzhalter 2">
            <a:extLst>
              <a:ext uri="{FF2B5EF4-FFF2-40B4-BE49-F238E27FC236}">
                <a16:creationId xmlns:a16="http://schemas.microsoft.com/office/drawing/2014/main" id="{C442EECC-E88E-4D82-A6D5-ABC3503333EE}"/>
              </a:ext>
            </a:extLst>
          </p:cNvPr>
          <p:cNvSpPr>
            <a:spLocks noGrp="1"/>
          </p:cNvSpPr>
          <p:nvPr>
            <p:ph type="body" idx="1"/>
          </p:nvPr>
        </p:nvSpPr>
        <p:spPr/>
        <p:txBody>
          <a:bodyPr/>
          <a:lstStyle/>
          <a:p>
            <a:r>
              <a:rPr lang="de-DE" dirty="0"/>
              <a:t>Reflexion</a:t>
            </a:r>
          </a:p>
        </p:txBody>
      </p:sp>
    </p:spTree>
    <p:extLst>
      <p:ext uri="{BB962C8B-B14F-4D97-AF65-F5344CB8AC3E}">
        <p14:creationId xmlns:p14="http://schemas.microsoft.com/office/powerpoint/2010/main" val="163089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p:cNvPicPr>
            <a:picLocks noGrp="1" noChangeAspect="1" noChangeArrowheads="1"/>
          </p:cNvPicPr>
          <p:nvPr>
            <p:ph idx="1"/>
          </p:nvPr>
        </p:nvPicPr>
        <p:blipFill>
          <a:blip r:embed="rId3"/>
          <a:srcRect l="13465" r="13465"/>
          <a:stretch/>
        </p:blipFill>
        <p:spPr bwMode="auto">
          <a:xfrm>
            <a:off x="0" y="0"/>
            <a:ext cx="8751115" cy="6858000"/>
          </a:xfrm>
          <a:prstGeom prst="rect">
            <a:avLst/>
          </a:prstGeom>
          <a:noFill/>
        </p:spPr>
      </p:pic>
      <p:sp>
        <p:nvSpPr>
          <p:cNvPr id="1037" name="Rectangle 1036"/>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defRPr/>
            </a:pPr>
            <a:br>
              <a:rPr lang="de-DE" sz="1100" dirty="0"/>
            </a:br>
            <a:br>
              <a:rPr lang="de-DE" sz="2400" dirty="0"/>
            </a:br>
            <a:r>
              <a:rPr lang="de-DE" sz="2400" dirty="0"/>
              <a:t>Potenzial:</a:t>
            </a:r>
            <a:br>
              <a:rPr lang="de-DE" sz="2400" dirty="0"/>
            </a:br>
            <a:r>
              <a:rPr lang="de-DE" sz="2400" dirty="0">
                <a:latin typeface="Calibri"/>
                <a:cs typeface="Calibri"/>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endParaRPr dirty="0"/>
          </a:p>
        </p:txBody>
      </p:sp>
      <p:sp>
        <p:nvSpPr>
          <p:cNvPr id="1041" name="Rectangle 1040"/>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1F5CB9-3B81-F96E-8D50-316EDD6E4878}"/>
              </a:ext>
            </a:extLst>
          </p:cNvPr>
          <p:cNvSpPr>
            <a:spLocks noGrp="1"/>
          </p:cNvSpPr>
          <p:nvPr>
            <p:ph type="body" idx="1"/>
          </p:nvPr>
        </p:nvSpPr>
        <p:spPr/>
        <p:txBody>
          <a:bodyPr/>
          <a:lstStyle/>
          <a:p>
            <a:r>
              <a:rPr lang="de-DE" dirty="0">
                <a:latin typeface="Aptos"/>
              </a:rPr>
              <a:t>Was gelingt uns bereits gut?</a:t>
            </a:r>
            <a:endParaRPr lang="de-DE" dirty="0"/>
          </a:p>
        </p:txBody>
      </p:sp>
      <p:sp>
        <p:nvSpPr>
          <p:cNvPr id="3" name="Textplatzhalter 2">
            <a:extLst>
              <a:ext uri="{FF2B5EF4-FFF2-40B4-BE49-F238E27FC236}">
                <a16:creationId xmlns:a16="http://schemas.microsoft.com/office/drawing/2014/main" id="{12E8EFB6-18ED-CAE1-C636-507AC9B5EF8C}"/>
              </a:ext>
            </a:extLst>
          </p:cNvPr>
          <p:cNvSpPr>
            <a:spLocks noGrp="1"/>
          </p:cNvSpPr>
          <p:nvPr>
            <p:ph type="body" idx="13"/>
          </p:nvPr>
        </p:nvSpPr>
        <p:spPr/>
        <p:txBody>
          <a:bodyPr/>
          <a:lstStyle/>
          <a:p>
            <a:r>
              <a:rPr lang="de-DE" b="1" dirty="0">
                <a:solidFill>
                  <a:schemeClr val="tx1"/>
                </a:solidFill>
              </a:rPr>
              <a:t>Tauschen Sie sich aus: </a:t>
            </a:r>
          </a:p>
          <a:p>
            <a:pPr marL="317500" lvl="1" indent="-269875">
              <a:lnSpc>
                <a:spcPct val="100000"/>
              </a:lnSpc>
              <a:buFont typeface="Arial" panose="020B0604020202020204" pitchFamily="34" charset="0"/>
              <a:buChar char="•"/>
              <a:defRPr/>
            </a:pPr>
            <a:r>
              <a:rPr lang="de-DE" sz="1800" b="0" dirty="0"/>
              <a:t>Welche verbindlichen Rahmenbedingungen (Absprachen bezüglich der Verwendung einer Lernumgebung, digitaler Heftführung, schulweite Regeln im Umgang mit den Endgeräten etc.) gelten an Ihrer Schule?</a:t>
            </a:r>
          </a:p>
          <a:p>
            <a:pPr marL="317500" lvl="1" indent="-269875">
              <a:lnSpc>
                <a:spcPct val="100000"/>
              </a:lnSpc>
              <a:buFont typeface="Arial" panose="020B0604020202020204" pitchFamily="34" charset="0"/>
              <a:buChar char="•"/>
              <a:defRPr/>
            </a:pPr>
            <a:r>
              <a:rPr lang="de-DE" sz="1800" b="0" dirty="0"/>
              <a:t>Wie organisieren Sie Absprachen bezüglich des Umgangs mit Störungen?</a:t>
            </a:r>
          </a:p>
          <a:p>
            <a:pPr marL="317500" lvl="1" indent="-269875">
              <a:lnSpc>
                <a:spcPct val="100000"/>
              </a:lnSpc>
              <a:buFont typeface="Arial" panose="020B0604020202020204" pitchFamily="34" charset="0"/>
              <a:buChar char="•"/>
              <a:defRPr/>
            </a:pPr>
            <a:r>
              <a:rPr lang="de-DE" sz="1800" b="0" dirty="0"/>
              <a:t>Wie werden Kollegen auf die neue Situation im Klassenzimmer vorbereitet?</a:t>
            </a:r>
          </a:p>
        </p:txBody>
      </p:sp>
      <p:sp>
        <p:nvSpPr>
          <p:cNvPr id="4" name="Textplatzhalter 3">
            <a:extLst>
              <a:ext uri="{FF2B5EF4-FFF2-40B4-BE49-F238E27FC236}">
                <a16:creationId xmlns:a16="http://schemas.microsoft.com/office/drawing/2014/main" id="{0A043B43-7254-C88E-FF99-B29A6B5985F8}"/>
              </a:ext>
            </a:extLst>
          </p:cNvPr>
          <p:cNvSpPr>
            <a:spLocks noGrp="1"/>
          </p:cNvSpPr>
          <p:nvPr>
            <p:ph type="body" idx="16"/>
          </p:nvPr>
        </p:nvSpPr>
        <p:spPr/>
        <p:txBody>
          <a:bodyPr/>
          <a:lstStyle/>
          <a:p>
            <a:r>
              <a:rPr lang="de-DE" dirty="0"/>
              <a:t>Klassenführung</a:t>
            </a:r>
          </a:p>
        </p:txBody>
      </p:sp>
      <p:sp>
        <p:nvSpPr>
          <p:cNvPr id="5" name="Foliennummernplatzhalter 4">
            <a:extLst>
              <a:ext uri="{FF2B5EF4-FFF2-40B4-BE49-F238E27FC236}">
                <a16:creationId xmlns:a16="http://schemas.microsoft.com/office/drawing/2014/main" id="{FA9EA930-0185-7194-AA85-105BAB9F0853}"/>
              </a:ext>
            </a:extLst>
          </p:cNvPr>
          <p:cNvSpPr>
            <a:spLocks noGrp="1"/>
          </p:cNvSpPr>
          <p:nvPr>
            <p:ph type="sldNum" sz="quarter" idx="19"/>
          </p:nvPr>
        </p:nvSpPr>
        <p:spPr/>
        <p:txBody>
          <a:bodyPr/>
          <a:lstStyle/>
          <a:p>
            <a:fld id="{1D937574-5286-7C49-842E-2D6CFC549A1F}" type="slidenum">
              <a:rPr lang="de-DE" smtClean="0"/>
              <a:pPr/>
              <a:t>20</a:t>
            </a:fld>
            <a:endParaRPr lang="de-DE" dirty="0"/>
          </a:p>
        </p:txBody>
      </p:sp>
      <p:pic>
        <p:nvPicPr>
          <p:cNvPr id="7" name="Grafik 6" descr="Chat mit einfarbiger Füllung">
            <a:extLst>
              <a:ext uri="{FF2B5EF4-FFF2-40B4-BE49-F238E27FC236}">
                <a16:creationId xmlns:a16="http://schemas.microsoft.com/office/drawing/2014/main" id="{9F319820-851C-1C51-46A5-ED2BE37ABA7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339082" y="2519597"/>
            <a:ext cx="3805003" cy="3805003"/>
          </a:xfrm>
          <a:prstGeom prst="rect">
            <a:avLst/>
          </a:prstGeom>
        </p:spPr>
      </p:pic>
    </p:spTree>
    <p:extLst>
      <p:ext uri="{BB962C8B-B14F-4D97-AF65-F5344CB8AC3E}">
        <p14:creationId xmlns:p14="http://schemas.microsoft.com/office/powerpoint/2010/main" val="40814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FAE4-D141-2A9B-46B6-49DE28F7FF2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32717B9-1CCE-DBA1-8BDD-8FCF69DDF18E}"/>
              </a:ext>
            </a:extLst>
          </p:cNvPr>
          <p:cNvSpPr>
            <a:spLocks noGrp="1"/>
          </p:cNvSpPr>
          <p:nvPr>
            <p:ph type="body" idx="1"/>
          </p:nvPr>
        </p:nvSpPr>
        <p:spPr/>
        <p:txBody>
          <a:bodyPr/>
          <a:lstStyle/>
          <a:p>
            <a:r>
              <a:rPr lang="de-DE" dirty="0">
                <a:latin typeface="Aptos"/>
              </a:rPr>
              <a:t>Woran wollen Sie arbeiten?</a:t>
            </a:r>
            <a:endParaRPr lang="de-DE" dirty="0"/>
          </a:p>
        </p:txBody>
      </p:sp>
      <p:sp>
        <p:nvSpPr>
          <p:cNvPr id="3" name="Textplatzhalter 2">
            <a:extLst>
              <a:ext uri="{FF2B5EF4-FFF2-40B4-BE49-F238E27FC236}">
                <a16:creationId xmlns:a16="http://schemas.microsoft.com/office/drawing/2014/main" id="{20498DC7-6E4A-C729-FD66-890FAA3450D9}"/>
              </a:ext>
            </a:extLst>
          </p:cNvPr>
          <p:cNvSpPr>
            <a:spLocks noGrp="1"/>
          </p:cNvSpPr>
          <p:nvPr>
            <p:ph type="body" idx="13"/>
          </p:nvPr>
        </p:nvSpPr>
        <p:spPr/>
        <p:txBody>
          <a:bodyPr/>
          <a:lstStyle/>
          <a:p>
            <a:r>
              <a:rPr lang="de-DE" b="1" dirty="0">
                <a:solidFill>
                  <a:schemeClr val="tx1"/>
                </a:solidFill>
              </a:rPr>
              <a:t>Tauschen Sie sich aus: </a:t>
            </a:r>
          </a:p>
          <a:p>
            <a:pPr marL="317500" lvl="1" indent="-269875">
              <a:lnSpc>
                <a:spcPct val="100000"/>
              </a:lnSpc>
              <a:buFont typeface="Arial" panose="020B0604020202020204" pitchFamily="34" charset="0"/>
              <a:buChar char="•"/>
              <a:defRPr/>
            </a:pPr>
            <a:r>
              <a:rPr lang="de-DE" sz="1800" b="0"/>
              <a:t>Welche gemeinsamen verlässlichen </a:t>
            </a:r>
            <a:r>
              <a:rPr lang="de-DE" sz="1800" b="0" dirty="0"/>
              <a:t>Rahmenbedingungen (Regeln, Workflow etc.) wollen Sie an Ihrer Schule etablieren?</a:t>
            </a:r>
          </a:p>
          <a:p>
            <a:pPr marL="317500" lvl="1" indent="-269875">
              <a:lnSpc>
                <a:spcPct val="100000"/>
              </a:lnSpc>
              <a:buFont typeface="Arial" panose="020B0604020202020204" pitchFamily="34" charset="0"/>
              <a:buChar char="•"/>
              <a:defRPr/>
            </a:pPr>
            <a:r>
              <a:rPr lang="de-DE" sz="1800" b="0" dirty="0"/>
              <a:t>Welche Absprachen bezüglich des Umgangs mit Störungen sollen an ihrer Schule etabliert werden?</a:t>
            </a:r>
          </a:p>
          <a:p>
            <a:pPr marL="317500" lvl="1" indent="-269875">
              <a:lnSpc>
                <a:spcPct val="100000"/>
              </a:lnSpc>
              <a:buFont typeface="Arial" panose="020B0604020202020204" pitchFamily="34" charset="0"/>
              <a:buChar char="•"/>
              <a:defRPr/>
            </a:pPr>
            <a:r>
              <a:rPr lang="de-DE" sz="1800" b="0" dirty="0"/>
              <a:t>Wie sollen Kollegen auf die veränderte Situation im Unterricht vorbereitet werden? </a:t>
            </a:r>
          </a:p>
        </p:txBody>
      </p:sp>
      <p:sp>
        <p:nvSpPr>
          <p:cNvPr id="4" name="Textplatzhalter 3">
            <a:extLst>
              <a:ext uri="{FF2B5EF4-FFF2-40B4-BE49-F238E27FC236}">
                <a16:creationId xmlns:a16="http://schemas.microsoft.com/office/drawing/2014/main" id="{9F50E87A-4A43-C971-96B7-5F0EBB90CAF6}"/>
              </a:ext>
            </a:extLst>
          </p:cNvPr>
          <p:cNvSpPr>
            <a:spLocks noGrp="1"/>
          </p:cNvSpPr>
          <p:nvPr>
            <p:ph type="body" idx="16"/>
          </p:nvPr>
        </p:nvSpPr>
        <p:spPr/>
        <p:txBody>
          <a:bodyPr/>
          <a:lstStyle/>
          <a:p>
            <a:r>
              <a:rPr lang="de-DE" dirty="0"/>
              <a:t>Klassenführung</a:t>
            </a:r>
          </a:p>
        </p:txBody>
      </p:sp>
      <p:sp>
        <p:nvSpPr>
          <p:cNvPr id="5" name="Foliennummernplatzhalter 4">
            <a:extLst>
              <a:ext uri="{FF2B5EF4-FFF2-40B4-BE49-F238E27FC236}">
                <a16:creationId xmlns:a16="http://schemas.microsoft.com/office/drawing/2014/main" id="{370310CB-1F9B-097B-3DF4-035FCBEEC554}"/>
              </a:ext>
            </a:extLst>
          </p:cNvPr>
          <p:cNvSpPr>
            <a:spLocks noGrp="1"/>
          </p:cNvSpPr>
          <p:nvPr>
            <p:ph type="sldNum" sz="quarter" idx="19"/>
          </p:nvPr>
        </p:nvSpPr>
        <p:spPr/>
        <p:txBody>
          <a:bodyPr/>
          <a:lstStyle/>
          <a:p>
            <a:fld id="{1D937574-5286-7C49-842E-2D6CFC549A1F}" type="slidenum">
              <a:rPr lang="de-DE" smtClean="0"/>
              <a:pPr/>
              <a:t>21</a:t>
            </a:fld>
            <a:endParaRPr lang="de-DE" dirty="0"/>
          </a:p>
        </p:txBody>
      </p:sp>
      <p:pic>
        <p:nvPicPr>
          <p:cNvPr id="6" name="Grafik 5" descr="Besprechung mit einfarbiger Füllung">
            <a:extLst>
              <a:ext uri="{FF2B5EF4-FFF2-40B4-BE49-F238E27FC236}">
                <a16:creationId xmlns:a16="http://schemas.microsoft.com/office/drawing/2014/main" id="{93816F01-3E17-0C7E-7519-AA5BFF6023E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73964" y="2259680"/>
            <a:ext cx="4203700" cy="4203700"/>
          </a:xfrm>
          <a:prstGeom prst="rect">
            <a:avLst/>
          </a:prstGeom>
        </p:spPr>
      </p:pic>
    </p:spTree>
    <p:extLst>
      <p:ext uri="{BB962C8B-B14F-4D97-AF65-F5344CB8AC3E}">
        <p14:creationId xmlns:p14="http://schemas.microsoft.com/office/powerpoint/2010/main" val="115129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p:cNvPicPr>
            <a:picLocks noGrp="1" noChangeAspect="1" noChangeArrowheads="1"/>
          </p:cNvPicPr>
          <p:nvPr>
            <p:ph idx="1"/>
          </p:nvPr>
        </p:nvPicPr>
        <p:blipFill>
          <a:blip r:embed="rId3"/>
          <a:srcRect l="13465" r="13465"/>
          <a:stretch/>
        </p:blipFill>
        <p:spPr bwMode="auto">
          <a:xfrm>
            <a:off x="0" y="0"/>
            <a:ext cx="8751115" cy="6858000"/>
          </a:xfrm>
          <a:prstGeom prst="rect">
            <a:avLst/>
          </a:prstGeom>
          <a:noFill/>
        </p:spPr>
      </p:pic>
      <p:sp>
        <p:nvSpPr>
          <p:cNvPr id="1037" name="Rectangle 1036"/>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defRPr/>
            </a:pPr>
            <a:br>
              <a:rPr lang="de-DE" sz="1100" dirty="0"/>
            </a:br>
            <a:br>
              <a:rPr lang="de-DE" sz="2400" dirty="0"/>
            </a:br>
            <a:r>
              <a:rPr lang="de-DE" sz="2400" dirty="0"/>
              <a:t>Potenzial: </a:t>
            </a:r>
            <a:br>
              <a:rPr lang="de-DE" sz="2400" dirty="0"/>
            </a:br>
            <a:r>
              <a:rPr lang="de-DE" sz="2400" dirty="0">
                <a:latin typeface="Calibri"/>
                <a:cs typeface="Calibri"/>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endParaRPr dirty="0"/>
          </a:p>
        </p:txBody>
      </p:sp>
      <p:sp>
        <p:nvSpPr>
          <p:cNvPr id="1041" name="Rectangle 1040"/>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itel 1"/>
          <p:cNvSpPr txBox="1"/>
          <p:nvPr/>
        </p:nvSpPr>
        <p:spPr bwMode="auto">
          <a:xfrm>
            <a:off x="7848600" y="3653856"/>
            <a:ext cx="4023360" cy="3204134"/>
          </a:xfrm>
          <a:prstGeom prst="rect">
            <a:avLst/>
          </a:prstGeom>
        </p:spPr>
        <p:txBody>
          <a:bodyPr vert="horz" lIns="91440" tIns="45720" rIns="91440" bIns="45720" rtlCol="0" anchor="b">
            <a:normAutofit fontScale="97500"/>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300" i="1" dirty="0">
                <a:latin typeface="Calibri"/>
                <a:cs typeface="Calibri"/>
              </a:rPr>
              <a:t>Herausforderungen:</a:t>
            </a:r>
            <a:endParaRPr dirty="0"/>
          </a:p>
          <a:p>
            <a:pPr marL="171450" indent="-171450">
              <a:buFont typeface="Arial"/>
              <a:buChar char="•"/>
              <a:defRPr/>
            </a:pPr>
            <a:r>
              <a:rPr lang="de-DE" sz="2300" i="1" dirty="0">
                <a:latin typeface="Calibri"/>
                <a:cs typeface="Calibri"/>
              </a:rPr>
              <a:t>Aufmerksamkeitsbindung durch die Lehrkraft</a:t>
            </a:r>
            <a:endParaRPr dirty="0"/>
          </a:p>
          <a:p>
            <a:pPr marL="171450" indent="-171450">
              <a:buFont typeface="Arial"/>
              <a:buChar char="•"/>
              <a:defRPr/>
            </a:pPr>
            <a:r>
              <a:rPr lang="de-DE" sz="2300" i="1" dirty="0">
                <a:latin typeface="Calibri"/>
                <a:cs typeface="Calibri"/>
              </a:rPr>
              <a:t>Ablenkung der Schülerinnen und Schüler</a:t>
            </a:r>
            <a:endParaRPr dirty="0"/>
          </a:p>
          <a:p>
            <a:pPr marL="171450" indent="-171450">
              <a:buFont typeface="Arial"/>
              <a:buChar char="•"/>
              <a:defRPr/>
            </a:pPr>
            <a:r>
              <a:rPr lang="de-DE" sz="2300" i="1" dirty="0">
                <a:latin typeface="Calibri"/>
                <a:cs typeface="Calibri"/>
              </a:rPr>
              <a:t>Technische Schwierigkeiten</a:t>
            </a:r>
            <a:endParaRPr dirty="0"/>
          </a:p>
          <a:p>
            <a:pPr>
              <a:defRPr/>
            </a:pPr>
            <a:endParaRPr lang="de-DE" sz="24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5"/>
            <a:ext cx="9086685" cy="1123185"/>
          </a:xfrm>
        </p:spPr>
        <p:txBody>
          <a:bodyPr/>
          <a:lstStyle/>
          <a:p>
            <a:r>
              <a:rPr lang="de-DE" dirty="0"/>
              <a:t>Effektive Klassenführung als Grundlage für einen lernwirksamen Unterricht</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9391485" cy="3685374"/>
          </a:xfrm>
        </p:spPr>
        <p:txBody>
          <a:bodyPr>
            <a:normAutofit/>
          </a:bodyPr>
          <a:lstStyle/>
          <a:p>
            <a:pPr>
              <a:spcAft>
                <a:spcPts val="600"/>
              </a:spcAft>
              <a:defRPr/>
            </a:pPr>
            <a:r>
              <a:rPr lang="de-DE" b="1" dirty="0">
                <a:solidFill>
                  <a:schemeClr val="tx2"/>
                </a:solidFill>
                <a:ea typeface="Calibri"/>
                <a:cs typeface="Calibri"/>
              </a:rPr>
              <a:t>Prävention</a:t>
            </a:r>
            <a:endParaRPr lang="de-DE" dirty="0">
              <a:solidFill>
                <a:schemeClr val="tx2"/>
              </a:solidFill>
              <a:ea typeface="Calibri"/>
              <a:cs typeface="Calibri"/>
            </a:endParaRPr>
          </a:p>
          <a:p>
            <a:pPr>
              <a:spcAft>
                <a:spcPts val="600"/>
              </a:spcAft>
              <a:defRPr/>
            </a:pPr>
            <a:r>
              <a:rPr lang="de-DE" dirty="0">
                <a:ea typeface="Calibri"/>
                <a:cs typeface="Calibri"/>
              </a:rPr>
              <a:t>Präventive Maßnahmen für einen bewussten Umgang mit dem Ablenkungspotenzial digitaler Medien werden in die Unterrichtsplanung und -gestaltung integriert. Regeln in den Bereichen digitale Kommunikation, Arbeitsweise und Erreichbarkeit werden konsequent und angemessen umgesetzt.</a:t>
            </a:r>
            <a:endParaRPr lang="de-DE" dirty="0"/>
          </a:p>
          <a:p>
            <a:pPr>
              <a:spcAft>
                <a:spcPts val="600"/>
              </a:spcAft>
              <a:defRPr/>
            </a:pPr>
            <a:r>
              <a:rPr lang="de-DE" b="1" dirty="0">
                <a:solidFill>
                  <a:schemeClr val="tx2"/>
                </a:solidFill>
                <a:ea typeface="Calibri"/>
                <a:cs typeface="Calibri"/>
              </a:rPr>
              <a:t>Effektive Nutzung der Lernzeit</a:t>
            </a:r>
            <a:endParaRPr lang="de-DE" dirty="0">
              <a:solidFill>
                <a:schemeClr val="tx2"/>
              </a:solidFill>
              <a:ea typeface="Calibri"/>
              <a:cs typeface="Calibri"/>
            </a:endParaRPr>
          </a:p>
          <a:p>
            <a:pPr>
              <a:spcAft>
                <a:spcPts val="600"/>
              </a:spcAft>
              <a:defRPr/>
            </a:pPr>
            <a:r>
              <a:rPr lang="de-DE" dirty="0">
                <a:ea typeface="Calibri"/>
                <a:cs typeface="Calibri"/>
              </a:rPr>
              <a:t>Sorgfältig aufbereitete, leicht zugängliche digitale Materialien, kombiniert mit etablierten Routinen und vorab eingeübten Bedienkompetenzen, fördern einen effektiven Unterrichtablauf und eine kontinuierliche Auseinandersetzung mit den Lerninhalten. </a:t>
            </a:r>
            <a:endParaRPr lang="de-DE" dirty="0"/>
          </a:p>
          <a:p>
            <a:r>
              <a:rPr lang="de-DE" sz="1600" i="1" dirty="0">
                <a:latin typeface="Calibri" panose="020F0502020204030204" pitchFamily="34" charset="0"/>
                <a:ea typeface="Calibri" panose="020F0502020204030204" pitchFamily="34" charset="0"/>
                <a:cs typeface="Calibri" panose="020F0502020204030204" pitchFamily="34" charset="0"/>
              </a:rPr>
              <a:t>Erfolgreiche Klassenführung basiert auf einem positiven Lernklima, das durch eine</a:t>
            </a:r>
            <a:br>
              <a:rPr lang="de-DE" sz="1600" i="1" dirty="0">
                <a:latin typeface="Calibri" panose="020F0502020204030204" pitchFamily="34" charset="0"/>
                <a:ea typeface="Calibri" panose="020F0502020204030204" pitchFamily="34" charset="0"/>
                <a:cs typeface="Calibri" panose="020F0502020204030204" pitchFamily="34" charset="0"/>
              </a:rPr>
            </a:br>
            <a:r>
              <a:rPr lang="de-DE" sz="1600" i="1" dirty="0">
                <a:latin typeface="Calibri" panose="020F0502020204030204" pitchFamily="34" charset="0"/>
                <a:ea typeface="Calibri" panose="020F0502020204030204" pitchFamily="34" charset="0"/>
                <a:cs typeface="Calibri" panose="020F0502020204030204" pitchFamily="34" charset="0"/>
              </a:rPr>
              <a:t>vertrauensvolle und wertschätzende Beziehung zwischen Lehrkräften und Lernenden geprägt ist.</a:t>
            </a:r>
            <a:endParaRPr lang="en-US" sz="1600" i="1"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Guter Unterricht in einer digitalen Welt</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4</a:t>
            </a:fld>
            <a:endParaRPr lang="de-DE" dirty="0"/>
          </a:p>
        </p:txBody>
      </p:sp>
    </p:spTree>
    <p:extLst>
      <p:ext uri="{BB962C8B-B14F-4D97-AF65-F5344CB8AC3E}">
        <p14:creationId xmlns:p14="http://schemas.microsoft.com/office/powerpoint/2010/main" val="113837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Störungsprävention</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9391485" cy="3685374"/>
          </a:xfrm>
        </p:spPr>
        <p:txBody>
          <a:bodyPr>
            <a:normAutofit/>
          </a:bodyPr>
          <a:lstStyle/>
          <a:p>
            <a:pPr>
              <a:defRPr/>
            </a:pPr>
            <a:r>
              <a:rPr lang="de-DE" b="1" dirty="0">
                <a:solidFill>
                  <a:srgbClr val="000000"/>
                </a:solidFill>
                <a:ea typeface="Times New Roman"/>
              </a:rPr>
              <a:t>Unterrichtsstörungen werden verringert durch …  </a:t>
            </a:r>
            <a:endParaRPr lang="de-DE" sz="1900" b="1" dirty="0">
              <a:ea typeface="Times New Roman"/>
            </a:endParaRPr>
          </a:p>
          <a:p>
            <a:pPr>
              <a:defRPr/>
            </a:pPr>
            <a:endParaRPr lang="de-DE" dirty="0">
              <a:latin typeface="Times New Roman"/>
              <a:ea typeface="Times New Roman"/>
            </a:endParaRPr>
          </a:p>
          <a:p>
            <a:pPr>
              <a:spcAft>
                <a:spcPts val="600"/>
              </a:spcAft>
              <a:defRPr/>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5</a:t>
            </a:fld>
            <a:endParaRPr lang="de-DE" dirty="0"/>
          </a:p>
        </p:txBody>
      </p:sp>
      <p:graphicFrame>
        <p:nvGraphicFramePr>
          <p:cNvPr id="6" name="Diagramm 5">
            <a:extLst>
              <a:ext uri="{FF2B5EF4-FFF2-40B4-BE49-F238E27FC236}">
                <a16:creationId xmlns:a16="http://schemas.microsoft.com/office/drawing/2014/main" id="{C2B8014A-62BE-4D29-9EF0-F3189B312168}"/>
              </a:ext>
            </a:extLst>
          </p:cNvPr>
          <p:cNvGraphicFramePr>
            <a:graphicFrameLocks/>
          </p:cNvGraphicFramePr>
          <p:nvPr>
            <p:extLst>
              <p:ext uri="{D42A27DB-BD31-4B8C-83A1-F6EECF244321}">
                <p14:modId xmlns:p14="http://schemas.microsoft.com/office/powerpoint/2010/main" val="2612121079"/>
              </p:ext>
            </p:extLst>
          </p:nvPr>
        </p:nvGraphicFramePr>
        <p:xfrm>
          <a:off x="1047915" y="3230717"/>
          <a:ext cx="8954958" cy="212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23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58CA5-C073-A0CF-A60B-06D401F0D14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5891A6C-6172-F4BA-F54F-5D0B17E59A66}"/>
              </a:ext>
            </a:extLst>
          </p:cNvPr>
          <p:cNvSpPr>
            <a:spLocks noGrp="1"/>
          </p:cNvSpPr>
          <p:nvPr>
            <p:ph type="body" idx="1"/>
          </p:nvPr>
        </p:nvSpPr>
        <p:spPr>
          <a:xfrm>
            <a:off x="1053829" y="1581356"/>
            <a:ext cx="9086685" cy="606674"/>
          </a:xfrm>
        </p:spPr>
        <p:txBody>
          <a:bodyPr/>
          <a:lstStyle/>
          <a:p>
            <a:r>
              <a:rPr lang="de-DE" dirty="0"/>
              <a:t>Störungsprävention</a:t>
            </a:r>
          </a:p>
        </p:txBody>
      </p:sp>
      <p:sp>
        <p:nvSpPr>
          <p:cNvPr id="3" name="Textplatzhalter 2">
            <a:extLst>
              <a:ext uri="{FF2B5EF4-FFF2-40B4-BE49-F238E27FC236}">
                <a16:creationId xmlns:a16="http://schemas.microsoft.com/office/drawing/2014/main" id="{906F86E8-18B9-B2BD-6AC2-5F0CB728D51F}"/>
              </a:ext>
            </a:extLst>
          </p:cNvPr>
          <p:cNvSpPr>
            <a:spLocks noGrp="1"/>
          </p:cNvSpPr>
          <p:nvPr>
            <p:ph type="body" idx="13"/>
          </p:nvPr>
        </p:nvSpPr>
        <p:spPr>
          <a:xfrm>
            <a:off x="1047916" y="2650615"/>
            <a:ext cx="4380612" cy="3685374"/>
          </a:xfrm>
        </p:spPr>
        <p:txBody>
          <a:bodyPr>
            <a:normAutofit/>
          </a:bodyPr>
          <a:lstStyle/>
          <a:p>
            <a:pPr>
              <a:defRPr/>
            </a:pPr>
            <a:r>
              <a:rPr lang="de-DE" sz="1600" b="1" dirty="0">
                <a:solidFill>
                  <a:srgbClr val="000000"/>
                </a:solidFill>
                <a:latin typeface="Calibri" panose="020F0502020204030204" pitchFamily="34" charset="0"/>
                <a:ea typeface="Calibri" panose="020F0502020204030204" pitchFamily="34" charset="0"/>
                <a:cs typeface="Calibri" panose="020F0502020204030204" pitchFamily="34" charset="0"/>
              </a:rPr>
              <a:t>Dies gelingt durch:</a:t>
            </a:r>
            <a:endParaRPr lang="de-DE" sz="16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600" dirty="0"/>
              <a:t>Klassen- und schulübergreifende Regeln zum Umgang mit mobilen Endgeräten sowie Richtlinien zur digitalen Kommunikation und Erreichbarkeit sind bekannt, im Alltag sichtbar und werden konsequent von der Lehrkraft eingefordert.</a:t>
            </a:r>
          </a:p>
          <a:p>
            <a:endParaRPr lang="de-DE" dirty="0"/>
          </a:p>
        </p:txBody>
      </p:sp>
      <p:sp>
        <p:nvSpPr>
          <p:cNvPr id="4" name="Textplatzhalter 3">
            <a:extLst>
              <a:ext uri="{FF2B5EF4-FFF2-40B4-BE49-F238E27FC236}">
                <a16:creationId xmlns:a16="http://schemas.microsoft.com/office/drawing/2014/main" id="{6C7BDF95-A7B8-0749-2F69-E38171A03BDD}"/>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D9346240-0111-95C1-2366-DD5ED2318FF6}"/>
              </a:ext>
            </a:extLst>
          </p:cNvPr>
          <p:cNvSpPr>
            <a:spLocks noGrp="1"/>
          </p:cNvSpPr>
          <p:nvPr>
            <p:ph type="sldNum" sz="quarter" idx="17"/>
          </p:nvPr>
        </p:nvSpPr>
        <p:spPr/>
        <p:txBody>
          <a:bodyPr/>
          <a:lstStyle/>
          <a:p>
            <a:fld id="{1D937574-5286-7C49-842E-2D6CFC549A1F}" type="slidenum">
              <a:rPr lang="de-DE" smtClean="0"/>
              <a:pPr/>
              <a:t>6</a:t>
            </a:fld>
            <a:endParaRPr lang="de-DE" dirty="0"/>
          </a:p>
        </p:txBody>
      </p:sp>
      <p:pic>
        <p:nvPicPr>
          <p:cNvPr id="8" name="Grafik 7" descr="Ein Bild, das Text, Screenshot, Website, Webseite enthält.&#10;&#10;KI-generierte Inhalte können fehlerhaft sein.">
            <a:extLst>
              <a:ext uri="{FF2B5EF4-FFF2-40B4-BE49-F238E27FC236}">
                <a16:creationId xmlns:a16="http://schemas.microsoft.com/office/drawing/2014/main" id="{AECF1455-C2D4-28A8-47C5-8DE9A89BD756}"/>
              </a:ext>
            </a:extLst>
          </p:cNvPr>
          <p:cNvPicPr>
            <a:picLocks noChangeAspect="1"/>
          </p:cNvPicPr>
          <p:nvPr/>
        </p:nvPicPr>
        <p:blipFill>
          <a:blip r:embed="rId2"/>
          <a:stretch>
            <a:fillRect/>
          </a:stretch>
        </p:blipFill>
        <p:spPr>
          <a:xfrm>
            <a:off x="5707119" y="2537180"/>
            <a:ext cx="6201451" cy="3912243"/>
          </a:xfrm>
          <a:prstGeom prst="rect">
            <a:avLst/>
          </a:prstGeom>
        </p:spPr>
      </p:pic>
    </p:spTree>
    <p:extLst>
      <p:ext uri="{BB962C8B-B14F-4D97-AF65-F5344CB8AC3E}">
        <p14:creationId xmlns:p14="http://schemas.microsoft.com/office/powerpoint/2010/main" val="252741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Störungsprävention</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650615"/>
            <a:ext cx="6163113" cy="3685374"/>
          </a:xfrm>
        </p:spPr>
        <p:txBody>
          <a:bodyPr>
            <a:normAutofit/>
          </a:bodyPr>
          <a:lstStyle/>
          <a:p>
            <a:pPr>
              <a:defRPr/>
            </a:pPr>
            <a:r>
              <a:rPr lang="de-DE" sz="1600" b="1" dirty="0">
                <a:solidFill>
                  <a:srgbClr val="000000"/>
                </a:solidFill>
                <a:latin typeface="Calibri" panose="020F0502020204030204" pitchFamily="34" charset="0"/>
                <a:ea typeface="Calibri" panose="020F0502020204030204" pitchFamily="34" charset="0"/>
                <a:cs typeface="Calibri" panose="020F0502020204030204" pitchFamily="34" charset="0"/>
              </a:rPr>
              <a:t>Dies gelingt durch:</a:t>
            </a:r>
            <a:endParaRPr lang="de-DE" sz="16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600" dirty="0"/>
              <a:t>Klassen- und schulübergreifende Regeln zum Umgang mit mobilen Endgeräten sowie Richtlinien zur digitalen Kommunikation und Erreichbarkeit sind bekannt, im Alltag sichtbar und werden konsequent von der Lehrkraft eingefordert.</a:t>
            </a:r>
          </a:p>
          <a:p>
            <a:pPr marL="285750" lvl="0" indent="-285750">
              <a:buFont typeface="Arial" panose="020B0604020202020204" pitchFamily="34" charset="0"/>
              <a:buChar char="•"/>
            </a:pPr>
            <a:r>
              <a:rPr lang="de-DE" sz="1600" dirty="0"/>
              <a:t>Die Lehrkraft ist während digitaler Arbeitsphasen präsent, klärt offene Fragen und achtet auf die Sichtbarkeit der Bildschirme.</a:t>
            </a:r>
          </a:p>
          <a:p>
            <a:pPr marL="285750" lvl="0" indent="-285750">
              <a:buFont typeface="Arial" panose="020B0604020202020204" pitchFamily="34" charset="0"/>
              <a:buChar char="•"/>
            </a:pPr>
            <a:r>
              <a:rPr lang="de-DE" sz="1600" dirty="0"/>
              <a:t>Die Lehrkraft begleitet die Aktivitäten der Schülerinnen und Schüler im digitalen Raum, um Probleme frühzeitig zu erkennen und Maßnahmen ergreifen zu können.</a:t>
            </a:r>
          </a:p>
          <a:p>
            <a:pPr marL="285750" lvl="0" indent="-285750">
              <a:buFont typeface="Arial" panose="020B0604020202020204" pitchFamily="34" charset="0"/>
              <a:buChar char="•"/>
            </a:pPr>
            <a:r>
              <a:rPr lang="de-DE" sz="1600" dirty="0"/>
              <a:t>In Phasen, die keine Nutzung digitaler Geräte vorsehen, ist klar geregelt, wo diese sich befinden, um das Ablenkungspotenzial zu minimieren.</a:t>
            </a: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7</a:t>
            </a:fld>
            <a:endParaRPr lang="de-DE" dirty="0"/>
          </a:p>
        </p:txBody>
      </p:sp>
      <p:pic>
        <p:nvPicPr>
          <p:cNvPr id="7" name="Grafik 6" descr="Ein Bild, das Mobiliar, Im Haus, Büroausstattung, Computertisch enthält.&#10;&#10;KI-generierte Inhalte können fehlerhaft sein.">
            <a:extLst>
              <a:ext uri="{FF2B5EF4-FFF2-40B4-BE49-F238E27FC236}">
                <a16:creationId xmlns:a16="http://schemas.microsoft.com/office/drawing/2014/main" id="{6E0C559C-B24F-6121-B27E-CF1DF81C30C0}"/>
              </a:ext>
            </a:extLst>
          </p:cNvPr>
          <p:cNvPicPr>
            <a:picLocks noChangeAspect="1"/>
          </p:cNvPicPr>
          <p:nvPr/>
        </p:nvPicPr>
        <p:blipFill>
          <a:blip r:embed="rId2"/>
          <a:stretch>
            <a:fillRect/>
          </a:stretch>
        </p:blipFill>
        <p:spPr>
          <a:xfrm>
            <a:off x="7391400" y="2650615"/>
            <a:ext cx="3902871" cy="3551199"/>
          </a:xfrm>
          <a:prstGeom prst="rect">
            <a:avLst/>
          </a:prstGeom>
        </p:spPr>
      </p:pic>
    </p:spTree>
    <p:extLst>
      <p:ext uri="{BB962C8B-B14F-4D97-AF65-F5344CB8AC3E}">
        <p14:creationId xmlns:p14="http://schemas.microsoft.com/office/powerpoint/2010/main" val="330634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9391485" cy="3685374"/>
          </a:xfrm>
        </p:spPr>
        <p:txBody>
          <a:bodyPr>
            <a:normAutofit/>
          </a:bodyPr>
          <a:lstStyle/>
          <a:p>
            <a:pPr>
              <a:defRPr/>
            </a:pPr>
            <a:r>
              <a:rPr lang="de-DE" b="1" dirty="0">
                <a:solidFill>
                  <a:srgbClr val="000000"/>
                </a:solidFill>
                <a:ea typeface="Times New Roman"/>
              </a:rPr>
              <a:t>Eine effektive Nutzung der Unterrichtszeit erfordert….</a:t>
            </a:r>
            <a:endParaRPr lang="de-DE" dirty="0">
              <a:latin typeface="Times New Roman"/>
              <a:ea typeface="Times New Roman"/>
            </a:endParaRPr>
          </a:p>
          <a:p>
            <a:pPr>
              <a:defRPr/>
            </a:pPr>
            <a:endParaRPr lang="de-DE" sz="1900" b="1" dirty="0">
              <a:ea typeface="Times New Roman"/>
            </a:endParaRPr>
          </a:p>
          <a:p>
            <a:pPr>
              <a:defRPr/>
            </a:pPr>
            <a:endParaRPr lang="de-DE" dirty="0">
              <a:latin typeface="Times New Roman"/>
              <a:ea typeface="Times New Roman"/>
            </a:endParaRPr>
          </a:p>
          <a:p>
            <a:pPr>
              <a:spcAft>
                <a:spcPts val="600"/>
              </a:spcAft>
              <a:defRPr/>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8</a:t>
            </a:fld>
            <a:endParaRPr lang="de-DE" dirty="0"/>
          </a:p>
        </p:txBody>
      </p:sp>
      <p:graphicFrame>
        <p:nvGraphicFramePr>
          <p:cNvPr id="7" name="Diagramm 6">
            <a:extLst>
              <a:ext uri="{FF2B5EF4-FFF2-40B4-BE49-F238E27FC236}">
                <a16:creationId xmlns:a16="http://schemas.microsoft.com/office/drawing/2014/main" id="{4A5D6355-C79B-4D7A-8253-611E61C9645E}"/>
              </a:ext>
            </a:extLst>
          </p:cNvPr>
          <p:cNvGraphicFramePr>
            <a:graphicFrameLocks/>
          </p:cNvGraphicFramePr>
          <p:nvPr>
            <p:extLst>
              <p:ext uri="{D42A27DB-BD31-4B8C-83A1-F6EECF244321}">
                <p14:modId xmlns:p14="http://schemas.microsoft.com/office/powerpoint/2010/main" val="533402581"/>
              </p:ext>
            </p:extLst>
          </p:nvPr>
        </p:nvGraphicFramePr>
        <p:xfrm>
          <a:off x="1047915" y="3139633"/>
          <a:ext cx="8954958" cy="304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81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4612105" cy="3685374"/>
          </a:xfrm>
        </p:spPr>
        <p:txBody>
          <a:bodyPr>
            <a:normAutofit/>
          </a:bodyPr>
          <a:lstStyle/>
          <a:p>
            <a:pPr>
              <a:defRPr/>
            </a:pPr>
            <a:r>
              <a:rPr lang="de-DE" b="1" dirty="0">
                <a:solidFill>
                  <a:srgbClr val="000000"/>
                </a:solidFill>
                <a:ea typeface="Times New Roman"/>
              </a:rPr>
              <a:t>Dies gelingt durch…</a:t>
            </a:r>
            <a:endParaRPr lang="de-DE"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700" dirty="0">
                <a:latin typeface="Calibri" panose="020F0502020204030204" pitchFamily="34" charset="0"/>
                <a:cs typeface="Calibri" panose="020F0502020204030204" pitchFamily="34" charset="0"/>
              </a:rPr>
              <a:t>Einheitliche Strukturen – ggf. festgelegt für eine Jahrgangsstufe oder die gesamte Schule – ermöglichen den Schülerinnen und Schülern sowie den Lehrkräften eine gute Orientierung (z. B. verwendete Software, Systematik zur Dateiablage, Benennung von Dokumenten).</a:t>
            </a:r>
          </a:p>
          <a:p>
            <a:pPr marL="285750" lvl="0" indent="-285750">
              <a:buFont typeface="Arial" panose="020B0604020202020204" pitchFamily="34" charset="0"/>
              <a:buChar char="•"/>
            </a:pPr>
            <a:r>
              <a:rPr lang="de-DE" sz="1700" dirty="0">
                <a:latin typeface="Calibri" panose="020F0502020204030204" pitchFamily="34" charset="0"/>
                <a:cs typeface="Calibri" panose="020F0502020204030204" pitchFamily="34" charset="0"/>
              </a:rPr>
              <a:t>Eine vorbereitete digitale Lernumgebung unterstützt reibungslose Arbeitsabläufe (z. B. Verteilen und Einsammeln von Materialien und Aufgaben über eine Lernplattform, klare Bearbeitungsfristen).</a:t>
            </a:r>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9</a:t>
            </a:fld>
            <a:endParaRPr lang="de-DE" dirty="0"/>
          </a:p>
        </p:txBody>
      </p:sp>
      <p:pic>
        <p:nvPicPr>
          <p:cNvPr id="7" name="Grafik 6" descr="Ein Bild, das Text, Kreis, Schrift, Diagramm enthält.&#10;&#10;KI-generierte Inhalte können fehlerhaft sein.">
            <a:extLst>
              <a:ext uri="{FF2B5EF4-FFF2-40B4-BE49-F238E27FC236}">
                <a16:creationId xmlns:a16="http://schemas.microsoft.com/office/drawing/2014/main" id="{265D3A17-649A-34F3-C442-F0B91F147AE7}"/>
              </a:ext>
            </a:extLst>
          </p:cNvPr>
          <p:cNvPicPr>
            <a:picLocks noChangeAspect="1"/>
          </p:cNvPicPr>
          <p:nvPr/>
        </p:nvPicPr>
        <p:blipFill>
          <a:blip r:embed="rId2"/>
          <a:stretch>
            <a:fillRect/>
          </a:stretch>
        </p:blipFill>
        <p:spPr>
          <a:xfrm>
            <a:off x="5826441" y="2760734"/>
            <a:ext cx="5317644" cy="3818474"/>
          </a:xfrm>
          <a:prstGeom prst="rect">
            <a:avLst/>
          </a:prstGeom>
        </p:spPr>
      </p:pic>
    </p:spTree>
    <p:extLst>
      <p:ext uri="{BB962C8B-B14F-4D97-AF65-F5344CB8AC3E}">
        <p14:creationId xmlns:p14="http://schemas.microsoft.com/office/powerpoint/2010/main" val="20226202"/>
      </p:ext>
    </p:extLst>
  </p:cSld>
  <p:clrMapOvr>
    <a:masterClrMapping/>
  </p:clrMapOvr>
</p:sld>
</file>

<file path=ppt/theme/theme1.xml><?xml version="1.0" encoding="utf-8"?>
<a:theme xmlns:a="http://schemas.openxmlformats.org/drawingml/2006/main" name="Office">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1383</Words>
  <Application>Microsoft Macintosh PowerPoint</Application>
  <DocSecurity>0</DocSecurity>
  <PresentationFormat>Breitbild</PresentationFormat>
  <Paragraphs>174</Paragraphs>
  <Slides>21</Slides>
  <Notes>2</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21</vt:i4>
      </vt:variant>
    </vt:vector>
  </HeadingPairs>
  <TitlesOfParts>
    <vt:vector size="30" baseType="lpstr">
      <vt:lpstr>Aptos</vt:lpstr>
      <vt:lpstr>Aptos Display</vt:lpstr>
      <vt:lpstr>Arial</vt:lpstr>
      <vt:lpstr>Calibri</vt:lpstr>
      <vt:lpstr>MuseoSans</vt:lpstr>
      <vt:lpstr>Symbol</vt:lpstr>
      <vt:lpstr>Times New Roman</vt:lpstr>
      <vt:lpstr>Office</vt:lpstr>
      <vt:lpstr>1_Klassenführung</vt:lpstr>
      <vt:lpstr>PowerPoint-Präsentation</vt:lpstr>
      <vt:lpstr>  Potenzial: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  Potenzial: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Viola Bauer</dc:creator>
  <cp:keywords/>
  <dc:description/>
  <cp:lastModifiedBy>Viola Bauer</cp:lastModifiedBy>
  <cp:revision>63</cp:revision>
  <dcterms:created xsi:type="dcterms:W3CDTF">2025-01-25T20:35:15Z</dcterms:created>
  <dcterms:modified xsi:type="dcterms:W3CDTF">2026-06-11T08:11:39Z</dcterms:modified>
  <cp:category/>
  <dc:identifier/>
  <cp:contentStatus/>
  <dc:language/>
  <cp:version/>
</cp:coreProperties>
</file>