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77" r:id="rId4"/>
    <p:sldId id="297" r:id="rId5"/>
    <p:sldId id="285" r:id="rId6"/>
    <p:sldId id="284" r:id="rId7"/>
    <p:sldId id="282" r:id="rId8"/>
    <p:sldId id="281" r:id="rId9"/>
    <p:sldId id="283" r:id="rId10"/>
    <p:sldId id="286" r:id="rId11"/>
    <p:sldId id="287" r:id="rId12"/>
    <p:sldId id="288" r:id="rId13"/>
    <p:sldId id="307" r:id="rId14"/>
    <p:sldId id="289" r:id="rId15"/>
    <p:sldId id="290" r:id="rId16"/>
    <p:sldId id="291" r:id="rId17"/>
    <p:sldId id="301" r:id="rId18"/>
    <p:sldId id="292" r:id="rId19"/>
    <p:sldId id="298" r:id="rId20"/>
    <p:sldId id="295" r:id="rId21"/>
    <p:sldId id="296" r:id="rId22"/>
    <p:sldId id="299" r:id="rId23"/>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66"/>
  </p:normalViewPr>
  <p:slideViewPr>
    <p:cSldViewPr snapToGrid="0">
      <p:cViewPr varScale="1">
        <p:scale>
          <a:sx n="90" d="100"/>
          <a:sy n="90" d="100"/>
        </p:scale>
        <p:origin x="232" y="64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4862C-9B82-4BF6-9EB1-F1E22A844B15}" type="doc">
      <dgm:prSet loTypeId="urn:microsoft.com/office/officeart/2005/8/layout/hList2" loCatId="list" qsTypeId="urn:microsoft.com/office/officeart/2005/8/quickstyle/simple1" qsCatId="simple" csTypeId="urn:microsoft.com/office/officeart/2005/8/colors/accent1_1" csCatId="accent1" phldr="1"/>
      <dgm:spPr/>
      <dgm:t>
        <a:bodyPr/>
        <a:lstStyle/>
        <a:p>
          <a:endParaRPr lang="de-DE"/>
        </a:p>
      </dgm:t>
    </dgm:pt>
    <dgm:pt modelId="{ED043DBA-12CF-49C5-A6DC-A0E2E4F60FFF}">
      <dgm:prSet phldrT="[Text]"/>
      <dgm:spPr/>
      <dgm:t>
        <a:bodyPr/>
        <a:lstStyle/>
        <a:p>
          <a:r>
            <a:rPr lang="de-DE" b="1" dirty="0"/>
            <a:t>Umgang mit Störungen</a:t>
          </a:r>
        </a:p>
      </dgm:t>
    </dgm:pt>
    <dgm:pt modelId="{EA9AF8BD-CEEF-41E8-A3EE-B20EE6DEBA70}" type="parTrans" cxnId="{A3BB96FA-B432-4CBC-8B20-343CFB5CE99D}">
      <dgm:prSet/>
      <dgm:spPr/>
      <dgm:t>
        <a:bodyPr/>
        <a:lstStyle/>
        <a:p>
          <a:endParaRPr lang="de-DE"/>
        </a:p>
      </dgm:t>
    </dgm:pt>
    <dgm:pt modelId="{FC9BD04A-3B01-4E09-AD8A-E66CBB957024}" type="sibTrans" cxnId="{A3BB96FA-B432-4CBC-8B20-343CFB5CE99D}">
      <dgm:prSet/>
      <dgm:spPr/>
      <dgm:t>
        <a:bodyPr/>
        <a:lstStyle/>
        <a:p>
          <a:endParaRPr lang="de-DE"/>
        </a:p>
      </dgm:t>
    </dgm:pt>
    <dgm:pt modelId="{316C4509-4271-4F6F-ADF8-B141DB3013B6}">
      <dgm:prSet phldrT="[Text]"/>
      <dgm:spPr/>
      <dgm:t>
        <a:bodyPr/>
        <a:lstStyle/>
        <a:p>
          <a:r>
            <a:rPr lang="de-DE" dirty="0"/>
            <a:t>Zeitverlust durch Gerätebedienung / Download etc.</a:t>
          </a:r>
        </a:p>
      </dgm:t>
    </dgm:pt>
    <dgm:pt modelId="{AA29E7FD-F889-4D62-B2BB-1121FB7C635F}" type="parTrans" cxnId="{95DF54CF-E285-4785-8D9D-FC9A33987D28}">
      <dgm:prSet/>
      <dgm:spPr/>
      <dgm:t>
        <a:bodyPr/>
        <a:lstStyle/>
        <a:p>
          <a:endParaRPr lang="de-DE"/>
        </a:p>
      </dgm:t>
    </dgm:pt>
    <dgm:pt modelId="{68A52003-460A-4C6F-8DC2-3E57966AC688}" type="sibTrans" cxnId="{95DF54CF-E285-4785-8D9D-FC9A33987D28}">
      <dgm:prSet/>
      <dgm:spPr/>
      <dgm:t>
        <a:bodyPr/>
        <a:lstStyle/>
        <a:p>
          <a:endParaRPr lang="de-DE"/>
        </a:p>
      </dgm:t>
    </dgm:pt>
    <dgm:pt modelId="{4636F006-453A-446E-BA70-221BE0C7539D}">
      <dgm:prSet phldrT="[Text]"/>
      <dgm:spPr/>
      <dgm:t>
        <a:bodyPr/>
        <a:lstStyle/>
        <a:p>
          <a:r>
            <a:rPr lang="de-DE" b="1" dirty="0"/>
            <a:t>Lernförderliches Unterrichtsklima</a:t>
          </a:r>
        </a:p>
      </dgm:t>
    </dgm:pt>
    <dgm:pt modelId="{75E50746-2FBD-407D-ACE3-42F49165206A}" type="parTrans" cxnId="{0FAB4A99-1335-4948-B593-B70F5195DDC6}">
      <dgm:prSet/>
      <dgm:spPr/>
      <dgm:t>
        <a:bodyPr/>
        <a:lstStyle/>
        <a:p>
          <a:endParaRPr lang="de-DE"/>
        </a:p>
      </dgm:t>
    </dgm:pt>
    <dgm:pt modelId="{8D2647A7-D00F-4892-BE65-B8863927ABB4}" type="sibTrans" cxnId="{0FAB4A99-1335-4948-B593-B70F5195DDC6}">
      <dgm:prSet/>
      <dgm:spPr/>
      <dgm:t>
        <a:bodyPr/>
        <a:lstStyle/>
        <a:p>
          <a:endParaRPr lang="de-DE"/>
        </a:p>
      </dgm:t>
    </dgm:pt>
    <dgm:pt modelId="{8DA48505-F6EE-4217-B6AA-F50C3C2A09EF}">
      <dgm:prSet phldrT="[Text]"/>
      <dgm:spPr/>
      <dgm:t>
        <a:bodyPr/>
        <a:lstStyle/>
        <a:p>
          <a:r>
            <a:rPr lang="de-DE" dirty="0"/>
            <a:t>Erkennen von Ablenkung</a:t>
          </a:r>
        </a:p>
      </dgm:t>
    </dgm:pt>
    <dgm:pt modelId="{D07D1B63-57F9-46D2-A3B1-55E22730B537}" type="parTrans" cxnId="{A14A8C4C-0B2E-42F5-88ED-E55966140E18}">
      <dgm:prSet/>
      <dgm:spPr/>
      <dgm:t>
        <a:bodyPr/>
        <a:lstStyle/>
        <a:p>
          <a:endParaRPr lang="de-DE"/>
        </a:p>
      </dgm:t>
    </dgm:pt>
    <dgm:pt modelId="{7FE5AAE8-A283-4FC7-9C4A-E4391E79F801}" type="sibTrans" cxnId="{A14A8C4C-0B2E-42F5-88ED-E55966140E18}">
      <dgm:prSet/>
      <dgm:spPr/>
      <dgm:t>
        <a:bodyPr/>
        <a:lstStyle/>
        <a:p>
          <a:endParaRPr lang="de-DE"/>
        </a:p>
      </dgm:t>
    </dgm:pt>
    <dgm:pt modelId="{B2EB2DE8-946A-40F1-AF80-C5BD4CF98668}">
      <dgm:prSet phldrT="[Text]"/>
      <dgm:spPr/>
      <dgm:t>
        <a:bodyPr/>
        <a:lstStyle/>
        <a:p>
          <a:r>
            <a:rPr lang="de-DE" b="1" dirty="0"/>
            <a:t>Lernzeitnutzung</a:t>
          </a:r>
        </a:p>
      </dgm:t>
    </dgm:pt>
    <dgm:pt modelId="{4849B6F1-7A27-40FB-8F31-FEE74B5FC063}" type="sibTrans" cxnId="{B893435D-668D-4937-96ED-9B4AE68ED03B}">
      <dgm:prSet/>
      <dgm:spPr/>
      <dgm:t>
        <a:bodyPr/>
        <a:lstStyle/>
        <a:p>
          <a:endParaRPr lang="de-DE"/>
        </a:p>
      </dgm:t>
    </dgm:pt>
    <dgm:pt modelId="{354A1B6E-E385-482A-9E95-4711F4D4DED5}" type="parTrans" cxnId="{B893435D-668D-4937-96ED-9B4AE68ED03B}">
      <dgm:prSet/>
      <dgm:spPr/>
      <dgm:t>
        <a:bodyPr/>
        <a:lstStyle/>
        <a:p>
          <a:endParaRPr lang="de-DE"/>
        </a:p>
      </dgm:t>
    </dgm:pt>
    <dgm:pt modelId="{91565127-3F89-4A22-B5A2-6D889F1142F1}">
      <dgm:prSet/>
      <dgm:spPr/>
      <dgm:t>
        <a:bodyPr/>
        <a:lstStyle/>
        <a:p>
          <a:r>
            <a:rPr lang="de-DE" dirty="0"/>
            <a:t>neue Störungsformen</a:t>
          </a:r>
        </a:p>
      </dgm:t>
    </dgm:pt>
    <dgm:pt modelId="{AAF37336-15BD-4501-9B58-CD5F237BA116}" type="parTrans" cxnId="{A7B1D24A-8740-48E2-9C5D-2276DF0FC7B7}">
      <dgm:prSet/>
      <dgm:spPr/>
      <dgm:t>
        <a:bodyPr/>
        <a:lstStyle/>
        <a:p>
          <a:endParaRPr lang="de-DE"/>
        </a:p>
      </dgm:t>
    </dgm:pt>
    <dgm:pt modelId="{BE80AFBA-5682-4714-8D33-B38E6455E8CA}" type="sibTrans" cxnId="{A7B1D24A-8740-48E2-9C5D-2276DF0FC7B7}">
      <dgm:prSet/>
      <dgm:spPr/>
      <dgm:t>
        <a:bodyPr/>
        <a:lstStyle/>
        <a:p>
          <a:endParaRPr lang="de-DE"/>
        </a:p>
      </dgm:t>
    </dgm:pt>
    <dgm:pt modelId="{82DD3448-FBAA-447E-AF79-C4B1E9DD95F0}">
      <dgm:prSet/>
      <dgm:spPr/>
      <dgm:t>
        <a:bodyPr/>
        <a:lstStyle/>
        <a:p>
          <a:r>
            <a:rPr lang="de-DE" dirty="0"/>
            <a:t>eingeschränkte Aufmerksamkeit</a:t>
          </a:r>
        </a:p>
      </dgm:t>
    </dgm:pt>
    <dgm:pt modelId="{6FD7B82B-218B-4598-8A8D-6D2FEFEF5DF8}" type="parTrans" cxnId="{2AC9B4C9-FBFB-4B71-8B9B-DEE375BD1F25}">
      <dgm:prSet/>
      <dgm:spPr/>
      <dgm:t>
        <a:bodyPr/>
        <a:lstStyle/>
        <a:p>
          <a:endParaRPr lang="de-DE"/>
        </a:p>
      </dgm:t>
    </dgm:pt>
    <dgm:pt modelId="{5C1DD9B8-7807-4869-893C-B3976CDC6320}" type="sibTrans" cxnId="{2AC9B4C9-FBFB-4B71-8B9B-DEE375BD1F25}">
      <dgm:prSet/>
      <dgm:spPr/>
      <dgm:t>
        <a:bodyPr/>
        <a:lstStyle/>
        <a:p>
          <a:endParaRPr lang="de-DE"/>
        </a:p>
      </dgm:t>
    </dgm:pt>
    <dgm:pt modelId="{6B3ECAB0-8797-4B51-99DB-DF02A7EEA946}">
      <dgm:prSet/>
      <dgm:spPr/>
      <dgm:t>
        <a:bodyPr/>
        <a:lstStyle/>
        <a:p>
          <a:endParaRPr lang="de-DE" dirty="0"/>
        </a:p>
      </dgm:t>
    </dgm:pt>
    <dgm:pt modelId="{2B1320BD-1F59-4F4F-9448-6DF0E8E3A7E2}" type="parTrans" cxnId="{E0A79C2E-1C06-4487-A8E5-631A8124262C}">
      <dgm:prSet/>
      <dgm:spPr/>
      <dgm:t>
        <a:bodyPr/>
        <a:lstStyle/>
        <a:p>
          <a:endParaRPr lang="de-DE"/>
        </a:p>
      </dgm:t>
    </dgm:pt>
    <dgm:pt modelId="{8FF413AC-861C-493B-963B-9D061582D2E7}" type="sibTrans" cxnId="{E0A79C2E-1C06-4487-A8E5-631A8124262C}">
      <dgm:prSet/>
      <dgm:spPr/>
      <dgm:t>
        <a:bodyPr/>
        <a:lstStyle/>
        <a:p>
          <a:endParaRPr lang="de-DE"/>
        </a:p>
      </dgm:t>
    </dgm:pt>
    <dgm:pt modelId="{98F8627F-55BE-4123-A150-C16E3D2637E4}">
      <dgm:prSet/>
      <dgm:spPr/>
      <dgm:t>
        <a:bodyPr/>
        <a:lstStyle/>
        <a:p>
          <a:endParaRPr lang="de-DE" dirty="0"/>
        </a:p>
      </dgm:t>
    </dgm:pt>
    <dgm:pt modelId="{A3F2E01D-335C-4B2B-AA51-551DE537A7C4}" type="parTrans" cxnId="{9C2E29FE-30A5-4FCA-AA37-6D8A65B73166}">
      <dgm:prSet/>
      <dgm:spPr/>
      <dgm:t>
        <a:bodyPr/>
        <a:lstStyle/>
        <a:p>
          <a:endParaRPr lang="de-DE"/>
        </a:p>
      </dgm:t>
    </dgm:pt>
    <dgm:pt modelId="{9AFE432F-8B72-4546-9D53-076221B6314B}" type="sibTrans" cxnId="{9C2E29FE-30A5-4FCA-AA37-6D8A65B73166}">
      <dgm:prSet/>
      <dgm:spPr/>
      <dgm:t>
        <a:bodyPr/>
        <a:lstStyle/>
        <a:p>
          <a:endParaRPr lang="de-DE"/>
        </a:p>
      </dgm:t>
    </dgm:pt>
    <dgm:pt modelId="{B7CAB402-F8FF-47F7-8C8F-6AF0468188E1}">
      <dgm:prSet phldrT="[Text]"/>
      <dgm:spPr/>
      <dgm:t>
        <a:bodyPr/>
        <a:lstStyle/>
        <a:p>
          <a:r>
            <a:rPr lang="de-DE" dirty="0"/>
            <a:t>Überblick </a:t>
          </a:r>
        </a:p>
      </dgm:t>
    </dgm:pt>
    <dgm:pt modelId="{D41AFD0F-D39E-48B4-A7A5-3F8DF604523A}" type="parTrans" cxnId="{650348B5-0D79-4C3A-9204-981FA34CCC31}">
      <dgm:prSet/>
      <dgm:spPr/>
      <dgm:t>
        <a:bodyPr/>
        <a:lstStyle/>
        <a:p>
          <a:endParaRPr lang="de-DE"/>
        </a:p>
      </dgm:t>
    </dgm:pt>
    <dgm:pt modelId="{5D780ACD-6BBA-4B64-B546-5B20B0E54A79}" type="sibTrans" cxnId="{650348B5-0D79-4C3A-9204-981FA34CCC31}">
      <dgm:prSet/>
      <dgm:spPr/>
      <dgm:t>
        <a:bodyPr/>
        <a:lstStyle/>
        <a:p>
          <a:endParaRPr lang="de-DE"/>
        </a:p>
      </dgm:t>
    </dgm:pt>
    <dgm:pt modelId="{FCE4ABAF-AF51-4F86-AF25-C56DB57F0635}">
      <dgm:prSet phldrT="[Text]"/>
      <dgm:spPr/>
      <dgm:t>
        <a:bodyPr/>
        <a:lstStyle/>
        <a:p>
          <a:r>
            <a:rPr lang="de-DE" dirty="0"/>
            <a:t>Logistik</a:t>
          </a:r>
        </a:p>
      </dgm:t>
    </dgm:pt>
    <dgm:pt modelId="{7D533A1C-77F5-460C-844E-7CC34F35422E}" type="parTrans" cxnId="{48C9CDB8-BA9A-449E-8B44-1DC1279DDD7D}">
      <dgm:prSet/>
      <dgm:spPr/>
      <dgm:t>
        <a:bodyPr/>
        <a:lstStyle/>
        <a:p>
          <a:endParaRPr lang="de-DE"/>
        </a:p>
      </dgm:t>
    </dgm:pt>
    <dgm:pt modelId="{5D8A38CD-4CEF-45CC-B429-FC5089BAA670}" type="sibTrans" cxnId="{48C9CDB8-BA9A-449E-8B44-1DC1279DDD7D}">
      <dgm:prSet/>
      <dgm:spPr/>
      <dgm:t>
        <a:bodyPr/>
        <a:lstStyle/>
        <a:p>
          <a:endParaRPr lang="de-DE"/>
        </a:p>
      </dgm:t>
    </dgm:pt>
    <dgm:pt modelId="{1FB4C37F-494C-4688-A14E-8E81DDF5033C}">
      <dgm:prSet phldrT="[Text]"/>
      <dgm:spPr/>
      <dgm:t>
        <a:bodyPr/>
        <a:lstStyle/>
        <a:p>
          <a:r>
            <a:rPr lang="de-DE" dirty="0"/>
            <a:t>veränderter Workflow (Lehrkräfte und </a:t>
          </a:r>
          <a:r>
            <a:rPr lang="de-DE" dirty="0" err="1"/>
            <a:t>SuS</a:t>
          </a:r>
          <a:r>
            <a:rPr lang="de-DE" dirty="0"/>
            <a:t>)</a:t>
          </a:r>
        </a:p>
      </dgm:t>
    </dgm:pt>
    <dgm:pt modelId="{38D5E738-DE89-43F7-86B6-D34321B28206}" type="parTrans" cxnId="{6707125B-3578-454A-8CD8-70FD70FC7568}">
      <dgm:prSet/>
      <dgm:spPr/>
      <dgm:t>
        <a:bodyPr/>
        <a:lstStyle/>
        <a:p>
          <a:endParaRPr lang="de-DE"/>
        </a:p>
      </dgm:t>
    </dgm:pt>
    <dgm:pt modelId="{85BEDE15-24C6-48E1-B867-C7C0CA37376B}" type="sibTrans" cxnId="{6707125B-3578-454A-8CD8-70FD70FC7568}">
      <dgm:prSet/>
      <dgm:spPr/>
      <dgm:t>
        <a:bodyPr/>
        <a:lstStyle/>
        <a:p>
          <a:endParaRPr lang="de-DE"/>
        </a:p>
      </dgm:t>
    </dgm:pt>
    <dgm:pt modelId="{A902187A-E9C1-4C85-8EFD-0CA8C845DB9C}">
      <dgm:prSet phldrT="[Text]"/>
      <dgm:spPr/>
      <dgm:t>
        <a:bodyPr/>
        <a:lstStyle/>
        <a:p>
          <a:endParaRPr lang="de-DE" dirty="0"/>
        </a:p>
      </dgm:t>
    </dgm:pt>
    <dgm:pt modelId="{72BB4763-4CDD-4711-9FAE-2CC654A3807F}" type="parTrans" cxnId="{24B5C91E-6EB7-4089-BACC-8469624B9F8E}">
      <dgm:prSet/>
      <dgm:spPr/>
      <dgm:t>
        <a:bodyPr/>
        <a:lstStyle/>
        <a:p>
          <a:endParaRPr lang="de-DE"/>
        </a:p>
      </dgm:t>
    </dgm:pt>
    <dgm:pt modelId="{DCF8595D-A69B-4A0F-A246-4A02443091BC}" type="sibTrans" cxnId="{24B5C91E-6EB7-4089-BACC-8469624B9F8E}">
      <dgm:prSet/>
      <dgm:spPr/>
      <dgm:t>
        <a:bodyPr/>
        <a:lstStyle/>
        <a:p>
          <a:endParaRPr lang="de-DE"/>
        </a:p>
      </dgm:t>
    </dgm:pt>
    <dgm:pt modelId="{B152FA6F-A082-4530-8EEA-64E78B1F0C16}">
      <dgm:prSet phldrT="[Text]"/>
      <dgm:spPr/>
      <dgm:t>
        <a:bodyPr/>
        <a:lstStyle/>
        <a:p>
          <a:endParaRPr lang="de-DE" dirty="0"/>
        </a:p>
      </dgm:t>
    </dgm:pt>
    <dgm:pt modelId="{1E76183F-9BE6-4C60-A7FF-AF7704FF6066}" type="parTrans" cxnId="{B0F29810-15B4-4442-8D61-12D216F3AF2B}">
      <dgm:prSet/>
      <dgm:spPr/>
      <dgm:t>
        <a:bodyPr/>
        <a:lstStyle/>
        <a:p>
          <a:endParaRPr lang="de-DE"/>
        </a:p>
      </dgm:t>
    </dgm:pt>
    <dgm:pt modelId="{80324870-B63F-4CE5-B5A5-CA86B8CBFB1C}" type="sibTrans" cxnId="{B0F29810-15B4-4442-8D61-12D216F3AF2B}">
      <dgm:prSet/>
      <dgm:spPr/>
      <dgm:t>
        <a:bodyPr/>
        <a:lstStyle/>
        <a:p>
          <a:endParaRPr lang="de-DE"/>
        </a:p>
      </dgm:t>
    </dgm:pt>
    <dgm:pt modelId="{FA0078A1-AE5E-43CF-8C44-DCBB59B5C9E8}">
      <dgm:prSet phldrT="[Text]"/>
      <dgm:spPr/>
      <dgm:t>
        <a:bodyPr/>
        <a:lstStyle/>
        <a:p>
          <a:r>
            <a:rPr lang="de-DE" dirty="0"/>
            <a:t>Konzentration gewährleisten</a:t>
          </a:r>
        </a:p>
      </dgm:t>
    </dgm:pt>
    <dgm:pt modelId="{CE290DA3-9A49-47B0-9378-053AE73B04B7}" type="parTrans" cxnId="{D8954A0F-0E19-45A2-B1FA-33985D6BA4C9}">
      <dgm:prSet/>
      <dgm:spPr/>
      <dgm:t>
        <a:bodyPr/>
        <a:lstStyle/>
        <a:p>
          <a:endParaRPr lang="de-DE"/>
        </a:p>
      </dgm:t>
    </dgm:pt>
    <dgm:pt modelId="{5B1FB291-B919-4DD7-BAF7-897A73EFC801}" type="sibTrans" cxnId="{D8954A0F-0E19-45A2-B1FA-33985D6BA4C9}">
      <dgm:prSet/>
      <dgm:spPr/>
      <dgm:t>
        <a:bodyPr/>
        <a:lstStyle/>
        <a:p>
          <a:endParaRPr lang="de-DE"/>
        </a:p>
      </dgm:t>
    </dgm:pt>
    <dgm:pt modelId="{4B54B5DC-58B1-4830-8558-C991F9DEFF10}">
      <dgm:prSet phldrT="[Text]"/>
      <dgm:spPr/>
      <dgm:t>
        <a:bodyPr/>
        <a:lstStyle/>
        <a:p>
          <a:endParaRPr lang="de-DE" dirty="0"/>
        </a:p>
      </dgm:t>
    </dgm:pt>
    <dgm:pt modelId="{3CD08FE3-C613-4696-94C1-5982149BD487}" type="parTrans" cxnId="{4EB92BCD-D8E3-4F02-B952-45763B3F92A0}">
      <dgm:prSet/>
      <dgm:spPr/>
      <dgm:t>
        <a:bodyPr/>
        <a:lstStyle/>
        <a:p>
          <a:endParaRPr lang="de-DE"/>
        </a:p>
      </dgm:t>
    </dgm:pt>
    <dgm:pt modelId="{969D80C6-45B6-4686-AF36-D2C2AE0A1477}" type="sibTrans" cxnId="{4EB92BCD-D8E3-4F02-B952-45763B3F92A0}">
      <dgm:prSet/>
      <dgm:spPr/>
      <dgm:t>
        <a:bodyPr/>
        <a:lstStyle/>
        <a:p>
          <a:endParaRPr lang="de-DE"/>
        </a:p>
      </dgm:t>
    </dgm:pt>
    <dgm:pt modelId="{F85D4F32-235E-4AD0-AE18-9E3CB5C78EEE}">
      <dgm:prSet phldrT="[Text]"/>
      <dgm:spPr/>
      <dgm:t>
        <a:bodyPr/>
        <a:lstStyle/>
        <a:p>
          <a:endParaRPr lang="de-DE" dirty="0"/>
        </a:p>
      </dgm:t>
    </dgm:pt>
    <dgm:pt modelId="{AE9FC4DD-88FB-4616-9A89-39428FCBCE5A}" type="parTrans" cxnId="{7D6D915A-B69B-4C98-B0E5-85305343E6B3}">
      <dgm:prSet/>
      <dgm:spPr/>
      <dgm:t>
        <a:bodyPr/>
        <a:lstStyle/>
        <a:p>
          <a:endParaRPr lang="de-DE"/>
        </a:p>
      </dgm:t>
    </dgm:pt>
    <dgm:pt modelId="{B6613A9E-E294-45C2-9F0B-DA7ED59A16AE}" type="sibTrans" cxnId="{7D6D915A-B69B-4C98-B0E5-85305343E6B3}">
      <dgm:prSet/>
      <dgm:spPr/>
      <dgm:t>
        <a:bodyPr/>
        <a:lstStyle/>
        <a:p>
          <a:endParaRPr lang="de-DE"/>
        </a:p>
      </dgm:t>
    </dgm:pt>
    <dgm:pt modelId="{5CE47929-1EB4-4240-B953-0A3879A8EF96}" type="pres">
      <dgm:prSet presAssocID="{59D4862C-9B82-4BF6-9EB1-F1E22A844B15}" presName="linearFlow" presStyleCnt="0">
        <dgm:presLayoutVars>
          <dgm:dir/>
          <dgm:animLvl val="lvl"/>
          <dgm:resizeHandles/>
        </dgm:presLayoutVars>
      </dgm:prSet>
      <dgm:spPr/>
    </dgm:pt>
    <dgm:pt modelId="{578FF506-4B0D-4C2F-BD67-F7A08A5E6409}" type="pres">
      <dgm:prSet presAssocID="{ED043DBA-12CF-49C5-A6DC-A0E2E4F60FFF}" presName="compositeNode" presStyleCnt="0">
        <dgm:presLayoutVars>
          <dgm:bulletEnabled val="1"/>
        </dgm:presLayoutVars>
      </dgm:prSet>
      <dgm:spPr/>
    </dgm:pt>
    <dgm:pt modelId="{8FFEBDD2-2355-49D9-857F-AF97716215E1}" type="pres">
      <dgm:prSet presAssocID="{ED043DBA-12CF-49C5-A6DC-A0E2E4F60FFF}" presName="image" presStyleLbl="fgImgPlace1" presStyleIdx="0" presStyleCnt="3"/>
      <dgm:spPr/>
    </dgm:pt>
    <dgm:pt modelId="{BE39C0A0-E2AF-4561-8B2A-D7B168992DD8}" type="pres">
      <dgm:prSet presAssocID="{ED043DBA-12CF-49C5-A6DC-A0E2E4F60FFF}" presName="childNode" presStyleLbl="node1" presStyleIdx="0" presStyleCnt="3">
        <dgm:presLayoutVars>
          <dgm:bulletEnabled val="1"/>
        </dgm:presLayoutVars>
      </dgm:prSet>
      <dgm:spPr/>
    </dgm:pt>
    <dgm:pt modelId="{9C26FFFC-662D-4DBA-9A60-1118D19A7C13}" type="pres">
      <dgm:prSet presAssocID="{ED043DBA-12CF-49C5-A6DC-A0E2E4F60FFF}" presName="parentNode" presStyleLbl="revTx" presStyleIdx="0" presStyleCnt="3">
        <dgm:presLayoutVars>
          <dgm:chMax val="0"/>
          <dgm:bulletEnabled val="1"/>
        </dgm:presLayoutVars>
      </dgm:prSet>
      <dgm:spPr/>
    </dgm:pt>
    <dgm:pt modelId="{3C7440B7-034D-4C5B-B943-D2FC8A3190BB}" type="pres">
      <dgm:prSet presAssocID="{FC9BD04A-3B01-4E09-AD8A-E66CBB957024}" presName="sibTrans" presStyleCnt="0"/>
      <dgm:spPr/>
    </dgm:pt>
    <dgm:pt modelId="{BD888794-CCA2-4747-B74E-4DE162551348}" type="pres">
      <dgm:prSet presAssocID="{B2EB2DE8-946A-40F1-AF80-C5BD4CF98668}" presName="compositeNode" presStyleCnt="0">
        <dgm:presLayoutVars>
          <dgm:bulletEnabled val="1"/>
        </dgm:presLayoutVars>
      </dgm:prSet>
      <dgm:spPr/>
    </dgm:pt>
    <dgm:pt modelId="{7A2CA0BD-6FA5-486B-BFCA-EF068680A992}" type="pres">
      <dgm:prSet presAssocID="{B2EB2DE8-946A-40F1-AF80-C5BD4CF98668}" presName="image" presStyleLbl="fgImgPlace1" presStyleIdx="1" presStyleCnt="3"/>
      <dgm:spPr/>
    </dgm:pt>
    <dgm:pt modelId="{F13DC1E4-21D2-4FFE-8C3E-C378A25FBC08}" type="pres">
      <dgm:prSet presAssocID="{B2EB2DE8-946A-40F1-AF80-C5BD4CF98668}" presName="childNode" presStyleLbl="node1" presStyleIdx="1" presStyleCnt="3">
        <dgm:presLayoutVars>
          <dgm:bulletEnabled val="1"/>
        </dgm:presLayoutVars>
      </dgm:prSet>
      <dgm:spPr/>
    </dgm:pt>
    <dgm:pt modelId="{AD6D11A7-86AB-443A-8D46-59CD301FCEA5}" type="pres">
      <dgm:prSet presAssocID="{B2EB2DE8-946A-40F1-AF80-C5BD4CF98668}" presName="parentNode" presStyleLbl="revTx" presStyleIdx="1" presStyleCnt="3">
        <dgm:presLayoutVars>
          <dgm:chMax val="0"/>
          <dgm:bulletEnabled val="1"/>
        </dgm:presLayoutVars>
      </dgm:prSet>
      <dgm:spPr/>
    </dgm:pt>
    <dgm:pt modelId="{02E30197-F5E5-44D7-A868-FB445A390117}" type="pres">
      <dgm:prSet presAssocID="{4849B6F1-7A27-40FB-8F31-FEE74B5FC063}" presName="sibTrans" presStyleCnt="0"/>
      <dgm:spPr/>
    </dgm:pt>
    <dgm:pt modelId="{6A7CE21F-D72B-471D-9726-E95CC2752850}" type="pres">
      <dgm:prSet presAssocID="{4636F006-453A-446E-BA70-221BE0C7539D}" presName="compositeNode" presStyleCnt="0">
        <dgm:presLayoutVars>
          <dgm:bulletEnabled val="1"/>
        </dgm:presLayoutVars>
      </dgm:prSet>
      <dgm:spPr/>
    </dgm:pt>
    <dgm:pt modelId="{93A17554-8D99-48E7-AA85-D133F2CCB808}" type="pres">
      <dgm:prSet presAssocID="{4636F006-453A-446E-BA70-221BE0C7539D}" presName="image" presStyleLbl="fgImgPlace1" presStyleIdx="2" presStyleCnt="3"/>
      <dgm:spPr/>
    </dgm:pt>
    <dgm:pt modelId="{1F7D2B7F-7F7A-4001-9801-885B9A17ACEC}" type="pres">
      <dgm:prSet presAssocID="{4636F006-453A-446E-BA70-221BE0C7539D}" presName="childNode" presStyleLbl="node1" presStyleIdx="2" presStyleCnt="3">
        <dgm:presLayoutVars>
          <dgm:bulletEnabled val="1"/>
        </dgm:presLayoutVars>
      </dgm:prSet>
      <dgm:spPr/>
    </dgm:pt>
    <dgm:pt modelId="{9ADEA486-9A17-42E1-A5D6-AAF4E7D74E74}" type="pres">
      <dgm:prSet presAssocID="{4636F006-453A-446E-BA70-221BE0C7539D}" presName="parentNode" presStyleLbl="revTx" presStyleIdx="2" presStyleCnt="3">
        <dgm:presLayoutVars>
          <dgm:chMax val="0"/>
          <dgm:bulletEnabled val="1"/>
        </dgm:presLayoutVars>
      </dgm:prSet>
      <dgm:spPr/>
    </dgm:pt>
  </dgm:ptLst>
  <dgm:cxnLst>
    <dgm:cxn modelId="{104BAE08-6202-4B33-871C-166217D0DDBE}" type="presOf" srcId="{4B54B5DC-58B1-4830-8558-C991F9DEFF10}" destId="{1F7D2B7F-7F7A-4001-9801-885B9A17ACEC}" srcOrd="0" destOrd="0" presId="urn:microsoft.com/office/officeart/2005/8/layout/hList2"/>
    <dgm:cxn modelId="{D8954A0F-0E19-45A2-B1FA-33985D6BA4C9}" srcId="{4636F006-453A-446E-BA70-221BE0C7539D}" destId="{FA0078A1-AE5E-43CF-8C44-DCBB59B5C9E8}" srcOrd="3" destOrd="0" parTransId="{CE290DA3-9A49-47B0-9378-053AE73B04B7}" sibTransId="{5B1FB291-B919-4DD7-BAF7-897A73EFC801}"/>
    <dgm:cxn modelId="{B0F29810-15B4-4442-8D61-12D216F3AF2B}" srcId="{B2EB2DE8-946A-40F1-AF80-C5BD4CF98668}" destId="{B152FA6F-A082-4530-8EEA-64E78B1F0C16}" srcOrd="0" destOrd="0" parTransId="{1E76183F-9BE6-4C60-A7FF-AF7704FF6066}" sibTransId="{80324870-B63F-4CE5-B5A5-CA86B8CBFB1C}"/>
    <dgm:cxn modelId="{41F83114-60BE-47FA-8DA2-FDCBAE0163A7}" type="presOf" srcId="{A902187A-E9C1-4C85-8EFD-0CA8C845DB9C}" destId="{F13DC1E4-21D2-4FFE-8C3E-C378A25FBC08}" srcOrd="0" destOrd="1" presId="urn:microsoft.com/office/officeart/2005/8/layout/hList2"/>
    <dgm:cxn modelId="{20476A18-9133-4D80-8201-63E71C234763}" type="presOf" srcId="{ED043DBA-12CF-49C5-A6DC-A0E2E4F60FFF}" destId="{9C26FFFC-662D-4DBA-9A60-1118D19A7C13}" srcOrd="0" destOrd="0" presId="urn:microsoft.com/office/officeart/2005/8/layout/hList2"/>
    <dgm:cxn modelId="{24B5C91E-6EB7-4089-BACC-8469624B9F8E}" srcId="{B2EB2DE8-946A-40F1-AF80-C5BD4CF98668}" destId="{A902187A-E9C1-4C85-8EFD-0CA8C845DB9C}" srcOrd="1" destOrd="0" parTransId="{72BB4763-4CDD-4711-9FAE-2CC654A3807F}" sibTransId="{DCF8595D-A69B-4A0F-A246-4A02443091BC}"/>
    <dgm:cxn modelId="{2018AC27-BD86-4A3D-B92D-51481E0BF533}" type="presOf" srcId="{4636F006-453A-446E-BA70-221BE0C7539D}" destId="{9ADEA486-9A17-42E1-A5D6-AAF4E7D74E74}" srcOrd="0" destOrd="0" presId="urn:microsoft.com/office/officeart/2005/8/layout/hList2"/>
    <dgm:cxn modelId="{E0A79C2E-1C06-4487-A8E5-631A8124262C}" srcId="{ED043DBA-12CF-49C5-A6DC-A0E2E4F60FFF}" destId="{6B3ECAB0-8797-4B51-99DB-DF02A7EEA946}" srcOrd="1" destOrd="0" parTransId="{2B1320BD-1F59-4F4F-9448-6DF0E8E3A7E2}" sibTransId="{8FF413AC-861C-493B-963B-9D061582D2E7}"/>
    <dgm:cxn modelId="{CF58C232-3B33-4C16-AE3F-B4743A83EF79}" type="presOf" srcId="{FA0078A1-AE5E-43CF-8C44-DCBB59B5C9E8}" destId="{1F7D2B7F-7F7A-4001-9801-885B9A17ACEC}" srcOrd="0" destOrd="3" presId="urn:microsoft.com/office/officeart/2005/8/layout/hList2"/>
    <dgm:cxn modelId="{A7B1D24A-8740-48E2-9C5D-2276DF0FC7B7}" srcId="{ED043DBA-12CF-49C5-A6DC-A0E2E4F60FFF}" destId="{91565127-3F89-4A22-B5A2-6D889F1142F1}" srcOrd="2" destOrd="0" parTransId="{AAF37336-15BD-4501-9B58-CD5F237BA116}" sibTransId="{BE80AFBA-5682-4714-8D33-B38E6455E8CA}"/>
    <dgm:cxn modelId="{A14A8C4C-0B2E-42F5-88ED-E55966140E18}" srcId="{4636F006-453A-446E-BA70-221BE0C7539D}" destId="{8DA48505-F6EE-4217-B6AA-F50C3C2A09EF}" srcOrd="2" destOrd="0" parTransId="{D07D1B63-57F9-46D2-A3B1-55E22730B537}" sibTransId="{7FE5AAE8-A283-4FC7-9C4A-E4391E79F801}"/>
    <dgm:cxn modelId="{62B1104F-75FB-4EC4-9913-3FE49D2149E3}" type="presOf" srcId="{82DD3448-FBAA-447E-AF79-C4B1E9DD95F0}" destId="{BE39C0A0-E2AF-4561-8B2A-D7B168992DD8}" srcOrd="0" destOrd="3" presId="urn:microsoft.com/office/officeart/2005/8/layout/hList2"/>
    <dgm:cxn modelId="{7D6D915A-B69B-4C98-B0E5-85305343E6B3}" srcId="{4636F006-453A-446E-BA70-221BE0C7539D}" destId="{F85D4F32-235E-4AD0-AE18-9E3CB5C78EEE}" srcOrd="1" destOrd="0" parTransId="{AE9FC4DD-88FB-4616-9A89-39428FCBCE5A}" sibTransId="{B6613A9E-E294-45C2-9F0B-DA7ED59A16AE}"/>
    <dgm:cxn modelId="{6707125B-3578-454A-8CD8-70FD70FC7568}" srcId="{B2EB2DE8-946A-40F1-AF80-C5BD4CF98668}" destId="{1FB4C37F-494C-4688-A14E-8E81DDF5033C}" srcOrd="2" destOrd="0" parTransId="{38D5E738-DE89-43F7-86B6-D34321B28206}" sibTransId="{85BEDE15-24C6-48E1-B867-C7C0CA37376B}"/>
    <dgm:cxn modelId="{B893435D-668D-4937-96ED-9B4AE68ED03B}" srcId="{59D4862C-9B82-4BF6-9EB1-F1E22A844B15}" destId="{B2EB2DE8-946A-40F1-AF80-C5BD4CF98668}" srcOrd="1" destOrd="0" parTransId="{354A1B6E-E385-482A-9E95-4711F4D4DED5}" sibTransId="{4849B6F1-7A27-40FB-8F31-FEE74B5FC063}"/>
    <dgm:cxn modelId="{AE40B55F-AD8C-490A-B999-8F4603D86426}" type="presOf" srcId="{8DA48505-F6EE-4217-B6AA-F50C3C2A09EF}" destId="{1F7D2B7F-7F7A-4001-9801-885B9A17ACEC}" srcOrd="0" destOrd="2" presId="urn:microsoft.com/office/officeart/2005/8/layout/hList2"/>
    <dgm:cxn modelId="{590D3D67-C17F-4F2D-9DCF-CD3E1E6AF34D}" type="presOf" srcId="{B152FA6F-A082-4530-8EEA-64E78B1F0C16}" destId="{F13DC1E4-21D2-4FFE-8C3E-C378A25FBC08}" srcOrd="0" destOrd="0" presId="urn:microsoft.com/office/officeart/2005/8/layout/hList2"/>
    <dgm:cxn modelId="{5581BF68-232E-4B87-B36A-6E14B5E051E0}" type="presOf" srcId="{98F8627F-55BE-4123-A150-C16E3D2637E4}" destId="{BE39C0A0-E2AF-4561-8B2A-D7B168992DD8}" srcOrd="0" destOrd="0" presId="urn:microsoft.com/office/officeart/2005/8/layout/hList2"/>
    <dgm:cxn modelId="{2E988277-D636-4DDA-B9AB-471B10595CB1}" type="presOf" srcId="{91565127-3F89-4A22-B5A2-6D889F1142F1}" destId="{BE39C0A0-E2AF-4561-8B2A-D7B168992DD8}" srcOrd="0" destOrd="2" presId="urn:microsoft.com/office/officeart/2005/8/layout/hList2"/>
    <dgm:cxn modelId="{32288F8C-43FB-453F-A24C-BECE112B5282}" type="presOf" srcId="{FCE4ABAF-AF51-4F86-AF25-C56DB57F0635}" destId="{F13DC1E4-21D2-4FFE-8C3E-C378A25FBC08}" srcOrd="0" destOrd="5" presId="urn:microsoft.com/office/officeart/2005/8/layout/hList2"/>
    <dgm:cxn modelId="{32BE4C8D-021B-471C-B4FF-FF6C3893E854}" type="presOf" srcId="{F85D4F32-235E-4AD0-AE18-9E3CB5C78EEE}" destId="{1F7D2B7F-7F7A-4001-9801-885B9A17ACEC}" srcOrd="0" destOrd="1" presId="urn:microsoft.com/office/officeart/2005/8/layout/hList2"/>
    <dgm:cxn modelId="{70956792-C783-489D-9A38-167ABAD83C6A}" type="presOf" srcId="{6B3ECAB0-8797-4B51-99DB-DF02A7EEA946}" destId="{BE39C0A0-E2AF-4561-8B2A-D7B168992DD8}" srcOrd="0" destOrd="1" presId="urn:microsoft.com/office/officeart/2005/8/layout/hList2"/>
    <dgm:cxn modelId="{AABF5C96-CF0F-493B-8F6D-269370C04F7C}" type="presOf" srcId="{B7CAB402-F8FF-47F7-8C8F-6AF0468188E1}" destId="{F13DC1E4-21D2-4FFE-8C3E-C378A25FBC08}" srcOrd="0" destOrd="4" presId="urn:microsoft.com/office/officeart/2005/8/layout/hList2"/>
    <dgm:cxn modelId="{0FAB4A99-1335-4948-B593-B70F5195DDC6}" srcId="{59D4862C-9B82-4BF6-9EB1-F1E22A844B15}" destId="{4636F006-453A-446E-BA70-221BE0C7539D}" srcOrd="2" destOrd="0" parTransId="{75E50746-2FBD-407D-ACE3-42F49165206A}" sibTransId="{8D2647A7-D00F-4892-BE65-B8863927ABB4}"/>
    <dgm:cxn modelId="{7ECE8C9B-078F-49E3-8886-060B3388605B}" type="presOf" srcId="{1FB4C37F-494C-4688-A14E-8E81DDF5033C}" destId="{F13DC1E4-21D2-4FFE-8C3E-C378A25FBC08}" srcOrd="0" destOrd="2" presId="urn:microsoft.com/office/officeart/2005/8/layout/hList2"/>
    <dgm:cxn modelId="{76ABAAA7-9AA0-4073-A3E1-5AD1D412FDDC}" type="presOf" srcId="{59D4862C-9B82-4BF6-9EB1-F1E22A844B15}" destId="{5CE47929-1EB4-4240-B953-0A3879A8EF96}" srcOrd="0" destOrd="0" presId="urn:microsoft.com/office/officeart/2005/8/layout/hList2"/>
    <dgm:cxn modelId="{650348B5-0D79-4C3A-9204-981FA34CCC31}" srcId="{B2EB2DE8-946A-40F1-AF80-C5BD4CF98668}" destId="{B7CAB402-F8FF-47F7-8C8F-6AF0468188E1}" srcOrd="4" destOrd="0" parTransId="{D41AFD0F-D39E-48B4-A7A5-3F8DF604523A}" sibTransId="{5D780ACD-6BBA-4B64-B546-5B20B0E54A79}"/>
    <dgm:cxn modelId="{48C9CDB8-BA9A-449E-8B44-1DC1279DDD7D}" srcId="{B2EB2DE8-946A-40F1-AF80-C5BD4CF98668}" destId="{FCE4ABAF-AF51-4F86-AF25-C56DB57F0635}" srcOrd="5" destOrd="0" parTransId="{7D533A1C-77F5-460C-844E-7CC34F35422E}" sibTransId="{5D8A38CD-4CEF-45CC-B429-FC5089BAA670}"/>
    <dgm:cxn modelId="{33F52DC0-1236-4CAE-A391-ACB8758ADED4}" type="presOf" srcId="{316C4509-4271-4F6F-ADF8-B141DB3013B6}" destId="{F13DC1E4-21D2-4FFE-8C3E-C378A25FBC08}" srcOrd="0" destOrd="3" presId="urn:microsoft.com/office/officeart/2005/8/layout/hList2"/>
    <dgm:cxn modelId="{2AC9B4C9-FBFB-4B71-8B9B-DEE375BD1F25}" srcId="{ED043DBA-12CF-49C5-A6DC-A0E2E4F60FFF}" destId="{82DD3448-FBAA-447E-AF79-C4B1E9DD95F0}" srcOrd="3" destOrd="0" parTransId="{6FD7B82B-218B-4598-8A8D-6D2FEFEF5DF8}" sibTransId="{5C1DD9B8-7807-4869-893C-B3976CDC6320}"/>
    <dgm:cxn modelId="{2CA475CA-FC35-425B-B141-C589F39F3862}" type="presOf" srcId="{B2EB2DE8-946A-40F1-AF80-C5BD4CF98668}" destId="{AD6D11A7-86AB-443A-8D46-59CD301FCEA5}" srcOrd="0" destOrd="0" presId="urn:microsoft.com/office/officeart/2005/8/layout/hList2"/>
    <dgm:cxn modelId="{4EB92BCD-D8E3-4F02-B952-45763B3F92A0}" srcId="{4636F006-453A-446E-BA70-221BE0C7539D}" destId="{4B54B5DC-58B1-4830-8558-C991F9DEFF10}" srcOrd="0" destOrd="0" parTransId="{3CD08FE3-C613-4696-94C1-5982149BD487}" sibTransId="{969D80C6-45B6-4686-AF36-D2C2AE0A1477}"/>
    <dgm:cxn modelId="{95DF54CF-E285-4785-8D9D-FC9A33987D28}" srcId="{B2EB2DE8-946A-40F1-AF80-C5BD4CF98668}" destId="{316C4509-4271-4F6F-ADF8-B141DB3013B6}" srcOrd="3" destOrd="0" parTransId="{AA29E7FD-F889-4D62-B2BB-1121FB7C635F}" sibTransId="{68A52003-460A-4C6F-8DC2-3E57966AC688}"/>
    <dgm:cxn modelId="{A3BB96FA-B432-4CBC-8B20-343CFB5CE99D}" srcId="{59D4862C-9B82-4BF6-9EB1-F1E22A844B15}" destId="{ED043DBA-12CF-49C5-A6DC-A0E2E4F60FFF}" srcOrd="0" destOrd="0" parTransId="{EA9AF8BD-CEEF-41E8-A3EE-B20EE6DEBA70}" sibTransId="{FC9BD04A-3B01-4E09-AD8A-E66CBB957024}"/>
    <dgm:cxn modelId="{9C2E29FE-30A5-4FCA-AA37-6D8A65B73166}" srcId="{ED043DBA-12CF-49C5-A6DC-A0E2E4F60FFF}" destId="{98F8627F-55BE-4123-A150-C16E3D2637E4}" srcOrd="0" destOrd="0" parTransId="{A3F2E01D-335C-4B2B-AA51-551DE537A7C4}" sibTransId="{9AFE432F-8B72-4546-9D53-076221B6314B}"/>
    <dgm:cxn modelId="{A3988D3A-642B-498F-AFD6-A52282A88860}" type="presParOf" srcId="{5CE47929-1EB4-4240-B953-0A3879A8EF96}" destId="{578FF506-4B0D-4C2F-BD67-F7A08A5E6409}" srcOrd="0" destOrd="0" presId="urn:microsoft.com/office/officeart/2005/8/layout/hList2"/>
    <dgm:cxn modelId="{E8F612BA-6EB6-4090-AC39-57D24AB4D8DE}" type="presParOf" srcId="{578FF506-4B0D-4C2F-BD67-F7A08A5E6409}" destId="{8FFEBDD2-2355-49D9-857F-AF97716215E1}" srcOrd="0" destOrd="0" presId="urn:microsoft.com/office/officeart/2005/8/layout/hList2"/>
    <dgm:cxn modelId="{AFACFD34-3E08-4AC6-8ACC-8B3AC3720699}" type="presParOf" srcId="{578FF506-4B0D-4C2F-BD67-F7A08A5E6409}" destId="{BE39C0A0-E2AF-4561-8B2A-D7B168992DD8}" srcOrd="1" destOrd="0" presId="urn:microsoft.com/office/officeart/2005/8/layout/hList2"/>
    <dgm:cxn modelId="{A831972F-12C4-4C5C-86E0-723FF8646F8F}" type="presParOf" srcId="{578FF506-4B0D-4C2F-BD67-F7A08A5E6409}" destId="{9C26FFFC-662D-4DBA-9A60-1118D19A7C13}" srcOrd="2" destOrd="0" presId="urn:microsoft.com/office/officeart/2005/8/layout/hList2"/>
    <dgm:cxn modelId="{532FC2F3-4258-47B0-8E90-FFA8FE755EBC}" type="presParOf" srcId="{5CE47929-1EB4-4240-B953-0A3879A8EF96}" destId="{3C7440B7-034D-4C5B-B943-D2FC8A3190BB}" srcOrd="1" destOrd="0" presId="urn:microsoft.com/office/officeart/2005/8/layout/hList2"/>
    <dgm:cxn modelId="{3AB646D8-66D3-4CEC-804F-1F5DF45D349D}" type="presParOf" srcId="{5CE47929-1EB4-4240-B953-0A3879A8EF96}" destId="{BD888794-CCA2-4747-B74E-4DE162551348}" srcOrd="2" destOrd="0" presId="urn:microsoft.com/office/officeart/2005/8/layout/hList2"/>
    <dgm:cxn modelId="{3ED68935-F118-4339-A0E4-1650240AE64E}" type="presParOf" srcId="{BD888794-CCA2-4747-B74E-4DE162551348}" destId="{7A2CA0BD-6FA5-486B-BFCA-EF068680A992}" srcOrd="0" destOrd="0" presId="urn:microsoft.com/office/officeart/2005/8/layout/hList2"/>
    <dgm:cxn modelId="{D51E4C07-F2A1-4A12-A77F-E9494D2F8778}" type="presParOf" srcId="{BD888794-CCA2-4747-B74E-4DE162551348}" destId="{F13DC1E4-21D2-4FFE-8C3E-C378A25FBC08}" srcOrd="1" destOrd="0" presId="urn:microsoft.com/office/officeart/2005/8/layout/hList2"/>
    <dgm:cxn modelId="{E9D67E95-5214-4E94-AF94-564989081350}" type="presParOf" srcId="{BD888794-CCA2-4747-B74E-4DE162551348}" destId="{AD6D11A7-86AB-443A-8D46-59CD301FCEA5}" srcOrd="2" destOrd="0" presId="urn:microsoft.com/office/officeart/2005/8/layout/hList2"/>
    <dgm:cxn modelId="{AE561824-EF2D-4366-B53C-4E8BE4436300}" type="presParOf" srcId="{5CE47929-1EB4-4240-B953-0A3879A8EF96}" destId="{02E30197-F5E5-44D7-A868-FB445A390117}" srcOrd="3" destOrd="0" presId="urn:microsoft.com/office/officeart/2005/8/layout/hList2"/>
    <dgm:cxn modelId="{AC2F165E-3FA9-4F1D-960A-628BE1FE7F0C}" type="presParOf" srcId="{5CE47929-1EB4-4240-B953-0A3879A8EF96}" destId="{6A7CE21F-D72B-471D-9726-E95CC2752850}" srcOrd="4" destOrd="0" presId="urn:microsoft.com/office/officeart/2005/8/layout/hList2"/>
    <dgm:cxn modelId="{9B2998D6-2814-4C60-BFB4-A7BD1C7AB818}" type="presParOf" srcId="{6A7CE21F-D72B-471D-9726-E95CC2752850}" destId="{93A17554-8D99-48E7-AA85-D133F2CCB808}" srcOrd="0" destOrd="0" presId="urn:microsoft.com/office/officeart/2005/8/layout/hList2"/>
    <dgm:cxn modelId="{DB6383D3-A325-484E-913A-1B18B53446D9}" type="presParOf" srcId="{6A7CE21F-D72B-471D-9726-E95CC2752850}" destId="{1F7D2B7F-7F7A-4001-9801-885B9A17ACEC}" srcOrd="1" destOrd="0" presId="urn:microsoft.com/office/officeart/2005/8/layout/hList2"/>
    <dgm:cxn modelId="{432B6CE5-4667-4813-B7CF-E1FB2082B437}" type="presParOf" srcId="{6A7CE21F-D72B-471D-9726-E95CC2752850}" destId="{9ADEA486-9A17-42E1-A5D6-AAF4E7D74E7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6FFFC-662D-4DBA-9A60-1118D19A7C13}">
      <dsp:nvSpPr>
        <dsp:cNvPr id="0" name=""/>
        <dsp:cNvSpPr/>
      </dsp:nvSpPr>
      <dsp:spPr>
        <a:xfrm rot="16200000">
          <a:off x="-1759380" y="2639939"/>
          <a:ext cx="4017873" cy="40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872" bIns="0" numCol="1" spcCol="1270" anchor="t" anchorCtr="0">
          <a:noAutofit/>
        </a:bodyPr>
        <a:lstStyle/>
        <a:p>
          <a:pPr marL="0" lvl="0" indent="0" algn="r" defTabSz="889000">
            <a:lnSpc>
              <a:spcPct val="90000"/>
            </a:lnSpc>
            <a:spcBef>
              <a:spcPct val="0"/>
            </a:spcBef>
            <a:spcAft>
              <a:spcPct val="35000"/>
            </a:spcAft>
            <a:buNone/>
          </a:pPr>
          <a:r>
            <a:rPr lang="de-DE" sz="2000" b="1" kern="1200" dirty="0"/>
            <a:t>Umgang mit Störungen</a:t>
          </a:r>
        </a:p>
      </dsp:txBody>
      <dsp:txXfrm>
        <a:off x="-1759380" y="2639939"/>
        <a:ext cx="4017873" cy="402374"/>
      </dsp:txXfrm>
    </dsp:sp>
    <dsp:sp modelId="{BE39C0A0-E2AF-4561-8B2A-D7B168992DD8}">
      <dsp:nvSpPr>
        <dsp:cNvPr id="0" name=""/>
        <dsp:cNvSpPr/>
      </dsp:nvSpPr>
      <dsp:spPr>
        <a:xfrm>
          <a:off x="450743" y="832190"/>
          <a:ext cx="2004250" cy="40178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54872" rIns="149352" bIns="149352" numCol="1" spcCol="1270" anchor="t" anchorCtr="0">
          <a:noAutofit/>
        </a:bodyPr>
        <a:lstStyle/>
        <a:p>
          <a:pPr marL="171450" lvl="1" indent="-171450" algn="l" defTabSz="711200">
            <a:lnSpc>
              <a:spcPct val="90000"/>
            </a:lnSpc>
            <a:spcBef>
              <a:spcPct val="0"/>
            </a:spcBef>
            <a:spcAft>
              <a:spcPct val="15000"/>
            </a:spcAft>
            <a:buChar char="•"/>
          </a:pPr>
          <a:endParaRPr lang="de-DE" sz="1600" kern="1200" dirty="0"/>
        </a:p>
        <a:p>
          <a:pPr marL="171450" lvl="1" indent="-171450" algn="l" defTabSz="711200">
            <a:lnSpc>
              <a:spcPct val="90000"/>
            </a:lnSpc>
            <a:spcBef>
              <a:spcPct val="0"/>
            </a:spcBef>
            <a:spcAft>
              <a:spcPct val="15000"/>
            </a:spcAft>
            <a:buChar char="•"/>
          </a:pPr>
          <a:endParaRPr lang="de-DE" sz="1600" kern="1200" dirty="0"/>
        </a:p>
        <a:p>
          <a:pPr marL="171450" lvl="1" indent="-171450" algn="l" defTabSz="711200">
            <a:lnSpc>
              <a:spcPct val="90000"/>
            </a:lnSpc>
            <a:spcBef>
              <a:spcPct val="0"/>
            </a:spcBef>
            <a:spcAft>
              <a:spcPct val="15000"/>
            </a:spcAft>
            <a:buChar char="•"/>
          </a:pPr>
          <a:r>
            <a:rPr lang="de-DE" sz="1600" kern="1200" dirty="0"/>
            <a:t>neue Störungsformen</a:t>
          </a:r>
        </a:p>
        <a:p>
          <a:pPr marL="171450" lvl="1" indent="-171450" algn="l" defTabSz="711200">
            <a:lnSpc>
              <a:spcPct val="90000"/>
            </a:lnSpc>
            <a:spcBef>
              <a:spcPct val="0"/>
            </a:spcBef>
            <a:spcAft>
              <a:spcPct val="15000"/>
            </a:spcAft>
            <a:buChar char="•"/>
          </a:pPr>
          <a:r>
            <a:rPr lang="de-DE" sz="1600" kern="1200" dirty="0"/>
            <a:t>eingeschränkte Aufmerksamkeit</a:t>
          </a:r>
        </a:p>
      </dsp:txBody>
      <dsp:txXfrm>
        <a:off x="450743" y="832190"/>
        <a:ext cx="2004250" cy="4017873"/>
      </dsp:txXfrm>
    </dsp:sp>
    <dsp:sp modelId="{8FFEBDD2-2355-49D9-857F-AF97716215E1}">
      <dsp:nvSpPr>
        <dsp:cNvPr id="0" name=""/>
        <dsp:cNvSpPr/>
      </dsp:nvSpPr>
      <dsp:spPr>
        <a:xfrm>
          <a:off x="48368" y="301056"/>
          <a:ext cx="804748" cy="804748"/>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6D11A7-86AB-443A-8D46-59CD301FCEA5}">
      <dsp:nvSpPr>
        <dsp:cNvPr id="0" name=""/>
        <dsp:cNvSpPr/>
      </dsp:nvSpPr>
      <dsp:spPr>
        <a:xfrm rot="16200000">
          <a:off x="1159618" y="2639939"/>
          <a:ext cx="4017873" cy="40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872" bIns="0" numCol="1" spcCol="1270" anchor="t" anchorCtr="0">
          <a:noAutofit/>
        </a:bodyPr>
        <a:lstStyle/>
        <a:p>
          <a:pPr marL="0" lvl="0" indent="0" algn="r" defTabSz="889000">
            <a:lnSpc>
              <a:spcPct val="90000"/>
            </a:lnSpc>
            <a:spcBef>
              <a:spcPct val="0"/>
            </a:spcBef>
            <a:spcAft>
              <a:spcPct val="35000"/>
            </a:spcAft>
            <a:buNone/>
          </a:pPr>
          <a:r>
            <a:rPr lang="de-DE" sz="2000" b="1" kern="1200" dirty="0"/>
            <a:t>Lernzeitnutzung</a:t>
          </a:r>
        </a:p>
      </dsp:txBody>
      <dsp:txXfrm>
        <a:off x="1159618" y="2639939"/>
        <a:ext cx="4017873" cy="402374"/>
      </dsp:txXfrm>
    </dsp:sp>
    <dsp:sp modelId="{F13DC1E4-21D2-4FFE-8C3E-C378A25FBC08}">
      <dsp:nvSpPr>
        <dsp:cNvPr id="0" name=""/>
        <dsp:cNvSpPr/>
      </dsp:nvSpPr>
      <dsp:spPr>
        <a:xfrm>
          <a:off x="3369741" y="832190"/>
          <a:ext cx="2004250" cy="40178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54872" rIns="149352" bIns="149352" numCol="1" spcCol="1270" anchor="t" anchorCtr="0">
          <a:noAutofit/>
        </a:bodyPr>
        <a:lstStyle/>
        <a:p>
          <a:pPr marL="171450" lvl="1" indent="-171450" algn="l" defTabSz="711200">
            <a:lnSpc>
              <a:spcPct val="90000"/>
            </a:lnSpc>
            <a:spcBef>
              <a:spcPct val="0"/>
            </a:spcBef>
            <a:spcAft>
              <a:spcPct val="15000"/>
            </a:spcAft>
            <a:buChar char="•"/>
          </a:pPr>
          <a:endParaRPr lang="de-DE" sz="1600" kern="1200" dirty="0"/>
        </a:p>
        <a:p>
          <a:pPr marL="171450" lvl="1" indent="-171450" algn="l" defTabSz="711200">
            <a:lnSpc>
              <a:spcPct val="90000"/>
            </a:lnSpc>
            <a:spcBef>
              <a:spcPct val="0"/>
            </a:spcBef>
            <a:spcAft>
              <a:spcPct val="15000"/>
            </a:spcAft>
            <a:buChar char="•"/>
          </a:pPr>
          <a:endParaRPr lang="de-DE" sz="1600" kern="1200" dirty="0"/>
        </a:p>
        <a:p>
          <a:pPr marL="171450" lvl="1" indent="-171450" algn="l" defTabSz="711200">
            <a:lnSpc>
              <a:spcPct val="90000"/>
            </a:lnSpc>
            <a:spcBef>
              <a:spcPct val="0"/>
            </a:spcBef>
            <a:spcAft>
              <a:spcPct val="15000"/>
            </a:spcAft>
            <a:buChar char="•"/>
          </a:pPr>
          <a:r>
            <a:rPr lang="de-DE" sz="1600" kern="1200" dirty="0"/>
            <a:t>veränderter Workflow (Lehrkräfte und </a:t>
          </a:r>
          <a:r>
            <a:rPr lang="de-DE" sz="1600" kern="1200" dirty="0" err="1"/>
            <a:t>SuS</a:t>
          </a:r>
          <a:r>
            <a:rPr lang="de-DE" sz="1600" kern="1200" dirty="0"/>
            <a:t>)</a:t>
          </a:r>
        </a:p>
        <a:p>
          <a:pPr marL="171450" lvl="1" indent="-171450" algn="l" defTabSz="711200">
            <a:lnSpc>
              <a:spcPct val="90000"/>
            </a:lnSpc>
            <a:spcBef>
              <a:spcPct val="0"/>
            </a:spcBef>
            <a:spcAft>
              <a:spcPct val="15000"/>
            </a:spcAft>
            <a:buChar char="•"/>
          </a:pPr>
          <a:r>
            <a:rPr lang="de-DE" sz="1600" kern="1200" dirty="0"/>
            <a:t>Zeitverlust durch Gerätebedienung / Download etc.</a:t>
          </a:r>
        </a:p>
        <a:p>
          <a:pPr marL="171450" lvl="1" indent="-171450" algn="l" defTabSz="711200">
            <a:lnSpc>
              <a:spcPct val="90000"/>
            </a:lnSpc>
            <a:spcBef>
              <a:spcPct val="0"/>
            </a:spcBef>
            <a:spcAft>
              <a:spcPct val="15000"/>
            </a:spcAft>
            <a:buChar char="•"/>
          </a:pPr>
          <a:r>
            <a:rPr lang="de-DE" sz="1600" kern="1200" dirty="0"/>
            <a:t>Überblick </a:t>
          </a:r>
        </a:p>
        <a:p>
          <a:pPr marL="171450" lvl="1" indent="-171450" algn="l" defTabSz="711200">
            <a:lnSpc>
              <a:spcPct val="90000"/>
            </a:lnSpc>
            <a:spcBef>
              <a:spcPct val="0"/>
            </a:spcBef>
            <a:spcAft>
              <a:spcPct val="15000"/>
            </a:spcAft>
            <a:buChar char="•"/>
          </a:pPr>
          <a:r>
            <a:rPr lang="de-DE" sz="1600" kern="1200" dirty="0"/>
            <a:t>Logistik</a:t>
          </a:r>
        </a:p>
      </dsp:txBody>
      <dsp:txXfrm>
        <a:off x="3369741" y="832190"/>
        <a:ext cx="2004250" cy="4017873"/>
      </dsp:txXfrm>
    </dsp:sp>
    <dsp:sp modelId="{7A2CA0BD-6FA5-486B-BFCA-EF068680A992}">
      <dsp:nvSpPr>
        <dsp:cNvPr id="0" name=""/>
        <dsp:cNvSpPr/>
      </dsp:nvSpPr>
      <dsp:spPr>
        <a:xfrm>
          <a:off x="2967367" y="301056"/>
          <a:ext cx="804748" cy="804748"/>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DEA486-9A17-42E1-A5D6-AAF4E7D74E74}">
      <dsp:nvSpPr>
        <dsp:cNvPr id="0" name=""/>
        <dsp:cNvSpPr/>
      </dsp:nvSpPr>
      <dsp:spPr>
        <a:xfrm rot="16200000">
          <a:off x="4078617" y="2639939"/>
          <a:ext cx="4017873" cy="40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872" bIns="0" numCol="1" spcCol="1270" anchor="t" anchorCtr="0">
          <a:noAutofit/>
        </a:bodyPr>
        <a:lstStyle/>
        <a:p>
          <a:pPr marL="0" lvl="0" indent="0" algn="r" defTabSz="889000">
            <a:lnSpc>
              <a:spcPct val="90000"/>
            </a:lnSpc>
            <a:spcBef>
              <a:spcPct val="0"/>
            </a:spcBef>
            <a:spcAft>
              <a:spcPct val="35000"/>
            </a:spcAft>
            <a:buNone/>
          </a:pPr>
          <a:r>
            <a:rPr lang="de-DE" sz="2000" b="1" kern="1200" dirty="0"/>
            <a:t>Lernförderliches Unterrichtsklima</a:t>
          </a:r>
        </a:p>
      </dsp:txBody>
      <dsp:txXfrm>
        <a:off x="4078617" y="2639939"/>
        <a:ext cx="4017873" cy="402374"/>
      </dsp:txXfrm>
    </dsp:sp>
    <dsp:sp modelId="{1F7D2B7F-7F7A-4001-9801-885B9A17ACEC}">
      <dsp:nvSpPr>
        <dsp:cNvPr id="0" name=""/>
        <dsp:cNvSpPr/>
      </dsp:nvSpPr>
      <dsp:spPr>
        <a:xfrm>
          <a:off x="6288740" y="832190"/>
          <a:ext cx="2004250" cy="40178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54872" rIns="149352" bIns="149352" numCol="1" spcCol="1270" anchor="t" anchorCtr="0">
          <a:noAutofit/>
        </a:bodyPr>
        <a:lstStyle/>
        <a:p>
          <a:pPr marL="171450" lvl="1" indent="-171450" algn="l" defTabSz="711200">
            <a:lnSpc>
              <a:spcPct val="90000"/>
            </a:lnSpc>
            <a:spcBef>
              <a:spcPct val="0"/>
            </a:spcBef>
            <a:spcAft>
              <a:spcPct val="15000"/>
            </a:spcAft>
            <a:buChar char="•"/>
          </a:pPr>
          <a:endParaRPr lang="de-DE" sz="1600" kern="1200" dirty="0"/>
        </a:p>
        <a:p>
          <a:pPr marL="171450" lvl="1" indent="-171450" algn="l" defTabSz="711200">
            <a:lnSpc>
              <a:spcPct val="90000"/>
            </a:lnSpc>
            <a:spcBef>
              <a:spcPct val="0"/>
            </a:spcBef>
            <a:spcAft>
              <a:spcPct val="15000"/>
            </a:spcAft>
            <a:buChar char="•"/>
          </a:pPr>
          <a:endParaRPr lang="de-DE" sz="1600" kern="1200" dirty="0"/>
        </a:p>
        <a:p>
          <a:pPr marL="171450" lvl="1" indent="-171450" algn="l" defTabSz="711200">
            <a:lnSpc>
              <a:spcPct val="90000"/>
            </a:lnSpc>
            <a:spcBef>
              <a:spcPct val="0"/>
            </a:spcBef>
            <a:spcAft>
              <a:spcPct val="15000"/>
            </a:spcAft>
            <a:buChar char="•"/>
          </a:pPr>
          <a:r>
            <a:rPr lang="de-DE" sz="1600" kern="1200" dirty="0"/>
            <a:t>Erkennen von Ablenkung</a:t>
          </a:r>
        </a:p>
        <a:p>
          <a:pPr marL="171450" lvl="1" indent="-171450" algn="l" defTabSz="711200">
            <a:lnSpc>
              <a:spcPct val="90000"/>
            </a:lnSpc>
            <a:spcBef>
              <a:spcPct val="0"/>
            </a:spcBef>
            <a:spcAft>
              <a:spcPct val="15000"/>
            </a:spcAft>
            <a:buChar char="•"/>
          </a:pPr>
          <a:r>
            <a:rPr lang="de-DE" sz="1600" kern="1200" dirty="0"/>
            <a:t>Konzentration gewährleisten</a:t>
          </a:r>
        </a:p>
      </dsp:txBody>
      <dsp:txXfrm>
        <a:off x="6288740" y="832190"/>
        <a:ext cx="2004250" cy="4017873"/>
      </dsp:txXfrm>
    </dsp:sp>
    <dsp:sp modelId="{93A17554-8D99-48E7-AA85-D133F2CCB808}">
      <dsp:nvSpPr>
        <dsp:cNvPr id="0" name=""/>
        <dsp:cNvSpPr/>
      </dsp:nvSpPr>
      <dsp:spPr>
        <a:xfrm>
          <a:off x="5886366" y="301056"/>
          <a:ext cx="804748" cy="804748"/>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160036D3-9B3F-4D53-A198-D2C327AEA30E}" type="datetimeFigureOut">
              <a:rPr lang="de-DE"/>
              <a:t>16.04.25</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D31E5DC-1745-435B-BB8B-17A431CC71B4}"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AD31E5DC-1745-435B-BB8B-17A431CC71B4}" type="slidenum">
              <a:rPr lang="de-DE"/>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Vierfach betroffen von diesem Thema:</a:t>
            </a:r>
          </a:p>
          <a:p>
            <a:pPr marL="171450" indent="-171450">
              <a:buFontTx/>
              <a:buChar char="-"/>
              <a:defRPr/>
            </a:pPr>
            <a:r>
              <a:rPr lang="de-DE" dirty="0"/>
              <a:t>ich unterrichte in 1:1-Klassen</a:t>
            </a:r>
          </a:p>
          <a:p>
            <a:pPr marL="171450" indent="-171450">
              <a:buFontTx/>
              <a:buChar char="-"/>
              <a:defRPr/>
            </a:pPr>
            <a:r>
              <a:rPr lang="de-DE" dirty="0"/>
              <a:t>ich bin als Medienpädagogin für die Einarbeitung unserer 8. Klässler zuständig</a:t>
            </a:r>
          </a:p>
          <a:p>
            <a:pPr marL="171450" indent="-171450">
              <a:buFontTx/>
              <a:buChar char="-"/>
              <a:defRPr/>
            </a:pPr>
            <a:r>
              <a:rPr lang="de-DE" dirty="0"/>
              <a:t>ich habe selbst zwei Kinder, die im 1:1-Setting unterrichtet werden</a:t>
            </a:r>
          </a:p>
          <a:p>
            <a:pPr marL="171450" indent="-171450">
              <a:buFontTx/>
              <a:buChar char="-"/>
              <a:defRPr/>
            </a:pPr>
            <a:r>
              <a:rPr lang="de-DE" dirty="0"/>
              <a:t>ich stecke am ISB mitten in dem Thema drin</a:t>
            </a:r>
          </a:p>
          <a:p>
            <a:pPr marL="171450" indent="-171450">
              <a:buFontTx/>
              <a:buChar char="-"/>
              <a:defRPr/>
            </a:pPr>
            <a:endParaRPr lang="de-DE" dirty="0"/>
          </a:p>
          <a:p>
            <a:pPr marL="0" indent="0">
              <a:buFontTx/>
              <a:buNone/>
              <a:defRPr/>
            </a:pPr>
            <a:r>
              <a:rPr lang="de-DE" dirty="0"/>
              <a:t>Anlass für das Thema: Am Anfang des Jahres haben wir gemerkt, dass es nicht rund lief. Also haben wir ein Treffen aller Fachlehrer der 8. Klassen einberufen zum Erfahrungsaustausch und um ein paar Impulse zu setzen. </a:t>
            </a:r>
          </a:p>
          <a:p>
            <a:pPr marL="0" indent="0">
              <a:buFontTx/>
              <a:buNone/>
              <a:defRPr/>
            </a:pPr>
            <a:r>
              <a:rPr lang="de-DE" dirty="0"/>
              <a:t>Das hier ist eigentlich das Ergebnis von allen vier Bereichen, in denen ich involviert bin.</a:t>
            </a:r>
          </a:p>
        </p:txBody>
      </p:sp>
      <p:sp>
        <p:nvSpPr>
          <p:cNvPr id="4" name="Foliennummernplatzhalter 3"/>
          <p:cNvSpPr>
            <a:spLocks noGrp="1"/>
          </p:cNvSpPr>
          <p:nvPr>
            <p:ph type="sldNum" sz="quarter" idx="5"/>
          </p:nvPr>
        </p:nvSpPr>
        <p:spPr bwMode="auto"/>
        <p:txBody>
          <a:bodyPr/>
          <a:lstStyle/>
          <a:p>
            <a:pPr>
              <a:defRPr/>
            </a:pPr>
            <a:fld id="{AD31E5DC-1745-435B-BB8B-17A431CC71B4}"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 die länger im Job sind, ist es eine Selbstverständlichkeit mit gewissen Routinen, die sich über die Jahre eingestellt haben, und keiner denkt eigentlich mehr darüber nach.</a:t>
            </a:r>
          </a:p>
          <a:p>
            <a:r>
              <a:rPr lang="de-DE" dirty="0"/>
              <a:t>Für die, die neu im Job sind, ist es etwas was im Referendariat vielleicht am Rande, aber eigentlich nie zentral thematisiert wurde.</a:t>
            </a:r>
          </a:p>
        </p:txBody>
      </p:sp>
      <p:sp>
        <p:nvSpPr>
          <p:cNvPr id="4" name="Foliennummernplatzhalter 3"/>
          <p:cNvSpPr>
            <a:spLocks noGrp="1"/>
          </p:cNvSpPr>
          <p:nvPr>
            <p:ph type="sldNum" sz="quarter" idx="5"/>
          </p:nvPr>
        </p:nvSpPr>
        <p:spPr/>
        <p:txBody>
          <a:bodyPr/>
          <a:lstStyle/>
          <a:p>
            <a:pPr>
              <a:defRPr/>
            </a:pPr>
            <a:fld id="{AD31E5DC-1745-435B-BB8B-17A431CC71B4}" type="slidenum">
              <a:rPr lang="de-DE" smtClean="0"/>
              <a:t>5</a:t>
            </a:fld>
            <a:endParaRPr lang="de-DE"/>
          </a:p>
        </p:txBody>
      </p:sp>
    </p:spTree>
    <p:extLst>
      <p:ext uri="{BB962C8B-B14F-4D97-AF65-F5344CB8AC3E}">
        <p14:creationId xmlns:p14="http://schemas.microsoft.com/office/powerpoint/2010/main" val="404236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D31E5DC-1745-435B-BB8B-17A431CC71B4}" type="slidenum">
              <a:rPr lang="de-DE" smtClean="0"/>
              <a:t>14</a:t>
            </a:fld>
            <a:endParaRPr lang="de-DE"/>
          </a:p>
        </p:txBody>
      </p:sp>
    </p:spTree>
    <p:extLst>
      <p:ext uri="{BB962C8B-B14F-4D97-AF65-F5344CB8AC3E}">
        <p14:creationId xmlns:p14="http://schemas.microsoft.com/office/powerpoint/2010/main" val="327058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Aptos" panose="020B0004020202020204" pitchFamily="34" charset="0"/>
                <a:ea typeface="Aptos" panose="020B0004020202020204" pitchFamily="34" charset="0"/>
                <a:cs typeface="Times New Roman" panose="02020603050405020304" pitchFamily="18" charset="0"/>
              </a:rPr>
              <a:t>Tipps</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Finden Sie eine digitale Struktur, die zu Ihrem Unterricht passt!</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Benennen Sie Dateien klar und stellen Sie die Bereitstellung des Materials sicher!</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Erstellen Sie klare Arbeitsaufträge mit Blick auf die Anwendungen, die genutzt werden sollen!</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Probieren Sie neue Programme und Anwendungen vorher aus!</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Planen Sie ausreichend Zeit für neue Arbeitsabläufe ein!</a:t>
            </a:r>
          </a:p>
          <a:p>
            <a:pPr marL="342900" lvl="0" indent="-342900">
              <a:buFont typeface="+mj-lt"/>
              <a:buAutoNum type="arabicPeriod"/>
            </a:pPr>
            <a:endParaRPr lang="de-DE" sz="1800" dirty="0">
              <a:effectLst/>
              <a:latin typeface="Aptos" panose="020B0004020202020204" pitchFamily="34" charset="0"/>
              <a:ea typeface="Aptos" panose="020B0004020202020204" pitchFamily="34" charset="0"/>
              <a:cs typeface="Times New Roman" panose="02020603050405020304" pitchFamily="18" charset="0"/>
            </a:endParaRPr>
          </a:p>
          <a:p>
            <a:r>
              <a:rPr lang="de-DE" sz="1800" dirty="0">
                <a:effectLst/>
                <a:latin typeface="Aptos" panose="020B0004020202020204" pitchFamily="34" charset="0"/>
                <a:ea typeface="Aptos" panose="020B0004020202020204" pitchFamily="34" charset="0"/>
                <a:cs typeface="Times New Roman" panose="02020603050405020304" pitchFamily="18" charset="0"/>
              </a:rPr>
              <a:t>Tipps: </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Behalten Sie Ihre gewohnten Rituale bei!</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Richten Sie in Instruktionsphasen die Aufmerksamkeit weiter auf sich!</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Fordern Sie die Einhaltung von Regeln konsequent ein, seien Sie aber auch auf Störungen vorbereitet!</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Seien Sie weiterhin für die Lernenden ansprechbar und geben Sie immer wieder Rückmeldung!</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Unterstützen Sie Ihre Schülerinnen und Schüler dabei, für ihren Lernprozess Verantwortung zu übernehmen!</a:t>
            </a:r>
          </a:p>
          <a:p>
            <a:pPr marL="342900" lvl="0" indent="-342900">
              <a:buFont typeface="+mj-lt"/>
              <a:buAutoNum type="arabicPeriod"/>
            </a:pPr>
            <a:r>
              <a:rPr lang="de-DE" sz="1800" dirty="0">
                <a:effectLst/>
                <a:latin typeface="Aptos" panose="020B0004020202020204" pitchFamily="34" charset="0"/>
                <a:ea typeface="Aptos" panose="020B0004020202020204" pitchFamily="34" charset="0"/>
                <a:cs typeface="Times New Roman" panose="02020603050405020304" pitchFamily="18" charset="0"/>
              </a:rPr>
              <a:t>Üben Sie das Arbeiten mit dem Gerät ein!</a:t>
            </a:r>
          </a:p>
          <a:p>
            <a:pPr marL="342900" lvl="0" indent="-342900">
              <a:buFont typeface="+mj-lt"/>
              <a:buAutoNum type="arabicPeriod"/>
            </a:pPr>
            <a:endParaRPr lang="de-DE" sz="1800"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pPr>
              <a:defRPr/>
            </a:pPr>
            <a:fld id="{AD31E5DC-1745-435B-BB8B-17A431CC71B4}" type="slidenum">
              <a:rPr lang="de-DE" smtClean="0"/>
              <a:t>18</a:t>
            </a:fld>
            <a:endParaRPr lang="de-DE"/>
          </a:p>
        </p:txBody>
      </p:sp>
    </p:spTree>
    <p:extLst>
      <p:ext uri="{BB962C8B-B14F-4D97-AF65-F5344CB8AC3E}">
        <p14:creationId xmlns:p14="http://schemas.microsoft.com/office/powerpoint/2010/main" val="2158277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53C67B0-201B-6D44-AA2A-262CD9C52572}" type="slidenum">
              <a:rPr lang="de-DE"/>
              <a:t>‹Nr.›</a:t>
            </a:fld>
            <a:endParaRPr lang="de-DE"/>
          </a:p>
        </p:txBody>
      </p:sp>
      <p:pic>
        <p:nvPicPr>
          <p:cNvPr id="7" name="Grafik 6"/>
          <p:cNvPicPr>
            <a:picLocks noChangeAspect="1"/>
          </p:cNvPicPr>
          <p:nvPr userDrawn="1"/>
        </p:nvPicPr>
        <p:blipFill>
          <a:blip r:embed="rId2"/>
          <a:stretch/>
        </p:blipFill>
        <p:spPr bwMode="auto">
          <a:xfrm>
            <a:off x="0" y="-17195"/>
            <a:ext cx="12192000" cy="68923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53C67B0-201B-6D44-AA2A-262CD9C52572}"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53C67B0-201B-6D44-AA2A-262CD9C52572}"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53C67B0-201B-6D44-AA2A-262CD9C52572}"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53C67B0-201B-6D44-AA2A-262CD9C52572}"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953C67B0-201B-6D44-AA2A-262CD9C52572}" type="slidenum">
              <a:rPr lang="de-DE"/>
              <a:t>‹Nr.›</a:t>
            </a:fld>
            <a:endParaRPr lang="de-DE"/>
          </a:p>
        </p:txBody>
      </p:sp>
      <p:pic>
        <p:nvPicPr>
          <p:cNvPr id="8" name="Picture 8">
            <a:extLst>
              <a:ext uri="{FF2B5EF4-FFF2-40B4-BE49-F238E27FC236}">
                <a16:creationId xmlns:a16="http://schemas.microsoft.com/office/drawing/2014/main" id="{FF0B5EE6-671B-F59E-BCE2-01AA55C3B9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53550" y="19049"/>
            <a:ext cx="2838450" cy="132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953C67B0-201B-6D44-AA2A-262CD9C52572}" type="slidenum">
              <a:rPr lang="de-DE"/>
              <a:t>‹Nr.›</a:t>
            </a:fld>
            <a:endParaRPr lang="de-DE"/>
          </a:p>
        </p:txBody>
      </p:sp>
      <p:pic>
        <p:nvPicPr>
          <p:cNvPr id="10" name="Picture 8">
            <a:extLst>
              <a:ext uri="{FF2B5EF4-FFF2-40B4-BE49-F238E27FC236}">
                <a16:creationId xmlns:a16="http://schemas.microsoft.com/office/drawing/2014/main" id="{1789BA87-18EB-7C9F-1671-03404A9B8B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53550" y="0"/>
            <a:ext cx="2838450" cy="132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953C67B0-201B-6D44-AA2A-262CD9C52572}"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953C67B0-201B-6D44-AA2A-262CD9C52572}"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953C67B0-201B-6D44-AA2A-262CD9C52572}"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5AB38DBA-2B87-4145-A2D4-A62F68DA6EBA}" type="datetimeFigureOut">
              <a:rPr lang="de-DE"/>
              <a:t>16.04.25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953C67B0-201B-6D44-AA2A-262CD9C52572}"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AB38DBA-2B87-4145-A2D4-A62F68DA6EBA}" type="datetimeFigureOut">
              <a:rPr lang="de-DE"/>
              <a:t>16.04.25</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3C67B0-201B-6D44-AA2A-262CD9C52572}"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96FF"/>
            </a:gs>
            <a:gs pos="23000">
              <a:srgbClr val="00A3A8"/>
            </a:gs>
            <a:gs pos="100000">
              <a:srgbClr val="00B050"/>
            </a:gs>
          </a:gsLst>
          <a:lin ang="0" scaled="1"/>
        </a:gradFill>
        <a:effectLst/>
      </p:bgPr>
    </p:bg>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574643" y="2255900"/>
            <a:ext cx="6261054" cy="2900518"/>
          </a:xfrm>
        </p:spPr>
        <p:txBody>
          <a:bodyPr>
            <a:normAutofit fontScale="90000"/>
          </a:bodyPr>
          <a:lstStyle/>
          <a:p>
            <a:pPr>
              <a:defRPr/>
            </a:pPr>
            <a:r>
              <a:rPr lang="de-DE" sz="5400" dirty="0">
                <a:solidFill>
                  <a:srgbClr val="FFFFFF"/>
                </a:solidFill>
                <a:latin typeface="Calibri"/>
                <a:cs typeface="Calibri"/>
              </a:rPr>
              <a:t>Klassenführung im 1:1-Setting</a:t>
            </a:r>
            <a:br>
              <a:rPr lang="de-DE" sz="5400" dirty="0">
                <a:solidFill>
                  <a:srgbClr val="FFFFFF"/>
                </a:solidFill>
                <a:latin typeface="Calibri"/>
                <a:cs typeface="Calibri"/>
              </a:rPr>
            </a:br>
            <a:br>
              <a:rPr lang="de-DE" sz="5400" dirty="0">
                <a:solidFill>
                  <a:srgbClr val="FFFFFF"/>
                </a:solidFill>
                <a:latin typeface="Calibri"/>
                <a:cs typeface="Calibri"/>
              </a:rPr>
            </a:br>
            <a:endParaRPr sz="5400" dirty="0"/>
          </a:p>
        </p:txBody>
      </p:sp>
      <p:pic>
        <p:nvPicPr>
          <p:cNvPr id="2" name="Grafik 1" descr="Ein Bild, das Cartoon, Screenshot, Computer enthält.&#10;&#10;KI-generierte Inhalte können fehlerhaft sein.">
            <a:extLst>
              <a:ext uri="{FF2B5EF4-FFF2-40B4-BE49-F238E27FC236}">
                <a16:creationId xmlns:a16="http://schemas.microsoft.com/office/drawing/2014/main" id="{494AE18D-354B-4E93-7F32-6CF6D62B08AD}"/>
              </a:ext>
            </a:extLst>
          </p:cNvPr>
          <p:cNvPicPr>
            <a:picLocks noChangeAspect="1"/>
          </p:cNvPicPr>
          <p:nvPr/>
        </p:nvPicPr>
        <p:blipFill>
          <a:blip r:embed="rId3">
            <a:extLst>
              <a:ext uri="{28A0092B-C50C-407E-A947-70E740481C1C}">
                <a14:useLocalDpi xmlns:a14="http://schemas.microsoft.com/office/drawing/2010/main" val="0"/>
              </a:ext>
            </a:extLst>
          </a:blip>
          <a:srcRect r="6610"/>
          <a:stretch/>
        </p:blipFill>
        <p:spPr>
          <a:xfrm>
            <a:off x="6652858" y="656696"/>
            <a:ext cx="5178104" cy="55446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6A6FE-79B0-06D1-A3D5-5E6CE86700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F35B13-3E16-ABF3-A7A0-E1E38BAAD884}"/>
              </a:ext>
            </a:extLst>
          </p:cNvPr>
          <p:cNvSpPr>
            <a:spLocks noGrp="1"/>
          </p:cNvSpPr>
          <p:nvPr>
            <p:ph type="title"/>
          </p:nvPr>
        </p:nvSpPr>
        <p:spPr/>
        <p:txBody>
          <a:bodyPr>
            <a:normAutofit/>
          </a:bodyPr>
          <a:lstStyle/>
          <a:p>
            <a:r>
              <a:rPr lang="de-DE" dirty="0"/>
              <a:t>Wie kann Klassenführung im </a:t>
            </a:r>
            <a:br>
              <a:rPr lang="de-DE" dirty="0"/>
            </a:br>
            <a:r>
              <a:rPr lang="de-DE" dirty="0"/>
              <a:t>1:1-Setting gelingen? - Technik</a:t>
            </a:r>
          </a:p>
        </p:txBody>
      </p:sp>
      <p:sp>
        <p:nvSpPr>
          <p:cNvPr id="3" name="Textplatzhalter 2">
            <a:extLst>
              <a:ext uri="{FF2B5EF4-FFF2-40B4-BE49-F238E27FC236}">
                <a16:creationId xmlns:a16="http://schemas.microsoft.com/office/drawing/2014/main" id="{930A1BE5-499E-632A-3603-D765C9C1EEF9}"/>
              </a:ext>
            </a:extLst>
          </p:cNvPr>
          <p:cNvSpPr>
            <a:spLocks noGrp="1"/>
          </p:cNvSpPr>
          <p:nvPr>
            <p:ph type="body" idx="1"/>
          </p:nvPr>
        </p:nvSpPr>
        <p:spPr>
          <a:xfrm>
            <a:off x="839788" y="1681162"/>
            <a:ext cx="9188132" cy="823912"/>
          </a:xfrm>
        </p:spPr>
        <p:txBody>
          <a:bodyPr/>
          <a:lstStyle/>
          <a:p>
            <a:r>
              <a:rPr lang="de-DE" dirty="0"/>
              <a:t>Unterstützung der Klassenführung durch technische Mittel</a:t>
            </a:r>
          </a:p>
        </p:txBody>
      </p:sp>
      <p:sp>
        <p:nvSpPr>
          <p:cNvPr id="5" name="Inhaltsplatzhalter 4">
            <a:extLst>
              <a:ext uri="{FF2B5EF4-FFF2-40B4-BE49-F238E27FC236}">
                <a16:creationId xmlns:a16="http://schemas.microsoft.com/office/drawing/2014/main" id="{7FA35D9C-AD12-6AA9-55F4-F6A95EDA61E6}"/>
              </a:ext>
            </a:extLst>
          </p:cNvPr>
          <p:cNvSpPr>
            <a:spLocks noGrp="1"/>
          </p:cNvSpPr>
          <p:nvPr>
            <p:ph sz="half" idx="2"/>
          </p:nvPr>
        </p:nvSpPr>
        <p:spPr>
          <a:xfrm>
            <a:off x="905986" y="2519361"/>
            <a:ext cx="5157787" cy="3684588"/>
          </a:xfrm>
        </p:spPr>
        <p:txBody>
          <a:bodyPr>
            <a:normAutofit/>
          </a:bodyPr>
          <a:lstStyle/>
          <a:p>
            <a:endParaRPr lang="de-DE" sz="2500" dirty="0"/>
          </a:p>
          <a:p>
            <a:r>
              <a:rPr lang="de-DE" sz="2500" dirty="0"/>
              <a:t>Möglichkeiten zur Kontrolle von Schülergeräten durch Lehrkräfte / Schule (z.B. Classroom Manager, eigenes Schülernetz etc.)</a:t>
            </a:r>
          </a:p>
          <a:p>
            <a:r>
              <a:rPr lang="de-DE" sz="2500" dirty="0"/>
              <a:t>Technische Hilfen zum Selbstmanagement (z.B. iPad-Fokus)</a:t>
            </a:r>
          </a:p>
        </p:txBody>
      </p:sp>
      <p:sp>
        <p:nvSpPr>
          <p:cNvPr id="7" name="Inhaltsplatzhalter 6">
            <a:extLst>
              <a:ext uri="{FF2B5EF4-FFF2-40B4-BE49-F238E27FC236}">
                <a16:creationId xmlns:a16="http://schemas.microsoft.com/office/drawing/2014/main" id="{27A7109A-B89F-46AB-0AED-2D0E2DCA619D}"/>
              </a:ext>
            </a:extLst>
          </p:cNvPr>
          <p:cNvSpPr>
            <a:spLocks noGrp="1"/>
          </p:cNvSpPr>
          <p:nvPr>
            <p:ph sz="quarter" idx="4"/>
          </p:nvPr>
        </p:nvSpPr>
        <p:spPr>
          <a:xfrm>
            <a:off x="6568440" y="3342005"/>
            <a:ext cx="5183188" cy="1538606"/>
          </a:xfrm>
        </p:spPr>
        <p:txBody>
          <a:bodyPr/>
          <a:lstStyle/>
          <a:p>
            <a:pPr marL="0" indent="0">
              <a:buNone/>
            </a:pPr>
            <a:r>
              <a:rPr lang="de-DE" b="1" dirty="0">
                <a:solidFill>
                  <a:srgbClr val="0070C0"/>
                </a:solidFill>
              </a:rPr>
              <a:t>Technische Maßnahmen können pädagogische Maßnahmen nur ergänzen, nicht ersetzen!</a:t>
            </a:r>
          </a:p>
        </p:txBody>
      </p:sp>
    </p:spTree>
    <p:extLst>
      <p:ext uri="{BB962C8B-B14F-4D97-AF65-F5344CB8AC3E}">
        <p14:creationId xmlns:p14="http://schemas.microsoft.com/office/powerpoint/2010/main" val="29386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37129-8F8B-0D1C-762D-0C3F932A8F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1ED479-012C-14A9-74D5-7730F22F9E6D}"/>
              </a:ext>
            </a:extLst>
          </p:cNvPr>
          <p:cNvSpPr>
            <a:spLocks noGrp="1"/>
          </p:cNvSpPr>
          <p:nvPr>
            <p:ph type="title"/>
          </p:nvPr>
        </p:nvSpPr>
        <p:spPr/>
        <p:txBody>
          <a:bodyPr>
            <a:normAutofit/>
          </a:bodyPr>
          <a:lstStyle/>
          <a:p>
            <a:r>
              <a:rPr lang="de-DE" dirty="0"/>
              <a:t>Wie kann Klassenführung im </a:t>
            </a:r>
            <a:br>
              <a:rPr lang="de-DE" dirty="0"/>
            </a:br>
            <a:r>
              <a:rPr lang="de-DE" dirty="0"/>
              <a:t>1:1-Setting gelingen? - Organisation</a:t>
            </a:r>
          </a:p>
        </p:txBody>
      </p:sp>
      <p:sp>
        <p:nvSpPr>
          <p:cNvPr id="3" name="Textplatzhalter 2">
            <a:extLst>
              <a:ext uri="{FF2B5EF4-FFF2-40B4-BE49-F238E27FC236}">
                <a16:creationId xmlns:a16="http://schemas.microsoft.com/office/drawing/2014/main" id="{CEE5354F-D7BF-396F-EECA-570C6C374084}"/>
              </a:ext>
            </a:extLst>
          </p:cNvPr>
          <p:cNvSpPr>
            <a:spLocks noGrp="1"/>
          </p:cNvSpPr>
          <p:nvPr>
            <p:ph type="body" idx="1"/>
          </p:nvPr>
        </p:nvSpPr>
        <p:spPr>
          <a:xfrm>
            <a:off x="839788" y="1681162"/>
            <a:ext cx="9838372" cy="823912"/>
          </a:xfrm>
        </p:spPr>
        <p:txBody>
          <a:bodyPr/>
          <a:lstStyle/>
          <a:p>
            <a:r>
              <a:rPr lang="de-DE" dirty="0"/>
              <a:t>Unterstützung der Klassenführung durch organisatorische Entscheidungen</a:t>
            </a:r>
          </a:p>
        </p:txBody>
      </p:sp>
      <p:sp>
        <p:nvSpPr>
          <p:cNvPr id="5" name="Inhaltsplatzhalter 4">
            <a:extLst>
              <a:ext uri="{FF2B5EF4-FFF2-40B4-BE49-F238E27FC236}">
                <a16:creationId xmlns:a16="http://schemas.microsoft.com/office/drawing/2014/main" id="{7C64DA34-4531-0970-1C08-6F52F689F7FF}"/>
              </a:ext>
            </a:extLst>
          </p:cNvPr>
          <p:cNvSpPr>
            <a:spLocks noGrp="1"/>
          </p:cNvSpPr>
          <p:nvPr>
            <p:ph sz="half" idx="2"/>
          </p:nvPr>
        </p:nvSpPr>
        <p:spPr>
          <a:xfrm>
            <a:off x="905986" y="2519361"/>
            <a:ext cx="5157787" cy="3684588"/>
          </a:xfrm>
        </p:spPr>
        <p:txBody>
          <a:bodyPr>
            <a:normAutofit/>
          </a:bodyPr>
          <a:lstStyle/>
          <a:p>
            <a:r>
              <a:rPr lang="de-DE" sz="2500" dirty="0"/>
              <a:t>Absprachen in bestimmten Bereichen</a:t>
            </a:r>
          </a:p>
          <a:p>
            <a:r>
              <a:rPr lang="de-DE" sz="2500" dirty="0"/>
              <a:t>Regeln für den Umgang mit dem Endgerät</a:t>
            </a:r>
          </a:p>
          <a:p>
            <a:r>
              <a:rPr lang="de-DE" sz="2500" dirty="0"/>
              <a:t>Anfängliche Schulung der Lehrkräfte </a:t>
            </a:r>
          </a:p>
          <a:p>
            <a:r>
              <a:rPr lang="de-DE" sz="2500" dirty="0"/>
              <a:t>Einarbeitungskonzept für die Lernenden</a:t>
            </a:r>
          </a:p>
          <a:p>
            <a:r>
              <a:rPr lang="de-DE" sz="2500" dirty="0"/>
              <a:t>Workflow gestalten</a:t>
            </a:r>
          </a:p>
        </p:txBody>
      </p:sp>
      <p:pic>
        <p:nvPicPr>
          <p:cNvPr id="6" name="Inhaltsplatzhalter 5">
            <a:extLst>
              <a:ext uri="{FF2B5EF4-FFF2-40B4-BE49-F238E27FC236}">
                <a16:creationId xmlns:a16="http://schemas.microsoft.com/office/drawing/2014/main" id="{6BF809C3-E0F2-0FC6-C359-5A6B8162778C}"/>
              </a:ext>
            </a:extLst>
          </p:cNvPr>
          <p:cNvPicPr>
            <a:picLocks noGrp="1" noChangeAspect="1"/>
          </p:cNvPicPr>
          <p:nvPr>
            <p:ph sz="quarter" idx="4"/>
          </p:nvPr>
        </p:nvPicPr>
        <p:blipFill>
          <a:blip r:embed="rId2"/>
          <a:stretch>
            <a:fillRect/>
          </a:stretch>
        </p:blipFill>
        <p:spPr>
          <a:xfrm>
            <a:off x="6590777" y="2519363"/>
            <a:ext cx="5057234" cy="3586162"/>
          </a:xfrm>
        </p:spPr>
      </p:pic>
      <p:sp>
        <p:nvSpPr>
          <p:cNvPr id="8" name="Textfeld 7">
            <a:extLst>
              <a:ext uri="{FF2B5EF4-FFF2-40B4-BE49-F238E27FC236}">
                <a16:creationId xmlns:a16="http://schemas.microsoft.com/office/drawing/2014/main" id="{89F95144-198A-06A5-49CE-6B0141E4F093}"/>
              </a:ext>
            </a:extLst>
          </p:cNvPr>
          <p:cNvSpPr txBox="1"/>
          <p:nvPr/>
        </p:nvSpPr>
        <p:spPr>
          <a:xfrm>
            <a:off x="839788" y="6183945"/>
            <a:ext cx="10671492" cy="461665"/>
          </a:xfrm>
          <a:prstGeom prst="rect">
            <a:avLst/>
          </a:prstGeom>
          <a:noFill/>
        </p:spPr>
        <p:txBody>
          <a:bodyPr wrap="square" rtlCol="0">
            <a:spAutoFit/>
          </a:bodyPr>
          <a:lstStyle/>
          <a:p>
            <a:r>
              <a:rPr lang="de-DE" sz="2400" b="1" dirty="0">
                <a:sym typeface="Wingdings" panose="05000000000000000000" pitchFamily="2" charset="2"/>
              </a:rPr>
              <a:t> Minimierung von Reibungsverlusten und Leerlauf;  Etablierung von Routinen</a:t>
            </a:r>
            <a:endParaRPr lang="de-DE" sz="2400" b="1" dirty="0"/>
          </a:p>
        </p:txBody>
      </p:sp>
    </p:spTree>
    <p:extLst>
      <p:ext uri="{BB962C8B-B14F-4D97-AF65-F5344CB8AC3E}">
        <p14:creationId xmlns:p14="http://schemas.microsoft.com/office/powerpoint/2010/main" val="253408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9CC33-FDBA-35CA-565B-749CCA9290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6B3527-9245-20DC-3D15-82F4F1671FBE}"/>
              </a:ext>
            </a:extLst>
          </p:cNvPr>
          <p:cNvSpPr>
            <a:spLocks noGrp="1"/>
          </p:cNvSpPr>
          <p:nvPr>
            <p:ph type="title"/>
          </p:nvPr>
        </p:nvSpPr>
        <p:spPr/>
        <p:txBody>
          <a:bodyPr>
            <a:normAutofit/>
          </a:bodyPr>
          <a:lstStyle/>
          <a:p>
            <a:r>
              <a:rPr lang="de-DE" dirty="0"/>
              <a:t>Wie kann Klassenführung im </a:t>
            </a:r>
            <a:br>
              <a:rPr lang="de-DE" dirty="0"/>
            </a:br>
            <a:r>
              <a:rPr lang="de-DE" dirty="0"/>
              <a:t>1:1-Setting gelingen? - Pädagogik</a:t>
            </a:r>
          </a:p>
        </p:txBody>
      </p:sp>
      <p:sp>
        <p:nvSpPr>
          <p:cNvPr id="3" name="Textplatzhalter 2">
            <a:extLst>
              <a:ext uri="{FF2B5EF4-FFF2-40B4-BE49-F238E27FC236}">
                <a16:creationId xmlns:a16="http://schemas.microsoft.com/office/drawing/2014/main" id="{D902E96F-25E1-C568-14EC-9C7E819F13D2}"/>
              </a:ext>
            </a:extLst>
          </p:cNvPr>
          <p:cNvSpPr>
            <a:spLocks noGrp="1"/>
          </p:cNvSpPr>
          <p:nvPr>
            <p:ph type="body" idx="1"/>
          </p:nvPr>
        </p:nvSpPr>
        <p:spPr>
          <a:xfrm>
            <a:off x="839788" y="1681162"/>
            <a:ext cx="9188132" cy="823912"/>
          </a:xfrm>
        </p:spPr>
        <p:txBody>
          <a:bodyPr/>
          <a:lstStyle/>
          <a:p>
            <a:r>
              <a:rPr lang="de-DE" dirty="0"/>
              <a:t>Unterstützung der Klassenführung durch pädagogische Möglichkeiten</a:t>
            </a:r>
          </a:p>
        </p:txBody>
      </p:sp>
      <p:sp>
        <p:nvSpPr>
          <p:cNvPr id="5" name="Inhaltsplatzhalter 4">
            <a:extLst>
              <a:ext uri="{FF2B5EF4-FFF2-40B4-BE49-F238E27FC236}">
                <a16:creationId xmlns:a16="http://schemas.microsoft.com/office/drawing/2014/main" id="{CAD7CADD-9FE4-F524-A911-F669412B5A9E}"/>
              </a:ext>
            </a:extLst>
          </p:cNvPr>
          <p:cNvSpPr>
            <a:spLocks noGrp="1"/>
          </p:cNvSpPr>
          <p:nvPr>
            <p:ph sz="half" idx="2"/>
          </p:nvPr>
        </p:nvSpPr>
        <p:spPr>
          <a:xfrm>
            <a:off x="905986" y="2519361"/>
            <a:ext cx="5157787" cy="3684588"/>
          </a:xfrm>
        </p:spPr>
        <p:txBody>
          <a:bodyPr>
            <a:normAutofit/>
          </a:bodyPr>
          <a:lstStyle/>
          <a:p>
            <a:pPr marL="0" indent="0">
              <a:buNone/>
            </a:pPr>
            <a:r>
              <a:rPr lang="de-DE" sz="2500" dirty="0"/>
              <a:t>Die Prinzipien einer effektiven Klassenführung lassen sich auch auf die Situation in einer Lerngruppe mit 1:1-Ausstattung übertragen. Was bisher im Umgang mit den Schülerinnen und Schülern funktioniert hat, wird auch in der technologiegestützten Umgebung weiterhin funktionieren. </a:t>
            </a:r>
          </a:p>
        </p:txBody>
      </p:sp>
      <p:pic>
        <p:nvPicPr>
          <p:cNvPr id="8" name="Inhaltsplatzhalter 7">
            <a:extLst>
              <a:ext uri="{FF2B5EF4-FFF2-40B4-BE49-F238E27FC236}">
                <a16:creationId xmlns:a16="http://schemas.microsoft.com/office/drawing/2014/main" id="{F9D876ED-F55F-4050-B713-A2FB96297C18}"/>
              </a:ext>
            </a:extLst>
          </p:cNvPr>
          <p:cNvPicPr>
            <a:picLocks noGrp="1" noChangeAspect="1"/>
          </p:cNvPicPr>
          <p:nvPr>
            <p:ph sz="quarter" idx="4"/>
          </p:nvPr>
        </p:nvPicPr>
        <p:blipFill>
          <a:blip r:embed="rId2"/>
          <a:stretch>
            <a:fillRect/>
          </a:stretch>
        </p:blipFill>
        <p:spPr bwMode="auto">
          <a:xfrm>
            <a:off x="7157651" y="2519361"/>
            <a:ext cx="2951550" cy="4178470"/>
          </a:xfrm>
          <a:prstGeom prst="rect">
            <a:avLst/>
          </a:prstGeom>
        </p:spPr>
      </p:pic>
    </p:spTree>
    <p:extLst>
      <p:ext uri="{BB962C8B-B14F-4D97-AF65-F5344CB8AC3E}">
        <p14:creationId xmlns:p14="http://schemas.microsoft.com/office/powerpoint/2010/main" val="350078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44936-6428-C7BA-EE69-E5F77DB9A8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51C5EB-22B1-6937-1513-F8BE799E751F}"/>
              </a:ext>
            </a:extLst>
          </p:cNvPr>
          <p:cNvSpPr>
            <a:spLocks noGrp="1"/>
          </p:cNvSpPr>
          <p:nvPr>
            <p:ph type="title"/>
          </p:nvPr>
        </p:nvSpPr>
        <p:spPr/>
        <p:txBody>
          <a:bodyPr>
            <a:normAutofit/>
          </a:bodyPr>
          <a:lstStyle/>
          <a:p>
            <a:r>
              <a:rPr lang="de-DE" dirty="0"/>
              <a:t>Wie kann Klassenführung im </a:t>
            </a:r>
            <a:br>
              <a:rPr lang="de-DE" dirty="0"/>
            </a:br>
            <a:r>
              <a:rPr lang="de-DE" dirty="0"/>
              <a:t>1:1-Setting gelingen? - Pädagogik</a:t>
            </a:r>
          </a:p>
        </p:txBody>
      </p:sp>
      <p:sp>
        <p:nvSpPr>
          <p:cNvPr id="3" name="Textplatzhalter 2">
            <a:extLst>
              <a:ext uri="{FF2B5EF4-FFF2-40B4-BE49-F238E27FC236}">
                <a16:creationId xmlns:a16="http://schemas.microsoft.com/office/drawing/2014/main" id="{039D82A7-C303-8A50-D2CA-6C72FAA129CA}"/>
              </a:ext>
            </a:extLst>
          </p:cNvPr>
          <p:cNvSpPr>
            <a:spLocks noGrp="1"/>
          </p:cNvSpPr>
          <p:nvPr>
            <p:ph type="body" idx="1"/>
          </p:nvPr>
        </p:nvSpPr>
        <p:spPr>
          <a:xfrm>
            <a:off x="839788" y="1681162"/>
            <a:ext cx="9188132" cy="823912"/>
          </a:xfrm>
        </p:spPr>
        <p:txBody>
          <a:bodyPr/>
          <a:lstStyle/>
          <a:p>
            <a:r>
              <a:rPr lang="de-DE" dirty="0"/>
              <a:t>Unterstützung der Klassenführung durch pädagogische Möglichkeiten</a:t>
            </a:r>
          </a:p>
        </p:txBody>
      </p:sp>
      <p:pic>
        <p:nvPicPr>
          <p:cNvPr id="8" name="Inhaltsplatzhalter 7">
            <a:extLst>
              <a:ext uri="{FF2B5EF4-FFF2-40B4-BE49-F238E27FC236}">
                <a16:creationId xmlns:a16="http://schemas.microsoft.com/office/drawing/2014/main" id="{6FE5897C-8650-D1B3-5560-59D0FABA2A57}"/>
              </a:ext>
            </a:extLst>
          </p:cNvPr>
          <p:cNvPicPr>
            <a:picLocks noGrp="1" noChangeAspect="1"/>
          </p:cNvPicPr>
          <p:nvPr>
            <p:ph sz="quarter" idx="4"/>
          </p:nvPr>
        </p:nvPicPr>
        <p:blipFill>
          <a:blip r:embed="rId2"/>
          <a:stretch>
            <a:fillRect/>
          </a:stretch>
        </p:blipFill>
        <p:spPr bwMode="auto">
          <a:xfrm>
            <a:off x="7157651" y="2519361"/>
            <a:ext cx="2951550" cy="4178470"/>
          </a:xfrm>
          <a:prstGeom prst="rect">
            <a:avLst/>
          </a:prstGeom>
        </p:spPr>
      </p:pic>
      <p:sp>
        <p:nvSpPr>
          <p:cNvPr id="7" name="Inhaltsplatzhalter 4">
            <a:extLst>
              <a:ext uri="{FF2B5EF4-FFF2-40B4-BE49-F238E27FC236}">
                <a16:creationId xmlns:a16="http://schemas.microsoft.com/office/drawing/2014/main" id="{0F4D6F69-2ABD-9A30-8ABC-3BD88DCE90E4}"/>
              </a:ext>
            </a:extLst>
          </p:cNvPr>
          <p:cNvSpPr>
            <a:spLocks noGrp="1"/>
          </p:cNvSpPr>
          <p:nvPr>
            <p:ph sz="half" idx="2"/>
          </p:nvPr>
        </p:nvSpPr>
        <p:spPr>
          <a:xfrm>
            <a:off x="839788" y="2505075"/>
            <a:ext cx="5157787" cy="3684588"/>
          </a:xfrm>
        </p:spPr>
        <p:txBody>
          <a:bodyPr>
            <a:normAutofit/>
          </a:bodyPr>
          <a:lstStyle/>
          <a:p>
            <a:pPr marL="0" indent="0">
              <a:buNone/>
            </a:pPr>
            <a:endParaRPr lang="de-DE" sz="1900" b="1" dirty="0"/>
          </a:p>
          <a:p>
            <a:pPr marL="457200" indent="-457200">
              <a:buAutoNum type="arabicPeriod"/>
            </a:pPr>
            <a:r>
              <a:rPr lang="de-DE" sz="1900" b="1" dirty="0"/>
              <a:t>Regeln und Absprachen</a:t>
            </a:r>
          </a:p>
          <a:p>
            <a:pPr lvl="1"/>
            <a:r>
              <a:rPr lang="de-DE" sz="1600" dirty="0"/>
              <a:t>Gibt es einheitliche Regeln an der Schule? Sind Absprachen notwendig?</a:t>
            </a:r>
          </a:p>
          <a:p>
            <a:pPr lvl="1"/>
            <a:r>
              <a:rPr lang="de-DE" sz="1600" dirty="0"/>
              <a:t>Welche Rituale wünsche ich mir zu Stundenbeginn und –ende? Wo befindet sich das Gerät dabei?</a:t>
            </a:r>
          </a:p>
          <a:p>
            <a:pPr lvl="1"/>
            <a:r>
              <a:rPr lang="de-DE" sz="1600" dirty="0"/>
              <a:t>…</a:t>
            </a:r>
          </a:p>
          <a:p>
            <a:endParaRPr lang="de-DE" sz="2500" dirty="0"/>
          </a:p>
        </p:txBody>
      </p:sp>
    </p:spTree>
    <p:extLst>
      <p:ext uri="{BB962C8B-B14F-4D97-AF65-F5344CB8AC3E}">
        <p14:creationId xmlns:p14="http://schemas.microsoft.com/office/powerpoint/2010/main" val="230510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404B0-88D9-1CA6-2176-83FE56DF82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5F88A5-6942-B886-C038-1583CD8F5FB8}"/>
              </a:ext>
            </a:extLst>
          </p:cNvPr>
          <p:cNvSpPr>
            <a:spLocks noGrp="1"/>
          </p:cNvSpPr>
          <p:nvPr>
            <p:ph type="title"/>
          </p:nvPr>
        </p:nvSpPr>
        <p:spPr/>
        <p:txBody>
          <a:bodyPr>
            <a:normAutofit/>
          </a:bodyPr>
          <a:lstStyle/>
          <a:p>
            <a:r>
              <a:rPr lang="de-DE" dirty="0"/>
              <a:t>Wie kann Klassenführung im </a:t>
            </a:r>
            <a:br>
              <a:rPr lang="de-DE" dirty="0"/>
            </a:br>
            <a:r>
              <a:rPr lang="de-DE" dirty="0"/>
              <a:t>1:1-Setting gelingen? - Pädagogik</a:t>
            </a:r>
          </a:p>
        </p:txBody>
      </p:sp>
      <p:sp>
        <p:nvSpPr>
          <p:cNvPr id="3" name="Textplatzhalter 2">
            <a:extLst>
              <a:ext uri="{FF2B5EF4-FFF2-40B4-BE49-F238E27FC236}">
                <a16:creationId xmlns:a16="http://schemas.microsoft.com/office/drawing/2014/main" id="{56D3F429-C267-2F44-6B10-E28A9D9814BB}"/>
              </a:ext>
            </a:extLst>
          </p:cNvPr>
          <p:cNvSpPr>
            <a:spLocks noGrp="1"/>
          </p:cNvSpPr>
          <p:nvPr>
            <p:ph type="body" idx="1"/>
          </p:nvPr>
        </p:nvSpPr>
        <p:spPr>
          <a:xfrm>
            <a:off x="839788" y="1681162"/>
            <a:ext cx="9188132" cy="823912"/>
          </a:xfrm>
        </p:spPr>
        <p:txBody>
          <a:bodyPr/>
          <a:lstStyle/>
          <a:p>
            <a:r>
              <a:rPr lang="de-DE" dirty="0"/>
              <a:t>Unterstützung der Klassenführung durch pädagogische Möglichkeiten</a:t>
            </a:r>
          </a:p>
        </p:txBody>
      </p:sp>
      <p:sp>
        <p:nvSpPr>
          <p:cNvPr id="5" name="Inhaltsplatzhalter 4">
            <a:extLst>
              <a:ext uri="{FF2B5EF4-FFF2-40B4-BE49-F238E27FC236}">
                <a16:creationId xmlns:a16="http://schemas.microsoft.com/office/drawing/2014/main" id="{ADFCD083-440C-D305-84A6-C22845DAC0A0}"/>
              </a:ext>
            </a:extLst>
          </p:cNvPr>
          <p:cNvSpPr>
            <a:spLocks noGrp="1"/>
          </p:cNvSpPr>
          <p:nvPr>
            <p:ph sz="half" idx="2"/>
          </p:nvPr>
        </p:nvSpPr>
        <p:spPr>
          <a:xfrm>
            <a:off x="905986" y="2519360"/>
            <a:ext cx="5157787" cy="3901759"/>
          </a:xfrm>
        </p:spPr>
        <p:txBody>
          <a:bodyPr>
            <a:normAutofit fontScale="77500" lnSpcReduction="20000"/>
          </a:bodyPr>
          <a:lstStyle/>
          <a:p>
            <a:pPr marL="457200" indent="-457200">
              <a:buAutoNum type="arabicPeriod"/>
            </a:pPr>
            <a:endParaRPr lang="de-DE" sz="2500" dirty="0"/>
          </a:p>
          <a:p>
            <a:pPr marL="457200" indent="-457200">
              <a:buAutoNum type="arabicPeriod"/>
            </a:pPr>
            <a:r>
              <a:rPr lang="de-DE" sz="2500" b="1" dirty="0"/>
              <a:t>Regeln und Absprachen</a:t>
            </a:r>
          </a:p>
          <a:p>
            <a:pPr lvl="1"/>
            <a:r>
              <a:rPr lang="de-DE" sz="2100" dirty="0"/>
              <a:t>Gibt es einheitliche Regeln an der Schule? Sind Absprachen notwendig?</a:t>
            </a:r>
          </a:p>
          <a:p>
            <a:pPr lvl="1"/>
            <a:r>
              <a:rPr lang="de-DE" sz="2100" dirty="0"/>
              <a:t>Welche Rituale wünsche ich mir zu Stundenbeginn und –ende? Wo befindet sich das Gerät dabei?</a:t>
            </a:r>
          </a:p>
          <a:p>
            <a:pPr lvl="1"/>
            <a:r>
              <a:rPr lang="de-DE" sz="2100" dirty="0"/>
              <a:t>…</a:t>
            </a:r>
          </a:p>
          <a:p>
            <a:endParaRPr lang="de-DE" sz="2500" dirty="0"/>
          </a:p>
        </p:txBody>
      </p:sp>
      <p:sp>
        <p:nvSpPr>
          <p:cNvPr id="6" name="Inhaltsplatzhalter 5">
            <a:extLst>
              <a:ext uri="{FF2B5EF4-FFF2-40B4-BE49-F238E27FC236}">
                <a16:creationId xmlns:a16="http://schemas.microsoft.com/office/drawing/2014/main" id="{E330ADA6-A737-107F-11F0-B6A56DC291CC}"/>
              </a:ext>
            </a:extLst>
          </p:cNvPr>
          <p:cNvSpPr>
            <a:spLocks noGrp="1"/>
          </p:cNvSpPr>
          <p:nvPr>
            <p:ph sz="quarter" idx="4"/>
          </p:nvPr>
        </p:nvSpPr>
        <p:spPr/>
        <p:txBody>
          <a:bodyPr>
            <a:normAutofit fontScale="77500" lnSpcReduction="20000"/>
          </a:bodyPr>
          <a:lstStyle/>
          <a:p>
            <a:pPr marL="0" indent="0">
              <a:buNone/>
            </a:pPr>
            <a:endParaRPr lang="de-DE" sz="2500" dirty="0"/>
          </a:p>
          <a:p>
            <a:pPr marL="0" indent="0">
              <a:buNone/>
            </a:pPr>
            <a:r>
              <a:rPr lang="de-DE" sz="2500" dirty="0"/>
              <a:t>2.   </a:t>
            </a:r>
            <a:r>
              <a:rPr lang="de-DE" sz="2500" b="1" dirty="0"/>
              <a:t>Unterrichtsplanung und – </a:t>
            </a:r>
            <a:r>
              <a:rPr lang="de-DE" sz="2500" b="1" dirty="0" err="1"/>
              <a:t>strukturierung</a:t>
            </a:r>
            <a:endParaRPr lang="de-DE" sz="2500" b="1" dirty="0"/>
          </a:p>
          <a:p>
            <a:pPr lvl="1"/>
            <a:r>
              <a:rPr lang="de-DE" sz="2100" dirty="0"/>
              <a:t>Wie viel Zeit plane ich für das Einüben neuer Abläufe ein? </a:t>
            </a:r>
          </a:p>
          <a:p>
            <a:pPr lvl="1"/>
            <a:r>
              <a:rPr lang="de-DE" sz="2100" dirty="0"/>
              <a:t>Gibt es ein einheitliches Schulungskonzept, das mich dabei entlastet?</a:t>
            </a:r>
          </a:p>
          <a:p>
            <a:pPr lvl="1"/>
            <a:r>
              <a:rPr lang="de-DE" sz="2100" dirty="0"/>
              <a:t>Wie unterstützt ein einheitlicher Workflow die Ritualisierung von Abläufen?</a:t>
            </a:r>
          </a:p>
          <a:p>
            <a:pPr lvl="1"/>
            <a:r>
              <a:rPr lang="de-DE" sz="2100" dirty="0"/>
              <a:t>Wie richtige ich in den Instruktionsphasen die Aufmerksamkeit der Lernenden auf mich?</a:t>
            </a:r>
          </a:p>
          <a:p>
            <a:pPr lvl="1"/>
            <a:r>
              <a:rPr lang="de-DE" sz="2100" dirty="0"/>
              <a:t>Bin ich mit den Tools vertraut, die ich verwende?</a:t>
            </a:r>
          </a:p>
          <a:p>
            <a:pPr lvl="1"/>
            <a:r>
              <a:rPr lang="de-DE" sz="2100" dirty="0"/>
              <a:t>Wie vermeide ich Leerläufe? Wie fordere ich meine </a:t>
            </a:r>
            <a:r>
              <a:rPr lang="de-DE" sz="2100" dirty="0" err="1"/>
              <a:t>SuS</a:t>
            </a:r>
            <a:r>
              <a:rPr lang="de-DE" sz="2100" dirty="0"/>
              <a:t>, ständig aktiv und engagiert zu sein?</a:t>
            </a:r>
          </a:p>
          <a:p>
            <a:pPr lvl="1"/>
            <a:r>
              <a:rPr lang="de-DE" sz="2100" dirty="0"/>
              <a:t>…</a:t>
            </a:r>
          </a:p>
          <a:p>
            <a:endParaRPr lang="de-DE" dirty="0"/>
          </a:p>
        </p:txBody>
      </p:sp>
    </p:spTree>
    <p:extLst>
      <p:ext uri="{BB962C8B-B14F-4D97-AF65-F5344CB8AC3E}">
        <p14:creationId xmlns:p14="http://schemas.microsoft.com/office/powerpoint/2010/main" val="117417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419FC-E2B2-0DA0-9C18-4CAA2537A2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B472EF-CDC2-B2B5-8537-27A35AC3B13D}"/>
              </a:ext>
            </a:extLst>
          </p:cNvPr>
          <p:cNvSpPr>
            <a:spLocks noGrp="1"/>
          </p:cNvSpPr>
          <p:nvPr>
            <p:ph type="title"/>
          </p:nvPr>
        </p:nvSpPr>
        <p:spPr/>
        <p:txBody>
          <a:bodyPr>
            <a:normAutofit/>
          </a:bodyPr>
          <a:lstStyle/>
          <a:p>
            <a:r>
              <a:rPr lang="de-DE" dirty="0"/>
              <a:t>Wie kann Klassenführung im </a:t>
            </a:r>
            <a:br>
              <a:rPr lang="de-DE" dirty="0"/>
            </a:br>
            <a:r>
              <a:rPr lang="de-DE" dirty="0"/>
              <a:t>1:1-Setting gelingen? - Pädagogik</a:t>
            </a:r>
          </a:p>
        </p:txBody>
      </p:sp>
      <p:sp>
        <p:nvSpPr>
          <p:cNvPr id="3" name="Textplatzhalter 2">
            <a:extLst>
              <a:ext uri="{FF2B5EF4-FFF2-40B4-BE49-F238E27FC236}">
                <a16:creationId xmlns:a16="http://schemas.microsoft.com/office/drawing/2014/main" id="{B0193109-03F2-B29F-73D1-400E1EBEA064}"/>
              </a:ext>
            </a:extLst>
          </p:cNvPr>
          <p:cNvSpPr>
            <a:spLocks noGrp="1"/>
          </p:cNvSpPr>
          <p:nvPr>
            <p:ph type="body" idx="1"/>
          </p:nvPr>
        </p:nvSpPr>
        <p:spPr>
          <a:xfrm>
            <a:off x="839788" y="1681162"/>
            <a:ext cx="9188132" cy="823912"/>
          </a:xfrm>
        </p:spPr>
        <p:txBody>
          <a:bodyPr/>
          <a:lstStyle/>
          <a:p>
            <a:r>
              <a:rPr lang="de-DE" dirty="0"/>
              <a:t>Unterstützung der Klassenführung durch pädagogische Möglichkeiten</a:t>
            </a:r>
          </a:p>
        </p:txBody>
      </p:sp>
      <p:sp>
        <p:nvSpPr>
          <p:cNvPr id="5" name="Inhaltsplatzhalter 4">
            <a:extLst>
              <a:ext uri="{FF2B5EF4-FFF2-40B4-BE49-F238E27FC236}">
                <a16:creationId xmlns:a16="http://schemas.microsoft.com/office/drawing/2014/main" id="{A29D72D3-DC1A-FF2B-C9DF-E30FD87A79C6}"/>
              </a:ext>
            </a:extLst>
          </p:cNvPr>
          <p:cNvSpPr>
            <a:spLocks noGrp="1"/>
          </p:cNvSpPr>
          <p:nvPr>
            <p:ph sz="half" idx="2"/>
          </p:nvPr>
        </p:nvSpPr>
        <p:spPr>
          <a:xfrm>
            <a:off x="905986" y="2519360"/>
            <a:ext cx="5157787" cy="4115120"/>
          </a:xfrm>
        </p:spPr>
        <p:txBody>
          <a:bodyPr>
            <a:normAutofit fontScale="62500" lnSpcReduction="20000"/>
          </a:bodyPr>
          <a:lstStyle/>
          <a:p>
            <a:pPr marL="0" indent="0">
              <a:buNone/>
            </a:pPr>
            <a:endParaRPr lang="de-DE" sz="2500" dirty="0"/>
          </a:p>
          <a:p>
            <a:pPr marL="0" indent="0">
              <a:buNone/>
            </a:pPr>
            <a:r>
              <a:rPr lang="de-DE" sz="2500" b="1" dirty="0"/>
              <a:t>3.   Beobachten und Beaufsichtigen </a:t>
            </a:r>
          </a:p>
          <a:p>
            <a:pPr marL="630238" lvl="1"/>
            <a:r>
              <a:rPr lang="de-DE" sz="2100" dirty="0"/>
              <a:t>Wie zeige ich aktiv Präsenz? </a:t>
            </a:r>
          </a:p>
          <a:p>
            <a:pPr marL="630238" lvl="1"/>
            <a:r>
              <a:rPr lang="de-DE" sz="2100" dirty="0"/>
              <a:t>Welche Sitzordnung ist sinnvoll?</a:t>
            </a:r>
          </a:p>
          <a:p>
            <a:pPr marL="630238" lvl="1"/>
            <a:r>
              <a:rPr lang="de-DE" sz="2100" dirty="0"/>
              <a:t>…</a:t>
            </a:r>
          </a:p>
          <a:p>
            <a:pPr lvl="1"/>
            <a:endParaRPr lang="de-DE" sz="2100" dirty="0"/>
          </a:p>
          <a:p>
            <a:pPr marL="0" indent="0">
              <a:buNone/>
            </a:pPr>
            <a:r>
              <a:rPr lang="de-DE" sz="2500" b="1" dirty="0"/>
              <a:t>4.   Mit Störungen umgehen</a:t>
            </a:r>
          </a:p>
          <a:p>
            <a:pPr lvl="1"/>
            <a:r>
              <a:rPr lang="de-DE" sz="2100" dirty="0"/>
              <a:t>Wie erkenne ich Anzeichen dafür, dass die </a:t>
            </a:r>
            <a:r>
              <a:rPr lang="de-DE" sz="2100" dirty="0" err="1"/>
              <a:t>SuS</a:t>
            </a:r>
            <a:r>
              <a:rPr lang="de-DE" sz="2100" dirty="0"/>
              <a:t> nicht bei der Sache sind?</a:t>
            </a:r>
          </a:p>
          <a:p>
            <a:pPr lvl="1"/>
            <a:r>
              <a:rPr lang="de-DE" sz="2100" dirty="0"/>
              <a:t>Wo und wann setze ich Feedback ein?</a:t>
            </a:r>
          </a:p>
          <a:p>
            <a:pPr lvl="1"/>
            <a:r>
              <a:rPr lang="de-DE" sz="2100" dirty="0"/>
              <a:t>…</a:t>
            </a:r>
          </a:p>
          <a:p>
            <a:pPr marL="457200" lvl="1" indent="0">
              <a:buNone/>
            </a:pPr>
            <a:endParaRPr lang="de-DE" sz="2100" dirty="0"/>
          </a:p>
          <a:p>
            <a:pPr marL="0" indent="0">
              <a:buNone/>
            </a:pPr>
            <a:r>
              <a:rPr lang="de-DE" sz="2500" b="1" dirty="0"/>
              <a:t>5.   Grenzen und Konsequenzen</a:t>
            </a:r>
          </a:p>
          <a:p>
            <a:pPr lvl="1"/>
            <a:r>
              <a:rPr lang="de-DE" sz="2100" dirty="0"/>
              <a:t>Wie werden Regelungen für den Umgang mit digitalen Medien thematisiert?</a:t>
            </a:r>
          </a:p>
          <a:p>
            <a:pPr lvl="1"/>
            <a:r>
              <a:rPr lang="de-DE" sz="2100" dirty="0"/>
              <a:t>Welche Konsequenzen sind vereinbart?</a:t>
            </a:r>
          </a:p>
          <a:p>
            <a:pPr lvl="1"/>
            <a:r>
              <a:rPr lang="de-DE" sz="2100" dirty="0"/>
              <a:t>Wie werden die Eltern und Erziehungsberechtigten eingebunden?</a:t>
            </a:r>
          </a:p>
          <a:p>
            <a:pPr lvl="1"/>
            <a:r>
              <a:rPr lang="de-DE" sz="2100" dirty="0"/>
              <a:t>…</a:t>
            </a:r>
          </a:p>
          <a:p>
            <a:pPr lvl="1"/>
            <a:endParaRPr lang="de-DE" sz="2100" dirty="0"/>
          </a:p>
        </p:txBody>
      </p:sp>
      <p:sp>
        <p:nvSpPr>
          <p:cNvPr id="6" name="Inhaltsplatzhalter 5">
            <a:extLst>
              <a:ext uri="{FF2B5EF4-FFF2-40B4-BE49-F238E27FC236}">
                <a16:creationId xmlns:a16="http://schemas.microsoft.com/office/drawing/2014/main" id="{B8179EC2-E607-C1BB-E0F8-3B6D9477835F}"/>
              </a:ext>
            </a:extLst>
          </p:cNvPr>
          <p:cNvSpPr>
            <a:spLocks noGrp="1"/>
          </p:cNvSpPr>
          <p:nvPr>
            <p:ph sz="quarter" idx="4"/>
          </p:nvPr>
        </p:nvSpPr>
        <p:spPr/>
        <p:txBody>
          <a:bodyPr>
            <a:normAutofit fontScale="62500" lnSpcReduction="20000"/>
          </a:bodyPr>
          <a:lstStyle/>
          <a:p>
            <a:pPr marL="0" indent="0">
              <a:buNone/>
            </a:pPr>
            <a:endParaRPr lang="de-DE" sz="2500" dirty="0"/>
          </a:p>
          <a:p>
            <a:pPr marL="0" indent="0">
              <a:buNone/>
            </a:pPr>
            <a:r>
              <a:rPr lang="de-DE" sz="2500" b="1" dirty="0"/>
              <a:t>6.   Verantwortung der Lernenden </a:t>
            </a:r>
          </a:p>
          <a:p>
            <a:pPr lvl="1"/>
            <a:r>
              <a:rPr lang="de-DE" sz="2100" dirty="0"/>
              <a:t>Wie schafft man eine vertrauensvolle und positive (Lern-) Atmosphäre?</a:t>
            </a:r>
          </a:p>
          <a:p>
            <a:pPr lvl="1"/>
            <a:r>
              <a:rPr lang="de-DE" sz="2100" dirty="0"/>
              <a:t>Wie werden die Lernenden in den Lernprozess eingebunden und aktiviert?</a:t>
            </a:r>
          </a:p>
          <a:p>
            <a:pPr lvl="1"/>
            <a:r>
              <a:rPr lang="de-DE" sz="2100" dirty="0"/>
              <a:t>Wie lege ich meinen </a:t>
            </a:r>
            <a:r>
              <a:rPr lang="de-DE" sz="2100" dirty="0" err="1"/>
              <a:t>SuS</a:t>
            </a:r>
            <a:r>
              <a:rPr lang="de-DE" sz="2100" dirty="0"/>
              <a:t> digitale Verantwortung, Umgangsformen in sozialen Medien und digitales Lernen nahe? </a:t>
            </a:r>
          </a:p>
          <a:p>
            <a:pPr lvl="1"/>
            <a:r>
              <a:rPr lang="de-DE" sz="2100" dirty="0"/>
              <a:t>…</a:t>
            </a:r>
          </a:p>
          <a:p>
            <a:endParaRPr lang="de-DE" dirty="0"/>
          </a:p>
        </p:txBody>
      </p:sp>
    </p:spTree>
    <p:extLst>
      <p:ext uri="{BB962C8B-B14F-4D97-AF65-F5344CB8AC3E}">
        <p14:creationId xmlns:p14="http://schemas.microsoft.com/office/powerpoint/2010/main" val="120426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84E87-5294-44E9-C56C-83D82609D3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774D83-645D-CEE4-974C-ACBDCBF6264A}"/>
              </a:ext>
            </a:extLst>
          </p:cNvPr>
          <p:cNvSpPr>
            <a:spLocks noGrp="1"/>
          </p:cNvSpPr>
          <p:nvPr>
            <p:ph type="title"/>
          </p:nvPr>
        </p:nvSpPr>
        <p:spPr/>
        <p:txBody>
          <a:bodyPr>
            <a:normAutofit/>
          </a:bodyPr>
          <a:lstStyle/>
          <a:p>
            <a:r>
              <a:rPr lang="de-DE" dirty="0"/>
              <a:t>Wie können sich Lehrkräfte auf die Klassenführung im 1:1-Setting vorbereiten?</a:t>
            </a:r>
          </a:p>
        </p:txBody>
      </p:sp>
      <p:sp>
        <p:nvSpPr>
          <p:cNvPr id="3" name="Textplatzhalter 2">
            <a:extLst>
              <a:ext uri="{FF2B5EF4-FFF2-40B4-BE49-F238E27FC236}">
                <a16:creationId xmlns:a16="http://schemas.microsoft.com/office/drawing/2014/main" id="{6B41C45D-412C-7DB2-77F0-4055BE801B34}"/>
              </a:ext>
            </a:extLst>
          </p:cNvPr>
          <p:cNvSpPr>
            <a:spLocks noGrp="1"/>
          </p:cNvSpPr>
          <p:nvPr>
            <p:ph type="body" idx="1"/>
          </p:nvPr>
        </p:nvSpPr>
        <p:spPr>
          <a:xfrm>
            <a:off x="839788" y="1681162"/>
            <a:ext cx="9188132" cy="823912"/>
          </a:xfrm>
        </p:spPr>
        <p:txBody>
          <a:bodyPr/>
          <a:lstStyle/>
          <a:p>
            <a:r>
              <a:rPr lang="de-DE" dirty="0"/>
              <a:t>Ziel: Aufmerksamkeitsbindung der Lehrkraft minimieren</a:t>
            </a:r>
          </a:p>
        </p:txBody>
      </p:sp>
      <p:sp>
        <p:nvSpPr>
          <p:cNvPr id="6" name="Inhaltsplatzhalter 5">
            <a:extLst>
              <a:ext uri="{FF2B5EF4-FFF2-40B4-BE49-F238E27FC236}">
                <a16:creationId xmlns:a16="http://schemas.microsoft.com/office/drawing/2014/main" id="{BE85CA2B-7D72-EDFD-BB34-DDC0526250C9}"/>
              </a:ext>
            </a:extLst>
          </p:cNvPr>
          <p:cNvSpPr>
            <a:spLocks noGrp="1"/>
          </p:cNvSpPr>
          <p:nvPr>
            <p:ph sz="quarter" idx="4"/>
          </p:nvPr>
        </p:nvSpPr>
        <p:spPr>
          <a:xfrm>
            <a:off x="938370" y="2510633"/>
            <a:ext cx="5183188" cy="3684588"/>
          </a:xfrm>
        </p:spPr>
        <p:txBody>
          <a:bodyPr>
            <a:normAutofit fontScale="77500" lnSpcReduction="20000"/>
          </a:bodyPr>
          <a:lstStyle/>
          <a:p>
            <a:pPr marL="514350" indent="-514350">
              <a:buAutoNum type="arabicPeriod"/>
            </a:pPr>
            <a:endParaRPr lang="de-DE" dirty="0"/>
          </a:p>
          <a:p>
            <a:pPr marL="514350" indent="-514350">
              <a:buAutoNum type="arabicPeriod"/>
            </a:pPr>
            <a:r>
              <a:rPr lang="de-DE" b="1" dirty="0"/>
              <a:t>Kenntnis über unterrichtliche Vereinbarungen </a:t>
            </a:r>
          </a:p>
          <a:p>
            <a:r>
              <a:rPr lang="de-DE" dirty="0"/>
              <a:t>Welche verbindlichen Vorgaben und verlässlichen Rahmenbedingungen gibt es an Ihrer Schule?</a:t>
            </a:r>
          </a:p>
          <a:p>
            <a:r>
              <a:rPr lang="de-DE" dirty="0"/>
              <a:t>Was können Sie bei den Lernenden voraussetzen?</a:t>
            </a:r>
          </a:p>
          <a:p>
            <a:r>
              <a:rPr lang="de-DE" dirty="0"/>
              <a:t>Welche Erwartungen werden an Sie gestellt?</a:t>
            </a:r>
          </a:p>
          <a:p>
            <a:r>
              <a:rPr lang="de-DE" dirty="0"/>
              <a:t>Welche Zeitpläne gelten für den Einsatz der Endgeräte?</a:t>
            </a:r>
          </a:p>
          <a:p>
            <a:endParaRPr lang="de-DE" dirty="0"/>
          </a:p>
        </p:txBody>
      </p:sp>
      <p:sp>
        <p:nvSpPr>
          <p:cNvPr id="7" name="Inhaltsplatzhalter 6">
            <a:extLst>
              <a:ext uri="{FF2B5EF4-FFF2-40B4-BE49-F238E27FC236}">
                <a16:creationId xmlns:a16="http://schemas.microsoft.com/office/drawing/2014/main" id="{19877984-7B0B-77DF-C748-65D3FDEB3167}"/>
              </a:ext>
            </a:extLst>
          </p:cNvPr>
          <p:cNvSpPr>
            <a:spLocks noGrp="1"/>
          </p:cNvSpPr>
          <p:nvPr>
            <p:ph sz="half" idx="2"/>
          </p:nvPr>
        </p:nvSpPr>
        <p:spPr>
          <a:xfrm>
            <a:off x="6270940" y="2516347"/>
            <a:ext cx="5520372" cy="3976528"/>
          </a:xfrm>
        </p:spPr>
        <p:txBody>
          <a:bodyPr>
            <a:normAutofit fontScale="77500" lnSpcReduction="20000"/>
          </a:bodyPr>
          <a:lstStyle/>
          <a:p>
            <a:pPr marL="0" indent="0">
              <a:buNone/>
            </a:pPr>
            <a:endParaRPr lang="de-DE" dirty="0"/>
          </a:p>
          <a:p>
            <a:pPr marL="0" indent="0">
              <a:buNone/>
            </a:pPr>
            <a:r>
              <a:rPr lang="de-DE" b="1" dirty="0"/>
              <a:t>2.  Wissen über die sichere Handhabung des </a:t>
            </a:r>
            <a:br>
              <a:rPr lang="de-DE" b="1" dirty="0"/>
            </a:br>
            <a:r>
              <a:rPr lang="de-DE" b="1" dirty="0"/>
              <a:t>      Lehrergerätes und der Technik im </a:t>
            </a:r>
            <a:br>
              <a:rPr lang="de-DE" b="1" dirty="0"/>
            </a:br>
            <a:r>
              <a:rPr lang="de-DE" b="1" dirty="0"/>
              <a:t>      Klassenzimmer</a:t>
            </a:r>
          </a:p>
          <a:p>
            <a:r>
              <a:rPr lang="de-DE" dirty="0"/>
              <a:t>Beherrschen Sie die Grundfunktionen aller verwendeten Anwendungen?</a:t>
            </a:r>
          </a:p>
          <a:p>
            <a:r>
              <a:rPr lang="de-DE" dirty="0"/>
              <a:t>Können Sie bestimmte Anwendungen anwenden?</a:t>
            </a:r>
          </a:p>
          <a:p>
            <a:r>
              <a:rPr lang="de-DE" dirty="0"/>
              <a:t>Können Sie die benötigten Materialien im Unterricht am Lehrergerät öffnen, projizieren und bearbeiten?</a:t>
            </a:r>
          </a:p>
          <a:p>
            <a:r>
              <a:rPr lang="de-DE" dirty="0"/>
              <a:t>Was können Sie tun, wenn Sie technische Probleme haben? </a:t>
            </a:r>
          </a:p>
        </p:txBody>
      </p:sp>
    </p:spTree>
    <p:extLst>
      <p:ext uri="{BB962C8B-B14F-4D97-AF65-F5344CB8AC3E}">
        <p14:creationId xmlns:p14="http://schemas.microsoft.com/office/powerpoint/2010/main" val="117151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F5E6F2C-650C-FF67-9BD7-4ABF5392F3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3FA8F2-B29B-7BE7-3CD3-31FCFE0BFBD3}"/>
              </a:ext>
            </a:extLst>
          </p:cNvPr>
          <p:cNvSpPr>
            <a:spLocks noGrp="1"/>
          </p:cNvSpPr>
          <p:nvPr>
            <p:ph type="title"/>
          </p:nvPr>
        </p:nvSpPr>
        <p:spPr/>
        <p:txBody>
          <a:bodyPr>
            <a:normAutofit/>
          </a:bodyPr>
          <a:lstStyle/>
          <a:p>
            <a:r>
              <a:rPr lang="de-DE" dirty="0"/>
              <a:t>Wie können sich Lehrkräfte auf die Klassenführung im 1:1-Setting vorbereiten?</a:t>
            </a:r>
          </a:p>
        </p:txBody>
      </p:sp>
      <p:sp>
        <p:nvSpPr>
          <p:cNvPr id="3" name="Textplatzhalter 2">
            <a:extLst>
              <a:ext uri="{FF2B5EF4-FFF2-40B4-BE49-F238E27FC236}">
                <a16:creationId xmlns:a16="http://schemas.microsoft.com/office/drawing/2014/main" id="{F6B8E880-3E79-D7E7-94DA-A5176D764AD5}"/>
              </a:ext>
            </a:extLst>
          </p:cNvPr>
          <p:cNvSpPr>
            <a:spLocks noGrp="1"/>
          </p:cNvSpPr>
          <p:nvPr>
            <p:ph type="body" idx="1"/>
          </p:nvPr>
        </p:nvSpPr>
        <p:spPr>
          <a:xfrm>
            <a:off x="839788" y="1681162"/>
            <a:ext cx="9188132" cy="823912"/>
          </a:xfrm>
        </p:spPr>
        <p:txBody>
          <a:bodyPr/>
          <a:lstStyle/>
          <a:p>
            <a:r>
              <a:rPr lang="de-DE" dirty="0"/>
              <a:t>Ziel: Aufmerksamkeitsbindung der Lehrkraft minimieren</a:t>
            </a:r>
          </a:p>
        </p:txBody>
      </p:sp>
      <p:sp>
        <p:nvSpPr>
          <p:cNvPr id="6" name="Inhaltsplatzhalter 5">
            <a:extLst>
              <a:ext uri="{FF2B5EF4-FFF2-40B4-BE49-F238E27FC236}">
                <a16:creationId xmlns:a16="http://schemas.microsoft.com/office/drawing/2014/main" id="{1693E85E-B3A8-083C-DF17-D3EB7F3428F4}"/>
              </a:ext>
            </a:extLst>
          </p:cNvPr>
          <p:cNvSpPr>
            <a:spLocks noGrp="1"/>
          </p:cNvSpPr>
          <p:nvPr>
            <p:ph sz="quarter" idx="4"/>
          </p:nvPr>
        </p:nvSpPr>
        <p:spPr>
          <a:xfrm>
            <a:off x="938370" y="2510633"/>
            <a:ext cx="5183188" cy="3684588"/>
          </a:xfrm>
        </p:spPr>
        <p:txBody>
          <a:bodyPr>
            <a:normAutofit fontScale="70000" lnSpcReduction="20000"/>
          </a:bodyPr>
          <a:lstStyle/>
          <a:p>
            <a:pPr marL="514350" indent="-514350">
              <a:buAutoNum type="arabicPeriod"/>
            </a:pPr>
            <a:endParaRPr lang="de-DE" dirty="0"/>
          </a:p>
          <a:p>
            <a:pPr marL="514350" indent="-514350">
              <a:buAutoNum type="arabicPeriod"/>
            </a:pPr>
            <a:r>
              <a:rPr lang="de-DE" b="1" dirty="0"/>
              <a:t>Kenntnis über unterrichtliche Vereinbarungen </a:t>
            </a:r>
          </a:p>
          <a:p>
            <a:r>
              <a:rPr lang="de-DE" dirty="0"/>
              <a:t>Welche verbindlichen Vorgaben und verlässlichen Rahmenbedingungen gibt es an Ihrer Schule (z.B. digitale Tools, digitale Hefte, Regeln)?</a:t>
            </a:r>
          </a:p>
          <a:p>
            <a:r>
              <a:rPr lang="de-DE" dirty="0"/>
              <a:t>Was können Sie bei den Lernenden voraussetzen?</a:t>
            </a:r>
          </a:p>
          <a:p>
            <a:r>
              <a:rPr lang="de-DE" dirty="0"/>
              <a:t>Welche Erwartungen werden an Sie gestellt?</a:t>
            </a:r>
          </a:p>
          <a:p>
            <a:r>
              <a:rPr lang="de-DE" dirty="0"/>
              <a:t>Welche Zeitpläne gelten für den Einsatz der Endgeräte?</a:t>
            </a:r>
          </a:p>
          <a:p>
            <a:endParaRPr lang="de-DE" dirty="0"/>
          </a:p>
        </p:txBody>
      </p:sp>
      <p:sp>
        <p:nvSpPr>
          <p:cNvPr id="7" name="Inhaltsplatzhalter 6">
            <a:extLst>
              <a:ext uri="{FF2B5EF4-FFF2-40B4-BE49-F238E27FC236}">
                <a16:creationId xmlns:a16="http://schemas.microsoft.com/office/drawing/2014/main" id="{BEBFD110-0FAD-0BD2-5F54-6FE9A49A02F8}"/>
              </a:ext>
            </a:extLst>
          </p:cNvPr>
          <p:cNvSpPr>
            <a:spLocks noGrp="1"/>
          </p:cNvSpPr>
          <p:nvPr>
            <p:ph sz="half" idx="2"/>
          </p:nvPr>
        </p:nvSpPr>
        <p:spPr>
          <a:xfrm>
            <a:off x="6270940" y="2516347"/>
            <a:ext cx="5520372" cy="3976528"/>
          </a:xfrm>
        </p:spPr>
        <p:txBody>
          <a:bodyPr>
            <a:normAutofit fontScale="70000" lnSpcReduction="20000"/>
          </a:bodyPr>
          <a:lstStyle/>
          <a:p>
            <a:pPr marL="0" indent="0">
              <a:buNone/>
            </a:pPr>
            <a:endParaRPr lang="de-DE" dirty="0"/>
          </a:p>
          <a:p>
            <a:pPr marL="0" indent="0">
              <a:buNone/>
            </a:pPr>
            <a:r>
              <a:rPr lang="de-DE" b="1" dirty="0"/>
              <a:t>2.  Wissen über die sichere Handhabung des </a:t>
            </a:r>
            <a:br>
              <a:rPr lang="de-DE" b="1" dirty="0"/>
            </a:br>
            <a:r>
              <a:rPr lang="de-DE" b="1" dirty="0"/>
              <a:t>      Lehrergerätes und der Technik im </a:t>
            </a:r>
            <a:br>
              <a:rPr lang="de-DE" b="1" dirty="0"/>
            </a:br>
            <a:r>
              <a:rPr lang="de-DE" b="1" dirty="0"/>
              <a:t>      Klassenzimmer</a:t>
            </a:r>
          </a:p>
          <a:p>
            <a:r>
              <a:rPr lang="de-DE" dirty="0"/>
              <a:t>Beherrschen Sie die Grundfunktionen aller verwendeten Anwendungen (z.B. OneNote)?</a:t>
            </a:r>
          </a:p>
          <a:p>
            <a:r>
              <a:rPr lang="de-DE" dirty="0"/>
              <a:t>Können Sie bestimmte Anwendungen anwenden (z.B. Projektionsmöglichkeiten, Splitscreen)?</a:t>
            </a:r>
          </a:p>
          <a:p>
            <a:r>
              <a:rPr lang="de-DE" dirty="0"/>
              <a:t>Können Sie die benötigten Materialien im Unterricht am Lehrergerät öffnen, projizieren und bearbeiten?</a:t>
            </a:r>
          </a:p>
          <a:p>
            <a:r>
              <a:rPr lang="de-DE" dirty="0"/>
              <a:t>Was können Sie tun, wenn Sie technische Probleme haben? Welchen schulinternen Support haben Sie?</a:t>
            </a:r>
          </a:p>
        </p:txBody>
      </p:sp>
    </p:spTree>
    <p:extLst>
      <p:ext uri="{BB962C8B-B14F-4D97-AF65-F5344CB8AC3E}">
        <p14:creationId xmlns:p14="http://schemas.microsoft.com/office/powerpoint/2010/main" val="5377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B7484-D703-34EC-ABF1-76A48BC90A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7E054E-C330-332C-C212-FB5D9D9C7671}"/>
              </a:ext>
            </a:extLst>
          </p:cNvPr>
          <p:cNvSpPr>
            <a:spLocks noGrp="1"/>
          </p:cNvSpPr>
          <p:nvPr>
            <p:ph type="title"/>
          </p:nvPr>
        </p:nvSpPr>
        <p:spPr/>
        <p:txBody>
          <a:bodyPr>
            <a:normAutofit/>
          </a:bodyPr>
          <a:lstStyle/>
          <a:p>
            <a:r>
              <a:rPr lang="de-DE" dirty="0"/>
              <a:t>Wie gestalte ich als Lehrkraft einen effizienten Workflow?  </a:t>
            </a:r>
          </a:p>
        </p:txBody>
      </p:sp>
      <p:sp>
        <p:nvSpPr>
          <p:cNvPr id="5" name="Textplatzhalter 4">
            <a:extLst>
              <a:ext uri="{FF2B5EF4-FFF2-40B4-BE49-F238E27FC236}">
                <a16:creationId xmlns:a16="http://schemas.microsoft.com/office/drawing/2014/main" id="{221EC141-6376-1D80-32E7-3EC996902AF6}"/>
              </a:ext>
            </a:extLst>
          </p:cNvPr>
          <p:cNvSpPr>
            <a:spLocks noGrp="1"/>
          </p:cNvSpPr>
          <p:nvPr>
            <p:ph type="body" idx="1"/>
          </p:nvPr>
        </p:nvSpPr>
        <p:spPr/>
        <p:txBody>
          <a:bodyPr/>
          <a:lstStyle/>
          <a:p>
            <a:r>
              <a:rPr lang="de-DE" dirty="0"/>
              <a:t>Workflow aus der Sicht der Lehrkraft</a:t>
            </a:r>
          </a:p>
        </p:txBody>
      </p:sp>
      <p:grpSp>
        <p:nvGrpSpPr>
          <p:cNvPr id="29" name="Gruppieren 28">
            <a:extLst>
              <a:ext uri="{FF2B5EF4-FFF2-40B4-BE49-F238E27FC236}">
                <a16:creationId xmlns:a16="http://schemas.microsoft.com/office/drawing/2014/main" id="{61E6B275-9C35-3992-7ED7-A1160DEFF90F}"/>
              </a:ext>
            </a:extLst>
          </p:cNvPr>
          <p:cNvGrpSpPr/>
          <p:nvPr/>
        </p:nvGrpSpPr>
        <p:grpSpPr>
          <a:xfrm>
            <a:off x="1099956" y="2666773"/>
            <a:ext cx="9588364" cy="3826102"/>
            <a:chOff x="1099956" y="2666773"/>
            <a:chExt cx="9588364" cy="3826102"/>
          </a:xfrm>
        </p:grpSpPr>
        <p:sp>
          <p:nvSpPr>
            <p:cNvPr id="13" name="(1) Bereitstellung">
              <a:extLst>
                <a:ext uri="{FF2B5EF4-FFF2-40B4-BE49-F238E27FC236}">
                  <a16:creationId xmlns:a16="http://schemas.microsoft.com/office/drawing/2014/main" id="{BA151D6F-889B-E439-DC6D-FE0D5CC25720}"/>
                </a:ext>
              </a:extLst>
            </p:cNvPr>
            <p:cNvSpPr txBox="1"/>
            <p:nvPr/>
          </p:nvSpPr>
          <p:spPr bwMode="auto">
            <a:xfrm>
              <a:off x="3585440" y="2666773"/>
              <a:ext cx="2840521" cy="284693"/>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sz="1600" dirty="0"/>
                <a:t>(</a:t>
              </a:r>
              <a:r>
                <a:rPr lang="de-DE" sz="1600" dirty="0"/>
                <a:t>3</a:t>
              </a:r>
              <a:r>
                <a:rPr sz="1600" dirty="0"/>
                <a:t>) </a:t>
              </a:r>
              <a:r>
                <a:rPr lang="de-DE" sz="1600" dirty="0"/>
                <a:t>Bereitstellung von Materialien</a:t>
              </a:r>
              <a:endParaRPr sz="1600" dirty="0"/>
            </a:p>
          </p:txBody>
        </p:sp>
        <p:sp>
          <p:nvSpPr>
            <p:cNvPr id="14" name="(3) Erstellen/Bearbeiten…">
              <a:extLst>
                <a:ext uri="{FF2B5EF4-FFF2-40B4-BE49-F238E27FC236}">
                  <a16:creationId xmlns:a16="http://schemas.microsoft.com/office/drawing/2014/main" id="{ACD1E8AC-7910-2476-AA8D-0718799E9123}"/>
                </a:ext>
              </a:extLst>
            </p:cNvPr>
            <p:cNvSpPr txBox="1"/>
            <p:nvPr/>
          </p:nvSpPr>
          <p:spPr bwMode="auto">
            <a:xfrm>
              <a:off x="7237372" y="5079028"/>
              <a:ext cx="2848272" cy="479138"/>
            </a:xfrm>
            <a:prstGeom prst="rect">
              <a:avLst/>
            </a:prstGeom>
            <a:ln w="12700">
              <a:miter lim="400000"/>
            </a:ln>
          </p:spPr>
          <p:txBody>
            <a:bodyPr wrap="none" lIns="19050" tIns="19050" rIns="19050" bIns="19050" anchor="ctr">
              <a:spAutoFit/>
            </a:bodyPr>
            <a:lstStyle/>
            <a:p>
              <a:pPr defTabSz="412750">
                <a:defRPr sz="2800">
                  <a:solidFill>
                    <a:srgbClr val="838787"/>
                  </a:solidFill>
                  <a:latin typeface="Avenir Next Medium"/>
                  <a:ea typeface="Avenir Next Medium"/>
                  <a:cs typeface="Avenir Next Medium"/>
                </a:defRPr>
              </a:pPr>
              <a:r>
                <a:rPr sz="1600"/>
                <a:t>(</a:t>
              </a:r>
              <a:r>
                <a:rPr lang="de-DE" sz="1600"/>
                <a:t>6</a:t>
              </a:r>
              <a:r>
                <a:rPr sz="1600"/>
                <a:t>) </a:t>
              </a:r>
              <a:r>
                <a:rPr lang="de-DE" sz="1600"/>
                <a:t>(kollaborativ) erstellen/bearbeiten</a:t>
              </a:r>
              <a:endParaRPr sz="1600"/>
            </a:p>
            <a:p>
              <a:pPr defTabSz="412750">
                <a:defRPr sz="2800">
                  <a:solidFill>
                    <a:srgbClr val="838787"/>
                  </a:solidFill>
                  <a:latin typeface="Avenir Next Medium"/>
                  <a:ea typeface="Avenir Next Medium"/>
                  <a:cs typeface="Avenir Next Medium"/>
                </a:defRPr>
              </a:pPr>
              <a:r>
                <a:rPr sz="1600"/>
                <a:t>(</a:t>
              </a:r>
              <a:r>
                <a:rPr lang="de-DE" sz="1600"/>
                <a:t>9</a:t>
              </a:r>
              <a:r>
                <a:rPr sz="1600"/>
                <a:t>) </a:t>
              </a:r>
              <a:r>
                <a:rPr lang="de-DE" sz="1600"/>
                <a:t>ggf. überarbeiten</a:t>
              </a:r>
              <a:endParaRPr sz="1600"/>
            </a:p>
          </p:txBody>
        </p:sp>
        <p:sp>
          <p:nvSpPr>
            <p:cNvPr id="15" name="Präsentieren">
              <a:extLst>
                <a:ext uri="{FF2B5EF4-FFF2-40B4-BE49-F238E27FC236}">
                  <a16:creationId xmlns:a16="http://schemas.microsoft.com/office/drawing/2014/main" id="{7A861D88-7A5A-169D-9668-1CB5E1C73683}"/>
                </a:ext>
              </a:extLst>
            </p:cNvPr>
            <p:cNvSpPr txBox="1"/>
            <p:nvPr/>
          </p:nvSpPr>
          <p:spPr bwMode="auto">
            <a:xfrm>
              <a:off x="9712022" y="4572138"/>
              <a:ext cx="976298" cy="256929"/>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lang="de-DE" sz="1600"/>
                <a:t>Präsentieren</a:t>
              </a:r>
              <a:endParaRPr sz="1600"/>
            </a:p>
          </p:txBody>
        </p:sp>
        <p:sp>
          <p:nvSpPr>
            <p:cNvPr id="16" name="(4) Einsammeln…">
              <a:extLst>
                <a:ext uri="{FF2B5EF4-FFF2-40B4-BE49-F238E27FC236}">
                  <a16:creationId xmlns:a16="http://schemas.microsoft.com/office/drawing/2014/main" id="{E09EEC8E-1A48-E85C-A1B4-3C872548A389}"/>
                </a:ext>
              </a:extLst>
            </p:cNvPr>
            <p:cNvSpPr txBox="1"/>
            <p:nvPr/>
          </p:nvSpPr>
          <p:spPr bwMode="auto">
            <a:xfrm>
              <a:off x="3643239" y="6013737"/>
              <a:ext cx="2024073" cy="479138"/>
            </a:xfrm>
            <a:prstGeom prst="rect">
              <a:avLst/>
            </a:prstGeom>
            <a:ln w="12700">
              <a:miter lim="400000"/>
            </a:ln>
          </p:spPr>
          <p:txBody>
            <a:bodyPr wrap="none" lIns="19050" tIns="19050" rIns="19050" bIns="19050" anchor="ctr">
              <a:spAutoFit/>
            </a:bodyPr>
            <a:lstStyle/>
            <a:p>
              <a:pPr defTabSz="412750">
                <a:defRPr sz="2800">
                  <a:solidFill>
                    <a:srgbClr val="838787"/>
                  </a:solidFill>
                  <a:latin typeface="Avenir Next Medium"/>
                  <a:ea typeface="Avenir Next Medium"/>
                  <a:cs typeface="Avenir Next Medium"/>
                </a:defRPr>
              </a:pPr>
              <a:r>
                <a:rPr sz="1600"/>
                <a:t>(</a:t>
              </a:r>
              <a:r>
                <a:rPr lang="de-DE" sz="1600"/>
                <a:t>7</a:t>
              </a:r>
              <a:r>
                <a:rPr sz="1600"/>
                <a:t>) </a:t>
              </a:r>
              <a:r>
                <a:rPr lang="de-DE" sz="1600"/>
                <a:t>Einsammeln / Kontrolle</a:t>
              </a:r>
              <a:endParaRPr sz="1600"/>
            </a:p>
            <a:p>
              <a:pPr defTabSz="412750">
                <a:defRPr sz="2800">
                  <a:solidFill>
                    <a:srgbClr val="838787"/>
                  </a:solidFill>
                  <a:latin typeface="Avenir Next Medium"/>
                  <a:ea typeface="Avenir Next Medium"/>
                  <a:cs typeface="Avenir Next Medium"/>
                </a:defRPr>
              </a:pPr>
              <a:r>
                <a:rPr sz="1600"/>
                <a:t>(</a:t>
              </a:r>
              <a:r>
                <a:rPr lang="de-DE" sz="1600"/>
                <a:t>8</a:t>
              </a:r>
              <a:r>
                <a:rPr sz="1600"/>
                <a:t>) Feedback </a:t>
              </a:r>
              <a:r>
                <a:rPr lang="de-DE" sz="1600"/>
                <a:t>/ Bewertung</a:t>
              </a:r>
              <a:endParaRPr sz="1600"/>
            </a:p>
          </p:txBody>
        </p:sp>
        <p:sp>
          <p:nvSpPr>
            <p:cNvPr id="17" name="(2) Öffnen">
              <a:extLst>
                <a:ext uri="{FF2B5EF4-FFF2-40B4-BE49-F238E27FC236}">
                  <a16:creationId xmlns:a16="http://schemas.microsoft.com/office/drawing/2014/main" id="{10B93A7B-AC4B-6150-E73F-15FDEC3CDCCC}"/>
                </a:ext>
              </a:extLst>
            </p:cNvPr>
            <p:cNvSpPr txBox="1"/>
            <p:nvPr/>
          </p:nvSpPr>
          <p:spPr bwMode="auto">
            <a:xfrm>
              <a:off x="7273241" y="3047939"/>
              <a:ext cx="2112635" cy="701347"/>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sz="1600"/>
                <a:t>(</a:t>
              </a:r>
              <a:r>
                <a:rPr lang="de-DE" sz="1600"/>
                <a:t>4</a:t>
              </a:r>
              <a:r>
                <a:rPr sz="1600"/>
                <a:t>) </a:t>
              </a:r>
              <a:r>
                <a:rPr lang="de-DE" sz="1600"/>
                <a:t>Öffnen</a:t>
              </a:r>
              <a:endParaRPr/>
            </a:p>
            <a:p>
              <a:pPr>
                <a:defRPr/>
              </a:pPr>
              <a:r>
                <a:rPr lang="de-DE" sz="1600"/>
                <a:t>(5) In Ordner-/Dateistruktur</a:t>
              </a:r>
              <a:br>
                <a:rPr lang="de-DE" sz="1600"/>
              </a:br>
              <a:r>
                <a:rPr lang="de-DE" sz="1600"/>
                <a:t>      einfügen und benennen</a:t>
              </a:r>
              <a:endParaRPr sz="1600"/>
            </a:p>
          </p:txBody>
        </p:sp>
        <p:sp>
          <p:nvSpPr>
            <p:cNvPr id="18" name="Verbindungslinie">
              <a:extLst>
                <a:ext uri="{FF2B5EF4-FFF2-40B4-BE49-F238E27FC236}">
                  <a16:creationId xmlns:a16="http://schemas.microsoft.com/office/drawing/2014/main" id="{B4B24BFA-1DB4-65DD-F8BD-FC4145F35B64}"/>
                </a:ext>
              </a:extLst>
            </p:cNvPr>
            <p:cNvSpPr/>
            <p:nvPr/>
          </p:nvSpPr>
          <p:spPr bwMode="auto">
            <a:xfrm rot="212564">
              <a:off x="2982040" y="3193789"/>
              <a:ext cx="3362426" cy="765746"/>
            </a:xfrm>
            <a:custGeom>
              <a:avLst/>
              <a:gdLst/>
              <a:ahLst/>
              <a:cxnLst>
                <a:cxn ang="0">
                  <a:pos x="wd2" y="hd2"/>
                </a:cxn>
                <a:cxn ang="5400000">
                  <a:pos x="wd2" y="hd2"/>
                </a:cxn>
                <a:cxn ang="10800000">
                  <a:pos x="wd2" y="hd2"/>
                </a:cxn>
                <a:cxn ang="16200000">
                  <a:pos x="wd2" y="hd2"/>
                </a:cxn>
              </a:cxnLst>
              <a:rect l="0" t="0" r="r" b="b"/>
              <a:pathLst>
                <a:path w="21600" h="16335" extrusionOk="0">
                  <a:moveTo>
                    <a:pt x="0" y="16335"/>
                  </a:moveTo>
                  <a:cubicBezTo>
                    <a:pt x="6867" y="-3466"/>
                    <a:pt x="14067" y="-5265"/>
                    <a:pt x="21600" y="10937"/>
                  </a:cubicBezTo>
                </a:path>
              </a:pathLst>
            </a:custGeom>
            <a:ln w="63500">
              <a:solidFill>
                <a:srgbClr val="838787"/>
              </a:solidFill>
              <a:miter lim="400000"/>
              <a:tailEnd type="triangle"/>
            </a:ln>
          </p:spPr>
          <p:txBody>
            <a:bodyPr/>
            <a:lstStyle/>
            <a:p>
              <a:pPr>
                <a:defRPr/>
              </a:pPr>
              <a:endParaRPr sz="900"/>
            </a:p>
          </p:txBody>
        </p:sp>
        <p:sp>
          <p:nvSpPr>
            <p:cNvPr id="19" name="Verbindungslinie">
              <a:extLst>
                <a:ext uri="{FF2B5EF4-FFF2-40B4-BE49-F238E27FC236}">
                  <a16:creationId xmlns:a16="http://schemas.microsoft.com/office/drawing/2014/main" id="{8777832A-11A3-9567-66C5-E09C7012981D}"/>
                </a:ext>
              </a:extLst>
            </p:cNvPr>
            <p:cNvSpPr/>
            <p:nvPr/>
          </p:nvSpPr>
          <p:spPr bwMode="auto">
            <a:xfrm>
              <a:off x="2981593" y="5403685"/>
              <a:ext cx="3394414" cy="582757"/>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cubicBezTo>
                    <a:pt x="14430" y="21503"/>
                    <a:pt x="7230" y="21600"/>
                    <a:pt x="0" y="292"/>
                  </a:cubicBezTo>
                </a:path>
              </a:pathLst>
            </a:custGeom>
            <a:ln w="63500">
              <a:solidFill>
                <a:srgbClr val="838787"/>
              </a:solidFill>
              <a:miter lim="400000"/>
              <a:headEnd type="triangle"/>
              <a:tailEnd type="triangle"/>
            </a:ln>
          </p:spPr>
          <p:txBody>
            <a:bodyPr/>
            <a:lstStyle/>
            <a:p>
              <a:pPr>
                <a:defRPr/>
              </a:pPr>
              <a:endParaRPr sz="900"/>
            </a:p>
          </p:txBody>
        </p:sp>
        <p:sp>
          <p:nvSpPr>
            <p:cNvPr id="20" name="Linien">
              <a:extLst>
                <a:ext uri="{FF2B5EF4-FFF2-40B4-BE49-F238E27FC236}">
                  <a16:creationId xmlns:a16="http://schemas.microsoft.com/office/drawing/2014/main" id="{56884A31-38F8-CCE5-11F9-E23CCDBC40B1}"/>
                </a:ext>
              </a:extLst>
            </p:cNvPr>
            <p:cNvSpPr/>
            <p:nvPr/>
          </p:nvSpPr>
          <p:spPr bwMode="auto">
            <a:xfrm>
              <a:off x="8709096" y="4480562"/>
              <a:ext cx="791887" cy="1"/>
            </a:xfrm>
            <a:prstGeom prst="line">
              <a:avLst/>
            </a:prstGeom>
            <a:ln w="63500">
              <a:solidFill>
                <a:srgbClr val="929292"/>
              </a:solidFill>
              <a:miter lim="400000"/>
              <a:tailEnd type="triangle"/>
            </a:ln>
          </p:spPr>
          <p:txBody>
            <a:bodyPr lIns="19050" tIns="19050" rIns="19050" bIns="19050" anchor="ctr"/>
            <a:lstStyle/>
            <a:p>
              <a:pPr defTabSz="412750">
                <a:lnSpc>
                  <a:spcPct val="80000"/>
                </a:lnSpc>
                <a:defRPr sz="3800" cap="all">
                  <a:solidFill>
                    <a:srgbClr val="838787"/>
                  </a:solidFill>
                  <a:latin typeface="DIN Condensed Bold"/>
                  <a:ea typeface="DIN Condensed Bold"/>
                  <a:cs typeface="DIN Condensed Bold"/>
                </a:defRPr>
              </a:pPr>
              <a:endParaRPr sz="1900"/>
            </a:p>
          </p:txBody>
        </p:sp>
        <p:sp>
          <p:nvSpPr>
            <p:cNvPr id="21" name="Linien">
              <a:extLst>
                <a:ext uri="{FF2B5EF4-FFF2-40B4-BE49-F238E27FC236}">
                  <a16:creationId xmlns:a16="http://schemas.microsoft.com/office/drawing/2014/main" id="{57A48A1C-AF64-9F6C-DD79-BFE124136AA7}"/>
                </a:ext>
              </a:extLst>
            </p:cNvPr>
            <p:cNvSpPr/>
            <p:nvPr/>
          </p:nvSpPr>
          <p:spPr bwMode="auto">
            <a:xfrm>
              <a:off x="5338314" y="4522657"/>
              <a:ext cx="791887" cy="1"/>
            </a:xfrm>
            <a:prstGeom prst="line">
              <a:avLst/>
            </a:prstGeom>
            <a:ln w="63500">
              <a:solidFill>
                <a:srgbClr val="929292"/>
              </a:solidFill>
              <a:miter lim="400000"/>
              <a:tailEnd type="triangle"/>
            </a:ln>
          </p:spPr>
          <p:txBody>
            <a:bodyPr lIns="19050" tIns="19050" rIns="19050" bIns="19050" anchor="ctr"/>
            <a:lstStyle/>
            <a:p>
              <a:pPr defTabSz="412750">
                <a:lnSpc>
                  <a:spcPct val="80000"/>
                </a:lnSpc>
                <a:defRPr sz="3800" cap="all">
                  <a:solidFill>
                    <a:srgbClr val="838787"/>
                  </a:solidFill>
                  <a:latin typeface="DIN Condensed Bold"/>
                  <a:ea typeface="DIN Condensed Bold"/>
                  <a:cs typeface="DIN Condensed Bold"/>
                </a:defRPr>
              </a:pPr>
              <a:endParaRPr sz="1900"/>
            </a:p>
          </p:txBody>
        </p:sp>
        <p:sp>
          <p:nvSpPr>
            <p:cNvPr id="22" name="Linien">
              <a:extLst>
                <a:ext uri="{FF2B5EF4-FFF2-40B4-BE49-F238E27FC236}">
                  <a16:creationId xmlns:a16="http://schemas.microsoft.com/office/drawing/2014/main" id="{C14242F4-529B-ECB7-393E-90B080938DFF}"/>
                </a:ext>
              </a:extLst>
            </p:cNvPr>
            <p:cNvSpPr/>
            <p:nvPr/>
          </p:nvSpPr>
          <p:spPr bwMode="auto">
            <a:xfrm flipH="1">
              <a:off x="3107584" y="4566910"/>
              <a:ext cx="791887" cy="1"/>
            </a:xfrm>
            <a:prstGeom prst="line">
              <a:avLst/>
            </a:prstGeom>
            <a:ln w="63500">
              <a:solidFill>
                <a:srgbClr val="929292"/>
              </a:solidFill>
              <a:miter lim="400000"/>
              <a:tailEnd type="triangle"/>
            </a:ln>
          </p:spPr>
          <p:txBody>
            <a:bodyPr lIns="19050" tIns="19050" rIns="19050" bIns="19050" anchor="ctr"/>
            <a:lstStyle/>
            <a:p>
              <a:pPr defTabSz="412750">
                <a:lnSpc>
                  <a:spcPct val="80000"/>
                </a:lnSpc>
                <a:defRPr sz="3800" cap="all">
                  <a:solidFill>
                    <a:srgbClr val="838787"/>
                  </a:solidFill>
                  <a:latin typeface="DIN Condensed Bold"/>
                  <a:ea typeface="DIN Condensed Bold"/>
                  <a:cs typeface="DIN Condensed Bold"/>
                </a:defRPr>
              </a:pPr>
              <a:endParaRPr sz="1900"/>
            </a:p>
          </p:txBody>
        </p:sp>
        <p:sp>
          <p:nvSpPr>
            <p:cNvPr id="23" name="(2) Öffnen">
              <a:extLst>
                <a:ext uri="{FF2B5EF4-FFF2-40B4-BE49-F238E27FC236}">
                  <a16:creationId xmlns:a16="http://schemas.microsoft.com/office/drawing/2014/main" id="{FA1CF912-DD3E-CF14-8AE1-86CDB6803D4D}"/>
                </a:ext>
              </a:extLst>
            </p:cNvPr>
            <p:cNvSpPr txBox="1"/>
            <p:nvPr/>
          </p:nvSpPr>
          <p:spPr bwMode="auto">
            <a:xfrm>
              <a:off x="4025147" y="4315231"/>
              <a:ext cx="1335974" cy="701347"/>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lang="de-DE" sz="1600"/>
                <a:t>Austausch / </a:t>
              </a:r>
              <a:br>
                <a:rPr lang="de-DE" sz="1600"/>
              </a:br>
              <a:r>
                <a:rPr lang="de-DE" sz="1600"/>
                <a:t>Kommunikations-</a:t>
              </a:r>
              <a:br>
                <a:rPr lang="de-DE" sz="1600"/>
              </a:br>
              <a:r>
                <a:rPr lang="de-DE" sz="1600"/>
                <a:t>wege</a:t>
              </a:r>
              <a:endParaRPr sz="1600"/>
            </a:p>
          </p:txBody>
        </p:sp>
        <p:pic>
          <p:nvPicPr>
            <p:cNvPr id="24" name="Grafik 23" descr="Schuljunge Silhouette">
              <a:extLst>
                <a:ext uri="{FF2B5EF4-FFF2-40B4-BE49-F238E27FC236}">
                  <a16:creationId xmlns:a16="http://schemas.microsoft.com/office/drawing/2014/main" id="{F3C0A120-A206-747D-F19F-F72CD0D64816}"/>
                </a:ext>
              </a:extLst>
            </p:cNvPr>
            <p:cNvPicPr>
              <a:picLocks noChangeAspect="1"/>
            </p:cNvPicPr>
            <p:nvPr/>
          </p:nvPicPr>
          <p:blipFill>
            <a:blip r:embed="rId3"/>
            <a:stretch/>
          </p:blipFill>
          <p:spPr bwMode="auto">
            <a:xfrm>
              <a:off x="6485792" y="3812445"/>
              <a:ext cx="1163676" cy="1433415"/>
            </a:xfrm>
            <a:prstGeom prst="rect">
              <a:avLst/>
            </a:prstGeom>
          </p:spPr>
        </p:pic>
        <p:pic>
          <p:nvPicPr>
            <p:cNvPr id="25" name="Grafik 24" descr="Schulmädchen Silhouette">
              <a:extLst>
                <a:ext uri="{FF2B5EF4-FFF2-40B4-BE49-F238E27FC236}">
                  <a16:creationId xmlns:a16="http://schemas.microsoft.com/office/drawing/2014/main" id="{5E3ECFCA-66AB-E7C7-0F2C-A2F7EEBF3555}"/>
                </a:ext>
              </a:extLst>
            </p:cNvPr>
            <p:cNvPicPr>
              <a:picLocks noChangeAspect="1"/>
            </p:cNvPicPr>
            <p:nvPr/>
          </p:nvPicPr>
          <p:blipFill>
            <a:blip r:embed="rId4"/>
            <a:stretch/>
          </p:blipFill>
          <p:spPr bwMode="auto">
            <a:xfrm>
              <a:off x="7222350" y="3757518"/>
              <a:ext cx="1191880" cy="1468156"/>
            </a:xfrm>
            <a:prstGeom prst="rect">
              <a:avLst/>
            </a:prstGeom>
          </p:spPr>
        </p:pic>
        <p:pic>
          <p:nvPicPr>
            <p:cNvPr id="26" name="Grafik 25" descr="Lehrer Silhouette">
              <a:extLst>
                <a:ext uri="{FF2B5EF4-FFF2-40B4-BE49-F238E27FC236}">
                  <a16:creationId xmlns:a16="http://schemas.microsoft.com/office/drawing/2014/main" id="{42728D4E-CB27-B1AF-F1C3-BECC43BC0693}"/>
                </a:ext>
              </a:extLst>
            </p:cNvPr>
            <p:cNvPicPr>
              <a:picLocks noChangeAspect="1"/>
            </p:cNvPicPr>
            <p:nvPr/>
          </p:nvPicPr>
          <p:blipFill>
            <a:blip r:embed="rId5"/>
            <a:stretch/>
          </p:blipFill>
          <p:spPr bwMode="auto">
            <a:xfrm>
              <a:off x="9714076" y="3812445"/>
              <a:ext cx="873289" cy="1075717"/>
            </a:xfrm>
            <a:prstGeom prst="rect">
              <a:avLst/>
            </a:prstGeom>
          </p:spPr>
        </p:pic>
        <p:pic>
          <p:nvPicPr>
            <p:cNvPr id="27" name="Grafik 26" descr="Benutzer Silhouette">
              <a:extLst>
                <a:ext uri="{FF2B5EF4-FFF2-40B4-BE49-F238E27FC236}">
                  <a16:creationId xmlns:a16="http://schemas.microsoft.com/office/drawing/2014/main" id="{884D502C-FBCA-BE9D-6CC5-A26ED303CA1B}"/>
                </a:ext>
              </a:extLst>
            </p:cNvPr>
            <p:cNvPicPr>
              <a:picLocks noChangeAspect="1"/>
            </p:cNvPicPr>
            <p:nvPr/>
          </p:nvPicPr>
          <p:blipFill>
            <a:blip r:embed="rId6"/>
            <a:srcRect b="13369"/>
            <a:stretch/>
          </p:blipFill>
          <p:spPr bwMode="auto">
            <a:xfrm>
              <a:off x="1491296" y="2961690"/>
              <a:ext cx="1545681" cy="1649440"/>
            </a:xfrm>
            <a:prstGeom prst="rect">
              <a:avLst/>
            </a:prstGeom>
          </p:spPr>
        </p:pic>
        <p:sp>
          <p:nvSpPr>
            <p:cNvPr id="28" name="(7) Kontrolle…">
              <a:extLst>
                <a:ext uri="{FF2B5EF4-FFF2-40B4-BE49-F238E27FC236}">
                  <a16:creationId xmlns:a16="http://schemas.microsoft.com/office/drawing/2014/main" id="{1A06DE8C-A64E-0087-E827-7F41D19973ED}"/>
                </a:ext>
              </a:extLst>
            </p:cNvPr>
            <p:cNvSpPr txBox="1"/>
            <p:nvPr/>
          </p:nvSpPr>
          <p:spPr bwMode="auto">
            <a:xfrm>
              <a:off x="1099956" y="4632043"/>
              <a:ext cx="2557101" cy="1762021"/>
            </a:xfrm>
            <a:prstGeom prst="rect">
              <a:avLst/>
            </a:prstGeom>
            <a:ln w="12700">
              <a:miter lim="400000"/>
            </a:ln>
          </p:spPr>
          <p:txBody>
            <a:bodyPr wrap="square" lIns="19050" tIns="19050" rIns="19050" bIns="19050" anchor="ctr">
              <a:spAutoFit/>
            </a:bodyPr>
            <a:lstStyle/>
            <a:p>
              <a:pPr defTabSz="412750">
                <a:defRPr sz="2800">
                  <a:solidFill>
                    <a:srgbClr val="838787"/>
                  </a:solidFill>
                  <a:latin typeface="Avenir Next Medium"/>
                  <a:ea typeface="Avenir Next Medium"/>
                  <a:cs typeface="Avenir Next Medium"/>
                </a:defRPr>
              </a:pPr>
              <a:r>
                <a:rPr sz="1600" dirty="0"/>
                <a:t>(</a:t>
              </a:r>
              <a:r>
                <a:rPr lang="de-DE" sz="1600" dirty="0"/>
                <a:t>0</a:t>
              </a:r>
              <a:r>
                <a:rPr sz="1600" dirty="0"/>
                <a:t>) </a:t>
              </a:r>
              <a:r>
                <a:rPr lang="de-DE" sz="1600" dirty="0"/>
                <a:t>Kenntnis der technischen </a:t>
              </a:r>
              <a:br>
                <a:rPr lang="de-DE" sz="1600" dirty="0"/>
              </a:br>
              <a:r>
                <a:rPr lang="de-DE" sz="1600" dirty="0"/>
                <a:t>      Grundlagen im  </a:t>
              </a:r>
              <a:br>
                <a:rPr lang="de-DE" sz="1600" dirty="0"/>
              </a:br>
              <a:r>
                <a:rPr lang="de-DE" sz="1600" dirty="0"/>
                <a:t>      Klassenraum</a:t>
              </a:r>
              <a:endParaRPr dirty="0"/>
            </a:p>
            <a:p>
              <a:pPr defTabSz="412750">
                <a:defRPr sz="2800">
                  <a:solidFill>
                    <a:srgbClr val="838787"/>
                  </a:solidFill>
                  <a:latin typeface="Avenir Next Medium"/>
                  <a:ea typeface="Avenir Next Medium"/>
                  <a:cs typeface="Avenir Next Medium"/>
                </a:defRPr>
              </a:pPr>
              <a:r>
                <a:rPr lang="de-DE" sz="1600" dirty="0"/>
                <a:t>(1) Erstellen und An-</a:t>
              </a:r>
              <a:br>
                <a:rPr lang="de-DE" sz="1600" dirty="0"/>
              </a:br>
              <a:r>
                <a:rPr lang="de-DE" sz="1600" dirty="0"/>
                <a:t>      passen von Unterrichts-</a:t>
              </a:r>
              <a:br>
                <a:rPr lang="de-DE" sz="1600" dirty="0"/>
              </a:br>
              <a:r>
                <a:rPr lang="de-DE" sz="1600" dirty="0"/>
                <a:t>      </a:t>
              </a:r>
              <a:r>
                <a:rPr lang="de-DE" sz="1600" dirty="0" err="1"/>
                <a:t>materialien</a:t>
              </a:r>
              <a:endParaRPr lang="de-DE" sz="1600" dirty="0"/>
            </a:p>
            <a:p>
              <a:pPr defTabSz="412750">
                <a:defRPr sz="2800">
                  <a:solidFill>
                    <a:srgbClr val="838787"/>
                  </a:solidFill>
                  <a:latin typeface="Avenir Next Medium"/>
                  <a:ea typeface="Avenir Next Medium"/>
                  <a:cs typeface="Avenir Next Medium"/>
                </a:defRPr>
              </a:pPr>
              <a:r>
                <a:rPr lang="de-DE" sz="1600" dirty="0"/>
                <a:t>(2) Sinnvolle Ablage</a:t>
              </a:r>
              <a:endParaRPr sz="1600" dirty="0"/>
            </a:p>
          </p:txBody>
        </p:sp>
      </p:grpSp>
    </p:spTree>
    <p:extLst>
      <p:ext uri="{BB962C8B-B14F-4D97-AF65-F5344CB8AC3E}">
        <p14:creationId xmlns:p14="http://schemas.microsoft.com/office/powerpoint/2010/main" val="3867846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C891E-5A97-61AB-748A-184514E182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D217F0-D6B7-210A-575F-BEDF2C482633}"/>
              </a:ext>
            </a:extLst>
          </p:cNvPr>
          <p:cNvSpPr>
            <a:spLocks noGrp="1"/>
          </p:cNvSpPr>
          <p:nvPr>
            <p:ph type="title"/>
          </p:nvPr>
        </p:nvSpPr>
        <p:spPr/>
        <p:txBody>
          <a:bodyPr>
            <a:normAutofit/>
          </a:bodyPr>
          <a:lstStyle/>
          <a:p>
            <a:r>
              <a:rPr lang="de-DE" dirty="0"/>
              <a:t>Wie gestalte ich als Lehrkraft einen effizienten Workflow?  </a:t>
            </a:r>
          </a:p>
        </p:txBody>
      </p:sp>
      <p:sp>
        <p:nvSpPr>
          <p:cNvPr id="5" name="Textplatzhalter 4">
            <a:extLst>
              <a:ext uri="{FF2B5EF4-FFF2-40B4-BE49-F238E27FC236}">
                <a16:creationId xmlns:a16="http://schemas.microsoft.com/office/drawing/2014/main" id="{45C26E6C-6E96-EAC4-8717-202FFAA21688}"/>
              </a:ext>
            </a:extLst>
          </p:cNvPr>
          <p:cNvSpPr>
            <a:spLocks noGrp="1"/>
          </p:cNvSpPr>
          <p:nvPr>
            <p:ph type="body" idx="1"/>
          </p:nvPr>
        </p:nvSpPr>
        <p:spPr/>
        <p:txBody>
          <a:bodyPr/>
          <a:lstStyle/>
          <a:p>
            <a:r>
              <a:rPr lang="de-DE" dirty="0"/>
              <a:t>Workflow aus der Sicht der Lehrkraft</a:t>
            </a:r>
          </a:p>
        </p:txBody>
      </p:sp>
      <p:grpSp>
        <p:nvGrpSpPr>
          <p:cNvPr id="29" name="Gruppieren 28">
            <a:extLst>
              <a:ext uri="{FF2B5EF4-FFF2-40B4-BE49-F238E27FC236}">
                <a16:creationId xmlns:a16="http://schemas.microsoft.com/office/drawing/2014/main" id="{35A8D076-D1FE-2729-157D-008BD5E2D4A9}"/>
              </a:ext>
            </a:extLst>
          </p:cNvPr>
          <p:cNvGrpSpPr/>
          <p:nvPr/>
        </p:nvGrpSpPr>
        <p:grpSpPr>
          <a:xfrm>
            <a:off x="1099956" y="2680655"/>
            <a:ext cx="9588364" cy="3812220"/>
            <a:chOff x="1099956" y="2680655"/>
            <a:chExt cx="9588364" cy="3812220"/>
          </a:xfrm>
        </p:grpSpPr>
        <p:sp>
          <p:nvSpPr>
            <p:cNvPr id="13" name="(1) Bereitstellung">
              <a:extLst>
                <a:ext uri="{FF2B5EF4-FFF2-40B4-BE49-F238E27FC236}">
                  <a16:creationId xmlns:a16="http://schemas.microsoft.com/office/drawing/2014/main" id="{39C8390B-81D4-0177-ABA6-A714F5D0E0BF}"/>
                </a:ext>
              </a:extLst>
            </p:cNvPr>
            <p:cNvSpPr txBox="1"/>
            <p:nvPr/>
          </p:nvSpPr>
          <p:spPr bwMode="auto">
            <a:xfrm>
              <a:off x="3585440" y="2680655"/>
              <a:ext cx="2519391" cy="256929"/>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sz="1600"/>
                <a:t>(1) </a:t>
              </a:r>
              <a:r>
                <a:rPr lang="de-DE" sz="1600"/>
                <a:t>Bereitstellung von Materialien</a:t>
              </a:r>
              <a:endParaRPr sz="1600"/>
            </a:p>
          </p:txBody>
        </p:sp>
        <p:sp>
          <p:nvSpPr>
            <p:cNvPr id="14" name="(3) Erstellen/Bearbeiten…">
              <a:extLst>
                <a:ext uri="{FF2B5EF4-FFF2-40B4-BE49-F238E27FC236}">
                  <a16:creationId xmlns:a16="http://schemas.microsoft.com/office/drawing/2014/main" id="{3718FCC0-F94B-3061-8ACF-074AC7AE0004}"/>
                </a:ext>
              </a:extLst>
            </p:cNvPr>
            <p:cNvSpPr txBox="1"/>
            <p:nvPr/>
          </p:nvSpPr>
          <p:spPr bwMode="auto">
            <a:xfrm>
              <a:off x="7237372" y="5079028"/>
              <a:ext cx="2848272" cy="479138"/>
            </a:xfrm>
            <a:prstGeom prst="rect">
              <a:avLst/>
            </a:prstGeom>
            <a:ln w="12700">
              <a:miter lim="400000"/>
            </a:ln>
          </p:spPr>
          <p:txBody>
            <a:bodyPr wrap="none" lIns="19050" tIns="19050" rIns="19050" bIns="19050" anchor="ctr">
              <a:spAutoFit/>
            </a:bodyPr>
            <a:lstStyle/>
            <a:p>
              <a:pPr defTabSz="412750">
                <a:defRPr sz="2800">
                  <a:solidFill>
                    <a:srgbClr val="838787"/>
                  </a:solidFill>
                  <a:latin typeface="Avenir Next Medium"/>
                  <a:ea typeface="Avenir Next Medium"/>
                  <a:cs typeface="Avenir Next Medium"/>
                </a:defRPr>
              </a:pPr>
              <a:r>
                <a:rPr sz="1600"/>
                <a:t>(</a:t>
              </a:r>
              <a:r>
                <a:rPr lang="de-DE" sz="1600"/>
                <a:t>6</a:t>
              </a:r>
              <a:r>
                <a:rPr sz="1600"/>
                <a:t>) </a:t>
              </a:r>
              <a:r>
                <a:rPr lang="de-DE" sz="1600"/>
                <a:t>(kollaborativ) erstellen/bearbeiten</a:t>
              </a:r>
              <a:endParaRPr sz="1600"/>
            </a:p>
            <a:p>
              <a:pPr defTabSz="412750">
                <a:defRPr sz="2800">
                  <a:solidFill>
                    <a:srgbClr val="838787"/>
                  </a:solidFill>
                  <a:latin typeface="Avenir Next Medium"/>
                  <a:ea typeface="Avenir Next Medium"/>
                  <a:cs typeface="Avenir Next Medium"/>
                </a:defRPr>
              </a:pPr>
              <a:r>
                <a:rPr sz="1600"/>
                <a:t>(</a:t>
              </a:r>
              <a:r>
                <a:rPr lang="de-DE" sz="1600"/>
                <a:t>9</a:t>
              </a:r>
              <a:r>
                <a:rPr sz="1600"/>
                <a:t>) </a:t>
              </a:r>
              <a:r>
                <a:rPr lang="de-DE" sz="1600"/>
                <a:t>ggf. überarbeiten</a:t>
              </a:r>
              <a:endParaRPr sz="1600"/>
            </a:p>
          </p:txBody>
        </p:sp>
        <p:sp>
          <p:nvSpPr>
            <p:cNvPr id="15" name="Präsentieren">
              <a:extLst>
                <a:ext uri="{FF2B5EF4-FFF2-40B4-BE49-F238E27FC236}">
                  <a16:creationId xmlns:a16="http://schemas.microsoft.com/office/drawing/2014/main" id="{131C3791-9E6D-D5F4-B748-514746D77884}"/>
                </a:ext>
              </a:extLst>
            </p:cNvPr>
            <p:cNvSpPr txBox="1"/>
            <p:nvPr/>
          </p:nvSpPr>
          <p:spPr bwMode="auto">
            <a:xfrm>
              <a:off x="9712022" y="4572138"/>
              <a:ext cx="976298" cy="256929"/>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lang="de-DE" sz="1600"/>
                <a:t>Präsentieren</a:t>
              </a:r>
              <a:endParaRPr sz="1600"/>
            </a:p>
          </p:txBody>
        </p:sp>
        <p:sp>
          <p:nvSpPr>
            <p:cNvPr id="16" name="(4) Einsammeln…">
              <a:extLst>
                <a:ext uri="{FF2B5EF4-FFF2-40B4-BE49-F238E27FC236}">
                  <a16:creationId xmlns:a16="http://schemas.microsoft.com/office/drawing/2014/main" id="{9D43858F-E8BB-3519-395D-F43F100DB1A6}"/>
                </a:ext>
              </a:extLst>
            </p:cNvPr>
            <p:cNvSpPr txBox="1"/>
            <p:nvPr/>
          </p:nvSpPr>
          <p:spPr bwMode="auto">
            <a:xfrm>
              <a:off x="3643239" y="6013737"/>
              <a:ext cx="2024073" cy="479138"/>
            </a:xfrm>
            <a:prstGeom prst="rect">
              <a:avLst/>
            </a:prstGeom>
            <a:ln w="12700">
              <a:miter lim="400000"/>
            </a:ln>
          </p:spPr>
          <p:txBody>
            <a:bodyPr wrap="none" lIns="19050" tIns="19050" rIns="19050" bIns="19050" anchor="ctr">
              <a:spAutoFit/>
            </a:bodyPr>
            <a:lstStyle/>
            <a:p>
              <a:pPr defTabSz="412750">
                <a:defRPr sz="2800">
                  <a:solidFill>
                    <a:srgbClr val="838787"/>
                  </a:solidFill>
                  <a:latin typeface="Avenir Next Medium"/>
                  <a:ea typeface="Avenir Next Medium"/>
                  <a:cs typeface="Avenir Next Medium"/>
                </a:defRPr>
              </a:pPr>
              <a:r>
                <a:rPr sz="1600"/>
                <a:t>(</a:t>
              </a:r>
              <a:r>
                <a:rPr lang="de-DE" sz="1600"/>
                <a:t>7</a:t>
              </a:r>
              <a:r>
                <a:rPr sz="1600"/>
                <a:t>) </a:t>
              </a:r>
              <a:r>
                <a:rPr lang="de-DE" sz="1600"/>
                <a:t>Einsammeln / Kontrolle</a:t>
              </a:r>
              <a:endParaRPr sz="1600"/>
            </a:p>
            <a:p>
              <a:pPr defTabSz="412750">
                <a:defRPr sz="2800">
                  <a:solidFill>
                    <a:srgbClr val="838787"/>
                  </a:solidFill>
                  <a:latin typeface="Avenir Next Medium"/>
                  <a:ea typeface="Avenir Next Medium"/>
                  <a:cs typeface="Avenir Next Medium"/>
                </a:defRPr>
              </a:pPr>
              <a:r>
                <a:rPr sz="1600"/>
                <a:t>(</a:t>
              </a:r>
              <a:r>
                <a:rPr lang="de-DE" sz="1600"/>
                <a:t>8</a:t>
              </a:r>
              <a:r>
                <a:rPr sz="1600"/>
                <a:t>) Feedback </a:t>
              </a:r>
              <a:r>
                <a:rPr lang="de-DE" sz="1600"/>
                <a:t>/ Bewertung</a:t>
              </a:r>
              <a:endParaRPr sz="1600"/>
            </a:p>
          </p:txBody>
        </p:sp>
        <p:sp>
          <p:nvSpPr>
            <p:cNvPr id="17" name="(2) Öffnen">
              <a:extLst>
                <a:ext uri="{FF2B5EF4-FFF2-40B4-BE49-F238E27FC236}">
                  <a16:creationId xmlns:a16="http://schemas.microsoft.com/office/drawing/2014/main" id="{4930898E-2705-6B43-6391-C1B2044764D4}"/>
                </a:ext>
              </a:extLst>
            </p:cNvPr>
            <p:cNvSpPr txBox="1"/>
            <p:nvPr/>
          </p:nvSpPr>
          <p:spPr bwMode="auto">
            <a:xfrm>
              <a:off x="7273241" y="3047939"/>
              <a:ext cx="2112635" cy="701347"/>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sz="1600"/>
                <a:t>(</a:t>
              </a:r>
              <a:r>
                <a:rPr lang="de-DE" sz="1600"/>
                <a:t>4</a:t>
              </a:r>
              <a:r>
                <a:rPr sz="1600"/>
                <a:t>) </a:t>
              </a:r>
              <a:r>
                <a:rPr lang="de-DE" sz="1600"/>
                <a:t>Öffnen</a:t>
              </a:r>
              <a:endParaRPr/>
            </a:p>
            <a:p>
              <a:pPr>
                <a:defRPr/>
              </a:pPr>
              <a:r>
                <a:rPr lang="de-DE" sz="1600"/>
                <a:t>(5) In Ordner-/Dateistruktur</a:t>
              </a:r>
              <a:br>
                <a:rPr lang="de-DE" sz="1600"/>
              </a:br>
              <a:r>
                <a:rPr lang="de-DE" sz="1600"/>
                <a:t>      einfügen und benennen</a:t>
              </a:r>
              <a:endParaRPr sz="1600"/>
            </a:p>
          </p:txBody>
        </p:sp>
        <p:sp>
          <p:nvSpPr>
            <p:cNvPr id="18" name="Verbindungslinie">
              <a:extLst>
                <a:ext uri="{FF2B5EF4-FFF2-40B4-BE49-F238E27FC236}">
                  <a16:creationId xmlns:a16="http://schemas.microsoft.com/office/drawing/2014/main" id="{CF815A67-329D-7C35-F82C-B1D4BE4BACC0}"/>
                </a:ext>
              </a:extLst>
            </p:cNvPr>
            <p:cNvSpPr/>
            <p:nvPr/>
          </p:nvSpPr>
          <p:spPr bwMode="auto">
            <a:xfrm rot="212564">
              <a:off x="2982040" y="3193789"/>
              <a:ext cx="3362426" cy="765746"/>
            </a:xfrm>
            <a:custGeom>
              <a:avLst/>
              <a:gdLst/>
              <a:ahLst/>
              <a:cxnLst>
                <a:cxn ang="0">
                  <a:pos x="wd2" y="hd2"/>
                </a:cxn>
                <a:cxn ang="5400000">
                  <a:pos x="wd2" y="hd2"/>
                </a:cxn>
                <a:cxn ang="10800000">
                  <a:pos x="wd2" y="hd2"/>
                </a:cxn>
                <a:cxn ang="16200000">
                  <a:pos x="wd2" y="hd2"/>
                </a:cxn>
              </a:cxnLst>
              <a:rect l="0" t="0" r="r" b="b"/>
              <a:pathLst>
                <a:path w="21600" h="16335" extrusionOk="0">
                  <a:moveTo>
                    <a:pt x="0" y="16335"/>
                  </a:moveTo>
                  <a:cubicBezTo>
                    <a:pt x="6867" y="-3466"/>
                    <a:pt x="14067" y="-5265"/>
                    <a:pt x="21600" y="10937"/>
                  </a:cubicBezTo>
                </a:path>
              </a:pathLst>
            </a:custGeom>
            <a:ln w="63500">
              <a:solidFill>
                <a:srgbClr val="838787"/>
              </a:solidFill>
              <a:miter lim="400000"/>
              <a:tailEnd type="triangle"/>
            </a:ln>
          </p:spPr>
          <p:txBody>
            <a:bodyPr/>
            <a:lstStyle/>
            <a:p>
              <a:pPr>
                <a:defRPr/>
              </a:pPr>
              <a:endParaRPr sz="900"/>
            </a:p>
          </p:txBody>
        </p:sp>
        <p:sp>
          <p:nvSpPr>
            <p:cNvPr id="19" name="Verbindungslinie">
              <a:extLst>
                <a:ext uri="{FF2B5EF4-FFF2-40B4-BE49-F238E27FC236}">
                  <a16:creationId xmlns:a16="http://schemas.microsoft.com/office/drawing/2014/main" id="{D1F0E122-F7E8-5DEC-C3D2-43AE9DA246E7}"/>
                </a:ext>
              </a:extLst>
            </p:cNvPr>
            <p:cNvSpPr/>
            <p:nvPr/>
          </p:nvSpPr>
          <p:spPr bwMode="auto">
            <a:xfrm>
              <a:off x="2981593" y="5403685"/>
              <a:ext cx="3394414" cy="582757"/>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cubicBezTo>
                    <a:pt x="14430" y="21503"/>
                    <a:pt x="7230" y="21600"/>
                    <a:pt x="0" y="292"/>
                  </a:cubicBezTo>
                </a:path>
              </a:pathLst>
            </a:custGeom>
            <a:ln w="63500">
              <a:solidFill>
                <a:srgbClr val="838787"/>
              </a:solidFill>
              <a:miter lim="400000"/>
              <a:headEnd type="triangle"/>
              <a:tailEnd type="triangle"/>
            </a:ln>
          </p:spPr>
          <p:txBody>
            <a:bodyPr/>
            <a:lstStyle/>
            <a:p>
              <a:pPr>
                <a:defRPr/>
              </a:pPr>
              <a:endParaRPr sz="900"/>
            </a:p>
          </p:txBody>
        </p:sp>
        <p:sp>
          <p:nvSpPr>
            <p:cNvPr id="20" name="Linien">
              <a:extLst>
                <a:ext uri="{FF2B5EF4-FFF2-40B4-BE49-F238E27FC236}">
                  <a16:creationId xmlns:a16="http://schemas.microsoft.com/office/drawing/2014/main" id="{42808DF5-388F-7B8C-93C3-A92B9EBD7D6E}"/>
                </a:ext>
              </a:extLst>
            </p:cNvPr>
            <p:cNvSpPr/>
            <p:nvPr/>
          </p:nvSpPr>
          <p:spPr bwMode="auto">
            <a:xfrm>
              <a:off x="8709096" y="4480562"/>
              <a:ext cx="791887" cy="1"/>
            </a:xfrm>
            <a:prstGeom prst="line">
              <a:avLst/>
            </a:prstGeom>
            <a:ln w="63500">
              <a:solidFill>
                <a:srgbClr val="929292"/>
              </a:solidFill>
              <a:miter lim="400000"/>
              <a:tailEnd type="triangle"/>
            </a:ln>
          </p:spPr>
          <p:txBody>
            <a:bodyPr lIns="19050" tIns="19050" rIns="19050" bIns="19050" anchor="ctr"/>
            <a:lstStyle/>
            <a:p>
              <a:pPr defTabSz="412750">
                <a:lnSpc>
                  <a:spcPct val="80000"/>
                </a:lnSpc>
                <a:defRPr sz="3800" cap="all">
                  <a:solidFill>
                    <a:srgbClr val="838787"/>
                  </a:solidFill>
                  <a:latin typeface="DIN Condensed Bold"/>
                  <a:ea typeface="DIN Condensed Bold"/>
                  <a:cs typeface="DIN Condensed Bold"/>
                </a:defRPr>
              </a:pPr>
              <a:endParaRPr sz="1900"/>
            </a:p>
          </p:txBody>
        </p:sp>
        <p:sp>
          <p:nvSpPr>
            <p:cNvPr id="21" name="Linien">
              <a:extLst>
                <a:ext uri="{FF2B5EF4-FFF2-40B4-BE49-F238E27FC236}">
                  <a16:creationId xmlns:a16="http://schemas.microsoft.com/office/drawing/2014/main" id="{7D15A663-A80F-37B8-D7F6-5AE3748B0DA7}"/>
                </a:ext>
              </a:extLst>
            </p:cNvPr>
            <p:cNvSpPr/>
            <p:nvPr/>
          </p:nvSpPr>
          <p:spPr bwMode="auto">
            <a:xfrm>
              <a:off x="5338314" y="4522657"/>
              <a:ext cx="791887" cy="1"/>
            </a:xfrm>
            <a:prstGeom prst="line">
              <a:avLst/>
            </a:prstGeom>
            <a:ln w="63500">
              <a:solidFill>
                <a:srgbClr val="929292"/>
              </a:solidFill>
              <a:miter lim="400000"/>
              <a:tailEnd type="triangle"/>
            </a:ln>
          </p:spPr>
          <p:txBody>
            <a:bodyPr lIns="19050" tIns="19050" rIns="19050" bIns="19050" anchor="ctr"/>
            <a:lstStyle/>
            <a:p>
              <a:pPr defTabSz="412750">
                <a:lnSpc>
                  <a:spcPct val="80000"/>
                </a:lnSpc>
                <a:defRPr sz="3800" cap="all">
                  <a:solidFill>
                    <a:srgbClr val="838787"/>
                  </a:solidFill>
                  <a:latin typeface="DIN Condensed Bold"/>
                  <a:ea typeface="DIN Condensed Bold"/>
                  <a:cs typeface="DIN Condensed Bold"/>
                </a:defRPr>
              </a:pPr>
              <a:endParaRPr sz="1900"/>
            </a:p>
          </p:txBody>
        </p:sp>
        <p:sp>
          <p:nvSpPr>
            <p:cNvPr id="22" name="Linien">
              <a:extLst>
                <a:ext uri="{FF2B5EF4-FFF2-40B4-BE49-F238E27FC236}">
                  <a16:creationId xmlns:a16="http://schemas.microsoft.com/office/drawing/2014/main" id="{5C99E842-9803-53B0-0420-93F96D20401B}"/>
                </a:ext>
              </a:extLst>
            </p:cNvPr>
            <p:cNvSpPr/>
            <p:nvPr/>
          </p:nvSpPr>
          <p:spPr bwMode="auto">
            <a:xfrm flipH="1">
              <a:off x="3107584" y="4566910"/>
              <a:ext cx="791887" cy="1"/>
            </a:xfrm>
            <a:prstGeom prst="line">
              <a:avLst/>
            </a:prstGeom>
            <a:ln w="63500">
              <a:solidFill>
                <a:srgbClr val="929292"/>
              </a:solidFill>
              <a:miter lim="400000"/>
              <a:tailEnd type="triangle"/>
            </a:ln>
          </p:spPr>
          <p:txBody>
            <a:bodyPr lIns="19050" tIns="19050" rIns="19050" bIns="19050" anchor="ctr"/>
            <a:lstStyle/>
            <a:p>
              <a:pPr defTabSz="412750">
                <a:lnSpc>
                  <a:spcPct val="80000"/>
                </a:lnSpc>
                <a:defRPr sz="3800" cap="all">
                  <a:solidFill>
                    <a:srgbClr val="838787"/>
                  </a:solidFill>
                  <a:latin typeface="DIN Condensed Bold"/>
                  <a:ea typeface="DIN Condensed Bold"/>
                  <a:cs typeface="DIN Condensed Bold"/>
                </a:defRPr>
              </a:pPr>
              <a:endParaRPr sz="1900"/>
            </a:p>
          </p:txBody>
        </p:sp>
        <p:sp>
          <p:nvSpPr>
            <p:cNvPr id="23" name="(2) Öffnen">
              <a:extLst>
                <a:ext uri="{FF2B5EF4-FFF2-40B4-BE49-F238E27FC236}">
                  <a16:creationId xmlns:a16="http://schemas.microsoft.com/office/drawing/2014/main" id="{587BCB42-4040-392B-503E-C50FC3122AA2}"/>
                </a:ext>
              </a:extLst>
            </p:cNvPr>
            <p:cNvSpPr txBox="1"/>
            <p:nvPr/>
          </p:nvSpPr>
          <p:spPr bwMode="auto">
            <a:xfrm>
              <a:off x="4025147" y="4315231"/>
              <a:ext cx="1335974" cy="701347"/>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lang="de-DE" sz="1600"/>
                <a:t>Austausch / </a:t>
              </a:r>
              <a:br>
                <a:rPr lang="de-DE" sz="1600"/>
              </a:br>
              <a:r>
                <a:rPr lang="de-DE" sz="1600"/>
                <a:t>Kommunikations-</a:t>
              </a:r>
              <a:br>
                <a:rPr lang="de-DE" sz="1600"/>
              </a:br>
              <a:r>
                <a:rPr lang="de-DE" sz="1600"/>
                <a:t>wege</a:t>
              </a:r>
              <a:endParaRPr sz="1600"/>
            </a:p>
          </p:txBody>
        </p:sp>
        <p:pic>
          <p:nvPicPr>
            <p:cNvPr id="24" name="Grafik 23" descr="Schuljunge Silhouette">
              <a:extLst>
                <a:ext uri="{FF2B5EF4-FFF2-40B4-BE49-F238E27FC236}">
                  <a16:creationId xmlns:a16="http://schemas.microsoft.com/office/drawing/2014/main" id="{6F0A1782-BFF3-B511-8EF7-8D0A70C2A659}"/>
                </a:ext>
              </a:extLst>
            </p:cNvPr>
            <p:cNvPicPr>
              <a:picLocks noChangeAspect="1"/>
            </p:cNvPicPr>
            <p:nvPr/>
          </p:nvPicPr>
          <p:blipFill>
            <a:blip r:embed="rId2"/>
            <a:stretch/>
          </p:blipFill>
          <p:spPr bwMode="auto">
            <a:xfrm>
              <a:off x="6485792" y="3812445"/>
              <a:ext cx="1163676" cy="1433415"/>
            </a:xfrm>
            <a:prstGeom prst="rect">
              <a:avLst/>
            </a:prstGeom>
          </p:spPr>
        </p:pic>
        <p:pic>
          <p:nvPicPr>
            <p:cNvPr id="25" name="Grafik 24" descr="Schulmädchen Silhouette">
              <a:extLst>
                <a:ext uri="{FF2B5EF4-FFF2-40B4-BE49-F238E27FC236}">
                  <a16:creationId xmlns:a16="http://schemas.microsoft.com/office/drawing/2014/main" id="{7C0953F2-D193-1E6F-7975-43374C2D010B}"/>
                </a:ext>
              </a:extLst>
            </p:cNvPr>
            <p:cNvPicPr>
              <a:picLocks noChangeAspect="1"/>
            </p:cNvPicPr>
            <p:nvPr/>
          </p:nvPicPr>
          <p:blipFill>
            <a:blip r:embed="rId3"/>
            <a:stretch/>
          </p:blipFill>
          <p:spPr bwMode="auto">
            <a:xfrm>
              <a:off x="7222350" y="3757518"/>
              <a:ext cx="1191880" cy="1468156"/>
            </a:xfrm>
            <a:prstGeom prst="rect">
              <a:avLst/>
            </a:prstGeom>
          </p:spPr>
        </p:pic>
        <p:pic>
          <p:nvPicPr>
            <p:cNvPr id="26" name="Grafik 25" descr="Lehrer Silhouette">
              <a:extLst>
                <a:ext uri="{FF2B5EF4-FFF2-40B4-BE49-F238E27FC236}">
                  <a16:creationId xmlns:a16="http://schemas.microsoft.com/office/drawing/2014/main" id="{64718610-0DBD-1822-D98A-79C000C0D876}"/>
                </a:ext>
              </a:extLst>
            </p:cNvPr>
            <p:cNvPicPr>
              <a:picLocks noChangeAspect="1"/>
            </p:cNvPicPr>
            <p:nvPr/>
          </p:nvPicPr>
          <p:blipFill>
            <a:blip r:embed="rId4"/>
            <a:stretch/>
          </p:blipFill>
          <p:spPr bwMode="auto">
            <a:xfrm>
              <a:off x="9714076" y="3812445"/>
              <a:ext cx="873289" cy="1075717"/>
            </a:xfrm>
            <a:prstGeom prst="rect">
              <a:avLst/>
            </a:prstGeom>
          </p:spPr>
        </p:pic>
        <p:pic>
          <p:nvPicPr>
            <p:cNvPr id="27" name="Grafik 26" descr="Benutzer Silhouette">
              <a:extLst>
                <a:ext uri="{FF2B5EF4-FFF2-40B4-BE49-F238E27FC236}">
                  <a16:creationId xmlns:a16="http://schemas.microsoft.com/office/drawing/2014/main" id="{5A08E905-DA0F-46E1-D90C-4928617D3EEA}"/>
                </a:ext>
              </a:extLst>
            </p:cNvPr>
            <p:cNvPicPr>
              <a:picLocks noChangeAspect="1"/>
            </p:cNvPicPr>
            <p:nvPr/>
          </p:nvPicPr>
          <p:blipFill>
            <a:blip r:embed="rId5"/>
            <a:srcRect b="13369"/>
            <a:stretch/>
          </p:blipFill>
          <p:spPr bwMode="auto">
            <a:xfrm>
              <a:off x="1491296" y="2961690"/>
              <a:ext cx="1545681" cy="1649440"/>
            </a:xfrm>
            <a:prstGeom prst="rect">
              <a:avLst/>
            </a:prstGeom>
          </p:spPr>
        </p:pic>
        <p:sp>
          <p:nvSpPr>
            <p:cNvPr id="28" name="(7) Kontrolle…">
              <a:extLst>
                <a:ext uri="{FF2B5EF4-FFF2-40B4-BE49-F238E27FC236}">
                  <a16:creationId xmlns:a16="http://schemas.microsoft.com/office/drawing/2014/main" id="{A1A7FECC-2C8A-ACB3-DE1F-5BF3C8AA66EC}"/>
                </a:ext>
              </a:extLst>
            </p:cNvPr>
            <p:cNvSpPr txBox="1"/>
            <p:nvPr/>
          </p:nvSpPr>
          <p:spPr bwMode="auto">
            <a:xfrm>
              <a:off x="1099956" y="4632043"/>
              <a:ext cx="2557101" cy="1762021"/>
            </a:xfrm>
            <a:prstGeom prst="rect">
              <a:avLst/>
            </a:prstGeom>
            <a:ln w="12700">
              <a:miter lim="400000"/>
            </a:ln>
          </p:spPr>
          <p:txBody>
            <a:bodyPr wrap="square" lIns="19050" tIns="19050" rIns="19050" bIns="19050" anchor="ctr">
              <a:spAutoFit/>
            </a:bodyPr>
            <a:lstStyle/>
            <a:p>
              <a:pPr defTabSz="412750">
                <a:defRPr sz="2800">
                  <a:solidFill>
                    <a:srgbClr val="838787"/>
                  </a:solidFill>
                  <a:latin typeface="Avenir Next Medium"/>
                  <a:ea typeface="Avenir Next Medium"/>
                  <a:cs typeface="Avenir Next Medium"/>
                </a:defRPr>
              </a:pPr>
              <a:r>
                <a:rPr sz="1600" dirty="0"/>
                <a:t>(</a:t>
              </a:r>
              <a:r>
                <a:rPr lang="de-DE" sz="1600" dirty="0"/>
                <a:t>0</a:t>
              </a:r>
              <a:r>
                <a:rPr sz="1600" dirty="0"/>
                <a:t>) </a:t>
              </a:r>
              <a:r>
                <a:rPr lang="de-DE" sz="1600" dirty="0"/>
                <a:t>Kenntnis der technischen </a:t>
              </a:r>
              <a:br>
                <a:rPr lang="de-DE" sz="1600" dirty="0"/>
              </a:br>
              <a:r>
                <a:rPr lang="de-DE" sz="1600" dirty="0"/>
                <a:t>      Grundlagen im  </a:t>
              </a:r>
              <a:br>
                <a:rPr lang="de-DE" sz="1600" dirty="0"/>
              </a:br>
              <a:r>
                <a:rPr lang="de-DE" sz="1600" dirty="0"/>
                <a:t>      Klassenraum</a:t>
              </a:r>
              <a:endParaRPr dirty="0"/>
            </a:p>
            <a:p>
              <a:pPr defTabSz="412750">
                <a:defRPr sz="2800">
                  <a:solidFill>
                    <a:srgbClr val="838787"/>
                  </a:solidFill>
                  <a:latin typeface="Avenir Next Medium"/>
                  <a:ea typeface="Avenir Next Medium"/>
                  <a:cs typeface="Avenir Next Medium"/>
                </a:defRPr>
              </a:pPr>
              <a:r>
                <a:rPr lang="de-DE" sz="1600" dirty="0"/>
                <a:t>(1) Erstellen und An-</a:t>
              </a:r>
              <a:br>
                <a:rPr lang="de-DE" sz="1600" dirty="0"/>
              </a:br>
              <a:r>
                <a:rPr lang="de-DE" sz="1600" dirty="0"/>
                <a:t>      passen von Unterrichts-</a:t>
              </a:r>
              <a:br>
                <a:rPr lang="de-DE" sz="1600" dirty="0"/>
              </a:br>
              <a:r>
                <a:rPr lang="de-DE" sz="1600" dirty="0"/>
                <a:t>      </a:t>
              </a:r>
              <a:r>
                <a:rPr lang="de-DE" sz="1600" dirty="0" err="1"/>
                <a:t>materialien</a:t>
              </a:r>
              <a:endParaRPr lang="de-DE" sz="1600" dirty="0"/>
            </a:p>
            <a:p>
              <a:pPr defTabSz="412750">
                <a:defRPr sz="2800">
                  <a:solidFill>
                    <a:srgbClr val="838787"/>
                  </a:solidFill>
                  <a:latin typeface="Avenir Next Medium"/>
                  <a:ea typeface="Avenir Next Medium"/>
                  <a:cs typeface="Avenir Next Medium"/>
                </a:defRPr>
              </a:pPr>
              <a:r>
                <a:rPr lang="de-DE" sz="1600" dirty="0"/>
                <a:t>(2) Sinnvolle Ablage</a:t>
              </a:r>
              <a:endParaRPr sz="1600" dirty="0"/>
            </a:p>
          </p:txBody>
        </p:sp>
      </p:grpSp>
      <p:sp>
        <p:nvSpPr>
          <p:cNvPr id="3" name="Tools zur Selbstorganisation des Lernens">
            <a:extLst>
              <a:ext uri="{FF2B5EF4-FFF2-40B4-BE49-F238E27FC236}">
                <a16:creationId xmlns:a16="http://schemas.microsoft.com/office/drawing/2014/main" id="{87938111-B2FC-887C-3F69-DA01B4758460}"/>
              </a:ext>
            </a:extLst>
          </p:cNvPr>
          <p:cNvSpPr txBox="1"/>
          <p:nvPr/>
        </p:nvSpPr>
        <p:spPr bwMode="auto">
          <a:xfrm>
            <a:off x="932365" y="2434090"/>
            <a:ext cx="1638115" cy="789960"/>
          </a:xfrm>
          <a:prstGeom prst="rect">
            <a:avLst/>
          </a:prstGeom>
          <a:solidFill>
            <a:schemeClr val="accent5">
              <a:lumMod val="60000"/>
              <a:lumOff val="40000"/>
            </a:schemeClr>
          </a:solidFill>
          <a:ln w="12700">
            <a:miter lim="400000"/>
          </a:ln>
        </p:spPr>
        <p:txBody>
          <a:bodyPr wrap="square" lIns="25400" tIns="25400" rIns="25400" bIns="25400" anchor="ctr">
            <a:spAutoFit/>
          </a:bodyPr>
          <a:lstStyle/>
          <a:p>
            <a:pPr>
              <a:defRPr/>
            </a:pPr>
            <a:r>
              <a:rPr lang="de-DE" sz="1600" dirty="0">
                <a:solidFill>
                  <a:schemeClr val="bg1"/>
                </a:solidFill>
                <a:latin typeface="Avenir Next Medium"/>
              </a:rPr>
              <a:t>Unterstützung bei der Etablierung des Workflows</a:t>
            </a:r>
            <a:endParaRPr dirty="0"/>
          </a:p>
        </p:txBody>
      </p:sp>
      <p:sp>
        <p:nvSpPr>
          <p:cNvPr id="4" name="Tools zur Selbstorganisation des Lernens">
            <a:extLst>
              <a:ext uri="{FF2B5EF4-FFF2-40B4-BE49-F238E27FC236}">
                <a16:creationId xmlns:a16="http://schemas.microsoft.com/office/drawing/2014/main" id="{81F943C0-20C9-F3C7-EB59-256C4CC40D76}"/>
              </a:ext>
            </a:extLst>
          </p:cNvPr>
          <p:cNvSpPr txBox="1"/>
          <p:nvPr/>
        </p:nvSpPr>
        <p:spPr bwMode="auto">
          <a:xfrm>
            <a:off x="8709095" y="5573448"/>
            <a:ext cx="3329357" cy="1282402"/>
          </a:xfrm>
          <a:prstGeom prst="rect">
            <a:avLst/>
          </a:prstGeom>
          <a:solidFill>
            <a:schemeClr val="accent5">
              <a:lumMod val="60000"/>
              <a:lumOff val="40000"/>
            </a:schemeClr>
          </a:solidFill>
          <a:ln w="12700">
            <a:miter lim="400000"/>
          </a:ln>
        </p:spPr>
        <p:txBody>
          <a:bodyPr wrap="square" lIns="25400" tIns="25400" rIns="25400" bIns="25400" anchor="ctr">
            <a:spAutoFit/>
          </a:bodyPr>
          <a:lstStyle/>
          <a:p>
            <a:pPr>
              <a:defRPr/>
            </a:pPr>
            <a:r>
              <a:rPr lang="de-DE" sz="1600" dirty="0">
                <a:solidFill>
                  <a:schemeClr val="bg1"/>
                </a:solidFill>
                <a:latin typeface="Avenir Next Medium"/>
              </a:rPr>
              <a:t>Unterstützung bei der Selbstorganisation des Lernens</a:t>
            </a:r>
            <a:endParaRPr dirty="0"/>
          </a:p>
          <a:p>
            <a:pPr marL="285750" indent="-285750" algn="l">
              <a:buFontTx/>
              <a:buChar char="-"/>
              <a:defRPr/>
            </a:pPr>
            <a:r>
              <a:rPr lang="de-DE" sz="1600" dirty="0">
                <a:solidFill>
                  <a:schemeClr val="bg1"/>
                </a:solidFill>
                <a:latin typeface="Avenir Next Medium"/>
              </a:rPr>
              <a:t>Vermeidung von Ablenkung</a:t>
            </a:r>
            <a:endParaRPr lang="de-DE" sz="1600" dirty="0">
              <a:solidFill>
                <a:schemeClr val="bg1"/>
              </a:solidFill>
              <a:highlight>
                <a:srgbClr val="C0C0C0"/>
              </a:highlight>
              <a:latin typeface="Avenir Next Medium"/>
            </a:endParaRPr>
          </a:p>
          <a:p>
            <a:pPr marL="285750" indent="-285750" algn="l">
              <a:buFontTx/>
              <a:buChar char="-"/>
              <a:defRPr/>
            </a:pPr>
            <a:r>
              <a:rPr lang="de-DE" sz="1600" dirty="0">
                <a:solidFill>
                  <a:schemeClr val="bg1"/>
                </a:solidFill>
                <a:latin typeface="Avenir Next Medium"/>
              </a:rPr>
              <a:t>Organisation der Lernzeit</a:t>
            </a:r>
            <a:endParaRPr dirty="0"/>
          </a:p>
          <a:p>
            <a:pPr marL="285750" indent="-285750" algn="l">
              <a:buFontTx/>
              <a:buChar char="-"/>
              <a:defRPr/>
            </a:pPr>
            <a:r>
              <a:rPr lang="de-DE" sz="1600" dirty="0">
                <a:solidFill>
                  <a:schemeClr val="bg1"/>
                </a:solidFill>
                <a:latin typeface="Avenir Next Medium"/>
              </a:rPr>
              <a:t>Sinnvolle Geräteeinstellungen</a:t>
            </a:r>
            <a:endParaRPr dirty="0"/>
          </a:p>
        </p:txBody>
      </p:sp>
      <p:pic>
        <p:nvPicPr>
          <p:cNvPr id="9" name="Grafik 8" descr="Lupe Silhouette">
            <a:extLst>
              <a:ext uri="{FF2B5EF4-FFF2-40B4-BE49-F238E27FC236}">
                <a16:creationId xmlns:a16="http://schemas.microsoft.com/office/drawing/2014/main" id="{B999467D-2088-B4F2-F924-2A0CBC94F2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67312" y="3274583"/>
            <a:ext cx="3099407" cy="3084205"/>
          </a:xfrm>
          <a:prstGeom prst="rect">
            <a:avLst/>
          </a:prstGeom>
        </p:spPr>
      </p:pic>
    </p:spTree>
    <p:extLst>
      <p:ext uri="{BB962C8B-B14F-4D97-AF65-F5344CB8AC3E}">
        <p14:creationId xmlns:p14="http://schemas.microsoft.com/office/powerpoint/2010/main" val="227002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2"/>
          <p:cNvSpPr>
            <a:spLocks noGrp="1"/>
          </p:cNvSpPr>
          <p:nvPr>
            <p:ph idx="1"/>
          </p:nvPr>
        </p:nvSpPr>
        <p:spPr bwMode="auto">
          <a:xfrm>
            <a:off x="838198" y="1435967"/>
            <a:ext cx="6486165" cy="5343058"/>
          </a:xfrm>
        </p:spPr>
        <p:txBody>
          <a:bodyPr vertOverflow="overflow" horzOverflow="overflow" vert="horz" wrap="square" lIns="91440" tIns="45720" rIns="91440" bIns="45720" numCol="1" spcCol="0" rtlCol="0" fromWordArt="0" anchor="t" anchorCtr="0" forceAA="0" compatLnSpc="0">
            <a:normAutofit/>
          </a:bodyPr>
          <a:lstStyle/>
          <a:p>
            <a:pPr marL="514350" indent="-514350">
              <a:lnSpc>
                <a:spcPct val="120000"/>
              </a:lnSpc>
              <a:buFont typeface="+mj-lt"/>
              <a:buAutoNum type="arabicPeriod"/>
              <a:defRPr/>
            </a:pPr>
            <a:r>
              <a:rPr lang="de-DE" sz="1400" dirty="0">
                <a:latin typeface="Aptos" panose="020B0004020202020204" pitchFamily="34" charset="0"/>
                <a:cs typeface="Calibri"/>
              </a:rPr>
              <a:t>Was bietet und was fordert das Unterrichten mit mobilen Endgeräten? </a:t>
            </a:r>
            <a:endParaRPr lang="de-DE" sz="1400" dirty="0">
              <a:latin typeface="Aptos" panose="020B0004020202020204" pitchFamily="34" charset="0"/>
            </a:endParaRPr>
          </a:p>
          <a:p>
            <a:pPr marL="514350" indent="-514350">
              <a:lnSpc>
                <a:spcPct val="120000"/>
              </a:lnSpc>
              <a:buFont typeface="+mj-lt"/>
              <a:buAutoNum type="arabicPeriod"/>
              <a:defRPr/>
            </a:pPr>
            <a:r>
              <a:rPr lang="de-DE" sz="1400" dirty="0">
                <a:latin typeface="Aptos" panose="020B0004020202020204" pitchFamily="34" charset="0"/>
                <a:cs typeface="Calibri"/>
              </a:rPr>
              <a:t>Was ist Klassenführung?</a:t>
            </a:r>
          </a:p>
          <a:p>
            <a:pPr marL="514350" indent="-514350">
              <a:lnSpc>
                <a:spcPct val="120000"/>
              </a:lnSpc>
              <a:buFont typeface="+mj-lt"/>
              <a:buAutoNum type="arabicPeriod"/>
              <a:defRPr/>
            </a:pPr>
            <a:r>
              <a:rPr lang="de-DE" sz="1400" dirty="0">
                <a:latin typeface="Aptos" panose="020B0004020202020204" pitchFamily="34" charset="0"/>
                <a:cs typeface="Calibri"/>
              </a:rPr>
              <a:t>Was ist effektive Klassenführung im 1:1-Setting? </a:t>
            </a:r>
          </a:p>
          <a:p>
            <a:pPr marL="514350" indent="-514350">
              <a:lnSpc>
                <a:spcPct val="120000"/>
              </a:lnSpc>
              <a:buFont typeface="+mj-lt"/>
              <a:buAutoNum type="arabicPeriod"/>
              <a:defRPr/>
            </a:pPr>
            <a:r>
              <a:rPr lang="de-DE" sz="1400" dirty="0">
                <a:latin typeface="Aptos" panose="020B0004020202020204" pitchFamily="34" charset="0"/>
                <a:cs typeface="Calibri"/>
              </a:rPr>
              <a:t>Welche Herausforderungen ergeben sich durch die Arbeit mit mobilen Endgeräten? </a:t>
            </a:r>
            <a:endParaRPr lang="de-DE" sz="1400" dirty="0">
              <a:latin typeface="Aptos" panose="020B0004020202020204" pitchFamily="34" charset="0"/>
            </a:endParaRPr>
          </a:p>
          <a:p>
            <a:pPr marL="514350" indent="-514350">
              <a:lnSpc>
                <a:spcPct val="120000"/>
              </a:lnSpc>
              <a:buFont typeface="+mj-lt"/>
              <a:buAutoNum type="arabicPeriod"/>
              <a:defRPr/>
            </a:pPr>
            <a:r>
              <a:rPr lang="de-DE" sz="1400" dirty="0">
                <a:latin typeface="Aptos" panose="020B0004020202020204" pitchFamily="34" charset="0"/>
                <a:cs typeface="Calibri"/>
              </a:rPr>
              <a:t>Wie kann Klassenführung im 1:1-Setting gelingen?</a:t>
            </a:r>
          </a:p>
          <a:p>
            <a:pPr lvl="2">
              <a:lnSpc>
                <a:spcPct val="120000"/>
              </a:lnSpc>
              <a:buFont typeface="Wingdings" panose="05000000000000000000" pitchFamily="2" charset="2"/>
              <a:buChar char="§"/>
              <a:defRPr/>
            </a:pPr>
            <a:r>
              <a:rPr lang="de-DE" sz="1400" dirty="0">
                <a:latin typeface="Aptos" panose="020B0004020202020204" pitchFamily="34" charset="0"/>
                <a:cs typeface="Calibri"/>
              </a:rPr>
              <a:t>Technische Mittel</a:t>
            </a:r>
          </a:p>
          <a:p>
            <a:pPr lvl="2">
              <a:lnSpc>
                <a:spcPct val="120000"/>
              </a:lnSpc>
              <a:buFont typeface="Wingdings" panose="05000000000000000000" pitchFamily="2" charset="2"/>
              <a:buChar char="§"/>
              <a:defRPr/>
            </a:pPr>
            <a:r>
              <a:rPr lang="de-DE" sz="1400" dirty="0">
                <a:latin typeface="Aptos" panose="020B0004020202020204" pitchFamily="34" charset="0"/>
                <a:cs typeface="Calibri"/>
              </a:rPr>
              <a:t>Organisatorische Entscheidungen</a:t>
            </a:r>
          </a:p>
          <a:p>
            <a:pPr lvl="2">
              <a:lnSpc>
                <a:spcPct val="120000"/>
              </a:lnSpc>
              <a:buFont typeface="Wingdings" panose="05000000000000000000" pitchFamily="2" charset="2"/>
              <a:buChar char="§"/>
              <a:defRPr/>
            </a:pPr>
            <a:r>
              <a:rPr lang="de-DE" sz="1400" dirty="0">
                <a:latin typeface="Aptos" panose="020B0004020202020204" pitchFamily="34" charset="0"/>
                <a:cs typeface="Calibri"/>
              </a:rPr>
              <a:t>Pädagogische Möglichkeiten</a:t>
            </a:r>
          </a:p>
          <a:p>
            <a:pPr marL="514350" indent="-514350">
              <a:lnSpc>
                <a:spcPct val="120000"/>
              </a:lnSpc>
              <a:buFont typeface="+mj-lt"/>
              <a:buAutoNum type="arabicPeriod"/>
              <a:defRPr/>
            </a:pPr>
            <a:r>
              <a:rPr lang="de-DE" sz="1400" dirty="0">
                <a:latin typeface="Aptos" panose="020B0004020202020204" pitchFamily="34" charset="0"/>
                <a:cs typeface="Calibri"/>
              </a:rPr>
              <a:t>Wie können sich Lehrkräfte auf die Klassenführung im 1:1-Setting vorbereiten?</a:t>
            </a:r>
          </a:p>
          <a:p>
            <a:pPr marL="514350" indent="-514350">
              <a:lnSpc>
                <a:spcPct val="120000"/>
              </a:lnSpc>
              <a:buFont typeface="+mj-lt"/>
              <a:buAutoNum type="arabicPeriod"/>
              <a:defRPr/>
            </a:pPr>
            <a:r>
              <a:rPr lang="de-DE" sz="1400" dirty="0">
                <a:latin typeface="Aptos" panose="020B0004020202020204" pitchFamily="34" charset="0"/>
                <a:cs typeface="Calibri"/>
              </a:rPr>
              <a:t>Wie gestalte ich als Lehrkraft einen effizienten Workflow?</a:t>
            </a:r>
          </a:p>
        </p:txBody>
      </p:sp>
      <p:pic>
        <p:nvPicPr>
          <p:cNvPr id="2056" name="Picture 8">
            <a:extLst>
              <a:ext uri="{FF2B5EF4-FFF2-40B4-BE49-F238E27FC236}">
                <a16:creationId xmlns:a16="http://schemas.microsoft.com/office/drawing/2014/main" id="{BF98E638-015B-04E9-E74A-8C2FC100A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5802" y="78975"/>
            <a:ext cx="2226197" cy="1038394"/>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3092A2AC-4CEC-97C2-A05B-8C027F65DA72}"/>
              </a:ext>
            </a:extLst>
          </p:cNvPr>
          <p:cNvSpPr>
            <a:spLocks noGrp="1"/>
          </p:cNvSpPr>
          <p:nvPr>
            <p:ph type="title"/>
          </p:nvPr>
        </p:nvSpPr>
        <p:spPr>
          <a:xfrm>
            <a:off x="839788" y="365125"/>
            <a:ext cx="10911106" cy="1325563"/>
          </a:xfrm>
        </p:spPr>
        <p:txBody>
          <a:bodyPr>
            <a:normAutofit/>
          </a:bodyPr>
          <a:lstStyle/>
          <a:p>
            <a:r>
              <a:rPr lang="de-DE" sz="3800" b="1" dirty="0"/>
              <a:t>Klassenführung im 1:1-Setting</a:t>
            </a:r>
          </a:p>
        </p:txBody>
      </p:sp>
      <p:pic>
        <p:nvPicPr>
          <p:cNvPr id="2" name="Grafik 1" descr="Ein Bild, das Cartoon, Screenshot, Computer enthält.&#10;&#10;KI-generierte Inhalte können fehlerhaft sein.">
            <a:extLst>
              <a:ext uri="{FF2B5EF4-FFF2-40B4-BE49-F238E27FC236}">
                <a16:creationId xmlns:a16="http://schemas.microsoft.com/office/drawing/2014/main" id="{ED35F15F-B640-003E-0E8E-938C470FEF99}"/>
              </a:ext>
            </a:extLst>
          </p:cNvPr>
          <p:cNvPicPr>
            <a:picLocks noChangeAspect="1"/>
          </p:cNvPicPr>
          <p:nvPr/>
        </p:nvPicPr>
        <p:blipFill>
          <a:blip r:embed="rId4">
            <a:extLst>
              <a:ext uri="{28A0092B-C50C-407E-A947-70E740481C1C}">
                <a14:useLocalDpi xmlns:a14="http://schemas.microsoft.com/office/drawing/2010/main" val="0"/>
              </a:ext>
            </a:extLst>
          </a:blip>
          <a:srcRect r="6610"/>
          <a:stretch/>
        </p:blipFill>
        <p:spPr>
          <a:xfrm>
            <a:off x="7324363" y="1690688"/>
            <a:ext cx="4113322" cy="44044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E4EA8-CD0E-37AF-572D-F4FE9F15A9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84FD5B-7A10-A5F6-46A3-F7515585638F}"/>
              </a:ext>
            </a:extLst>
          </p:cNvPr>
          <p:cNvSpPr>
            <a:spLocks noGrp="1"/>
          </p:cNvSpPr>
          <p:nvPr>
            <p:ph type="title"/>
          </p:nvPr>
        </p:nvSpPr>
        <p:spPr/>
        <p:txBody>
          <a:bodyPr>
            <a:normAutofit/>
          </a:bodyPr>
          <a:lstStyle/>
          <a:p>
            <a:r>
              <a:rPr lang="de-DE" dirty="0"/>
              <a:t>Wie gestalte ich als Lehrkraft einen effizienten Workflow?  </a:t>
            </a:r>
          </a:p>
        </p:txBody>
      </p:sp>
      <p:sp>
        <p:nvSpPr>
          <p:cNvPr id="5" name="Textplatzhalter 4">
            <a:extLst>
              <a:ext uri="{FF2B5EF4-FFF2-40B4-BE49-F238E27FC236}">
                <a16:creationId xmlns:a16="http://schemas.microsoft.com/office/drawing/2014/main" id="{47724AA9-7BAA-FDD6-BEB9-CDBD1350ABAC}"/>
              </a:ext>
            </a:extLst>
          </p:cNvPr>
          <p:cNvSpPr>
            <a:spLocks noGrp="1"/>
          </p:cNvSpPr>
          <p:nvPr>
            <p:ph type="body" idx="1"/>
          </p:nvPr>
        </p:nvSpPr>
        <p:spPr/>
        <p:txBody>
          <a:bodyPr/>
          <a:lstStyle/>
          <a:p>
            <a:r>
              <a:rPr lang="de-DE" dirty="0"/>
              <a:t>Workflow aus der Sicht der Lernenden </a:t>
            </a:r>
          </a:p>
        </p:txBody>
      </p:sp>
      <p:grpSp>
        <p:nvGrpSpPr>
          <p:cNvPr id="3" name="Gruppieren 2">
            <a:extLst>
              <a:ext uri="{FF2B5EF4-FFF2-40B4-BE49-F238E27FC236}">
                <a16:creationId xmlns:a16="http://schemas.microsoft.com/office/drawing/2014/main" id="{4AD46C2B-7C04-4357-2020-1BCEBF076D8C}"/>
              </a:ext>
            </a:extLst>
          </p:cNvPr>
          <p:cNvGrpSpPr/>
          <p:nvPr/>
        </p:nvGrpSpPr>
        <p:grpSpPr>
          <a:xfrm>
            <a:off x="689983" y="2656084"/>
            <a:ext cx="9185537" cy="3836791"/>
            <a:chOff x="1157343" y="1593815"/>
            <a:chExt cx="10430989" cy="4224176"/>
          </a:xfrm>
        </p:grpSpPr>
        <p:sp>
          <p:nvSpPr>
            <p:cNvPr id="4" name="(1) Bereitstellung">
              <a:extLst>
                <a:ext uri="{FF2B5EF4-FFF2-40B4-BE49-F238E27FC236}">
                  <a16:creationId xmlns:a16="http://schemas.microsoft.com/office/drawing/2014/main" id="{591354DF-06CE-8400-1E74-E2B9A4940E7E}"/>
                </a:ext>
              </a:extLst>
            </p:cNvPr>
            <p:cNvSpPr txBox="1"/>
            <p:nvPr/>
          </p:nvSpPr>
          <p:spPr bwMode="auto">
            <a:xfrm>
              <a:off x="3069525" y="1593815"/>
              <a:ext cx="2502288" cy="284693"/>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sz="1600" dirty="0"/>
                <a:t>(1) </a:t>
              </a:r>
              <a:r>
                <a:rPr lang="de-DE" sz="1600" dirty="0"/>
                <a:t>Auffinden von Materialien</a:t>
              </a:r>
              <a:endParaRPr sz="1600" dirty="0"/>
            </a:p>
          </p:txBody>
        </p:sp>
        <p:sp>
          <p:nvSpPr>
            <p:cNvPr id="6" name="(3) Erstellen/Bearbeiten…">
              <a:extLst>
                <a:ext uri="{FF2B5EF4-FFF2-40B4-BE49-F238E27FC236}">
                  <a16:creationId xmlns:a16="http://schemas.microsoft.com/office/drawing/2014/main" id="{CC00F81D-0641-52C8-54ED-EF432CE59670}"/>
                </a:ext>
              </a:extLst>
            </p:cNvPr>
            <p:cNvSpPr txBox="1"/>
            <p:nvPr/>
          </p:nvSpPr>
          <p:spPr bwMode="auto">
            <a:xfrm>
              <a:off x="7167797" y="4251361"/>
              <a:ext cx="3212418" cy="530915"/>
            </a:xfrm>
            <a:prstGeom prst="rect">
              <a:avLst/>
            </a:prstGeom>
            <a:ln w="12700">
              <a:miter lim="400000"/>
            </a:ln>
          </p:spPr>
          <p:txBody>
            <a:bodyPr wrap="none" lIns="19050" tIns="19050" rIns="19050" bIns="19050" anchor="ctr">
              <a:spAutoFit/>
            </a:bodyPr>
            <a:lstStyle/>
            <a:p>
              <a:pPr defTabSz="412750">
                <a:defRPr sz="2800">
                  <a:solidFill>
                    <a:srgbClr val="838787"/>
                  </a:solidFill>
                  <a:latin typeface="Avenir Next Medium"/>
                  <a:ea typeface="Avenir Next Medium"/>
                  <a:cs typeface="Avenir Next Medium"/>
                </a:defRPr>
              </a:pPr>
              <a:r>
                <a:rPr sz="1600"/>
                <a:t>(</a:t>
              </a:r>
              <a:r>
                <a:rPr lang="de-DE" sz="1600"/>
                <a:t>4</a:t>
              </a:r>
              <a:r>
                <a:rPr sz="1600"/>
                <a:t>) </a:t>
              </a:r>
              <a:r>
                <a:rPr lang="de-DE" sz="1600"/>
                <a:t>(Kollaborativ) erstellen/bearbeiten</a:t>
              </a:r>
              <a:endParaRPr sz="1600"/>
            </a:p>
            <a:p>
              <a:pPr defTabSz="412750">
                <a:defRPr sz="2800">
                  <a:solidFill>
                    <a:srgbClr val="838787"/>
                  </a:solidFill>
                  <a:latin typeface="Avenir Next Medium"/>
                  <a:ea typeface="Avenir Next Medium"/>
                  <a:cs typeface="Avenir Next Medium"/>
                </a:defRPr>
              </a:pPr>
              <a:r>
                <a:rPr sz="1600"/>
                <a:t>(</a:t>
              </a:r>
              <a:r>
                <a:rPr lang="de-DE" sz="1600"/>
                <a:t>7</a:t>
              </a:r>
              <a:r>
                <a:rPr sz="1600"/>
                <a:t>) </a:t>
              </a:r>
              <a:r>
                <a:rPr lang="de-DE" sz="1600"/>
                <a:t>Überarbeiten</a:t>
              </a:r>
              <a:endParaRPr sz="1600"/>
            </a:p>
          </p:txBody>
        </p:sp>
        <p:sp>
          <p:nvSpPr>
            <p:cNvPr id="7" name="Präsentieren">
              <a:extLst>
                <a:ext uri="{FF2B5EF4-FFF2-40B4-BE49-F238E27FC236}">
                  <a16:creationId xmlns:a16="http://schemas.microsoft.com/office/drawing/2014/main" id="{BDAF848E-489F-1DAB-4546-81682B049D69}"/>
                </a:ext>
              </a:extLst>
            </p:cNvPr>
            <p:cNvSpPr txBox="1"/>
            <p:nvPr/>
          </p:nvSpPr>
          <p:spPr bwMode="auto">
            <a:xfrm>
              <a:off x="10492711" y="3785434"/>
              <a:ext cx="1095621" cy="284693"/>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lang="de-DE" sz="1600"/>
                <a:t>Präsentieren</a:t>
              </a:r>
              <a:endParaRPr sz="1600"/>
            </a:p>
          </p:txBody>
        </p:sp>
        <p:sp>
          <p:nvSpPr>
            <p:cNvPr id="8" name="(4) Einsammeln…">
              <a:extLst>
                <a:ext uri="{FF2B5EF4-FFF2-40B4-BE49-F238E27FC236}">
                  <a16:creationId xmlns:a16="http://schemas.microsoft.com/office/drawing/2014/main" id="{EF63A66C-1CBB-93BD-69CE-874F6AAEC474}"/>
                </a:ext>
              </a:extLst>
            </p:cNvPr>
            <p:cNvSpPr txBox="1"/>
            <p:nvPr/>
          </p:nvSpPr>
          <p:spPr bwMode="auto">
            <a:xfrm>
              <a:off x="3134389" y="5287076"/>
              <a:ext cx="2091598" cy="530915"/>
            </a:xfrm>
            <a:prstGeom prst="rect">
              <a:avLst/>
            </a:prstGeom>
            <a:ln w="12700">
              <a:miter lim="400000"/>
            </a:ln>
          </p:spPr>
          <p:txBody>
            <a:bodyPr wrap="none" lIns="19050" tIns="19050" rIns="19050" bIns="19050" anchor="ctr">
              <a:spAutoFit/>
            </a:bodyPr>
            <a:lstStyle/>
            <a:p>
              <a:pPr defTabSz="412750">
                <a:defRPr sz="2800">
                  <a:solidFill>
                    <a:srgbClr val="838787"/>
                  </a:solidFill>
                  <a:latin typeface="Avenir Next Medium"/>
                  <a:ea typeface="Avenir Next Medium"/>
                  <a:cs typeface="Avenir Next Medium"/>
                </a:defRPr>
              </a:pPr>
              <a:r>
                <a:rPr sz="1600"/>
                <a:t>(</a:t>
              </a:r>
              <a:r>
                <a:rPr lang="de-DE" sz="1600"/>
                <a:t>5</a:t>
              </a:r>
              <a:r>
                <a:rPr sz="1600"/>
                <a:t>) </a:t>
              </a:r>
              <a:r>
                <a:rPr lang="de-DE" sz="1600"/>
                <a:t>Abgabe</a:t>
              </a:r>
              <a:endParaRPr sz="1600"/>
            </a:p>
            <a:p>
              <a:pPr defTabSz="412750">
                <a:defRPr sz="2800">
                  <a:solidFill>
                    <a:srgbClr val="838787"/>
                  </a:solidFill>
                  <a:latin typeface="Avenir Next Medium"/>
                  <a:ea typeface="Avenir Next Medium"/>
                  <a:cs typeface="Avenir Next Medium"/>
                </a:defRPr>
              </a:pPr>
              <a:r>
                <a:rPr sz="1600"/>
                <a:t>(</a:t>
              </a:r>
              <a:r>
                <a:rPr lang="de-DE" sz="1600"/>
                <a:t>6</a:t>
              </a:r>
              <a:r>
                <a:rPr sz="1600"/>
                <a:t>) Feedback </a:t>
              </a:r>
              <a:r>
                <a:rPr lang="de-DE" sz="1600"/>
                <a:t>bekommen</a:t>
              </a:r>
              <a:endParaRPr sz="1600"/>
            </a:p>
          </p:txBody>
        </p:sp>
        <p:sp>
          <p:nvSpPr>
            <p:cNvPr id="9" name="(2) Öffnen">
              <a:extLst>
                <a:ext uri="{FF2B5EF4-FFF2-40B4-BE49-F238E27FC236}">
                  <a16:creationId xmlns:a16="http://schemas.microsoft.com/office/drawing/2014/main" id="{F91BD85C-ACD9-763D-3B00-FEB906B908E1}"/>
                </a:ext>
              </a:extLst>
            </p:cNvPr>
            <p:cNvSpPr txBox="1"/>
            <p:nvPr/>
          </p:nvSpPr>
          <p:spPr bwMode="auto">
            <a:xfrm>
              <a:off x="7228051" y="1904427"/>
              <a:ext cx="3515706" cy="777136"/>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sz="1600"/>
                <a:t>(2) </a:t>
              </a:r>
              <a:r>
                <a:rPr lang="de-DE" sz="1600"/>
                <a:t>Öffnen</a:t>
              </a:r>
              <a:endParaRPr/>
            </a:p>
            <a:p>
              <a:pPr>
                <a:defRPr/>
              </a:pPr>
              <a:r>
                <a:rPr lang="de-DE" sz="1600"/>
                <a:t>(3) In sinnvolle (Ordner-/Heft)Struktur</a:t>
              </a:r>
              <a:br>
                <a:rPr lang="de-DE" sz="1600"/>
              </a:br>
              <a:r>
                <a:rPr lang="de-DE" sz="1600"/>
                <a:t>      einfügen und benennen</a:t>
              </a:r>
              <a:endParaRPr sz="1600"/>
            </a:p>
          </p:txBody>
        </p:sp>
        <p:sp>
          <p:nvSpPr>
            <p:cNvPr id="10" name="Verbindungslinie">
              <a:extLst>
                <a:ext uri="{FF2B5EF4-FFF2-40B4-BE49-F238E27FC236}">
                  <a16:creationId xmlns:a16="http://schemas.microsoft.com/office/drawing/2014/main" id="{E28BBAFD-DB96-6261-983D-7C94117ABB9F}"/>
                </a:ext>
              </a:extLst>
            </p:cNvPr>
            <p:cNvSpPr/>
            <p:nvPr/>
          </p:nvSpPr>
          <p:spPr bwMode="auto">
            <a:xfrm rot="212564">
              <a:off x="2397098" y="2162544"/>
              <a:ext cx="3773382" cy="697627"/>
            </a:xfrm>
            <a:custGeom>
              <a:avLst/>
              <a:gdLst/>
              <a:ahLst/>
              <a:cxnLst>
                <a:cxn ang="0">
                  <a:pos x="wd2" y="hd2"/>
                </a:cxn>
                <a:cxn ang="5400000">
                  <a:pos x="wd2" y="hd2"/>
                </a:cxn>
                <a:cxn ang="10800000">
                  <a:pos x="wd2" y="hd2"/>
                </a:cxn>
                <a:cxn ang="16200000">
                  <a:pos x="wd2" y="hd2"/>
                </a:cxn>
              </a:cxnLst>
              <a:rect l="0" t="0" r="r" b="b"/>
              <a:pathLst>
                <a:path w="21600" h="16335" extrusionOk="0">
                  <a:moveTo>
                    <a:pt x="0" y="16335"/>
                  </a:moveTo>
                  <a:cubicBezTo>
                    <a:pt x="6867" y="-3466"/>
                    <a:pt x="14067" y="-5265"/>
                    <a:pt x="21600" y="10937"/>
                  </a:cubicBezTo>
                </a:path>
              </a:pathLst>
            </a:custGeom>
            <a:ln w="63500">
              <a:solidFill>
                <a:srgbClr val="838787"/>
              </a:solidFill>
              <a:miter lim="400000"/>
              <a:tailEnd type="triangle"/>
            </a:ln>
          </p:spPr>
          <p:txBody>
            <a:bodyPr/>
            <a:lstStyle/>
            <a:p>
              <a:pPr>
                <a:defRPr/>
              </a:pPr>
              <a:endParaRPr sz="900"/>
            </a:p>
          </p:txBody>
        </p:sp>
        <p:sp>
          <p:nvSpPr>
            <p:cNvPr id="11" name="Verbindungslinie">
              <a:extLst>
                <a:ext uri="{FF2B5EF4-FFF2-40B4-BE49-F238E27FC236}">
                  <a16:creationId xmlns:a16="http://schemas.microsoft.com/office/drawing/2014/main" id="{6424DE4F-087C-5E1F-EA99-131685C641A1}"/>
                </a:ext>
              </a:extLst>
            </p:cNvPr>
            <p:cNvSpPr/>
            <p:nvPr/>
          </p:nvSpPr>
          <p:spPr bwMode="auto">
            <a:xfrm>
              <a:off x="2365465" y="4412958"/>
              <a:ext cx="3809280" cy="530916"/>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cubicBezTo>
                    <a:pt x="14430" y="21503"/>
                    <a:pt x="7230" y="21600"/>
                    <a:pt x="0" y="292"/>
                  </a:cubicBezTo>
                </a:path>
              </a:pathLst>
            </a:custGeom>
            <a:ln w="63500">
              <a:solidFill>
                <a:srgbClr val="838787"/>
              </a:solidFill>
              <a:miter lim="400000"/>
              <a:headEnd type="triangle"/>
              <a:tailEnd type="triangle"/>
            </a:ln>
          </p:spPr>
          <p:txBody>
            <a:bodyPr/>
            <a:lstStyle/>
            <a:p>
              <a:pPr>
                <a:defRPr/>
              </a:pPr>
              <a:endParaRPr sz="900"/>
            </a:p>
          </p:txBody>
        </p:sp>
        <p:sp>
          <p:nvSpPr>
            <p:cNvPr id="29" name="Linien">
              <a:extLst>
                <a:ext uri="{FF2B5EF4-FFF2-40B4-BE49-F238E27FC236}">
                  <a16:creationId xmlns:a16="http://schemas.microsoft.com/office/drawing/2014/main" id="{17E09B3A-2F93-90C4-8BE3-9A7AB4758A03}"/>
                </a:ext>
              </a:extLst>
            </p:cNvPr>
            <p:cNvSpPr/>
            <p:nvPr/>
          </p:nvSpPr>
          <p:spPr bwMode="auto">
            <a:xfrm>
              <a:off x="9465477" y="3634866"/>
              <a:ext cx="888672" cy="1"/>
            </a:xfrm>
            <a:prstGeom prst="line">
              <a:avLst/>
            </a:prstGeom>
            <a:ln w="63500">
              <a:solidFill>
                <a:srgbClr val="929292"/>
              </a:solidFill>
              <a:miter lim="400000"/>
              <a:tailEnd type="triangle"/>
            </a:ln>
          </p:spPr>
          <p:txBody>
            <a:bodyPr lIns="19050" tIns="19050" rIns="19050" bIns="19050" anchor="ctr"/>
            <a:lstStyle/>
            <a:p>
              <a:pPr defTabSz="412750">
                <a:lnSpc>
                  <a:spcPct val="80000"/>
                </a:lnSpc>
                <a:defRPr sz="3800" cap="all">
                  <a:solidFill>
                    <a:srgbClr val="838787"/>
                  </a:solidFill>
                  <a:latin typeface="DIN Condensed Bold"/>
                  <a:ea typeface="DIN Condensed Bold"/>
                  <a:cs typeface="DIN Condensed Bold"/>
                </a:defRPr>
              </a:pPr>
              <a:endParaRPr sz="1900"/>
            </a:p>
          </p:txBody>
        </p:sp>
        <p:sp>
          <p:nvSpPr>
            <p:cNvPr id="30" name="Linien">
              <a:extLst>
                <a:ext uri="{FF2B5EF4-FFF2-40B4-BE49-F238E27FC236}">
                  <a16:creationId xmlns:a16="http://schemas.microsoft.com/office/drawing/2014/main" id="{3B0966BD-EFDB-78D2-8211-8F4100B4EDF3}"/>
                </a:ext>
              </a:extLst>
            </p:cNvPr>
            <p:cNvSpPr/>
            <p:nvPr/>
          </p:nvSpPr>
          <p:spPr bwMode="auto">
            <a:xfrm>
              <a:off x="5036635" y="3634867"/>
              <a:ext cx="888672" cy="1"/>
            </a:xfrm>
            <a:prstGeom prst="line">
              <a:avLst/>
            </a:prstGeom>
            <a:ln w="63500">
              <a:solidFill>
                <a:srgbClr val="929292"/>
              </a:solidFill>
              <a:miter lim="400000"/>
              <a:tailEnd type="triangle"/>
            </a:ln>
          </p:spPr>
          <p:txBody>
            <a:bodyPr lIns="19050" tIns="19050" rIns="19050" bIns="19050" anchor="ctr"/>
            <a:lstStyle/>
            <a:p>
              <a:pPr defTabSz="412750">
                <a:lnSpc>
                  <a:spcPct val="80000"/>
                </a:lnSpc>
                <a:defRPr sz="3800" cap="all">
                  <a:solidFill>
                    <a:srgbClr val="838787"/>
                  </a:solidFill>
                  <a:latin typeface="DIN Condensed Bold"/>
                  <a:ea typeface="DIN Condensed Bold"/>
                  <a:cs typeface="DIN Condensed Bold"/>
                </a:defRPr>
              </a:pPr>
              <a:endParaRPr sz="1900"/>
            </a:p>
          </p:txBody>
        </p:sp>
        <p:sp>
          <p:nvSpPr>
            <p:cNvPr id="31" name="Linien">
              <a:extLst>
                <a:ext uri="{FF2B5EF4-FFF2-40B4-BE49-F238E27FC236}">
                  <a16:creationId xmlns:a16="http://schemas.microsoft.com/office/drawing/2014/main" id="{5774BF56-DAD3-9AEC-BAA9-A70D8703C531}"/>
                </a:ext>
              </a:extLst>
            </p:cNvPr>
            <p:cNvSpPr/>
            <p:nvPr/>
          </p:nvSpPr>
          <p:spPr bwMode="auto">
            <a:xfrm flipH="1">
              <a:off x="2533267" y="3683902"/>
              <a:ext cx="888672" cy="1"/>
            </a:xfrm>
            <a:prstGeom prst="line">
              <a:avLst/>
            </a:prstGeom>
            <a:ln w="63500">
              <a:solidFill>
                <a:srgbClr val="929292"/>
              </a:solidFill>
              <a:miter lim="400000"/>
              <a:tailEnd type="triangle"/>
            </a:ln>
          </p:spPr>
          <p:txBody>
            <a:bodyPr lIns="19050" tIns="19050" rIns="19050" bIns="19050" anchor="ctr"/>
            <a:lstStyle/>
            <a:p>
              <a:pPr defTabSz="412750">
                <a:lnSpc>
                  <a:spcPct val="80000"/>
                </a:lnSpc>
                <a:defRPr sz="3800" cap="all">
                  <a:solidFill>
                    <a:srgbClr val="838787"/>
                  </a:solidFill>
                  <a:latin typeface="DIN Condensed Bold"/>
                  <a:ea typeface="DIN Condensed Bold"/>
                  <a:cs typeface="DIN Condensed Bold"/>
                </a:defRPr>
              </a:pPr>
              <a:endParaRPr sz="1900"/>
            </a:p>
          </p:txBody>
        </p:sp>
        <p:sp>
          <p:nvSpPr>
            <p:cNvPr id="32" name="(2) Öffnen">
              <a:extLst>
                <a:ext uri="{FF2B5EF4-FFF2-40B4-BE49-F238E27FC236}">
                  <a16:creationId xmlns:a16="http://schemas.microsoft.com/office/drawing/2014/main" id="{7CE3901A-EC6A-87A1-72B3-2B7ECB6744E5}"/>
                </a:ext>
              </a:extLst>
            </p:cNvPr>
            <p:cNvSpPr txBox="1"/>
            <p:nvPr/>
          </p:nvSpPr>
          <p:spPr bwMode="auto">
            <a:xfrm>
              <a:off x="3562974" y="3405027"/>
              <a:ext cx="1499257" cy="777136"/>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lang="de-DE" sz="1600"/>
                <a:t>Austausch / </a:t>
              </a:r>
              <a:br>
                <a:rPr lang="de-DE" sz="1600"/>
              </a:br>
              <a:r>
                <a:rPr lang="de-DE" sz="1600"/>
                <a:t>Kommunikations-</a:t>
              </a:r>
              <a:br>
                <a:rPr lang="de-DE" sz="1600"/>
              </a:br>
              <a:r>
                <a:rPr lang="de-DE" sz="1600"/>
                <a:t>wege</a:t>
              </a:r>
              <a:endParaRPr sz="1600"/>
            </a:p>
          </p:txBody>
        </p:sp>
        <p:sp>
          <p:nvSpPr>
            <p:cNvPr id="33" name="Linien">
              <a:extLst>
                <a:ext uri="{FF2B5EF4-FFF2-40B4-BE49-F238E27FC236}">
                  <a16:creationId xmlns:a16="http://schemas.microsoft.com/office/drawing/2014/main" id="{50263C61-D589-264B-6B02-FE2E4533D0C8}"/>
                </a:ext>
              </a:extLst>
            </p:cNvPr>
            <p:cNvSpPr/>
            <p:nvPr/>
          </p:nvSpPr>
          <p:spPr bwMode="auto">
            <a:xfrm rot="120000" flipV="1">
              <a:off x="7228418" y="3621033"/>
              <a:ext cx="1199892" cy="41943"/>
            </a:xfrm>
            <a:prstGeom prst="line">
              <a:avLst/>
            </a:prstGeom>
            <a:ln w="63500">
              <a:solidFill>
                <a:srgbClr val="929292"/>
              </a:solidFill>
              <a:miter lim="400000"/>
              <a:headEnd type="triangle"/>
              <a:tailEnd type="triangle"/>
            </a:ln>
          </p:spPr>
          <p:txBody>
            <a:bodyPr lIns="19050" tIns="19050" rIns="19050" bIns="19050" anchor="ctr"/>
            <a:lstStyle/>
            <a:p>
              <a:pPr defTabSz="412750">
                <a:lnSpc>
                  <a:spcPct val="80000"/>
                </a:lnSpc>
                <a:defRPr sz="3800" cap="all">
                  <a:solidFill>
                    <a:srgbClr val="838787"/>
                  </a:solidFill>
                  <a:latin typeface="DIN Condensed Bold"/>
                  <a:ea typeface="DIN Condensed Bold"/>
                  <a:cs typeface="DIN Condensed Bold"/>
                </a:defRPr>
              </a:pPr>
              <a:endParaRPr sz="1900"/>
            </a:p>
          </p:txBody>
        </p:sp>
        <p:pic>
          <p:nvPicPr>
            <p:cNvPr id="34" name="Grafik 33" descr="Schuljunge Silhouette">
              <a:extLst>
                <a:ext uri="{FF2B5EF4-FFF2-40B4-BE49-F238E27FC236}">
                  <a16:creationId xmlns:a16="http://schemas.microsoft.com/office/drawing/2014/main" id="{94611368-7B01-7A17-B3F1-FE2C5EAB5FC7}"/>
                </a:ext>
              </a:extLst>
            </p:cNvPr>
            <p:cNvPicPr>
              <a:picLocks noChangeAspect="1"/>
            </p:cNvPicPr>
            <p:nvPr/>
          </p:nvPicPr>
          <p:blipFill>
            <a:blip r:embed="rId2"/>
            <a:stretch/>
          </p:blipFill>
          <p:spPr bwMode="auto">
            <a:xfrm>
              <a:off x="5977543" y="2651297"/>
              <a:ext cx="1630387" cy="1630387"/>
            </a:xfrm>
            <a:prstGeom prst="rect">
              <a:avLst/>
            </a:prstGeom>
          </p:spPr>
        </p:pic>
        <p:pic>
          <p:nvPicPr>
            <p:cNvPr id="35" name="Grafik 34" descr="Schulmädchen Silhouette">
              <a:extLst>
                <a:ext uri="{FF2B5EF4-FFF2-40B4-BE49-F238E27FC236}">
                  <a16:creationId xmlns:a16="http://schemas.microsoft.com/office/drawing/2014/main" id="{0318E016-04B1-3F88-5B65-B84D55E9E5D8}"/>
                </a:ext>
              </a:extLst>
            </p:cNvPr>
            <p:cNvPicPr>
              <a:picLocks noChangeAspect="1"/>
            </p:cNvPicPr>
            <p:nvPr/>
          </p:nvPicPr>
          <p:blipFill>
            <a:blip r:embed="rId3"/>
            <a:stretch/>
          </p:blipFill>
          <p:spPr bwMode="auto">
            <a:xfrm>
              <a:off x="8103931" y="2559205"/>
              <a:ext cx="1739590" cy="1739590"/>
            </a:xfrm>
            <a:prstGeom prst="rect">
              <a:avLst/>
            </a:prstGeom>
          </p:spPr>
        </p:pic>
        <p:pic>
          <p:nvPicPr>
            <p:cNvPr id="36" name="Grafik 35" descr="Lehrer Silhouette">
              <a:extLst>
                <a:ext uri="{FF2B5EF4-FFF2-40B4-BE49-F238E27FC236}">
                  <a16:creationId xmlns:a16="http://schemas.microsoft.com/office/drawing/2014/main" id="{532D3583-3098-7D13-EFC8-0305111FBE92}"/>
                </a:ext>
              </a:extLst>
            </p:cNvPr>
            <p:cNvPicPr>
              <a:picLocks noChangeAspect="1"/>
            </p:cNvPicPr>
            <p:nvPr/>
          </p:nvPicPr>
          <p:blipFill>
            <a:blip r:embed="rId4"/>
            <a:stretch/>
          </p:blipFill>
          <p:spPr bwMode="auto">
            <a:xfrm>
              <a:off x="10475726" y="2821382"/>
              <a:ext cx="980023" cy="980023"/>
            </a:xfrm>
            <a:prstGeom prst="rect">
              <a:avLst/>
            </a:prstGeom>
          </p:spPr>
        </p:pic>
        <p:pic>
          <p:nvPicPr>
            <p:cNvPr id="37" name="Grafik 36" descr="Benutzer Silhouette">
              <a:extLst>
                <a:ext uri="{FF2B5EF4-FFF2-40B4-BE49-F238E27FC236}">
                  <a16:creationId xmlns:a16="http://schemas.microsoft.com/office/drawing/2014/main" id="{F451DE4A-919E-3203-6C98-EF3D7605C4A5}"/>
                </a:ext>
              </a:extLst>
            </p:cNvPr>
            <p:cNvPicPr>
              <a:picLocks noChangeAspect="1"/>
            </p:cNvPicPr>
            <p:nvPr/>
          </p:nvPicPr>
          <p:blipFill>
            <a:blip r:embed="rId5"/>
            <a:srcRect b="13369"/>
            <a:stretch/>
          </p:blipFill>
          <p:spPr bwMode="auto">
            <a:xfrm>
              <a:off x="1157343" y="2998827"/>
              <a:ext cx="1103045" cy="955587"/>
            </a:xfrm>
            <a:prstGeom prst="rect">
              <a:avLst/>
            </a:prstGeom>
          </p:spPr>
        </p:pic>
        <p:sp>
          <p:nvSpPr>
            <p:cNvPr id="38" name="(1) Bereitstellung">
              <a:extLst>
                <a:ext uri="{FF2B5EF4-FFF2-40B4-BE49-F238E27FC236}">
                  <a16:creationId xmlns:a16="http://schemas.microsoft.com/office/drawing/2014/main" id="{18A37FDE-0415-4747-295E-90D85FE3638E}"/>
                </a:ext>
              </a:extLst>
            </p:cNvPr>
            <p:cNvSpPr txBox="1"/>
            <p:nvPr/>
          </p:nvSpPr>
          <p:spPr bwMode="auto">
            <a:xfrm>
              <a:off x="3436420" y="2416105"/>
              <a:ext cx="2093522" cy="530915"/>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lang="de-DE" sz="1600"/>
                <a:t>Unterstützung / </a:t>
              </a:r>
              <a:br>
                <a:rPr lang="de-DE" sz="1600"/>
              </a:br>
              <a:r>
                <a:rPr lang="de-DE" sz="1600"/>
                <a:t>Einübung des Workflows</a:t>
              </a:r>
              <a:endParaRPr sz="1600"/>
            </a:p>
          </p:txBody>
        </p:sp>
        <p:sp>
          <p:nvSpPr>
            <p:cNvPr id="39" name="(2) Öffnen">
              <a:extLst>
                <a:ext uri="{FF2B5EF4-FFF2-40B4-BE49-F238E27FC236}">
                  <a16:creationId xmlns:a16="http://schemas.microsoft.com/office/drawing/2014/main" id="{B8F895C3-872B-6F8D-14D6-9476BB679991}"/>
                </a:ext>
              </a:extLst>
            </p:cNvPr>
            <p:cNvSpPr txBox="1"/>
            <p:nvPr/>
          </p:nvSpPr>
          <p:spPr bwMode="auto">
            <a:xfrm>
              <a:off x="7288830" y="3068817"/>
              <a:ext cx="998477" cy="407804"/>
            </a:xfrm>
            <a:prstGeom prst="rect">
              <a:avLst/>
            </a:prstGeom>
            <a:ln w="12700">
              <a:miter lim="400000"/>
            </a:ln>
          </p:spPr>
          <p:txBody>
            <a:bodyPr wrap="none" lIns="19050" tIns="19050" rIns="19050" bIns="19050" anchor="ctr">
              <a:spAutoFit/>
            </a:bodyPr>
            <a:lstStyle>
              <a:lvl1pPr algn="l" defTabSz="825500">
                <a:defRPr sz="2800">
                  <a:solidFill>
                    <a:srgbClr val="838787"/>
                  </a:solidFill>
                  <a:latin typeface="Avenir Next Medium"/>
                  <a:ea typeface="Avenir Next Medium"/>
                  <a:cs typeface="Avenir Next Medium"/>
                </a:defRPr>
              </a:lvl1pPr>
            </a:lstStyle>
            <a:p>
              <a:pPr>
                <a:defRPr/>
              </a:pPr>
              <a:r>
                <a:rPr lang="de-DE" sz="1200"/>
                <a:t>Kollaboration</a:t>
              </a:r>
              <a:endParaRPr/>
            </a:p>
            <a:p>
              <a:pPr>
                <a:defRPr/>
              </a:pPr>
              <a:r>
                <a:rPr lang="de-DE" sz="1200"/>
                <a:t>Austausch</a:t>
              </a:r>
              <a:endParaRPr sz="1200"/>
            </a:p>
          </p:txBody>
        </p:sp>
      </p:grpSp>
      <p:sp>
        <p:nvSpPr>
          <p:cNvPr id="12" name="Tools zur Selbstorganisation des Lernens"/>
          <p:cNvSpPr txBox="1"/>
          <p:nvPr/>
        </p:nvSpPr>
        <p:spPr bwMode="auto">
          <a:xfrm>
            <a:off x="7711309" y="5521555"/>
            <a:ext cx="4094915" cy="1282402"/>
          </a:xfrm>
          <a:prstGeom prst="rect">
            <a:avLst/>
          </a:prstGeom>
          <a:solidFill>
            <a:schemeClr val="accent5">
              <a:lumMod val="60000"/>
              <a:lumOff val="40000"/>
            </a:schemeClr>
          </a:solidFill>
          <a:ln w="12700">
            <a:miter lim="400000"/>
          </a:ln>
        </p:spPr>
        <p:txBody>
          <a:bodyPr wrap="square" lIns="25400" tIns="25400" rIns="25400" bIns="25400" anchor="ctr">
            <a:spAutoFit/>
          </a:bodyPr>
          <a:lstStyle/>
          <a:p>
            <a:pPr algn="l">
              <a:defRPr/>
            </a:pPr>
            <a:r>
              <a:rPr lang="de-DE" sz="1600" dirty="0">
                <a:solidFill>
                  <a:schemeClr val="bg1"/>
                </a:solidFill>
                <a:latin typeface="Avenir Next Medium"/>
              </a:rPr>
              <a:t>Werkzeuge zur Selbstorganisation des Lernens nutzen:</a:t>
            </a:r>
            <a:endParaRPr dirty="0"/>
          </a:p>
          <a:p>
            <a:pPr marL="285750" indent="-285750" algn="l">
              <a:buFontTx/>
              <a:buChar char="-"/>
              <a:defRPr/>
            </a:pPr>
            <a:r>
              <a:rPr lang="de-DE" sz="1600" dirty="0">
                <a:solidFill>
                  <a:schemeClr val="bg1"/>
                </a:solidFill>
                <a:latin typeface="Avenir Next Medium"/>
              </a:rPr>
              <a:t>Vermeidung von Ablenkung</a:t>
            </a:r>
            <a:endParaRPr dirty="0"/>
          </a:p>
          <a:p>
            <a:pPr marL="285750" indent="-285750" algn="l">
              <a:buFontTx/>
              <a:buChar char="-"/>
              <a:defRPr/>
            </a:pPr>
            <a:r>
              <a:rPr lang="de-DE" sz="1600" dirty="0">
                <a:solidFill>
                  <a:schemeClr val="bg1"/>
                </a:solidFill>
                <a:latin typeface="Avenir Next Medium"/>
              </a:rPr>
              <a:t>Organisation der Lernzeit</a:t>
            </a:r>
            <a:endParaRPr dirty="0"/>
          </a:p>
          <a:p>
            <a:pPr marL="285750" indent="-285750" algn="l">
              <a:buFontTx/>
              <a:buChar char="-"/>
              <a:defRPr/>
            </a:pPr>
            <a:r>
              <a:rPr lang="de-DE" sz="1600" dirty="0">
                <a:solidFill>
                  <a:schemeClr val="bg1"/>
                </a:solidFill>
                <a:latin typeface="Avenir Next Medium"/>
              </a:rPr>
              <a:t>Sinnvolle Geräteeinstellungen</a:t>
            </a:r>
            <a:endParaRPr dirty="0"/>
          </a:p>
        </p:txBody>
      </p:sp>
    </p:spTree>
    <p:extLst>
      <p:ext uri="{BB962C8B-B14F-4D97-AF65-F5344CB8AC3E}">
        <p14:creationId xmlns:p14="http://schemas.microsoft.com/office/powerpoint/2010/main" val="17404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C271FC6-AE6E-CFC3-5976-DBDC202093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5B639D-789F-9DF2-8616-A0BA90543D31}"/>
              </a:ext>
            </a:extLst>
          </p:cNvPr>
          <p:cNvSpPr>
            <a:spLocks noGrp="1"/>
          </p:cNvSpPr>
          <p:nvPr>
            <p:ph type="title"/>
          </p:nvPr>
        </p:nvSpPr>
        <p:spPr/>
        <p:txBody>
          <a:bodyPr>
            <a:normAutofit/>
          </a:bodyPr>
          <a:lstStyle/>
          <a:p>
            <a:r>
              <a:rPr lang="de-DE" dirty="0"/>
              <a:t>Wie gestalte ich als Lehrkraft einen effizienten Workflow?</a:t>
            </a:r>
          </a:p>
        </p:txBody>
      </p:sp>
      <p:sp>
        <p:nvSpPr>
          <p:cNvPr id="3" name="Textplatzhalter 2">
            <a:extLst>
              <a:ext uri="{FF2B5EF4-FFF2-40B4-BE49-F238E27FC236}">
                <a16:creationId xmlns:a16="http://schemas.microsoft.com/office/drawing/2014/main" id="{E9CD5CE6-9C6C-FCEB-666B-D0EE9A64C5BC}"/>
              </a:ext>
            </a:extLst>
          </p:cNvPr>
          <p:cNvSpPr>
            <a:spLocks noGrp="1"/>
          </p:cNvSpPr>
          <p:nvPr>
            <p:ph type="body" idx="1"/>
          </p:nvPr>
        </p:nvSpPr>
        <p:spPr>
          <a:xfrm>
            <a:off x="839788" y="1681162"/>
            <a:ext cx="9188132" cy="823912"/>
          </a:xfrm>
        </p:spPr>
        <p:txBody>
          <a:bodyPr/>
          <a:lstStyle/>
          <a:p>
            <a:r>
              <a:rPr lang="de-DE" dirty="0"/>
              <a:t>Überlegungen der Lehrkraft</a:t>
            </a:r>
          </a:p>
        </p:txBody>
      </p:sp>
      <p:sp>
        <p:nvSpPr>
          <p:cNvPr id="6" name="Inhaltsplatzhalter 5">
            <a:extLst>
              <a:ext uri="{FF2B5EF4-FFF2-40B4-BE49-F238E27FC236}">
                <a16:creationId xmlns:a16="http://schemas.microsoft.com/office/drawing/2014/main" id="{43B0A86E-99B6-84D9-290A-76C1DCCC6953}"/>
              </a:ext>
            </a:extLst>
          </p:cNvPr>
          <p:cNvSpPr>
            <a:spLocks noGrp="1"/>
          </p:cNvSpPr>
          <p:nvPr>
            <p:ph sz="quarter" idx="4"/>
          </p:nvPr>
        </p:nvSpPr>
        <p:spPr>
          <a:xfrm>
            <a:off x="938370" y="2510633"/>
            <a:ext cx="10515600" cy="3684588"/>
          </a:xfrm>
        </p:spPr>
        <p:txBody>
          <a:bodyPr>
            <a:normAutofit/>
          </a:bodyPr>
          <a:lstStyle/>
          <a:p>
            <a:pPr marL="0" indent="0">
              <a:buNone/>
              <a:defRPr/>
            </a:pPr>
            <a:r>
              <a:rPr lang="de-DE" sz="2800" dirty="0"/>
              <a:t> </a:t>
            </a:r>
            <a:endParaRPr lang="de-DE" dirty="0"/>
          </a:p>
          <a:p>
            <a:pPr>
              <a:defRPr/>
            </a:pPr>
            <a:endParaRPr lang="de-DE" sz="2800" dirty="0"/>
          </a:p>
          <a:p>
            <a:pPr marL="0" indent="0">
              <a:buNone/>
            </a:pPr>
            <a:endParaRPr lang="de-DE" dirty="0"/>
          </a:p>
        </p:txBody>
      </p:sp>
      <p:sp>
        <p:nvSpPr>
          <p:cNvPr id="9" name="Textfeld 8">
            <a:extLst>
              <a:ext uri="{FF2B5EF4-FFF2-40B4-BE49-F238E27FC236}">
                <a16:creationId xmlns:a16="http://schemas.microsoft.com/office/drawing/2014/main" id="{7A4F20E4-D106-D1B9-ABAC-33E59FF26FCD}"/>
              </a:ext>
            </a:extLst>
          </p:cNvPr>
          <p:cNvSpPr txBox="1"/>
          <p:nvPr/>
        </p:nvSpPr>
        <p:spPr>
          <a:xfrm>
            <a:off x="839788" y="2522557"/>
            <a:ext cx="10888028" cy="4247317"/>
          </a:xfrm>
          <a:prstGeom prst="rect">
            <a:avLst/>
          </a:prstGeom>
          <a:noFill/>
        </p:spPr>
        <p:txBody>
          <a:bodyPr wrap="square">
            <a:spAutoFit/>
          </a:bodyPr>
          <a:lstStyle/>
          <a:p>
            <a:pPr marL="285750" indent="-285750">
              <a:buFont typeface="Arial" panose="020B0604020202020204" pitchFamily="34" charset="0"/>
              <a:buChar char="•"/>
              <a:defRPr/>
            </a:pPr>
            <a:r>
              <a:rPr lang="de-DE" sz="1800" dirty="0">
                <a:solidFill>
                  <a:srgbClr val="000000"/>
                </a:solidFill>
                <a:latin typeface="Calibri"/>
                <a:ea typeface="Times New Roman"/>
              </a:rPr>
              <a:t>Habe ich die Struktur ihrer Dateiablage erläutert und Ihre Erwartungen bezüglich der Nutzung thematisiert? </a:t>
            </a:r>
            <a:endParaRPr lang="de-DE" dirty="0"/>
          </a:p>
          <a:p>
            <a:pPr marL="285750" indent="-285750">
              <a:buFont typeface="Arial" panose="020B0604020202020204" pitchFamily="34" charset="0"/>
              <a:buChar char="•"/>
              <a:defRPr/>
            </a:pPr>
            <a:r>
              <a:rPr lang="de-DE" sz="1800" dirty="0">
                <a:latin typeface="Calibri"/>
                <a:cs typeface="Calibri"/>
              </a:rPr>
              <a:t>Sind die Schülerinnen und Schüler mit den Werkzeugen vertraut, die ich einsetzen möchte? Was muss noch angeleitet werden und was kann vorausgesetzt werden? Eventuell muss zusätzliche Zeit eingeplant werden.</a:t>
            </a:r>
            <a:endParaRPr lang="de-DE" dirty="0"/>
          </a:p>
          <a:p>
            <a:pPr marL="285750" indent="-285750">
              <a:buFont typeface="Arial" panose="020B0604020202020204" pitchFamily="34" charset="0"/>
              <a:buChar char="•"/>
              <a:defRPr/>
            </a:pPr>
            <a:r>
              <a:rPr lang="de-DE" sz="1800" dirty="0">
                <a:cs typeface="Calibri"/>
              </a:rPr>
              <a:t>Wie kann ich die (neuen) Arbeitsweisen anleiten, um den Unterrichtsfluss aufrecht zu halten? Wie gestalte ich Arbeitsanweisungen entsprechend? Gegebenenfalls müssen Speicherort und Anwendung in den Arbeitsauftrag aufgenommen werden.</a:t>
            </a:r>
            <a:endParaRPr lang="de-DE" dirty="0"/>
          </a:p>
          <a:p>
            <a:pPr marL="285750" indent="-285750">
              <a:buFont typeface="Arial" panose="020B0604020202020204" pitchFamily="34" charset="0"/>
              <a:buChar char="•"/>
              <a:defRPr/>
            </a:pPr>
            <a:r>
              <a:rPr lang="de-DE" sz="1800" dirty="0">
                <a:latin typeface="Calibri"/>
                <a:cs typeface="Calibri"/>
              </a:rPr>
              <a:t>Verwenden die Schülerinnen und Schüler die Tastatur oder den Stift zur Eingabe? Stelle ich den Hefteintrag später digital zur Verfügung oder ist es mir wichtig, dass die Lernenden selbst mitschreiben? </a:t>
            </a:r>
            <a:endParaRPr lang="de-DE" dirty="0"/>
          </a:p>
          <a:p>
            <a:pPr marL="285750" indent="-285750">
              <a:buFont typeface="Arial" panose="020B0604020202020204" pitchFamily="34" charset="0"/>
              <a:buChar char="•"/>
              <a:defRPr/>
            </a:pPr>
            <a:r>
              <a:rPr lang="de-DE" sz="1800" dirty="0">
                <a:latin typeface="Calibri"/>
                <a:cs typeface="Calibri"/>
              </a:rPr>
              <a:t>Ist es sinnvoll, wenn die Lernenden zusätzlich analoges Material zur Verfügung haben, um beispielsweise einen </a:t>
            </a:r>
            <a:r>
              <a:rPr lang="de-DE" sz="1800" dirty="0" err="1">
                <a:latin typeface="Calibri"/>
                <a:cs typeface="Calibri"/>
              </a:rPr>
              <a:t>split</a:t>
            </a:r>
            <a:r>
              <a:rPr lang="de-DE" sz="1800" dirty="0">
                <a:latin typeface="Calibri"/>
                <a:cs typeface="Calibri"/>
              </a:rPr>
              <a:t> screen oder häufiges Zoomen zu vermeiden? Durch zu kleine Darstellung bzw. häufiges Zoomen geht schnell der Überblick verloren.</a:t>
            </a:r>
            <a:endParaRPr lang="de-DE" dirty="0"/>
          </a:p>
          <a:p>
            <a:pPr marL="285750" indent="-285750">
              <a:buFont typeface="Arial" panose="020B0604020202020204" pitchFamily="34" charset="0"/>
              <a:buChar char="•"/>
              <a:defRPr/>
            </a:pPr>
            <a:r>
              <a:rPr lang="de-DE" sz="1800" dirty="0">
                <a:latin typeface="Calibri"/>
                <a:cs typeface="Calibri"/>
              </a:rPr>
              <a:t>Müssen die Schülerinnen und Schüler zwischen verschiedenen Plattformen/Anwendungen hin- und herwechseln? </a:t>
            </a:r>
            <a:endParaRPr lang="de-DE" dirty="0"/>
          </a:p>
          <a:p>
            <a:pPr marL="285750" indent="-285750">
              <a:buFont typeface="Arial" panose="020B0604020202020204" pitchFamily="34" charset="0"/>
              <a:buChar char="•"/>
              <a:defRPr/>
            </a:pPr>
            <a:r>
              <a:rPr lang="de-DE" sz="1800" dirty="0">
                <a:latin typeface="Calibri"/>
                <a:cs typeface="Calibri"/>
              </a:rPr>
              <a:t>Gib es Lernende, die eine besondere Unterstützung hinsichtlich der Arbeitsweise benötigen?</a:t>
            </a:r>
            <a:endParaRPr lang="de-DE" dirty="0"/>
          </a:p>
          <a:p>
            <a:pPr marL="285750" indent="-285750">
              <a:buFont typeface="Arial" panose="020B0604020202020204" pitchFamily="34" charset="0"/>
              <a:buChar char="•"/>
              <a:defRPr/>
            </a:pPr>
            <a:r>
              <a:rPr lang="de-DE" sz="1800" dirty="0">
                <a:latin typeface="Calibri"/>
                <a:cs typeface="Calibri"/>
              </a:rPr>
              <a:t>…</a:t>
            </a:r>
            <a:endParaRPr lang="de-DE" dirty="0"/>
          </a:p>
        </p:txBody>
      </p:sp>
    </p:spTree>
    <p:extLst>
      <p:ext uri="{BB962C8B-B14F-4D97-AF65-F5344CB8AC3E}">
        <p14:creationId xmlns:p14="http://schemas.microsoft.com/office/powerpoint/2010/main" val="33086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40F55-FABC-9CE4-B6D8-2BE4DE4F32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9EB6ED-9BBF-F4C2-A384-F4C9710414F4}"/>
              </a:ext>
            </a:extLst>
          </p:cNvPr>
          <p:cNvSpPr>
            <a:spLocks noGrp="1"/>
          </p:cNvSpPr>
          <p:nvPr>
            <p:ph type="title"/>
          </p:nvPr>
        </p:nvSpPr>
        <p:spPr/>
        <p:txBody>
          <a:bodyPr>
            <a:normAutofit/>
          </a:bodyPr>
          <a:lstStyle/>
          <a:p>
            <a:r>
              <a:rPr lang="de-DE" dirty="0"/>
              <a:t>Wie gestalte ich als Lehrkraft einen effizienten Workflow?</a:t>
            </a:r>
          </a:p>
        </p:txBody>
      </p:sp>
      <p:sp>
        <p:nvSpPr>
          <p:cNvPr id="3" name="Textplatzhalter 2">
            <a:extLst>
              <a:ext uri="{FF2B5EF4-FFF2-40B4-BE49-F238E27FC236}">
                <a16:creationId xmlns:a16="http://schemas.microsoft.com/office/drawing/2014/main" id="{B69B384C-A3DE-B75B-77AA-7778943BA9FF}"/>
              </a:ext>
            </a:extLst>
          </p:cNvPr>
          <p:cNvSpPr>
            <a:spLocks noGrp="1"/>
          </p:cNvSpPr>
          <p:nvPr>
            <p:ph type="body" idx="1"/>
          </p:nvPr>
        </p:nvSpPr>
        <p:spPr/>
        <p:txBody>
          <a:bodyPr/>
          <a:lstStyle/>
          <a:p>
            <a:r>
              <a:rPr lang="de-DE" dirty="0"/>
              <a:t>Überlegungen der Lehrkraft</a:t>
            </a:r>
          </a:p>
        </p:txBody>
      </p:sp>
      <p:sp>
        <p:nvSpPr>
          <p:cNvPr id="4" name="Inhaltsplatzhalter 3">
            <a:extLst>
              <a:ext uri="{FF2B5EF4-FFF2-40B4-BE49-F238E27FC236}">
                <a16:creationId xmlns:a16="http://schemas.microsoft.com/office/drawing/2014/main" id="{DCAD7315-683A-E2AD-0BF7-57B958052B56}"/>
              </a:ext>
            </a:extLst>
          </p:cNvPr>
          <p:cNvSpPr>
            <a:spLocks noGrp="1"/>
          </p:cNvSpPr>
          <p:nvPr>
            <p:ph sz="half" idx="2"/>
          </p:nvPr>
        </p:nvSpPr>
        <p:spPr>
          <a:xfrm>
            <a:off x="6194427" y="2505074"/>
            <a:ext cx="5344159" cy="3899554"/>
          </a:xfrm>
        </p:spPr>
        <p:txBody>
          <a:bodyPr>
            <a:normAutofit/>
          </a:bodyPr>
          <a:lstStyle/>
          <a:p>
            <a:pPr marL="285750" indent="-285750">
              <a:buFont typeface="Arial" panose="020B0604020202020204" pitchFamily="34" charset="0"/>
              <a:buChar char="•"/>
              <a:defRPr/>
            </a:pPr>
            <a:r>
              <a:rPr lang="de-DE" sz="1800" dirty="0">
                <a:latin typeface="Calibri"/>
                <a:cs typeface="Calibri"/>
              </a:rPr>
              <a:t>Stelle ich den Hefteintrag später digital zur Verfügung oder ist es mir wichtig, dass die Lernenden selbst mitschreiben? </a:t>
            </a:r>
          </a:p>
          <a:p>
            <a:pPr marL="285750" indent="-285750">
              <a:buFont typeface="Arial" panose="020B0604020202020204" pitchFamily="34" charset="0"/>
              <a:buChar char="•"/>
              <a:defRPr/>
            </a:pPr>
            <a:r>
              <a:rPr lang="de-DE" sz="1800" dirty="0">
                <a:latin typeface="Calibri"/>
                <a:cs typeface="Calibri"/>
              </a:rPr>
              <a:t>Ist es sinnvoll, wenn die Lernenden zusätzlich analoges Material zur Verfügung haben, um beispielsweise einen </a:t>
            </a:r>
            <a:r>
              <a:rPr lang="de-DE" sz="1800" dirty="0" err="1">
                <a:latin typeface="Calibri"/>
                <a:cs typeface="Calibri"/>
              </a:rPr>
              <a:t>split</a:t>
            </a:r>
            <a:r>
              <a:rPr lang="de-DE" sz="1800" dirty="0">
                <a:latin typeface="Calibri"/>
                <a:cs typeface="Calibri"/>
              </a:rPr>
              <a:t> screen oder häufiges Zoomen zu vermeiden? </a:t>
            </a:r>
          </a:p>
          <a:p>
            <a:pPr marL="285750" indent="-285750">
              <a:buFont typeface="Arial" panose="020B0604020202020204" pitchFamily="34" charset="0"/>
              <a:buChar char="•"/>
              <a:defRPr/>
            </a:pPr>
            <a:r>
              <a:rPr lang="de-DE" sz="1800" dirty="0">
                <a:latin typeface="Calibri"/>
                <a:cs typeface="Calibri"/>
              </a:rPr>
              <a:t>Müssen die Schülerinnen und Schüler zwischen verschiedenen Plattformen/Anwendungen hin- und herwechseln? </a:t>
            </a:r>
          </a:p>
          <a:p>
            <a:pPr marL="285750" indent="-285750">
              <a:buFont typeface="Arial" panose="020B0604020202020204" pitchFamily="34" charset="0"/>
              <a:buChar char="•"/>
              <a:defRPr/>
            </a:pPr>
            <a:r>
              <a:rPr lang="de-DE" sz="1800" dirty="0">
                <a:latin typeface="Calibri"/>
                <a:cs typeface="Calibri"/>
              </a:rPr>
              <a:t>Gib es Lernende, die eine besondere Unterstützung hinsichtlich der Arbeitsweise benötigen?</a:t>
            </a:r>
          </a:p>
          <a:p>
            <a:pPr marL="285750" indent="-285750">
              <a:buFont typeface="Arial" panose="020B0604020202020204" pitchFamily="34" charset="0"/>
              <a:buChar char="•"/>
              <a:defRPr/>
            </a:pPr>
            <a:r>
              <a:rPr lang="de-DE" sz="1800" dirty="0">
                <a:latin typeface="Calibri"/>
                <a:cs typeface="Calibri"/>
              </a:rPr>
              <a:t>…</a:t>
            </a:r>
            <a:endParaRPr lang="de-DE" sz="1800" dirty="0"/>
          </a:p>
          <a:p>
            <a:endParaRPr lang="de-DE" dirty="0"/>
          </a:p>
        </p:txBody>
      </p:sp>
      <p:sp>
        <p:nvSpPr>
          <p:cNvPr id="9" name="Textfeld 8">
            <a:extLst>
              <a:ext uri="{FF2B5EF4-FFF2-40B4-BE49-F238E27FC236}">
                <a16:creationId xmlns:a16="http://schemas.microsoft.com/office/drawing/2014/main" id="{877689BD-0EAE-7F63-EF15-8B0246E3FBF6}"/>
              </a:ext>
            </a:extLst>
          </p:cNvPr>
          <p:cNvSpPr txBox="1"/>
          <p:nvPr/>
        </p:nvSpPr>
        <p:spPr>
          <a:xfrm>
            <a:off x="866775" y="2505074"/>
            <a:ext cx="5103812" cy="3416320"/>
          </a:xfrm>
          <a:prstGeom prst="rect">
            <a:avLst/>
          </a:prstGeom>
          <a:noFill/>
        </p:spPr>
        <p:txBody>
          <a:bodyPr wrap="square">
            <a:spAutoFit/>
          </a:bodyPr>
          <a:lstStyle/>
          <a:p>
            <a:pPr marL="285750" indent="-285750">
              <a:buFont typeface="Arial" panose="020B0604020202020204" pitchFamily="34" charset="0"/>
              <a:buChar char="•"/>
              <a:defRPr/>
            </a:pPr>
            <a:r>
              <a:rPr lang="de-DE" sz="1800" dirty="0">
                <a:solidFill>
                  <a:srgbClr val="000000"/>
                </a:solidFill>
                <a:latin typeface="Calibri"/>
                <a:ea typeface="Times New Roman"/>
              </a:rPr>
              <a:t>Habe ich die Struktur ihrer Dateiablage erläutert?</a:t>
            </a:r>
          </a:p>
          <a:p>
            <a:pPr marL="285750" indent="-285750">
              <a:buFont typeface="Arial" panose="020B0604020202020204" pitchFamily="34" charset="0"/>
              <a:buChar char="•"/>
              <a:defRPr/>
            </a:pPr>
            <a:endParaRPr lang="de-DE" sz="1800" dirty="0">
              <a:latin typeface="Calibri"/>
              <a:cs typeface="Calibri"/>
            </a:endParaRPr>
          </a:p>
          <a:p>
            <a:pPr marL="285750" indent="-285750">
              <a:buFont typeface="Arial" panose="020B0604020202020204" pitchFamily="34" charset="0"/>
              <a:buChar char="•"/>
              <a:defRPr/>
            </a:pPr>
            <a:r>
              <a:rPr lang="de-DE" sz="1800" dirty="0">
                <a:latin typeface="Calibri"/>
                <a:cs typeface="Calibri"/>
              </a:rPr>
              <a:t>Sind die Schülerinnen und Schüler mit den Werkzeugen vertraut, die ich einsetzen möchte? </a:t>
            </a:r>
          </a:p>
          <a:p>
            <a:pPr marL="285750" indent="-285750">
              <a:buFont typeface="Arial" panose="020B0604020202020204" pitchFamily="34" charset="0"/>
              <a:buChar char="•"/>
              <a:defRPr/>
            </a:pPr>
            <a:endParaRPr lang="de-DE" dirty="0"/>
          </a:p>
          <a:p>
            <a:pPr marL="285750" indent="-285750">
              <a:buFont typeface="Arial" panose="020B0604020202020204" pitchFamily="34" charset="0"/>
              <a:buChar char="•"/>
              <a:defRPr/>
            </a:pPr>
            <a:r>
              <a:rPr lang="de-DE" sz="1800" dirty="0">
                <a:cs typeface="Calibri"/>
              </a:rPr>
              <a:t>Wie kann ich die (neuen) Arbeitsweisen anleiten, um den Unterrichtsfluss aufrecht zu halten? Wie gestalte ich Arbeitsanweisungen entsprechend? </a:t>
            </a:r>
          </a:p>
          <a:p>
            <a:pPr marL="285750" indent="-285750">
              <a:buFont typeface="Arial" panose="020B0604020202020204" pitchFamily="34" charset="0"/>
              <a:buChar char="•"/>
              <a:defRPr/>
            </a:pPr>
            <a:endParaRPr lang="de-DE" dirty="0"/>
          </a:p>
          <a:p>
            <a:pPr marL="285750" indent="-285750">
              <a:buFont typeface="Arial" panose="020B0604020202020204" pitchFamily="34" charset="0"/>
              <a:buChar char="•"/>
              <a:defRPr/>
            </a:pPr>
            <a:r>
              <a:rPr lang="de-DE" sz="1800" dirty="0">
                <a:latin typeface="Calibri"/>
                <a:cs typeface="Calibri"/>
              </a:rPr>
              <a:t>Verwenden die Schülerinnen und Schüler die Tastatur oder den Stift zur Eingabe? </a:t>
            </a:r>
          </a:p>
          <a:p>
            <a:pPr marL="285750" indent="-285750">
              <a:buFont typeface="Arial" panose="020B0604020202020204" pitchFamily="34" charset="0"/>
              <a:buChar char="•"/>
              <a:defRPr/>
            </a:pPr>
            <a:endParaRPr lang="de-DE" dirty="0">
              <a:latin typeface="Calibri"/>
              <a:cs typeface="Calibri"/>
            </a:endParaRPr>
          </a:p>
        </p:txBody>
      </p:sp>
    </p:spTree>
    <p:extLst>
      <p:ext uri="{BB962C8B-B14F-4D97-AF65-F5344CB8AC3E}">
        <p14:creationId xmlns:p14="http://schemas.microsoft.com/office/powerpoint/2010/main" val="408617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FA2B9-09C3-12E4-3DAC-8FCA6C5F10A0}"/>
              </a:ext>
            </a:extLst>
          </p:cNvPr>
          <p:cNvSpPr>
            <a:spLocks noGrp="1"/>
          </p:cNvSpPr>
          <p:nvPr>
            <p:ph type="title"/>
          </p:nvPr>
        </p:nvSpPr>
        <p:spPr/>
        <p:txBody>
          <a:bodyPr>
            <a:normAutofit/>
          </a:bodyPr>
          <a:lstStyle/>
          <a:p>
            <a:r>
              <a:rPr lang="de-DE" sz="4000" b="1" dirty="0"/>
              <a:t>Was bietet und fordert das </a:t>
            </a:r>
            <a:br>
              <a:rPr lang="de-DE" sz="4000" b="1" dirty="0"/>
            </a:br>
            <a:r>
              <a:rPr lang="de-DE" sz="4000" b="1" dirty="0"/>
              <a:t>Unterrichten mit mobilen Endgeräten?</a:t>
            </a:r>
          </a:p>
        </p:txBody>
      </p:sp>
      <p:sp>
        <p:nvSpPr>
          <p:cNvPr id="3" name="Textplatzhalter 2">
            <a:extLst>
              <a:ext uri="{FF2B5EF4-FFF2-40B4-BE49-F238E27FC236}">
                <a16:creationId xmlns:a16="http://schemas.microsoft.com/office/drawing/2014/main" id="{2C5D228B-81EE-1328-36CA-CD0AD24696EF}"/>
              </a:ext>
            </a:extLst>
          </p:cNvPr>
          <p:cNvSpPr>
            <a:spLocks noGrp="1"/>
          </p:cNvSpPr>
          <p:nvPr>
            <p:ph type="body" idx="1"/>
          </p:nvPr>
        </p:nvSpPr>
        <p:spPr>
          <a:xfrm>
            <a:off x="839788" y="1681162"/>
            <a:ext cx="5157787" cy="823912"/>
          </a:xfrm>
        </p:spPr>
        <p:txBody>
          <a:bodyPr/>
          <a:lstStyle/>
          <a:p>
            <a:r>
              <a:rPr lang="de-DE" dirty="0"/>
              <a:t>Der Einsatz mobiler Schülergeräte bietet</a:t>
            </a:r>
          </a:p>
        </p:txBody>
      </p:sp>
      <p:sp>
        <p:nvSpPr>
          <p:cNvPr id="5" name="Textplatzhalter 4">
            <a:extLst>
              <a:ext uri="{FF2B5EF4-FFF2-40B4-BE49-F238E27FC236}">
                <a16:creationId xmlns:a16="http://schemas.microsoft.com/office/drawing/2014/main" id="{386DF9BE-51ED-4C26-F2D5-18871AA2F382}"/>
              </a:ext>
            </a:extLst>
          </p:cNvPr>
          <p:cNvSpPr>
            <a:spLocks noGrp="1"/>
          </p:cNvSpPr>
          <p:nvPr>
            <p:ph type="body" sz="quarter" idx="3"/>
          </p:nvPr>
        </p:nvSpPr>
        <p:spPr/>
        <p:txBody>
          <a:bodyPr/>
          <a:lstStyle/>
          <a:p>
            <a:r>
              <a:rPr lang="de-DE" dirty="0"/>
              <a:t>Der Einsatz mobiler Schülergeräte fordert</a:t>
            </a:r>
          </a:p>
        </p:txBody>
      </p:sp>
      <p:sp>
        <p:nvSpPr>
          <p:cNvPr id="6" name="Inhaltsplatzhalter 5">
            <a:extLst>
              <a:ext uri="{FF2B5EF4-FFF2-40B4-BE49-F238E27FC236}">
                <a16:creationId xmlns:a16="http://schemas.microsoft.com/office/drawing/2014/main" id="{25582F17-4567-39EB-7DCD-E1AC586E879B}"/>
              </a:ext>
            </a:extLst>
          </p:cNvPr>
          <p:cNvSpPr>
            <a:spLocks noGrp="1"/>
          </p:cNvSpPr>
          <p:nvPr>
            <p:ph sz="quarter" idx="4"/>
          </p:nvPr>
        </p:nvSpPr>
        <p:spPr>
          <a:xfrm>
            <a:off x="6172200" y="2505074"/>
            <a:ext cx="5308600" cy="3684588"/>
          </a:xfrm>
        </p:spPr>
        <p:txBody>
          <a:bodyPr>
            <a:normAutofit fontScale="92500" lnSpcReduction="20000"/>
          </a:bodyPr>
          <a:lstStyle/>
          <a:p>
            <a:endParaRPr lang="de-DE" dirty="0"/>
          </a:p>
          <a:p>
            <a:r>
              <a:rPr lang="de-DE" dirty="0"/>
              <a:t>Technische Infrastruktur</a:t>
            </a:r>
          </a:p>
          <a:p>
            <a:r>
              <a:rPr lang="de-DE" dirty="0"/>
              <a:t>Verantwortungsvollen Umgang mit Datenschutz, Urheberrecht und digitaler Etikette</a:t>
            </a:r>
          </a:p>
          <a:p>
            <a:r>
              <a:rPr lang="de-DE" dirty="0"/>
              <a:t>Klare Regeln</a:t>
            </a:r>
          </a:p>
          <a:p>
            <a:r>
              <a:rPr lang="de-DE" dirty="0"/>
              <a:t>Didaktische und pädagogische Anpassung</a:t>
            </a:r>
          </a:p>
          <a:p>
            <a:r>
              <a:rPr lang="de-DE" dirty="0"/>
              <a:t>Fortbildung für Lehrkräfte</a:t>
            </a:r>
          </a:p>
        </p:txBody>
      </p:sp>
      <p:sp>
        <p:nvSpPr>
          <p:cNvPr id="10" name="Inhaltsplatzhalter 9">
            <a:extLst>
              <a:ext uri="{FF2B5EF4-FFF2-40B4-BE49-F238E27FC236}">
                <a16:creationId xmlns:a16="http://schemas.microsoft.com/office/drawing/2014/main" id="{5E66F1F9-8A05-E008-2E70-B72B2896591C}"/>
              </a:ext>
            </a:extLst>
          </p:cNvPr>
          <p:cNvSpPr>
            <a:spLocks noGrp="1"/>
          </p:cNvSpPr>
          <p:nvPr>
            <p:ph sz="half" idx="2"/>
          </p:nvPr>
        </p:nvSpPr>
        <p:spPr/>
        <p:txBody>
          <a:bodyPr>
            <a:normAutofit fontScale="92500" lnSpcReduction="20000"/>
          </a:bodyPr>
          <a:lstStyle/>
          <a:p>
            <a:endParaRPr lang="de-DE" dirty="0"/>
          </a:p>
          <a:p>
            <a:r>
              <a:rPr lang="de-DE" dirty="0"/>
              <a:t>Schnelle Informationssuche </a:t>
            </a:r>
          </a:p>
          <a:p>
            <a:r>
              <a:rPr lang="de-DE" dirty="0"/>
              <a:t>Zugriff auf eine Vielzahl von (Bildungs-)Ressourcen</a:t>
            </a:r>
          </a:p>
          <a:p>
            <a:r>
              <a:rPr lang="de-DE" dirty="0"/>
              <a:t>Effiziente Organisation von Hefteinträgen etc. </a:t>
            </a:r>
          </a:p>
          <a:p>
            <a:r>
              <a:rPr lang="de-DE" dirty="0"/>
              <a:t>Kollaboratives Arbeiten</a:t>
            </a:r>
          </a:p>
          <a:p>
            <a:r>
              <a:rPr lang="de-DE" dirty="0"/>
              <a:t>Interaktive Lernmethoden </a:t>
            </a:r>
          </a:p>
          <a:p>
            <a:r>
              <a:rPr lang="de-DE" dirty="0"/>
              <a:t>Flexibilität beim Lernen</a:t>
            </a:r>
          </a:p>
        </p:txBody>
      </p:sp>
    </p:spTree>
    <p:extLst>
      <p:ext uri="{BB962C8B-B14F-4D97-AF65-F5344CB8AC3E}">
        <p14:creationId xmlns:p14="http://schemas.microsoft.com/office/powerpoint/2010/main" val="297318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92D4E5-E858-F0CB-13C8-D2431EFFEE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5CE6E4-789B-8FF4-0E6E-6AED7124FBF5}"/>
              </a:ext>
            </a:extLst>
          </p:cNvPr>
          <p:cNvSpPr>
            <a:spLocks noGrp="1"/>
          </p:cNvSpPr>
          <p:nvPr>
            <p:ph type="title"/>
          </p:nvPr>
        </p:nvSpPr>
        <p:spPr/>
        <p:txBody>
          <a:bodyPr>
            <a:normAutofit/>
          </a:bodyPr>
          <a:lstStyle/>
          <a:p>
            <a:r>
              <a:rPr lang="de-DE" sz="4000" b="1" dirty="0"/>
              <a:t>Was bietet und fordert das </a:t>
            </a:r>
            <a:br>
              <a:rPr lang="de-DE" sz="4000" b="1" dirty="0"/>
            </a:br>
            <a:r>
              <a:rPr lang="de-DE" sz="4000" b="1" dirty="0"/>
              <a:t>Unterrichten mit mobilen Endgeräten?</a:t>
            </a:r>
          </a:p>
        </p:txBody>
      </p:sp>
      <p:sp>
        <p:nvSpPr>
          <p:cNvPr id="3" name="Textplatzhalter 2">
            <a:extLst>
              <a:ext uri="{FF2B5EF4-FFF2-40B4-BE49-F238E27FC236}">
                <a16:creationId xmlns:a16="http://schemas.microsoft.com/office/drawing/2014/main" id="{A0CB322E-92F0-E28F-2992-5FF5B3D4BE08}"/>
              </a:ext>
            </a:extLst>
          </p:cNvPr>
          <p:cNvSpPr>
            <a:spLocks noGrp="1"/>
          </p:cNvSpPr>
          <p:nvPr>
            <p:ph type="body" idx="1"/>
          </p:nvPr>
        </p:nvSpPr>
        <p:spPr>
          <a:xfrm>
            <a:off x="839788" y="1681162"/>
            <a:ext cx="5157787" cy="823912"/>
          </a:xfrm>
        </p:spPr>
        <p:txBody>
          <a:bodyPr/>
          <a:lstStyle/>
          <a:p>
            <a:r>
              <a:rPr lang="de-DE" dirty="0"/>
              <a:t>Der Einsatz mobiler Schülergeräte bietet</a:t>
            </a:r>
          </a:p>
        </p:txBody>
      </p:sp>
      <p:sp>
        <p:nvSpPr>
          <p:cNvPr id="5" name="Textplatzhalter 4">
            <a:extLst>
              <a:ext uri="{FF2B5EF4-FFF2-40B4-BE49-F238E27FC236}">
                <a16:creationId xmlns:a16="http://schemas.microsoft.com/office/drawing/2014/main" id="{924FC6AB-C0AC-1549-D7EA-FA429D256E63}"/>
              </a:ext>
            </a:extLst>
          </p:cNvPr>
          <p:cNvSpPr>
            <a:spLocks noGrp="1"/>
          </p:cNvSpPr>
          <p:nvPr>
            <p:ph type="body" sz="quarter" idx="3"/>
          </p:nvPr>
        </p:nvSpPr>
        <p:spPr/>
        <p:txBody>
          <a:bodyPr/>
          <a:lstStyle/>
          <a:p>
            <a:r>
              <a:rPr lang="de-DE" dirty="0"/>
              <a:t>Der Einsatz mobiler Schülergeräte fordert</a:t>
            </a:r>
          </a:p>
        </p:txBody>
      </p:sp>
      <p:sp>
        <p:nvSpPr>
          <p:cNvPr id="6" name="Inhaltsplatzhalter 5">
            <a:extLst>
              <a:ext uri="{FF2B5EF4-FFF2-40B4-BE49-F238E27FC236}">
                <a16:creationId xmlns:a16="http://schemas.microsoft.com/office/drawing/2014/main" id="{CD661CF9-D802-EE1F-3490-4C10D0D722B0}"/>
              </a:ext>
            </a:extLst>
          </p:cNvPr>
          <p:cNvSpPr>
            <a:spLocks noGrp="1"/>
          </p:cNvSpPr>
          <p:nvPr>
            <p:ph sz="quarter" idx="4"/>
          </p:nvPr>
        </p:nvSpPr>
        <p:spPr>
          <a:xfrm>
            <a:off x="6172200" y="2505074"/>
            <a:ext cx="5308600" cy="3684588"/>
          </a:xfrm>
        </p:spPr>
        <p:txBody>
          <a:bodyPr>
            <a:normAutofit fontScale="77500" lnSpcReduction="20000"/>
          </a:bodyPr>
          <a:lstStyle/>
          <a:p>
            <a:r>
              <a:rPr lang="de-DE" dirty="0"/>
              <a:t>Technische Infrastruktur wie stabiles WLAN</a:t>
            </a:r>
          </a:p>
          <a:p>
            <a:r>
              <a:rPr lang="de-DE" dirty="0"/>
              <a:t>Verantwortungsvollen Umgang mit Datenschutz, Urheberrecht und digitaler Etikette</a:t>
            </a:r>
          </a:p>
          <a:p>
            <a:r>
              <a:rPr lang="de-DE" dirty="0"/>
              <a:t>Klare Regeln und Konzepte zur Nutzung im Unterricht und zur Vermeidung von Ablenkung</a:t>
            </a:r>
          </a:p>
          <a:p>
            <a:r>
              <a:rPr lang="de-DE" dirty="0"/>
              <a:t>Didaktische und pädagogische Anpassung an neue Lehrmethoden und Unterrichtskonzepte</a:t>
            </a:r>
          </a:p>
          <a:p>
            <a:r>
              <a:rPr lang="de-DE" dirty="0"/>
              <a:t>Fortbildung für Lehrkräfte zur sicheren und effektiven Nutzung digitaler Werkzeuge</a:t>
            </a:r>
          </a:p>
        </p:txBody>
      </p:sp>
      <p:sp>
        <p:nvSpPr>
          <p:cNvPr id="10" name="Inhaltsplatzhalter 9">
            <a:extLst>
              <a:ext uri="{FF2B5EF4-FFF2-40B4-BE49-F238E27FC236}">
                <a16:creationId xmlns:a16="http://schemas.microsoft.com/office/drawing/2014/main" id="{A72256E2-681E-F07F-EC5E-9A01BA3E5DF7}"/>
              </a:ext>
            </a:extLst>
          </p:cNvPr>
          <p:cNvSpPr>
            <a:spLocks noGrp="1"/>
          </p:cNvSpPr>
          <p:nvPr>
            <p:ph sz="half" idx="2"/>
          </p:nvPr>
        </p:nvSpPr>
        <p:spPr/>
        <p:txBody>
          <a:bodyPr>
            <a:normAutofit fontScale="77500" lnSpcReduction="20000"/>
          </a:bodyPr>
          <a:lstStyle/>
          <a:p>
            <a:r>
              <a:rPr lang="de-DE" dirty="0"/>
              <a:t>Schnelle Informationssuche und Zugriff auf eine Vielzahl von (Bildungs-)Ressourcen</a:t>
            </a:r>
          </a:p>
          <a:p>
            <a:r>
              <a:rPr lang="de-DE" dirty="0"/>
              <a:t>Effiziente Organisation von Hefteinträgen, Notizen, Hausaufgaben, Terminen</a:t>
            </a:r>
          </a:p>
          <a:p>
            <a:r>
              <a:rPr lang="de-DE" dirty="0"/>
              <a:t>Kollaboratives Arbeiten durch digitale Kommunikation und Cloud-Dienste</a:t>
            </a:r>
          </a:p>
          <a:p>
            <a:r>
              <a:rPr lang="de-DE" dirty="0"/>
              <a:t>Interaktive Lernmethoden durch Multimedia, </a:t>
            </a:r>
            <a:r>
              <a:rPr lang="de-DE" dirty="0" err="1"/>
              <a:t>Augmented</a:t>
            </a:r>
            <a:r>
              <a:rPr lang="de-DE" dirty="0"/>
              <a:t> Reality, Lernplattformen…</a:t>
            </a:r>
          </a:p>
          <a:p>
            <a:r>
              <a:rPr lang="de-DE" dirty="0"/>
              <a:t>Flexibilität beim Lernen unabhängig von Zeit und Ort</a:t>
            </a:r>
          </a:p>
        </p:txBody>
      </p:sp>
    </p:spTree>
    <p:extLst>
      <p:ext uri="{BB962C8B-B14F-4D97-AF65-F5344CB8AC3E}">
        <p14:creationId xmlns:p14="http://schemas.microsoft.com/office/powerpoint/2010/main" val="400008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B8626-6247-936C-9C75-7C43B11D3D74}"/>
              </a:ext>
            </a:extLst>
          </p:cNvPr>
          <p:cNvSpPr>
            <a:spLocks noGrp="1"/>
          </p:cNvSpPr>
          <p:nvPr>
            <p:ph type="title"/>
          </p:nvPr>
        </p:nvSpPr>
        <p:spPr>
          <a:xfrm>
            <a:off x="838200" y="235881"/>
            <a:ext cx="10515600" cy="1325563"/>
          </a:xfrm>
        </p:spPr>
        <p:txBody>
          <a:bodyPr>
            <a:normAutofit/>
          </a:bodyPr>
          <a:lstStyle/>
          <a:p>
            <a:r>
              <a:rPr lang="de-DE" sz="4000" b="1" dirty="0"/>
              <a:t>Was ist Klassenführung? </a:t>
            </a:r>
          </a:p>
        </p:txBody>
      </p:sp>
      <p:sp>
        <p:nvSpPr>
          <p:cNvPr id="12" name="Inhaltsplatzhalter 11">
            <a:extLst>
              <a:ext uri="{FF2B5EF4-FFF2-40B4-BE49-F238E27FC236}">
                <a16:creationId xmlns:a16="http://schemas.microsoft.com/office/drawing/2014/main" id="{5618AA2A-CCE2-381F-365C-894294612348}"/>
              </a:ext>
            </a:extLst>
          </p:cNvPr>
          <p:cNvSpPr>
            <a:spLocks noGrp="1"/>
          </p:cNvSpPr>
          <p:nvPr>
            <p:ph sz="half" idx="2"/>
          </p:nvPr>
        </p:nvSpPr>
        <p:spPr>
          <a:xfrm>
            <a:off x="8229600" y="5150069"/>
            <a:ext cx="3124200" cy="1026894"/>
          </a:xfrm>
        </p:spPr>
        <p:txBody>
          <a:bodyPr>
            <a:normAutofit/>
          </a:bodyPr>
          <a:lstStyle/>
          <a:p>
            <a:pPr marL="0" indent="0">
              <a:buNone/>
            </a:pPr>
            <a:r>
              <a:rPr lang="de-DE" sz="1600" dirty="0"/>
              <a:t>Helmke, Andreas. Helmke, </a:t>
            </a:r>
            <a:r>
              <a:rPr lang="de-DE" sz="1600" dirty="0" err="1"/>
              <a:t>Tuyet</a:t>
            </a:r>
            <a:r>
              <a:rPr lang="de-DE" sz="1600" dirty="0"/>
              <a:t>. 2014. Wie wirksam ist gute Klassenführung? In: Lernende Schule 65/2017.</a:t>
            </a:r>
          </a:p>
        </p:txBody>
      </p:sp>
      <p:pic>
        <p:nvPicPr>
          <p:cNvPr id="14" name="Grafik 13">
            <a:extLst>
              <a:ext uri="{FF2B5EF4-FFF2-40B4-BE49-F238E27FC236}">
                <a16:creationId xmlns:a16="http://schemas.microsoft.com/office/drawing/2014/main" id="{5890D24C-7A13-AB87-7DD9-53F0CC5280F7}"/>
              </a:ext>
            </a:extLst>
          </p:cNvPr>
          <p:cNvPicPr>
            <a:picLocks noChangeAspect="1"/>
          </p:cNvPicPr>
          <p:nvPr/>
        </p:nvPicPr>
        <p:blipFill>
          <a:blip r:embed="rId3"/>
          <a:stretch>
            <a:fillRect/>
          </a:stretch>
        </p:blipFill>
        <p:spPr>
          <a:xfrm>
            <a:off x="547394" y="1561444"/>
            <a:ext cx="7682206" cy="4615519"/>
          </a:xfrm>
          <a:prstGeom prst="rect">
            <a:avLst/>
          </a:prstGeom>
        </p:spPr>
      </p:pic>
    </p:spTree>
    <p:extLst>
      <p:ext uri="{BB962C8B-B14F-4D97-AF65-F5344CB8AC3E}">
        <p14:creationId xmlns:p14="http://schemas.microsoft.com/office/powerpoint/2010/main" val="350342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C536D-C0FE-E22F-4300-A5F6572C7B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041828-C0A3-A772-337F-9C3D8919A46D}"/>
              </a:ext>
            </a:extLst>
          </p:cNvPr>
          <p:cNvSpPr>
            <a:spLocks noGrp="1"/>
          </p:cNvSpPr>
          <p:nvPr>
            <p:ph type="title"/>
          </p:nvPr>
        </p:nvSpPr>
        <p:spPr/>
        <p:txBody>
          <a:bodyPr>
            <a:normAutofit/>
          </a:bodyPr>
          <a:lstStyle/>
          <a:p>
            <a:r>
              <a:rPr lang="de-DE" dirty="0"/>
              <a:t>Was ist effektive Klassenführung </a:t>
            </a:r>
            <a:br>
              <a:rPr lang="de-DE" dirty="0"/>
            </a:br>
            <a:r>
              <a:rPr lang="de-DE" dirty="0"/>
              <a:t>im 1:1-Setting? </a:t>
            </a:r>
          </a:p>
        </p:txBody>
      </p:sp>
      <p:sp>
        <p:nvSpPr>
          <p:cNvPr id="3" name="Textplatzhalter 2">
            <a:extLst>
              <a:ext uri="{FF2B5EF4-FFF2-40B4-BE49-F238E27FC236}">
                <a16:creationId xmlns:a16="http://schemas.microsoft.com/office/drawing/2014/main" id="{EE107FA7-8834-FC0A-C272-165DFEFB049A}"/>
              </a:ext>
            </a:extLst>
          </p:cNvPr>
          <p:cNvSpPr>
            <a:spLocks noGrp="1"/>
          </p:cNvSpPr>
          <p:nvPr>
            <p:ph type="body" idx="1"/>
          </p:nvPr>
        </p:nvSpPr>
        <p:spPr>
          <a:xfrm>
            <a:off x="839788" y="1681162"/>
            <a:ext cx="5157787" cy="823912"/>
          </a:xfrm>
        </p:spPr>
        <p:txBody>
          <a:bodyPr>
            <a:normAutofit lnSpcReduction="10000"/>
          </a:bodyPr>
          <a:lstStyle/>
          <a:p>
            <a:r>
              <a:rPr lang="de-DE" dirty="0"/>
              <a:t>Bayerisches Qualitätstableau</a:t>
            </a:r>
          </a:p>
          <a:p>
            <a:r>
              <a:rPr lang="de-DE" dirty="0"/>
              <a:t>Lehren und Lernen – Modul A</a:t>
            </a:r>
          </a:p>
        </p:txBody>
      </p:sp>
      <p:sp>
        <p:nvSpPr>
          <p:cNvPr id="10" name="Inhaltsplatzhalter 9">
            <a:extLst>
              <a:ext uri="{FF2B5EF4-FFF2-40B4-BE49-F238E27FC236}">
                <a16:creationId xmlns:a16="http://schemas.microsoft.com/office/drawing/2014/main" id="{10A57015-231F-663E-1ABC-84DD338A7CDC}"/>
              </a:ext>
            </a:extLst>
          </p:cNvPr>
          <p:cNvSpPr>
            <a:spLocks noGrp="1"/>
          </p:cNvSpPr>
          <p:nvPr>
            <p:ph sz="half" idx="2"/>
          </p:nvPr>
        </p:nvSpPr>
        <p:spPr>
          <a:xfrm>
            <a:off x="839788" y="2505074"/>
            <a:ext cx="5157787" cy="3296286"/>
          </a:xfrm>
        </p:spPr>
        <p:txBody>
          <a:bodyPr>
            <a:normAutofit fontScale="55000" lnSpcReduction="20000"/>
          </a:bodyPr>
          <a:lstStyle/>
          <a:p>
            <a:pPr marL="0" indent="0">
              <a:buNone/>
            </a:pPr>
            <a:endParaRPr lang="de-DE" dirty="0"/>
          </a:p>
          <a:p>
            <a:pPr marL="0" indent="0">
              <a:buNone/>
            </a:pPr>
            <a:r>
              <a:rPr lang="de-DE" sz="3100" b="1" dirty="0"/>
              <a:t>A1 Klassenführung</a:t>
            </a:r>
          </a:p>
          <a:p>
            <a:pPr marL="0" indent="0">
              <a:buNone/>
            </a:pPr>
            <a:endParaRPr lang="de-DE" sz="3100" dirty="0"/>
          </a:p>
          <a:p>
            <a:pPr marL="0" indent="0">
              <a:lnSpc>
                <a:spcPct val="170000"/>
              </a:lnSpc>
              <a:buNone/>
            </a:pPr>
            <a:r>
              <a:rPr lang="de-DE" sz="3100" dirty="0"/>
              <a:t>Erfolgreiche Klassenführung bedeutet, den Unterricht so zu steuern, dass wenige Störungen auftreten, Unterrichtszeit effektiv genutzt wird und ein positives Lernklima herrscht, welches auf einer vertrauensvollen und wertschätzenden Beziehung zwischen der Lehrkraft und ihren Schülerinnen und Schülern aufbaut.</a:t>
            </a:r>
          </a:p>
        </p:txBody>
      </p:sp>
      <p:pic>
        <p:nvPicPr>
          <p:cNvPr id="12" name="Grafik 11">
            <a:extLst>
              <a:ext uri="{FF2B5EF4-FFF2-40B4-BE49-F238E27FC236}">
                <a16:creationId xmlns:a16="http://schemas.microsoft.com/office/drawing/2014/main" id="{5CBD610D-33EE-1332-0B48-1359943ABFCE}"/>
              </a:ext>
            </a:extLst>
          </p:cNvPr>
          <p:cNvPicPr>
            <a:picLocks noChangeAspect="1"/>
          </p:cNvPicPr>
          <p:nvPr/>
        </p:nvPicPr>
        <p:blipFill>
          <a:blip r:embed="rId2"/>
          <a:stretch>
            <a:fillRect/>
          </a:stretch>
        </p:blipFill>
        <p:spPr>
          <a:xfrm>
            <a:off x="7451834" y="1448433"/>
            <a:ext cx="4009595" cy="5301051"/>
          </a:xfrm>
          <a:prstGeom prst="rect">
            <a:avLst/>
          </a:prstGeom>
        </p:spPr>
      </p:pic>
    </p:spTree>
    <p:extLst>
      <p:ext uri="{BB962C8B-B14F-4D97-AF65-F5344CB8AC3E}">
        <p14:creationId xmlns:p14="http://schemas.microsoft.com/office/powerpoint/2010/main" val="309269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C76D4-D77A-BB8E-9EEB-A153058171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4D7A94-A2D4-95A1-9E0A-D776556B96AF}"/>
              </a:ext>
            </a:extLst>
          </p:cNvPr>
          <p:cNvSpPr>
            <a:spLocks noGrp="1"/>
          </p:cNvSpPr>
          <p:nvPr>
            <p:ph type="title"/>
          </p:nvPr>
        </p:nvSpPr>
        <p:spPr/>
        <p:txBody>
          <a:bodyPr>
            <a:normAutofit/>
          </a:bodyPr>
          <a:lstStyle/>
          <a:p>
            <a:r>
              <a:rPr lang="de-DE" dirty="0"/>
              <a:t>Was ist effektive Klassenführung </a:t>
            </a:r>
            <a:br>
              <a:rPr lang="de-DE" dirty="0"/>
            </a:br>
            <a:r>
              <a:rPr lang="de-DE" dirty="0"/>
              <a:t>im 1:1-Setting? </a:t>
            </a:r>
          </a:p>
        </p:txBody>
      </p:sp>
      <p:sp>
        <p:nvSpPr>
          <p:cNvPr id="3" name="Textplatzhalter 2">
            <a:extLst>
              <a:ext uri="{FF2B5EF4-FFF2-40B4-BE49-F238E27FC236}">
                <a16:creationId xmlns:a16="http://schemas.microsoft.com/office/drawing/2014/main" id="{9A9F8BCB-5CA5-15D9-A7CA-4DEC31A896A9}"/>
              </a:ext>
            </a:extLst>
          </p:cNvPr>
          <p:cNvSpPr>
            <a:spLocks noGrp="1"/>
          </p:cNvSpPr>
          <p:nvPr>
            <p:ph type="body" idx="1"/>
          </p:nvPr>
        </p:nvSpPr>
        <p:spPr>
          <a:xfrm>
            <a:off x="839788" y="1681162"/>
            <a:ext cx="5157787" cy="823912"/>
          </a:xfrm>
        </p:spPr>
        <p:txBody>
          <a:bodyPr/>
          <a:lstStyle/>
          <a:p>
            <a:r>
              <a:rPr lang="de-DE" dirty="0"/>
              <a:t>A1 Klassenführung</a:t>
            </a:r>
          </a:p>
        </p:txBody>
      </p:sp>
      <p:sp>
        <p:nvSpPr>
          <p:cNvPr id="6" name="Inhaltsplatzhalter 5">
            <a:extLst>
              <a:ext uri="{FF2B5EF4-FFF2-40B4-BE49-F238E27FC236}">
                <a16:creationId xmlns:a16="http://schemas.microsoft.com/office/drawing/2014/main" id="{0441E048-6426-0336-AB9E-2C16ADC1B49A}"/>
              </a:ext>
            </a:extLst>
          </p:cNvPr>
          <p:cNvSpPr>
            <a:spLocks noGrp="1"/>
          </p:cNvSpPr>
          <p:nvPr>
            <p:ph sz="quarter" idx="4"/>
          </p:nvPr>
        </p:nvSpPr>
        <p:spPr>
          <a:xfrm>
            <a:off x="787400" y="2560954"/>
            <a:ext cx="5308600" cy="3684588"/>
          </a:xfrm>
        </p:spPr>
        <p:txBody>
          <a:bodyPr>
            <a:normAutofit fontScale="55000" lnSpcReduction="20000"/>
          </a:bodyPr>
          <a:lstStyle/>
          <a:p>
            <a:pPr marL="0" indent="0">
              <a:buNone/>
            </a:pPr>
            <a:r>
              <a:rPr lang="de-DE" b="1" dirty="0"/>
              <a:t>A1.1 Der Unterricht wird durch Störungen nicht beeinträchtigt</a:t>
            </a:r>
          </a:p>
          <a:p>
            <a:pPr>
              <a:buFontTx/>
              <a:buChar char="-"/>
            </a:pPr>
            <a:r>
              <a:rPr lang="de-DE" dirty="0"/>
              <a:t>Die LK agiert störungspräventiv.</a:t>
            </a:r>
          </a:p>
          <a:p>
            <a:pPr>
              <a:buFontTx/>
              <a:buChar char="-"/>
            </a:pPr>
            <a:r>
              <a:rPr lang="de-DE" dirty="0"/>
              <a:t>Regeln finden konsequent Anwendung.</a:t>
            </a:r>
          </a:p>
          <a:p>
            <a:pPr>
              <a:buFontTx/>
              <a:buChar char="-"/>
            </a:pPr>
            <a:r>
              <a:rPr lang="de-DE" dirty="0"/>
              <a:t>Auf Störungen wird angemessen reagiert.</a:t>
            </a:r>
          </a:p>
          <a:p>
            <a:pPr>
              <a:buFontTx/>
              <a:buChar char="-"/>
            </a:pPr>
            <a:r>
              <a:rPr lang="de-DE" dirty="0"/>
              <a:t>Die </a:t>
            </a:r>
            <a:r>
              <a:rPr lang="de-DE" dirty="0" err="1"/>
              <a:t>SuS</a:t>
            </a:r>
            <a:r>
              <a:rPr lang="de-DE" dirty="0"/>
              <a:t> reagieren auf nonverbale Signale und verbale Hinweise.</a:t>
            </a:r>
          </a:p>
          <a:p>
            <a:pPr>
              <a:buFontTx/>
              <a:buChar char="-"/>
            </a:pPr>
            <a:endParaRPr lang="de-DE" dirty="0"/>
          </a:p>
          <a:p>
            <a:pPr marL="0" indent="0">
              <a:buNone/>
            </a:pPr>
            <a:r>
              <a:rPr lang="de-DE" b="1" dirty="0"/>
              <a:t>A1.2 Die Lernzeit wird effizient genutzt</a:t>
            </a:r>
          </a:p>
          <a:p>
            <a:pPr>
              <a:buFontTx/>
              <a:buChar char="-"/>
            </a:pPr>
            <a:r>
              <a:rPr lang="de-DE" dirty="0"/>
              <a:t>Alle </a:t>
            </a:r>
            <a:r>
              <a:rPr lang="de-DE" dirty="0" err="1"/>
              <a:t>SuS</a:t>
            </a:r>
            <a:r>
              <a:rPr lang="de-DE" dirty="0"/>
              <a:t> sind durchgängig mit Unterrichtsinhalten beschäftigt.</a:t>
            </a:r>
          </a:p>
          <a:p>
            <a:pPr>
              <a:buFontTx/>
              <a:buChar char="-"/>
            </a:pPr>
            <a:r>
              <a:rPr lang="de-DE" dirty="0"/>
              <a:t>Im Unterricht werden vorgegebene Zeiten eingehalten.</a:t>
            </a:r>
          </a:p>
          <a:p>
            <a:pPr>
              <a:buFontTx/>
              <a:buChar char="-"/>
            </a:pPr>
            <a:r>
              <a:rPr lang="de-DE" dirty="0"/>
              <a:t>Die Lernorganisation läuft routiniert und mit wenig Zeitverlust bei Übergängen.</a:t>
            </a:r>
          </a:p>
          <a:p>
            <a:pPr>
              <a:buFontTx/>
              <a:buChar char="-"/>
            </a:pPr>
            <a:r>
              <a:rPr lang="de-DE" dirty="0"/>
              <a:t>Notwendige Materialien sind vorbereitet und zugänglich.</a:t>
            </a:r>
          </a:p>
        </p:txBody>
      </p:sp>
      <p:sp>
        <p:nvSpPr>
          <p:cNvPr id="7" name="Inhaltsplatzhalter 6">
            <a:extLst>
              <a:ext uri="{FF2B5EF4-FFF2-40B4-BE49-F238E27FC236}">
                <a16:creationId xmlns:a16="http://schemas.microsoft.com/office/drawing/2014/main" id="{AF2CC8CB-D6E8-DE6F-A4CF-C0657CBD1B6B}"/>
              </a:ext>
            </a:extLst>
          </p:cNvPr>
          <p:cNvSpPr>
            <a:spLocks noGrp="1"/>
          </p:cNvSpPr>
          <p:nvPr>
            <p:ph sz="half" idx="2"/>
          </p:nvPr>
        </p:nvSpPr>
        <p:spPr>
          <a:xfrm>
            <a:off x="6285548" y="2596514"/>
            <a:ext cx="5157787" cy="3684588"/>
          </a:xfrm>
        </p:spPr>
        <p:txBody>
          <a:bodyPr>
            <a:normAutofit fontScale="55000" lnSpcReduction="20000"/>
          </a:bodyPr>
          <a:lstStyle/>
          <a:p>
            <a:pPr marL="0" indent="0">
              <a:buNone/>
            </a:pPr>
            <a:r>
              <a:rPr lang="de-DE" b="1" dirty="0"/>
              <a:t>A1.3 Das Unterrichtsklima ist lernförderlich</a:t>
            </a:r>
          </a:p>
          <a:p>
            <a:pPr>
              <a:buFontTx/>
              <a:buChar char="-"/>
            </a:pPr>
            <a:r>
              <a:rPr lang="de-DE" dirty="0"/>
              <a:t>Ein wertschätzender Umgang wird gepflegt.</a:t>
            </a:r>
          </a:p>
          <a:p>
            <a:pPr>
              <a:buFontTx/>
              <a:buChar char="-"/>
            </a:pPr>
            <a:r>
              <a:rPr lang="de-DE" dirty="0"/>
              <a:t>Die LK zeigt sich aufgeschlossen für die Anliegen der </a:t>
            </a:r>
            <a:r>
              <a:rPr lang="de-DE" dirty="0" err="1"/>
              <a:t>SuS</a:t>
            </a:r>
            <a:r>
              <a:rPr lang="de-DE" dirty="0"/>
              <a:t>.</a:t>
            </a:r>
          </a:p>
          <a:p>
            <a:pPr>
              <a:buFontTx/>
              <a:buChar char="-"/>
            </a:pPr>
            <a:r>
              <a:rPr lang="de-DE" dirty="0"/>
              <a:t>Die </a:t>
            </a:r>
            <a:r>
              <a:rPr lang="de-DE" dirty="0" err="1"/>
              <a:t>SuS</a:t>
            </a:r>
            <a:r>
              <a:rPr lang="de-DE" dirty="0"/>
              <a:t> fühlen sich in ihrer Klasse wohl.</a:t>
            </a:r>
          </a:p>
          <a:p>
            <a:pPr>
              <a:buFontTx/>
              <a:buChar char="-"/>
            </a:pPr>
            <a:r>
              <a:rPr lang="de-DE" dirty="0"/>
              <a:t>Die </a:t>
            </a:r>
            <a:r>
              <a:rPr lang="de-DE" dirty="0" err="1"/>
              <a:t>SuS</a:t>
            </a:r>
            <a:r>
              <a:rPr lang="de-DE" dirty="0"/>
              <a:t> trauen sich, sich offen zu äußern.</a:t>
            </a:r>
          </a:p>
        </p:txBody>
      </p:sp>
    </p:spTree>
    <p:extLst>
      <p:ext uri="{BB962C8B-B14F-4D97-AF65-F5344CB8AC3E}">
        <p14:creationId xmlns:p14="http://schemas.microsoft.com/office/powerpoint/2010/main" val="159504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4F7A0-9F87-0581-7FD6-1841DB2547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08E3C1-76DF-3DF0-786E-8459CE831A71}"/>
              </a:ext>
            </a:extLst>
          </p:cNvPr>
          <p:cNvSpPr>
            <a:spLocks noGrp="1"/>
          </p:cNvSpPr>
          <p:nvPr>
            <p:ph type="title"/>
          </p:nvPr>
        </p:nvSpPr>
        <p:spPr/>
        <p:txBody>
          <a:bodyPr>
            <a:normAutofit/>
          </a:bodyPr>
          <a:lstStyle/>
          <a:p>
            <a:r>
              <a:rPr lang="de-DE" dirty="0"/>
              <a:t>Welche Herausforderungen ergeben </a:t>
            </a:r>
            <a:br>
              <a:rPr lang="de-DE" dirty="0"/>
            </a:br>
            <a:r>
              <a:rPr lang="de-DE" dirty="0"/>
              <a:t>sich durch das 1:1-Setting?  </a:t>
            </a:r>
          </a:p>
        </p:txBody>
      </p:sp>
      <p:graphicFrame>
        <p:nvGraphicFramePr>
          <p:cNvPr id="15" name="Diagramm 14">
            <a:extLst>
              <a:ext uri="{FF2B5EF4-FFF2-40B4-BE49-F238E27FC236}">
                <a16:creationId xmlns:a16="http://schemas.microsoft.com/office/drawing/2014/main" id="{1DA76794-D7E0-3E9D-665A-1ADCC204733F}"/>
              </a:ext>
            </a:extLst>
          </p:cNvPr>
          <p:cNvGraphicFramePr/>
          <p:nvPr>
            <p:extLst>
              <p:ext uri="{D42A27DB-BD31-4B8C-83A1-F6EECF244321}">
                <p14:modId xmlns:p14="http://schemas.microsoft.com/office/powerpoint/2010/main" val="3793466558"/>
              </p:ext>
            </p:extLst>
          </p:nvPr>
        </p:nvGraphicFramePr>
        <p:xfrm>
          <a:off x="1798320" y="1615440"/>
          <a:ext cx="8341360" cy="51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92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509AB-6910-DB1F-47A2-2533EDA12F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EA76B7-0DCB-FE9A-BEAF-47F25F8C04F0}"/>
              </a:ext>
            </a:extLst>
          </p:cNvPr>
          <p:cNvSpPr>
            <a:spLocks noGrp="1"/>
          </p:cNvSpPr>
          <p:nvPr>
            <p:ph type="title"/>
          </p:nvPr>
        </p:nvSpPr>
        <p:spPr/>
        <p:txBody>
          <a:bodyPr>
            <a:normAutofit/>
          </a:bodyPr>
          <a:lstStyle/>
          <a:p>
            <a:r>
              <a:rPr lang="de-DE" dirty="0"/>
              <a:t>Wie kann Klassenführung im </a:t>
            </a:r>
            <a:br>
              <a:rPr lang="de-DE" dirty="0"/>
            </a:br>
            <a:r>
              <a:rPr lang="de-DE" dirty="0"/>
              <a:t>1:1-Setting gelingen? </a:t>
            </a:r>
          </a:p>
        </p:txBody>
      </p:sp>
      <p:sp>
        <p:nvSpPr>
          <p:cNvPr id="3" name="Textplatzhalter 2">
            <a:extLst>
              <a:ext uri="{FF2B5EF4-FFF2-40B4-BE49-F238E27FC236}">
                <a16:creationId xmlns:a16="http://schemas.microsoft.com/office/drawing/2014/main" id="{23FF5133-559B-8CA4-81F2-21B1B1DEC864}"/>
              </a:ext>
            </a:extLst>
          </p:cNvPr>
          <p:cNvSpPr>
            <a:spLocks noGrp="1"/>
          </p:cNvSpPr>
          <p:nvPr>
            <p:ph type="body" idx="1"/>
          </p:nvPr>
        </p:nvSpPr>
        <p:spPr>
          <a:xfrm>
            <a:off x="839788" y="1681162"/>
            <a:ext cx="5445760" cy="823912"/>
          </a:xfrm>
        </p:spPr>
        <p:txBody>
          <a:bodyPr/>
          <a:lstStyle/>
          <a:p>
            <a:r>
              <a:rPr lang="de-DE" dirty="0"/>
              <a:t>Unterstützung der Klassenführung durch</a:t>
            </a:r>
          </a:p>
        </p:txBody>
      </p:sp>
      <p:sp>
        <p:nvSpPr>
          <p:cNvPr id="6" name="Inhaltsplatzhalter 5">
            <a:extLst>
              <a:ext uri="{FF2B5EF4-FFF2-40B4-BE49-F238E27FC236}">
                <a16:creationId xmlns:a16="http://schemas.microsoft.com/office/drawing/2014/main" id="{F7434C22-1B91-844A-E1A9-CC3CB4AC81BC}"/>
              </a:ext>
            </a:extLst>
          </p:cNvPr>
          <p:cNvSpPr>
            <a:spLocks noGrp="1"/>
          </p:cNvSpPr>
          <p:nvPr>
            <p:ph sz="quarter" idx="4"/>
          </p:nvPr>
        </p:nvSpPr>
        <p:spPr>
          <a:xfrm>
            <a:off x="787400" y="2560954"/>
            <a:ext cx="5308600" cy="3684588"/>
          </a:xfrm>
        </p:spPr>
        <p:txBody>
          <a:bodyPr>
            <a:normAutofit/>
          </a:bodyPr>
          <a:lstStyle/>
          <a:p>
            <a:pPr marL="0" indent="0">
              <a:buNone/>
            </a:pPr>
            <a:endParaRPr lang="de-DE" b="1" dirty="0"/>
          </a:p>
          <a:p>
            <a:pPr marL="514350" indent="-514350">
              <a:buAutoNum type="arabicPeriod"/>
            </a:pPr>
            <a:r>
              <a:rPr lang="de-DE" dirty="0"/>
              <a:t>Technische Mittel</a:t>
            </a:r>
          </a:p>
          <a:p>
            <a:pPr marL="514350" indent="-514350">
              <a:buAutoNum type="arabicPeriod"/>
            </a:pPr>
            <a:r>
              <a:rPr lang="de-DE" dirty="0"/>
              <a:t>Organisatorische Entscheidungen</a:t>
            </a:r>
          </a:p>
          <a:p>
            <a:pPr marL="514350" indent="-514350">
              <a:buAutoNum type="arabicPeriod"/>
            </a:pPr>
            <a:r>
              <a:rPr lang="de-DE" dirty="0"/>
              <a:t>Pädagogische Möglichkeiten</a:t>
            </a:r>
          </a:p>
        </p:txBody>
      </p:sp>
      <p:pic>
        <p:nvPicPr>
          <p:cNvPr id="9" name="Inhaltsplatzhalter 8" descr="Ein Bild, das Kleidung, Person, Mobiliar, Tisch enthält.&#10;&#10;KI-generierte Inhalte können fehlerhaft sein.">
            <a:extLst>
              <a:ext uri="{FF2B5EF4-FFF2-40B4-BE49-F238E27FC236}">
                <a16:creationId xmlns:a16="http://schemas.microsoft.com/office/drawing/2014/main" id="{D7BEC45F-B22A-9EA9-FD1C-843D7F4FE88A}"/>
              </a:ext>
            </a:extLst>
          </p:cNvPr>
          <p:cNvPicPr>
            <a:picLocks noGrp="1" noChangeAspect="1"/>
          </p:cNvPicPr>
          <p:nvPr>
            <p:ph sz="half" idx="2"/>
          </p:nvPr>
        </p:nvPicPr>
        <p:blipFill>
          <a:blip r:embed="rId2"/>
          <a:stretch>
            <a:fillRect/>
          </a:stretch>
        </p:blipFill>
        <p:spPr>
          <a:xfrm>
            <a:off x="7337107" y="2093118"/>
            <a:ext cx="3684588" cy="3684588"/>
          </a:xfrm>
        </p:spPr>
      </p:pic>
    </p:spTree>
    <p:extLst>
      <p:ext uri="{BB962C8B-B14F-4D97-AF65-F5344CB8AC3E}">
        <p14:creationId xmlns:p14="http://schemas.microsoft.com/office/powerpoint/2010/main" val="138995588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2220</Words>
  <Application>Microsoft Macintosh PowerPoint</Application>
  <DocSecurity>0</DocSecurity>
  <PresentationFormat>Breitbild</PresentationFormat>
  <Paragraphs>283</Paragraphs>
  <Slides>22</Slides>
  <Notes>5</Notes>
  <HiddenSlides>3</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22</vt:i4>
      </vt:variant>
    </vt:vector>
  </HeadingPairs>
  <TitlesOfParts>
    <vt:vector size="29" baseType="lpstr">
      <vt:lpstr>Aptos</vt:lpstr>
      <vt:lpstr>Arial</vt:lpstr>
      <vt:lpstr>Avenir Next Medium</vt:lpstr>
      <vt:lpstr>Calibri</vt:lpstr>
      <vt:lpstr>Calibri Light</vt:lpstr>
      <vt:lpstr>Wingdings</vt:lpstr>
      <vt:lpstr>Office</vt:lpstr>
      <vt:lpstr>Klassenführung im 1:1-Setting  </vt:lpstr>
      <vt:lpstr>Klassenführung im 1:1-Setting</vt:lpstr>
      <vt:lpstr>Was bietet und fordert das  Unterrichten mit mobilen Endgeräten?</vt:lpstr>
      <vt:lpstr>Was bietet und fordert das  Unterrichten mit mobilen Endgeräten?</vt:lpstr>
      <vt:lpstr>Was ist Klassenführung? </vt:lpstr>
      <vt:lpstr>Was ist effektive Klassenführung  im 1:1-Setting? </vt:lpstr>
      <vt:lpstr>Was ist effektive Klassenführung  im 1:1-Setting? </vt:lpstr>
      <vt:lpstr>Welche Herausforderungen ergeben  sich durch das 1:1-Setting?  </vt:lpstr>
      <vt:lpstr>Wie kann Klassenführung im  1:1-Setting gelingen? </vt:lpstr>
      <vt:lpstr>Wie kann Klassenführung im  1:1-Setting gelingen? - Technik</vt:lpstr>
      <vt:lpstr>Wie kann Klassenführung im  1:1-Setting gelingen? - Organisation</vt:lpstr>
      <vt:lpstr>Wie kann Klassenführung im  1:1-Setting gelingen? - Pädagogik</vt:lpstr>
      <vt:lpstr>Wie kann Klassenführung im  1:1-Setting gelingen? - Pädagogik</vt:lpstr>
      <vt:lpstr>Wie kann Klassenführung im  1:1-Setting gelingen? - Pädagogik</vt:lpstr>
      <vt:lpstr>Wie kann Klassenführung im  1:1-Setting gelingen? - Pädagogik</vt:lpstr>
      <vt:lpstr>Wie können sich Lehrkräfte auf die Klassenführung im 1:1-Setting vorbereiten?</vt:lpstr>
      <vt:lpstr>Wie können sich Lehrkräfte auf die Klassenführung im 1:1-Setting vorbereiten?</vt:lpstr>
      <vt:lpstr>Wie gestalte ich als Lehrkraft einen effizienten Workflow?  </vt:lpstr>
      <vt:lpstr>Wie gestalte ich als Lehrkraft einen effizienten Workflow?  </vt:lpstr>
      <vt:lpstr>Wie gestalte ich als Lehrkraft einen effizienten Workflow?  </vt:lpstr>
      <vt:lpstr>Wie gestalte ich als Lehrkraft einen effizienten Workflow?</vt:lpstr>
      <vt:lpstr>Wie gestalte ich als Lehrkraft einen effizienten Workflow?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Daniel Machauer</dc:creator>
  <cp:keywords/>
  <dc:description/>
  <cp:lastModifiedBy>Viola Bauer</cp:lastModifiedBy>
  <cp:revision>98</cp:revision>
  <dcterms:created xsi:type="dcterms:W3CDTF">2024-05-03T09:24:35Z</dcterms:created>
  <dcterms:modified xsi:type="dcterms:W3CDTF">2025-04-16T12:14:41Z</dcterms:modified>
  <cp:category/>
  <dc:identifier/>
  <cp:contentStatus/>
  <dc:language/>
  <cp:version/>
</cp:coreProperties>
</file>