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30"/>
  </p:notesMasterIdLst>
  <p:sldIdLst>
    <p:sldId id="302" r:id="rId7"/>
    <p:sldId id="304" r:id="rId8"/>
    <p:sldId id="321" r:id="rId9"/>
    <p:sldId id="356" r:id="rId10"/>
    <p:sldId id="345" r:id="rId11"/>
    <p:sldId id="337" r:id="rId12"/>
    <p:sldId id="339" r:id="rId13"/>
    <p:sldId id="340" r:id="rId14"/>
    <p:sldId id="341" r:id="rId15"/>
    <p:sldId id="342" r:id="rId16"/>
    <p:sldId id="343" r:id="rId17"/>
    <p:sldId id="344" r:id="rId18"/>
    <p:sldId id="348" r:id="rId19"/>
    <p:sldId id="357" r:id="rId20"/>
    <p:sldId id="358" r:id="rId21"/>
    <p:sldId id="306" r:id="rId22"/>
    <p:sldId id="320" r:id="rId23"/>
    <p:sldId id="314" r:id="rId24"/>
    <p:sldId id="315" r:id="rId25"/>
    <p:sldId id="316" r:id="rId26"/>
    <p:sldId id="317" r:id="rId27"/>
    <p:sldId id="318" r:id="rId28"/>
    <p:sldId id="319" r:id="rId29"/>
  </p:sldIdLst>
  <p:sldSz cx="12192000" cy="6858000"/>
  <p:notesSz cx="6858000" cy="9144000"/>
  <p:custDataLst>
    <p:tags r:id="rId3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AC57DD3-D6D1-477A-B31D-328E766A98A7}">
          <p14:sldIdLst>
            <p14:sldId id="302"/>
            <p14:sldId id="304"/>
            <p14:sldId id="321"/>
            <p14:sldId id="356"/>
            <p14:sldId id="345"/>
            <p14:sldId id="337"/>
            <p14:sldId id="339"/>
            <p14:sldId id="340"/>
            <p14:sldId id="341"/>
            <p14:sldId id="342"/>
            <p14:sldId id="343"/>
            <p14:sldId id="344"/>
            <p14:sldId id="348"/>
            <p14:sldId id="357"/>
            <p14:sldId id="358"/>
          </p14:sldIdLst>
        </p14:section>
        <p14:section name="Leere Folien" id="{E863CE58-3DE2-467E-95FB-D09129F3166C}">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10"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71956" autoAdjust="0"/>
  </p:normalViewPr>
  <p:slideViewPr>
    <p:cSldViewPr snapToGrid="0" showGuides="1">
      <p:cViewPr varScale="1">
        <p:scale>
          <a:sx n="83" d="100"/>
          <a:sy n="83" d="100"/>
        </p:scale>
        <p:origin x="1668" y="60"/>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medien-in-der-famili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medien-in-der-famili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bis.bycs.de/beitrag/medien-in-der-familie-elter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medien-in-der-famili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iftung-medienpaedagogik-bayern.de/externalContent/schaubilder-elternarbeit/Online/index.html#/5-prinzipien-der-medienerziehu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bis.bycs.de/beitrag/medien-in-der-familie-elter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 Mediennutzung / Titelfolie Übermäßige Mediennutzung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„Medien in der Familie“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„Medien in der Familie“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https://mebis.bycs.de/beitrag/medien-in-der-familie</a:t>
            </a:r>
            <a:r>
              <a:rPr lang="de-DE" sz="1100" b="1" baseline="0" dirty="0" smtClean="0">
                <a:latin typeface="Arial" panose="020B0604020202020204" pitchFamily="34" charset="0"/>
                <a:cs typeface="Arial" panose="020B0604020202020204" pitchFamily="34" charset="0"/>
              </a:rPr>
              <a:t> </a:t>
            </a:r>
          </a:p>
          <a:p>
            <a:r>
              <a:rPr lang="de-DE" sz="1100" baseline="0" dirty="0" smtClean="0">
                <a:latin typeface="Arial" panose="020B0604020202020204" pitchFamily="34" charset="0"/>
                <a:cs typeface="Arial" panose="020B0604020202020204" pitchFamily="34" charset="0"/>
              </a:rPr>
              <a:t/>
            </a:r>
            <a:br>
              <a:rPr lang="de-DE" sz="1100" baseline="0" dirty="0" smtClean="0">
                <a:latin typeface="Arial" panose="020B0604020202020204" pitchFamily="34" charset="0"/>
                <a:cs typeface="Arial" panose="020B0604020202020204" pitchFamily="34" charset="0"/>
              </a:rPr>
            </a:b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https://mebis.bycs.de/beitrag/medien-in-der-familie-eltern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sz="1100" b="1" i="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100"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dirty="0"/>
          </a:p>
        </p:txBody>
      </p:sp>
    </p:spTree>
    <p:extLst>
      <p:ext uri="{BB962C8B-B14F-4D97-AF65-F5344CB8AC3E}">
        <p14:creationId xmlns:p14="http://schemas.microsoft.com/office/powerpoint/2010/main" val="3630924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Praxisbeispiel „Eine Woche mit Tim“</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980906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Praxisbeispiel „Eine Woche mit Tim“</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416437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Praxisbeispiel „Eine Woche mit Tim“</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130547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 Mediennutzung / Handlungstipps</a:t>
            </a:r>
            <a:r>
              <a:rPr lang="de-DE" b="1" baseline="0" dirty="0"/>
              <a:t> </a:t>
            </a:r>
            <a:r>
              <a:rPr lang="de-DE" b="1" baseline="0" dirty="0" smtClean="0"/>
              <a:t>zu digitalen Spielen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lvl="0">
              <a:defRPr/>
            </a:pPr>
            <a:r>
              <a:rPr lang="de-DE" dirty="0" smtClean="0"/>
              <a:t>Bitte beachten Sie auch die ausführlichen Handlungstipps für Erziehungsberechtigte, diese finden Sie unter folgendem Link:</a:t>
            </a:r>
            <a:br>
              <a:rPr lang="de-DE" dirty="0" smtClean="0"/>
            </a:br>
            <a:r>
              <a:rPr lang="de-DE" dirty="0" smtClean="0">
                <a:hlinkClick r:id="rId3"/>
              </a:rPr>
              <a:t>https://mebis.bycs.de/beitrag/medien-in-der-familie-eltern</a:t>
            </a:r>
            <a:r>
              <a:rPr lang="de-DE" dirty="0" smtClean="0"/>
              <a:t> </a:t>
            </a:r>
          </a:p>
          <a:p>
            <a:pPr lvl="0">
              <a:defRPr/>
            </a:pPr>
            <a:endParaRPr lang="de-DE"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116275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194377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Impressum</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1277151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289192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1155845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18</a:t>
            </a:fld>
            <a:endParaRPr lang="de-DE"/>
          </a:p>
        </p:txBody>
      </p:sp>
    </p:spTree>
    <p:extLst>
      <p:ext uri="{BB962C8B-B14F-4D97-AF65-F5344CB8AC3E}">
        <p14:creationId xmlns:p14="http://schemas.microsoft.com/office/powerpoint/2010/main" val="141501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 Mediennutzung /</a:t>
            </a:r>
            <a:r>
              <a:rPr lang="de-DE" b="1" baseline="0" dirty="0" smtClean="0"/>
              <a:t> Einstiegsclip „Alle immer online? – Nutzung und Stellenwert im Familienalltag“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https://mebis.bycs.de/beitrag/medien-in-der-familie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412758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Medien in der Familie / Übermäßige Mediennutzung</a:t>
            </a:r>
            <a:r>
              <a:rPr lang="de-DE" b="1" baseline="0" dirty="0" smtClean="0"/>
              <a:t> / Titelfolie Themenpaket</a:t>
            </a:r>
            <a:endParaRPr lang="de-DE" b="1"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33123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 </a:t>
            </a:r>
            <a:r>
              <a:rPr lang="de-DE" b="1" dirty="0" smtClean="0"/>
              <a:t>/</a:t>
            </a:r>
            <a:r>
              <a:rPr lang="de-DE" b="1" baseline="0" dirty="0" smtClean="0"/>
              <a:t> Impulsfragen </a:t>
            </a:r>
            <a:br>
              <a:rPr lang="de-DE" b="1" baseline="0" dirty="0" smtClean="0"/>
            </a:br>
            <a:endParaRPr lang="de-DE" dirty="0" smtClean="0"/>
          </a:p>
          <a:p>
            <a:r>
              <a:rPr lang="de-DE" dirty="0" smtClean="0"/>
              <a:t>Weitere</a:t>
            </a:r>
            <a:r>
              <a:rPr lang="de-DE" baseline="0" dirty="0" smtClean="0"/>
              <a:t> mögliche Einstiegsfragen:</a:t>
            </a:r>
          </a:p>
          <a:p>
            <a:endParaRPr lang="de-DE" baseline="0" dirty="0" smtClean="0"/>
          </a:p>
          <a:p>
            <a:pPr marL="171450" indent="-171450">
              <a:buFont typeface="Arial" panose="020B0604020202020204" pitchFamily="34" charset="0"/>
              <a:buChar char="•"/>
            </a:pPr>
            <a:r>
              <a:rPr lang="de-DE" baseline="0" dirty="0" smtClean="0"/>
              <a:t>Für welche Medienangebote interessiert sich Ihr Kind? Was ist gerade bei ihm angesagt?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Nutzt jemand in Ihrem Umfeld Ihrer Meinung nach Medien zu viel? </a:t>
            </a:r>
            <a:br>
              <a:rPr lang="de-DE" dirty="0" smtClean="0"/>
            </a:br>
            <a:r>
              <a:rPr lang="de-DE" dirty="0" smtClean="0"/>
              <a:t>Woran machen Sie das fest?</a:t>
            </a:r>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144991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 </a:t>
            </a:r>
            <a:r>
              <a:rPr lang="de-DE" b="1" dirty="0" smtClean="0"/>
              <a:t>/ Praxisbeispiel „Anzeichen und Merkmale übermäßiger Mediennutzung“ (Anklickbare</a:t>
            </a:r>
            <a:r>
              <a:rPr lang="de-DE" b="1" baseline="0" dirty="0" smtClean="0"/>
              <a:t> Grafik)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„Anzeichen und Merkmale übermäßiger Mediennutzung“</a:t>
            </a:r>
            <a:r>
              <a:rPr lang="de-DE" baseline="0" dirty="0" smtClean="0"/>
              <a:t> 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Praxisbeispiel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a:t>
            </a:r>
            <a:r>
              <a:rPr lang="de-DE" dirty="0" smtClean="0"/>
              <a:t/>
            </a:r>
            <a:br>
              <a:rPr lang="de-DE" dirty="0" smtClean="0"/>
            </a:br>
            <a:r>
              <a:rPr lang="de-DE" dirty="0" smtClean="0">
                <a:hlinkClick r:id="rId3"/>
              </a:rPr>
              <a:t>https://www.stiftung-medienpaedagogik-bayern.de/externalContent/schaubilder-elternarbeit/Online/index.html#/5-prinzipien-der-medienerziehung</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403009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Medien in der Familie / Übermäßige Mediennutzung / Handlungstipps bei Übermäßiger</a:t>
            </a:r>
            <a:r>
              <a:rPr lang="de-DE" b="1" baseline="0" dirty="0" smtClean="0"/>
              <a:t> Nutzung</a:t>
            </a:r>
            <a:endParaRPr lang="de-DE" b="1" dirty="0" smtClean="0"/>
          </a:p>
          <a:p>
            <a:endParaRPr lang="de-DE" dirty="0" smtClean="0"/>
          </a:p>
          <a:p>
            <a:pPr lvl="0">
              <a:defRPr/>
            </a:pPr>
            <a:r>
              <a:rPr lang="de-DE" dirty="0" smtClean="0"/>
              <a:t>Bitte beachten Sie auch die ausführlichen Handlungstipps für Erziehungsberechtigte, diese finden Sie unter folgendem Link:</a:t>
            </a:r>
            <a:br>
              <a:rPr lang="de-DE" dirty="0" smtClean="0"/>
            </a:br>
            <a:r>
              <a:rPr lang="de-DE" dirty="0" smtClean="0">
                <a:hlinkClick r:id="rId3"/>
              </a:rPr>
              <a:t>https://mebis.bycs.de/beitrag/medien-in-der-familie-eltern</a:t>
            </a:r>
            <a:r>
              <a:rPr lang="de-DE" dirty="0" smtClean="0"/>
              <a:t> </a:t>
            </a:r>
          </a:p>
          <a:p>
            <a:pPr lvl="0">
              <a:defRPr/>
            </a:pPr>
            <a:endParaRPr lang="de-DE" dirty="0" smtClean="0"/>
          </a:p>
          <a:p>
            <a:r>
              <a:rPr lang="de-DE" dirty="0" smtClean="0"/>
              <a:t>Diese können Sie unterstützend für die Diskussion mit den Eltern nutzen.</a:t>
            </a:r>
          </a:p>
          <a:p>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236153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Praxisbeispiel „Eine Woche mit Tim“</a:t>
            </a:r>
            <a:r>
              <a:rPr lang="de-DE" b="1" baseline="0" dirty="0" smtClean="0"/>
              <a:t> (Comic)</a:t>
            </a:r>
            <a:endParaRPr lang="de-DE" b="1"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„Eine Woche mit Tim“</a:t>
            </a:r>
            <a:r>
              <a:rPr lang="de-DE" baseline="0" dirty="0" smtClean="0"/>
              <a:t> im mebis Magazin.</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9144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Praxisbeispiel „Eine Woche mit Tim“</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194266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Übermäßige</a:t>
            </a:r>
            <a:r>
              <a:rPr lang="de-DE" b="1" baseline="0" dirty="0" smtClean="0"/>
              <a:t> Mediennutzung</a:t>
            </a:r>
            <a:r>
              <a:rPr lang="de-DE" b="1" dirty="0" smtClean="0"/>
              <a:t> / Praxisbeispiel „Eine Woche mit Tim“</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3274669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1">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2" name="Freihandform: Form 21">
            <a:extLst>
              <a:ext uri="{FF2B5EF4-FFF2-40B4-BE49-F238E27FC236}">
                <a16:creationId xmlns:a16="http://schemas.microsoft.com/office/drawing/2014/main" id="{091C7E79-76B9-62A9-3951-511EF3CFF776}"/>
              </a:ext>
            </a:extLst>
          </p:cNvPr>
          <p:cNvSpPr/>
          <p:nvPr/>
        </p:nvSpPr>
        <p:spPr>
          <a:xfrm>
            <a:off x="6127731" y="5994990"/>
            <a:ext cx="585985" cy="865646"/>
          </a:xfrm>
          <a:custGeom>
            <a:avLst/>
            <a:gdLst>
              <a:gd name="connsiteX0" fmla="*/ 0 w 585985"/>
              <a:gd name="connsiteY0" fmla="*/ 0 h 865646"/>
              <a:gd name="connsiteX1" fmla="*/ 430018 w 585985"/>
              <a:gd name="connsiteY1" fmla="*/ 0 h 865646"/>
              <a:gd name="connsiteX2" fmla="*/ 436292 w 585985"/>
              <a:gd name="connsiteY2" fmla="*/ 0 h 865646"/>
              <a:gd name="connsiteX3" fmla="*/ 445615 w 585985"/>
              <a:gd name="connsiteY3" fmla="*/ 0 h 865646"/>
              <a:gd name="connsiteX4" fmla="*/ 451889 w 585985"/>
              <a:gd name="connsiteY4" fmla="*/ 0 h 865646"/>
              <a:gd name="connsiteX5" fmla="*/ 461211 w 585985"/>
              <a:gd name="connsiteY5" fmla="*/ 3168 h 865646"/>
              <a:gd name="connsiteX6" fmla="*/ 467486 w 585985"/>
              <a:gd name="connsiteY6" fmla="*/ 3168 h 865646"/>
              <a:gd name="connsiteX7" fmla="*/ 476808 w 585985"/>
              <a:gd name="connsiteY7" fmla="*/ 6275 h 865646"/>
              <a:gd name="connsiteX8" fmla="*/ 483083 w 585985"/>
              <a:gd name="connsiteY8" fmla="*/ 9382 h 865646"/>
              <a:gd name="connsiteX9" fmla="*/ 489297 w 585985"/>
              <a:gd name="connsiteY9" fmla="*/ 9382 h 865646"/>
              <a:gd name="connsiteX10" fmla="*/ 498679 w 585985"/>
              <a:gd name="connsiteY10" fmla="*/ 12490 h 865646"/>
              <a:gd name="connsiteX11" fmla="*/ 504894 w 585985"/>
              <a:gd name="connsiteY11" fmla="*/ 15597 h 865646"/>
              <a:gd name="connsiteX12" fmla="*/ 511109 w 585985"/>
              <a:gd name="connsiteY12" fmla="*/ 21871 h 865646"/>
              <a:gd name="connsiteX13" fmla="*/ 517384 w 585985"/>
              <a:gd name="connsiteY13" fmla="*/ 24979 h 865646"/>
              <a:gd name="connsiteX14" fmla="*/ 523598 w 585985"/>
              <a:gd name="connsiteY14" fmla="*/ 28087 h 865646"/>
              <a:gd name="connsiteX15" fmla="*/ 529873 w 585985"/>
              <a:gd name="connsiteY15" fmla="*/ 31194 h 865646"/>
              <a:gd name="connsiteX16" fmla="*/ 536087 w 585985"/>
              <a:gd name="connsiteY16" fmla="*/ 37468 h 865646"/>
              <a:gd name="connsiteX17" fmla="*/ 539195 w 585985"/>
              <a:gd name="connsiteY17" fmla="*/ 40576 h 865646"/>
              <a:gd name="connsiteX18" fmla="*/ 545469 w 585985"/>
              <a:gd name="connsiteY18" fmla="*/ 46790 h 865646"/>
              <a:gd name="connsiteX19" fmla="*/ 551684 w 585985"/>
              <a:gd name="connsiteY19" fmla="*/ 53065 h 865646"/>
              <a:gd name="connsiteX20" fmla="*/ 554792 w 585985"/>
              <a:gd name="connsiteY20" fmla="*/ 56173 h 865646"/>
              <a:gd name="connsiteX21" fmla="*/ 561066 w 585985"/>
              <a:gd name="connsiteY21" fmla="*/ 62387 h 865646"/>
              <a:gd name="connsiteX22" fmla="*/ 564174 w 585985"/>
              <a:gd name="connsiteY22" fmla="*/ 68662 h 865646"/>
              <a:gd name="connsiteX23" fmla="*/ 567281 w 585985"/>
              <a:gd name="connsiteY23" fmla="*/ 74877 h 865646"/>
              <a:gd name="connsiteX24" fmla="*/ 570388 w 585985"/>
              <a:gd name="connsiteY24" fmla="*/ 81092 h 865646"/>
              <a:gd name="connsiteX25" fmla="*/ 573556 w 585985"/>
              <a:gd name="connsiteY25" fmla="*/ 87366 h 865646"/>
              <a:gd name="connsiteX26" fmla="*/ 576663 w 585985"/>
              <a:gd name="connsiteY26" fmla="*/ 93582 h 865646"/>
              <a:gd name="connsiteX27" fmla="*/ 579771 w 585985"/>
              <a:gd name="connsiteY27" fmla="*/ 99796 h 865646"/>
              <a:gd name="connsiteX28" fmla="*/ 582877 w 585985"/>
              <a:gd name="connsiteY28" fmla="*/ 109178 h 865646"/>
              <a:gd name="connsiteX29" fmla="*/ 582877 w 585985"/>
              <a:gd name="connsiteY29" fmla="*/ 115393 h 865646"/>
              <a:gd name="connsiteX30" fmla="*/ 585985 w 585985"/>
              <a:gd name="connsiteY30" fmla="*/ 121667 h 865646"/>
              <a:gd name="connsiteX31" fmla="*/ 585985 w 585985"/>
              <a:gd name="connsiteY31" fmla="*/ 127882 h 865646"/>
              <a:gd name="connsiteX32" fmla="*/ 585985 w 585985"/>
              <a:gd name="connsiteY32" fmla="*/ 137264 h 865646"/>
              <a:gd name="connsiteX33" fmla="*/ 585985 w 585985"/>
              <a:gd name="connsiteY33" fmla="*/ 143479 h 865646"/>
              <a:gd name="connsiteX34" fmla="*/ 585985 w 585985"/>
              <a:gd name="connsiteY34" fmla="*/ 865646 h 865646"/>
              <a:gd name="connsiteX35" fmla="*/ 4170 w 585985"/>
              <a:gd name="connsiteY35" fmla="*/ 865646 h 8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5646">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5646"/>
                </a:lnTo>
                <a:lnTo>
                  <a:pt x="4170" y="865646"/>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0" name="Freihandform: Form 29">
            <a:extLst>
              <a:ext uri="{FF2B5EF4-FFF2-40B4-BE49-F238E27FC236}">
                <a16:creationId xmlns:a16="http://schemas.microsoft.com/office/drawing/2014/main" id="{3F3B0CB9-366D-15F1-A039-9A896F3DEB44}"/>
              </a:ext>
            </a:extLst>
          </p:cNvPr>
          <p:cNvSpPr/>
          <p:nvPr/>
        </p:nvSpPr>
        <p:spPr>
          <a:xfrm>
            <a:off x="5478283" y="5994990"/>
            <a:ext cx="654782" cy="865646"/>
          </a:xfrm>
          <a:custGeom>
            <a:avLst/>
            <a:gdLst>
              <a:gd name="connsiteX0" fmla="*/ 134156 w 654782"/>
              <a:gd name="connsiteY0" fmla="*/ 0 h 865646"/>
              <a:gd name="connsiteX1" fmla="*/ 140431 w 654782"/>
              <a:gd name="connsiteY1" fmla="*/ 0 h 865646"/>
              <a:gd name="connsiteX2" fmla="*/ 149753 w 654782"/>
              <a:gd name="connsiteY2" fmla="*/ 0 h 865646"/>
              <a:gd name="connsiteX3" fmla="*/ 156029 w 654782"/>
              <a:gd name="connsiteY3" fmla="*/ 0 h 865646"/>
              <a:gd name="connsiteX4" fmla="*/ 649449 w 654782"/>
              <a:gd name="connsiteY4" fmla="*/ 0 h 865646"/>
              <a:gd name="connsiteX5" fmla="*/ 654782 w 654782"/>
              <a:gd name="connsiteY5" fmla="*/ 865646 h 865646"/>
              <a:gd name="connsiteX6" fmla="*/ 0 w 654782"/>
              <a:gd name="connsiteY6" fmla="*/ 865646 h 865646"/>
              <a:gd name="connsiteX7" fmla="*/ 0 w 654782"/>
              <a:gd name="connsiteY7" fmla="*/ 143479 h 865646"/>
              <a:gd name="connsiteX8" fmla="*/ 0 w 654782"/>
              <a:gd name="connsiteY8" fmla="*/ 137264 h 865646"/>
              <a:gd name="connsiteX9" fmla="*/ 0 w 654782"/>
              <a:gd name="connsiteY9" fmla="*/ 127882 h 865646"/>
              <a:gd name="connsiteX10" fmla="*/ 0 w 654782"/>
              <a:gd name="connsiteY10" fmla="*/ 121667 h 865646"/>
              <a:gd name="connsiteX11" fmla="*/ 3168 w 654782"/>
              <a:gd name="connsiteY11" fmla="*/ 115393 h 865646"/>
              <a:gd name="connsiteX12" fmla="*/ 3168 w 654782"/>
              <a:gd name="connsiteY12" fmla="*/ 109178 h 865646"/>
              <a:gd name="connsiteX13" fmla="*/ 6275 w 654782"/>
              <a:gd name="connsiteY13" fmla="*/ 99796 h 865646"/>
              <a:gd name="connsiteX14" fmla="*/ 9382 w 654782"/>
              <a:gd name="connsiteY14" fmla="*/ 93582 h 865646"/>
              <a:gd name="connsiteX15" fmla="*/ 12489 w 654782"/>
              <a:gd name="connsiteY15" fmla="*/ 87366 h 865646"/>
              <a:gd name="connsiteX16" fmla="*/ 15597 w 654782"/>
              <a:gd name="connsiteY16" fmla="*/ 81092 h 865646"/>
              <a:gd name="connsiteX17" fmla="*/ 18765 w 654782"/>
              <a:gd name="connsiteY17" fmla="*/ 74877 h 865646"/>
              <a:gd name="connsiteX18" fmla="*/ 21871 w 654782"/>
              <a:gd name="connsiteY18" fmla="*/ 68662 h 865646"/>
              <a:gd name="connsiteX19" fmla="*/ 28086 w 654782"/>
              <a:gd name="connsiteY19" fmla="*/ 62387 h 865646"/>
              <a:gd name="connsiteX20" fmla="*/ 31194 w 654782"/>
              <a:gd name="connsiteY20" fmla="*/ 56173 h 865646"/>
              <a:gd name="connsiteX21" fmla="*/ 34361 w 654782"/>
              <a:gd name="connsiteY21" fmla="*/ 53065 h 865646"/>
              <a:gd name="connsiteX22" fmla="*/ 40576 w 654782"/>
              <a:gd name="connsiteY22" fmla="*/ 46790 h 865646"/>
              <a:gd name="connsiteX23" fmla="*/ 46790 w 654782"/>
              <a:gd name="connsiteY23" fmla="*/ 40576 h 865646"/>
              <a:gd name="connsiteX24" fmla="*/ 49958 w 654782"/>
              <a:gd name="connsiteY24" fmla="*/ 37468 h 865646"/>
              <a:gd name="connsiteX25" fmla="*/ 56173 w 654782"/>
              <a:gd name="connsiteY25" fmla="*/ 31194 h 865646"/>
              <a:gd name="connsiteX26" fmla="*/ 62387 w 654782"/>
              <a:gd name="connsiteY26" fmla="*/ 28087 h 865646"/>
              <a:gd name="connsiteX27" fmla="*/ 68662 w 654782"/>
              <a:gd name="connsiteY27" fmla="*/ 24979 h 865646"/>
              <a:gd name="connsiteX28" fmla="*/ 74877 w 654782"/>
              <a:gd name="connsiteY28" fmla="*/ 21871 h 865646"/>
              <a:gd name="connsiteX29" fmla="*/ 81152 w 654782"/>
              <a:gd name="connsiteY29" fmla="*/ 15597 h 865646"/>
              <a:gd name="connsiteX30" fmla="*/ 90474 w 654782"/>
              <a:gd name="connsiteY30" fmla="*/ 12490 h 865646"/>
              <a:gd name="connsiteX31" fmla="*/ 96748 w 654782"/>
              <a:gd name="connsiteY31" fmla="*/ 9382 h 865646"/>
              <a:gd name="connsiteX32" fmla="*/ 102963 w 654782"/>
              <a:gd name="connsiteY32" fmla="*/ 9382 h 865646"/>
              <a:gd name="connsiteX33" fmla="*/ 109237 w 654782"/>
              <a:gd name="connsiteY33" fmla="*/ 6275 h 865646"/>
              <a:gd name="connsiteX34" fmla="*/ 118560 w 654782"/>
              <a:gd name="connsiteY34" fmla="*/ 3168 h 865646"/>
              <a:gd name="connsiteX35" fmla="*/ 124834 w 654782"/>
              <a:gd name="connsiteY35" fmla="*/ 3168 h 8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82" h="865646">
                <a:moveTo>
                  <a:pt x="134156" y="0"/>
                </a:moveTo>
                <a:lnTo>
                  <a:pt x="140431" y="0"/>
                </a:lnTo>
                <a:lnTo>
                  <a:pt x="149753" y="0"/>
                </a:lnTo>
                <a:lnTo>
                  <a:pt x="156029" y="0"/>
                </a:lnTo>
                <a:lnTo>
                  <a:pt x="649449" y="0"/>
                </a:lnTo>
                <a:lnTo>
                  <a:pt x="654782" y="865646"/>
                </a:lnTo>
                <a:lnTo>
                  <a:pt x="0" y="865646"/>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12" name="Freihandform: Form 11">
            <a:extLst>
              <a:ext uri="{FF2B5EF4-FFF2-40B4-BE49-F238E27FC236}">
                <a16:creationId xmlns:a16="http://schemas.microsoft.com/office/drawing/2014/main" id="{A09A5179-CF02-9998-AA15-8CEB43C85D2F}"/>
              </a:ext>
            </a:extLst>
          </p:cNvPr>
          <p:cNvSpPr/>
          <p:nvPr/>
        </p:nvSpPr>
        <p:spPr>
          <a:xfrm>
            <a:off x="5352170" y="6644668"/>
            <a:ext cx="1510204" cy="215969"/>
          </a:xfrm>
          <a:custGeom>
            <a:avLst/>
            <a:gdLst>
              <a:gd name="connsiteX0" fmla="*/ 1374006 w 1510204"/>
              <a:gd name="connsiteY0" fmla="*/ 1026 h 215969"/>
              <a:gd name="connsiteX1" fmla="*/ 1507445 w 1510204"/>
              <a:gd name="connsiteY1" fmla="*/ 100165 h 215969"/>
              <a:gd name="connsiteX2" fmla="*/ 1509297 w 1510204"/>
              <a:gd name="connsiteY2" fmla="*/ 114446 h 215969"/>
              <a:gd name="connsiteX3" fmla="*/ 1484856 w 1510204"/>
              <a:gd name="connsiteY3" fmla="*/ 199751 h 215969"/>
              <a:gd name="connsiteX4" fmla="*/ 1465726 w 1510204"/>
              <a:gd name="connsiteY4" fmla="*/ 215969 h 215969"/>
              <a:gd name="connsiteX5" fmla="*/ 0 w 1510204"/>
              <a:gd name="connsiteY5" fmla="*/ 215969 h 215969"/>
              <a:gd name="connsiteX6" fmla="*/ 2743 w 1510204"/>
              <a:gd name="connsiteY6" fmla="*/ 210746 h 215969"/>
              <a:gd name="connsiteX7" fmla="*/ 82399 w 1510204"/>
              <a:gd name="connsiteY7" fmla="*/ 166496 h 2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204" h="215969">
                <a:moveTo>
                  <a:pt x="1374006" y="1026"/>
                </a:moveTo>
                <a:cubicBezTo>
                  <a:pt x="1439620" y="-7400"/>
                  <a:pt x="1499317" y="37001"/>
                  <a:pt x="1507445" y="100165"/>
                </a:cubicBezTo>
                <a:lnTo>
                  <a:pt x="1509297" y="114446"/>
                </a:lnTo>
                <a:cubicBezTo>
                  <a:pt x="1513331" y="146029"/>
                  <a:pt x="1503695" y="176311"/>
                  <a:pt x="1484856" y="199751"/>
                </a:cubicBezTo>
                <a:lnTo>
                  <a:pt x="1465726" y="215969"/>
                </a:lnTo>
                <a:lnTo>
                  <a:pt x="0" y="215969"/>
                </a:lnTo>
                <a:lnTo>
                  <a:pt x="2743" y="210746"/>
                </a:lnTo>
                <a:cubicBezTo>
                  <a:pt x="21581" y="187306"/>
                  <a:pt x="49623" y="170709"/>
                  <a:pt x="82399"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37" name="Foliennummernplatzhalter 5">
            <a:extLst>
              <a:ext uri="{FF2B5EF4-FFF2-40B4-BE49-F238E27FC236}">
                <a16:creationId xmlns:a16="http://schemas.microsoft.com/office/drawing/2014/main" id="{CC58D9C0-FACB-44E4-61C7-B64760D06D4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B12ED9-64A6-FF1E-1438-C0A5D8B6C95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1951B52-9DDE-7762-A6CD-2E26F8526F98}"/>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1"/>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1400">
                <a:solidFill>
                  <a:schemeClr val="tx1">
                    <a:lumMod val="75000"/>
                    <a:lumOff val="25000"/>
                  </a:schemeClr>
                </a:solidFill>
              </a:defRPr>
            </a:lvl1pPr>
            <a:lvl2pPr marL="540000" indent="-270000">
              <a:lnSpc>
                <a:spcPct val="110000"/>
              </a:lnSpc>
              <a:spcBef>
                <a:spcPts val="1500"/>
              </a:spcBef>
              <a:buClr>
                <a:schemeClr val="accent1"/>
              </a:buClr>
              <a:defRPr sz="1400">
                <a:solidFill>
                  <a:schemeClr val="tx1">
                    <a:lumMod val="75000"/>
                    <a:lumOff val="25000"/>
                  </a:schemeClr>
                </a:solidFill>
              </a:defRPr>
            </a:lvl2pPr>
            <a:lvl3pPr marL="810000" indent="-270000">
              <a:lnSpc>
                <a:spcPct val="110000"/>
              </a:lnSpc>
              <a:spcBef>
                <a:spcPts val="1500"/>
              </a:spcBef>
              <a:buClr>
                <a:schemeClr val="accent1"/>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1CCCD97B-5F2C-13CB-C64F-EA9BC0E7E23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1"/>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F3850567-9162-8227-2FF3-0E55D54AA56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1"/>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F3850567-9162-8227-2FF3-0E55D54AA56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321949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28459B3F-7EC0-F44F-E26F-B124290A9AC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CC96B850-2028-E529-DDBB-CF06B6A5E47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1"/>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1"/>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7532EA8B-340C-4296-6C6F-F84CF73580B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2000">
                <a:solidFill>
                  <a:schemeClr val="tx1">
                    <a:lumMod val="75000"/>
                    <a:lumOff val="25000"/>
                  </a:schemeClr>
                </a:solidFill>
              </a:defRPr>
            </a:lvl1pPr>
            <a:lvl2pPr marL="540000" indent="-270000">
              <a:lnSpc>
                <a:spcPct val="110000"/>
              </a:lnSpc>
              <a:spcBef>
                <a:spcPts val="1500"/>
              </a:spcBef>
              <a:buClr>
                <a:schemeClr val="accent1"/>
              </a:buClr>
              <a:defRPr sz="2000">
                <a:solidFill>
                  <a:schemeClr val="tx1">
                    <a:lumMod val="75000"/>
                    <a:lumOff val="25000"/>
                  </a:schemeClr>
                </a:solidFill>
              </a:defRPr>
            </a:lvl2pPr>
            <a:lvl3pPr marL="810000" indent="-270000">
              <a:lnSpc>
                <a:spcPct val="110000"/>
              </a:lnSpc>
              <a:spcBef>
                <a:spcPts val="15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61965D-6857-D3C8-CDBE-19FD6C8019E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E72929DC-1F47-AB0E-EBDC-9A3EAB3120D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2000">
                <a:solidFill>
                  <a:schemeClr val="tx1">
                    <a:lumMod val="75000"/>
                    <a:lumOff val="25000"/>
                  </a:schemeClr>
                </a:solidFill>
              </a:defRPr>
            </a:lvl1pPr>
            <a:lvl2pPr marL="540000" indent="-270000">
              <a:lnSpc>
                <a:spcPct val="110000"/>
              </a:lnSpc>
              <a:spcBef>
                <a:spcPts val="1500"/>
              </a:spcBef>
              <a:buClr>
                <a:schemeClr val="accent1"/>
              </a:buClr>
              <a:defRPr sz="2000">
                <a:solidFill>
                  <a:schemeClr val="tx1">
                    <a:lumMod val="75000"/>
                    <a:lumOff val="25000"/>
                  </a:schemeClr>
                </a:solidFill>
              </a:defRPr>
            </a:lvl2pPr>
            <a:lvl3pPr marL="810000" indent="-270000">
              <a:lnSpc>
                <a:spcPct val="110000"/>
              </a:lnSpc>
              <a:spcBef>
                <a:spcPts val="15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BE750607-002D-2B86-FF73-5271DABB4B7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ags" Target="../tags/tag4.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vmlDrawing" Target="../drawings/vmlDrawing3.vml"/><Relationship Id="rId17" Type="http://schemas.openxmlformats.org/officeDocument/2006/relationships/image" Target="../media/image9.svg"/><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3.xml"/><Relationship Id="rId5" Type="http://schemas.openxmlformats.org/officeDocument/2006/relationships/slideLayout" Target="../slideLayouts/slideLayout8.xml"/><Relationship Id="rId15" Type="http://schemas.openxmlformats.org/officeDocument/2006/relationships/image" Target="../media/image1.emf"/><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99"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9" name="Freihandform: Form 18">
            <a:extLst>
              <a:ext uri="{FF2B5EF4-FFF2-40B4-BE49-F238E27FC236}">
                <a16:creationId xmlns:a16="http://schemas.microsoft.com/office/drawing/2014/main" id="{FAE3C709-848D-1C46-5619-3FF62B883936}"/>
              </a:ext>
            </a:extLst>
          </p:cNvPr>
          <p:cNvSpPr/>
          <p:nvPr/>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Freihandform: Form 20">
            <a:extLst>
              <a:ext uri="{FF2B5EF4-FFF2-40B4-BE49-F238E27FC236}">
                <a16:creationId xmlns:a16="http://schemas.microsoft.com/office/drawing/2014/main" id="{AF31CF7D-D27E-14D4-AB65-00524BF11738}"/>
              </a:ext>
            </a:extLst>
          </p:cNvPr>
          <p:cNvSpPr/>
          <p:nvPr/>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4" name="Freihandform: Form 23">
            <a:extLst>
              <a:ext uri="{FF2B5EF4-FFF2-40B4-BE49-F238E27FC236}">
                <a16:creationId xmlns:a16="http://schemas.microsoft.com/office/drawing/2014/main" id="{50D54543-ABC6-DC31-DAFE-F587EAB77C1B}"/>
              </a:ext>
            </a:extLst>
          </p:cNvPr>
          <p:cNvSpPr/>
          <p:nvPr/>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6" name="Freihandform: Form 25">
            <a:extLst>
              <a:ext uri="{FF2B5EF4-FFF2-40B4-BE49-F238E27FC236}">
                <a16:creationId xmlns:a16="http://schemas.microsoft.com/office/drawing/2014/main" id="{E9A13F45-C121-F064-E644-7BEE021F0FDE}"/>
              </a:ext>
            </a:extLst>
          </p:cNvPr>
          <p:cNvSpPr/>
          <p:nvPr/>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8" name="Freihandform: Form 27">
            <a:extLst>
              <a:ext uri="{FF2B5EF4-FFF2-40B4-BE49-F238E27FC236}">
                <a16:creationId xmlns:a16="http://schemas.microsoft.com/office/drawing/2014/main" id="{46EAF3E5-BA05-64E6-B318-0B9A69D781A3}"/>
              </a:ext>
            </a:extLst>
          </p:cNvPr>
          <p:cNvSpPr/>
          <p:nvPr/>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0" name="Freihandform: Form 29">
            <a:extLst>
              <a:ext uri="{FF2B5EF4-FFF2-40B4-BE49-F238E27FC236}">
                <a16:creationId xmlns:a16="http://schemas.microsoft.com/office/drawing/2014/main" id="{193707AC-C4F7-EA39-8882-2470B776986A}"/>
              </a:ext>
            </a:extLst>
          </p:cNvPr>
          <p:cNvSpPr/>
          <p:nvPr/>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24"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 name="Freihandform: Form 2">
            <a:extLst>
              <a:ext uri="{FF2B5EF4-FFF2-40B4-BE49-F238E27FC236}">
                <a16:creationId xmlns:a16="http://schemas.microsoft.com/office/drawing/2014/main" id="{3A6A9BCE-07AA-1DAD-D30B-F440728632FF}"/>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Freihandform: Form 3">
            <a:extLst>
              <a:ext uri="{FF2B5EF4-FFF2-40B4-BE49-F238E27FC236}">
                <a16:creationId xmlns:a16="http://schemas.microsoft.com/office/drawing/2014/main" id="{561D8C8A-23D9-B8A6-82FD-962518A45DF1}"/>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5ED6F6A8-45EC-BD8B-2E18-5666B1C81882}"/>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64DCC3CE-36F8-B46F-CBEA-0F80F7CE9161}"/>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34CE6CEE-4E14-EAAD-5FE5-D4E4198F22F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DCE5E543-8863-0174-6ED7-8B50983C4BC5}"/>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3"/>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47" name="think-cell Folie" r:id="rId14" imgW="7772400" imgH="10058400" progId="TCLayout.ActiveDocument.1">
                  <p:embed/>
                </p:oleObj>
              </mc:Choice>
              <mc:Fallback>
                <p:oleObj name="think-cell Foli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sp>
        <p:nvSpPr>
          <p:cNvPr id="3" name="Freihandform: Form 2">
            <a:extLst>
              <a:ext uri="{FF2B5EF4-FFF2-40B4-BE49-F238E27FC236}">
                <a16:creationId xmlns:a16="http://schemas.microsoft.com/office/drawing/2014/main" id="{74DF807F-A2FA-D06E-70D9-0EF540101DC3}"/>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8BBCBD69-97D0-69B3-636E-239D991B020B}"/>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7800B486-CA31-3A95-FB16-A4FE8EB55FC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D1CA3ECC-3F8E-3A75-3CF2-2C625501B5EB}"/>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3283DF9C-C086-A713-102A-FF490C3CF10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5B989F69-B55A-A025-5800-2CD69D584BEF}"/>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51" r:id="rId5"/>
    <p:sldLayoutId id="2147483663" r:id="rId6"/>
    <p:sldLayoutId id="2147483664" r:id="rId7"/>
    <p:sldLayoutId id="2147483665" r:id="rId8"/>
    <p:sldLayoutId id="2147483666" r:id="rId9"/>
    <p:sldLayoutId id="214748366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hyperlink" Target="http://www.stmas.bayern.de/erziehungsberatung/stellen" TargetMode="External"/><Relationship Id="rId3" Type="http://schemas.openxmlformats.org/officeDocument/2006/relationships/image" Target="../media/image15.png"/><Relationship Id="rId7" Type="http://schemas.openxmlformats.org/officeDocument/2006/relationships/hyperlink" Target="http://www.mediennutzungsvertrag.de/"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hyperlink" Target="http://www.spieleratgeber-nrw.de/" TargetMode="External"/><Relationship Id="rId10" Type="http://schemas.openxmlformats.org/officeDocument/2006/relationships/image" Target="../media/image24.png"/><Relationship Id="rId4" Type="http://schemas.openxmlformats.org/officeDocument/2006/relationships/image" Target="../media/image30.svg"/><Relationship Id="rId9" Type="http://schemas.openxmlformats.org/officeDocument/2006/relationships/hyperlink" Target="https://mebis.bycs.de/assets/uploads/posts/0/8/4/8/c/075ec5fd-8801-46d8-896d-c4c72da904fa/handlungstipps-digitale-spiele.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hyperlink" Target="https://www.stiftung-medienpaedagogik-bayern.de/externalContent/schaubilder-elternarbeit/Online/index.html#/anzeichen-und-merkmale-von-uebermaessiger-mediennutzung" TargetMode="External"/><Relationship Id="rId3" Type="http://schemas.openxmlformats.org/officeDocument/2006/relationships/image" Target="../media/image12.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8.xml"/><Relationship Id="rId10" Type="http://schemas.openxmlformats.org/officeDocument/2006/relationships/image" Target="../media/image1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hyperlink" Target="http://www.mediennutzungsvertrag.de/"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hyperlink" Target="https://mebis.bycs.de/assets/uploads/posts/0/8/4/8/c/075ec5fd-8801-46d8-896d-c4c72da904fa/handlungstipps-bei-ubermassiger-nutzung.pdf" TargetMode="External"/><Relationship Id="rId10" Type="http://schemas.openxmlformats.org/officeDocument/2006/relationships/hyperlink" Target="http://www.stmas.bayern.de/erziehungsberatung/stellen" TargetMode="External"/><Relationship Id="rId4" Type="http://schemas.openxmlformats.org/officeDocument/2006/relationships/image" Target="../media/image30.svg"/><Relationship Id="rId9" Type="http://schemas.openxmlformats.org/officeDocument/2006/relationships/hyperlink" Target="http://www.medien-kindersicher.d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a:xfrm>
            <a:off x="555421" y="1498497"/>
            <a:ext cx="5540579" cy="1538883"/>
          </a:xfrm>
        </p:spPr>
        <p:txBody>
          <a:bodyPr/>
          <a:lstStyle/>
          <a:p>
            <a:pPr algn="l"/>
            <a:r>
              <a:rPr lang="de-DE" dirty="0">
                <a:latin typeface="Segoe UI" panose="020B0502040204020203" pitchFamily="34" charset="0"/>
                <a:cs typeface="Segoe UI" panose="020B0502040204020203" pitchFamily="34" charset="0"/>
              </a:rPr>
              <a:t>Medien in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der Familie</a:t>
            </a:r>
          </a:p>
        </p:txBody>
      </p:sp>
      <p:sp>
        <p:nvSpPr>
          <p:cNvPr id="4" name="Textfeld 3"/>
          <p:cNvSpPr txBox="1"/>
          <p:nvPr/>
        </p:nvSpPr>
        <p:spPr>
          <a:xfrm>
            <a:off x="550863" y="5059680"/>
            <a:ext cx="4813617" cy="830997"/>
          </a:xfrm>
          <a:prstGeom prst="rect">
            <a:avLst/>
          </a:prstGeom>
          <a:noFill/>
        </p:spPr>
        <p:txBody>
          <a:bodyPr wrap="square" lIns="0" rIns="0" rtlCol="0">
            <a:spAutoFit/>
          </a:bodyPr>
          <a:lstStyle/>
          <a:p>
            <a:r>
              <a:rPr lang="de-DE" sz="2400" b="1" dirty="0" smtClean="0">
                <a:solidFill>
                  <a:srgbClr val="F39324"/>
                </a:solidFill>
              </a:rPr>
              <a:t>Thema:</a:t>
            </a:r>
            <a:r>
              <a:rPr lang="de-DE" sz="2400" b="1" dirty="0">
                <a:solidFill>
                  <a:srgbClr val="F39324"/>
                </a:solidFill>
              </a:rPr>
              <a:t> </a:t>
            </a:r>
            <a:r>
              <a:rPr lang="de-DE" sz="2400" b="1" dirty="0" smtClean="0">
                <a:solidFill>
                  <a:srgbClr val="F39324"/>
                </a:solidFill>
              </a:rPr>
              <a:t/>
            </a:r>
            <a:br>
              <a:rPr lang="de-DE" sz="2400" b="1" dirty="0" smtClean="0">
                <a:solidFill>
                  <a:srgbClr val="F39324"/>
                </a:solidFill>
              </a:rPr>
            </a:br>
            <a:r>
              <a:rPr lang="de-DE" sz="2400" b="1" dirty="0" smtClean="0">
                <a:solidFill>
                  <a:srgbClr val="F39324"/>
                </a:solidFill>
              </a:rPr>
              <a:t>Übermäßige Mediennutzung</a:t>
            </a:r>
            <a:endParaRPr lang="de-DE" sz="2400" b="1" dirty="0">
              <a:solidFill>
                <a:srgbClr val="F39324"/>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10</a:t>
            </a:fld>
            <a:endParaRPr lang="de-DE" dirty="0"/>
          </a:p>
        </p:txBody>
      </p:sp>
      <p:pic>
        <p:nvPicPr>
          <p:cNvPr id="10" name="Grafik 9">
            <a:extLst>
              <a:ext uri="{FF2B5EF4-FFF2-40B4-BE49-F238E27FC236}">
                <a16:creationId xmlns:a16="http://schemas.microsoft.com/office/drawing/2014/main" id="{042E2899-CD86-44FC-AD01-C8027C8C6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5" y="1674145"/>
            <a:ext cx="7366857" cy="4644000"/>
          </a:xfrm>
          <a:prstGeom prst="rect">
            <a:avLst/>
          </a:prstGeom>
        </p:spPr>
      </p:pic>
    </p:spTree>
    <p:extLst>
      <p:ext uri="{BB962C8B-B14F-4D97-AF65-F5344CB8AC3E}">
        <p14:creationId xmlns:p14="http://schemas.microsoft.com/office/powerpoint/2010/main" val="366058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11</a:t>
            </a:fld>
            <a:endParaRPr lang="de-DE" dirty="0"/>
          </a:p>
        </p:txBody>
      </p:sp>
      <p:pic>
        <p:nvPicPr>
          <p:cNvPr id="7" name="Grafik 6">
            <a:extLst>
              <a:ext uri="{FF2B5EF4-FFF2-40B4-BE49-F238E27FC236}">
                <a16:creationId xmlns:a16="http://schemas.microsoft.com/office/drawing/2014/main" id="{FEF4B562-7F21-4D0A-88CC-C28939FED8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3" y="1674145"/>
            <a:ext cx="11661704" cy="4644000"/>
          </a:xfrm>
          <a:prstGeom prst="rect">
            <a:avLst/>
          </a:prstGeom>
        </p:spPr>
      </p:pic>
    </p:spTree>
    <p:extLst>
      <p:ext uri="{BB962C8B-B14F-4D97-AF65-F5344CB8AC3E}">
        <p14:creationId xmlns:p14="http://schemas.microsoft.com/office/powerpoint/2010/main" val="2974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12</a:t>
            </a:fld>
            <a:endParaRPr lang="de-DE" dirty="0"/>
          </a:p>
        </p:txBody>
      </p:sp>
      <p:pic>
        <p:nvPicPr>
          <p:cNvPr id="10" name="Grafik 9" descr="Ein Bild, das Text enthält.&#10;&#10;Automatisch generierte Beschreibung">
            <a:extLst>
              <a:ext uri="{FF2B5EF4-FFF2-40B4-BE49-F238E27FC236}">
                <a16:creationId xmlns:a16="http://schemas.microsoft.com/office/drawing/2014/main" id="{3B95D04A-12AF-4081-884C-F4DD28033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8" y="1674145"/>
            <a:ext cx="11090270" cy="4309156"/>
          </a:xfrm>
          <a:prstGeom prst="rect">
            <a:avLst/>
          </a:prstGeom>
        </p:spPr>
      </p:pic>
    </p:spTree>
    <p:extLst>
      <p:ext uri="{BB962C8B-B14F-4D97-AF65-F5344CB8AC3E}">
        <p14:creationId xmlns:p14="http://schemas.microsoft.com/office/powerpoint/2010/main" val="379070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2906464"/>
            <a:ext cx="3378323" cy="615553"/>
          </a:xfrm>
        </p:spPr>
        <p:txBody>
          <a:bodyPr/>
          <a:lstStyle/>
          <a:p>
            <a:r>
              <a:rPr lang="de-DE" dirty="0">
                <a:latin typeface="Segoe UI" panose="020B0502040204020203" pitchFamily="34" charset="0"/>
                <a:cs typeface="Segoe UI" panose="020B0502040204020203" pitchFamily="34" charset="0"/>
              </a:rPr>
              <a:t>Sich über neue Spiele </a:t>
            </a:r>
            <a:r>
              <a:rPr lang="de-DE" dirty="0" smtClean="0">
                <a:latin typeface="Segoe UI" panose="020B0502040204020203" pitchFamily="34" charset="0"/>
                <a:cs typeface="Segoe UI" panose="020B0502040204020203" pitchFamily="34" charset="0"/>
              </a:rPr>
              <a:t>informieren </a:t>
            </a:r>
            <a:r>
              <a:rPr lang="de-DE" dirty="0" smtClean="0">
                <a:solidFill>
                  <a:schemeClr val="bg1"/>
                </a:solidFill>
                <a:latin typeface="Segoe UI" panose="020B0502040204020203" pitchFamily="34" charset="0"/>
                <a:cs typeface="Segoe UI" panose="020B0502040204020203" pitchFamily="34" charset="0"/>
              </a:rPr>
              <a:t>__</a:t>
            </a:r>
            <a:endParaRPr lang="de-DE" dirty="0">
              <a:solidFill>
                <a:schemeClr val="bg1"/>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pPr lvl="0">
              <a:defRPr/>
            </a:pPr>
            <a:r>
              <a:rPr lang="de-DE" dirty="0"/>
              <a:t>Handlungstipps zu digitalen Spielen</a:t>
            </a: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296000" y="1704686"/>
            <a:ext cx="3600000" cy="307777"/>
          </a:xfrm>
        </p:spPr>
        <p:txBody>
          <a:bodyPr/>
          <a:lstStyle/>
          <a:p>
            <a:r>
              <a:rPr lang="de-DE" dirty="0">
                <a:latin typeface="Segoe UI" panose="020B0502040204020203" pitchFamily="34" charset="0"/>
                <a:cs typeface="Segoe UI" panose="020B0502040204020203" pitchFamily="34" charset="0"/>
              </a:rPr>
              <a:t>Gemeinsam Regeln vereinbaren</a:t>
            </a: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5" y="2906464"/>
            <a:ext cx="3378323" cy="615553"/>
          </a:xfrm>
        </p:spPr>
        <p:txBody>
          <a:bodyPr/>
          <a:lstStyle/>
          <a:p>
            <a:r>
              <a:rPr lang="de-DE" dirty="0">
                <a:latin typeface="Segoe UI" panose="020B0502040204020203" pitchFamily="34" charset="0"/>
                <a:cs typeface="Segoe UI" panose="020B0502040204020203" pitchFamily="34" charset="0"/>
              </a:rPr>
              <a:t>Gemeinsam spielen </a:t>
            </a:r>
            <a:r>
              <a:rPr lang="de-DE" dirty="0" smtClean="0">
                <a:latin typeface="Segoe UI" panose="020B0502040204020203" pitchFamily="34" charset="0"/>
                <a:cs typeface="Segoe UI" panose="020B0502040204020203" pitchFamily="34" charset="0"/>
              </a:rPr>
              <a:t>und </a:t>
            </a:r>
            <a:r>
              <a:rPr lang="de-DE" dirty="0">
                <a:latin typeface="Segoe UI" panose="020B0502040204020203" pitchFamily="34" charset="0"/>
                <a:cs typeface="Segoe UI" panose="020B0502040204020203" pitchFamily="34" charset="0"/>
              </a:rPr>
              <a:t>Ansprechperson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4" y="4229069"/>
            <a:ext cx="3378323" cy="307777"/>
          </a:xfrm>
        </p:spPr>
        <p:txBody>
          <a:bodyPr/>
          <a:lstStyle/>
          <a:p>
            <a:r>
              <a:rPr lang="de-DE" dirty="0">
                <a:latin typeface="Segoe UI" panose="020B0502040204020203" pitchFamily="34" charset="0"/>
                <a:cs typeface="Segoe UI" panose="020B0502040204020203" pitchFamily="34" charset="0"/>
              </a:rPr>
              <a:t>Vorbild sein</a:t>
            </a: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Sich </a:t>
            </a:r>
            <a:r>
              <a:rPr lang="de-DE" dirty="0" smtClean="0">
                <a:latin typeface="Segoe UI" panose="020B0502040204020203" pitchFamily="34" charset="0"/>
                <a:cs typeface="Segoe UI" panose="020B0502040204020203" pitchFamily="34" charset="0"/>
              </a:rPr>
              <a:t>Hilfe</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suchen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3" y="4075181"/>
            <a:ext cx="3378323" cy="615553"/>
          </a:xfrm>
        </p:spPr>
        <p:txBody>
          <a:bodyPr/>
          <a:lstStyle/>
          <a:p>
            <a:r>
              <a:rPr lang="de-DE" dirty="0">
                <a:latin typeface="Segoe UI" panose="020B0502040204020203" pitchFamily="34" charset="0"/>
                <a:cs typeface="Segoe UI" panose="020B0502040204020203" pitchFamily="34" charset="0"/>
              </a:rPr>
              <a:t>Risiken kennen und vermeiden</a:t>
            </a: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t>Das </a:t>
            </a:r>
            <a:r>
              <a:rPr lang="de-DE" dirty="0" smtClean="0"/>
              <a:t>Spielverhalten</a:t>
            </a:r>
            <a:br>
              <a:rPr lang="de-DE" dirty="0" smtClean="0"/>
            </a:br>
            <a:r>
              <a:rPr lang="de-DE" dirty="0" smtClean="0"/>
              <a:t>im </a:t>
            </a:r>
            <a:r>
              <a:rPr lang="de-DE" dirty="0"/>
              <a:t>Auge haben</a:t>
            </a:r>
            <a:endParaRPr lang="de-DE" dirty="0">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13</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4C50121B-A634-9748-233B-C30BEAE94662}"/>
              </a:ext>
            </a:extLst>
          </p:cNvPr>
          <p:cNvGrpSpPr/>
          <p:nvPr/>
        </p:nvGrpSpPr>
        <p:grpSpPr>
          <a:xfrm>
            <a:off x="5639186" y="2210344"/>
            <a:ext cx="900000" cy="900000"/>
            <a:chOff x="5639186" y="221034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8"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sp>
        <p:nvSpPr>
          <p:cNvPr id="54" name="Abgerundetes Rechteck 53"/>
          <p:cNvSpPr/>
          <p:nvPr/>
        </p:nvSpPr>
        <p:spPr>
          <a:xfrm>
            <a:off x="10962331" y="5399998"/>
            <a:ext cx="1085467" cy="1094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fik 61">
            <a:hlinkClick r:id="rId5"/>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26713" y="3243004"/>
            <a:ext cx="232964" cy="231144"/>
          </a:xfrm>
          <a:prstGeom prst="rect">
            <a:avLst/>
          </a:prstGeom>
        </p:spPr>
      </p:pic>
      <p:pic>
        <p:nvPicPr>
          <p:cNvPr id="63" name="Grafik 62">
            <a:hlinkClick r:id="rId7"/>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51691" y="1729463"/>
            <a:ext cx="232964" cy="231144"/>
          </a:xfrm>
          <a:prstGeom prst="rect">
            <a:avLst/>
          </a:prstGeom>
        </p:spPr>
      </p:pic>
      <p:pic>
        <p:nvPicPr>
          <p:cNvPr id="64" name="Grafik 63">
            <a:hlinkClick r:id="rId8"/>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09972" y="5581945"/>
            <a:ext cx="232964" cy="231144"/>
          </a:xfrm>
          <a:prstGeom prst="rect">
            <a:avLst/>
          </a:prstGeom>
        </p:spPr>
      </p:pic>
      <p:pic>
        <p:nvPicPr>
          <p:cNvPr id="11" name="Grafik 10">
            <a:hlinkClick r:id="rId9"/>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040764" y="5486027"/>
            <a:ext cx="928800" cy="928800"/>
          </a:xfrm>
          <a:prstGeom prst="rect">
            <a:avLst/>
          </a:prstGeom>
        </p:spPr>
      </p:pic>
    </p:spTree>
    <p:extLst>
      <p:ext uri="{BB962C8B-B14F-4D97-AF65-F5344CB8AC3E}">
        <p14:creationId xmlns:p14="http://schemas.microsoft.com/office/powerpoint/2010/main" val="343512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dirty="0">
                <a:latin typeface="Segoe UI" panose="020B0502040204020203" pitchFamily="34" charset="0"/>
                <a:cs typeface="Segoe UI" panose="020B0502040204020203" pitchFamily="34" charset="0"/>
              </a:rPr>
              <a:t>Weitere Informationen Für Eltern</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0" indent="0">
              <a:buNone/>
            </a:pPr>
            <a:r>
              <a:rPr lang="de-DE" dirty="0"/>
              <a:t>Im mebis Magazin finden Sie eine Vielzahl weiterer kostenfreier Informationsangebote für Eltern der BLM Stiftung Medienpädagogik Bayern, z. B. zu den Themenbereichen:</a:t>
            </a:r>
          </a:p>
          <a:p>
            <a:pPr>
              <a:buClr>
                <a:schemeClr val="accent4"/>
              </a:buClr>
            </a:pPr>
            <a:r>
              <a:rPr lang="de-DE" b="1" dirty="0" err="1">
                <a:solidFill>
                  <a:schemeClr val="accent4"/>
                </a:solidFill>
              </a:rPr>
              <a:t>Social</a:t>
            </a:r>
            <a:r>
              <a:rPr lang="de-DE" b="1" dirty="0">
                <a:solidFill>
                  <a:schemeClr val="accent4"/>
                </a:solidFill>
              </a:rPr>
              <a:t> Media</a:t>
            </a: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None/>
            </a:pPr>
            <a:endParaRPr lang="de-DE" dirty="0"/>
          </a:p>
          <a:p>
            <a:pPr marL="0" indent="0">
              <a:buNone/>
            </a:pPr>
            <a:r>
              <a:rPr lang="de-DE" dirty="0">
                <a:hlinkClick r:id="rId3"/>
              </a:rPr>
              <a:t>https://</a:t>
            </a:r>
            <a:r>
              <a:rPr lang="de-DE" dirty="0" smtClean="0">
                <a:hlinkClick r:id="rId3"/>
              </a:rPr>
              <a:t>mebis.bycs.de/beitrag/angebote-fuer-erziehungsberechtigte</a:t>
            </a:r>
            <a:r>
              <a:rPr lang="de-DE" dirty="0"/>
              <a:t> </a:t>
            </a:r>
          </a:p>
          <a:p>
            <a:pPr marL="0" indent="0">
              <a:buNone/>
            </a:pPr>
            <a:endParaRPr lang="de-DE" dirty="0"/>
          </a:p>
          <a:p>
            <a:pPr marL="0" indent="0">
              <a:buNone/>
            </a:pPr>
            <a:endParaRPr lang="de-DE" dirty="0"/>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14</a:t>
            </a:fld>
            <a:endParaRPr lang="de-DE" dirty="0"/>
          </a:p>
        </p:txBody>
      </p:sp>
      <p:sp>
        <p:nvSpPr>
          <p:cNvPr id="9" name="Abgerundetes Rechteck 8"/>
          <p:cNvSpPr/>
          <p:nvPr/>
        </p:nvSpPr>
        <p:spPr>
          <a:xfrm>
            <a:off x="8795340" y="2500404"/>
            <a:ext cx="2393360" cy="2349500"/>
          </a:xfrm>
          <a:prstGeom prst="roundRect">
            <a:avLst/>
          </a:prstGeom>
          <a:solidFill>
            <a:srgbClr val="F39324">
              <a:alpha val="38039"/>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F39324">
              <a:alpha val="38039"/>
            </a:srgbClr>
          </a:solidFill>
          <a:ln>
            <a:solidFill>
              <a:schemeClr val="accent1"/>
            </a:solidFill>
          </a:ln>
        </p:spPr>
      </p:pic>
    </p:spTree>
    <p:extLst>
      <p:ext uri="{BB962C8B-B14F-4D97-AF65-F5344CB8AC3E}">
        <p14:creationId xmlns:p14="http://schemas.microsoft.com/office/powerpoint/2010/main" val="36224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smtClean="0">
                <a:solidFill>
                  <a:schemeClr val="accent1"/>
                </a:solidFill>
                <a:latin typeface="Segoe UI" panose="020B0502040204020203" pitchFamily="34" charset="0"/>
                <a:cs typeface="Segoe UI" panose="020B0502040204020203" pitchFamily="34" charset="0"/>
              </a:rPr>
              <a:t>Impressum</a:t>
            </a:r>
            <a:endParaRPr lang="de-DE" sz="2800" b="1" spc="100" dirty="0">
              <a:solidFill>
                <a:schemeClr val="accent1"/>
              </a:solidFill>
              <a:latin typeface="Segoe UI" panose="020B0502040204020203" pitchFamily="34" charset="0"/>
              <a:cs typeface="Segoe UI" panose="020B0502040204020203" pitchFamily="34" charset="0"/>
            </a:endParaRP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None/>
            </a:pPr>
            <a:endParaRPr lang="de-DE" dirty="0"/>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15</a:t>
            </a:fld>
            <a:endParaRPr lang="de-DE" dirty="0"/>
          </a:p>
        </p:txBody>
      </p:sp>
      <p:pic>
        <p:nvPicPr>
          <p:cNvPr id="7" name="Grafik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8" name="Grafik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270809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LEERE SEITE FÜR INPUT</a:t>
            </a:r>
          </a:p>
        </p:txBody>
      </p:sp>
      <p:pic>
        <p:nvPicPr>
          <p:cNvPr id="9" name="Grafik 8">
            <a:extLst>
              <a:ext uri="{FF2B5EF4-FFF2-40B4-BE49-F238E27FC236}">
                <a16:creationId xmlns:a16="http://schemas.microsoft.com/office/drawing/2014/main" id="{8371B9E1-5963-39B9-5862-9F6B6E14C8B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50381" y="410025"/>
            <a:ext cx="464948" cy="540000"/>
          </a:xfrm>
          <a:prstGeom prst="rect">
            <a:avLst/>
          </a:prstGeom>
        </p:spPr>
      </p:pic>
      <p:sp>
        <p:nvSpPr>
          <p:cNvPr id="10" name="Foliennummernplatzhalter 5">
            <a:extLst>
              <a:ext uri="{FF2B5EF4-FFF2-40B4-BE49-F238E27FC236}">
                <a16:creationId xmlns:a16="http://schemas.microsoft.com/office/drawing/2014/main" id="{797CED2E-702F-C621-E0B3-3BF6FAE7BEB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16</a:t>
            </a:fld>
            <a:endParaRPr lang="de-DE" dirty="0"/>
          </a:p>
        </p:txBody>
      </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24079"/>
            <a:ext cx="540000" cy="518704"/>
          </a:xfrm>
          <a:prstGeom prst="rect">
            <a:avLst/>
          </a:prstGeom>
        </p:spPr>
      </p:pic>
      <p:sp>
        <p:nvSpPr>
          <p:cNvPr id="13" name="Foliennummernplatzhalter 5">
            <a:extLst>
              <a:ext uri="{FF2B5EF4-FFF2-40B4-BE49-F238E27FC236}">
                <a16:creationId xmlns:a16="http://schemas.microsoft.com/office/drawing/2014/main" id="{833B13FE-CB24-6F1F-FAA7-C6864FCE626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17</a:t>
            </a:fld>
            <a:endParaRPr lang="de-DE" dirty="0"/>
          </a:p>
        </p:txBody>
      </p:sp>
    </p:spTree>
    <p:extLst>
      <p:ext uri="{BB962C8B-B14F-4D97-AF65-F5344CB8AC3E}">
        <p14:creationId xmlns:p14="http://schemas.microsoft.com/office/powerpoint/2010/main" val="33912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solidFill>
                  <a:schemeClr val="accent1"/>
                </a:solidFill>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Clr>
                <a:schemeClr val="accent1"/>
              </a:buClr>
              <a:buFont typeface="Arial" panose="020B0604020202020204" pitchFamily="34" charset="0"/>
              <a:buChar char="•"/>
            </a:pPr>
            <a:endParaRPr lang="de-DE" sz="2000" dirty="0">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13" name="Foliennummernplatzhalter 5">
            <a:extLst>
              <a:ext uri="{FF2B5EF4-FFF2-40B4-BE49-F238E27FC236}">
                <a16:creationId xmlns:a16="http://schemas.microsoft.com/office/drawing/2014/main" id="{C3F5A1C6-278A-808B-DEE5-4665E1B62F0D}"/>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18</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19</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4C50121B-A634-9748-233B-C30BEAE94662}"/>
              </a:ext>
            </a:extLst>
          </p:cNvPr>
          <p:cNvGrpSpPr/>
          <p:nvPr/>
        </p:nvGrpSpPr>
        <p:grpSpPr>
          <a:xfrm>
            <a:off x="5639186" y="2210344"/>
            <a:ext cx="900000" cy="900000"/>
            <a:chOff x="5639186" y="221034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8"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sp>
        <p:nvSpPr>
          <p:cNvPr id="10" name="Textplatzhalter 9"/>
          <p:cNvSpPr>
            <a:spLocks noGrp="1"/>
          </p:cNvSpPr>
          <p:nvPr>
            <p:ph type="body" sz="quarter" idx="17"/>
          </p:nvPr>
        </p:nvSpPr>
        <p:spPr/>
        <p:txBody>
          <a:bodyPr/>
          <a:lstStyle/>
          <a:p>
            <a:endParaRPr lang="de-DE"/>
          </a:p>
        </p:txBody>
      </p:sp>
      <p:sp>
        <p:nvSpPr>
          <p:cNvPr id="11" name="Textplatzhalter 10"/>
          <p:cNvSpPr>
            <a:spLocks noGrp="1"/>
          </p:cNvSpPr>
          <p:nvPr>
            <p:ph type="body" sz="quarter" idx="18"/>
          </p:nvPr>
        </p:nvSpPr>
        <p:spPr/>
        <p:txBody>
          <a:bodyPr/>
          <a:lstStyle/>
          <a:p>
            <a:endParaRPr lang="de-DE"/>
          </a:p>
        </p:txBody>
      </p:sp>
      <p:sp>
        <p:nvSpPr>
          <p:cNvPr id="12" name="Textplatzhalter 11"/>
          <p:cNvSpPr>
            <a:spLocks noGrp="1"/>
          </p:cNvSpPr>
          <p:nvPr>
            <p:ph type="body" sz="quarter" idx="14"/>
          </p:nvPr>
        </p:nvSpPr>
        <p:spPr/>
        <p:txBody>
          <a:bodyPr/>
          <a:lstStyle/>
          <a:p>
            <a:endParaRPr lang="de-DE"/>
          </a:p>
        </p:txBody>
      </p:sp>
      <p:sp>
        <p:nvSpPr>
          <p:cNvPr id="29" name="Textplatzhalter 28"/>
          <p:cNvSpPr>
            <a:spLocks noGrp="1"/>
          </p:cNvSpPr>
          <p:nvPr>
            <p:ph type="body" sz="quarter" idx="15"/>
          </p:nvPr>
        </p:nvSpPr>
        <p:spPr/>
        <p:txBody>
          <a:bodyPr/>
          <a:lstStyle/>
          <a:p>
            <a:endParaRPr lang="de-DE"/>
          </a:p>
        </p:txBody>
      </p:sp>
      <p:sp>
        <p:nvSpPr>
          <p:cNvPr id="30" name="Textplatzhalter 29"/>
          <p:cNvSpPr>
            <a:spLocks noGrp="1"/>
          </p:cNvSpPr>
          <p:nvPr>
            <p:ph type="body" sz="quarter" idx="16"/>
          </p:nvPr>
        </p:nvSpPr>
        <p:spPr/>
        <p:txBody>
          <a:bodyPr/>
          <a:lstStyle/>
          <a:p>
            <a:endParaRPr lang="de-DE"/>
          </a:p>
        </p:txBody>
      </p:sp>
      <p:sp>
        <p:nvSpPr>
          <p:cNvPr id="37" name="Textplatzhalter 36"/>
          <p:cNvSpPr>
            <a:spLocks noGrp="1"/>
          </p:cNvSpPr>
          <p:nvPr>
            <p:ph type="body" sz="quarter" idx="19"/>
          </p:nvPr>
        </p:nvSpPr>
        <p:spPr/>
        <p:txBody>
          <a:bodyPr/>
          <a:lstStyle/>
          <a:p>
            <a:endParaRPr lang="de-DE"/>
          </a:p>
        </p:txBody>
      </p:sp>
      <p:sp>
        <p:nvSpPr>
          <p:cNvPr id="19" name="Textplatzhalter 18"/>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ennutzung_Familie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543"/>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13" name="Foliennummernplatzhalter 5">
            <a:extLst>
              <a:ext uri="{FF2B5EF4-FFF2-40B4-BE49-F238E27FC236}">
                <a16:creationId xmlns:a16="http://schemas.microsoft.com/office/drawing/2014/main" id="{833B13FE-CB24-6F1F-FAA7-C6864FCE626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a:t>
            </a:fld>
            <a:endParaRPr lang="de-DE" dirty="0"/>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20</a:t>
            </a:fld>
            <a:endParaRPr lang="de-DE" dirty="0"/>
          </a:p>
        </p:txBody>
      </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pic>
        <p:nvPicPr>
          <p:cNvPr id="9" name="Grafik 8">
            <a:extLst>
              <a:ext uri="{FF2B5EF4-FFF2-40B4-BE49-F238E27FC236}">
                <a16:creationId xmlns:a16="http://schemas.microsoft.com/office/drawing/2014/main" id="{BFBC0551-29B9-4EFC-BCC7-00B25BA017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50381" y="410025"/>
            <a:ext cx="464948" cy="540000"/>
          </a:xfrm>
          <a:prstGeom prst="rect">
            <a:avLst/>
          </a:prstGeom>
        </p:spPr>
      </p:pic>
      <p:sp>
        <p:nvSpPr>
          <p:cNvPr id="10" name="Foliennummernplatzhalter 5">
            <a:extLst>
              <a:ext uri="{FF2B5EF4-FFF2-40B4-BE49-F238E27FC236}">
                <a16:creationId xmlns:a16="http://schemas.microsoft.com/office/drawing/2014/main" id="{87107ED3-6030-0563-5366-3884B5C69AE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21</a:t>
            </a:fld>
            <a:endParaRPr lang="de-DE" dirty="0"/>
          </a:p>
        </p:txBody>
      </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p:cNvGraphicFramePr>
          <p:nvPr>
            <p:extLst>
              <p:ext uri="{D42A27DB-BD31-4B8C-83A1-F6EECF244321}">
                <p14:modId xmlns:p14="http://schemas.microsoft.com/office/powerpoint/2010/main" val="480927411"/>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pic>
        <p:nvPicPr>
          <p:cNvPr id="8" name="Grafik 7">
            <a:extLst>
              <a:ext uri="{FF2B5EF4-FFF2-40B4-BE49-F238E27FC236}">
                <a16:creationId xmlns:a16="http://schemas.microsoft.com/office/drawing/2014/main" id="{64F54502-1766-1BD9-F4C8-C5F9209BF4C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50381" y="410025"/>
            <a:ext cx="464948" cy="540000"/>
          </a:xfrm>
          <a:prstGeom prst="rect">
            <a:avLst/>
          </a:prstGeom>
        </p:spPr>
      </p:pic>
      <p:sp>
        <p:nvSpPr>
          <p:cNvPr id="9" name="Foliennummernplatzhalter 5">
            <a:extLst>
              <a:ext uri="{FF2B5EF4-FFF2-40B4-BE49-F238E27FC236}">
                <a16:creationId xmlns:a16="http://schemas.microsoft.com/office/drawing/2014/main" id="{F8A15641-DB12-C17E-B72C-3D0E29EB8F1D}"/>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22</a:t>
            </a:fld>
            <a:endParaRPr lang="de-DE" dirty="0"/>
          </a:p>
        </p:txBody>
      </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0" indent="0">
              <a:buNone/>
            </a:pPr>
            <a:endParaRPr lang="de-DE" sz="1400" dirty="0"/>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4224085029"/>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pic>
        <p:nvPicPr>
          <p:cNvPr id="25" name="Grafik 24">
            <a:extLst>
              <a:ext uri="{FF2B5EF4-FFF2-40B4-BE49-F238E27FC236}">
                <a16:creationId xmlns:a16="http://schemas.microsoft.com/office/drawing/2014/main" id="{50B82468-105D-8207-D813-382F0D3D300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50381" y="410025"/>
            <a:ext cx="464948" cy="540000"/>
          </a:xfrm>
          <a:prstGeom prst="rect">
            <a:avLst/>
          </a:prstGeom>
        </p:spPr>
      </p:pic>
      <p:sp>
        <p:nvSpPr>
          <p:cNvPr id="26" name="Foliennummernplatzhalter 5">
            <a:extLst>
              <a:ext uri="{FF2B5EF4-FFF2-40B4-BE49-F238E27FC236}">
                <a16:creationId xmlns:a16="http://schemas.microsoft.com/office/drawing/2014/main" id="{128F11F3-B200-0725-828E-B6CCD96B5B1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23</a:t>
            </a:fld>
            <a:endParaRPr lang="de-DE" dirty="0"/>
          </a:p>
        </p:txBody>
      </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209813" cy="1538883"/>
          </a:xfrm>
        </p:spPr>
        <p:txBody>
          <a:bodyPr/>
          <a:lstStyle/>
          <a:p>
            <a:r>
              <a:rPr lang="de-DE" dirty="0" smtClean="0"/>
              <a:t>Übermäßige Medien-nutzung</a:t>
            </a:r>
            <a:endParaRPr lang="de-DE" dirty="0"/>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3</a:t>
            </a:fld>
            <a:endParaRPr lang="de-DE" dirty="0"/>
          </a:p>
        </p:txBody>
      </p:sp>
    </p:spTree>
    <p:extLst>
      <p:ext uri="{BB962C8B-B14F-4D97-AF65-F5344CB8AC3E}">
        <p14:creationId xmlns:p14="http://schemas.microsoft.com/office/powerpoint/2010/main" val="50569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171450" indent="-171450"/>
            <a:r>
              <a:rPr lang="de-DE" dirty="0"/>
              <a:t>Gibt es in Ihrer Familie konkrete Regeln zur Mediennutzung? Wenn ja, welche?</a:t>
            </a:r>
          </a:p>
          <a:p>
            <a:pPr marL="171450" indent="-171450"/>
            <a:r>
              <a:rPr lang="de-DE" dirty="0" smtClean="0"/>
              <a:t>Haben </a:t>
            </a:r>
            <a:r>
              <a:rPr lang="de-DE" dirty="0"/>
              <a:t>Sie selbst schon mal Medien länger genutzt als geplant? </a:t>
            </a:r>
            <a:r>
              <a:rPr lang="de-DE" dirty="0" smtClean="0"/>
              <a:t/>
            </a:r>
            <a:br>
              <a:rPr lang="de-DE" dirty="0" smtClean="0"/>
            </a:br>
            <a:r>
              <a:rPr lang="de-DE" dirty="0" smtClean="0"/>
              <a:t>Was </a:t>
            </a:r>
            <a:r>
              <a:rPr lang="de-DE" dirty="0"/>
              <a:t>war der Grund, Medien lange und viel zu nutzen?</a:t>
            </a:r>
          </a:p>
          <a:p>
            <a:pPr marL="171450" indent="-171450"/>
            <a:r>
              <a:rPr lang="de-DE" dirty="0" smtClean="0"/>
              <a:t>Gab </a:t>
            </a:r>
            <a:r>
              <a:rPr lang="de-DE" dirty="0"/>
              <a:t>es schon einmal Konflikte oder </a:t>
            </a:r>
            <a:r>
              <a:rPr lang="de-DE" dirty="0" smtClean="0"/>
              <a:t>Reibungspunkte in</a:t>
            </a:r>
            <a:br>
              <a:rPr lang="de-DE" dirty="0" smtClean="0"/>
            </a:br>
            <a:r>
              <a:rPr lang="de-DE" dirty="0" smtClean="0"/>
              <a:t>Ihrer </a:t>
            </a:r>
            <a:r>
              <a:rPr lang="de-DE" dirty="0"/>
              <a:t>Familie aufgrund der Mediennutzung? </a:t>
            </a:r>
            <a:r>
              <a:rPr lang="de-DE" dirty="0" smtClean="0"/>
              <a:t/>
            </a:r>
            <a:br>
              <a:rPr lang="de-DE" dirty="0" smtClean="0"/>
            </a:br>
            <a:r>
              <a:rPr lang="de-DE" dirty="0" smtClean="0"/>
              <a:t>Welche </a:t>
            </a:r>
            <a:r>
              <a:rPr lang="de-DE" dirty="0"/>
              <a:t>verschiedenen Standpunkte gab es?</a:t>
            </a: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4" name="Grafik 13">
            <a:extLst>
              <a:ext uri="{FF2B5EF4-FFF2-40B4-BE49-F238E27FC236}">
                <a16:creationId xmlns:a16="http://schemas.microsoft.com/office/drawing/2014/main" id="{91E4C593-1E7A-EB5C-EB75-17F41F7AC01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50381" y="410025"/>
            <a:ext cx="464948" cy="540000"/>
          </a:xfrm>
          <a:prstGeom prst="rect">
            <a:avLst/>
          </a:prstGeom>
        </p:spPr>
      </p:pic>
      <p:sp>
        <p:nvSpPr>
          <p:cNvPr id="16" name="Foliennummernplatzhalter 5">
            <a:extLst>
              <a:ext uri="{FF2B5EF4-FFF2-40B4-BE49-F238E27FC236}">
                <a16:creationId xmlns:a16="http://schemas.microsoft.com/office/drawing/2014/main" id="{1B21090C-F43F-B256-A733-484C231CF1F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4</a:t>
            </a:fld>
            <a:endParaRPr lang="de-DE" dirty="0"/>
          </a:p>
        </p:txBody>
      </p:sp>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5128" y="2489074"/>
            <a:ext cx="2893121" cy="5093184"/>
          </a:xfrm>
          <a:prstGeom prst="rect">
            <a:avLst/>
          </a:prstGeom>
        </p:spPr>
      </p:pic>
    </p:spTree>
    <p:extLst>
      <p:ext uri="{BB962C8B-B14F-4D97-AF65-F5344CB8AC3E}">
        <p14:creationId xmlns:p14="http://schemas.microsoft.com/office/powerpoint/2010/main" val="7480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13431"/>
            <a:ext cx="540000" cy="540000"/>
          </a:xfrm>
          <a:prstGeom prst="rect">
            <a:avLst/>
          </a:prstGeom>
        </p:spPr>
      </p:pic>
      <p:sp>
        <p:nvSpPr>
          <p:cNvPr id="10" name="Foliennummernplatzhalter 5">
            <a:extLst>
              <a:ext uri="{FF2B5EF4-FFF2-40B4-BE49-F238E27FC236}">
                <a16:creationId xmlns:a16="http://schemas.microsoft.com/office/drawing/2014/main" id="{C5E14168-426D-CCCE-A09D-B03902A2C93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5</a:t>
            </a:fld>
            <a:endParaRPr lang="de-DE" dirty="0"/>
          </a:p>
        </p:txBody>
      </p:sp>
      <p:pic>
        <p:nvPicPr>
          <p:cNvPr id="3" name="Inhaltsplatzhalter 2">
            <a:hlinkClick r:id="rId8"/>
          </p:cNvPr>
          <p:cNvPicPr>
            <a:picLocks noGrp="1" noChangeAspect="1"/>
          </p:cNvPicPr>
          <p:nvPr>
            <p:ph sz="quarter" idx="11"/>
          </p:nvPr>
        </p:nvPicPr>
        <p:blipFill>
          <a:blip r:embed="rId9" cstate="print">
            <a:extLst>
              <a:ext uri="{28A0092B-C50C-407E-A947-70E740481C1C}">
                <a14:useLocalDpi xmlns:a14="http://schemas.microsoft.com/office/drawing/2010/main" val="0"/>
              </a:ext>
            </a:extLst>
          </a:blip>
          <a:stretch>
            <a:fillRect/>
          </a:stretch>
        </p:blipFill>
        <p:spPr>
          <a:xfrm>
            <a:off x="727075" y="2463284"/>
            <a:ext cx="6367463" cy="3077607"/>
          </a:xfrm>
        </p:spPr>
      </p:pic>
      <p:pic>
        <p:nvPicPr>
          <p:cNvPr id="7" name="Grafik 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394410" y="2385949"/>
            <a:ext cx="4074978" cy="3922776"/>
          </a:xfrm>
          <a:prstGeom prst="rect">
            <a:avLst/>
          </a:prstGeom>
        </p:spPr>
      </p:pic>
    </p:spTree>
    <p:extLst>
      <p:ext uri="{BB962C8B-B14F-4D97-AF65-F5344CB8AC3E}">
        <p14:creationId xmlns:p14="http://schemas.microsoft.com/office/powerpoint/2010/main" val="306631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3103104"/>
            <a:ext cx="3378323" cy="615553"/>
          </a:xfrm>
        </p:spPr>
        <p:txBody>
          <a:bodyPr/>
          <a:lstStyle/>
          <a:p>
            <a:r>
              <a:rPr lang="de-DE" dirty="0" smtClean="0">
                <a:latin typeface="Segoe UI" panose="020B0502040204020203" pitchFamily="34" charset="0"/>
                <a:cs typeface="Segoe UI" panose="020B0502040204020203" pitchFamily="34" charset="0"/>
              </a:rPr>
              <a:t>Techn. Schutzmaßnahmen nutzen </a:t>
            </a:r>
            <a:r>
              <a:rPr lang="de-DE" dirty="0" smtClean="0">
                <a:solidFill>
                  <a:schemeClr val="bg1"/>
                </a:solidFill>
                <a:latin typeface="Segoe UI" panose="020B0502040204020203" pitchFamily="34" charset="0"/>
                <a:cs typeface="Segoe UI" panose="020B0502040204020203" pitchFamily="34" charset="0"/>
              </a:rPr>
              <a:t>__</a:t>
            </a:r>
            <a:endParaRPr lang="de-DE" dirty="0">
              <a:solidFill>
                <a:schemeClr val="bg1"/>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solidFill>
                  <a:schemeClr val="accent1"/>
                </a:solidFill>
                <a:latin typeface="Segoe UI" panose="020B0502040204020203" pitchFamily="34" charset="0"/>
                <a:cs typeface="Segoe UI" panose="020B0502040204020203" pitchFamily="34" charset="0"/>
              </a:rPr>
              <a:t>HANDLUNGSTIPPS </a:t>
            </a:r>
            <a:r>
              <a:rPr lang="de-DE" dirty="0" smtClean="0"/>
              <a:t>bei Übermäßiger Nutzung</a:t>
            </a:r>
            <a:endParaRPr lang="de-DE" dirty="0"/>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1660060" y="2015059"/>
            <a:ext cx="3329224" cy="615553"/>
          </a:xfrm>
        </p:spPr>
        <p:txBody>
          <a:bodyPr/>
          <a:lstStyle/>
          <a:p>
            <a:pPr algn="r"/>
            <a:r>
              <a:rPr lang="de-DE" dirty="0">
                <a:latin typeface="Segoe UI" panose="020B0502040204020203" pitchFamily="34" charset="0"/>
                <a:cs typeface="Segoe UI" panose="020B0502040204020203" pitchFamily="34" charset="0"/>
              </a:rPr>
              <a:t>Gemeinsam Regeln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vereinbaren </a:t>
            </a:r>
            <a:r>
              <a:rPr lang="de-DE" dirty="0" smtClean="0">
                <a:solidFill>
                  <a:schemeClr val="bg1"/>
                </a:solidFill>
                <a:latin typeface="Segoe UI" panose="020B0502040204020203" pitchFamily="34" charset="0"/>
                <a:cs typeface="Segoe UI" panose="020B0502040204020203" pitchFamily="34" charset="0"/>
              </a:rPr>
              <a:t>__</a:t>
            </a:r>
            <a:endParaRPr lang="de-DE" dirty="0">
              <a:solidFill>
                <a:schemeClr val="bg1"/>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5" y="3103104"/>
            <a:ext cx="3378323" cy="307777"/>
          </a:xfrm>
        </p:spPr>
        <p:txBody>
          <a:bodyPr/>
          <a:lstStyle/>
          <a:p>
            <a:r>
              <a:rPr lang="de-DE" dirty="0"/>
              <a:t>Vorbild sein</a:t>
            </a:r>
            <a:endParaRPr lang="de-DE" dirty="0">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4" y="4376548"/>
            <a:ext cx="3378323" cy="307777"/>
          </a:xfrm>
        </p:spPr>
        <p:txBody>
          <a:bodyPr/>
          <a:lstStyle/>
          <a:p>
            <a:r>
              <a:rPr lang="de-DE" dirty="0"/>
              <a:t>Wachsam sein</a:t>
            </a:r>
            <a:endParaRPr lang="de-DE" dirty="0">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384721"/>
            <a:ext cx="4004933" cy="307777"/>
          </a:xfrm>
        </p:spPr>
        <p:txBody>
          <a:bodyPr/>
          <a:lstStyle/>
          <a:p>
            <a:r>
              <a:rPr lang="de-DE" dirty="0">
                <a:latin typeface="Segoe UI" panose="020B0502040204020203" pitchFamily="34" charset="0"/>
                <a:cs typeface="Segoe UI" panose="020B0502040204020203" pitchFamily="34" charset="0"/>
              </a:rPr>
              <a:t>Sich Hilfe suchen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3" y="4376548"/>
            <a:ext cx="3378323" cy="307777"/>
          </a:xfrm>
        </p:spPr>
        <p:txBody>
          <a:bodyPr/>
          <a:lstStyle/>
          <a:p>
            <a:r>
              <a:rPr lang="de-DE" dirty="0">
                <a:latin typeface="Segoe UI" panose="020B0502040204020203" pitchFamily="34" charset="0"/>
                <a:cs typeface="Segoe UI" panose="020B0502040204020203" pitchFamily="34" charset="0"/>
              </a:rPr>
              <a:t>Abwechslung bieten</a:t>
            </a: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384721"/>
            <a:ext cx="4000625" cy="307777"/>
          </a:xfrm>
        </p:spPr>
        <p:txBody>
          <a:bodyPr/>
          <a:lstStyle/>
          <a:p>
            <a:r>
              <a:rPr lang="de-DE" dirty="0">
                <a:latin typeface="Segoe UI" panose="020B0502040204020203" pitchFamily="34" charset="0"/>
                <a:cs typeface="Segoe UI" panose="020B0502040204020203" pitchFamily="34" charset="0"/>
              </a:rPr>
              <a:t>Nach </a:t>
            </a:r>
            <a:r>
              <a:rPr lang="de-DE" dirty="0" smtClean="0">
                <a:latin typeface="Segoe UI" panose="020B0502040204020203" pitchFamily="34" charset="0"/>
                <a:cs typeface="Segoe UI" panose="020B0502040204020203" pitchFamily="34" charset="0"/>
              </a:rPr>
              <a:t>Ursachen </a:t>
            </a:r>
            <a:r>
              <a:rPr lang="de-DE" dirty="0">
                <a:latin typeface="Segoe UI" panose="020B0502040204020203" pitchFamily="34" charset="0"/>
                <a:cs typeface="Segoe UI" panose="020B0502040204020203" pitchFamily="34" charset="0"/>
              </a:rPr>
              <a:t>suchen</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6</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96088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7002815" y="296088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358009" y="408043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933991" y="408043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4C50121B-A634-9748-233B-C30BEAE94662}"/>
              </a:ext>
            </a:extLst>
          </p:cNvPr>
          <p:cNvGrpSpPr/>
          <p:nvPr/>
        </p:nvGrpSpPr>
        <p:grpSpPr>
          <a:xfrm>
            <a:off x="5059086" y="2210344"/>
            <a:ext cx="900000" cy="900000"/>
            <a:chOff x="5639186" y="221034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8"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nvGrpSpPr>
          <p:cNvPr id="54" name="Gruppieren 53">
            <a:extLst>
              <a:ext uri="{FF2B5EF4-FFF2-40B4-BE49-F238E27FC236}">
                <a16:creationId xmlns:a16="http://schemas.microsoft.com/office/drawing/2014/main" id="{4C50121B-A634-9748-233B-C30BEAE94662}"/>
              </a:ext>
            </a:extLst>
          </p:cNvPr>
          <p:cNvGrpSpPr/>
          <p:nvPr/>
        </p:nvGrpSpPr>
        <p:grpSpPr>
          <a:xfrm>
            <a:off x="6278690" y="2210344"/>
            <a:ext cx="900000" cy="900000"/>
            <a:chOff x="5639186" y="2210344"/>
            <a:chExt cx="900000" cy="900000"/>
          </a:xfrm>
        </p:grpSpPr>
        <p:sp>
          <p:nvSpPr>
            <p:cNvPr id="55" name="Ellipse 5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3"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4"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sp>
        <p:nvSpPr>
          <p:cNvPr id="74" name="Textplatzhalter 17">
            <a:extLst>
              <a:ext uri="{FF2B5EF4-FFF2-40B4-BE49-F238E27FC236}">
                <a16:creationId xmlns:a16="http://schemas.microsoft.com/office/drawing/2014/main" id="{B9D15CFC-70CD-2E39-2116-530FC3FBD756}"/>
              </a:ext>
            </a:extLst>
          </p:cNvPr>
          <p:cNvSpPr txBox="1">
            <a:spLocks/>
          </p:cNvSpPr>
          <p:nvPr/>
        </p:nvSpPr>
        <p:spPr>
          <a:xfrm>
            <a:off x="7268690" y="2051593"/>
            <a:ext cx="3600000" cy="307777"/>
          </a:xfrm>
          <a:prstGeom prst="rect">
            <a:avLst/>
          </a:prstGeom>
        </p:spPr>
        <p:txBody>
          <a:bodyPr lIns="0" tIns="0" rIns="0" bIns="0">
            <a:spAutoFit/>
          </a:bodyPr>
          <a:lstStyle>
            <a:lvl1pPr marL="0" indent="0" algn="ctr" defTabSz="914400" rtl="0" eaLnBrk="1" latinLnBrk="0" hangingPunct="1">
              <a:lnSpc>
                <a:spcPct val="100000"/>
              </a:lnSpc>
              <a:spcBef>
                <a:spcPts val="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latin typeface="Segoe UI" panose="020B0502040204020203" pitchFamily="34" charset="0"/>
                <a:cs typeface="Segoe UI" panose="020B0502040204020203" pitchFamily="34" charset="0"/>
              </a:rPr>
              <a:t>Position beziehen</a:t>
            </a:r>
          </a:p>
        </p:txBody>
      </p:sp>
      <p:sp>
        <p:nvSpPr>
          <p:cNvPr id="70" name="Abgerundetes Rechteck 69"/>
          <p:cNvSpPr/>
          <p:nvPr/>
        </p:nvSpPr>
        <p:spPr>
          <a:xfrm>
            <a:off x="10962331" y="5399998"/>
            <a:ext cx="1085467" cy="1094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36493" y="5483010"/>
            <a:ext cx="928800" cy="928800"/>
          </a:xfrm>
          <a:prstGeom prst="rect">
            <a:avLst/>
          </a:prstGeom>
        </p:spPr>
      </p:pic>
      <p:pic>
        <p:nvPicPr>
          <p:cNvPr id="71" name="Grafik 70">
            <a:hlinkClick r:id="rId7"/>
          </p:cNvPr>
          <p:cNvPicPr>
            <a:picLocks noChangeAspect="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9470" y="2354468"/>
            <a:ext cx="232964" cy="231144"/>
          </a:xfrm>
          <a:prstGeom prst="rect">
            <a:avLst/>
          </a:prstGeom>
        </p:spPr>
      </p:pic>
      <p:pic>
        <p:nvPicPr>
          <p:cNvPr id="72" name="Grafik 71">
            <a:hlinkClick r:id="rId9"/>
          </p:cNvPr>
          <p:cNvPicPr>
            <a:picLocks noChangeAspect="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27854" y="3445008"/>
            <a:ext cx="232964" cy="231144"/>
          </a:xfrm>
          <a:prstGeom prst="rect">
            <a:avLst/>
          </a:prstGeom>
        </p:spPr>
      </p:pic>
      <p:pic>
        <p:nvPicPr>
          <p:cNvPr id="73" name="Grafik 72">
            <a:hlinkClick r:id="rId10"/>
          </p:cNvPr>
          <p:cNvPicPr>
            <a:picLocks noChangeAspect="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49366" y="5411979"/>
            <a:ext cx="232964" cy="231144"/>
          </a:xfrm>
          <a:prstGeom prst="rect">
            <a:avLst/>
          </a:prstGeom>
        </p:spPr>
      </p:pic>
    </p:spTree>
    <p:extLst>
      <p:ext uri="{BB962C8B-B14F-4D97-AF65-F5344CB8AC3E}">
        <p14:creationId xmlns:p14="http://schemas.microsoft.com/office/powerpoint/2010/main" val="35138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7</a:t>
            </a:fld>
            <a:endParaRPr lang="de-DE" dirty="0"/>
          </a:p>
        </p:txBody>
      </p:sp>
      <p:pic>
        <p:nvPicPr>
          <p:cNvPr id="10" name="Inhaltsplatzhalter 4">
            <a:extLst>
              <a:ext uri="{FF2B5EF4-FFF2-40B4-BE49-F238E27FC236}">
                <a16:creationId xmlns:a16="http://schemas.microsoft.com/office/drawing/2014/main" id="{86704DBB-7AC9-4E75-9DE7-5122791033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3" y="1674145"/>
            <a:ext cx="9802505" cy="4638509"/>
          </a:xfrm>
          <a:prstGeom prst="rect">
            <a:avLst/>
          </a:prstGeom>
        </p:spPr>
      </p:pic>
    </p:spTree>
    <p:extLst>
      <p:ext uri="{BB962C8B-B14F-4D97-AF65-F5344CB8AC3E}">
        <p14:creationId xmlns:p14="http://schemas.microsoft.com/office/powerpoint/2010/main" val="204781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8</a:t>
            </a:fld>
            <a:endParaRPr lang="de-DE" dirty="0"/>
          </a:p>
        </p:txBody>
      </p:sp>
      <p:pic>
        <p:nvPicPr>
          <p:cNvPr id="11" name="Grafik 10">
            <a:extLst>
              <a:ext uri="{FF2B5EF4-FFF2-40B4-BE49-F238E27FC236}">
                <a16:creationId xmlns:a16="http://schemas.microsoft.com/office/drawing/2014/main" id="{3DB9AC18-A1C8-4688-A253-D7A9879FD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4" y="1674145"/>
            <a:ext cx="8910862" cy="4640400"/>
          </a:xfrm>
          <a:prstGeom prst="rect">
            <a:avLst/>
          </a:prstGeom>
        </p:spPr>
      </p:pic>
    </p:spTree>
    <p:extLst>
      <p:ext uri="{BB962C8B-B14F-4D97-AF65-F5344CB8AC3E}">
        <p14:creationId xmlns:p14="http://schemas.microsoft.com/office/powerpoint/2010/main" val="4356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9</a:t>
            </a:fld>
            <a:endParaRPr lang="de-DE" dirty="0"/>
          </a:p>
        </p:txBody>
      </p:sp>
      <p:pic>
        <p:nvPicPr>
          <p:cNvPr id="7" name="Grafik 6">
            <a:extLst>
              <a:ext uri="{FF2B5EF4-FFF2-40B4-BE49-F238E27FC236}">
                <a16:creationId xmlns:a16="http://schemas.microsoft.com/office/drawing/2014/main" id="{000F911F-C78E-4803-8A2B-E98F0E902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5" y="1674145"/>
            <a:ext cx="10869589" cy="4644000"/>
          </a:xfrm>
          <a:prstGeom prst="rect">
            <a:avLst/>
          </a:prstGeom>
        </p:spPr>
      </p:pic>
    </p:spTree>
    <p:extLst>
      <p:ext uri="{BB962C8B-B14F-4D97-AF65-F5344CB8AC3E}">
        <p14:creationId xmlns:p14="http://schemas.microsoft.com/office/powerpoint/2010/main" val="74167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Props1.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3.xml><?xml version="1.0" encoding="utf-8"?>
<ds:datastoreItem xmlns:ds="http://schemas.openxmlformats.org/officeDocument/2006/customXml" ds:itemID="{BE2F4CA1-FA53-45F9-B408-EE067BF1B69C}">
  <ds:schemaRefs>
    <ds:schemaRef ds:uri="http://schemas.microsoft.com/office/2006/metadata/properties"/>
    <ds:schemaRef ds:uri="44694c35-30c0-4ff0-8b82-8424709eaf3a"/>
    <ds:schemaRef ds:uri="http://purl.org/dc/terms/"/>
    <ds:schemaRef ds:uri="http://schemas.openxmlformats.org/package/2006/metadata/core-properties"/>
    <ds:schemaRef ds:uri="http://schemas.microsoft.com/office/2006/documentManagement/types"/>
    <ds:schemaRef ds:uri="5a4219a2-45cf-45bf-91bc-5ddc1db9b26b"/>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2140</Words>
  <Application>Microsoft Office PowerPoint</Application>
  <PresentationFormat>Breitbild</PresentationFormat>
  <Paragraphs>260</Paragraphs>
  <Slides>23</Slides>
  <Notes>18</Notes>
  <HiddenSlides>8</HiddenSlides>
  <MMClips>1</MMClips>
  <ScaleCrop>false</ScaleCrop>
  <HeadingPairs>
    <vt:vector size="8" baseType="variant">
      <vt:variant>
        <vt:lpstr>Verwendete Schriftarten</vt:lpstr>
      </vt:variant>
      <vt:variant>
        <vt:i4>4</vt:i4>
      </vt:variant>
      <vt:variant>
        <vt:lpstr>Design</vt:lpstr>
      </vt:variant>
      <vt:variant>
        <vt:i4>3</vt:i4>
      </vt:variant>
      <vt:variant>
        <vt:lpstr>Eingebettete OLE-Server</vt:lpstr>
      </vt:variant>
      <vt:variant>
        <vt:i4>1</vt:i4>
      </vt:variant>
      <vt:variant>
        <vt:lpstr>Folientitel</vt:lpstr>
      </vt:variant>
      <vt:variant>
        <vt:i4>23</vt:i4>
      </vt:variant>
    </vt:vector>
  </HeadingPairs>
  <TitlesOfParts>
    <vt:vector size="31" baseType="lpstr">
      <vt:lpstr>Aptos</vt:lpstr>
      <vt:lpstr>Arial</vt:lpstr>
      <vt:lpstr>Calibri</vt:lpstr>
      <vt:lpstr>Segoe UI</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 Anna-Sophia Böhme</dc:creator>
  <cp:lastModifiedBy>Bushoff Annalena</cp:lastModifiedBy>
  <cp:revision>96</cp:revision>
  <dcterms:created xsi:type="dcterms:W3CDTF">2024-05-08T06:34:22Z</dcterms:created>
  <dcterms:modified xsi:type="dcterms:W3CDTF">2025-03-26T11:09:12Z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