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73" r:id="rId2"/>
    <p:sldId id="257" r:id="rId3"/>
    <p:sldId id="258" r:id="rId4"/>
    <p:sldId id="284" r:id="rId5"/>
    <p:sldId id="269" r:id="rId6"/>
    <p:sldId id="276" r:id="rId7"/>
    <p:sldId id="272" r:id="rId8"/>
    <p:sldId id="282" r:id="rId9"/>
    <p:sldId id="285" r:id="rId10"/>
    <p:sldId id="286" r:id="rId11"/>
    <p:sldId id="264" r:id="rId12"/>
    <p:sldId id="265" r:id="rId13"/>
    <p:sldId id="266" r:id="rId14"/>
  </p:sldIdLst>
  <p:sldSz cx="18288000" cy="10287000"/>
  <p:notesSz cx="6858000" cy="9144000"/>
  <p:embeddedFontLst>
    <p:embeddedFont>
      <p:font typeface="Atkinson Hyperlegible" panose="020B0604020202020204" charset="0"/>
      <p:regular r:id="rId16"/>
    </p:embeddedFont>
    <p:embeddedFont>
      <p:font typeface="Baloo Bhaijaan" panose="020B0604020202020204" charset="-78"/>
      <p:regular r:id="rId17"/>
    </p:embeddedFont>
    <p:embeddedFont>
      <p:font typeface="Comic Sans MS" panose="030F0702030302020204" pitchFamily="66" charset="0"/>
      <p:regular r:id="rId18"/>
      <p:bold r:id="rId19"/>
      <p:italic r:id="rId20"/>
      <p:boldItalic r:id="rId21"/>
    </p:embeddedFont>
    <p:embeddedFont>
      <p:font typeface="Dekko"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AFC2"/>
    <a:srgbClr val="A33E40"/>
    <a:srgbClr val="D6D6D6"/>
    <a:srgbClr val="B30000"/>
    <a:srgbClr val="F7B3DF"/>
    <a:srgbClr val="C0504D"/>
    <a:srgbClr val="64A643"/>
    <a:srgbClr val="E52A23"/>
    <a:srgbClr val="9FA4B5"/>
    <a:srgbClr val="F3CF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94" autoAdjust="0"/>
    <p:restoredTop sz="44745" autoAdjust="0"/>
  </p:normalViewPr>
  <p:slideViewPr>
    <p:cSldViewPr>
      <p:cViewPr varScale="1">
        <p:scale>
          <a:sx n="16" d="100"/>
          <a:sy n="16" d="100"/>
        </p:scale>
        <p:origin x="176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117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txBody>
          <a:bodyPr/>
          <a:lstStyle/>
          <a:p>
            <a:endParaRPr lang="de-DE"/>
          </a:p>
        </p:txBody>
      </p:sp>
      <p:sp>
        <p:nvSpPr>
          <p:cNvPr id="3" name="Notizenplatzhalter 2"/>
          <p:cNvSpPr>
            <a:spLocks noGrp="1"/>
          </p:cNvSpPr>
          <p:nvPr>
            <p:ph type="body" idx="1"/>
          </p:nvPr>
        </p:nvSpPr>
        <p:spPr/>
        <p:txBody>
          <a:bodyPr/>
          <a:lstStyle/>
          <a:p>
            <a:r>
              <a:rPr lang="de-DE" b="1" dirty="0">
                <a:latin typeface="+mn-lt"/>
              </a:rPr>
              <a:t>Folien erstellt vom ISB-AK Bildung in der digital vernetzten Welt</a:t>
            </a:r>
          </a:p>
          <a:p>
            <a:endParaRPr lang="de-DE" b="1" dirty="0">
              <a:latin typeface="+mn-lt"/>
            </a:endParaRPr>
          </a:p>
          <a:p>
            <a:r>
              <a:rPr lang="de-DE" b="1" dirty="0">
                <a:latin typeface="+mn-lt"/>
              </a:rPr>
              <a:t>Folie 1 – Titelfolie</a:t>
            </a:r>
          </a:p>
          <a:p>
            <a:endParaRPr lang="de-DE" b="1" dirty="0">
              <a:latin typeface="+mn-lt"/>
            </a:endParaRPr>
          </a:p>
          <a:p>
            <a:r>
              <a:rPr lang="de-DE" dirty="0"/>
              <a:t>Diese Folienpräsentation ist ein Vorschlag für eine Verfassungsviertelstunde, die die Auswirkungen von KI auf die Meinungsfreiheit (Art. 5 GG) thematisiert. Wenn Sie alle Folien behandeln möchten, werden Sie länger als 15 Minuten benötigen – kürzen Sie also, wo Sie es für notwendig halten!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Hintergrundinformationen für die Durchführung dieser Verfassungsviertelstunde finden Sie unter anderem in den folgenden Artikeln im </a:t>
            </a:r>
            <a:r>
              <a:rPr lang="de-DE" dirty="0" err="1"/>
              <a:t>mebis</a:t>
            </a:r>
            <a:r>
              <a:rPr lang="de-DE" dirty="0"/>
              <a:t> Magazin. Auch in </a:t>
            </a:r>
            <a:r>
              <a:rPr lang="de-DE" sz="1800" dirty="0">
                <a:solidFill>
                  <a:srgbClr val="000000"/>
                </a:solidFill>
                <a:effectLst/>
                <a:latin typeface="Calibri" panose="020F0502020204030204" pitchFamily="34" charset="0"/>
              </a:rPr>
              <a:t>den Notizen zu den jeweiligen Folien finden Sie Verweise auf die zugrunde liegenden Texte.</a:t>
            </a:r>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1. KI – Deepfakes: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FFFFFF"/>
                </a:solidFill>
                <a:effectLst/>
                <a:latin typeface="Atkinson Hyperlegible"/>
              </a:rPr>
              <a:t>AK Bildung in der digital vernetzten Welt, in: </a:t>
            </a:r>
            <a:r>
              <a:rPr lang="de-DE" b="0" i="0" dirty="0" err="1">
                <a:solidFill>
                  <a:srgbClr val="FFFFFF"/>
                </a:solidFill>
                <a:effectLst/>
                <a:latin typeface="Atkinson Hyperlegible"/>
              </a:rPr>
              <a:t>mebis</a:t>
            </a:r>
            <a:r>
              <a:rPr lang="de-DE" b="0" i="0" dirty="0">
                <a:solidFill>
                  <a:srgbClr val="FFFFFF"/>
                </a:solidFill>
                <a:effectLst/>
                <a:latin typeface="Atkinson Hyperlegible"/>
              </a:rPr>
              <a:t> – Landesmedienzentrum Bayern (2025). </a:t>
            </a:r>
            <a:r>
              <a:rPr lang="de-DE" b="0" i="1" dirty="0">
                <a:solidFill>
                  <a:srgbClr val="FFFFFF"/>
                </a:solidFill>
                <a:effectLst/>
                <a:latin typeface="Atkinson Hyperlegible"/>
              </a:rPr>
              <a:t>KI | Deepfakes</a:t>
            </a:r>
            <a:r>
              <a:rPr lang="de-DE" b="0" i="0" dirty="0">
                <a:solidFill>
                  <a:srgbClr val="FFFFFF"/>
                </a:solidFill>
                <a:effectLst/>
                <a:latin typeface="Atkinson Hyperlegible"/>
              </a:rPr>
              <a:t>. Verfügbar unter: </a:t>
            </a:r>
            <a:r>
              <a:rPr lang="de-DE" dirty="0"/>
              <a:t>https://mebis.bycs.de/beitrag/ki-deepfakes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indent="0">
              <a:buNone/>
            </a:pPr>
            <a:r>
              <a:rPr lang="de-DE" dirty="0"/>
              <a:t>2. KI – Geschichte der KI </a:t>
            </a:r>
          </a:p>
          <a:p>
            <a:pPr marL="0" indent="0">
              <a:buNone/>
            </a:pPr>
            <a:r>
              <a:rPr lang="de-DE" b="0" i="0" dirty="0">
                <a:solidFill>
                  <a:srgbClr val="FFFFFF"/>
                </a:solidFill>
                <a:effectLst/>
                <a:latin typeface="Atkinson Hyperlegible"/>
              </a:rPr>
              <a:t>AK Bildung in der digital vernetzten Welt, in: </a:t>
            </a:r>
            <a:r>
              <a:rPr lang="de-DE" b="0" i="0" dirty="0" err="1">
                <a:solidFill>
                  <a:srgbClr val="FFFFFF"/>
                </a:solidFill>
                <a:effectLst/>
                <a:latin typeface="Atkinson Hyperlegible"/>
              </a:rPr>
              <a:t>mebis</a:t>
            </a:r>
            <a:r>
              <a:rPr lang="de-DE" b="0" i="0" dirty="0">
                <a:solidFill>
                  <a:srgbClr val="FFFFFF"/>
                </a:solidFill>
                <a:effectLst/>
                <a:latin typeface="Atkinson Hyperlegible"/>
              </a:rPr>
              <a:t> – Landesmedienzentrum Bayern (2024). </a:t>
            </a:r>
            <a:r>
              <a:rPr lang="de-DE" b="0" i="1" dirty="0">
                <a:solidFill>
                  <a:srgbClr val="FFFFFF"/>
                </a:solidFill>
                <a:effectLst/>
                <a:latin typeface="Atkinson Hyperlegible"/>
              </a:rPr>
              <a:t>KI | Die Geschichte der Künstlichen Intelligenz</a:t>
            </a:r>
            <a:r>
              <a:rPr lang="de-DE" b="0" i="0" dirty="0">
                <a:solidFill>
                  <a:srgbClr val="FFFFFF"/>
                </a:solidFill>
                <a:effectLst/>
                <a:latin typeface="Atkinson Hyperlegible"/>
              </a:rPr>
              <a:t>. Verfügbar unter: https://mebis.bycs.de/beitrag/ki-geschichte-der-ki</a:t>
            </a:r>
            <a:endParaRPr lang="de-DE" dirty="0"/>
          </a:p>
          <a:p>
            <a:endParaRPr lang="de-DE" dirty="0"/>
          </a:p>
          <a:p>
            <a:r>
              <a:rPr lang="de-DE" b="1" dirty="0"/>
              <a:t>Inhalte dieser Folienpräsentation</a:t>
            </a:r>
          </a:p>
          <a:p>
            <a:r>
              <a:rPr lang="de-DE" dirty="0"/>
              <a:t>Eine detaillierte Beschreibung finden Sie in den Notizen der jeweiligen Folie.</a:t>
            </a:r>
          </a:p>
          <a:p>
            <a:endParaRPr lang="de-DE" dirty="0"/>
          </a:p>
          <a:p>
            <a:r>
              <a:rPr lang="de-DE" dirty="0"/>
              <a:t>Folie 1 – Titelfolie mit dem Thema dieser Verfassungsviertelstunde</a:t>
            </a:r>
          </a:p>
          <a:p>
            <a:r>
              <a:rPr lang="de-DE" dirty="0"/>
              <a:t>Folie 2 – Aktivierung des Vorwissens der Schülerinnen und Schüler zu Art 5 GG </a:t>
            </a:r>
          </a:p>
          <a:p>
            <a:r>
              <a:rPr lang="de-DE" dirty="0"/>
              <a:t>Folie 3 – Art 5 GG: Meinungsfreiheit</a:t>
            </a:r>
          </a:p>
          <a:p>
            <a:r>
              <a:rPr lang="de-DE" dirty="0"/>
              <a:t>Folie 4 – Angriffe auf Demokratie und Meinungsfreiheit durch generative KI: KI generierte Bilder</a:t>
            </a:r>
          </a:p>
          <a:p>
            <a:r>
              <a:rPr lang="de-DE" dirty="0"/>
              <a:t>Folien 5 und 6: Beispiele für KI-generierte Bilder zur politischen Beeinflussung</a:t>
            </a:r>
          </a:p>
          <a:p>
            <a:r>
              <a:rPr lang="de-DE" dirty="0"/>
              <a:t>Folie 7 – Angriffe auf Demokratie und Meinungsfreiheit durch generative KI: KI generierte Stimmen</a:t>
            </a:r>
          </a:p>
          <a:p>
            <a:r>
              <a:rPr lang="en-US" dirty="0"/>
              <a:t>Folie 8 – Text to Speech: Wie </a:t>
            </a:r>
            <a:r>
              <a:rPr lang="en-US" dirty="0" err="1"/>
              <a:t>funktioniert</a:t>
            </a:r>
            <a:r>
              <a:rPr lang="en-US" dirty="0"/>
              <a:t> das?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Folie 9 – </a:t>
            </a:r>
            <a:r>
              <a:rPr lang="de-DE" dirty="0"/>
              <a:t>Angriffe auf Demokratie und Meinungsfreiheit durch generative KI: KI generierte Videos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Folie 10 – Voice Conversion: Wie </a:t>
            </a:r>
            <a:r>
              <a:rPr lang="en-US" dirty="0" err="1"/>
              <a:t>funktioniert</a:t>
            </a:r>
            <a:r>
              <a:rPr lang="en-US" dirty="0"/>
              <a:t> das?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Folie 11 – Face Swap: Wie </a:t>
            </a:r>
            <a:r>
              <a:rPr lang="en-US" dirty="0" err="1"/>
              <a:t>funktioniert</a:t>
            </a:r>
            <a:r>
              <a:rPr lang="en-US" dirty="0"/>
              <a:t> das?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Folie 12 – </a:t>
            </a:r>
            <a:r>
              <a:rPr lang="de-DE" dirty="0"/>
              <a:t>Angriffe auf Demokratie und Meinungsfreiheit durch generative KI: KI generierte Texte (Posts)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Folie 13 – </a:t>
            </a:r>
            <a:r>
              <a:rPr lang="de-DE" dirty="0"/>
              <a:t>Meinungsmanipulation durch Chatbots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Folie 14 – Positive Auswirkungen von KI auf die Meinungsfreiheit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Folien 15 – 18: Vorschläge für Meinungslinien zum Thema KI und Meinungsfreiheit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Folie 19 – </a:t>
            </a:r>
            <a:r>
              <a:rPr lang="en-US" dirty="0" err="1"/>
              <a:t>Fazit</a:t>
            </a:r>
            <a:r>
              <a:rPr lang="en-US" dirty="0"/>
              <a:t>: </a:t>
            </a:r>
            <a:r>
              <a:rPr lang="en-US" dirty="0" err="1"/>
              <a:t>Welche</a:t>
            </a:r>
            <a:r>
              <a:rPr lang="en-US" dirty="0"/>
              <a:t> </a:t>
            </a:r>
            <a:r>
              <a:rPr lang="en-US" dirty="0" err="1"/>
              <a:t>Entscheidungen</a:t>
            </a:r>
            <a:r>
              <a:rPr lang="en-US" dirty="0"/>
              <a:t> </a:t>
            </a:r>
            <a:r>
              <a:rPr lang="en-US" dirty="0" err="1"/>
              <a:t>sollte</a:t>
            </a:r>
            <a:r>
              <a:rPr lang="en-US" dirty="0"/>
              <a:t> </a:t>
            </a:r>
            <a:r>
              <a:rPr lang="en-US" dirty="0" err="1"/>
              <a:t>ein</a:t>
            </a:r>
            <a:r>
              <a:rPr lang="en-US" dirty="0"/>
              <a:t> KI-System </a:t>
            </a:r>
            <a:r>
              <a:rPr lang="en-US" dirty="0" err="1"/>
              <a:t>treffen</a:t>
            </a:r>
            <a:r>
              <a:rPr lang="en-US" dirty="0"/>
              <a:t> </a:t>
            </a:r>
            <a:r>
              <a:rPr lang="en-US" dirty="0" err="1"/>
              <a:t>dürfen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err="1"/>
              <a:t>Didaktische</a:t>
            </a:r>
            <a:r>
              <a:rPr lang="en-US" dirty="0"/>
              <a:t> </a:t>
            </a:r>
            <a:r>
              <a:rPr lang="en-US" dirty="0" err="1"/>
              <a:t>Überlegungen</a:t>
            </a:r>
            <a:r>
              <a:rPr lang="en-US" dirty="0"/>
              <a:t> </a:t>
            </a:r>
            <a:r>
              <a:rPr lang="en-US" dirty="0" err="1"/>
              <a:t>zu</a:t>
            </a:r>
            <a:r>
              <a:rPr lang="en-US" dirty="0"/>
              <a:t> Folie 1:</a:t>
            </a:r>
          </a:p>
          <a:p>
            <a:endParaRPr lang="en-US" dirty="0"/>
          </a:p>
          <a:p>
            <a:r>
              <a:rPr lang="en-US" dirty="0" err="1"/>
              <a:t>Diese</a:t>
            </a:r>
            <a:r>
              <a:rPr lang="en-US" dirty="0"/>
              <a:t> Folie </a:t>
            </a:r>
            <a:r>
              <a:rPr lang="en-US" dirty="0" err="1"/>
              <a:t>dient</a:t>
            </a:r>
            <a:r>
              <a:rPr lang="en-US" dirty="0"/>
              <a:t> </a:t>
            </a:r>
            <a:r>
              <a:rPr lang="en-US" dirty="0" err="1"/>
              <a:t>als</a:t>
            </a:r>
            <a:r>
              <a:rPr lang="en-US" dirty="0"/>
              <a:t> </a:t>
            </a:r>
            <a:r>
              <a:rPr lang="en-US" dirty="0" err="1"/>
              <a:t>Titelfolie</a:t>
            </a:r>
            <a:r>
              <a:rPr lang="en-US" dirty="0"/>
              <a:t>, um das Thema der </a:t>
            </a:r>
            <a:r>
              <a:rPr lang="en-US" dirty="0" err="1"/>
              <a:t>Verfassungsviertelstunde</a:t>
            </a:r>
            <a:r>
              <a:rPr lang="en-US" dirty="0"/>
              <a:t> </a:t>
            </a:r>
            <a:r>
              <a:rPr lang="en-US" dirty="0" err="1"/>
              <a:t>darzustellen</a:t>
            </a:r>
            <a:r>
              <a:rPr lang="en-US" dirty="0"/>
              <a:t>. Die </a:t>
            </a:r>
            <a:r>
              <a:rPr lang="en-US" dirty="0" err="1"/>
              <a:t>Frage</a:t>
            </a:r>
            <a:r>
              <a:rPr lang="en-US" dirty="0"/>
              <a:t>, </a:t>
            </a:r>
            <a:r>
              <a:rPr lang="en-US" dirty="0" err="1"/>
              <a:t>wie</a:t>
            </a:r>
            <a:r>
              <a:rPr lang="en-US" dirty="0"/>
              <a:t> </a:t>
            </a:r>
            <a:r>
              <a:rPr lang="en-US" dirty="0" err="1"/>
              <a:t>sich</a:t>
            </a:r>
            <a:r>
              <a:rPr lang="en-US" dirty="0"/>
              <a:t> KI auf die </a:t>
            </a:r>
            <a:r>
              <a:rPr lang="en-US" dirty="0" err="1"/>
              <a:t>Meinungsfreiheit</a:t>
            </a:r>
            <a:r>
              <a:rPr lang="en-US" dirty="0"/>
              <a:t> </a:t>
            </a:r>
            <a:r>
              <a:rPr lang="en-US" dirty="0" err="1"/>
              <a:t>auswirkt</a:t>
            </a:r>
            <a:r>
              <a:rPr lang="en-US" dirty="0"/>
              <a:t>, </a:t>
            </a:r>
            <a:r>
              <a:rPr lang="en-US" dirty="0" err="1"/>
              <a:t>soll</a:t>
            </a:r>
            <a:r>
              <a:rPr lang="en-US" dirty="0"/>
              <a:t> an </a:t>
            </a:r>
            <a:r>
              <a:rPr lang="en-US" dirty="0" err="1"/>
              <a:t>dieser</a:t>
            </a:r>
            <a:r>
              <a:rPr lang="en-US" dirty="0"/>
              <a:t> Stelle </a:t>
            </a:r>
            <a:r>
              <a:rPr lang="en-US" dirty="0" err="1"/>
              <a:t>nicht</a:t>
            </a:r>
            <a:r>
              <a:rPr lang="en-US" dirty="0"/>
              <a:t> </a:t>
            </a:r>
            <a:r>
              <a:rPr lang="en-US" dirty="0" err="1"/>
              <a:t>beantwortet</a:t>
            </a:r>
            <a:r>
              <a:rPr lang="en-US" dirty="0"/>
              <a:t> </a:t>
            </a:r>
            <a:r>
              <a:rPr lang="en-US" dirty="0" err="1"/>
              <a:t>werden</a:t>
            </a:r>
            <a:r>
              <a:rPr lang="en-US" dirty="0"/>
              <a:t>. </a:t>
            </a:r>
            <a:r>
              <a:rPr lang="en-US" dirty="0" err="1"/>
              <a:t>Diese</a:t>
            </a:r>
            <a:r>
              <a:rPr lang="en-US" dirty="0"/>
              <a:t> Folie </a:t>
            </a:r>
            <a:r>
              <a:rPr lang="en-US" dirty="0" err="1"/>
              <a:t>ist</a:t>
            </a:r>
            <a:r>
              <a:rPr lang="en-US" dirty="0"/>
              <a:t> </a:t>
            </a:r>
            <a:r>
              <a:rPr lang="en-US" dirty="0" err="1"/>
              <a:t>ein</a:t>
            </a:r>
            <a:r>
              <a:rPr lang="en-US" dirty="0"/>
              <a:t> </a:t>
            </a:r>
            <a:r>
              <a:rPr lang="en-US" dirty="0" err="1"/>
              <a:t>Ausblick</a:t>
            </a:r>
            <a:r>
              <a:rPr lang="en-US" dirty="0"/>
              <a:t> auf den </a:t>
            </a:r>
            <a:r>
              <a:rPr lang="en-US" dirty="0" err="1"/>
              <a:t>Inhalt</a:t>
            </a:r>
            <a:r>
              <a:rPr lang="en-US" dirty="0"/>
              <a:t>, der in </a:t>
            </a:r>
            <a:r>
              <a:rPr lang="en-US" dirty="0" err="1"/>
              <a:t>dieser</a:t>
            </a:r>
            <a:r>
              <a:rPr lang="en-US" dirty="0"/>
              <a:t> </a:t>
            </a:r>
            <a:r>
              <a:rPr lang="en-US" dirty="0" err="1"/>
              <a:t>Verfassungsviertelstunde</a:t>
            </a:r>
            <a:r>
              <a:rPr lang="en-US" dirty="0"/>
              <a:t> </a:t>
            </a:r>
            <a:r>
              <a:rPr lang="en-US" dirty="0" err="1"/>
              <a:t>behandelt</a:t>
            </a:r>
            <a:r>
              <a:rPr lang="en-US" dirty="0"/>
              <a:t> </a:t>
            </a:r>
            <a:r>
              <a:rPr lang="en-US" dirty="0" err="1"/>
              <a:t>wird</a:t>
            </a:r>
            <a:r>
              <a:rPr lang="en-US" dirty="0"/>
              <a:t>. </a:t>
            </a:r>
          </a:p>
          <a:p>
            <a:endParaRPr lang="en-US" dirty="0"/>
          </a:p>
          <a:p>
            <a:r>
              <a:rPr lang="en-US" u="sng" dirty="0" err="1"/>
              <a:t>Bildquelle</a:t>
            </a:r>
            <a:r>
              <a:rPr lang="en-US" u="sng" dirty="0"/>
              <a:t>:</a:t>
            </a:r>
          </a:p>
          <a:p>
            <a:r>
              <a:rPr lang="en-US" dirty="0"/>
              <a:t>“KI und </a:t>
            </a:r>
            <a:r>
              <a:rPr lang="en-US" dirty="0" err="1"/>
              <a:t>Meinungsfreiheit</a:t>
            </a:r>
            <a:r>
              <a:rPr lang="en-US" dirty="0"/>
              <a:t>”: </a:t>
            </a:r>
            <a:r>
              <a:rPr lang="en-US" dirty="0">
                <a:latin typeface="+mn-lt"/>
              </a:rPr>
              <a:t>Bei der </a:t>
            </a:r>
            <a:r>
              <a:rPr lang="en-US" dirty="0" err="1">
                <a:latin typeface="+mn-lt"/>
              </a:rPr>
              <a:t>Herstellung</a:t>
            </a:r>
            <a:r>
              <a:rPr lang="en-US" dirty="0">
                <a:latin typeface="+mn-lt"/>
              </a:rPr>
              <a:t> dieses </a:t>
            </a:r>
            <a:r>
              <a:rPr lang="en-US" dirty="0" err="1">
                <a:latin typeface="+mn-lt"/>
              </a:rPr>
              <a:t>Bildes</a:t>
            </a:r>
            <a:r>
              <a:rPr lang="en-US" dirty="0">
                <a:latin typeface="+mn-lt"/>
              </a:rPr>
              <a:t> </a:t>
            </a:r>
            <a:r>
              <a:rPr lang="en-US" dirty="0" err="1">
                <a:latin typeface="+mn-lt"/>
              </a:rPr>
              <a:t>wurde</a:t>
            </a:r>
            <a:r>
              <a:rPr lang="en-US" dirty="0">
                <a:latin typeface="+mn-lt"/>
              </a:rPr>
              <a:t> am 6.6.2025 </a:t>
            </a:r>
            <a:r>
              <a:rPr lang="de-DE" sz="1800" kern="100" dirty="0">
                <a:effectLst/>
                <a:latin typeface="+mn-lt"/>
                <a:ea typeface="Aptos" panose="020B0004020202020204" pitchFamily="34" charset="0"/>
                <a:cs typeface="Times New Roman" panose="02020603050405020304" pitchFamily="18" charset="0"/>
              </a:rPr>
              <a:t>FLUX.1 eingesetzt. CC BY ND ISB</a:t>
            </a:r>
            <a:endParaRPr lang="de-DE" dirty="0"/>
          </a:p>
        </p:txBody>
      </p:sp>
      <p:sp>
        <p:nvSpPr>
          <p:cNvPr id="4" name="Foliennummernplatzhalt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478643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mn-lt"/>
              </a:rPr>
              <a:t>Folie 10 – </a:t>
            </a:r>
            <a:r>
              <a:rPr lang="en-US" b="1" dirty="0" err="1">
                <a:latin typeface="+mn-lt"/>
              </a:rPr>
              <a:t>Ausblick</a:t>
            </a:r>
            <a:r>
              <a:rPr lang="en-US" b="1" dirty="0">
                <a:latin typeface="+mn-lt"/>
              </a:rPr>
              <a:t>: Positive </a:t>
            </a:r>
            <a:r>
              <a:rPr lang="en-US" b="1" dirty="0" err="1">
                <a:latin typeface="+mn-lt"/>
              </a:rPr>
              <a:t>Auswirkungen</a:t>
            </a:r>
            <a:r>
              <a:rPr lang="en-US" b="1" dirty="0">
                <a:latin typeface="+mn-lt"/>
              </a:rPr>
              <a:t> von KI auf </a:t>
            </a:r>
            <a:r>
              <a:rPr lang="en-US" b="1" dirty="0" err="1">
                <a:latin typeface="+mn-lt"/>
              </a:rPr>
              <a:t>Demokratie</a:t>
            </a:r>
            <a:r>
              <a:rPr lang="en-US" b="1" dirty="0">
                <a:latin typeface="+mn-lt"/>
              </a:rPr>
              <a:t> und </a:t>
            </a:r>
            <a:r>
              <a:rPr lang="en-US" b="1" dirty="0" err="1">
                <a:latin typeface="+mn-lt"/>
              </a:rPr>
              <a:t>Meinungsfreiheit</a:t>
            </a:r>
            <a:endParaRPr lang="en-US" b="1" dirty="0">
              <a:latin typeface="+mn-lt"/>
            </a:endParaRPr>
          </a:p>
          <a:p>
            <a:endParaRPr lang="en-US" dirty="0">
              <a:latin typeface="+mn-lt"/>
            </a:endParaRPr>
          </a:p>
          <a:p>
            <a:r>
              <a:rPr lang="en-US" dirty="0">
                <a:latin typeface="+mn-lt"/>
              </a:rPr>
              <a:t>Zur </a:t>
            </a:r>
            <a:r>
              <a:rPr lang="en-US" dirty="0" err="1">
                <a:latin typeface="+mn-lt"/>
              </a:rPr>
              <a:t>Abrundung</a:t>
            </a:r>
            <a:r>
              <a:rPr lang="en-US" dirty="0">
                <a:latin typeface="+mn-lt"/>
              </a:rPr>
              <a:t> des </a:t>
            </a:r>
            <a:r>
              <a:rPr lang="en-US" dirty="0" err="1">
                <a:latin typeface="+mn-lt"/>
              </a:rPr>
              <a:t>Themas</a:t>
            </a:r>
            <a:r>
              <a:rPr lang="en-US" dirty="0">
                <a:latin typeface="+mn-lt"/>
              </a:rPr>
              <a:t> </a:t>
            </a:r>
            <a:r>
              <a:rPr lang="en-US" dirty="0" err="1">
                <a:latin typeface="+mn-lt"/>
              </a:rPr>
              <a:t>können</a:t>
            </a:r>
            <a:r>
              <a:rPr lang="en-US" dirty="0">
                <a:latin typeface="+mn-lt"/>
              </a:rPr>
              <a:t> Sie </a:t>
            </a:r>
            <a:r>
              <a:rPr lang="en-US" dirty="0" err="1">
                <a:latin typeface="+mn-lt"/>
              </a:rPr>
              <a:t>aufzeigen</a:t>
            </a:r>
            <a:r>
              <a:rPr lang="en-US" dirty="0">
                <a:latin typeface="+mn-lt"/>
              </a:rPr>
              <a:t>, </a:t>
            </a:r>
            <a:r>
              <a:rPr lang="en-US" dirty="0" err="1">
                <a:latin typeface="+mn-lt"/>
              </a:rPr>
              <a:t>dass</a:t>
            </a:r>
            <a:r>
              <a:rPr lang="en-US" dirty="0">
                <a:latin typeface="+mn-lt"/>
              </a:rPr>
              <a:t> KI-Systeme </a:t>
            </a:r>
            <a:r>
              <a:rPr lang="en-US" dirty="0" err="1">
                <a:latin typeface="+mn-lt"/>
              </a:rPr>
              <a:t>auch</a:t>
            </a:r>
            <a:r>
              <a:rPr lang="en-US" dirty="0">
                <a:latin typeface="+mn-lt"/>
              </a:rPr>
              <a:t> </a:t>
            </a:r>
            <a:r>
              <a:rPr lang="en-US" dirty="0" err="1">
                <a:latin typeface="+mn-lt"/>
              </a:rPr>
              <a:t>dazu</a:t>
            </a:r>
            <a:r>
              <a:rPr lang="en-US" dirty="0">
                <a:latin typeface="+mn-lt"/>
              </a:rPr>
              <a:t> </a:t>
            </a:r>
            <a:r>
              <a:rPr lang="en-US" dirty="0" err="1">
                <a:latin typeface="+mn-lt"/>
              </a:rPr>
              <a:t>eingesetzt</a:t>
            </a:r>
            <a:r>
              <a:rPr lang="en-US" dirty="0">
                <a:latin typeface="+mn-lt"/>
              </a:rPr>
              <a:t> </a:t>
            </a:r>
            <a:r>
              <a:rPr lang="en-US" dirty="0" err="1">
                <a:latin typeface="+mn-lt"/>
              </a:rPr>
              <a:t>werden</a:t>
            </a:r>
            <a:r>
              <a:rPr lang="en-US" dirty="0">
                <a:latin typeface="+mn-lt"/>
              </a:rPr>
              <a:t> </a:t>
            </a:r>
            <a:r>
              <a:rPr lang="en-US" dirty="0" err="1">
                <a:latin typeface="+mn-lt"/>
              </a:rPr>
              <a:t>können</a:t>
            </a:r>
            <a:r>
              <a:rPr lang="en-US" dirty="0">
                <a:latin typeface="+mn-lt"/>
              </a:rPr>
              <a:t>, um die </a:t>
            </a:r>
            <a:r>
              <a:rPr lang="en-US" dirty="0" err="1">
                <a:latin typeface="+mn-lt"/>
              </a:rPr>
              <a:t>Demokratie</a:t>
            </a:r>
            <a:r>
              <a:rPr lang="en-US" dirty="0">
                <a:latin typeface="+mn-lt"/>
              </a:rPr>
              <a:t> und </a:t>
            </a:r>
            <a:r>
              <a:rPr lang="en-US" dirty="0" err="1">
                <a:latin typeface="+mn-lt"/>
              </a:rPr>
              <a:t>Meinungsfreit</a:t>
            </a:r>
            <a:r>
              <a:rPr lang="en-US" dirty="0">
                <a:latin typeface="+mn-lt"/>
              </a:rPr>
              <a:t> </a:t>
            </a:r>
            <a:r>
              <a:rPr lang="en-US" dirty="0" err="1">
                <a:latin typeface="+mn-lt"/>
              </a:rPr>
              <a:t>zu</a:t>
            </a:r>
            <a:r>
              <a:rPr lang="en-US" dirty="0">
                <a:latin typeface="+mn-lt"/>
              </a:rPr>
              <a:t> </a:t>
            </a:r>
            <a:r>
              <a:rPr lang="en-US" dirty="0" err="1">
                <a:latin typeface="+mn-lt"/>
              </a:rPr>
              <a:t>schützen</a:t>
            </a:r>
            <a:r>
              <a:rPr lang="en-US" dirty="0">
                <a:latin typeface="+mn-lt"/>
              </a:rPr>
              <a:t>. </a:t>
            </a:r>
          </a:p>
          <a:p>
            <a:endParaRPr lang="en-US" dirty="0">
              <a:latin typeface="+mn-lt"/>
            </a:endParaRPr>
          </a:p>
          <a:p>
            <a:r>
              <a:rPr lang="en-US" dirty="0">
                <a:latin typeface="+mn-lt"/>
              </a:rPr>
              <a:t>KI-Systeme </a:t>
            </a:r>
            <a:r>
              <a:rPr lang="en-US" dirty="0" err="1">
                <a:latin typeface="+mn-lt"/>
              </a:rPr>
              <a:t>werden</a:t>
            </a:r>
            <a:r>
              <a:rPr lang="en-US" dirty="0">
                <a:latin typeface="+mn-lt"/>
              </a:rPr>
              <a:t> z. B. </a:t>
            </a:r>
            <a:r>
              <a:rPr lang="en-US" dirty="0" err="1">
                <a:latin typeface="+mn-lt"/>
              </a:rPr>
              <a:t>eingesetzt</a:t>
            </a:r>
            <a:r>
              <a:rPr lang="en-US" dirty="0">
                <a:latin typeface="+mn-lt"/>
              </a:rPr>
              <a:t>, um…</a:t>
            </a:r>
          </a:p>
          <a:p>
            <a:pPr marL="171450" indent="-171450">
              <a:buFont typeface="Arial" panose="020B0604020202020204" pitchFamily="34" charset="0"/>
              <a:buChar char="•"/>
            </a:pPr>
            <a:r>
              <a:rPr lang="en-US" dirty="0" err="1">
                <a:latin typeface="+mn-lt"/>
              </a:rPr>
              <a:t>Zensur</a:t>
            </a:r>
            <a:r>
              <a:rPr lang="en-US" dirty="0">
                <a:latin typeface="+mn-lt"/>
              </a:rPr>
              <a:t> </a:t>
            </a:r>
            <a:r>
              <a:rPr lang="en-US" dirty="0" err="1">
                <a:latin typeface="+mn-lt"/>
              </a:rPr>
              <a:t>zu</a:t>
            </a:r>
            <a:r>
              <a:rPr lang="en-US" dirty="0">
                <a:latin typeface="+mn-lt"/>
              </a:rPr>
              <a:t> </a:t>
            </a:r>
            <a:r>
              <a:rPr lang="en-US" dirty="0" err="1">
                <a:latin typeface="+mn-lt"/>
              </a:rPr>
              <a:t>bekämpfen</a:t>
            </a:r>
            <a:r>
              <a:rPr lang="en-US" dirty="0">
                <a:latin typeface="+mn-lt"/>
              </a:rPr>
              <a:t>: Die </a:t>
            </a:r>
            <a:r>
              <a:rPr lang="de-DE" b="0" i="0" u="none" strike="noStrike" dirty="0">
                <a:solidFill>
                  <a:srgbClr val="333333"/>
                </a:solidFill>
                <a:effectLst/>
                <a:latin typeface="+mn-lt"/>
              </a:rPr>
              <a:t>US-Amerikanerin Margaret E. Roberts untersucht beispielsweise mit Hilfe Künstlicher Intelligenz, wie autoritäre Staaten im Internet zensieren. </a:t>
            </a:r>
            <a:endParaRPr lang="en-US" dirty="0">
              <a:latin typeface="+mn-lt"/>
            </a:endParaRPr>
          </a:p>
          <a:p>
            <a:pPr marL="171450" indent="-171450">
              <a:buFont typeface="Arial" panose="020B0604020202020204" pitchFamily="34" charset="0"/>
              <a:buChar char="•"/>
            </a:pPr>
            <a:r>
              <a:rPr lang="en-US" dirty="0" err="1">
                <a:latin typeface="+mn-lt"/>
              </a:rPr>
              <a:t>Desinformation</a:t>
            </a:r>
            <a:r>
              <a:rPr lang="en-US" dirty="0">
                <a:latin typeface="+mn-lt"/>
              </a:rPr>
              <a:t>, </a:t>
            </a:r>
            <a:r>
              <a:rPr lang="en-US" dirty="0" err="1">
                <a:latin typeface="+mn-lt"/>
              </a:rPr>
              <a:t>Diskriminierung</a:t>
            </a:r>
            <a:r>
              <a:rPr lang="en-US" dirty="0">
                <a:latin typeface="+mn-lt"/>
              </a:rPr>
              <a:t> und </a:t>
            </a:r>
            <a:r>
              <a:rPr lang="en-US" dirty="0" err="1">
                <a:latin typeface="+mn-lt"/>
              </a:rPr>
              <a:t>Hassrede</a:t>
            </a:r>
            <a:r>
              <a:rPr lang="en-US" dirty="0">
                <a:latin typeface="+mn-lt"/>
              </a:rPr>
              <a:t> in </a:t>
            </a:r>
            <a:r>
              <a:rPr lang="en-US" dirty="0" err="1">
                <a:latin typeface="+mn-lt"/>
              </a:rPr>
              <a:t>Sozialen</a:t>
            </a:r>
            <a:r>
              <a:rPr lang="en-US" dirty="0">
                <a:latin typeface="+mn-lt"/>
              </a:rPr>
              <a:t> </a:t>
            </a:r>
            <a:r>
              <a:rPr lang="en-US" dirty="0" err="1">
                <a:latin typeface="+mn-lt"/>
              </a:rPr>
              <a:t>Netzwerken</a:t>
            </a:r>
            <a:r>
              <a:rPr lang="en-US" dirty="0">
                <a:latin typeface="+mn-lt"/>
              </a:rPr>
              <a:t> </a:t>
            </a:r>
            <a:r>
              <a:rPr lang="en-US" dirty="0" err="1">
                <a:latin typeface="+mn-lt"/>
              </a:rPr>
              <a:t>zu</a:t>
            </a:r>
            <a:r>
              <a:rPr lang="en-US" dirty="0">
                <a:latin typeface="+mn-lt"/>
              </a:rPr>
              <a:t> </a:t>
            </a:r>
            <a:r>
              <a:rPr lang="en-US" dirty="0" err="1">
                <a:latin typeface="+mn-lt"/>
              </a:rPr>
              <a:t>bekämpfen</a:t>
            </a:r>
            <a:r>
              <a:rPr lang="en-US" dirty="0">
                <a:latin typeface="+mn-lt"/>
              </a:rPr>
              <a:t>: KI-Systeme </a:t>
            </a:r>
            <a:r>
              <a:rPr lang="en-US" dirty="0" err="1">
                <a:latin typeface="+mn-lt"/>
              </a:rPr>
              <a:t>werden</a:t>
            </a:r>
            <a:r>
              <a:rPr lang="en-US" dirty="0">
                <a:latin typeface="+mn-lt"/>
              </a:rPr>
              <a:t> </a:t>
            </a:r>
            <a:r>
              <a:rPr lang="en-US" dirty="0" err="1">
                <a:latin typeface="+mn-lt"/>
              </a:rPr>
              <a:t>eingesetzt</a:t>
            </a:r>
            <a:r>
              <a:rPr lang="en-US" dirty="0">
                <a:latin typeface="+mn-lt"/>
              </a:rPr>
              <a:t>, um Fake News, </a:t>
            </a:r>
            <a:r>
              <a:rPr lang="en-US" dirty="0" err="1">
                <a:latin typeface="+mn-lt"/>
              </a:rPr>
              <a:t>diskriminierende</a:t>
            </a:r>
            <a:r>
              <a:rPr lang="en-US" dirty="0">
                <a:latin typeface="+mn-lt"/>
              </a:rPr>
              <a:t> </a:t>
            </a:r>
            <a:r>
              <a:rPr lang="en-US" dirty="0" err="1">
                <a:latin typeface="+mn-lt"/>
              </a:rPr>
              <a:t>Inhalte</a:t>
            </a:r>
            <a:r>
              <a:rPr lang="en-US" dirty="0">
                <a:latin typeface="+mn-lt"/>
              </a:rPr>
              <a:t> </a:t>
            </a:r>
            <a:r>
              <a:rPr lang="en-US" dirty="0" err="1">
                <a:latin typeface="+mn-lt"/>
              </a:rPr>
              <a:t>oder</a:t>
            </a:r>
            <a:r>
              <a:rPr lang="en-US" dirty="0">
                <a:latin typeface="+mn-lt"/>
              </a:rPr>
              <a:t> (</a:t>
            </a:r>
            <a:r>
              <a:rPr lang="en-US" dirty="0" err="1">
                <a:latin typeface="+mn-lt"/>
              </a:rPr>
              <a:t>strafrechtlich</a:t>
            </a:r>
            <a:r>
              <a:rPr lang="en-US" dirty="0">
                <a:latin typeface="+mn-lt"/>
              </a:rPr>
              <a:t> </a:t>
            </a:r>
            <a:r>
              <a:rPr lang="en-US" dirty="0" err="1">
                <a:latin typeface="+mn-lt"/>
              </a:rPr>
              <a:t>relvante</a:t>
            </a:r>
            <a:r>
              <a:rPr lang="en-US" dirty="0">
                <a:latin typeface="+mn-lt"/>
              </a:rPr>
              <a:t>) </a:t>
            </a:r>
            <a:r>
              <a:rPr lang="en-US" dirty="0" err="1">
                <a:latin typeface="+mn-lt"/>
              </a:rPr>
              <a:t>Hassrede</a:t>
            </a:r>
            <a:r>
              <a:rPr lang="en-US" dirty="0">
                <a:latin typeface="+mn-lt"/>
              </a:rPr>
              <a:t> in </a:t>
            </a:r>
            <a:r>
              <a:rPr lang="en-US" dirty="0" err="1">
                <a:latin typeface="+mn-lt"/>
              </a:rPr>
              <a:t>Sozialen</a:t>
            </a:r>
            <a:r>
              <a:rPr lang="en-US" dirty="0">
                <a:latin typeface="+mn-lt"/>
              </a:rPr>
              <a:t> </a:t>
            </a:r>
            <a:r>
              <a:rPr lang="en-US" dirty="0" err="1">
                <a:latin typeface="+mn-lt"/>
              </a:rPr>
              <a:t>Netzwerken</a:t>
            </a:r>
            <a:r>
              <a:rPr lang="en-US" dirty="0">
                <a:latin typeface="+mn-lt"/>
              </a:rPr>
              <a:t> </a:t>
            </a:r>
            <a:r>
              <a:rPr lang="en-US" dirty="0" err="1">
                <a:latin typeface="+mn-lt"/>
              </a:rPr>
              <a:t>zu</a:t>
            </a:r>
            <a:r>
              <a:rPr lang="en-US" dirty="0">
                <a:latin typeface="+mn-lt"/>
              </a:rPr>
              <a:t> </a:t>
            </a:r>
            <a:r>
              <a:rPr lang="en-US" dirty="0" err="1">
                <a:latin typeface="+mn-lt"/>
              </a:rPr>
              <a:t>finden</a:t>
            </a:r>
            <a:r>
              <a:rPr lang="en-US" dirty="0">
                <a:latin typeface="+mn-lt"/>
              </a:rPr>
              <a:t> und </a:t>
            </a:r>
            <a:r>
              <a:rPr lang="en-US" dirty="0" err="1">
                <a:latin typeface="+mn-lt"/>
              </a:rPr>
              <a:t>zu</a:t>
            </a:r>
            <a:r>
              <a:rPr lang="en-US" dirty="0">
                <a:latin typeface="+mn-lt"/>
              </a:rPr>
              <a:t> </a:t>
            </a:r>
            <a:r>
              <a:rPr lang="en-US" dirty="0" err="1">
                <a:latin typeface="+mn-lt"/>
              </a:rPr>
              <a:t>löschen</a:t>
            </a:r>
            <a:r>
              <a:rPr lang="en-US" dirty="0">
                <a:latin typeface="+mn-lt"/>
              </a:rPr>
              <a:t>. Dies </a:t>
            </a:r>
            <a:r>
              <a:rPr lang="en-US" dirty="0" err="1">
                <a:latin typeface="+mn-lt"/>
              </a:rPr>
              <a:t>bezeichnet</a:t>
            </a:r>
            <a:r>
              <a:rPr lang="en-US" dirty="0">
                <a:latin typeface="+mn-lt"/>
              </a:rPr>
              <a:t> man </a:t>
            </a:r>
            <a:r>
              <a:rPr lang="en-US" dirty="0" err="1">
                <a:latin typeface="+mn-lt"/>
              </a:rPr>
              <a:t>auch</a:t>
            </a:r>
            <a:r>
              <a:rPr lang="en-US" dirty="0">
                <a:latin typeface="+mn-lt"/>
              </a:rPr>
              <a:t> </a:t>
            </a:r>
            <a:r>
              <a:rPr lang="en-US" dirty="0" err="1">
                <a:latin typeface="+mn-lt"/>
              </a:rPr>
              <a:t>als</a:t>
            </a:r>
            <a:r>
              <a:rPr lang="en-US" dirty="0">
                <a:latin typeface="+mn-lt"/>
              </a:rPr>
              <a:t> Moderation von </a:t>
            </a:r>
            <a:r>
              <a:rPr lang="en-US" dirty="0" err="1">
                <a:latin typeface="+mn-lt"/>
              </a:rPr>
              <a:t>Sozialen</a:t>
            </a:r>
            <a:r>
              <a:rPr lang="en-US" dirty="0">
                <a:latin typeface="+mn-lt"/>
              </a:rPr>
              <a:t> </a:t>
            </a:r>
            <a:r>
              <a:rPr lang="en-US" dirty="0" err="1">
                <a:latin typeface="+mn-lt"/>
              </a:rPr>
              <a:t>Netzwerken</a:t>
            </a:r>
            <a:r>
              <a:rPr lang="en-US" dirty="0">
                <a:latin typeface="+mn-lt"/>
              </a:rPr>
              <a:t>. </a:t>
            </a:r>
          </a:p>
          <a:p>
            <a:pPr marL="0" lvl="0" indent="0">
              <a:buFont typeface="Arial" panose="020B0604020202020204" pitchFamily="34" charset="0"/>
              <a:buNone/>
            </a:pPr>
            <a:endParaRPr lang="en-US" dirty="0">
              <a:latin typeface="+mn-lt"/>
            </a:endParaRPr>
          </a:p>
          <a:p>
            <a:pPr marL="0" lvl="0" indent="0">
              <a:buFont typeface="Arial" panose="020B0604020202020204" pitchFamily="34" charset="0"/>
              <a:buNone/>
            </a:pPr>
            <a:r>
              <a:rPr lang="en-US" u="sng" dirty="0" err="1">
                <a:latin typeface="+mn-lt"/>
              </a:rPr>
              <a:t>Textquellen</a:t>
            </a:r>
            <a:r>
              <a:rPr lang="en-US" u="sng" dirty="0">
                <a:latin typeface="+mn-lt"/>
              </a:rPr>
              <a:t>:</a:t>
            </a:r>
          </a:p>
          <a:p>
            <a:pPr marL="171450" lvl="0" indent="-171450">
              <a:buFont typeface="Arial" panose="020B0604020202020204" pitchFamily="34" charset="0"/>
              <a:buChar char="•"/>
            </a:pPr>
            <a:r>
              <a:rPr lang="de-DE" b="0" i="0" u="none" strike="noStrike" dirty="0">
                <a:solidFill>
                  <a:srgbClr val="333333"/>
                </a:solidFill>
                <a:effectLst/>
                <a:latin typeface="+mn-lt"/>
              </a:rPr>
              <a:t>Marlene Halser, 3.5.2023: </a:t>
            </a:r>
            <a:r>
              <a:rPr lang="de-DE" b="0" i="1" u="none" strike="noStrike" dirty="0">
                <a:solidFill>
                  <a:srgbClr val="333333"/>
                </a:solidFill>
                <a:effectLst/>
                <a:latin typeface="+mn-lt"/>
              </a:rPr>
              <a:t>Sie überwacht die Überwachung</a:t>
            </a:r>
            <a:r>
              <a:rPr lang="de-DE" b="0" i="0" u="none" strike="noStrike" dirty="0">
                <a:solidFill>
                  <a:srgbClr val="333333"/>
                </a:solidFill>
                <a:effectLst/>
                <a:latin typeface="+mn-lt"/>
              </a:rPr>
              <a:t>. Verfügbar unter </a:t>
            </a:r>
            <a:r>
              <a:rPr lang="en-US" dirty="0">
                <a:latin typeface="+mn-lt"/>
              </a:rPr>
              <a:t>https://www.humboldt-foundation.de/entdecken/magazin-humboldt-kosmos/whats-next/sie-ueberwacht-die-ueberwachung (</a:t>
            </a:r>
            <a:r>
              <a:rPr lang="en-US" dirty="0" err="1">
                <a:latin typeface="+mn-lt"/>
              </a:rPr>
              <a:t>zuletzt</a:t>
            </a:r>
            <a:r>
              <a:rPr lang="en-US" dirty="0">
                <a:latin typeface="+mn-lt"/>
              </a:rPr>
              <a:t> </a:t>
            </a:r>
            <a:r>
              <a:rPr lang="en-US" dirty="0" err="1">
                <a:latin typeface="+mn-lt"/>
              </a:rPr>
              <a:t>abgerufen</a:t>
            </a:r>
            <a:r>
              <a:rPr lang="en-US" dirty="0">
                <a:latin typeface="+mn-lt"/>
              </a:rPr>
              <a:t> am 04.10.2025)</a:t>
            </a:r>
          </a:p>
          <a:p>
            <a:pPr marL="171450" lvl="0" indent="-171450">
              <a:buFont typeface="Arial" panose="020B0604020202020204" pitchFamily="34" charset="0"/>
              <a:buChar char="•"/>
            </a:pPr>
            <a:r>
              <a:rPr lang="en-US" dirty="0">
                <a:latin typeface="+mn-lt"/>
              </a:rPr>
              <a:t>Marleen Wiegmann, 6.3.2023: </a:t>
            </a:r>
            <a:r>
              <a:rPr lang="de-DE" b="0" i="1" u="none" strike="noStrike" dirty="0">
                <a:solidFill>
                  <a:srgbClr val="015999"/>
                </a:solidFill>
                <a:effectLst/>
                <a:latin typeface="+mn-lt"/>
              </a:rPr>
              <a:t>Die rettende Lösung gegen Desinformation? </a:t>
            </a:r>
            <a:r>
              <a:rPr lang="de-DE" b="0" i="0" u="none" strike="noStrike" dirty="0">
                <a:solidFill>
                  <a:srgbClr val="015999"/>
                </a:solidFill>
                <a:effectLst/>
                <a:latin typeface="+mn-lt"/>
              </a:rPr>
              <a:t>Verfügbar unter </a:t>
            </a:r>
            <a:r>
              <a:rPr lang="en-US" dirty="0">
                <a:latin typeface="+mn-lt"/>
              </a:rPr>
              <a:t>https://www.tagesschau.de/faktenfinder/kontext/ki-gegen-desinformation-101.html  (</a:t>
            </a:r>
            <a:r>
              <a:rPr lang="en-US" dirty="0" err="1">
                <a:latin typeface="+mn-lt"/>
              </a:rPr>
              <a:t>zuletzt</a:t>
            </a:r>
            <a:r>
              <a:rPr lang="en-US" dirty="0">
                <a:latin typeface="+mn-lt"/>
              </a:rPr>
              <a:t> </a:t>
            </a:r>
            <a:r>
              <a:rPr lang="en-US" dirty="0" err="1">
                <a:latin typeface="+mn-lt"/>
              </a:rPr>
              <a:t>abgerufen</a:t>
            </a:r>
            <a:r>
              <a:rPr lang="en-US" dirty="0">
                <a:latin typeface="+mn-lt"/>
              </a:rPr>
              <a:t> am 04.10.2025)</a:t>
            </a:r>
          </a:p>
          <a:p>
            <a:pPr marL="171450" lvl="0" indent="-171450">
              <a:buFont typeface="Arial" panose="020B0604020202020204" pitchFamily="34" charset="0"/>
              <a:buChar char="•"/>
            </a:pPr>
            <a:r>
              <a:rPr lang="de-DE" b="0" i="0" u="none" strike="noStrike" dirty="0">
                <a:solidFill>
                  <a:srgbClr val="072140"/>
                </a:solidFill>
                <a:effectLst/>
                <a:latin typeface="+mn-lt"/>
              </a:rPr>
              <a:t>Technische Universität München</a:t>
            </a:r>
            <a:r>
              <a:rPr lang="de-DE" b="0" i="1" u="none" strike="noStrike" dirty="0">
                <a:solidFill>
                  <a:srgbClr val="072140"/>
                </a:solidFill>
                <a:effectLst/>
                <a:latin typeface="+mn-lt"/>
              </a:rPr>
              <a:t>,</a:t>
            </a:r>
            <a:r>
              <a:rPr lang="de-DE" sz="1200" b="0" i="0" u="none" strike="noStrike" kern="1200" dirty="0">
                <a:solidFill>
                  <a:srgbClr val="072140"/>
                </a:solidFill>
                <a:effectLst/>
                <a:latin typeface="+mn-lt"/>
                <a:ea typeface="+mn-ea"/>
                <a:cs typeface="+mn-cs"/>
              </a:rPr>
              <a:t> 11.2.2025</a:t>
            </a:r>
            <a:r>
              <a:rPr lang="de-DE" b="0" i="1" u="none" strike="noStrike" dirty="0">
                <a:solidFill>
                  <a:srgbClr val="072140"/>
                </a:solidFill>
                <a:effectLst/>
                <a:latin typeface="+mn-lt"/>
              </a:rPr>
              <a:t>: Mehrheit für Moderation auf </a:t>
            </a:r>
            <a:r>
              <a:rPr lang="de-DE" b="0" i="1" u="none" strike="noStrike" dirty="0" err="1">
                <a:solidFill>
                  <a:srgbClr val="072140"/>
                </a:solidFill>
                <a:effectLst/>
                <a:latin typeface="+mn-lt"/>
              </a:rPr>
              <a:t>Social</a:t>
            </a:r>
            <a:r>
              <a:rPr lang="de-DE" b="0" i="1" u="none" strike="noStrike" dirty="0">
                <a:solidFill>
                  <a:srgbClr val="072140"/>
                </a:solidFill>
                <a:effectLst/>
                <a:latin typeface="+mn-lt"/>
              </a:rPr>
              <a:t>-Media-Plattformen. </a:t>
            </a:r>
            <a:r>
              <a:rPr lang="de-DE" b="0" i="0" u="none" strike="noStrike" dirty="0">
                <a:solidFill>
                  <a:srgbClr val="015999"/>
                </a:solidFill>
                <a:effectLst/>
                <a:latin typeface="+mn-lt"/>
              </a:rPr>
              <a:t>Verfügbar unter </a:t>
            </a:r>
            <a:r>
              <a:rPr lang="de-DE" b="0" i="1" u="none" strike="noStrike" dirty="0">
                <a:solidFill>
                  <a:srgbClr val="072140"/>
                </a:solidFill>
                <a:effectLst/>
                <a:latin typeface="+mn-lt"/>
              </a:rPr>
              <a:t> </a:t>
            </a:r>
            <a:r>
              <a:rPr lang="en-US" dirty="0">
                <a:latin typeface="+mn-lt"/>
              </a:rPr>
              <a:t>https://www.tum.de/aktuelles/alle-meldungen/pressemitteilungen/details/mehrheit-fuer-moderation-auf-social-media-plattformen  (</a:t>
            </a:r>
            <a:r>
              <a:rPr lang="en-US" dirty="0" err="1">
                <a:latin typeface="+mn-lt"/>
              </a:rPr>
              <a:t>zuletzt</a:t>
            </a:r>
            <a:r>
              <a:rPr lang="en-US" dirty="0">
                <a:latin typeface="+mn-lt"/>
              </a:rPr>
              <a:t> </a:t>
            </a:r>
            <a:r>
              <a:rPr lang="en-US" dirty="0" err="1">
                <a:latin typeface="+mn-lt"/>
              </a:rPr>
              <a:t>abgerufen</a:t>
            </a:r>
            <a:r>
              <a:rPr lang="en-US" dirty="0">
                <a:latin typeface="+mn-lt"/>
              </a:rPr>
              <a:t> am 04.10.2025)</a:t>
            </a:r>
            <a:endParaRPr lang="en-US" u="sng" dirty="0">
              <a:latin typeface="+mn-lt"/>
            </a:endParaRPr>
          </a:p>
          <a:p>
            <a:pPr marL="0" lvl="0" indent="0">
              <a:buFont typeface="Arial" panose="020B0604020202020204" pitchFamily="34" charset="0"/>
              <a:buNone/>
            </a:pPr>
            <a:endParaRPr lang="en-US" u="sng" dirty="0">
              <a:latin typeface="+mn-lt"/>
            </a:endParaRPr>
          </a:p>
          <a:p>
            <a:pPr marL="0" lvl="0" indent="0">
              <a:buFont typeface="Arial" panose="020B0604020202020204" pitchFamily="34" charset="0"/>
              <a:buNone/>
            </a:pPr>
            <a:r>
              <a:rPr lang="en-US" u="sng" dirty="0" err="1">
                <a:latin typeface="+mn-lt"/>
              </a:rPr>
              <a:t>Bildquellen</a:t>
            </a:r>
            <a:r>
              <a:rPr lang="en-US" u="sng" dirty="0">
                <a:latin typeface="+mn-lt"/>
              </a:rPr>
              <a:t>:</a:t>
            </a:r>
          </a:p>
          <a:p>
            <a:pPr marL="0" lvl="0" indent="0">
              <a:buFont typeface="Arial" panose="020B0604020202020204" pitchFamily="34" charset="0"/>
              <a:buNone/>
            </a:pPr>
            <a:r>
              <a:rPr lang="de-DE" dirty="0">
                <a:latin typeface="+mn-lt"/>
              </a:rPr>
              <a:t>"Zensur“: Bei der Herstellung dieses Bildes wurde am 4.10.2025 Gemini 2.5 Image Preview eingesetzt. CC BY ND ISB </a:t>
            </a:r>
          </a:p>
          <a:p>
            <a:pPr marL="0" lvl="0" indent="0">
              <a:buFont typeface="Arial" panose="020B0604020202020204" pitchFamily="34" charset="0"/>
              <a:buNone/>
            </a:pPr>
            <a:r>
              <a:rPr lang="de-DE" dirty="0">
                <a:latin typeface="+mn-lt"/>
              </a:rPr>
              <a:t>"Diskriminierung“: Bei der Herstellung dieses Bildes wurde am 4.10.2025 Gemini 2.5 Image Preview eingesetzt. CC BY ND ISB</a:t>
            </a:r>
            <a:endParaRPr lang="en-US" dirty="0">
              <a:latin typeface="+mn-lt"/>
            </a:endParaRPr>
          </a:p>
          <a:p>
            <a:pPr marL="0" lvl="0" indent="0">
              <a:buFont typeface="Arial" panose="020B0604020202020204" pitchFamily="34" charset="0"/>
              <a:buNone/>
            </a:pPr>
            <a:r>
              <a:rPr lang="de-DE" sz="1200" b="0" i="0" u="none" strike="noStrike" kern="1200" dirty="0">
                <a:solidFill>
                  <a:schemeClr val="tx1"/>
                </a:solidFill>
                <a:effectLst/>
                <a:latin typeface="+mn-lt"/>
                <a:ea typeface="+mn-ea"/>
                <a:cs typeface="+mn-cs"/>
              </a:rPr>
              <a:t>"</a:t>
            </a:r>
            <a:r>
              <a:rPr lang="de-DE" sz="1200" b="0" i="0" u="none" strike="noStrike" kern="1200" dirty="0" err="1">
                <a:solidFill>
                  <a:schemeClr val="tx1"/>
                </a:solidFill>
                <a:effectLst/>
                <a:latin typeface="+mn-lt"/>
                <a:ea typeface="+mn-ea"/>
                <a:cs typeface="+mn-cs"/>
              </a:rPr>
              <a:t>Social</a:t>
            </a:r>
            <a:r>
              <a:rPr lang="de-DE" sz="1200" b="0" i="0" u="none" strike="noStrike" kern="1200" dirty="0">
                <a:solidFill>
                  <a:schemeClr val="tx1"/>
                </a:solidFill>
                <a:effectLst/>
                <a:latin typeface="+mn-lt"/>
                <a:ea typeface="+mn-ea"/>
                <a:cs typeface="+mn-cs"/>
              </a:rPr>
              <a:t> Bot“: Bei der Herstellung dieses Bildes wurde am 04.10.2025 Flux eingesetzt.</a:t>
            </a:r>
            <a:r>
              <a:rPr lang="de-DE" dirty="0">
                <a:latin typeface="+mn-lt"/>
              </a:rPr>
              <a:t> CC BY ND ISB</a:t>
            </a:r>
            <a:endParaRPr lang="en-US" dirty="0">
              <a:latin typeface="+mn-l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08723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de-DE" b="1" i="0" u="none" strike="noStrike" dirty="0">
                <a:solidFill>
                  <a:srgbClr val="444444"/>
                </a:solidFill>
                <a:effectLst/>
                <a:latin typeface="+mn-lt"/>
              </a:rPr>
              <a:t>Folie 11 – Schüleraktivierung </a:t>
            </a:r>
            <a:r>
              <a:rPr lang="en-US" b="1" dirty="0" err="1">
                <a:latin typeface="+mn-lt"/>
              </a:rPr>
              <a:t>Meinungslinie</a:t>
            </a:r>
            <a:r>
              <a:rPr lang="en-US" b="1" dirty="0">
                <a:latin typeface="+mn-lt"/>
              </a:rPr>
              <a:t>: </a:t>
            </a:r>
            <a:r>
              <a:rPr lang="en-US" b="1" dirty="0" err="1">
                <a:latin typeface="+mn-lt"/>
              </a:rPr>
              <a:t>Gefährdet</a:t>
            </a:r>
            <a:r>
              <a:rPr lang="en-US" b="1" dirty="0">
                <a:latin typeface="+mn-lt"/>
              </a:rPr>
              <a:t> KI </a:t>
            </a:r>
            <a:r>
              <a:rPr lang="en-US" b="1" dirty="0" err="1">
                <a:latin typeface="+mn-lt"/>
              </a:rPr>
              <a:t>unsere</a:t>
            </a:r>
            <a:r>
              <a:rPr lang="en-US" b="1" dirty="0">
                <a:latin typeface="+mn-lt"/>
              </a:rPr>
              <a:t> </a:t>
            </a:r>
            <a:r>
              <a:rPr lang="en-US" b="1" dirty="0" err="1">
                <a:latin typeface="+mn-lt"/>
              </a:rPr>
              <a:t>Demokratie</a:t>
            </a:r>
            <a:r>
              <a:rPr lang="en-US" b="1" dirty="0">
                <a:latin typeface="+mn-lt"/>
              </a:rPr>
              <a:t> und </a:t>
            </a:r>
            <a:r>
              <a:rPr lang="en-US" b="1" dirty="0" err="1">
                <a:latin typeface="+mn-lt"/>
              </a:rPr>
              <a:t>Meinungsfreiheit</a:t>
            </a:r>
            <a:r>
              <a:rPr lang="en-US" b="1" dirty="0">
                <a:latin typeface="+mn-lt"/>
              </a:rPr>
              <a:t>?</a:t>
            </a:r>
          </a:p>
          <a:p>
            <a:endParaRPr lang="en-US" dirty="0">
              <a:latin typeface="+mn-lt"/>
            </a:endParaRPr>
          </a:p>
          <a:p>
            <a:r>
              <a:rPr lang="en-US" dirty="0">
                <a:latin typeface="+mn-lt"/>
              </a:rPr>
              <a:t>Die </a:t>
            </a:r>
            <a:r>
              <a:rPr lang="en-US" dirty="0" err="1">
                <a:latin typeface="+mn-lt"/>
              </a:rPr>
              <a:t>Schülerinnen</a:t>
            </a:r>
            <a:r>
              <a:rPr lang="en-US" dirty="0">
                <a:latin typeface="+mn-lt"/>
              </a:rPr>
              <a:t> und </a:t>
            </a:r>
            <a:r>
              <a:rPr lang="en-US" dirty="0" err="1">
                <a:latin typeface="+mn-lt"/>
              </a:rPr>
              <a:t>Schüler</a:t>
            </a:r>
            <a:r>
              <a:rPr lang="en-US" dirty="0">
                <a:latin typeface="+mn-lt"/>
              </a:rPr>
              <a:t> </a:t>
            </a:r>
            <a:r>
              <a:rPr lang="en-US" dirty="0" err="1">
                <a:latin typeface="+mn-lt"/>
              </a:rPr>
              <a:t>bekommen</a:t>
            </a:r>
            <a:r>
              <a:rPr lang="en-US" dirty="0">
                <a:latin typeface="+mn-lt"/>
              </a:rPr>
              <a:t> den </a:t>
            </a:r>
            <a:r>
              <a:rPr lang="en-US" dirty="0" err="1">
                <a:latin typeface="+mn-lt"/>
              </a:rPr>
              <a:t>Auftrag</a:t>
            </a:r>
            <a:r>
              <a:rPr lang="en-US" dirty="0">
                <a:latin typeface="+mn-lt"/>
              </a:rPr>
              <a:t>, </a:t>
            </a:r>
            <a:r>
              <a:rPr lang="en-US" dirty="0" err="1">
                <a:latin typeface="+mn-lt"/>
              </a:rPr>
              <a:t>sich</a:t>
            </a:r>
            <a:r>
              <a:rPr lang="en-US" dirty="0">
                <a:latin typeface="+mn-lt"/>
              </a:rPr>
              <a:t> </a:t>
            </a:r>
            <a:r>
              <a:rPr lang="en-US" dirty="0" err="1">
                <a:latin typeface="+mn-lt"/>
              </a:rPr>
              <a:t>zu</a:t>
            </a:r>
            <a:r>
              <a:rPr lang="en-US" dirty="0">
                <a:latin typeface="+mn-lt"/>
              </a:rPr>
              <a:t> der </a:t>
            </a:r>
            <a:r>
              <a:rPr lang="en-US" dirty="0" err="1">
                <a:latin typeface="+mn-lt"/>
              </a:rPr>
              <a:t>Aussage</a:t>
            </a:r>
            <a:r>
              <a:rPr lang="en-US" dirty="0">
                <a:latin typeface="+mn-lt"/>
              </a:rPr>
              <a:t> auf der Folie </a:t>
            </a:r>
            <a:r>
              <a:rPr lang="en-US" dirty="0" err="1">
                <a:latin typeface="+mn-lt"/>
              </a:rPr>
              <a:t>zu</a:t>
            </a:r>
            <a:r>
              <a:rPr lang="en-US" dirty="0">
                <a:latin typeface="+mn-lt"/>
              </a:rPr>
              <a:t> </a:t>
            </a:r>
            <a:r>
              <a:rPr lang="en-US" dirty="0" err="1">
                <a:latin typeface="+mn-lt"/>
              </a:rPr>
              <a:t>positionieren</a:t>
            </a:r>
            <a:r>
              <a:rPr lang="en-US" dirty="0">
                <a:latin typeface="+mn-lt"/>
              </a:rPr>
              <a:t>, </a:t>
            </a:r>
            <a:r>
              <a:rPr lang="en-US" dirty="0" err="1">
                <a:latin typeface="+mn-lt"/>
              </a:rPr>
              <a:t>indem</a:t>
            </a:r>
            <a:r>
              <a:rPr lang="en-US" dirty="0">
                <a:latin typeface="+mn-lt"/>
              </a:rPr>
              <a:t> </a:t>
            </a:r>
            <a:r>
              <a:rPr lang="en-US" dirty="0" err="1">
                <a:latin typeface="+mn-lt"/>
              </a:rPr>
              <a:t>sie</a:t>
            </a:r>
            <a:r>
              <a:rPr lang="en-US" dirty="0">
                <a:latin typeface="+mn-lt"/>
              </a:rPr>
              <a:t> </a:t>
            </a:r>
            <a:r>
              <a:rPr lang="en-US" dirty="0" err="1">
                <a:latin typeface="+mn-lt"/>
              </a:rPr>
              <a:t>sich</a:t>
            </a:r>
            <a:r>
              <a:rPr lang="en-US" dirty="0">
                <a:latin typeface="+mn-lt"/>
              </a:rPr>
              <a:t> </a:t>
            </a:r>
            <a:r>
              <a:rPr lang="en-US" dirty="0" err="1">
                <a:latin typeface="+mn-lt"/>
              </a:rPr>
              <a:t>entlang</a:t>
            </a:r>
            <a:r>
              <a:rPr lang="en-US" dirty="0">
                <a:latin typeface="+mn-lt"/>
              </a:rPr>
              <a:t> </a:t>
            </a:r>
            <a:r>
              <a:rPr lang="en-US" dirty="0" err="1">
                <a:latin typeface="+mn-lt"/>
              </a:rPr>
              <a:t>einer</a:t>
            </a:r>
            <a:r>
              <a:rPr lang="en-US" dirty="0">
                <a:latin typeface="+mn-lt"/>
              </a:rPr>
              <a:t> “</a:t>
            </a:r>
            <a:r>
              <a:rPr lang="en-US" dirty="0" err="1">
                <a:latin typeface="+mn-lt"/>
              </a:rPr>
              <a:t>Meinungslinie</a:t>
            </a:r>
            <a:r>
              <a:rPr lang="en-US" dirty="0">
                <a:latin typeface="+mn-lt"/>
              </a:rPr>
              <a:t>” </a:t>
            </a:r>
            <a:r>
              <a:rPr lang="en-US" dirty="0" err="1">
                <a:latin typeface="+mn-lt"/>
              </a:rPr>
              <a:t>aufstellen</a:t>
            </a:r>
            <a:r>
              <a:rPr lang="en-US" dirty="0">
                <a:latin typeface="+mn-lt"/>
              </a:rPr>
              <a:t>. Dazu </a:t>
            </a:r>
            <a:r>
              <a:rPr lang="en-US" dirty="0" err="1">
                <a:latin typeface="+mn-lt"/>
              </a:rPr>
              <a:t>werden</a:t>
            </a:r>
            <a:r>
              <a:rPr lang="en-US" dirty="0">
                <a:latin typeface="+mn-lt"/>
              </a:rPr>
              <a:t> </a:t>
            </a:r>
            <a:r>
              <a:rPr lang="en-US" dirty="0" err="1">
                <a:latin typeface="+mn-lt"/>
              </a:rPr>
              <a:t>zwei</a:t>
            </a:r>
            <a:r>
              <a:rPr lang="en-US" dirty="0">
                <a:latin typeface="+mn-lt"/>
              </a:rPr>
              <a:t> </a:t>
            </a:r>
            <a:r>
              <a:rPr lang="en-US" dirty="0" err="1">
                <a:latin typeface="+mn-lt"/>
              </a:rPr>
              <a:t>Punkte</a:t>
            </a:r>
            <a:r>
              <a:rPr lang="en-US" dirty="0">
                <a:latin typeface="+mn-lt"/>
              </a:rPr>
              <a:t> </a:t>
            </a:r>
            <a:r>
              <a:rPr lang="en-US" dirty="0" err="1">
                <a:latin typeface="+mn-lt"/>
              </a:rPr>
              <a:t>im</a:t>
            </a:r>
            <a:r>
              <a:rPr lang="en-US" dirty="0">
                <a:latin typeface="+mn-lt"/>
              </a:rPr>
              <a:t> </a:t>
            </a:r>
            <a:r>
              <a:rPr lang="en-US" dirty="0" err="1">
                <a:latin typeface="+mn-lt"/>
              </a:rPr>
              <a:t>Raum</a:t>
            </a:r>
            <a:r>
              <a:rPr lang="en-US" dirty="0">
                <a:latin typeface="+mn-lt"/>
              </a:rPr>
              <a:t> </a:t>
            </a:r>
            <a:r>
              <a:rPr lang="en-US" dirty="0" err="1">
                <a:latin typeface="+mn-lt"/>
              </a:rPr>
              <a:t>definiert</a:t>
            </a:r>
            <a:r>
              <a:rPr lang="en-US" dirty="0">
                <a:latin typeface="+mn-lt"/>
              </a:rPr>
              <a:t>, der </a:t>
            </a:r>
            <a:r>
              <a:rPr lang="en-US" dirty="0" err="1">
                <a:latin typeface="+mn-lt"/>
              </a:rPr>
              <a:t>eine</a:t>
            </a:r>
            <a:r>
              <a:rPr lang="en-US" dirty="0">
                <a:latin typeface="+mn-lt"/>
              </a:rPr>
              <a:t> für “Ich </a:t>
            </a:r>
            <a:r>
              <a:rPr lang="en-US" dirty="0" err="1">
                <a:latin typeface="+mn-lt"/>
              </a:rPr>
              <a:t>stimme</a:t>
            </a:r>
            <a:r>
              <a:rPr lang="en-US" dirty="0">
                <a:latin typeface="+mn-lt"/>
              </a:rPr>
              <a:t> der </a:t>
            </a:r>
            <a:r>
              <a:rPr lang="en-US" dirty="0" err="1">
                <a:latin typeface="+mn-lt"/>
              </a:rPr>
              <a:t>Aussage</a:t>
            </a:r>
            <a:r>
              <a:rPr lang="en-US" dirty="0">
                <a:latin typeface="+mn-lt"/>
              </a:rPr>
              <a:t> </a:t>
            </a:r>
            <a:r>
              <a:rPr lang="en-US" dirty="0" err="1">
                <a:latin typeface="+mn-lt"/>
              </a:rPr>
              <a:t>zu</a:t>
            </a:r>
            <a:r>
              <a:rPr lang="en-US" dirty="0">
                <a:latin typeface="+mn-lt"/>
              </a:rPr>
              <a:t>” und der </a:t>
            </a:r>
            <a:r>
              <a:rPr lang="en-US" dirty="0" err="1">
                <a:latin typeface="+mn-lt"/>
              </a:rPr>
              <a:t>andere</a:t>
            </a:r>
            <a:r>
              <a:rPr lang="en-US" dirty="0">
                <a:latin typeface="+mn-lt"/>
              </a:rPr>
              <a:t> für “Ich </a:t>
            </a:r>
            <a:r>
              <a:rPr lang="en-US" dirty="0" err="1">
                <a:latin typeface="+mn-lt"/>
              </a:rPr>
              <a:t>stimme</a:t>
            </a:r>
            <a:r>
              <a:rPr lang="en-US" dirty="0">
                <a:latin typeface="+mn-lt"/>
              </a:rPr>
              <a:t> der </a:t>
            </a:r>
            <a:r>
              <a:rPr lang="en-US" dirty="0" err="1">
                <a:latin typeface="+mn-lt"/>
              </a:rPr>
              <a:t>Aussage</a:t>
            </a:r>
            <a:r>
              <a:rPr lang="en-US" dirty="0">
                <a:latin typeface="+mn-lt"/>
              </a:rPr>
              <a:t> </a:t>
            </a:r>
            <a:r>
              <a:rPr lang="en-US" dirty="0" err="1">
                <a:latin typeface="+mn-lt"/>
              </a:rPr>
              <a:t>nicht</a:t>
            </a:r>
            <a:r>
              <a:rPr lang="en-US" dirty="0">
                <a:latin typeface="+mn-lt"/>
              </a:rPr>
              <a:t> </a:t>
            </a:r>
            <a:r>
              <a:rPr lang="en-US" dirty="0" err="1">
                <a:latin typeface="+mn-lt"/>
              </a:rPr>
              <a:t>zu</a:t>
            </a:r>
            <a:r>
              <a:rPr lang="en-US" dirty="0">
                <a:latin typeface="+mn-lt"/>
              </a:rPr>
              <a:t>”. Je </a:t>
            </a:r>
            <a:r>
              <a:rPr lang="en-US" dirty="0" err="1">
                <a:latin typeface="+mn-lt"/>
              </a:rPr>
              <a:t>nachdem</a:t>
            </a:r>
            <a:r>
              <a:rPr lang="en-US" dirty="0">
                <a:latin typeface="+mn-lt"/>
              </a:rPr>
              <a:t>, </a:t>
            </a:r>
            <a:r>
              <a:rPr lang="en-US" dirty="0" err="1">
                <a:latin typeface="+mn-lt"/>
              </a:rPr>
              <a:t>welche</a:t>
            </a:r>
            <a:r>
              <a:rPr lang="en-US" dirty="0">
                <a:latin typeface="+mn-lt"/>
              </a:rPr>
              <a:t> </a:t>
            </a:r>
            <a:r>
              <a:rPr lang="en-US" dirty="0" err="1">
                <a:latin typeface="+mn-lt"/>
              </a:rPr>
              <a:t>Meinung</a:t>
            </a:r>
            <a:r>
              <a:rPr lang="en-US" dirty="0">
                <a:latin typeface="+mn-lt"/>
              </a:rPr>
              <a:t> die </a:t>
            </a:r>
            <a:r>
              <a:rPr lang="en-US" dirty="0" err="1">
                <a:latin typeface="+mn-lt"/>
              </a:rPr>
              <a:t>Schülerinnen</a:t>
            </a:r>
            <a:r>
              <a:rPr lang="en-US" dirty="0">
                <a:latin typeface="+mn-lt"/>
              </a:rPr>
              <a:t> und </a:t>
            </a:r>
            <a:r>
              <a:rPr lang="en-US" dirty="0" err="1">
                <a:latin typeface="+mn-lt"/>
              </a:rPr>
              <a:t>Schüler</a:t>
            </a:r>
            <a:r>
              <a:rPr lang="en-US" dirty="0">
                <a:latin typeface="+mn-lt"/>
              </a:rPr>
              <a:t> </a:t>
            </a:r>
            <a:r>
              <a:rPr lang="en-US" dirty="0" err="1">
                <a:latin typeface="+mn-lt"/>
              </a:rPr>
              <a:t>bezüglich</a:t>
            </a:r>
            <a:r>
              <a:rPr lang="en-US" dirty="0">
                <a:latin typeface="+mn-lt"/>
              </a:rPr>
              <a:t> der </a:t>
            </a:r>
            <a:r>
              <a:rPr lang="en-US" dirty="0" err="1">
                <a:latin typeface="+mn-lt"/>
              </a:rPr>
              <a:t>Aussage</a:t>
            </a:r>
            <a:r>
              <a:rPr lang="en-US" dirty="0">
                <a:latin typeface="+mn-lt"/>
              </a:rPr>
              <a:t> </a:t>
            </a:r>
            <a:r>
              <a:rPr lang="en-US" dirty="0" err="1">
                <a:latin typeface="+mn-lt"/>
              </a:rPr>
              <a:t>vertreten</a:t>
            </a:r>
            <a:r>
              <a:rPr lang="en-US" dirty="0">
                <a:latin typeface="+mn-lt"/>
              </a:rPr>
              <a:t>, </a:t>
            </a:r>
            <a:r>
              <a:rPr lang="en-US" dirty="0" err="1">
                <a:latin typeface="+mn-lt"/>
              </a:rPr>
              <a:t>positionieren</a:t>
            </a:r>
            <a:r>
              <a:rPr lang="en-US" dirty="0">
                <a:latin typeface="+mn-lt"/>
              </a:rPr>
              <a:t> </a:t>
            </a:r>
            <a:r>
              <a:rPr lang="en-US" dirty="0" err="1">
                <a:latin typeface="+mn-lt"/>
              </a:rPr>
              <a:t>sie</a:t>
            </a:r>
            <a:r>
              <a:rPr lang="en-US" dirty="0">
                <a:latin typeface="+mn-lt"/>
              </a:rPr>
              <a:t> </a:t>
            </a:r>
            <a:r>
              <a:rPr lang="en-US" dirty="0" err="1">
                <a:latin typeface="+mn-lt"/>
              </a:rPr>
              <a:t>sich</a:t>
            </a:r>
            <a:r>
              <a:rPr lang="en-US" dirty="0">
                <a:latin typeface="+mn-lt"/>
              </a:rPr>
              <a:t> </a:t>
            </a:r>
            <a:r>
              <a:rPr lang="en-US" dirty="0" err="1">
                <a:latin typeface="+mn-lt"/>
              </a:rPr>
              <a:t>entlang</a:t>
            </a:r>
            <a:r>
              <a:rPr lang="en-US" dirty="0">
                <a:latin typeface="+mn-lt"/>
              </a:rPr>
              <a:t> der </a:t>
            </a:r>
            <a:r>
              <a:rPr lang="en-US" dirty="0" err="1">
                <a:latin typeface="+mn-lt"/>
              </a:rPr>
              <a:t>Meinungslinie</a:t>
            </a:r>
            <a:r>
              <a:rPr lang="en-US" dirty="0">
                <a:latin typeface="+mn-lt"/>
              </a:rPr>
              <a:t>. Nun </a:t>
            </a:r>
            <a:r>
              <a:rPr lang="en-US" dirty="0" err="1">
                <a:latin typeface="+mn-lt"/>
              </a:rPr>
              <a:t>können</a:t>
            </a:r>
            <a:r>
              <a:rPr lang="en-US" dirty="0">
                <a:latin typeface="+mn-lt"/>
              </a:rPr>
              <a:t> </a:t>
            </a:r>
            <a:r>
              <a:rPr lang="en-US" dirty="0" err="1">
                <a:latin typeface="+mn-lt"/>
              </a:rPr>
              <a:t>einzelne</a:t>
            </a:r>
            <a:r>
              <a:rPr lang="en-US" dirty="0">
                <a:latin typeface="+mn-lt"/>
              </a:rPr>
              <a:t> </a:t>
            </a:r>
            <a:r>
              <a:rPr lang="en-US" dirty="0" err="1">
                <a:latin typeface="+mn-lt"/>
              </a:rPr>
              <a:t>unterschiedliche</a:t>
            </a:r>
            <a:r>
              <a:rPr lang="en-US" dirty="0">
                <a:latin typeface="+mn-lt"/>
              </a:rPr>
              <a:t> </a:t>
            </a:r>
            <a:r>
              <a:rPr lang="en-US" dirty="0" err="1">
                <a:latin typeface="+mn-lt"/>
              </a:rPr>
              <a:t>Positionen</a:t>
            </a:r>
            <a:r>
              <a:rPr lang="en-US" dirty="0">
                <a:latin typeface="+mn-lt"/>
              </a:rPr>
              <a:t> </a:t>
            </a:r>
            <a:r>
              <a:rPr lang="en-US" dirty="0" err="1">
                <a:latin typeface="+mn-lt"/>
              </a:rPr>
              <a:t>diskutiert</a:t>
            </a:r>
            <a:r>
              <a:rPr lang="en-US" dirty="0">
                <a:latin typeface="+mn-lt"/>
              </a:rPr>
              <a:t> </a:t>
            </a:r>
            <a:r>
              <a:rPr lang="en-US" dirty="0" err="1">
                <a:latin typeface="+mn-lt"/>
              </a:rPr>
              <a:t>werden</a:t>
            </a:r>
            <a:r>
              <a:rPr lang="en-US" dirty="0">
                <a:latin typeface="+mn-lt"/>
              </a:rPr>
              <a:t>.</a:t>
            </a: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mn-lt"/>
              </a:rPr>
              <a:t>Ersetzen</a:t>
            </a:r>
            <a:r>
              <a:rPr lang="en-US" dirty="0">
                <a:latin typeface="+mn-lt"/>
              </a:rPr>
              <a:t> </a:t>
            </a:r>
            <a:r>
              <a:rPr lang="en-US" dirty="0" err="1">
                <a:latin typeface="+mn-lt"/>
              </a:rPr>
              <a:t>oder</a:t>
            </a:r>
            <a:r>
              <a:rPr lang="en-US" dirty="0">
                <a:latin typeface="+mn-lt"/>
              </a:rPr>
              <a:t> </a:t>
            </a:r>
            <a:r>
              <a:rPr lang="en-US" dirty="0" err="1">
                <a:latin typeface="+mn-lt"/>
              </a:rPr>
              <a:t>ergänzen</a:t>
            </a:r>
            <a:r>
              <a:rPr lang="en-US" dirty="0">
                <a:latin typeface="+mn-lt"/>
              </a:rPr>
              <a:t> Sie die </a:t>
            </a:r>
            <a:r>
              <a:rPr lang="en-US" dirty="0" err="1">
                <a:latin typeface="+mn-lt"/>
              </a:rPr>
              <a:t>Aussage</a:t>
            </a:r>
            <a:r>
              <a:rPr lang="en-US" dirty="0">
                <a:latin typeface="+mn-lt"/>
              </a:rPr>
              <a:t> auf der Folie </a:t>
            </a:r>
            <a:r>
              <a:rPr lang="en-US" dirty="0" err="1">
                <a:latin typeface="+mn-lt"/>
              </a:rPr>
              <a:t>durch</a:t>
            </a:r>
            <a:r>
              <a:rPr lang="en-US" dirty="0">
                <a:latin typeface="+mn-lt"/>
              </a:rPr>
              <a:t> alternative </a:t>
            </a:r>
            <a:r>
              <a:rPr lang="en-US" dirty="0" err="1">
                <a:latin typeface="+mn-lt"/>
              </a:rPr>
              <a:t>Aussagen</a:t>
            </a:r>
            <a:r>
              <a:rPr lang="en-US" dirty="0">
                <a:latin typeface="+mn-lt"/>
              </a:rPr>
              <a:t>, </a:t>
            </a:r>
            <a:r>
              <a:rPr lang="en-US" dirty="0" err="1">
                <a:latin typeface="+mn-lt"/>
              </a:rPr>
              <a:t>wie</a:t>
            </a:r>
            <a:r>
              <a:rPr lang="en-US" dirty="0">
                <a:latin typeface="+mn-lt"/>
              </a:rPr>
              <a:t> </a:t>
            </a:r>
            <a:r>
              <a:rPr lang="en-US" dirty="0" err="1">
                <a:latin typeface="+mn-lt"/>
              </a:rPr>
              <a:t>z.B.</a:t>
            </a:r>
            <a:r>
              <a:rPr lang="en-US" dirty="0">
                <a:latin typeface="+mn-lt"/>
              </a:rPr>
              <a:t> “</a:t>
            </a:r>
            <a:r>
              <a:rPr lang="en-US" sz="1200" b="0" i="1" dirty="0">
                <a:solidFill>
                  <a:srgbClr val="000000"/>
                </a:solidFill>
                <a:latin typeface="+mn-lt"/>
                <a:ea typeface="Dekko"/>
                <a:cs typeface="Dekko"/>
                <a:sym typeface="Dekko"/>
              </a:rPr>
              <a:t>KI </a:t>
            </a:r>
            <a:r>
              <a:rPr lang="en-US" sz="1200" b="0" i="1" dirty="0" err="1">
                <a:solidFill>
                  <a:srgbClr val="000000"/>
                </a:solidFill>
                <a:latin typeface="+mn-lt"/>
                <a:ea typeface="Dekko"/>
                <a:cs typeface="Dekko"/>
                <a:sym typeface="Dekko"/>
              </a:rPr>
              <a:t>sollte</a:t>
            </a:r>
            <a:r>
              <a:rPr lang="en-US" sz="1200" b="0" i="1" dirty="0">
                <a:solidFill>
                  <a:srgbClr val="000000"/>
                </a:solidFill>
                <a:latin typeface="+mn-lt"/>
                <a:ea typeface="Dekko"/>
                <a:cs typeface="Dekko"/>
                <a:sym typeface="Dekko"/>
              </a:rPr>
              <a:t> </a:t>
            </a:r>
            <a:r>
              <a:rPr lang="en-US" sz="1200" b="0" i="1" dirty="0" err="1">
                <a:solidFill>
                  <a:srgbClr val="000000"/>
                </a:solidFill>
                <a:latin typeface="+mn-lt"/>
                <a:ea typeface="Dekko"/>
                <a:cs typeface="Dekko"/>
                <a:sym typeface="Dekko"/>
              </a:rPr>
              <a:t>zur</a:t>
            </a:r>
            <a:r>
              <a:rPr lang="en-US" sz="1200" b="0" i="1" dirty="0">
                <a:solidFill>
                  <a:srgbClr val="000000"/>
                </a:solidFill>
                <a:latin typeface="+mn-lt"/>
                <a:ea typeface="Dekko"/>
                <a:cs typeface="Dekko"/>
                <a:sym typeface="Dekko"/>
              </a:rPr>
              <a:t> </a:t>
            </a:r>
            <a:r>
              <a:rPr lang="en-US" sz="1200" b="0" i="1" dirty="0" err="1">
                <a:solidFill>
                  <a:srgbClr val="000000"/>
                </a:solidFill>
                <a:latin typeface="+mn-lt"/>
                <a:ea typeface="Dekko"/>
                <a:cs typeface="Dekko"/>
                <a:sym typeface="Dekko"/>
              </a:rPr>
              <a:t>automatisierten</a:t>
            </a:r>
            <a:r>
              <a:rPr lang="en-US" sz="1200" b="0" i="1" dirty="0">
                <a:solidFill>
                  <a:srgbClr val="000000"/>
                </a:solidFill>
                <a:latin typeface="+mn-lt"/>
                <a:ea typeface="Dekko"/>
                <a:cs typeface="Dekko"/>
                <a:sym typeface="Dekko"/>
              </a:rPr>
              <a:t> Moderation von </a:t>
            </a:r>
            <a:r>
              <a:rPr lang="en-US" sz="1200" b="0" i="1" dirty="0" err="1">
                <a:solidFill>
                  <a:srgbClr val="000000"/>
                </a:solidFill>
                <a:latin typeface="+mn-lt"/>
                <a:ea typeface="Dekko"/>
                <a:cs typeface="Dekko"/>
                <a:sym typeface="Dekko"/>
              </a:rPr>
              <a:t>Inhalten</a:t>
            </a:r>
            <a:r>
              <a:rPr lang="en-US" sz="1200" b="0" i="1" dirty="0">
                <a:solidFill>
                  <a:srgbClr val="000000"/>
                </a:solidFill>
                <a:latin typeface="+mn-lt"/>
                <a:ea typeface="Dekko"/>
                <a:cs typeface="Dekko"/>
                <a:sym typeface="Dekko"/>
              </a:rPr>
              <a:t> in </a:t>
            </a:r>
            <a:r>
              <a:rPr lang="en-US" sz="1200" b="0" i="1" dirty="0" err="1">
                <a:solidFill>
                  <a:srgbClr val="000000"/>
                </a:solidFill>
                <a:latin typeface="+mn-lt"/>
                <a:ea typeface="Dekko"/>
                <a:cs typeface="Dekko"/>
                <a:sym typeface="Dekko"/>
              </a:rPr>
              <a:t>sozialen</a:t>
            </a:r>
            <a:r>
              <a:rPr lang="en-US" sz="1200" b="0" i="1" dirty="0">
                <a:solidFill>
                  <a:srgbClr val="000000"/>
                </a:solidFill>
                <a:latin typeface="+mn-lt"/>
                <a:ea typeface="Dekko"/>
                <a:cs typeface="Dekko"/>
                <a:sym typeface="Dekko"/>
              </a:rPr>
              <a:t> </a:t>
            </a:r>
            <a:r>
              <a:rPr lang="en-US" sz="1200" b="0" i="1" dirty="0" err="1">
                <a:solidFill>
                  <a:srgbClr val="000000"/>
                </a:solidFill>
                <a:latin typeface="+mn-lt"/>
                <a:ea typeface="Dekko"/>
                <a:cs typeface="Dekko"/>
                <a:sym typeface="Dekko"/>
              </a:rPr>
              <a:t>Netzwerken</a:t>
            </a:r>
            <a:r>
              <a:rPr lang="en-US" sz="1200" b="0" i="1" dirty="0">
                <a:solidFill>
                  <a:srgbClr val="000000"/>
                </a:solidFill>
                <a:latin typeface="+mn-lt"/>
                <a:ea typeface="Dekko"/>
                <a:cs typeface="Dekko"/>
                <a:sym typeface="Dekko"/>
              </a:rPr>
              <a:t> </a:t>
            </a:r>
            <a:r>
              <a:rPr lang="en-US" sz="1200" b="0" i="1" dirty="0" err="1">
                <a:solidFill>
                  <a:srgbClr val="000000"/>
                </a:solidFill>
                <a:latin typeface="+mn-lt"/>
                <a:ea typeface="Dekko"/>
                <a:cs typeface="Dekko"/>
                <a:sym typeface="Dekko"/>
              </a:rPr>
              <a:t>eingesetzt</a:t>
            </a:r>
            <a:r>
              <a:rPr lang="en-US" sz="1200" b="0" i="1" dirty="0">
                <a:solidFill>
                  <a:srgbClr val="000000"/>
                </a:solidFill>
                <a:latin typeface="+mn-lt"/>
                <a:ea typeface="Dekko"/>
                <a:cs typeface="Dekko"/>
                <a:sym typeface="Dekko"/>
              </a:rPr>
              <a:t> </a:t>
            </a:r>
            <a:r>
              <a:rPr lang="en-US" sz="1200" b="0" i="1" dirty="0" err="1">
                <a:solidFill>
                  <a:srgbClr val="000000"/>
                </a:solidFill>
                <a:latin typeface="+mn-lt"/>
                <a:ea typeface="Dekko"/>
                <a:cs typeface="Dekko"/>
                <a:sym typeface="Dekko"/>
              </a:rPr>
              <a:t>werden</a:t>
            </a:r>
            <a:r>
              <a:rPr lang="en-US" sz="1200" b="0" i="1" dirty="0">
                <a:solidFill>
                  <a:srgbClr val="000000"/>
                </a:solidFill>
                <a:latin typeface="+mn-lt"/>
                <a:ea typeface="Dekko"/>
                <a:cs typeface="Dekko"/>
                <a:sym typeface="Dekko"/>
              </a:rPr>
              <a:t>.”</a:t>
            </a:r>
          </a:p>
          <a:p>
            <a:endParaRPr lang="en-US" dirty="0">
              <a:latin typeface="+mn-lt"/>
            </a:endParaRPr>
          </a:p>
          <a:p>
            <a:pPr>
              <a:buFont typeface="Arial" panose="020B0604020202020204" pitchFamily="34" charset="0"/>
              <a:buNone/>
            </a:pPr>
            <a:r>
              <a:rPr lang="de-DE" sz="1200" u="sng" dirty="0">
                <a:solidFill>
                  <a:srgbClr val="FF0000"/>
                </a:solidFill>
                <a:effectLst/>
                <a:latin typeface="+mn-lt"/>
              </a:rPr>
              <a:t>Bildquelle:</a:t>
            </a:r>
          </a:p>
          <a:p>
            <a:pPr>
              <a:buFont typeface="Arial" panose="020B0604020202020204" pitchFamily="34" charset="0"/>
              <a:buNone/>
            </a:pPr>
            <a:r>
              <a:rPr lang="de-DE" sz="1200" u="none" dirty="0">
                <a:solidFill>
                  <a:srgbClr val="FF0000"/>
                </a:solidFill>
                <a:effectLst/>
                <a:latin typeface="+mn-lt"/>
              </a:rPr>
              <a:t>Icon “Meinungslinie“: erstellt am 15.4.2025. </a:t>
            </a:r>
            <a:r>
              <a:rPr lang="de-DE" dirty="0">
                <a:latin typeface="+mn-lt"/>
              </a:rPr>
              <a:t>CC BY ND ISB</a:t>
            </a:r>
            <a:endParaRPr lang="de-DE" sz="1200" u="none" dirty="0">
              <a:solidFill>
                <a:srgbClr val="FF0000"/>
              </a:solidFill>
              <a:effectLst/>
              <a:latin typeface="+mn-lt"/>
            </a:endParaRPr>
          </a:p>
          <a:p>
            <a:endParaRPr lang="en-US" dirty="0">
              <a:latin typeface="+mn-lt"/>
            </a:endParaRPr>
          </a:p>
          <a:p>
            <a:endParaRPr lang="en-US" dirty="0">
              <a:latin typeface="+mn-lt"/>
            </a:endParaRPr>
          </a:p>
          <a:p>
            <a:endParaRPr lang="en-US" dirty="0">
              <a:latin typeface="+mn-l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txBody>
          <a:bodyPr/>
          <a:lstStyle/>
          <a:p>
            <a:endParaRPr lang="de-DE"/>
          </a:p>
        </p:txBody>
      </p:sp>
      <p:sp>
        <p:nvSpPr>
          <p:cNvPr id="3" name="Notizenplatzhalter 2"/>
          <p:cNvSpPr>
            <a:spLocks noGrp="1"/>
          </p:cNvSpPr>
          <p:nvPr>
            <p:ph type="body" idx="1"/>
          </p:nvPr>
        </p:nvSpPr>
        <p:spPr/>
        <p:txBody>
          <a:bodyPr/>
          <a:lstStyle/>
          <a:p>
            <a:r>
              <a:rPr lang="en-US" b="1" dirty="0">
                <a:latin typeface="+mn-lt"/>
              </a:rPr>
              <a:t>Folie 13 – </a:t>
            </a:r>
            <a:r>
              <a:rPr lang="en-US" b="1" dirty="0" err="1">
                <a:latin typeface="+mn-lt"/>
              </a:rPr>
              <a:t>Fazit</a:t>
            </a:r>
            <a:r>
              <a:rPr lang="en-US" b="1" dirty="0">
                <a:latin typeface="+mn-lt"/>
              </a:rPr>
              <a:t>: </a:t>
            </a:r>
            <a:r>
              <a:rPr lang="en-US" b="1" dirty="0" err="1">
                <a:latin typeface="+mn-lt"/>
              </a:rPr>
              <a:t>Welche</a:t>
            </a:r>
            <a:r>
              <a:rPr lang="en-US" b="1" dirty="0">
                <a:latin typeface="+mn-lt"/>
              </a:rPr>
              <a:t> </a:t>
            </a:r>
            <a:r>
              <a:rPr lang="en-US" b="1" dirty="0" err="1">
                <a:latin typeface="+mn-lt"/>
              </a:rPr>
              <a:t>Entscheidungen</a:t>
            </a:r>
            <a:r>
              <a:rPr lang="en-US" b="1" dirty="0">
                <a:latin typeface="+mn-lt"/>
              </a:rPr>
              <a:t> </a:t>
            </a:r>
            <a:r>
              <a:rPr lang="en-US" b="1" dirty="0" err="1">
                <a:latin typeface="+mn-lt"/>
              </a:rPr>
              <a:t>sollte</a:t>
            </a:r>
            <a:r>
              <a:rPr lang="en-US" b="1" dirty="0">
                <a:latin typeface="+mn-lt"/>
              </a:rPr>
              <a:t> </a:t>
            </a:r>
            <a:r>
              <a:rPr lang="en-US" b="1" dirty="0" err="1">
                <a:latin typeface="+mn-lt"/>
              </a:rPr>
              <a:t>eine</a:t>
            </a:r>
            <a:r>
              <a:rPr lang="en-US" b="1" dirty="0">
                <a:latin typeface="+mn-lt"/>
              </a:rPr>
              <a:t> KI </a:t>
            </a:r>
            <a:r>
              <a:rPr lang="en-US" b="1" dirty="0" err="1">
                <a:latin typeface="+mn-lt"/>
              </a:rPr>
              <a:t>treffen</a:t>
            </a:r>
            <a:r>
              <a:rPr lang="en-US" b="1" dirty="0">
                <a:latin typeface="+mn-lt"/>
              </a:rPr>
              <a:t> </a:t>
            </a:r>
            <a:r>
              <a:rPr lang="en-US" b="1" dirty="0" err="1">
                <a:latin typeface="+mn-lt"/>
              </a:rPr>
              <a:t>dürfen</a:t>
            </a:r>
            <a:r>
              <a:rPr lang="en-US" b="1" dirty="0">
                <a:latin typeface="+mn-lt"/>
              </a:rPr>
              <a:t>?</a:t>
            </a:r>
          </a:p>
          <a:p>
            <a:endParaRPr lang="en-US" dirty="0">
              <a:latin typeface="+mn-lt"/>
            </a:endParaRPr>
          </a:p>
          <a:p>
            <a:r>
              <a:rPr lang="en-US" dirty="0" err="1">
                <a:latin typeface="+mn-lt"/>
              </a:rPr>
              <a:t>Diese</a:t>
            </a:r>
            <a:r>
              <a:rPr lang="en-US" dirty="0">
                <a:latin typeface="+mn-lt"/>
              </a:rPr>
              <a:t> Folie </a:t>
            </a:r>
            <a:r>
              <a:rPr lang="en-US" dirty="0" err="1">
                <a:latin typeface="+mn-lt"/>
              </a:rPr>
              <a:t>enthält</a:t>
            </a:r>
            <a:r>
              <a:rPr lang="en-US" dirty="0">
                <a:latin typeface="+mn-lt"/>
              </a:rPr>
              <a:t> </a:t>
            </a:r>
            <a:r>
              <a:rPr lang="en-US" dirty="0" err="1">
                <a:latin typeface="+mn-lt"/>
              </a:rPr>
              <a:t>zusammenfassend</a:t>
            </a:r>
            <a:r>
              <a:rPr lang="en-US" dirty="0">
                <a:latin typeface="+mn-lt"/>
              </a:rPr>
              <a:t> </a:t>
            </a:r>
            <a:r>
              <a:rPr lang="en-US" dirty="0" err="1">
                <a:latin typeface="+mn-lt"/>
              </a:rPr>
              <a:t>ein</a:t>
            </a:r>
            <a:r>
              <a:rPr lang="en-US" dirty="0">
                <a:latin typeface="+mn-lt"/>
              </a:rPr>
              <a:t> </a:t>
            </a:r>
            <a:r>
              <a:rPr lang="en-US" dirty="0" err="1">
                <a:latin typeface="+mn-lt"/>
              </a:rPr>
              <a:t>Zitat</a:t>
            </a:r>
            <a:r>
              <a:rPr lang="en-US" dirty="0">
                <a:latin typeface="+mn-lt"/>
              </a:rPr>
              <a:t> von Katharina Zweig. Lassen Sie </a:t>
            </a:r>
            <a:r>
              <a:rPr lang="en-US" dirty="0" err="1">
                <a:latin typeface="+mn-lt"/>
              </a:rPr>
              <a:t>Ihre</a:t>
            </a:r>
            <a:r>
              <a:rPr lang="en-US" dirty="0">
                <a:latin typeface="+mn-lt"/>
              </a:rPr>
              <a:t> </a:t>
            </a:r>
            <a:r>
              <a:rPr lang="en-US" dirty="0" err="1">
                <a:latin typeface="+mn-lt"/>
              </a:rPr>
              <a:t>Schülerinnen</a:t>
            </a:r>
            <a:r>
              <a:rPr lang="en-US" dirty="0">
                <a:latin typeface="+mn-lt"/>
              </a:rPr>
              <a:t> und </a:t>
            </a:r>
            <a:r>
              <a:rPr lang="en-US" dirty="0" err="1">
                <a:latin typeface="+mn-lt"/>
              </a:rPr>
              <a:t>Schüler</a:t>
            </a:r>
            <a:r>
              <a:rPr lang="en-US" dirty="0">
                <a:latin typeface="+mn-lt"/>
              </a:rPr>
              <a:t> dieses </a:t>
            </a:r>
            <a:r>
              <a:rPr lang="en-US" dirty="0" err="1">
                <a:latin typeface="+mn-lt"/>
              </a:rPr>
              <a:t>Zitat</a:t>
            </a:r>
            <a:r>
              <a:rPr lang="en-US" dirty="0">
                <a:latin typeface="+mn-lt"/>
              </a:rPr>
              <a:t> in </a:t>
            </a:r>
            <a:r>
              <a:rPr lang="en-US" dirty="0" err="1">
                <a:latin typeface="+mn-lt"/>
              </a:rPr>
              <a:t>Bezug</a:t>
            </a:r>
            <a:r>
              <a:rPr lang="en-US" dirty="0">
                <a:latin typeface="+mn-lt"/>
              </a:rPr>
              <a:t> </a:t>
            </a:r>
            <a:r>
              <a:rPr lang="en-US" dirty="0" err="1">
                <a:latin typeface="+mn-lt"/>
              </a:rPr>
              <a:t>zu</a:t>
            </a:r>
            <a:r>
              <a:rPr lang="en-US" dirty="0">
                <a:latin typeface="+mn-lt"/>
              </a:rPr>
              <a:t> Art. 5 GG </a:t>
            </a:r>
            <a:r>
              <a:rPr lang="en-US" dirty="0" err="1">
                <a:latin typeface="+mn-lt"/>
              </a:rPr>
              <a:t>setzen</a:t>
            </a:r>
            <a:r>
              <a:rPr lang="en-US" dirty="0">
                <a:latin typeface="+mn-lt"/>
              </a:rPr>
              <a:t>, z. B. </a:t>
            </a:r>
            <a:r>
              <a:rPr lang="en-US" dirty="0" err="1">
                <a:latin typeface="+mn-lt"/>
              </a:rPr>
              <a:t>durch</a:t>
            </a:r>
            <a:r>
              <a:rPr lang="en-US" dirty="0">
                <a:latin typeface="+mn-lt"/>
              </a:rPr>
              <a:t> die </a:t>
            </a:r>
            <a:r>
              <a:rPr lang="en-US" dirty="0" err="1">
                <a:latin typeface="+mn-lt"/>
              </a:rPr>
              <a:t>Impulsfrage</a:t>
            </a:r>
            <a:r>
              <a:rPr lang="en-US" dirty="0">
                <a:latin typeface="+mn-lt"/>
              </a:rPr>
              <a:t> “Nenne </a:t>
            </a:r>
            <a:r>
              <a:rPr lang="en-US" dirty="0" err="1">
                <a:latin typeface="+mn-lt"/>
              </a:rPr>
              <a:t>Beispiele</a:t>
            </a:r>
            <a:r>
              <a:rPr lang="en-US" dirty="0">
                <a:latin typeface="+mn-lt"/>
              </a:rPr>
              <a:t> für </a:t>
            </a:r>
            <a:r>
              <a:rPr lang="en-US" dirty="0" err="1">
                <a:latin typeface="+mn-lt"/>
              </a:rPr>
              <a:t>unsere</a:t>
            </a:r>
            <a:r>
              <a:rPr lang="en-US" dirty="0">
                <a:latin typeface="+mn-lt"/>
              </a:rPr>
              <a:t> </a:t>
            </a:r>
            <a:r>
              <a:rPr lang="en-US" dirty="0" err="1">
                <a:latin typeface="+mn-lt"/>
              </a:rPr>
              <a:t>kulturellen</a:t>
            </a:r>
            <a:r>
              <a:rPr lang="en-US" dirty="0">
                <a:latin typeface="+mn-lt"/>
              </a:rPr>
              <a:t> und </a:t>
            </a:r>
            <a:r>
              <a:rPr lang="en-US" dirty="0" err="1">
                <a:latin typeface="+mn-lt"/>
              </a:rPr>
              <a:t>moralischen</a:t>
            </a:r>
            <a:r>
              <a:rPr lang="en-US" dirty="0">
                <a:latin typeface="+mn-lt"/>
              </a:rPr>
              <a:t> </a:t>
            </a:r>
            <a:r>
              <a:rPr lang="en-US" dirty="0" err="1">
                <a:latin typeface="+mn-lt"/>
              </a:rPr>
              <a:t>Maßstäbe</a:t>
            </a:r>
            <a:r>
              <a:rPr lang="en-US" dirty="0">
                <a:latin typeface="+mn-lt"/>
              </a:rPr>
              <a:t>.”</a:t>
            </a: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err="1">
                <a:latin typeface="+mn-lt"/>
              </a:rPr>
              <a:t>Textquelle</a:t>
            </a:r>
            <a:r>
              <a:rPr lang="en-US" u="sng"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mn-lt"/>
                <a:ea typeface="Dekko"/>
                <a:cs typeface="Dekko"/>
                <a:sym typeface="Dekko"/>
              </a:rPr>
              <a:t>Zweig, K. (2019). </a:t>
            </a:r>
            <a:r>
              <a:rPr lang="en-US" sz="1200" i="1" dirty="0">
                <a:solidFill>
                  <a:srgbClr val="FFFFFF"/>
                </a:solidFill>
                <a:latin typeface="+mn-lt"/>
                <a:ea typeface="Dekko"/>
                <a:cs typeface="Dekko"/>
                <a:sym typeface="Dekko"/>
              </a:rPr>
              <a:t>Ein </a:t>
            </a:r>
            <a:r>
              <a:rPr lang="en-US" sz="1200" i="1" dirty="0" err="1">
                <a:solidFill>
                  <a:srgbClr val="FFFFFF"/>
                </a:solidFill>
                <a:latin typeface="+mn-lt"/>
                <a:ea typeface="Dekko"/>
                <a:cs typeface="Dekko"/>
                <a:sym typeface="Dekko"/>
              </a:rPr>
              <a:t>Algorithmus</a:t>
            </a:r>
            <a:r>
              <a:rPr lang="en-US" sz="1200" i="1" dirty="0">
                <a:solidFill>
                  <a:srgbClr val="FFFFFF"/>
                </a:solidFill>
                <a:latin typeface="+mn-lt"/>
                <a:ea typeface="Dekko"/>
                <a:cs typeface="Dekko"/>
                <a:sym typeface="Dekko"/>
              </a:rPr>
              <a:t> hat </a:t>
            </a:r>
            <a:r>
              <a:rPr lang="en-US" sz="1200" i="1" dirty="0" err="1">
                <a:solidFill>
                  <a:srgbClr val="FFFFFF"/>
                </a:solidFill>
                <a:latin typeface="+mn-lt"/>
                <a:ea typeface="Dekko"/>
                <a:cs typeface="Dekko"/>
                <a:sym typeface="Dekko"/>
              </a:rPr>
              <a:t>kein</a:t>
            </a:r>
            <a:r>
              <a:rPr lang="en-US" sz="1200" i="1" dirty="0">
                <a:solidFill>
                  <a:srgbClr val="FFFFFF"/>
                </a:solidFill>
                <a:latin typeface="+mn-lt"/>
                <a:ea typeface="Dekko"/>
                <a:cs typeface="Dekko"/>
                <a:sym typeface="Dekko"/>
              </a:rPr>
              <a:t> </a:t>
            </a:r>
            <a:r>
              <a:rPr lang="en-US" sz="1200" i="1" dirty="0" err="1">
                <a:solidFill>
                  <a:srgbClr val="FFFFFF"/>
                </a:solidFill>
                <a:latin typeface="+mn-lt"/>
                <a:ea typeface="Dekko"/>
                <a:cs typeface="Dekko"/>
                <a:sym typeface="Dekko"/>
              </a:rPr>
              <a:t>Taktgefühl</a:t>
            </a:r>
            <a:r>
              <a:rPr lang="en-US" sz="1200" i="1" dirty="0">
                <a:solidFill>
                  <a:srgbClr val="FFFFFF"/>
                </a:solidFill>
                <a:latin typeface="+mn-lt"/>
                <a:ea typeface="Dekko"/>
                <a:cs typeface="Dekko"/>
                <a:sym typeface="Dekko"/>
              </a:rPr>
              <a:t> </a:t>
            </a:r>
            <a:r>
              <a:rPr lang="en-US" sz="1200" dirty="0">
                <a:solidFill>
                  <a:srgbClr val="FFFFFF"/>
                </a:solidFill>
                <a:latin typeface="+mn-lt"/>
                <a:ea typeface="Dekko"/>
                <a:cs typeface="Dekko"/>
                <a:sym typeface="Dekko"/>
              </a:rPr>
              <a:t>(3. </a:t>
            </a:r>
            <a:r>
              <a:rPr lang="en-US" sz="1200" dirty="0" err="1">
                <a:solidFill>
                  <a:srgbClr val="FFFFFF"/>
                </a:solidFill>
                <a:latin typeface="+mn-lt"/>
                <a:ea typeface="Dekko"/>
                <a:cs typeface="Dekko"/>
                <a:sym typeface="Dekko"/>
              </a:rPr>
              <a:t>Aufl</a:t>
            </a:r>
            <a:r>
              <a:rPr lang="en-US" sz="1200" dirty="0">
                <a:solidFill>
                  <a:srgbClr val="FFFFFF"/>
                </a:solidFill>
                <a:latin typeface="+mn-lt"/>
                <a:ea typeface="Dekko"/>
                <a:cs typeface="Dekko"/>
                <a:sym typeface="Dekko"/>
              </a:rPr>
              <a:t>.). </a:t>
            </a:r>
            <a:r>
              <a:rPr lang="en-US" sz="1200" dirty="0" err="1">
                <a:solidFill>
                  <a:srgbClr val="FFFFFF"/>
                </a:solidFill>
                <a:latin typeface="+mn-lt"/>
                <a:ea typeface="Dekko"/>
                <a:cs typeface="Dekko"/>
                <a:sym typeface="Dekko"/>
              </a:rPr>
              <a:t>Heyne</a:t>
            </a:r>
            <a:r>
              <a:rPr lang="en-US" sz="1200" dirty="0">
                <a:solidFill>
                  <a:srgbClr val="FFFFFF"/>
                </a:solidFill>
                <a:latin typeface="+mn-lt"/>
                <a:ea typeface="Dekko"/>
                <a:cs typeface="Dekko"/>
                <a:sym typeface="Dekko"/>
              </a:rPr>
              <a:t>.</a:t>
            </a:r>
            <a:endParaRPr lang="en-US" b="0" u="sng" dirty="0">
              <a:latin typeface="+mn-lt"/>
            </a:endParaRPr>
          </a:p>
          <a:p>
            <a:endParaRPr lang="en-US" b="0" u="sng" dirty="0">
              <a:latin typeface="+mn-lt"/>
            </a:endParaRPr>
          </a:p>
          <a:p>
            <a:r>
              <a:rPr lang="en-US" b="0" u="sng" dirty="0" err="1">
                <a:latin typeface="+mn-lt"/>
              </a:rPr>
              <a:t>Bildquelle</a:t>
            </a:r>
            <a:r>
              <a:rPr lang="en-US" b="0" u="sng"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u="none" strike="noStrike" dirty="0">
                <a:solidFill>
                  <a:srgbClr val="1C1D2F"/>
                </a:solidFill>
                <a:effectLst/>
                <a:latin typeface="+mn-lt"/>
              </a:rPr>
              <a:t>„The </a:t>
            </a:r>
            <a:r>
              <a:rPr lang="de-DE" u="none" strike="noStrike" dirty="0" err="1">
                <a:solidFill>
                  <a:srgbClr val="1C1D2F"/>
                </a:solidFill>
                <a:effectLst/>
                <a:latin typeface="+mn-lt"/>
              </a:rPr>
              <a:t>moral</a:t>
            </a:r>
            <a:r>
              <a:rPr lang="de-DE" u="none" strike="noStrike" dirty="0">
                <a:solidFill>
                  <a:srgbClr val="1C1D2F"/>
                </a:solidFill>
                <a:effectLst/>
                <a:latin typeface="+mn-lt"/>
              </a:rPr>
              <a:t> </a:t>
            </a:r>
            <a:r>
              <a:rPr lang="de-DE" u="none" strike="noStrike" dirty="0" err="1">
                <a:solidFill>
                  <a:srgbClr val="1C1D2F"/>
                </a:solidFill>
                <a:effectLst/>
                <a:latin typeface="+mn-lt"/>
              </a:rPr>
              <a:t>machine</a:t>
            </a:r>
            <a:r>
              <a:rPr lang="de-DE" u="none" strike="noStrike" dirty="0">
                <a:solidFill>
                  <a:srgbClr val="1C1D2F"/>
                </a:solidFill>
                <a:effectLst/>
                <a:latin typeface="+mn-lt"/>
              </a:rPr>
              <a:t>“: Bei der Herstellung dieses Bildes wurde am 11.4.2025 FLUX.1 eingesetzt. CC BY ND ISB</a:t>
            </a:r>
            <a:endParaRPr lang="en-US" dirty="0">
              <a:latin typeface="+mn-lt"/>
            </a:endParaRPr>
          </a:p>
          <a:p>
            <a:endParaRPr lang="de-DE" dirty="0">
              <a:latin typeface="+mn-lt"/>
            </a:endParaRPr>
          </a:p>
        </p:txBody>
      </p:sp>
      <p:sp>
        <p:nvSpPr>
          <p:cNvPr id="4" name="Foliennummernplatzhalt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444072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mn-lt"/>
              </a:rPr>
              <a:t>Folie 12 – </a:t>
            </a:r>
            <a:r>
              <a:rPr lang="en-US" b="1" dirty="0" err="1">
                <a:latin typeface="+mn-lt"/>
              </a:rPr>
              <a:t>Ausblick</a:t>
            </a:r>
            <a:r>
              <a:rPr lang="en-US" b="1" dirty="0">
                <a:latin typeface="+mn-lt"/>
              </a:rPr>
              <a:t>: </a:t>
            </a:r>
            <a:r>
              <a:rPr lang="en-US" b="1" dirty="0" err="1">
                <a:latin typeface="+mn-lt"/>
              </a:rPr>
              <a:t>Regulierung</a:t>
            </a:r>
            <a:r>
              <a:rPr lang="en-US" b="1" dirty="0">
                <a:latin typeface="+mn-lt"/>
              </a:rPr>
              <a:t> von KI: Das EU KI-</a:t>
            </a:r>
            <a:r>
              <a:rPr lang="en-US" b="1" dirty="0" err="1">
                <a:latin typeface="+mn-lt"/>
              </a:rPr>
              <a:t>Gesetz</a:t>
            </a:r>
            <a:endParaRPr lang="en-US" b="1" dirty="0">
              <a:latin typeface="+mn-lt"/>
            </a:endParaRPr>
          </a:p>
          <a:p>
            <a:endParaRPr lang="en-US" dirty="0">
              <a:latin typeface="+mn-lt"/>
            </a:endParaRPr>
          </a:p>
          <a:p>
            <a:r>
              <a:rPr lang="de-DE" b="0" i="0" u="none" strike="noStrike" dirty="0">
                <a:solidFill>
                  <a:srgbClr val="444444"/>
                </a:solidFill>
                <a:effectLst/>
                <a:latin typeface="+mn-lt"/>
              </a:rPr>
              <a:t>Ein Ansatz, um die Herausforderungen zu meistern, die KI-Systeme für das Recht auf freie Meinung darstellen, ist eine staatliche Regulierung von KI. Bisher hat die EU als einzige Institution einen rechtlichen Rahmen für die Regulierung von KI geschaffen. In anderen Ländern, wie den USA und China, fehlt derzeit eine solche Regulierung.</a:t>
            </a:r>
          </a:p>
          <a:p>
            <a:endParaRPr lang="en-US" dirty="0">
              <a:latin typeface="+mn-lt"/>
            </a:endParaRPr>
          </a:p>
          <a:p>
            <a:r>
              <a:rPr lang="en-US" dirty="0">
                <a:latin typeface="+mn-lt"/>
              </a:rPr>
              <a:t>Das EU KI-</a:t>
            </a:r>
            <a:r>
              <a:rPr lang="en-US" dirty="0" err="1">
                <a:latin typeface="+mn-lt"/>
              </a:rPr>
              <a:t>Gesetz</a:t>
            </a:r>
            <a:r>
              <a:rPr lang="en-US" dirty="0">
                <a:latin typeface="+mn-lt"/>
              </a:rPr>
              <a:t> (EU AI Act) hat das </a:t>
            </a:r>
            <a:r>
              <a:rPr lang="en-US" dirty="0" err="1">
                <a:latin typeface="+mn-lt"/>
              </a:rPr>
              <a:t>Ziel</a:t>
            </a:r>
            <a:r>
              <a:rPr lang="en-US" dirty="0">
                <a:latin typeface="+mn-lt"/>
              </a:rPr>
              <a:t>, KI-</a:t>
            </a:r>
            <a:r>
              <a:rPr lang="en-US" dirty="0" err="1">
                <a:latin typeface="+mn-lt"/>
              </a:rPr>
              <a:t>Systeme</a:t>
            </a:r>
            <a:r>
              <a:rPr lang="en-US" dirty="0">
                <a:latin typeface="+mn-lt"/>
              </a:rPr>
              <a:t> </a:t>
            </a:r>
            <a:r>
              <a:rPr lang="de-DE" u="none" strike="noStrike" dirty="0">
                <a:solidFill>
                  <a:srgbClr val="1C1D2F"/>
                </a:solidFill>
                <a:effectLst/>
                <a:latin typeface="+mn-lt"/>
              </a:rPr>
              <a:t>in Europa und darüber hinaus vertrauenswürdig zu machen, indem sichergestellt wird, dass sie europäische Grundrechte, Sicherheit und ethische Grundsätze achten (Europäische Kommission, 14.3.2024).</a:t>
            </a:r>
            <a:r>
              <a:rPr lang="en-US" u="none" strike="noStrike" dirty="0">
                <a:solidFill>
                  <a:srgbClr val="1C1D2F"/>
                </a:solidFill>
                <a:effectLst/>
                <a:latin typeface="+mn-lt"/>
              </a:rPr>
              <a:t> Das KI-</a:t>
            </a:r>
            <a:r>
              <a:rPr lang="en-US" u="none" strike="noStrike" dirty="0" err="1">
                <a:solidFill>
                  <a:srgbClr val="1C1D2F"/>
                </a:solidFill>
                <a:effectLst/>
                <a:latin typeface="+mn-lt"/>
              </a:rPr>
              <a:t>Gesetz</a:t>
            </a:r>
            <a:r>
              <a:rPr lang="en-US" u="none" strike="noStrike" dirty="0">
                <a:solidFill>
                  <a:srgbClr val="1C1D2F"/>
                </a:solidFill>
                <a:effectLst/>
                <a:latin typeface="+mn-lt"/>
              </a:rPr>
              <a:t> </a:t>
            </a:r>
            <a:r>
              <a:rPr lang="de-DE" u="none" strike="noStrike" dirty="0">
                <a:solidFill>
                  <a:srgbClr val="1C1D2F"/>
                </a:solidFill>
                <a:effectLst/>
                <a:latin typeface="+mn-lt"/>
              </a:rPr>
              <a:t>verfolgt einen risikobasierten Ansatz, bei dem das rechtliche Eingreifen auf das Risiko-Niveau des jeweiligen KI-Systems zugeschnitten ist. Dazu unterscheidet das Gesetz zwischen den in der obigen Grafik dargestellten vier Risiko-Stufen. </a:t>
            </a:r>
            <a:r>
              <a:rPr lang="en-US" dirty="0">
                <a:latin typeface="+mn-lt"/>
              </a:rPr>
              <a:t>In </a:t>
            </a:r>
            <a:r>
              <a:rPr lang="en-US" dirty="0" err="1">
                <a:latin typeface="+mn-lt"/>
              </a:rPr>
              <a:t>Bereichen</a:t>
            </a:r>
            <a:r>
              <a:rPr lang="en-US" dirty="0">
                <a:latin typeface="+mn-lt"/>
              </a:rPr>
              <a:t>, die </a:t>
            </a:r>
            <a:r>
              <a:rPr lang="en-US" dirty="0" err="1">
                <a:latin typeface="+mn-lt"/>
              </a:rPr>
              <a:t>ein</a:t>
            </a:r>
            <a:r>
              <a:rPr lang="en-US" dirty="0">
                <a:latin typeface="+mn-lt"/>
              </a:rPr>
              <a:t> </a:t>
            </a:r>
            <a:r>
              <a:rPr lang="en-US" dirty="0" err="1">
                <a:latin typeface="+mn-lt"/>
              </a:rPr>
              <a:t>unnannehmbares</a:t>
            </a:r>
            <a:r>
              <a:rPr lang="en-US" dirty="0">
                <a:latin typeface="+mn-lt"/>
              </a:rPr>
              <a:t> </a:t>
            </a:r>
            <a:r>
              <a:rPr lang="en-US" dirty="0" err="1">
                <a:latin typeface="+mn-lt"/>
              </a:rPr>
              <a:t>Risiko</a:t>
            </a:r>
            <a:r>
              <a:rPr lang="en-US" dirty="0">
                <a:latin typeface="+mn-lt"/>
              </a:rPr>
              <a:t> </a:t>
            </a:r>
            <a:r>
              <a:rPr lang="en-US" dirty="0" err="1">
                <a:latin typeface="+mn-lt"/>
              </a:rPr>
              <a:t>bergen</a:t>
            </a:r>
            <a:r>
              <a:rPr lang="en-US" dirty="0">
                <a:latin typeface="+mn-lt"/>
              </a:rPr>
              <a:t>, </a:t>
            </a:r>
            <a:r>
              <a:rPr lang="en-US" dirty="0" err="1">
                <a:latin typeface="+mn-lt"/>
              </a:rPr>
              <a:t>ist</a:t>
            </a:r>
            <a:r>
              <a:rPr lang="en-US" dirty="0">
                <a:latin typeface="+mn-lt"/>
              </a:rPr>
              <a:t> der </a:t>
            </a:r>
            <a:r>
              <a:rPr lang="en-US" dirty="0" err="1">
                <a:latin typeface="+mn-lt"/>
              </a:rPr>
              <a:t>Einsatz</a:t>
            </a:r>
            <a:r>
              <a:rPr lang="en-US" dirty="0">
                <a:latin typeface="+mn-lt"/>
              </a:rPr>
              <a:t> von KI verboten. </a:t>
            </a:r>
          </a:p>
          <a:p>
            <a:endParaRPr lang="en-US" dirty="0">
              <a:latin typeface="+mn-lt"/>
            </a:endParaRPr>
          </a:p>
          <a:p>
            <a:r>
              <a:rPr lang="en-US" u="sng" dirty="0" err="1">
                <a:latin typeface="+mn-lt"/>
              </a:rPr>
              <a:t>Textquellen</a:t>
            </a:r>
            <a:r>
              <a:rPr lang="en-US" u="sng" dirty="0">
                <a:latin typeface="+mn-lt"/>
              </a:rPr>
              <a:t>:</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AK Bildung in der digital vernetzten Welt - Allgemeinbildung, in: mebis – Landesmedienzentrum Bayern (2024). </a:t>
            </a:r>
            <a:r>
              <a:rPr lang="de-DE" sz="1200" b="0" i="1" kern="1200" dirty="0">
                <a:solidFill>
                  <a:schemeClr val="tx1"/>
                </a:solidFill>
                <a:effectLst/>
                <a:latin typeface="+mn-lt"/>
                <a:ea typeface="+mn-ea"/>
                <a:cs typeface="+mn-cs"/>
              </a:rPr>
              <a:t>KI | Die Geschichte der Künstlichen Intelligenz</a:t>
            </a:r>
            <a:r>
              <a:rPr lang="de-DE" sz="1200" b="0" i="0" kern="1200" dirty="0">
                <a:solidFill>
                  <a:schemeClr val="tx1"/>
                </a:solidFill>
                <a:effectLst/>
                <a:latin typeface="+mn-lt"/>
                <a:ea typeface="+mn-ea"/>
                <a:cs typeface="+mn-cs"/>
              </a:rPr>
              <a:t> </a:t>
            </a:r>
            <a:r>
              <a:rPr lang="de-DE" sz="1200" b="0" i="1" kern="1200" dirty="0">
                <a:solidFill>
                  <a:schemeClr val="tx1"/>
                </a:solidFill>
                <a:effectLst/>
                <a:latin typeface="+mn-lt"/>
                <a:ea typeface="+mn-ea"/>
                <a:cs typeface="+mn-cs"/>
              </a:rPr>
              <a:t>- </a:t>
            </a:r>
            <a:r>
              <a:rPr lang="en-US" i="1" dirty="0" err="1">
                <a:latin typeface="+mn-lt"/>
              </a:rPr>
              <a:t>Frühe</a:t>
            </a:r>
            <a:r>
              <a:rPr lang="en-US" i="1" dirty="0">
                <a:latin typeface="+mn-lt"/>
              </a:rPr>
              <a:t> 2020s - KI </a:t>
            </a:r>
            <a:r>
              <a:rPr lang="en-US" i="1" dirty="0" err="1">
                <a:latin typeface="+mn-lt"/>
              </a:rPr>
              <a:t>Frühling</a:t>
            </a:r>
            <a:r>
              <a:rPr lang="en-US" i="1" dirty="0">
                <a:latin typeface="+mn-lt"/>
              </a:rPr>
              <a:t> / </a:t>
            </a:r>
            <a:r>
              <a:rPr lang="en-US" i="1" dirty="0" err="1">
                <a:latin typeface="+mn-lt"/>
              </a:rPr>
              <a:t>Regulierung</a:t>
            </a:r>
            <a:r>
              <a:rPr lang="en-US" i="1" dirty="0">
                <a:latin typeface="+mn-lt"/>
              </a:rPr>
              <a:t> von KI</a:t>
            </a:r>
            <a:r>
              <a:rPr lang="en-US" dirty="0">
                <a:latin typeface="+mn-lt"/>
              </a:rPr>
              <a:t>.</a:t>
            </a:r>
            <a:r>
              <a:rPr lang="de-DE" sz="1200" b="0" i="0" kern="1200" dirty="0">
                <a:solidFill>
                  <a:schemeClr val="tx1"/>
                </a:solidFill>
                <a:effectLst/>
                <a:latin typeface="+mn-lt"/>
                <a:ea typeface="+mn-ea"/>
                <a:cs typeface="+mn-cs"/>
              </a:rPr>
              <a:t> Verfügbar unter: https://mebis.bycs.de/beitrag/ki-geschichte-der-ki#sec13 (zuletzt abgerufen am 4.10.2025)</a:t>
            </a: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FFFFFF"/>
                </a:solidFill>
                <a:latin typeface="+mn-lt"/>
                <a:ea typeface="Dekko"/>
                <a:cs typeface="Dekko"/>
                <a:sym typeface="Dekko"/>
              </a:rPr>
              <a:t>European Union, 2024: </a:t>
            </a:r>
            <a:r>
              <a:rPr lang="en-US" sz="1200" i="1" dirty="0">
                <a:solidFill>
                  <a:srgbClr val="FFFFFF"/>
                </a:solidFill>
                <a:latin typeface="+mn-lt"/>
                <a:ea typeface="Dekko"/>
                <a:cs typeface="Dekko"/>
                <a:sym typeface="Dekko"/>
              </a:rPr>
              <a:t>KI-</a:t>
            </a:r>
            <a:r>
              <a:rPr lang="en-US" sz="1200" i="1" dirty="0" err="1">
                <a:solidFill>
                  <a:srgbClr val="FFFFFF"/>
                </a:solidFill>
                <a:latin typeface="+mn-lt"/>
                <a:ea typeface="Dekko"/>
                <a:cs typeface="Dekko"/>
                <a:sym typeface="Dekko"/>
              </a:rPr>
              <a:t>Gesetz</a:t>
            </a:r>
            <a:r>
              <a:rPr lang="en-US" sz="1200" dirty="0">
                <a:solidFill>
                  <a:srgbClr val="FFFFFF"/>
                </a:solidFill>
                <a:latin typeface="+mn-lt"/>
                <a:ea typeface="Dekko"/>
                <a:cs typeface="Dekko"/>
                <a:sym typeface="Dekko"/>
              </a:rPr>
              <a:t>. </a:t>
            </a:r>
            <a:r>
              <a:rPr lang="en-US" sz="1200" i="1" dirty="0" err="1">
                <a:solidFill>
                  <a:srgbClr val="FFFFFF"/>
                </a:solidFill>
                <a:latin typeface="+mn-lt"/>
                <a:ea typeface="Dekko"/>
                <a:cs typeface="Dekko"/>
                <a:sym typeface="Dekko"/>
              </a:rPr>
              <a:t>Gestaltung</a:t>
            </a:r>
            <a:r>
              <a:rPr lang="en-US" sz="1200" i="1" dirty="0">
                <a:solidFill>
                  <a:srgbClr val="FFFFFF"/>
                </a:solidFill>
                <a:latin typeface="+mn-lt"/>
                <a:ea typeface="Dekko"/>
                <a:cs typeface="Dekko"/>
                <a:sym typeface="Dekko"/>
              </a:rPr>
              <a:t> der </a:t>
            </a:r>
            <a:r>
              <a:rPr lang="en-US" sz="1200" i="1" dirty="0" err="1">
                <a:solidFill>
                  <a:srgbClr val="FFFFFF"/>
                </a:solidFill>
                <a:latin typeface="+mn-lt"/>
                <a:ea typeface="Dekko"/>
                <a:cs typeface="Dekko"/>
                <a:sym typeface="Dekko"/>
              </a:rPr>
              <a:t>digitalen</a:t>
            </a:r>
            <a:r>
              <a:rPr lang="en-US" sz="1200" i="1" dirty="0">
                <a:solidFill>
                  <a:srgbClr val="FFFFFF"/>
                </a:solidFill>
                <a:latin typeface="+mn-lt"/>
                <a:ea typeface="Dekko"/>
                <a:cs typeface="Dekko"/>
                <a:sym typeface="Dekko"/>
              </a:rPr>
              <a:t> Zukunft </a:t>
            </a:r>
            <a:r>
              <a:rPr lang="en-US" sz="1200" i="1" dirty="0" err="1">
                <a:solidFill>
                  <a:srgbClr val="FFFFFF"/>
                </a:solidFill>
                <a:latin typeface="+mn-lt"/>
                <a:ea typeface="Dekko"/>
                <a:cs typeface="Dekko"/>
                <a:sym typeface="Dekko"/>
              </a:rPr>
              <a:t>Europas</a:t>
            </a:r>
            <a:r>
              <a:rPr lang="en-US" sz="1200" i="1" dirty="0">
                <a:solidFill>
                  <a:srgbClr val="FFFFFF"/>
                </a:solidFill>
                <a:latin typeface="+mn-lt"/>
                <a:ea typeface="Dekko"/>
                <a:cs typeface="Dekko"/>
                <a:sym typeface="Dekko"/>
              </a:rPr>
              <a:t>. </a:t>
            </a:r>
            <a:r>
              <a:rPr lang="en-US" sz="1200" dirty="0" err="1">
                <a:solidFill>
                  <a:srgbClr val="FFFFFF"/>
                </a:solidFill>
                <a:latin typeface="+mn-lt"/>
                <a:ea typeface="Dekko"/>
                <a:cs typeface="Dekko"/>
                <a:sym typeface="Dekko"/>
              </a:rPr>
              <a:t>Verfügbar</a:t>
            </a:r>
            <a:r>
              <a:rPr lang="en-US" sz="1200" dirty="0">
                <a:solidFill>
                  <a:srgbClr val="FFFFFF"/>
                </a:solidFill>
                <a:latin typeface="+mn-lt"/>
                <a:ea typeface="Dekko"/>
                <a:cs typeface="Dekko"/>
                <a:sym typeface="Dekko"/>
              </a:rPr>
              <a:t> </a:t>
            </a:r>
            <a:r>
              <a:rPr lang="en-US" sz="1200" dirty="0" err="1">
                <a:solidFill>
                  <a:srgbClr val="FFFFFF"/>
                </a:solidFill>
                <a:latin typeface="+mn-lt"/>
                <a:ea typeface="Dekko"/>
                <a:cs typeface="Dekko"/>
                <a:sym typeface="Dekko"/>
              </a:rPr>
              <a:t>unter</a:t>
            </a:r>
            <a:r>
              <a:rPr lang="en-US" sz="1200" dirty="0">
                <a:solidFill>
                  <a:srgbClr val="FFFFFF"/>
                </a:solidFill>
                <a:latin typeface="+mn-lt"/>
                <a:ea typeface="Dekko"/>
                <a:cs typeface="Dekko"/>
                <a:sym typeface="Dekko"/>
              </a:rPr>
              <a:t> https://digital-strategy.ec.europa.eu/de/policies/regulatory-framework-ai (</a:t>
            </a:r>
            <a:r>
              <a:rPr lang="en-US" sz="1200" dirty="0" err="1">
                <a:solidFill>
                  <a:srgbClr val="FFFFFF"/>
                </a:solidFill>
                <a:latin typeface="+mn-lt"/>
                <a:ea typeface="Dekko"/>
                <a:cs typeface="Dekko"/>
                <a:sym typeface="Dekko"/>
              </a:rPr>
              <a:t>zuletzt</a:t>
            </a:r>
            <a:r>
              <a:rPr lang="en-US" sz="1200" dirty="0">
                <a:solidFill>
                  <a:srgbClr val="FFFFFF"/>
                </a:solidFill>
                <a:latin typeface="+mn-lt"/>
                <a:ea typeface="Dekko"/>
                <a:cs typeface="Dekko"/>
                <a:sym typeface="Dekko"/>
              </a:rPr>
              <a:t> </a:t>
            </a:r>
            <a:r>
              <a:rPr lang="en-US" sz="1200" dirty="0" err="1">
                <a:solidFill>
                  <a:srgbClr val="FFFFFF"/>
                </a:solidFill>
                <a:latin typeface="+mn-lt"/>
                <a:ea typeface="Dekko"/>
                <a:cs typeface="Dekko"/>
                <a:sym typeface="Dekko"/>
              </a:rPr>
              <a:t>abgerufen</a:t>
            </a:r>
            <a:r>
              <a:rPr lang="en-US" sz="1200" dirty="0">
                <a:solidFill>
                  <a:srgbClr val="FFFFFF"/>
                </a:solidFill>
                <a:latin typeface="+mn-lt"/>
                <a:ea typeface="Dekko"/>
                <a:cs typeface="Dekko"/>
                <a:sym typeface="Dekko"/>
              </a:rPr>
              <a:t> am 14.12.2024)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u="none" dirty="0">
                <a:solidFill>
                  <a:srgbClr val="000000"/>
                </a:solidFill>
                <a:effectLst/>
                <a:latin typeface="+mn-lt"/>
              </a:rPr>
              <a:t>Hannah </a:t>
            </a:r>
            <a:r>
              <a:rPr lang="de-DE" u="none" dirty="0" err="1">
                <a:solidFill>
                  <a:srgbClr val="000000"/>
                </a:solidFill>
                <a:effectLst/>
                <a:latin typeface="+mn-lt"/>
              </a:rPr>
              <a:t>Ruschemeier</a:t>
            </a:r>
            <a:r>
              <a:rPr lang="de-DE" u="none" dirty="0">
                <a:solidFill>
                  <a:srgbClr val="000000"/>
                </a:solidFill>
                <a:effectLst/>
                <a:latin typeface="+mn-lt"/>
              </a:rPr>
              <a:t>, 13.10.2023: </a:t>
            </a:r>
            <a:r>
              <a:rPr lang="de-DE" i="1" u="none" dirty="0">
                <a:solidFill>
                  <a:srgbClr val="000000"/>
                </a:solidFill>
                <a:effectLst/>
                <a:latin typeface="+mn-lt"/>
              </a:rPr>
              <a:t>Regulierung von KI: Ansätze, Ideen, Pläne. </a:t>
            </a:r>
            <a:r>
              <a:rPr lang="de-DE" i="0" u="none" dirty="0">
                <a:solidFill>
                  <a:srgbClr val="000000"/>
                </a:solidFill>
                <a:effectLst/>
                <a:latin typeface="+mn-lt"/>
              </a:rPr>
              <a:t>Verfügbar unter </a:t>
            </a:r>
            <a:r>
              <a:rPr lang="de-DE" u="none" dirty="0">
                <a:solidFill>
                  <a:srgbClr val="000000"/>
                </a:solidFill>
                <a:effectLst/>
                <a:latin typeface="+mn-lt"/>
              </a:rPr>
              <a:t> https://www.bpb.de/shop/zeitschriften/apuz/kuenstliche-intelligenz-2023/541498/regulierung-von-ki/ (</a:t>
            </a:r>
            <a:r>
              <a:rPr lang="en-US" sz="1200" dirty="0" err="1">
                <a:solidFill>
                  <a:srgbClr val="FFFFFF"/>
                </a:solidFill>
                <a:latin typeface="+mn-lt"/>
                <a:ea typeface="Dekko"/>
                <a:cs typeface="Dekko"/>
                <a:sym typeface="Dekko"/>
              </a:rPr>
              <a:t>zuletzt</a:t>
            </a:r>
            <a:r>
              <a:rPr lang="en-US" sz="1200" dirty="0">
                <a:solidFill>
                  <a:srgbClr val="FFFFFF"/>
                </a:solidFill>
                <a:latin typeface="+mn-lt"/>
                <a:ea typeface="Dekko"/>
                <a:cs typeface="Dekko"/>
                <a:sym typeface="Dekko"/>
              </a:rPr>
              <a:t> </a:t>
            </a:r>
            <a:r>
              <a:rPr lang="en-US" sz="1200" dirty="0" err="1">
                <a:solidFill>
                  <a:srgbClr val="FFFFFF"/>
                </a:solidFill>
                <a:latin typeface="+mn-lt"/>
                <a:ea typeface="Dekko"/>
                <a:cs typeface="Dekko"/>
                <a:sym typeface="Dekko"/>
              </a:rPr>
              <a:t>abgerufen</a:t>
            </a:r>
            <a:r>
              <a:rPr lang="en-US" sz="1200" dirty="0">
                <a:solidFill>
                  <a:srgbClr val="FFFFFF"/>
                </a:solidFill>
                <a:latin typeface="+mn-lt"/>
                <a:ea typeface="Dekko"/>
                <a:cs typeface="Dekko"/>
                <a:sym typeface="Dekko"/>
              </a:rPr>
              <a:t> am 4.10.2025)</a:t>
            </a:r>
            <a:endParaRPr lang="de-DE" u="none" dirty="0">
              <a:solidFill>
                <a:srgbClr val="000000"/>
              </a:solidFill>
              <a:effectLst/>
              <a:latin typeface="+mn-lt"/>
            </a:endParaRPr>
          </a:p>
          <a:p>
            <a:endParaRPr lang="en-US" dirty="0">
              <a:latin typeface="+mn-lt"/>
            </a:endParaRPr>
          </a:p>
          <a:p>
            <a:r>
              <a:rPr lang="en-US" u="sng" dirty="0" err="1">
                <a:latin typeface="+mn-lt"/>
              </a:rPr>
              <a:t>Bildquelle</a:t>
            </a:r>
            <a:r>
              <a:rPr lang="en-US" u="sng"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u="none" dirty="0">
                <a:solidFill>
                  <a:srgbClr val="FF0000"/>
                </a:solidFill>
                <a:effectLst/>
                <a:latin typeface="+mn-lt"/>
              </a:rPr>
              <a:t>„Risikostufen des EU AI-Act“: CC BY ND ISB</a:t>
            </a:r>
            <a:endParaRPr lang="en-US" dirty="0">
              <a:latin typeface="+mn-l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de-DE" b="1" dirty="0">
                <a:latin typeface="+mn-lt"/>
              </a:rPr>
              <a:t>Folie 2 – Schüleraktivierung: Vorwissen zu Art. 5 GG Meinungsfreiheit</a:t>
            </a:r>
          </a:p>
          <a:p>
            <a:endParaRPr lang="de-DE"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mn-lt"/>
              </a:rPr>
              <a:t>Zunächst soll das Vorwissen der Schülerinnen und Schüler zum Grundrecht auf Meinungsfreiheit aktiviert werden. Dazu eignet sich zum Beispiel die Blitzlicht-Methode. Bei dieser Methode äußern die Schülerinnen und Schüler in kurzen, prägnanten Beiträgen ihre Gedanken, Ideen oder ihr Vorwissen zu einem Thema. Die einzelnen Ideen werden zunächst nicht kommentiert, sondern nur gesammelt. Eine andere Möglichkeit zur Aktivierung des Vorwissens ist die Gestaltung einer digitalen Wortwolke (Internetzugang erforderlich). Möchten Sie Zeit sparen, können Sie diese Folie überspringen und direkt Art. 5 GG (Folie 5) vorstellen.</a:t>
            </a:r>
          </a:p>
          <a:p>
            <a:endParaRPr lang="en-US" dirty="0">
              <a:latin typeface="+mn-lt"/>
            </a:endParaRPr>
          </a:p>
          <a:p>
            <a:r>
              <a:rPr lang="en-US" b="0" u="sng" dirty="0" err="1">
                <a:latin typeface="+mn-lt"/>
              </a:rPr>
              <a:t>Quellen</a:t>
            </a:r>
            <a:r>
              <a:rPr lang="en-US" b="0" u="sng" dirty="0">
                <a:latin typeface="+mn-lt"/>
              </a:rPr>
              <a:t> und Links:</a:t>
            </a:r>
          </a:p>
          <a:p>
            <a:r>
              <a:rPr lang="en-US" dirty="0">
                <a:latin typeface="+mn-lt"/>
              </a:rPr>
              <a:t>Eine </a:t>
            </a:r>
            <a:r>
              <a:rPr lang="en-US" dirty="0" err="1">
                <a:latin typeface="+mn-lt"/>
              </a:rPr>
              <a:t>Beschreibung</a:t>
            </a:r>
            <a:r>
              <a:rPr lang="en-US" dirty="0">
                <a:latin typeface="+mn-lt"/>
              </a:rPr>
              <a:t> der </a:t>
            </a:r>
            <a:r>
              <a:rPr lang="en-US" dirty="0" err="1">
                <a:latin typeface="+mn-lt"/>
              </a:rPr>
              <a:t>Blitzlichtmethode</a:t>
            </a:r>
            <a:r>
              <a:rPr lang="en-US" dirty="0">
                <a:latin typeface="+mn-lt"/>
              </a:rPr>
              <a:t> und </a:t>
            </a:r>
            <a:r>
              <a:rPr lang="en-US" dirty="0" err="1">
                <a:latin typeface="+mn-lt"/>
              </a:rPr>
              <a:t>anderer</a:t>
            </a:r>
            <a:r>
              <a:rPr lang="en-US" dirty="0">
                <a:latin typeface="+mn-lt"/>
              </a:rPr>
              <a:t> </a:t>
            </a:r>
            <a:r>
              <a:rPr lang="en-US" dirty="0" err="1">
                <a:latin typeface="+mn-lt"/>
              </a:rPr>
              <a:t>Methoden</a:t>
            </a:r>
            <a:r>
              <a:rPr lang="en-US" dirty="0">
                <a:latin typeface="+mn-lt"/>
              </a:rPr>
              <a:t> </a:t>
            </a:r>
            <a:r>
              <a:rPr lang="en-US" dirty="0" err="1">
                <a:latin typeface="+mn-lt"/>
              </a:rPr>
              <a:t>zur</a:t>
            </a:r>
            <a:r>
              <a:rPr lang="en-US" dirty="0">
                <a:latin typeface="+mn-lt"/>
              </a:rPr>
              <a:t> </a:t>
            </a:r>
            <a:r>
              <a:rPr lang="en-US" dirty="0" err="1">
                <a:latin typeface="+mn-lt"/>
              </a:rPr>
              <a:t>Aktivierung</a:t>
            </a:r>
            <a:r>
              <a:rPr lang="en-US" dirty="0">
                <a:latin typeface="+mn-lt"/>
              </a:rPr>
              <a:t> von </a:t>
            </a:r>
            <a:r>
              <a:rPr lang="en-US" dirty="0" err="1">
                <a:latin typeface="+mn-lt"/>
              </a:rPr>
              <a:t>Schülerinnen</a:t>
            </a:r>
            <a:r>
              <a:rPr lang="en-US" dirty="0">
                <a:latin typeface="+mn-lt"/>
              </a:rPr>
              <a:t> und </a:t>
            </a:r>
            <a:r>
              <a:rPr lang="en-US" dirty="0" err="1">
                <a:latin typeface="+mn-lt"/>
              </a:rPr>
              <a:t>Schülern</a:t>
            </a:r>
            <a:r>
              <a:rPr lang="en-US" dirty="0">
                <a:latin typeface="+mn-lt"/>
              </a:rPr>
              <a:t> </a:t>
            </a:r>
            <a:r>
              <a:rPr lang="en-US" dirty="0" err="1">
                <a:latin typeface="+mn-lt"/>
              </a:rPr>
              <a:t>im</a:t>
            </a:r>
            <a:r>
              <a:rPr lang="en-US" dirty="0">
                <a:latin typeface="+mn-lt"/>
              </a:rPr>
              <a:t> </a:t>
            </a:r>
            <a:r>
              <a:rPr lang="en-US" dirty="0" err="1">
                <a:latin typeface="+mn-lt"/>
              </a:rPr>
              <a:t>Unterricht</a:t>
            </a:r>
            <a:r>
              <a:rPr lang="en-US" dirty="0">
                <a:latin typeface="+mn-lt"/>
              </a:rPr>
              <a:t> </a:t>
            </a:r>
            <a:r>
              <a:rPr lang="en-US" dirty="0" err="1">
                <a:latin typeface="+mn-lt"/>
              </a:rPr>
              <a:t>findet</a:t>
            </a:r>
            <a:r>
              <a:rPr lang="en-US" dirty="0">
                <a:latin typeface="+mn-lt"/>
              </a:rPr>
              <a:t> </a:t>
            </a:r>
            <a:r>
              <a:rPr lang="en-US" dirty="0" err="1">
                <a:latin typeface="+mn-lt"/>
              </a:rPr>
              <a:t>sich</a:t>
            </a:r>
            <a:r>
              <a:rPr lang="en-US" dirty="0">
                <a:latin typeface="+mn-lt"/>
              </a:rPr>
              <a:t> </a:t>
            </a:r>
            <a:r>
              <a:rPr lang="en-US" dirty="0" err="1">
                <a:latin typeface="+mn-lt"/>
              </a:rPr>
              <a:t>unter</a:t>
            </a:r>
            <a:r>
              <a:rPr lang="en-US" dirty="0">
                <a:latin typeface="+mn-lt"/>
              </a:rPr>
              <a:t> https://www.bpb.de/system/files/dokument_pdf/methoden-kiste_aufl9_online.pdf </a:t>
            </a:r>
          </a:p>
          <a:p>
            <a:endParaRPr lang="en-US" dirty="0">
              <a:latin typeface="+mn-lt"/>
            </a:endParaRPr>
          </a:p>
          <a:p>
            <a:r>
              <a:rPr lang="en-US" u="sng" dirty="0" err="1">
                <a:latin typeface="+mn-lt"/>
              </a:rPr>
              <a:t>Bildquellen</a:t>
            </a:r>
            <a:r>
              <a:rPr lang="en-US" u="sng"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”Icon Hand </a:t>
            </a:r>
            <a:r>
              <a:rPr lang="en-US" dirty="0" err="1">
                <a:latin typeface="+mn-lt"/>
              </a:rPr>
              <a:t>mit</a:t>
            </a:r>
            <a:r>
              <a:rPr lang="en-US" dirty="0">
                <a:latin typeface="+mn-lt"/>
              </a:rPr>
              <a:t> </a:t>
            </a:r>
            <a:r>
              <a:rPr lang="en-US" dirty="0" err="1">
                <a:latin typeface="+mn-lt"/>
              </a:rPr>
              <a:t>Megaphon</a:t>
            </a:r>
            <a:r>
              <a:rPr lang="en-US" dirty="0">
                <a:latin typeface="+mn-lt"/>
              </a:rPr>
              <a:t>”: Bei der </a:t>
            </a:r>
            <a:r>
              <a:rPr lang="en-US" dirty="0" err="1">
                <a:latin typeface="+mn-lt"/>
              </a:rPr>
              <a:t>Herstellung</a:t>
            </a:r>
            <a:r>
              <a:rPr lang="en-US" dirty="0">
                <a:latin typeface="+mn-lt"/>
              </a:rPr>
              <a:t> dieses </a:t>
            </a:r>
            <a:r>
              <a:rPr lang="en-US" dirty="0" err="1">
                <a:latin typeface="+mn-lt"/>
              </a:rPr>
              <a:t>Bildes</a:t>
            </a:r>
            <a:r>
              <a:rPr lang="en-US" dirty="0">
                <a:latin typeface="+mn-lt"/>
              </a:rPr>
              <a:t> </a:t>
            </a:r>
            <a:r>
              <a:rPr lang="en-US" dirty="0" err="1">
                <a:latin typeface="+mn-lt"/>
              </a:rPr>
              <a:t>wurde</a:t>
            </a:r>
            <a:r>
              <a:rPr lang="en-US" dirty="0">
                <a:latin typeface="+mn-lt"/>
              </a:rPr>
              <a:t> am 5.6.2025 </a:t>
            </a:r>
            <a:r>
              <a:rPr lang="de-DE" sz="1800" kern="100" dirty="0">
                <a:effectLst/>
                <a:latin typeface="+mn-lt"/>
                <a:ea typeface="Aptos" panose="020B0004020202020204" pitchFamily="34" charset="0"/>
                <a:cs typeface="Times New Roman" panose="02020603050405020304" pitchFamily="18" charset="0"/>
              </a:rPr>
              <a:t>FLUX.1 eingesetzt. CC BY ND ISB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”Icon </a:t>
            </a:r>
            <a:r>
              <a:rPr lang="en-US" dirty="0" err="1">
                <a:latin typeface="+mn-lt"/>
              </a:rPr>
              <a:t>Blitzlichtmethode</a:t>
            </a:r>
            <a:r>
              <a:rPr lang="en-US" dirty="0">
                <a:latin typeface="+mn-lt"/>
              </a:rPr>
              <a:t>”: Bei der </a:t>
            </a:r>
            <a:r>
              <a:rPr lang="en-US" dirty="0" err="1">
                <a:latin typeface="+mn-lt"/>
              </a:rPr>
              <a:t>Herstellung</a:t>
            </a:r>
            <a:r>
              <a:rPr lang="en-US" dirty="0">
                <a:latin typeface="+mn-lt"/>
              </a:rPr>
              <a:t> dieses </a:t>
            </a:r>
            <a:r>
              <a:rPr lang="en-US" dirty="0" err="1">
                <a:latin typeface="+mn-lt"/>
              </a:rPr>
              <a:t>Bildes</a:t>
            </a:r>
            <a:r>
              <a:rPr lang="en-US" dirty="0">
                <a:latin typeface="+mn-lt"/>
              </a:rPr>
              <a:t> </a:t>
            </a:r>
            <a:r>
              <a:rPr lang="en-US" dirty="0" err="1">
                <a:latin typeface="+mn-lt"/>
              </a:rPr>
              <a:t>wurde</a:t>
            </a:r>
            <a:r>
              <a:rPr lang="en-US" dirty="0">
                <a:latin typeface="+mn-lt"/>
              </a:rPr>
              <a:t> am 5.6.2025 </a:t>
            </a:r>
            <a:r>
              <a:rPr lang="de-DE" sz="1800" kern="100" dirty="0">
                <a:effectLst/>
                <a:latin typeface="+mn-lt"/>
                <a:ea typeface="Aptos" panose="020B0004020202020204" pitchFamily="34" charset="0"/>
                <a:cs typeface="Times New Roman" panose="02020603050405020304" pitchFamily="18" charset="0"/>
              </a:rPr>
              <a:t>FLUX.1 eingesetzt. CC BY ND ISB</a:t>
            </a:r>
          </a:p>
          <a:p>
            <a:endParaRPr lang="en-US" dirty="0">
              <a:latin typeface="+mn-l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Folie 3 – </a:t>
            </a:r>
            <a:r>
              <a:rPr lang="en-US" b="1" dirty="0" err="1">
                <a:latin typeface="+mn-lt"/>
              </a:rPr>
              <a:t>Meinungsfreiheit</a:t>
            </a:r>
            <a:r>
              <a:rPr lang="en-US" b="1" dirty="0">
                <a:latin typeface="+mn-lt"/>
              </a:rPr>
              <a:t> (Art. 5 GG)</a:t>
            </a: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mn-lt"/>
              </a:rPr>
              <a:t>Das Vorwissen der Schülerinnen und Schüler wird mit dem Wortlaut von </a:t>
            </a:r>
            <a:r>
              <a:rPr lang="en-US" dirty="0">
                <a:latin typeface="+mn-lt"/>
              </a:rPr>
              <a:t>Art. 5 GG (</a:t>
            </a:r>
            <a:r>
              <a:rPr lang="en-US" dirty="0" err="1">
                <a:latin typeface="+mn-lt"/>
              </a:rPr>
              <a:t>Meinungsfreiheit</a:t>
            </a:r>
            <a:r>
              <a:rPr lang="en-US" dirty="0">
                <a:latin typeface="+mn-lt"/>
              </a:rPr>
              <a:t>) </a:t>
            </a:r>
            <a:r>
              <a:rPr lang="en-US" dirty="0" err="1">
                <a:latin typeface="+mn-lt"/>
              </a:rPr>
              <a:t>verglichen</a:t>
            </a:r>
            <a:r>
              <a:rPr lang="en-US" dirty="0">
                <a:latin typeface="+mn-lt"/>
              </a:rPr>
              <a:t>.</a:t>
            </a:r>
          </a:p>
          <a:p>
            <a:endParaRPr lang="en-US" dirty="0">
              <a:latin typeface="+mn-lt"/>
            </a:endParaRPr>
          </a:p>
          <a:p>
            <a:r>
              <a:rPr lang="en-US" b="0" u="sng" dirty="0" err="1">
                <a:latin typeface="+mn-lt"/>
              </a:rPr>
              <a:t>Textquelle</a:t>
            </a:r>
            <a:r>
              <a:rPr lang="en-US" b="0" u="sng" dirty="0">
                <a:latin typeface="+mn-lt"/>
              </a:rPr>
              <a:t>:</a:t>
            </a:r>
          </a:p>
          <a:p>
            <a:r>
              <a:rPr lang="en-US" i="1" dirty="0">
                <a:latin typeface="+mn-lt"/>
              </a:rPr>
              <a:t>Grundgesetz für die </a:t>
            </a:r>
            <a:r>
              <a:rPr lang="en-US" i="1" dirty="0" err="1">
                <a:latin typeface="+mn-lt"/>
              </a:rPr>
              <a:t>Bundesrepublik</a:t>
            </a:r>
            <a:r>
              <a:rPr lang="en-US" i="1" dirty="0">
                <a:latin typeface="+mn-lt"/>
              </a:rPr>
              <a:t> Deutschland, Art. 5.</a:t>
            </a:r>
            <a:r>
              <a:rPr lang="en-US" dirty="0">
                <a:latin typeface="+mn-lt"/>
              </a:rPr>
              <a:t> </a:t>
            </a:r>
            <a:r>
              <a:rPr lang="en-US" dirty="0" err="1">
                <a:latin typeface="+mn-lt"/>
              </a:rPr>
              <a:t>Verfügbar</a:t>
            </a:r>
            <a:r>
              <a:rPr lang="en-US" dirty="0">
                <a:latin typeface="+mn-lt"/>
              </a:rPr>
              <a:t> </a:t>
            </a:r>
            <a:r>
              <a:rPr lang="en-US" dirty="0" err="1">
                <a:latin typeface="+mn-lt"/>
              </a:rPr>
              <a:t>unter</a:t>
            </a:r>
            <a:r>
              <a:rPr lang="en-US" dirty="0">
                <a:latin typeface="+mn-lt"/>
              </a:rPr>
              <a:t> https://www.gesetze-im-internet.de/gg/art_5.html (</a:t>
            </a:r>
            <a:r>
              <a:rPr lang="en-US" dirty="0" err="1">
                <a:latin typeface="+mn-lt"/>
              </a:rPr>
              <a:t>zuletzt</a:t>
            </a:r>
            <a:r>
              <a:rPr lang="en-US" dirty="0">
                <a:latin typeface="+mn-lt"/>
              </a:rPr>
              <a:t> </a:t>
            </a:r>
            <a:r>
              <a:rPr lang="en-US" dirty="0" err="1">
                <a:latin typeface="+mn-lt"/>
              </a:rPr>
              <a:t>abgerufen</a:t>
            </a:r>
            <a:r>
              <a:rPr lang="en-US" dirty="0">
                <a:latin typeface="+mn-lt"/>
              </a:rPr>
              <a:t> am 01.08.2025)</a:t>
            </a:r>
          </a:p>
          <a:p>
            <a:endParaRPr lang="en-US" dirty="0">
              <a:latin typeface="+mn-lt"/>
            </a:endParaRPr>
          </a:p>
          <a:p>
            <a:r>
              <a:rPr lang="en-US" u="sng" dirty="0" err="1">
                <a:latin typeface="+mn-lt"/>
              </a:rPr>
              <a:t>Bildquelle</a:t>
            </a:r>
            <a:r>
              <a:rPr lang="en-US" u="sng"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”Silhouette </a:t>
            </a:r>
            <a:r>
              <a:rPr lang="en-US" dirty="0" err="1">
                <a:latin typeface="+mn-lt"/>
              </a:rPr>
              <a:t>einer</a:t>
            </a:r>
            <a:r>
              <a:rPr lang="en-US" dirty="0">
                <a:latin typeface="+mn-lt"/>
              </a:rPr>
              <a:t> Demonstration”: Bei der </a:t>
            </a:r>
            <a:r>
              <a:rPr lang="en-US" dirty="0" err="1">
                <a:latin typeface="+mn-lt"/>
              </a:rPr>
              <a:t>Herstellung</a:t>
            </a:r>
            <a:r>
              <a:rPr lang="en-US" dirty="0">
                <a:latin typeface="+mn-lt"/>
              </a:rPr>
              <a:t> dieses </a:t>
            </a:r>
            <a:r>
              <a:rPr lang="en-US" dirty="0" err="1">
                <a:latin typeface="+mn-lt"/>
              </a:rPr>
              <a:t>Bildes</a:t>
            </a:r>
            <a:r>
              <a:rPr lang="en-US" dirty="0">
                <a:latin typeface="+mn-lt"/>
              </a:rPr>
              <a:t> </a:t>
            </a:r>
            <a:r>
              <a:rPr lang="en-US" dirty="0" err="1">
                <a:latin typeface="+mn-lt"/>
              </a:rPr>
              <a:t>wurde</a:t>
            </a:r>
            <a:r>
              <a:rPr lang="en-US" dirty="0">
                <a:latin typeface="+mn-lt"/>
              </a:rPr>
              <a:t> am 5.6.2025 </a:t>
            </a:r>
            <a:r>
              <a:rPr lang="de-DE" sz="1800" kern="100" dirty="0">
                <a:effectLst/>
                <a:latin typeface="+mn-lt"/>
                <a:ea typeface="Aptos" panose="020B0004020202020204" pitchFamily="34" charset="0"/>
                <a:cs typeface="Times New Roman" panose="02020603050405020304" pitchFamily="18" charset="0"/>
              </a:rPr>
              <a:t>FLUX.1 eingesetzt. CC BY ND ISB</a:t>
            </a:r>
          </a:p>
          <a:p>
            <a:endParaRPr lang="en-US" dirty="0">
              <a:latin typeface="+mn-l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mn-lt"/>
              </a:rPr>
              <a:t>Folie 4 – </a:t>
            </a:r>
            <a:r>
              <a:rPr lang="en-US" b="1" dirty="0" err="1">
                <a:latin typeface="+mn-lt"/>
              </a:rPr>
              <a:t>Angriffe</a:t>
            </a:r>
            <a:r>
              <a:rPr lang="en-US" b="1" dirty="0">
                <a:latin typeface="+mn-lt"/>
              </a:rPr>
              <a:t> auf </a:t>
            </a:r>
            <a:r>
              <a:rPr lang="en-US" b="1" dirty="0" err="1">
                <a:latin typeface="+mn-lt"/>
              </a:rPr>
              <a:t>Demokratie</a:t>
            </a:r>
            <a:r>
              <a:rPr lang="en-US" b="1" dirty="0">
                <a:latin typeface="+mn-lt"/>
              </a:rPr>
              <a:t> und </a:t>
            </a:r>
            <a:r>
              <a:rPr lang="en-US" b="1" dirty="0" err="1">
                <a:latin typeface="+mn-lt"/>
              </a:rPr>
              <a:t>Meinungsfreiheit</a:t>
            </a:r>
            <a:r>
              <a:rPr lang="en-US" b="1" dirty="0">
                <a:latin typeface="+mn-lt"/>
              </a:rPr>
              <a:t> </a:t>
            </a:r>
            <a:r>
              <a:rPr lang="en-US" b="1" dirty="0" err="1">
                <a:latin typeface="+mn-lt"/>
              </a:rPr>
              <a:t>durch</a:t>
            </a:r>
            <a:r>
              <a:rPr lang="en-US" b="1" dirty="0">
                <a:latin typeface="+mn-lt"/>
              </a:rPr>
              <a:t> KI-</a:t>
            </a:r>
            <a:r>
              <a:rPr lang="en-US" b="1" dirty="0" err="1">
                <a:latin typeface="+mn-lt"/>
              </a:rPr>
              <a:t>generierte</a:t>
            </a:r>
            <a:r>
              <a:rPr lang="en-US" b="1" dirty="0">
                <a:latin typeface="+mn-lt"/>
              </a:rPr>
              <a:t> </a:t>
            </a:r>
            <a:r>
              <a:rPr lang="en-US" b="1" dirty="0" err="1">
                <a:latin typeface="+mn-lt"/>
              </a:rPr>
              <a:t>Medieninhalte</a:t>
            </a:r>
            <a:endParaRPr lang="en-US" b="1" dirty="0">
              <a:latin typeface="+mn-lt"/>
            </a:endParaRPr>
          </a:p>
          <a:p>
            <a:endParaRPr lang="en-US" dirty="0">
              <a:latin typeface="+mn-lt"/>
            </a:endParaRPr>
          </a:p>
          <a:p>
            <a:r>
              <a:rPr lang="de-DE" b="0" i="0" u="none" strike="noStrike" dirty="0">
                <a:solidFill>
                  <a:srgbClr val="444444"/>
                </a:solidFill>
                <a:effectLst/>
                <a:latin typeface="+mn-lt"/>
              </a:rPr>
              <a:t>Meinungsbildung und -verbreitung sind eng mit dem Recht auf Information aus allgemein zugänglichen Quellen (Art. 5 GG) verbunden. Um uns eine fundierte Meinung zu bilden, müssen wir uns auf verlässliche Quellen stützen. Doch die heutigen Möglichkeiten der Generierung von täuschend </a:t>
            </a:r>
            <a:r>
              <a:rPr lang="de-DE" u="none" strike="noStrike" dirty="0">
                <a:solidFill>
                  <a:srgbClr val="1C1D2F"/>
                </a:solidFill>
                <a:effectLst/>
                <a:latin typeface="+mn-lt"/>
              </a:rPr>
              <a:t>echten Bildern, Tonaufnahmen, Videos und Texten durch KI-Systeme, eröffnen eine neue Dimension digitaler Täuschung. Sie bedrohen die Demokratie, vergiften gesellschaftliche Debatten und reichen bis ins Klassenzimmer. Wir müssen lernen, zu unterscheiden, welche Informationen authentisch sind und bei welchen es sich um Fälschungen handelt. </a:t>
            </a:r>
            <a:r>
              <a:rPr lang="de-DE" b="0" i="0" u="none" strike="noStrike" dirty="0">
                <a:solidFill>
                  <a:srgbClr val="444444"/>
                </a:solidFill>
                <a:effectLst/>
                <a:latin typeface="+mn-lt"/>
              </a:rPr>
              <a:t>Dies wird auf den folgenden Folien für die einzelnen Medieninhalte (Bild, Ton &amp; Video, Text) behandelt.</a:t>
            </a:r>
          </a:p>
          <a:p>
            <a:endParaRPr lang="de-DE" b="0" i="0" u="none" strike="noStrike" dirty="0">
              <a:solidFill>
                <a:srgbClr val="444444"/>
              </a:solidFill>
              <a:effectLst/>
              <a:latin typeface="+mn-lt"/>
            </a:endParaRPr>
          </a:p>
          <a:p>
            <a:r>
              <a:rPr lang="de-DE" b="0" i="0" u="sng" strike="noStrike" dirty="0">
                <a:solidFill>
                  <a:srgbClr val="444444"/>
                </a:solidFill>
                <a:effectLst/>
                <a:latin typeface="+mn-lt"/>
              </a:rPr>
              <a:t>Textquellen: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mebis-Redaktion, in: mebis – Landesmedienzentrum Bayern (2025): </a:t>
            </a:r>
            <a:r>
              <a:rPr lang="de-DE" sz="1200" b="0" i="1" kern="1200" dirty="0">
                <a:solidFill>
                  <a:schemeClr val="tx1"/>
                </a:solidFill>
                <a:effectLst/>
                <a:latin typeface="+mn-lt"/>
                <a:ea typeface="+mn-ea"/>
                <a:cs typeface="+mn-cs"/>
              </a:rPr>
              <a:t>KI | Deepfakes</a:t>
            </a:r>
            <a:r>
              <a:rPr lang="de-DE" sz="1200" b="0" i="0" kern="1200" dirty="0">
                <a:solidFill>
                  <a:schemeClr val="tx1"/>
                </a:solidFill>
                <a:effectLst/>
                <a:latin typeface="+mn-lt"/>
                <a:ea typeface="+mn-ea"/>
                <a:cs typeface="+mn-cs"/>
              </a:rPr>
              <a:t>. Verfügbar unter: https://mebis.bycs.de/beitrag/ki-deepfakes</a:t>
            </a:r>
            <a:r>
              <a:rPr lang="de-DE" dirty="0">
                <a:latin typeface="+mn-lt"/>
              </a:rPr>
              <a:t>#sec4 </a:t>
            </a:r>
            <a:r>
              <a:rPr lang="en-US" dirty="0">
                <a:latin typeface="+mn-lt"/>
              </a:rPr>
              <a:t>(</a:t>
            </a:r>
            <a:r>
              <a:rPr lang="en-US" dirty="0" err="1">
                <a:latin typeface="+mn-lt"/>
              </a:rPr>
              <a:t>zuletzt</a:t>
            </a:r>
            <a:r>
              <a:rPr lang="en-US" dirty="0">
                <a:latin typeface="+mn-lt"/>
              </a:rPr>
              <a:t> </a:t>
            </a:r>
            <a:r>
              <a:rPr lang="en-US" dirty="0" err="1">
                <a:latin typeface="+mn-lt"/>
              </a:rPr>
              <a:t>abgerufen</a:t>
            </a:r>
            <a:r>
              <a:rPr lang="en-US" dirty="0">
                <a:latin typeface="+mn-lt"/>
              </a:rPr>
              <a:t> am 4.10.2025)</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i="0" u="none" strike="noStrike" dirty="0">
                <a:solidFill>
                  <a:srgbClr val="444444"/>
                </a:solidFill>
                <a:effectLst/>
                <a:latin typeface="+mn-lt"/>
              </a:rPr>
              <a:t>Martin Rottach, 21.3.2024: </a:t>
            </a:r>
            <a:r>
              <a:rPr lang="de-DE" b="0" i="1" u="none" strike="noStrike" dirty="0">
                <a:solidFill>
                  <a:srgbClr val="444444"/>
                </a:solidFill>
                <a:effectLst/>
                <a:latin typeface="+mn-lt"/>
              </a:rPr>
              <a:t>KI: AfD Göppingen wirbt mit einem Fake-Gesicht</a:t>
            </a:r>
            <a:r>
              <a:rPr lang="de-DE" b="0" i="0" u="none" strike="noStrike" dirty="0">
                <a:solidFill>
                  <a:srgbClr val="444444"/>
                </a:solidFill>
                <a:effectLst/>
                <a:latin typeface="+mn-lt"/>
              </a:rPr>
              <a:t>. Verfügbar unter https://www.swr.de/swraktuell/baden-wuerttemberg/stuttgart/afd-deepfakes-wahlkampf-100.html </a:t>
            </a:r>
            <a:r>
              <a:rPr lang="en-US" dirty="0">
                <a:latin typeface="+mn-lt"/>
              </a:rPr>
              <a:t>(</a:t>
            </a:r>
            <a:r>
              <a:rPr lang="en-US" dirty="0" err="1">
                <a:latin typeface="+mn-lt"/>
              </a:rPr>
              <a:t>zuletzt</a:t>
            </a:r>
            <a:r>
              <a:rPr lang="en-US" dirty="0">
                <a:latin typeface="+mn-lt"/>
              </a:rPr>
              <a:t> </a:t>
            </a:r>
            <a:r>
              <a:rPr lang="en-US" dirty="0" err="1">
                <a:latin typeface="+mn-lt"/>
              </a:rPr>
              <a:t>abgerufen</a:t>
            </a:r>
            <a:r>
              <a:rPr lang="en-US" dirty="0">
                <a:latin typeface="+mn-lt"/>
              </a:rPr>
              <a:t> am 4.10.2025)</a:t>
            </a:r>
            <a:endParaRPr lang="de-DE" b="0" i="0" u="none" strike="noStrike" dirty="0">
              <a:solidFill>
                <a:srgbClr val="444444"/>
              </a:solidFill>
              <a:effectLst/>
              <a:latin typeface="+mn-lt"/>
            </a:endParaRPr>
          </a:p>
          <a:p>
            <a:pPr marL="228600" indent="-228600">
              <a:buFont typeface="+mj-lt"/>
              <a:buAutoNum type="arabicPeriod"/>
            </a:pPr>
            <a:endParaRPr lang="de-DE" b="0" i="0" u="none" strike="noStrike" dirty="0">
              <a:solidFill>
                <a:srgbClr val="444444"/>
              </a:solidFill>
              <a:effectLst/>
              <a:latin typeface="+mn-lt"/>
            </a:endParaRPr>
          </a:p>
          <a:p>
            <a:pPr marL="0" indent="0">
              <a:buFont typeface="+mj-lt"/>
              <a:buNone/>
            </a:pPr>
            <a:r>
              <a:rPr lang="de-DE" b="0" i="0" u="sng" strike="noStrike" dirty="0">
                <a:solidFill>
                  <a:srgbClr val="444444"/>
                </a:solidFill>
                <a:effectLst/>
                <a:latin typeface="+mn-lt"/>
              </a:rPr>
              <a:t>Bildquellen: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dirty="0">
                <a:latin typeface="+mn-lt"/>
              </a:rPr>
              <a:t>„Icons KI-Bild-Audio-Video-Posts“: </a:t>
            </a:r>
            <a:r>
              <a:rPr lang="en-US" dirty="0">
                <a:latin typeface="+mn-lt"/>
              </a:rPr>
              <a:t>Bei der </a:t>
            </a:r>
            <a:r>
              <a:rPr lang="en-US" dirty="0" err="1">
                <a:latin typeface="+mn-lt"/>
              </a:rPr>
              <a:t>Herstellung</a:t>
            </a:r>
            <a:r>
              <a:rPr lang="en-US" dirty="0">
                <a:latin typeface="+mn-lt"/>
              </a:rPr>
              <a:t> </a:t>
            </a:r>
            <a:r>
              <a:rPr lang="en-US" dirty="0" err="1">
                <a:latin typeface="+mn-lt"/>
              </a:rPr>
              <a:t>dieser</a:t>
            </a:r>
            <a:r>
              <a:rPr lang="en-US" dirty="0">
                <a:latin typeface="+mn-lt"/>
              </a:rPr>
              <a:t> Bilder </a:t>
            </a:r>
            <a:r>
              <a:rPr lang="en-US" dirty="0" err="1">
                <a:latin typeface="+mn-lt"/>
              </a:rPr>
              <a:t>wurde</a:t>
            </a:r>
            <a:r>
              <a:rPr lang="en-US" dirty="0">
                <a:latin typeface="+mn-lt"/>
              </a:rPr>
              <a:t> am 8.10.2025 </a:t>
            </a:r>
            <a:r>
              <a:rPr lang="de-DE" sz="1800" kern="100" dirty="0">
                <a:effectLst/>
                <a:latin typeface="+mn-lt"/>
                <a:ea typeface="Aptos" panose="020B0004020202020204" pitchFamily="34" charset="0"/>
                <a:cs typeface="Times New Roman" panose="02020603050405020304" pitchFamily="18" charset="0"/>
              </a:rPr>
              <a:t>gpt-image-1-mini eingesetzt. CC BY ND ISB</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96062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Folie 5 – </a:t>
            </a:r>
            <a:r>
              <a:rPr lang="en-US" b="1" dirty="0" err="1">
                <a:latin typeface="+mn-lt"/>
              </a:rPr>
              <a:t>Angriffe</a:t>
            </a:r>
            <a:r>
              <a:rPr lang="en-US" b="1" dirty="0">
                <a:latin typeface="+mn-lt"/>
              </a:rPr>
              <a:t> auf </a:t>
            </a:r>
            <a:r>
              <a:rPr lang="en-US" b="1" dirty="0" err="1">
                <a:latin typeface="+mn-lt"/>
              </a:rPr>
              <a:t>Demokratie</a:t>
            </a:r>
            <a:r>
              <a:rPr lang="en-US" b="1" dirty="0">
                <a:latin typeface="+mn-lt"/>
              </a:rPr>
              <a:t> und </a:t>
            </a:r>
            <a:r>
              <a:rPr lang="en-US" b="1" dirty="0" err="1">
                <a:latin typeface="+mn-lt"/>
              </a:rPr>
              <a:t>Meinungsfreiheit</a:t>
            </a:r>
            <a:r>
              <a:rPr lang="en-US" b="1" dirty="0">
                <a:latin typeface="+mn-lt"/>
              </a:rPr>
              <a:t> </a:t>
            </a:r>
            <a:r>
              <a:rPr lang="en-US" b="1" dirty="0" err="1">
                <a:latin typeface="+mn-lt"/>
              </a:rPr>
              <a:t>durch</a:t>
            </a:r>
            <a:r>
              <a:rPr lang="en-US" b="1" dirty="0">
                <a:latin typeface="+mn-lt"/>
              </a:rPr>
              <a:t> KI-</a:t>
            </a:r>
            <a:r>
              <a:rPr lang="en-US" b="1" dirty="0" err="1">
                <a:latin typeface="+mn-lt"/>
              </a:rPr>
              <a:t>generierte</a:t>
            </a:r>
            <a:r>
              <a:rPr lang="en-US" b="1" dirty="0">
                <a:latin typeface="+mn-lt"/>
              </a:rPr>
              <a:t> </a:t>
            </a:r>
            <a:r>
              <a:rPr lang="en-US" b="1" dirty="0" err="1">
                <a:latin typeface="+mn-lt"/>
              </a:rPr>
              <a:t>Bilder</a:t>
            </a:r>
            <a:endParaRPr lang="en-US" b="1" dirty="0">
              <a:latin typeface="+mn-lt"/>
            </a:endParaRPr>
          </a:p>
          <a:p>
            <a:endParaRPr lang="en-US" b="0" i="0" u="none" strike="noStrike" dirty="0">
              <a:solidFill>
                <a:schemeClr val="tx1"/>
              </a:solidFill>
              <a:effectLst/>
              <a:latin typeface="+mn-lt"/>
            </a:endParaRPr>
          </a:p>
          <a:p>
            <a:r>
              <a:rPr lang="de-DE" b="0" i="0" u="none" strike="noStrike" dirty="0">
                <a:solidFill>
                  <a:srgbClr val="444444"/>
                </a:solidFill>
                <a:effectLst/>
                <a:latin typeface="+mn-lt"/>
              </a:rPr>
              <a:t>Traditionell galten Bilder als verlässliche Quellen, da sie als Beweis für die Richtigkeit einer Aussage angesehen wurden. Durch die Entwicklung von fotorealistischen KI-generierten Bildern wird dieser Grundsatz jedoch in Frage gestellt. Die Möglichkeit, überzeugende Fakes zu erstellen, kann dazu führen, dass Menschen durch manipulierte Bilder getäuscht werden, oder, dass echte Bilder als Fakes deklariert werden, um ihre Wirkung zu untergraben. Dies kann nicht nur Privatpersonen beeinflussen, sondern auch die Analysen von sozialen Netzwerken und damit politische und wirtschaftliche Entscheidungsprozesse. </a:t>
            </a:r>
          </a:p>
          <a:p>
            <a:endParaRPr lang="de-DE" b="0" i="0" u="none" strike="noStrike" dirty="0">
              <a:solidFill>
                <a:srgbClr val="444444"/>
              </a:solidFill>
              <a:effectLst/>
              <a:latin typeface="+mn-lt"/>
            </a:endParaRPr>
          </a:p>
          <a:p>
            <a:r>
              <a:rPr lang="de-DE" b="0" i="0" u="none" strike="noStrike" dirty="0">
                <a:solidFill>
                  <a:srgbClr val="444444"/>
                </a:solidFill>
                <a:effectLst/>
                <a:latin typeface="+mn-lt"/>
              </a:rPr>
              <a:t>Auf dieser Folie sehen Sie zwei KI-generierte Bilder, die im Zusammenhang mit den letzten Wahlen in den USA stehen. Sie stehen sinnbildlich für Bilder, die genutzt wurden, um die öffentliche Meinung zu beeinflussen. Das linke Bild zeigt einen weiblichen Taylor Swift Fan, der ein T-Shirt mit der Aufschrift "</a:t>
            </a:r>
            <a:r>
              <a:rPr lang="de-DE" b="0" i="0" u="none" strike="noStrike" dirty="0" err="1">
                <a:solidFill>
                  <a:srgbClr val="444444"/>
                </a:solidFill>
                <a:effectLst/>
                <a:latin typeface="+mn-lt"/>
              </a:rPr>
              <a:t>Swifties</a:t>
            </a:r>
            <a:r>
              <a:rPr lang="de-DE" b="0" i="0" u="none" strike="noStrike" dirty="0">
                <a:solidFill>
                  <a:srgbClr val="444444"/>
                </a:solidFill>
                <a:effectLst/>
                <a:latin typeface="+mn-lt"/>
              </a:rPr>
              <a:t> </a:t>
            </a:r>
            <a:r>
              <a:rPr lang="de-DE" b="0" i="0" u="none" strike="noStrike" dirty="0" err="1">
                <a:solidFill>
                  <a:srgbClr val="444444"/>
                </a:solidFill>
                <a:effectLst/>
                <a:latin typeface="+mn-lt"/>
              </a:rPr>
              <a:t>for</a:t>
            </a:r>
            <a:r>
              <a:rPr lang="de-DE" b="0" i="0" u="none" strike="noStrike" dirty="0">
                <a:solidFill>
                  <a:srgbClr val="444444"/>
                </a:solidFill>
                <a:effectLst/>
                <a:latin typeface="+mn-lt"/>
              </a:rPr>
              <a:t> TRUMP“ trägt. Dies steht im Widerspruch zu den öffentlich bekannten politischen Ansichten von Taylor Swift. </a:t>
            </a:r>
          </a:p>
          <a:p>
            <a:endParaRPr lang="de-DE" b="0" i="0" u="none" strike="noStrike" dirty="0">
              <a:solidFill>
                <a:srgbClr val="44444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444444"/>
                </a:solidFill>
                <a:effectLst/>
                <a:latin typeface="+mn-lt"/>
              </a:rPr>
              <a:t>Das rechte Bild zeigt scheinbar Donald Trump in einem Krankenhaus. Dieses Bild soll an die während der US-Wahl kursierenden, gefälschten Bilder erinnern, die behaupteten, Joe Biden befände sich im Krankenhaus und sein Gesundheitszustand sei kritisch.</a:t>
            </a:r>
          </a:p>
          <a:p>
            <a:endParaRPr lang="de-DE" b="0" i="0" u="none" strike="noStrike" dirty="0">
              <a:solidFill>
                <a:srgbClr val="444444"/>
              </a:solidFill>
              <a:effectLst/>
              <a:latin typeface="+mn-lt"/>
            </a:endParaRPr>
          </a:p>
          <a:p>
            <a:r>
              <a:rPr lang="de-DE" b="0" i="0" u="none" strike="noStrike" dirty="0">
                <a:solidFill>
                  <a:srgbClr val="444444"/>
                </a:solidFill>
                <a:effectLst/>
                <a:latin typeface="+mn-lt"/>
              </a:rPr>
              <a:t>Lassen Sie Ihre Schülerinnen und Schüler über die Echtheit der Bilder abstimmen.</a:t>
            </a:r>
          </a:p>
          <a:p>
            <a:endParaRPr lang="en-US" dirty="0">
              <a:latin typeface="+mn-lt"/>
            </a:endParaRPr>
          </a:p>
          <a:p>
            <a:r>
              <a:rPr lang="en-US" u="sng" dirty="0" err="1">
                <a:latin typeface="+mn-lt"/>
              </a:rPr>
              <a:t>Bildquellen</a:t>
            </a:r>
            <a:r>
              <a:rPr lang="en-US" u="sng"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Bild 1: ”</a:t>
            </a:r>
            <a:r>
              <a:rPr lang="en-US" dirty="0" err="1">
                <a:latin typeface="+mn-lt"/>
              </a:rPr>
              <a:t>Swifties</a:t>
            </a:r>
            <a:r>
              <a:rPr lang="en-US" dirty="0">
                <a:latin typeface="+mn-lt"/>
              </a:rPr>
              <a:t> for Trump”: Bei der </a:t>
            </a:r>
            <a:r>
              <a:rPr lang="en-US" dirty="0" err="1">
                <a:latin typeface="+mn-lt"/>
              </a:rPr>
              <a:t>Herstellung</a:t>
            </a:r>
            <a:r>
              <a:rPr lang="en-US" dirty="0">
                <a:latin typeface="+mn-lt"/>
              </a:rPr>
              <a:t> dieses </a:t>
            </a:r>
            <a:r>
              <a:rPr lang="en-US" dirty="0" err="1">
                <a:latin typeface="+mn-lt"/>
              </a:rPr>
              <a:t>Bildes</a:t>
            </a:r>
            <a:r>
              <a:rPr lang="en-US" dirty="0">
                <a:latin typeface="+mn-lt"/>
              </a:rPr>
              <a:t> </a:t>
            </a:r>
            <a:r>
              <a:rPr lang="en-US" dirty="0" err="1">
                <a:latin typeface="+mn-lt"/>
              </a:rPr>
              <a:t>wurde</a:t>
            </a:r>
            <a:r>
              <a:rPr lang="en-US" dirty="0">
                <a:latin typeface="+mn-lt"/>
              </a:rPr>
              <a:t> am 6.6.2025 </a:t>
            </a:r>
            <a:r>
              <a:rPr lang="de-DE" sz="1800" kern="100" dirty="0">
                <a:effectLst/>
                <a:latin typeface="+mn-lt"/>
                <a:ea typeface="Aptos" panose="020B0004020202020204" pitchFamily="34" charset="0"/>
                <a:cs typeface="Times New Roman" panose="02020603050405020304" pitchFamily="18" charset="0"/>
              </a:rPr>
              <a:t>FLUX.1 eingesetzt. CC BY ND ISB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Bild 2: ”Trump in Hospital”: Bei der </a:t>
            </a:r>
            <a:r>
              <a:rPr lang="en-US" sz="1800" dirty="0" err="1">
                <a:latin typeface="+mn-lt"/>
              </a:rPr>
              <a:t>Herstellung</a:t>
            </a:r>
            <a:r>
              <a:rPr lang="en-US" sz="1800" dirty="0">
                <a:latin typeface="+mn-lt"/>
              </a:rPr>
              <a:t> dieses </a:t>
            </a:r>
            <a:r>
              <a:rPr lang="en-US" sz="1800" dirty="0" err="1">
                <a:latin typeface="+mn-lt"/>
              </a:rPr>
              <a:t>Bildes</a:t>
            </a:r>
            <a:r>
              <a:rPr lang="en-US" sz="1800" dirty="0">
                <a:latin typeface="+mn-lt"/>
              </a:rPr>
              <a:t> </a:t>
            </a:r>
            <a:r>
              <a:rPr lang="en-US" sz="1800" dirty="0" err="1">
                <a:latin typeface="+mn-lt"/>
              </a:rPr>
              <a:t>wurde</a:t>
            </a:r>
            <a:r>
              <a:rPr lang="en-US" sz="1800" dirty="0">
                <a:latin typeface="+mn-lt"/>
              </a:rPr>
              <a:t> am 6.6.2025 </a:t>
            </a:r>
            <a:r>
              <a:rPr lang="de-DE" sz="2800" kern="100" dirty="0">
                <a:effectLst/>
                <a:latin typeface="+mn-lt"/>
                <a:ea typeface="Aptos" panose="020B0004020202020204" pitchFamily="34" charset="0"/>
                <a:cs typeface="Times New Roman" panose="02020603050405020304" pitchFamily="18" charset="0"/>
              </a:rPr>
              <a:t>FLUX.1 eingesetzt. CC BY ND ISB</a:t>
            </a:r>
            <a:endParaRPr lang="de-DE" sz="1800" kern="100" dirty="0">
              <a:effectLst/>
              <a:latin typeface="+mn-lt"/>
              <a:ea typeface="Aptos" panose="020B0004020202020204" pitchFamily="34" charset="0"/>
              <a:cs typeface="Times New Roman" panose="02020603050405020304" pitchFamily="18" charset="0"/>
            </a:endParaRPr>
          </a:p>
          <a:p>
            <a:endParaRPr lang="en-US" dirty="0">
              <a:latin typeface="+mn-lt"/>
            </a:endParaRPr>
          </a:p>
          <a:p>
            <a:r>
              <a:rPr lang="en-US" u="sng" dirty="0" err="1">
                <a:latin typeface="+mn-lt"/>
              </a:rPr>
              <a:t>Textquellen</a:t>
            </a:r>
            <a:r>
              <a:rPr lang="en-US" u="sng" dirty="0">
                <a:latin typeface="+mn-lt"/>
              </a:rPr>
              <a:t>:</a:t>
            </a:r>
            <a:endParaRPr lang="de-DE" dirty="0">
              <a:latin typeface="+mn-l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u="none" strike="noStrike" dirty="0">
                <a:solidFill>
                  <a:srgbClr val="000000"/>
                </a:solidFill>
                <a:effectLst/>
                <a:latin typeface="+mn-lt"/>
              </a:rPr>
              <a:t>Dr. Katja Muñoz, 10.10.2024: </a:t>
            </a:r>
            <a:r>
              <a:rPr lang="de-DE" i="1" u="none" strike="noStrike" dirty="0">
                <a:solidFill>
                  <a:srgbClr val="000000"/>
                </a:solidFill>
                <a:effectLst/>
                <a:latin typeface="+mn-lt"/>
              </a:rPr>
              <a:t>USA </a:t>
            </a:r>
            <a:r>
              <a:rPr lang="en-US" i="1" dirty="0">
                <a:latin typeface="+mn-lt"/>
              </a:rPr>
              <a:t>und Wahlen: </a:t>
            </a:r>
            <a:r>
              <a:rPr lang="en-US" i="1" dirty="0" err="1">
                <a:latin typeface="+mn-lt"/>
              </a:rPr>
              <a:t>Brennpunkt</a:t>
            </a:r>
            <a:r>
              <a:rPr lang="en-US" i="1" dirty="0">
                <a:latin typeface="+mn-lt"/>
              </a:rPr>
              <a:t> USA. </a:t>
            </a:r>
            <a:r>
              <a:rPr lang="en-US" i="0" dirty="0" err="1">
                <a:latin typeface="+mn-lt"/>
              </a:rPr>
              <a:t>Verfügbar</a:t>
            </a:r>
            <a:r>
              <a:rPr lang="en-US" i="0" dirty="0">
                <a:latin typeface="+mn-lt"/>
              </a:rPr>
              <a:t> </a:t>
            </a:r>
            <a:r>
              <a:rPr lang="en-US" i="0" dirty="0" err="1">
                <a:latin typeface="+mn-lt"/>
              </a:rPr>
              <a:t>unter</a:t>
            </a:r>
            <a:r>
              <a:rPr lang="en-US" i="0" dirty="0">
                <a:latin typeface="+mn-lt"/>
              </a:rPr>
              <a:t> </a:t>
            </a:r>
            <a:r>
              <a:rPr lang="en-US" dirty="0">
                <a:latin typeface="+mn-lt"/>
              </a:rPr>
              <a:t>https://www.bpb.de/themen/nordamerika/usa/552975/ki-und-wahlen-brennpunkt-usa/ (</a:t>
            </a:r>
            <a:r>
              <a:rPr lang="en-US" dirty="0" err="1">
                <a:latin typeface="+mn-lt"/>
              </a:rPr>
              <a:t>zuletzt</a:t>
            </a:r>
            <a:r>
              <a:rPr lang="en-US" dirty="0">
                <a:latin typeface="+mn-lt"/>
              </a:rPr>
              <a:t> </a:t>
            </a:r>
            <a:r>
              <a:rPr lang="en-US" dirty="0" err="1">
                <a:latin typeface="+mn-lt"/>
              </a:rPr>
              <a:t>abgerufen</a:t>
            </a:r>
            <a:r>
              <a:rPr lang="en-US" dirty="0">
                <a:latin typeface="+mn-lt"/>
              </a:rPr>
              <a:t> am 1.8.2025)</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i="0" u="none" strike="noStrike" dirty="0">
                <a:solidFill>
                  <a:srgbClr val="444444"/>
                </a:solidFill>
                <a:effectLst/>
                <a:latin typeface="+mn-lt"/>
              </a:rPr>
              <a:t>Monir </a:t>
            </a:r>
            <a:r>
              <a:rPr lang="de-DE" b="0" i="0" u="none" strike="noStrike" dirty="0" err="1">
                <a:solidFill>
                  <a:srgbClr val="444444"/>
                </a:solidFill>
                <a:effectLst/>
                <a:latin typeface="+mn-lt"/>
              </a:rPr>
              <a:t>Ghaedi</a:t>
            </a:r>
            <a:r>
              <a:rPr lang="de-DE" b="0" i="0" u="none" strike="noStrike" dirty="0">
                <a:solidFill>
                  <a:srgbClr val="444444"/>
                </a:solidFill>
                <a:effectLst/>
                <a:latin typeface="+mn-lt"/>
              </a:rPr>
              <a:t>, 24.07.2024: </a:t>
            </a:r>
            <a:r>
              <a:rPr lang="de-DE" b="0" i="1" u="none" strike="noStrike" dirty="0">
                <a:solidFill>
                  <a:srgbClr val="444444"/>
                </a:solidFill>
                <a:effectLst/>
                <a:latin typeface="+mn-lt"/>
              </a:rPr>
              <a:t>Fact Check: Viral </a:t>
            </a:r>
            <a:r>
              <a:rPr lang="de-DE" b="0" i="1" u="none" strike="noStrike" dirty="0" err="1">
                <a:solidFill>
                  <a:srgbClr val="444444"/>
                </a:solidFill>
                <a:effectLst/>
                <a:latin typeface="+mn-lt"/>
              </a:rPr>
              <a:t>video</a:t>
            </a:r>
            <a:r>
              <a:rPr lang="de-DE" b="0" i="1" u="none" strike="noStrike" dirty="0">
                <a:solidFill>
                  <a:srgbClr val="444444"/>
                </a:solidFill>
                <a:effectLst/>
                <a:latin typeface="+mn-lt"/>
              </a:rPr>
              <a:t> </a:t>
            </a:r>
            <a:r>
              <a:rPr lang="de-DE" b="0" i="1" u="none" strike="noStrike" dirty="0" err="1">
                <a:solidFill>
                  <a:srgbClr val="444444"/>
                </a:solidFill>
                <a:effectLst/>
                <a:latin typeface="+mn-lt"/>
              </a:rPr>
              <a:t>claims</a:t>
            </a:r>
            <a:r>
              <a:rPr lang="de-DE" b="0" i="1" u="none" strike="noStrike" dirty="0">
                <a:solidFill>
                  <a:srgbClr val="444444"/>
                </a:solidFill>
                <a:effectLst/>
                <a:latin typeface="+mn-lt"/>
              </a:rPr>
              <a:t> Biden-Harris </a:t>
            </a:r>
            <a:r>
              <a:rPr lang="de-DE" b="0" i="1" u="none" strike="noStrike" dirty="0" err="1">
                <a:solidFill>
                  <a:srgbClr val="444444"/>
                </a:solidFill>
                <a:effectLst/>
                <a:latin typeface="+mn-lt"/>
              </a:rPr>
              <a:t>call</a:t>
            </a:r>
            <a:r>
              <a:rPr lang="de-DE" b="0" i="1" u="none" strike="noStrike" dirty="0">
                <a:solidFill>
                  <a:srgbClr val="444444"/>
                </a:solidFill>
                <a:effectLst/>
                <a:latin typeface="+mn-lt"/>
              </a:rPr>
              <a:t> </a:t>
            </a:r>
            <a:r>
              <a:rPr lang="de-DE" b="0" i="1" u="none" strike="noStrike" dirty="0" err="1">
                <a:solidFill>
                  <a:srgbClr val="444444"/>
                </a:solidFill>
                <a:effectLst/>
                <a:latin typeface="+mn-lt"/>
              </a:rPr>
              <a:t>made</a:t>
            </a:r>
            <a:r>
              <a:rPr lang="de-DE" b="0" i="1" u="none" strike="noStrike" dirty="0">
                <a:solidFill>
                  <a:srgbClr val="444444"/>
                </a:solidFill>
                <a:effectLst/>
                <a:latin typeface="+mn-lt"/>
              </a:rPr>
              <a:t> </a:t>
            </a:r>
            <a:r>
              <a:rPr lang="de-DE" b="0" i="1" u="none" strike="noStrike" dirty="0" err="1">
                <a:solidFill>
                  <a:srgbClr val="444444"/>
                </a:solidFill>
                <a:effectLst/>
                <a:latin typeface="+mn-lt"/>
              </a:rPr>
              <a:t>by</a:t>
            </a:r>
            <a:r>
              <a:rPr lang="de-DE" b="0" i="1" u="none" strike="noStrike" dirty="0">
                <a:solidFill>
                  <a:srgbClr val="444444"/>
                </a:solidFill>
                <a:effectLst/>
                <a:latin typeface="+mn-lt"/>
              </a:rPr>
              <a:t> AI</a:t>
            </a:r>
            <a:r>
              <a:rPr lang="de-DE" b="0" i="0" u="none" strike="noStrike" dirty="0">
                <a:solidFill>
                  <a:srgbClr val="444444"/>
                </a:solidFill>
                <a:effectLst/>
                <a:latin typeface="+mn-lt"/>
              </a:rPr>
              <a:t>. </a:t>
            </a:r>
            <a:r>
              <a:rPr lang="en-US" i="0" dirty="0" err="1">
                <a:latin typeface="+mn-lt"/>
              </a:rPr>
              <a:t>Verfügbar</a:t>
            </a:r>
            <a:r>
              <a:rPr lang="en-US" i="0" dirty="0">
                <a:latin typeface="+mn-lt"/>
              </a:rPr>
              <a:t> </a:t>
            </a:r>
            <a:r>
              <a:rPr lang="en-US" i="0" dirty="0" err="1">
                <a:latin typeface="+mn-lt"/>
              </a:rPr>
              <a:t>unter</a:t>
            </a:r>
            <a:r>
              <a:rPr lang="en-US" i="0" dirty="0">
                <a:latin typeface="+mn-lt"/>
              </a:rPr>
              <a:t> </a:t>
            </a:r>
            <a:r>
              <a:rPr lang="de-DE" b="0" i="0" u="none" strike="noStrike" dirty="0">
                <a:solidFill>
                  <a:srgbClr val="444444"/>
                </a:solidFill>
                <a:effectLst/>
                <a:latin typeface="+mn-lt"/>
              </a:rPr>
              <a:t>https://www.dw.com/en/fact-check-viral-video-claims-biden-harris-call-made-by-ai/a-69753771 </a:t>
            </a:r>
            <a:r>
              <a:rPr lang="en-US" dirty="0">
                <a:latin typeface="+mn-lt"/>
              </a:rPr>
              <a:t>(</a:t>
            </a:r>
            <a:r>
              <a:rPr lang="en-US" dirty="0" err="1">
                <a:latin typeface="+mn-lt"/>
              </a:rPr>
              <a:t>zuletzt</a:t>
            </a:r>
            <a:r>
              <a:rPr lang="en-US" dirty="0">
                <a:latin typeface="+mn-lt"/>
              </a:rPr>
              <a:t> </a:t>
            </a:r>
            <a:r>
              <a:rPr lang="en-US" dirty="0" err="1">
                <a:latin typeface="+mn-lt"/>
              </a:rPr>
              <a:t>abgerufen</a:t>
            </a:r>
            <a:r>
              <a:rPr lang="en-US" dirty="0">
                <a:latin typeface="+mn-lt"/>
              </a:rPr>
              <a:t> am 4.10.2025)</a:t>
            </a:r>
            <a:endParaRPr lang="de-DE" b="0" i="0" u="none" strike="noStrike" dirty="0">
              <a:solidFill>
                <a:srgbClr val="444444"/>
              </a:solidFill>
              <a:effectLst/>
              <a:latin typeface="+mn-lt"/>
            </a:endParaRPr>
          </a:p>
          <a:p>
            <a:endParaRPr lang="de-DE" b="0" i="0" u="none" strike="noStrike" dirty="0">
              <a:solidFill>
                <a:srgbClr val="444444"/>
              </a:solidFill>
              <a:effectLst/>
              <a:latin typeface="+mn-lt"/>
            </a:endParaRPr>
          </a:p>
          <a:p>
            <a:endParaRPr lang="en-US" dirty="0">
              <a:latin typeface="+mn-lt"/>
            </a:endParaRPr>
          </a:p>
          <a:p>
            <a:endParaRPr lang="en-US" dirty="0">
              <a:latin typeface="+mn-l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59347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de-DE" b="1" u="none" strike="noStrike" dirty="0">
                <a:solidFill>
                  <a:srgbClr val="1C1D2F"/>
                </a:solidFill>
                <a:effectLst/>
                <a:latin typeface="+mn-lt"/>
              </a:rPr>
              <a:t>Folie 6 – KI-generierte Stimmen und Videos </a:t>
            </a:r>
          </a:p>
          <a:p>
            <a:endParaRPr lang="de-DE" b="1" i="0" u="none" strike="noStrike" dirty="0">
              <a:solidFill>
                <a:srgbClr val="1C1D2F"/>
              </a:solidFill>
              <a:effectLst/>
              <a:latin typeface="+mn-lt"/>
            </a:endParaRPr>
          </a:p>
          <a:p>
            <a:r>
              <a:rPr lang="de-DE" b="0" i="0" u="none" strike="noStrike" dirty="0">
                <a:solidFill>
                  <a:srgbClr val="444444"/>
                </a:solidFill>
                <a:effectLst/>
                <a:latin typeface="+mn-lt"/>
              </a:rPr>
              <a:t>Diese Folie zeigt anhand des Deep-Fake-Videos "</a:t>
            </a:r>
            <a:r>
              <a:rPr lang="de-DE" b="0" i="0" u="none" strike="noStrike" dirty="0" err="1">
                <a:solidFill>
                  <a:srgbClr val="444444"/>
                </a:solidFill>
                <a:effectLst/>
                <a:latin typeface="+mn-lt"/>
              </a:rPr>
              <a:t>You</a:t>
            </a:r>
            <a:r>
              <a:rPr lang="de-DE" b="0" i="0" u="none" strike="noStrike" dirty="0">
                <a:solidFill>
                  <a:srgbClr val="444444"/>
                </a:solidFill>
                <a:effectLst/>
                <a:latin typeface="+mn-lt"/>
              </a:rPr>
              <a:t> </a:t>
            </a:r>
            <a:r>
              <a:rPr lang="de-DE" b="0" i="0" u="none" strike="noStrike" dirty="0" err="1">
                <a:solidFill>
                  <a:srgbClr val="444444"/>
                </a:solidFill>
                <a:effectLst/>
                <a:latin typeface="+mn-lt"/>
              </a:rPr>
              <a:t>Won’t</a:t>
            </a:r>
            <a:r>
              <a:rPr lang="de-DE" b="0" i="0" u="none" strike="noStrike" dirty="0">
                <a:solidFill>
                  <a:srgbClr val="444444"/>
                </a:solidFill>
                <a:effectLst/>
                <a:latin typeface="+mn-lt"/>
              </a:rPr>
              <a:t> Believe </a:t>
            </a:r>
            <a:r>
              <a:rPr lang="de-DE" b="0" i="0" u="none" strike="noStrike" dirty="0" err="1">
                <a:solidFill>
                  <a:srgbClr val="444444"/>
                </a:solidFill>
                <a:effectLst/>
                <a:latin typeface="+mn-lt"/>
              </a:rPr>
              <a:t>What</a:t>
            </a:r>
            <a:r>
              <a:rPr lang="de-DE" b="0" i="0" u="none" strike="noStrike" dirty="0">
                <a:solidFill>
                  <a:srgbClr val="444444"/>
                </a:solidFill>
                <a:effectLst/>
                <a:latin typeface="+mn-lt"/>
              </a:rPr>
              <a:t> Obama Says In This Video“, wie KI-Technologie zur Erstellung von täuschend echten Stimmen und Videos verwendet werden kann. In diesem Video scheint der ehemalige US-Präsident Barack Obama seinen Nachfolger Donald Trump zu beleidigen. Tatsächlich stammt die Aufnahme jedoch vom Schauspieler und Regisseur Jordan Peele, dessen Stimme per Deepfake-Technologie auf Obamas Klangfarbe umgewandelt wurde. Auch das Gesicht von Barack Obama wurde per Face-Swap auf das Gesicht des Regisseurs übertragen, so dass es so aussieht, als ob Barack Obama in dem Video spricht. </a:t>
            </a:r>
          </a:p>
          <a:p>
            <a:endParaRPr lang="de-DE" b="0" i="0" u="none" strike="noStrike" dirty="0">
              <a:solidFill>
                <a:srgbClr val="444444"/>
              </a:solidFill>
              <a:effectLst/>
              <a:latin typeface="+mn-lt"/>
            </a:endParaRPr>
          </a:p>
          <a:p>
            <a:r>
              <a:rPr lang="de-DE" u="none" strike="noStrike" dirty="0">
                <a:solidFill>
                  <a:srgbClr val="1C1D2F"/>
                </a:solidFill>
                <a:effectLst/>
                <a:latin typeface="+mn-lt"/>
              </a:rPr>
              <a:t>Die Grafik stellt dar, welche Schritte zur Umwandlung einer Stimme notwendig sind. Die Aufnahme von Regisseur Jordan Peele wird durch das KI-System gezielt so verändert, dass sie nach Obamas Stimme klingt. Notwendig sind dazu Sprachproben von Barack Obama. Die Wortwahl und Intonation der Audioaufnahme von Jordan Peele bleiben erhalten, während sich allein die stimmliche Charakteristik ändert.</a:t>
            </a:r>
            <a:endParaRPr lang="de-DE" b="0" i="0" u="none" strike="noStrike" dirty="0">
              <a:solidFill>
                <a:srgbClr val="444444"/>
              </a:solidFill>
              <a:effectLst/>
              <a:latin typeface="+mn-lt"/>
            </a:endParaRPr>
          </a:p>
          <a:p>
            <a:endParaRPr lang="de-DE" b="0" i="0" u="none" strike="noStrike" dirty="0">
              <a:solidFill>
                <a:srgbClr val="444444"/>
              </a:solidFill>
              <a:effectLst/>
              <a:latin typeface="+mn-lt"/>
            </a:endParaRPr>
          </a:p>
          <a:p>
            <a:r>
              <a:rPr lang="de-DE" b="0" i="0" u="none" strike="noStrike" dirty="0">
                <a:solidFill>
                  <a:srgbClr val="444444"/>
                </a:solidFill>
                <a:effectLst/>
                <a:latin typeface="+mn-lt"/>
              </a:rPr>
              <a:t>Berichten Sie – z.B. anhand des Interviews der LMU, siehe unten - den Schülerinnen und Schülern über das Video, um zu verdeutlichen, wie realistisch und überzeugend Deepfakes sein können. </a:t>
            </a:r>
          </a:p>
          <a:p>
            <a:pPr algn="l"/>
            <a:r>
              <a:rPr lang="de-DE" b="0" i="0" u="none" strike="noStrike" dirty="0">
                <a:solidFill>
                  <a:srgbClr val="444444"/>
                </a:solidFill>
                <a:effectLst/>
                <a:latin typeface="+mn-lt"/>
              </a:rPr>
              <a:t>Diskutieren Sie, wie solche gefälschten Videos die Demokratie und die Meinungsfreiheit gefährden können, insbesondere im Kontext von politischer Desinformation und Manipulation. </a:t>
            </a:r>
          </a:p>
          <a:p>
            <a:pPr algn="l"/>
            <a:endParaRPr lang="de-DE" u="none" strike="noStrike" dirty="0">
              <a:solidFill>
                <a:srgbClr val="1C1D2F"/>
              </a:solidFill>
              <a:effectLst/>
              <a:latin typeface="+mn-lt"/>
            </a:endParaRPr>
          </a:p>
          <a:p>
            <a:r>
              <a:rPr lang="de-DE" sz="1200" u="sng" strike="noStrike" kern="1200" dirty="0">
                <a:solidFill>
                  <a:srgbClr val="1C1D2F"/>
                </a:solidFill>
                <a:effectLst/>
                <a:latin typeface="+mn-lt"/>
                <a:ea typeface="+mn-ea"/>
                <a:cs typeface="+mn-cs"/>
              </a:rPr>
              <a:t>Informationen zum Video: </a:t>
            </a:r>
          </a:p>
          <a:p>
            <a:r>
              <a:rPr lang="de-DE" u="none" strike="noStrike" dirty="0">
                <a:solidFill>
                  <a:srgbClr val="1C1D2F"/>
                </a:solidFill>
                <a:effectLst/>
                <a:latin typeface="+mn-lt"/>
              </a:rPr>
              <a:t>Nikolaus Nützel: Deepfakes: „Es ist ein Albtraum an Desinformation“ Interview mit Dr. </a:t>
            </a:r>
            <a:r>
              <a:rPr lang="de-DE" u="none" strike="noStrike" dirty="0" err="1">
                <a:solidFill>
                  <a:srgbClr val="1C1D2F"/>
                </a:solidFill>
                <a:effectLst/>
                <a:latin typeface="+mn-lt"/>
              </a:rPr>
              <a:t>Viorela</a:t>
            </a:r>
            <a:r>
              <a:rPr lang="de-DE" u="none" strike="noStrike" dirty="0">
                <a:solidFill>
                  <a:srgbClr val="1C1D2F"/>
                </a:solidFill>
                <a:effectLst/>
                <a:latin typeface="+mn-lt"/>
              </a:rPr>
              <a:t> Dan, 28.06.2021, verfügbar unter https://www.lmu.de/de/newsroom/newsuebersicht/news/deepfakes-es-ist-ein-albtraum-an-desinformation.html, zuletzt abgerufen am 1.12.2025 </a:t>
            </a:r>
          </a:p>
          <a:p>
            <a:endParaRPr lang="de-DE" u="none" strike="noStrike" dirty="0">
              <a:solidFill>
                <a:srgbClr val="1C1D2F"/>
              </a:solidFill>
              <a:effectLst/>
              <a:latin typeface="+mn-lt"/>
            </a:endParaRPr>
          </a:p>
          <a:p>
            <a:r>
              <a:rPr lang="en-US" u="sng" dirty="0">
                <a:latin typeface="+mn-lt"/>
              </a:rPr>
              <a:t>Text- und </a:t>
            </a:r>
            <a:r>
              <a:rPr lang="en-US" u="sng" dirty="0" err="1">
                <a:latin typeface="+mn-lt"/>
              </a:rPr>
              <a:t>Bildquelle</a:t>
            </a:r>
            <a:r>
              <a:rPr lang="en-US" u="sng" dirty="0">
                <a:latin typeface="+mn-lt"/>
              </a:rPr>
              <a:t>:</a:t>
            </a:r>
            <a:endParaRPr lang="de-DE" u="sng" dirty="0">
              <a:latin typeface="+mn-lt"/>
            </a:endParaRPr>
          </a:p>
          <a:p>
            <a:r>
              <a:rPr lang="de-DE" sz="1200" b="0" i="0" kern="1200" dirty="0">
                <a:solidFill>
                  <a:schemeClr val="tx1"/>
                </a:solidFill>
                <a:effectLst/>
                <a:latin typeface="+mn-lt"/>
                <a:ea typeface="+mn-ea"/>
                <a:cs typeface="+mn-cs"/>
              </a:rPr>
              <a:t>mebis-Redaktion, in: mebis – Landesmedienzentrum Bayern (2025): </a:t>
            </a:r>
            <a:r>
              <a:rPr lang="de-DE" sz="1200" b="0" i="1" kern="1200" dirty="0">
                <a:solidFill>
                  <a:schemeClr val="tx1"/>
                </a:solidFill>
                <a:effectLst/>
                <a:latin typeface="+mn-lt"/>
                <a:ea typeface="+mn-ea"/>
                <a:cs typeface="+mn-cs"/>
              </a:rPr>
              <a:t>KI | Deepfakes</a:t>
            </a:r>
            <a:r>
              <a:rPr lang="de-DE" sz="1200" b="0" i="0" kern="1200" dirty="0">
                <a:solidFill>
                  <a:schemeClr val="tx1"/>
                </a:solidFill>
                <a:effectLst/>
                <a:latin typeface="+mn-lt"/>
                <a:ea typeface="+mn-ea"/>
                <a:cs typeface="+mn-cs"/>
              </a:rPr>
              <a:t>. Verfügbar unter: https://mebis.bycs.de/beitrag/ki-deepfakes</a:t>
            </a:r>
            <a:r>
              <a:rPr lang="de-DE" dirty="0">
                <a:latin typeface="+mn-lt"/>
              </a:rPr>
              <a:t>#sec2 </a:t>
            </a:r>
            <a:r>
              <a:rPr lang="en-US" dirty="0">
                <a:latin typeface="+mn-lt"/>
              </a:rPr>
              <a:t>(</a:t>
            </a:r>
            <a:r>
              <a:rPr lang="en-US" dirty="0" err="1">
                <a:latin typeface="+mn-lt"/>
              </a:rPr>
              <a:t>zuletzt</a:t>
            </a:r>
            <a:r>
              <a:rPr lang="en-US" dirty="0">
                <a:latin typeface="+mn-lt"/>
              </a:rPr>
              <a:t> </a:t>
            </a:r>
            <a:r>
              <a:rPr lang="en-US" dirty="0" err="1">
                <a:latin typeface="+mn-lt"/>
              </a:rPr>
              <a:t>abgerufen</a:t>
            </a:r>
            <a:r>
              <a:rPr lang="en-US" dirty="0">
                <a:latin typeface="+mn-lt"/>
              </a:rPr>
              <a:t> am 4.10.2025)</a:t>
            </a:r>
            <a:endParaRPr lang="de-DE" dirty="0">
              <a:latin typeface="+mn-l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05556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mn-lt"/>
              </a:rPr>
              <a:t>Folie 7 – KI-</a:t>
            </a:r>
            <a:r>
              <a:rPr lang="en-US" b="1" dirty="0" err="1">
                <a:latin typeface="+mn-lt"/>
              </a:rPr>
              <a:t>generierte</a:t>
            </a:r>
            <a:r>
              <a:rPr lang="en-US" b="1" dirty="0">
                <a:latin typeface="+mn-lt"/>
              </a:rPr>
              <a:t> Posts</a:t>
            </a: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444444"/>
                </a:solidFill>
                <a:effectLst/>
                <a:latin typeface="+mn-lt"/>
              </a:rPr>
              <a:t>Auch KI-generierte Texte und Posts können die Meinungsbildung und Entscheidungsprozesse beeinflussen. Durch die Fähigkeit von KI-Systemen, Texte zu erstellen, die auch von einem realen Menschen stammen könnten, wird es immer schwieriger, zwischen echten und gefälschten Informationen zu unterscheiden. KI-Bots können massenhaft falsche Nachrichten oder extreme Inhalte generieren und verbreiten, wodurch eine entscheidende Masse erzeugt werden kann, die politische und wirtschaftliche Entscheidungsprozesse beeinflusst. Dies hat weitreichende Auswirkungen auf die Gesellschaft, da nicht nur Privatpersonen durch Falschnachrichten beeinflusst werden können, sondern auch die Analysen von sozialen Netzwerken zur Erkennung politischer oder wirtschaftlicher Trends durch Falschnachrichten und </a:t>
            </a:r>
            <a:r>
              <a:rPr lang="de-DE" b="0" i="0" u="none" strike="noStrike" dirty="0" err="1">
                <a:solidFill>
                  <a:srgbClr val="444444"/>
                </a:solidFill>
                <a:effectLst/>
                <a:latin typeface="+mn-lt"/>
              </a:rPr>
              <a:t>Fakeprofile</a:t>
            </a:r>
            <a:r>
              <a:rPr lang="de-DE" b="0" i="0" u="none" strike="noStrike" dirty="0">
                <a:solidFill>
                  <a:srgbClr val="444444"/>
                </a:solidFill>
                <a:effectLst/>
                <a:latin typeface="+mn-lt"/>
              </a:rPr>
              <a:t> manipuliert werden können. </a:t>
            </a:r>
          </a:p>
          <a:p>
            <a:endParaRPr lang="en-US" dirty="0">
              <a:latin typeface="+mn-lt"/>
            </a:endParaRPr>
          </a:p>
          <a:p>
            <a:r>
              <a:rPr lang="en-US" b="0" u="sng" dirty="0" err="1">
                <a:latin typeface="+mn-lt"/>
              </a:rPr>
              <a:t>Textquelle</a:t>
            </a:r>
            <a:r>
              <a:rPr lang="en-US" b="0" u="sng" dirty="0">
                <a:latin typeface="+mn-lt"/>
              </a:rPr>
              <a:t>:</a:t>
            </a:r>
          </a:p>
          <a:p>
            <a:r>
              <a:rPr lang="de-DE" sz="1200" b="0" i="0" kern="1200" dirty="0">
                <a:solidFill>
                  <a:schemeClr val="tx1"/>
                </a:solidFill>
                <a:effectLst/>
                <a:latin typeface="+mn-lt"/>
                <a:ea typeface="+mn-ea"/>
                <a:cs typeface="+mn-cs"/>
              </a:rPr>
              <a:t>Simon </a:t>
            </a:r>
            <a:r>
              <a:rPr lang="de-DE" sz="1200" b="0" i="0" kern="1200" dirty="0" err="1">
                <a:solidFill>
                  <a:schemeClr val="tx1"/>
                </a:solidFill>
                <a:effectLst/>
                <a:latin typeface="+mn-lt"/>
                <a:ea typeface="+mn-ea"/>
                <a:cs typeface="+mn-cs"/>
              </a:rPr>
              <a:t>Hegelich</a:t>
            </a:r>
            <a:r>
              <a:rPr lang="de-DE" sz="1200" b="0" i="0" kern="1200" dirty="0">
                <a:solidFill>
                  <a:schemeClr val="tx1"/>
                </a:solidFill>
                <a:effectLst/>
                <a:latin typeface="+mn-lt"/>
                <a:ea typeface="+mn-ea"/>
                <a:cs typeface="+mn-cs"/>
              </a:rPr>
              <a:t>, September 2016: </a:t>
            </a:r>
            <a:r>
              <a:rPr lang="de-DE" i="1" u="none" strike="noStrike" dirty="0" err="1">
                <a:solidFill>
                  <a:srgbClr val="FFFFFF"/>
                </a:solidFill>
                <a:effectLst/>
                <a:latin typeface="+mn-lt"/>
              </a:rPr>
              <a:t>Social</a:t>
            </a:r>
            <a:r>
              <a:rPr lang="de-DE" i="1" u="none" strike="noStrike" dirty="0">
                <a:solidFill>
                  <a:srgbClr val="FFFFFF"/>
                </a:solidFill>
                <a:effectLst/>
                <a:latin typeface="+mn-lt"/>
              </a:rPr>
              <a:t>-Bots - Invasion der Meinungs-Roboter</a:t>
            </a:r>
            <a:r>
              <a:rPr lang="de-DE" u="none" strike="noStrike" dirty="0">
                <a:solidFill>
                  <a:srgbClr val="FFFFFF"/>
                </a:solidFill>
                <a:effectLst/>
                <a:latin typeface="+mn-lt"/>
              </a:rPr>
              <a:t>. Verfügbar unter https://www.kas.de/de/analysen-und-argumente/detail/-/content/social-bots (zuletzt abgerufen am 01.12.2025)</a:t>
            </a:r>
          </a:p>
          <a:p>
            <a:endParaRPr lang="de-DE" u="none" strike="noStrike" dirty="0">
              <a:solidFill>
                <a:srgbClr val="FFFFFF"/>
              </a:solidFill>
              <a:effectLst/>
              <a:latin typeface="+mn-lt"/>
            </a:endParaRPr>
          </a:p>
          <a:p>
            <a:r>
              <a:rPr lang="de-DE" u="sng" strike="noStrike" dirty="0">
                <a:solidFill>
                  <a:srgbClr val="FFFFFF"/>
                </a:solidFill>
                <a:effectLst/>
                <a:latin typeface="+mn-lt"/>
              </a:rPr>
              <a:t>Bildquelle:</a:t>
            </a:r>
          </a:p>
          <a:p>
            <a:r>
              <a:rPr lang="de-DE" u="none" strike="noStrike" dirty="0">
                <a:solidFill>
                  <a:srgbClr val="FFFFFF"/>
                </a:solidFill>
                <a:effectLst/>
                <a:latin typeface="+mn-lt"/>
              </a:rPr>
              <a:t>"</a:t>
            </a:r>
            <a:r>
              <a:rPr lang="de-DE" u="none" strike="noStrike" dirty="0" err="1">
                <a:solidFill>
                  <a:srgbClr val="FFFFFF"/>
                </a:solidFill>
                <a:effectLst/>
                <a:latin typeface="+mn-lt"/>
              </a:rPr>
              <a:t>Social</a:t>
            </a:r>
            <a:r>
              <a:rPr lang="de-DE" u="none" strike="noStrike" dirty="0">
                <a:solidFill>
                  <a:srgbClr val="FFFFFF"/>
                </a:solidFill>
                <a:effectLst/>
                <a:latin typeface="+mn-lt"/>
              </a:rPr>
              <a:t> Bot“: Bei der Herstellung dieses Bildes wurde am 04.10.2025 Flux eingesetzt. </a:t>
            </a:r>
            <a:r>
              <a:rPr lang="de-DE" sz="1200" kern="100" dirty="0">
                <a:effectLst/>
                <a:latin typeface="+mn-lt"/>
                <a:ea typeface="Aptos" panose="020B0004020202020204" pitchFamily="34" charset="0"/>
                <a:cs typeface="Times New Roman" panose="02020603050405020304" pitchFamily="18" charset="0"/>
              </a:rPr>
              <a:t>CC BY ND ISB</a:t>
            </a:r>
            <a:endParaRPr lang="en-US" dirty="0">
              <a:latin typeface="+mn-l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56830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latin typeface="+mn-lt"/>
              </a:rPr>
              <a:t>Folie 8 – </a:t>
            </a:r>
            <a:r>
              <a:rPr lang="en-US" b="1" dirty="0" err="1">
                <a:latin typeface="+mn-lt"/>
              </a:rPr>
              <a:t>Schüleraktivierung</a:t>
            </a:r>
            <a:r>
              <a:rPr lang="en-US" b="1" dirty="0">
                <a:latin typeface="+mn-lt"/>
              </a:rPr>
              <a:t> </a:t>
            </a:r>
            <a:r>
              <a:rPr lang="en-US" b="1" dirty="0" err="1">
                <a:latin typeface="+mn-lt"/>
              </a:rPr>
              <a:t>Umfrage</a:t>
            </a:r>
            <a:r>
              <a:rPr lang="en-US" b="1" dirty="0">
                <a:latin typeface="+mn-lt"/>
              </a:rPr>
              <a:t>: </a:t>
            </a:r>
            <a:r>
              <a:rPr lang="en-US" b="1" dirty="0" err="1">
                <a:latin typeface="+mn-lt"/>
              </a:rPr>
              <a:t>Falschnachrichten</a:t>
            </a:r>
            <a:r>
              <a:rPr lang="en-US" b="1" dirty="0">
                <a:latin typeface="+mn-lt"/>
              </a:rPr>
              <a:t> und </a:t>
            </a:r>
            <a:r>
              <a:rPr lang="en-US" b="1" dirty="0" err="1">
                <a:latin typeface="+mn-lt"/>
              </a:rPr>
              <a:t>Faktenchecks</a:t>
            </a:r>
            <a:endParaRPr lang="en-US" b="1" dirty="0">
              <a:latin typeface="+mn-lt"/>
            </a:endParaRPr>
          </a:p>
          <a:p>
            <a:endParaRPr lang="en-US" dirty="0">
              <a:latin typeface="+mn-lt"/>
            </a:endParaRPr>
          </a:p>
          <a:p>
            <a:r>
              <a:rPr lang="en-US" dirty="0" err="1">
                <a:latin typeface="+mn-lt"/>
              </a:rPr>
              <a:t>Aktivieren</a:t>
            </a:r>
            <a:r>
              <a:rPr lang="en-US" dirty="0">
                <a:latin typeface="+mn-lt"/>
              </a:rPr>
              <a:t> Sie </a:t>
            </a:r>
            <a:r>
              <a:rPr lang="en-US" dirty="0" err="1">
                <a:latin typeface="+mn-lt"/>
              </a:rPr>
              <a:t>Ihre</a:t>
            </a:r>
            <a:r>
              <a:rPr lang="en-US" dirty="0">
                <a:latin typeface="+mn-lt"/>
              </a:rPr>
              <a:t> </a:t>
            </a:r>
            <a:r>
              <a:rPr lang="en-US" dirty="0" err="1">
                <a:latin typeface="+mn-lt"/>
              </a:rPr>
              <a:t>Schülerinnen</a:t>
            </a:r>
            <a:r>
              <a:rPr lang="en-US" dirty="0">
                <a:latin typeface="+mn-lt"/>
              </a:rPr>
              <a:t> und Schüler, </a:t>
            </a:r>
            <a:r>
              <a:rPr lang="en-US" dirty="0" err="1">
                <a:latin typeface="+mn-lt"/>
              </a:rPr>
              <a:t>indem</a:t>
            </a:r>
            <a:r>
              <a:rPr lang="en-US" dirty="0">
                <a:latin typeface="+mn-lt"/>
              </a:rPr>
              <a:t> Sie, </a:t>
            </a:r>
            <a:r>
              <a:rPr lang="en-US" dirty="0" err="1">
                <a:latin typeface="+mn-lt"/>
              </a:rPr>
              <a:t>zum</a:t>
            </a:r>
            <a:r>
              <a:rPr lang="en-US" dirty="0">
                <a:latin typeface="+mn-lt"/>
              </a:rPr>
              <a:t> </a:t>
            </a:r>
            <a:r>
              <a:rPr lang="en-US" dirty="0" err="1">
                <a:latin typeface="+mn-lt"/>
              </a:rPr>
              <a:t>Beispiel</a:t>
            </a:r>
            <a:r>
              <a:rPr lang="en-US" dirty="0">
                <a:latin typeface="+mn-lt"/>
              </a:rPr>
              <a:t> per </a:t>
            </a:r>
            <a:r>
              <a:rPr lang="en-US" dirty="0" err="1">
                <a:latin typeface="+mn-lt"/>
              </a:rPr>
              <a:t>Handmeldung</a:t>
            </a:r>
            <a:r>
              <a:rPr lang="en-US" dirty="0">
                <a:latin typeface="+mn-lt"/>
              </a:rPr>
              <a:t>, die </a:t>
            </a:r>
            <a:r>
              <a:rPr lang="en-US" dirty="0" err="1">
                <a:latin typeface="+mn-lt"/>
              </a:rPr>
              <a:t>genannten</a:t>
            </a:r>
            <a:r>
              <a:rPr lang="en-US" dirty="0">
                <a:latin typeface="+mn-lt"/>
              </a:rPr>
              <a:t> </a:t>
            </a:r>
            <a:r>
              <a:rPr lang="en-US" dirty="0" err="1">
                <a:latin typeface="+mn-lt"/>
              </a:rPr>
              <a:t>Umfragen</a:t>
            </a:r>
            <a:r>
              <a:rPr lang="en-US" dirty="0">
                <a:latin typeface="+mn-lt"/>
              </a:rPr>
              <a:t> </a:t>
            </a:r>
            <a:r>
              <a:rPr lang="en-US" dirty="0" err="1">
                <a:latin typeface="+mn-lt"/>
              </a:rPr>
              <a:t>durchführen</a:t>
            </a:r>
            <a:r>
              <a:rPr lang="en-US" dirty="0">
                <a:latin typeface="+mn-lt"/>
              </a:rPr>
              <a:t>. </a:t>
            </a:r>
          </a:p>
          <a:p>
            <a:r>
              <a:rPr lang="en-US" dirty="0" err="1">
                <a:latin typeface="+mn-lt"/>
              </a:rPr>
              <a:t>Nehmen</a:t>
            </a:r>
            <a:r>
              <a:rPr lang="en-US" dirty="0">
                <a:latin typeface="+mn-lt"/>
              </a:rPr>
              <a:t> Sie die </a:t>
            </a:r>
            <a:r>
              <a:rPr lang="en-US" dirty="0" err="1">
                <a:latin typeface="+mn-lt"/>
              </a:rPr>
              <a:t>Antworten</a:t>
            </a:r>
            <a:r>
              <a:rPr lang="en-US" dirty="0">
                <a:latin typeface="+mn-lt"/>
              </a:rPr>
              <a:t> der </a:t>
            </a:r>
            <a:r>
              <a:rPr lang="en-US" dirty="0" err="1">
                <a:latin typeface="+mn-lt"/>
              </a:rPr>
              <a:t>Schülerinnen</a:t>
            </a:r>
            <a:r>
              <a:rPr lang="en-US" dirty="0">
                <a:latin typeface="+mn-lt"/>
              </a:rPr>
              <a:t> und Schüler </a:t>
            </a:r>
            <a:r>
              <a:rPr lang="en-US" dirty="0" err="1">
                <a:latin typeface="+mn-lt"/>
              </a:rPr>
              <a:t>als</a:t>
            </a:r>
            <a:r>
              <a:rPr lang="en-US" dirty="0">
                <a:latin typeface="+mn-lt"/>
              </a:rPr>
              <a:t> </a:t>
            </a:r>
            <a:r>
              <a:rPr lang="en-US" dirty="0" err="1">
                <a:latin typeface="+mn-lt"/>
              </a:rPr>
              <a:t>Anlass</a:t>
            </a:r>
            <a:r>
              <a:rPr lang="en-US" dirty="0">
                <a:latin typeface="+mn-lt"/>
              </a:rPr>
              <a:t> </a:t>
            </a:r>
            <a:r>
              <a:rPr lang="en-US" dirty="0" err="1">
                <a:latin typeface="+mn-lt"/>
              </a:rPr>
              <a:t>zum</a:t>
            </a:r>
            <a:r>
              <a:rPr lang="en-US" dirty="0">
                <a:latin typeface="+mn-lt"/>
              </a:rPr>
              <a:t> </a:t>
            </a:r>
            <a:r>
              <a:rPr lang="en-US" dirty="0" err="1">
                <a:latin typeface="+mn-lt"/>
              </a:rPr>
              <a:t>Gespräch</a:t>
            </a:r>
            <a:r>
              <a:rPr lang="en-US" dirty="0">
                <a:latin typeface="+mn-lt"/>
              </a:rPr>
              <a:t>, auf </a:t>
            </a:r>
            <a:r>
              <a:rPr lang="en-US" dirty="0" err="1">
                <a:latin typeface="+mn-lt"/>
              </a:rPr>
              <a:t>welche</a:t>
            </a:r>
            <a:r>
              <a:rPr lang="en-US" dirty="0">
                <a:latin typeface="+mn-lt"/>
              </a:rPr>
              <a:t> </a:t>
            </a:r>
            <a:r>
              <a:rPr lang="en-US" dirty="0" err="1">
                <a:latin typeface="+mn-lt"/>
              </a:rPr>
              <a:t>Arten</a:t>
            </a:r>
            <a:r>
              <a:rPr lang="en-US" dirty="0">
                <a:latin typeface="+mn-lt"/>
              </a:rPr>
              <a:t> von </a:t>
            </a:r>
            <a:r>
              <a:rPr lang="en-US" dirty="0" err="1">
                <a:latin typeface="+mn-lt"/>
              </a:rPr>
              <a:t>Falschnachrichten</a:t>
            </a:r>
            <a:r>
              <a:rPr lang="en-US" dirty="0">
                <a:latin typeface="+mn-lt"/>
              </a:rPr>
              <a:t> </a:t>
            </a:r>
            <a:r>
              <a:rPr lang="en-US" dirty="0" err="1">
                <a:latin typeface="+mn-lt"/>
              </a:rPr>
              <a:t>sie</a:t>
            </a:r>
            <a:r>
              <a:rPr lang="en-US" dirty="0">
                <a:latin typeface="+mn-lt"/>
              </a:rPr>
              <a:t> </a:t>
            </a:r>
            <a:r>
              <a:rPr lang="en-US" dirty="0" err="1">
                <a:latin typeface="+mn-lt"/>
              </a:rPr>
              <a:t>reingefallen</a:t>
            </a:r>
            <a:r>
              <a:rPr lang="en-US" dirty="0">
                <a:latin typeface="+mn-lt"/>
              </a:rPr>
              <a:t> </a:t>
            </a:r>
            <a:r>
              <a:rPr lang="en-US" dirty="0" err="1">
                <a:latin typeface="+mn-lt"/>
              </a:rPr>
              <a:t>sind</a:t>
            </a:r>
            <a:r>
              <a:rPr lang="en-US" dirty="0">
                <a:latin typeface="+mn-lt"/>
              </a:rPr>
              <a:t> und </a:t>
            </a:r>
            <a:r>
              <a:rPr lang="en-US" dirty="0" err="1">
                <a:latin typeface="+mn-lt"/>
              </a:rPr>
              <a:t>wie</a:t>
            </a:r>
            <a:r>
              <a:rPr lang="en-US" dirty="0">
                <a:latin typeface="+mn-lt"/>
              </a:rPr>
              <a:t> das </a:t>
            </a:r>
            <a:r>
              <a:rPr lang="en-US" dirty="0" err="1">
                <a:latin typeface="+mn-lt"/>
              </a:rPr>
              <a:t>ihre</a:t>
            </a:r>
            <a:r>
              <a:rPr lang="en-US" dirty="0">
                <a:latin typeface="+mn-lt"/>
              </a:rPr>
              <a:t> Meinung und </a:t>
            </a:r>
            <a:r>
              <a:rPr lang="en-US" dirty="0" err="1">
                <a:latin typeface="+mn-lt"/>
              </a:rPr>
              <a:t>Entscheidungen</a:t>
            </a:r>
            <a:r>
              <a:rPr lang="en-US" dirty="0">
                <a:latin typeface="+mn-lt"/>
              </a:rPr>
              <a:t> </a:t>
            </a:r>
            <a:r>
              <a:rPr lang="en-US" dirty="0" err="1">
                <a:latin typeface="+mn-lt"/>
              </a:rPr>
              <a:t>beeinflusst</a:t>
            </a:r>
            <a:r>
              <a:rPr lang="en-US" dirty="0">
                <a:latin typeface="+mn-lt"/>
              </a:rPr>
              <a:t> hat. </a:t>
            </a:r>
          </a:p>
          <a:p>
            <a:endParaRPr lang="en-US" dirty="0">
              <a:latin typeface="+mn-l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02196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90763" y="512763"/>
            <a:ext cx="4562475" cy="2566987"/>
          </a:xfrm>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444444"/>
                </a:solidFill>
                <a:effectLst/>
                <a:latin typeface="+mn-lt"/>
              </a:rPr>
              <a:t>Folie 9 – Schüleraktivierung Think-Pair-Share: Fake News erkennen – fundierte Meinung bilden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44444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444444"/>
                </a:solidFill>
                <a:effectLst/>
                <a:latin typeface="+mn-lt"/>
              </a:rPr>
              <a:t>Lassen Sie ihre Schülerinnen und Schüler Ideen sammeln, wie Fake News erkannt werden können. Dazu eignet sich zum Beispiel die Methode „Think-Pair-Share“ oder eine digitale Pinnwand. (Arbeitsauftrag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44444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444444"/>
                </a:solidFill>
                <a:effectLst/>
                <a:latin typeface="+mn-lt"/>
              </a:rPr>
              <a:t>Je nach geplantem zeitlichem Umfang können die Schülerinnen und Schüler auch Ideen dazu sammeln, wie sie eine fundierte Meinung bilden können (Arbeitsauftrag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44444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444444"/>
                </a:solidFill>
                <a:effectLst/>
                <a:latin typeface="+mn-lt"/>
              </a:rPr>
              <a:t>Weiterhin können Ideen dazu gesammelt werden, welche Rolle Medien, Politik und Gesellschaft spielen können, um der Verbreitung von Desinformation entgegenzuwirken und die Integrität der Informationen zu schützen. Der Arbeitsauftrag dazu könnte lauten: </a:t>
            </a:r>
            <a:r>
              <a:rPr lang="en-US" sz="1200" b="0" i="1" dirty="0" err="1">
                <a:solidFill>
                  <a:schemeClr val="bg1"/>
                </a:solidFill>
                <a:latin typeface="+mn-lt"/>
                <a:ea typeface="Dekko"/>
                <a:cs typeface="Dekko"/>
                <a:sym typeface="Dekko"/>
              </a:rPr>
              <a:t>Nenne</a:t>
            </a:r>
            <a:r>
              <a:rPr lang="en-US" sz="1200" b="0" i="1" dirty="0">
                <a:solidFill>
                  <a:schemeClr val="bg1"/>
                </a:solidFill>
                <a:latin typeface="+mn-lt"/>
                <a:ea typeface="Dekko"/>
                <a:cs typeface="Dekko"/>
                <a:sym typeface="Dekko"/>
              </a:rPr>
              <a:t> Ideen, </a:t>
            </a:r>
            <a:r>
              <a:rPr lang="en-US" sz="1200" b="0" i="1" dirty="0" err="1">
                <a:solidFill>
                  <a:schemeClr val="bg1"/>
                </a:solidFill>
                <a:latin typeface="+mn-lt"/>
                <a:ea typeface="Dekko"/>
                <a:cs typeface="Dekko"/>
                <a:sym typeface="Dekko"/>
              </a:rPr>
              <a:t>wie</a:t>
            </a:r>
            <a:r>
              <a:rPr lang="en-US" sz="1200" b="0" i="1" dirty="0">
                <a:solidFill>
                  <a:schemeClr val="bg1"/>
                </a:solidFill>
                <a:latin typeface="+mn-lt"/>
                <a:ea typeface="Dekko"/>
                <a:cs typeface="Dekko"/>
                <a:sym typeface="Dekko"/>
              </a:rPr>
              <a:t> man die </a:t>
            </a:r>
            <a:r>
              <a:rPr lang="en-US" sz="1200" b="0" i="1" dirty="0" err="1">
                <a:solidFill>
                  <a:schemeClr val="bg1"/>
                </a:solidFill>
                <a:latin typeface="+mn-lt"/>
                <a:ea typeface="Dekko"/>
                <a:cs typeface="Dekko"/>
                <a:sym typeface="Dekko"/>
              </a:rPr>
              <a:t>Integrität</a:t>
            </a:r>
            <a:r>
              <a:rPr lang="en-US" sz="1200" b="0" i="1" dirty="0">
                <a:solidFill>
                  <a:schemeClr val="bg1"/>
                </a:solidFill>
                <a:latin typeface="+mn-lt"/>
                <a:ea typeface="Dekko"/>
                <a:cs typeface="Dekko"/>
                <a:sym typeface="Dekko"/>
              </a:rPr>
              <a:t> von </a:t>
            </a:r>
            <a:r>
              <a:rPr lang="en-US" sz="1200" b="0" i="1" dirty="0" err="1">
                <a:solidFill>
                  <a:schemeClr val="bg1"/>
                </a:solidFill>
                <a:latin typeface="+mn-lt"/>
                <a:ea typeface="Dekko"/>
                <a:cs typeface="Dekko"/>
                <a:sym typeface="Dekko"/>
              </a:rPr>
              <a:t>Informationen</a:t>
            </a:r>
            <a:r>
              <a:rPr lang="en-US" sz="1200" b="0" i="1" dirty="0">
                <a:solidFill>
                  <a:schemeClr val="bg1"/>
                </a:solidFill>
                <a:latin typeface="+mn-lt"/>
                <a:ea typeface="Dekko"/>
                <a:cs typeface="Dekko"/>
                <a:sym typeface="Dekko"/>
              </a:rPr>
              <a:t> </a:t>
            </a:r>
            <a:r>
              <a:rPr lang="en-US" sz="1200" b="0" i="1" dirty="0" err="1">
                <a:solidFill>
                  <a:schemeClr val="bg1"/>
                </a:solidFill>
                <a:latin typeface="+mn-lt"/>
                <a:ea typeface="Dekko"/>
                <a:cs typeface="Dekko"/>
                <a:sym typeface="Dekko"/>
              </a:rPr>
              <a:t>schützen</a:t>
            </a:r>
            <a:r>
              <a:rPr lang="en-US" sz="1200" b="0" i="1" dirty="0">
                <a:solidFill>
                  <a:schemeClr val="bg1"/>
                </a:solidFill>
                <a:latin typeface="+mn-lt"/>
                <a:ea typeface="Dekko"/>
                <a:cs typeface="Dekko"/>
                <a:sym typeface="Dekko"/>
              </a:rPr>
              <a:t> </a:t>
            </a:r>
            <a:r>
              <a:rPr lang="en-US" sz="1200" b="0" i="1" dirty="0" err="1">
                <a:solidFill>
                  <a:schemeClr val="bg1"/>
                </a:solidFill>
                <a:latin typeface="+mn-lt"/>
                <a:ea typeface="Dekko"/>
                <a:cs typeface="Dekko"/>
                <a:sym typeface="Dekko"/>
              </a:rPr>
              <a:t>kann</a:t>
            </a:r>
            <a:r>
              <a:rPr lang="en-US" sz="1200" b="0" i="1" dirty="0">
                <a:solidFill>
                  <a:schemeClr val="bg1"/>
                </a:solidFill>
                <a:latin typeface="+mn-lt"/>
                <a:ea typeface="Dekko"/>
                <a:cs typeface="Dekko"/>
                <a:sym typeface="Dekko"/>
              </a:rPr>
              <a:t>.</a:t>
            </a:r>
            <a:endParaRPr lang="de-DE" b="0" i="1" u="none" strike="noStrike" dirty="0">
              <a:solidFill>
                <a:srgbClr val="444444"/>
              </a:solidFill>
              <a:effectLst/>
              <a:latin typeface="+mn-lt"/>
            </a:endParaRPr>
          </a:p>
          <a:p>
            <a:endParaRPr lang="de-DE" dirty="0">
              <a:latin typeface="+mn-lt"/>
            </a:endParaRPr>
          </a:p>
          <a:p>
            <a:r>
              <a:rPr lang="de-DE" b="0" i="0" u="none" strike="noStrike" dirty="0">
                <a:solidFill>
                  <a:srgbClr val="444444"/>
                </a:solidFill>
                <a:effectLst/>
                <a:latin typeface="+mn-lt"/>
              </a:rPr>
              <a:t>Informationen zum Umgang mit Deepfakes finden Sie z. B. hier:</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mebis-Redaktion, in: mebis – Landesmedienzentrum Bayern (2025): </a:t>
            </a:r>
            <a:r>
              <a:rPr lang="de-DE" sz="1200" b="0" i="1" kern="1200" dirty="0">
                <a:solidFill>
                  <a:schemeClr val="tx1"/>
                </a:solidFill>
                <a:effectLst/>
                <a:latin typeface="+mn-lt"/>
                <a:ea typeface="+mn-ea"/>
                <a:cs typeface="+mn-cs"/>
              </a:rPr>
              <a:t>KI | Deepfakes</a:t>
            </a:r>
            <a:r>
              <a:rPr lang="de-DE" sz="1200" b="0" i="0" kern="1200" dirty="0">
                <a:solidFill>
                  <a:schemeClr val="tx1"/>
                </a:solidFill>
                <a:effectLst/>
                <a:latin typeface="+mn-lt"/>
                <a:ea typeface="+mn-ea"/>
                <a:cs typeface="+mn-cs"/>
              </a:rPr>
              <a:t>. Verfügbar unter https://mebis.bycs.de/beitrag/ki-deepfakes</a:t>
            </a:r>
            <a:r>
              <a:rPr lang="de-DE" dirty="0">
                <a:latin typeface="+mn-lt"/>
              </a:rPr>
              <a:t>#sec5 </a:t>
            </a:r>
            <a:r>
              <a:rPr lang="en-US" dirty="0">
                <a:latin typeface="+mn-lt"/>
              </a:rPr>
              <a:t>(</a:t>
            </a:r>
            <a:r>
              <a:rPr lang="en-US" dirty="0" err="1">
                <a:latin typeface="+mn-lt"/>
              </a:rPr>
              <a:t>zuletzt</a:t>
            </a:r>
            <a:r>
              <a:rPr lang="en-US" dirty="0">
                <a:latin typeface="+mn-lt"/>
              </a:rPr>
              <a:t> </a:t>
            </a:r>
            <a:r>
              <a:rPr lang="en-US" dirty="0" err="1">
                <a:latin typeface="+mn-lt"/>
              </a:rPr>
              <a:t>abgerufen</a:t>
            </a:r>
            <a:r>
              <a:rPr lang="en-US" dirty="0">
                <a:latin typeface="+mn-lt"/>
              </a:rPr>
              <a:t> am 4.10.2025)</a:t>
            </a:r>
            <a:endParaRPr lang="de-DE" b="0" i="0" u="none" strike="noStrike" dirty="0">
              <a:solidFill>
                <a:srgbClr val="444444"/>
              </a:solidFill>
              <a:effectLst/>
              <a:latin typeface="+mn-lt"/>
            </a:endParaRPr>
          </a:p>
          <a:p>
            <a:pPr marL="171450" indent="-171450">
              <a:buFont typeface="Arial" panose="020B0604020202020204" pitchFamily="34" charset="0"/>
              <a:buChar char="•"/>
            </a:pPr>
            <a:r>
              <a:rPr lang="de-DE" b="0" i="0" u="none" strike="noStrike" dirty="0">
                <a:solidFill>
                  <a:srgbClr val="444444"/>
                </a:solidFill>
                <a:effectLst/>
                <a:latin typeface="+mn-lt"/>
              </a:rPr>
              <a:t>Klicksafe: </a:t>
            </a:r>
            <a:r>
              <a:rPr lang="de-DE" i="1" dirty="0">
                <a:latin typeface="+mn-lt"/>
              </a:rPr>
              <a:t>Achtung Deepfakes</a:t>
            </a:r>
            <a:r>
              <a:rPr lang="de-DE" dirty="0">
                <a:latin typeface="+mn-lt"/>
              </a:rPr>
              <a:t> (</a:t>
            </a:r>
            <a:r>
              <a:rPr lang="de-DE" b="0" i="0" u="none" strike="noStrike" dirty="0">
                <a:solidFill>
                  <a:srgbClr val="444444"/>
                </a:solidFill>
                <a:effectLst/>
                <a:latin typeface="+mn-lt"/>
              </a:rPr>
              <a:t>Plakat für Schülerinnen und Schüler mit Tipps zum Umgang mit Deepfake). Verfügbar unter  https://www.klicksafe.de/fileadmin/cms/download/Material/Poster/Achtung-Deepfakes_Plakat_klicksafe.pdf (zuletzt abgerufen am 04.10.2025)</a:t>
            </a:r>
          </a:p>
          <a:p>
            <a:pPr marL="171450" indent="-171450">
              <a:buFont typeface="Arial" panose="020B0604020202020204" pitchFamily="34" charset="0"/>
              <a:buChar char="•"/>
            </a:pPr>
            <a:r>
              <a:rPr lang="de-DE" b="0" i="0" u="none" strike="noStrike" dirty="0">
                <a:solidFill>
                  <a:srgbClr val="444444"/>
                </a:solidFill>
                <a:effectLst/>
                <a:latin typeface="+mn-lt"/>
              </a:rPr>
              <a:t>bpb: </a:t>
            </a:r>
            <a:r>
              <a:rPr lang="de-DE" sz="1200" b="0" i="1" kern="1200" dirty="0">
                <a:solidFill>
                  <a:schemeClr val="tx1"/>
                </a:solidFill>
                <a:effectLst/>
                <a:latin typeface="+mn-lt"/>
                <a:ea typeface="+mn-ea"/>
                <a:cs typeface="+mn-cs"/>
              </a:rPr>
              <a:t>#StopFakeNews - Fake News erkennen</a:t>
            </a:r>
            <a:r>
              <a:rPr lang="de-DE" sz="1200" b="0" i="0" kern="1200" dirty="0">
                <a:solidFill>
                  <a:schemeClr val="tx1"/>
                </a:solidFill>
                <a:effectLst/>
                <a:latin typeface="+mn-lt"/>
                <a:ea typeface="+mn-ea"/>
                <a:cs typeface="+mn-cs"/>
              </a:rPr>
              <a:t>.</a:t>
            </a:r>
            <a:r>
              <a:rPr lang="de-DE" sz="1200" b="1" i="0" kern="120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Verfügbar unter </a:t>
            </a:r>
            <a:r>
              <a:rPr lang="de-DE" b="0" i="0" u="none" strike="noStrike" dirty="0">
                <a:solidFill>
                  <a:srgbClr val="444444"/>
                </a:solidFill>
                <a:effectLst/>
                <a:latin typeface="+mn-lt"/>
              </a:rPr>
              <a:t>https://www.bpb.de/themen/medien-journalismus/stopfakenews/ (zuletzt abgerufen am 04.10.2025)</a:t>
            </a:r>
          </a:p>
          <a:p>
            <a:endParaRPr lang="de-DE" dirty="0">
              <a:latin typeface="+mn-lt"/>
            </a:endParaRPr>
          </a:p>
          <a:p>
            <a:r>
              <a:rPr lang="de-DE" dirty="0">
                <a:latin typeface="+mn-lt"/>
              </a:rPr>
              <a:t>Hier finden Sie Material zur Meinungsbildungskompetenz in der digitalen Welt: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latin typeface="+mn-lt"/>
              </a:rPr>
              <a:t>klicksafe</a:t>
            </a:r>
            <a:r>
              <a:rPr lang="de-DE" dirty="0">
                <a:latin typeface="+mn-lt"/>
              </a:rPr>
              <a:t>:</a:t>
            </a:r>
            <a:r>
              <a:rPr lang="de-DE" b="0" dirty="0">
                <a:latin typeface="+mn-lt"/>
              </a:rPr>
              <a:t> </a:t>
            </a:r>
            <a:r>
              <a:rPr lang="de-DE" sz="1200" b="0" i="1" kern="1200" dirty="0">
                <a:solidFill>
                  <a:schemeClr val="tx1"/>
                </a:solidFill>
                <a:effectLst/>
                <a:latin typeface="+mn-lt"/>
                <a:ea typeface="+mn-ea"/>
                <a:cs typeface="+mn-cs"/>
              </a:rPr>
              <a:t>Ethik macht klick. Meinungsbildung in der digitalen Welt</a:t>
            </a:r>
            <a:r>
              <a:rPr lang="de-DE" sz="1200" b="0" i="0" kern="1200" dirty="0">
                <a:solidFill>
                  <a:schemeClr val="tx1"/>
                </a:solidFill>
                <a:effectLst/>
                <a:latin typeface="+mn-lt"/>
                <a:ea typeface="+mn-ea"/>
                <a:cs typeface="+mn-cs"/>
              </a:rPr>
              <a:t>. Verfügbar unter </a:t>
            </a:r>
            <a:r>
              <a:rPr lang="de-DE" b="0" dirty="0">
                <a:latin typeface="+mn-lt"/>
              </a:rPr>
              <a:t>htt</a:t>
            </a:r>
            <a:r>
              <a:rPr lang="de-DE" dirty="0">
                <a:latin typeface="+mn-lt"/>
              </a:rPr>
              <a:t>ps://www.klicksafe.de/materialien/ethik-macht-klick-meinungsbildung-in-der-digitalen-welt (zuletzt abgerufen am 11.8.2025)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u="sng" dirty="0">
                <a:latin typeface="+mn-lt"/>
              </a:rPr>
              <a:t>Bildquellen: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mn-lt"/>
              </a:rPr>
              <a:t>„Icon Think-Pair-Share“: </a:t>
            </a:r>
            <a:r>
              <a:rPr lang="en-US" dirty="0">
                <a:latin typeface="+mn-lt"/>
              </a:rPr>
              <a:t>Bei der </a:t>
            </a:r>
            <a:r>
              <a:rPr lang="en-US" dirty="0" err="1">
                <a:latin typeface="+mn-lt"/>
              </a:rPr>
              <a:t>Herstellung</a:t>
            </a:r>
            <a:r>
              <a:rPr lang="en-US" dirty="0">
                <a:latin typeface="+mn-lt"/>
              </a:rPr>
              <a:t> dieses </a:t>
            </a:r>
            <a:r>
              <a:rPr lang="en-US" dirty="0" err="1">
                <a:latin typeface="+mn-lt"/>
              </a:rPr>
              <a:t>Bildes</a:t>
            </a:r>
            <a:r>
              <a:rPr lang="en-US" dirty="0">
                <a:latin typeface="+mn-lt"/>
              </a:rPr>
              <a:t> </a:t>
            </a:r>
            <a:r>
              <a:rPr lang="en-US" dirty="0" err="1">
                <a:latin typeface="+mn-lt"/>
              </a:rPr>
              <a:t>wurde</a:t>
            </a:r>
            <a:r>
              <a:rPr lang="en-US" dirty="0">
                <a:latin typeface="+mn-lt"/>
              </a:rPr>
              <a:t> am 5.6.2025 </a:t>
            </a:r>
            <a:r>
              <a:rPr lang="de-DE" sz="1800" kern="100" dirty="0">
                <a:effectLst/>
                <a:latin typeface="+mn-lt"/>
                <a:ea typeface="Aptos" panose="020B0004020202020204" pitchFamily="34" charset="0"/>
                <a:cs typeface="Times New Roman" panose="02020603050405020304" pitchFamily="18" charset="0"/>
              </a:rPr>
              <a:t>FLUX.1 eingesetzt. CC BY ND ISB</a:t>
            </a:r>
            <a:endParaRPr lang="de-DE" dirty="0">
              <a:latin typeface="+mn-lt"/>
            </a:endParaRPr>
          </a:p>
        </p:txBody>
      </p:sp>
      <p:sp>
        <p:nvSpPr>
          <p:cNvPr id="4" name="Foliennummernplatzhalt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1793583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notesSlide" Target="../notesSlides/notesSlide11.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19" Type="http://schemas.openxmlformats.org/officeDocument/2006/relationships/image" Target="../media/image35.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s://youtu.be/cQ54GDm1eL0?si=nnP-4I5l2HSXIQIj"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 name="TextBox 2">
            <a:extLst>
              <a:ext uri="{FF2B5EF4-FFF2-40B4-BE49-F238E27FC236}">
                <a16:creationId xmlns:a16="http://schemas.microsoft.com/office/drawing/2014/main" id="{1918A145-892C-3823-989E-57612DCBD778}"/>
              </a:ext>
            </a:extLst>
          </p:cNvPr>
          <p:cNvSpPr txBox="1"/>
          <p:nvPr/>
        </p:nvSpPr>
        <p:spPr>
          <a:xfrm>
            <a:off x="965202" y="965200"/>
            <a:ext cx="6930876" cy="6850706"/>
          </a:xfrm>
          <a:prstGeom prst="rect">
            <a:avLst/>
          </a:prstGeom>
        </p:spPr>
        <p:txBody>
          <a:bodyPr vert="horz" lIns="91440" tIns="45720" rIns="91440" bIns="45720" rtlCol="0" anchor="b">
            <a:normAutofit/>
          </a:bodyPr>
          <a:lstStyle/>
          <a:p>
            <a:pPr>
              <a:lnSpc>
                <a:spcPct val="90000"/>
              </a:lnSpc>
              <a:spcBef>
                <a:spcPct val="0"/>
              </a:spcBef>
              <a:spcAft>
                <a:spcPts val="600"/>
              </a:spcAft>
            </a:pPr>
            <a:r>
              <a:rPr lang="de-DE" sz="6600" spc="1732" noProof="0" dirty="0">
                <a:latin typeface="+mj-lt"/>
                <a:ea typeface="+mj-ea"/>
                <a:cs typeface="+mj-cs"/>
                <a:sym typeface="Fredoka"/>
              </a:rPr>
              <a:t>KI UND MEINUNGS-FREIHEIT</a:t>
            </a:r>
          </a:p>
        </p:txBody>
      </p:sp>
      <p:pic>
        <p:nvPicPr>
          <p:cNvPr id="7" name="Grafik 6" descr="Ein Bild, das Entwurf, Zeichnung, Kunst, Menschliches Gesicht enthält.&#10;&#10;Automatisch generierte Beschreibung">
            <a:extLst>
              <a:ext uri="{FF2B5EF4-FFF2-40B4-BE49-F238E27FC236}">
                <a16:creationId xmlns:a16="http://schemas.microsoft.com/office/drawing/2014/main" id="{9A2927C9-9AE2-14D6-BEDD-689F60DB1165}"/>
              </a:ext>
            </a:extLst>
          </p:cNvPr>
          <p:cNvPicPr>
            <a:picLocks noChangeAspect="1"/>
          </p:cNvPicPr>
          <p:nvPr/>
        </p:nvPicPr>
        <p:blipFill>
          <a:blip r:embed="rId3">
            <a:extLst>
              <a:ext uri="{28A0092B-C50C-407E-A947-70E740481C1C}">
                <a14:useLocalDpi xmlns:a14="http://schemas.microsoft.com/office/drawing/2010/main" val="0"/>
              </a:ext>
            </a:extLst>
          </a:blip>
          <a:srcRect l="6402" r="6650" b="-2"/>
          <a:stretch>
            <a:fillRect/>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131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47" name="Group 2">
            <a:extLst>
              <a:ext uri="{FF2B5EF4-FFF2-40B4-BE49-F238E27FC236}">
                <a16:creationId xmlns:a16="http://schemas.microsoft.com/office/drawing/2014/main" id="{627000DD-F15A-EA56-EAF8-6156EC39CF04}"/>
              </a:ext>
            </a:extLst>
          </p:cNvPr>
          <p:cNvGrpSpPr/>
          <p:nvPr/>
        </p:nvGrpSpPr>
        <p:grpSpPr>
          <a:xfrm>
            <a:off x="36880" y="-7151180"/>
            <a:ext cx="21296337" cy="17440145"/>
            <a:chOff x="-605797" y="-38100"/>
            <a:chExt cx="5133732" cy="3895342"/>
          </a:xfrm>
        </p:grpSpPr>
        <p:sp>
          <p:nvSpPr>
            <p:cNvPr id="48" name="Freeform 3">
              <a:extLst>
                <a:ext uri="{FF2B5EF4-FFF2-40B4-BE49-F238E27FC236}">
                  <a16:creationId xmlns:a16="http://schemas.microsoft.com/office/drawing/2014/main" id="{86DBC664-F925-31B5-3775-B9B3D23152FE}"/>
                </a:ext>
              </a:extLst>
            </p:cNvPr>
            <p:cNvSpPr/>
            <p:nvPr/>
          </p:nvSpPr>
          <p:spPr>
            <a:xfrm>
              <a:off x="-605797" y="1438322"/>
              <a:ext cx="4527935" cy="2418920"/>
            </a:xfrm>
            <a:custGeom>
              <a:avLst/>
              <a:gdLst/>
              <a:ahLst/>
              <a:cxnLst/>
              <a:rect l="l" t="t" r="r" b="b"/>
              <a:pathLst>
                <a:path w="4527935" h="2418920">
                  <a:moveTo>
                    <a:pt x="22966" y="0"/>
                  </a:moveTo>
                  <a:lnTo>
                    <a:pt x="4504969" y="0"/>
                  </a:lnTo>
                  <a:cubicBezTo>
                    <a:pt x="4517653" y="0"/>
                    <a:pt x="4527935" y="10282"/>
                    <a:pt x="4527935" y="22966"/>
                  </a:cubicBezTo>
                  <a:lnTo>
                    <a:pt x="4527935" y="2395954"/>
                  </a:lnTo>
                  <a:cubicBezTo>
                    <a:pt x="4527935" y="2408638"/>
                    <a:pt x="4517653" y="2418920"/>
                    <a:pt x="4504969" y="2418920"/>
                  </a:cubicBezTo>
                  <a:lnTo>
                    <a:pt x="22966" y="2418920"/>
                  </a:lnTo>
                  <a:cubicBezTo>
                    <a:pt x="10282" y="2418920"/>
                    <a:pt x="0" y="2408638"/>
                    <a:pt x="0" y="2395954"/>
                  </a:cubicBezTo>
                  <a:lnTo>
                    <a:pt x="0" y="22966"/>
                  </a:lnTo>
                  <a:cubicBezTo>
                    <a:pt x="0" y="10282"/>
                    <a:pt x="10282" y="0"/>
                    <a:pt x="22966" y="0"/>
                  </a:cubicBezTo>
                  <a:close/>
                </a:path>
              </a:pathLst>
            </a:custGeom>
            <a:solidFill>
              <a:srgbClr val="FAF9F0"/>
            </a:solidFill>
            <a:ln w="38100" cap="rnd">
              <a:noFill/>
              <a:prstDash val="sysDot"/>
              <a:round/>
            </a:ln>
          </p:spPr>
          <p:txBody>
            <a:bodyPr/>
            <a:lstStyle/>
            <a:p>
              <a:endParaRPr lang="de-DE" noProof="0" dirty="0"/>
            </a:p>
          </p:txBody>
        </p:sp>
        <p:sp>
          <p:nvSpPr>
            <p:cNvPr id="49" name="TextBox 4">
              <a:extLst>
                <a:ext uri="{FF2B5EF4-FFF2-40B4-BE49-F238E27FC236}">
                  <a16:creationId xmlns:a16="http://schemas.microsoft.com/office/drawing/2014/main" id="{940DAD80-3C6C-7B19-1B16-17A7CCA2931C}"/>
                </a:ext>
              </a:extLst>
            </p:cNvPr>
            <p:cNvSpPr txBox="1"/>
            <p:nvPr/>
          </p:nvSpPr>
          <p:spPr>
            <a:xfrm>
              <a:off x="0" y="-38100"/>
              <a:ext cx="4527935" cy="2457020"/>
            </a:xfrm>
            <a:prstGeom prst="rect">
              <a:avLst/>
            </a:prstGeom>
          </p:spPr>
          <p:txBody>
            <a:bodyPr lIns="50800" tIns="50800" rIns="50800" bIns="50800" rtlCol="0" anchor="ctr"/>
            <a:lstStyle/>
            <a:p>
              <a:pPr>
                <a:lnSpc>
                  <a:spcPts val="2659"/>
                </a:lnSpc>
                <a:spcBef>
                  <a:spcPct val="0"/>
                </a:spcBef>
              </a:pPr>
              <a:endParaRPr lang="de-DE" noProof="0" dirty="0"/>
            </a:p>
          </p:txBody>
        </p:sp>
      </p:grpSp>
      <p:sp>
        <p:nvSpPr>
          <p:cNvPr id="2" name="Freeform 2"/>
          <p:cNvSpPr/>
          <p:nvPr/>
        </p:nvSpPr>
        <p:spPr>
          <a:xfrm>
            <a:off x="941690" y="3607768"/>
            <a:ext cx="3348739" cy="3348739"/>
          </a:xfrm>
          <a:custGeom>
            <a:avLst/>
            <a:gdLst/>
            <a:ahLst/>
            <a:cxnLst/>
            <a:rect l="l" t="t" r="r" b="b"/>
            <a:pathLst>
              <a:path w="3348739" h="3348739">
                <a:moveTo>
                  <a:pt x="0" y="0"/>
                </a:moveTo>
                <a:lnTo>
                  <a:pt x="3348739" y="0"/>
                </a:lnTo>
                <a:lnTo>
                  <a:pt x="3348739" y="3348739"/>
                </a:lnTo>
                <a:lnTo>
                  <a:pt x="0" y="3348739"/>
                </a:lnTo>
                <a:lnTo>
                  <a:pt x="0" y="0"/>
                </a:lnTo>
                <a:close/>
              </a:path>
            </a:pathLst>
          </a:custGeom>
          <a:blipFill>
            <a:blip r:embed="rId3">
              <a:alphaModFix amt="15000"/>
              <a:extLst>
                <a:ext uri="{96DAC541-7B7A-43D3-8B79-37D633B846F1}">
                  <asvg:svgBlip xmlns:asvg="http://schemas.microsoft.com/office/drawing/2016/SVG/main" r:embed="rId4"/>
                </a:ext>
              </a:extLst>
            </a:blip>
            <a:stretch>
              <a:fillRect/>
            </a:stretch>
          </a:blipFill>
        </p:spPr>
        <p:txBody>
          <a:bodyPr/>
          <a:lstStyle/>
          <a:p>
            <a:endParaRPr lang="de-DE" noProof="0" dirty="0"/>
          </a:p>
        </p:txBody>
      </p:sp>
      <p:grpSp>
        <p:nvGrpSpPr>
          <p:cNvPr id="59" name="Gruppieren 58">
            <a:extLst>
              <a:ext uri="{FF2B5EF4-FFF2-40B4-BE49-F238E27FC236}">
                <a16:creationId xmlns:a16="http://schemas.microsoft.com/office/drawing/2014/main" id="{C5FEE78A-16EE-D6BE-B3E9-60B3D9116519}"/>
              </a:ext>
            </a:extLst>
          </p:cNvPr>
          <p:cNvGrpSpPr/>
          <p:nvPr/>
        </p:nvGrpSpPr>
        <p:grpSpPr>
          <a:xfrm>
            <a:off x="14136202" y="4114143"/>
            <a:ext cx="3140305" cy="3803913"/>
            <a:chOff x="14136202" y="4114143"/>
            <a:chExt cx="3140305" cy="3803913"/>
          </a:xfrm>
        </p:grpSpPr>
        <p:grpSp>
          <p:nvGrpSpPr>
            <p:cNvPr id="18" name="Group 18"/>
            <p:cNvGrpSpPr/>
            <p:nvPr/>
          </p:nvGrpSpPr>
          <p:grpSpPr>
            <a:xfrm>
              <a:off x="14137718" y="7132980"/>
              <a:ext cx="3137273" cy="785076"/>
              <a:chOff x="0" y="0"/>
              <a:chExt cx="1624031" cy="406400"/>
            </a:xfrm>
          </p:grpSpPr>
          <p:sp>
            <p:nvSpPr>
              <p:cNvPr id="19" name="Freeform 19"/>
              <p:cNvSpPr/>
              <p:nvPr/>
            </p:nvSpPr>
            <p:spPr>
              <a:xfrm>
                <a:off x="0" y="0"/>
                <a:ext cx="1624031" cy="406400"/>
              </a:xfrm>
              <a:custGeom>
                <a:avLst/>
                <a:gdLst/>
                <a:ahLst/>
                <a:cxnLst/>
                <a:rect l="l" t="t" r="r" b="b"/>
                <a:pathLst>
                  <a:path w="1624031" h="40640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9AAFC2"/>
              </a:solidFill>
            </p:spPr>
            <p:txBody>
              <a:bodyPr/>
              <a:lstStyle/>
              <a:p>
                <a:endParaRPr lang="de-DE" noProof="0" dirty="0"/>
              </a:p>
            </p:txBody>
          </p:sp>
          <p:sp>
            <p:nvSpPr>
              <p:cNvPr id="20" name="TextBox 20"/>
              <p:cNvSpPr txBox="1"/>
              <p:nvPr/>
            </p:nvSpPr>
            <p:spPr>
              <a:xfrm>
                <a:off x="0" y="-57150"/>
                <a:ext cx="1624031" cy="463550"/>
              </a:xfrm>
              <a:prstGeom prst="rect">
                <a:avLst/>
              </a:prstGeom>
            </p:spPr>
            <p:txBody>
              <a:bodyPr lIns="50800" tIns="50800" rIns="50800" bIns="50800" rtlCol="0" anchor="ctr"/>
              <a:lstStyle/>
              <a:p>
                <a:pPr algn="ctr">
                  <a:lnSpc>
                    <a:spcPts val="3359"/>
                  </a:lnSpc>
                </a:pPr>
                <a:endParaRPr lang="de-DE" noProof="0" dirty="0"/>
              </a:p>
            </p:txBody>
          </p:sp>
        </p:grpSp>
        <p:sp>
          <p:nvSpPr>
            <p:cNvPr id="23" name="TextBox 23"/>
            <p:cNvSpPr txBox="1"/>
            <p:nvPr/>
          </p:nvSpPr>
          <p:spPr>
            <a:xfrm>
              <a:off x="14710688" y="4114143"/>
              <a:ext cx="1991333" cy="2163660"/>
            </a:xfrm>
            <a:prstGeom prst="rect">
              <a:avLst/>
            </a:prstGeom>
          </p:spPr>
          <p:txBody>
            <a:bodyPr lIns="50800" tIns="50800" rIns="50800" bIns="50800" rtlCol="0" anchor="ctr"/>
            <a:lstStyle/>
            <a:p>
              <a:pPr algn="ctr">
                <a:lnSpc>
                  <a:spcPts val="3359"/>
                </a:lnSpc>
              </a:pPr>
              <a:endParaRPr lang="de-DE" noProof="0" dirty="0"/>
            </a:p>
          </p:txBody>
        </p:sp>
        <p:sp>
          <p:nvSpPr>
            <p:cNvPr id="43" name="TextBox 43"/>
            <p:cNvSpPr txBox="1"/>
            <p:nvPr/>
          </p:nvSpPr>
          <p:spPr>
            <a:xfrm>
              <a:off x="14136202" y="7188012"/>
              <a:ext cx="3140305" cy="589915"/>
            </a:xfrm>
            <a:prstGeom prst="rect">
              <a:avLst/>
            </a:prstGeom>
          </p:spPr>
          <p:txBody>
            <a:bodyPr lIns="0" tIns="0" rIns="0" bIns="0" rtlCol="0" anchor="t">
              <a:spAutoFit/>
            </a:bodyPr>
            <a:lstStyle/>
            <a:p>
              <a:pPr algn="ctr">
                <a:lnSpc>
                  <a:spcPts val="4759"/>
                </a:lnSpc>
              </a:pPr>
              <a:r>
                <a:rPr lang="de-DE" sz="3399" b="1" strike="sngStrike" noProof="0" dirty="0">
                  <a:solidFill>
                    <a:srgbClr val="FDFDFD"/>
                  </a:solidFill>
                  <a:latin typeface="Comic Sans MS" panose="030F0902030302020204" pitchFamily="66" charset="0"/>
                  <a:ea typeface="Barlow Semi-Bold"/>
                  <a:cs typeface="Barlow Semi-Bold"/>
                  <a:sym typeface="Barlow Semi-Bold"/>
                </a:rPr>
                <a:t>Hassrede</a:t>
              </a:r>
            </a:p>
          </p:txBody>
        </p:sp>
      </p:grpSp>
      <p:grpSp>
        <p:nvGrpSpPr>
          <p:cNvPr id="24" name="Group 24"/>
          <p:cNvGrpSpPr/>
          <p:nvPr/>
        </p:nvGrpSpPr>
        <p:grpSpPr>
          <a:xfrm>
            <a:off x="9426037" y="7134212"/>
            <a:ext cx="3797287" cy="785076"/>
            <a:chOff x="0" y="0"/>
            <a:chExt cx="1965691" cy="406400"/>
          </a:xfrm>
          <a:solidFill>
            <a:srgbClr val="D6D6D6"/>
          </a:solidFill>
        </p:grpSpPr>
        <p:sp>
          <p:nvSpPr>
            <p:cNvPr id="25" name="Freeform 25"/>
            <p:cNvSpPr/>
            <p:nvPr/>
          </p:nvSpPr>
          <p:spPr>
            <a:xfrm>
              <a:off x="0" y="0"/>
              <a:ext cx="1965691" cy="406400"/>
            </a:xfrm>
            <a:custGeom>
              <a:avLst/>
              <a:gdLst/>
              <a:ahLst/>
              <a:cxnLst/>
              <a:rect l="l" t="t" r="r" b="b"/>
              <a:pathLst>
                <a:path w="1965691" h="406400">
                  <a:moveTo>
                    <a:pt x="1762491" y="0"/>
                  </a:moveTo>
                  <a:cubicBezTo>
                    <a:pt x="1874716" y="0"/>
                    <a:pt x="1965691" y="90976"/>
                    <a:pt x="1965691" y="203200"/>
                  </a:cubicBezTo>
                  <a:cubicBezTo>
                    <a:pt x="1965691" y="315424"/>
                    <a:pt x="1874716" y="406400"/>
                    <a:pt x="1762491" y="406400"/>
                  </a:cubicBezTo>
                  <a:lnTo>
                    <a:pt x="203200" y="406400"/>
                  </a:lnTo>
                  <a:cubicBezTo>
                    <a:pt x="90976" y="406400"/>
                    <a:pt x="0" y="315424"/>
                    <a:pt x="0" y="203200"/>
                  </a:cubicBezTo>
                  <a:cubicBezTo>
                    <a:pt x="0" y="90976"/>
                    <a:pt x="90976" y="0"/>
                    <a:pt x="203200" y="0"/>
                  </a:cubicBezTo>
                  <a:close/>
                </a:path>
              </a:pathLst>
            </a:custGeom>
            <a:grpFill/>
          </p:spPr>
          <p:txBody>
            <a:bodyPr/>
            <a:lstStyle/>
            <a:p>
              <a:endParaRPr lang="de-DE" noProof="0" dirty="0"/>
            </a:p>
          </p:txBody>
        </p:sp>
        <p:sp>
          <p:nvSpPr>
            <p:cNvPr id="26" name="TextBox 26"/>
            <p:cNvSpPr txBox="1"/>
            <p:nvPr/>
          </p:nvSpPr>
          <p:spPr>
            <a:xfrm>
              <a:off x="0" y="-57150"/>
              <a:ext cx="1965691" cy="463550"/>
            </a:xfrm>
            <a:prstGeom prst="rect">
              <a:avLst/>
            </a:prstGeom>
            <a:grpFill/>
          </p:spPr>
          <p:txBody>
            <a:bodyPr lIns="50800" tIns="50800" rIns="50800" bIns="50800" rtlCol="0" anchor="ctr"/>
            <a:lstStyle/>
            <a:p>
              <a:pPr algn="ctr">
                <a:lnSpc>
                  <a:spcPts val="3359"/>
                </a:lnSpc>
              </a:pPr>
              <a:endParaRPr lang="de-DE" noProof="0" dirty="0"/>
            </a:p>
          </p:txBody>
        </p:sp>
      </p:grpSp>
      <p:sp>
        <p:nvSpPr>
          <p:cNvPr id="44" name="TextBox 44"/>
          <p:cNvSpPr txBox="1"/>
          <p:nvPr/>
        </p:nvSpPr>
        <p:spPr>
          <a:xfrm>
            <a:off x="9648984" y="7189244"/>
            <a:ext cx="3457416" cy="571118"/>
          </a:xfrm>
          <a:prstGeom prst="rect">
            <a:avLst/>
          </a:prstGeom>
        </p:spPr>
        <p:txBody>
          <a:bodyPr wrap="square" lIns="0" tIns="0" rIns="0" bIns="0" rtlCol="0" anchor="t">
            <a:spAutoFit/>
          </a:bodyPr>
          <a:lstStyle/>
          <a:p>
            <a:pPr algn="ctr">
              <a:lnSpc>
                <a:spcPts val="4759"/>
              </a:lnSpc>
            </a:pPr>
            <a:r>
              <a:rPr lang="de-DE" sz="3399" b="1" strike="sngStrike" noProof="0" dirty="0">
                <a:solidFill>
                  <a:srgbClr val="FFFFFF"/>
                </a:solidFill>
                <a:latin typeface="Comic Sans MS" panose="030F0902030302020204" pitchFamily="66" charset="0"/>
                <a:ea typeface="Barlow Bold"/>
                <a:cs typeface="Barlow Bold"/>
                <a:sym typeface="Barlow Bold"/>
              </a:rPr>
              <a:t>Diskriminierung</a:t>
            </a:r>
          </a:p>
        </p:txBody>
      </p:sp>
      <p:sp>
        <p:nvSpPr>
          <p:cNvPr id="50" name="TextBox 12">
            <a:extLst>
              <a:ext uri="{FF2B5EF4-FFF2-40B4-BE49-F238E27FC236}">
                <a16:creationId xmlns:a16="http://schemas.microsoft.com/office/drawing/2014/main" id="{4E8D917F-A318-4F9B-B344-5742570A8E2A}"/>
              </a:ext>
            </a:extLst>
          </p:cNvPr>
          <p:cNvSpPr txBox="1"/>
          <p:nvPr/>
        </p:nvSpPr>
        <p:spPr>
          <a:xfrm>
            <a:off x="951012" y="554780"/>
            <a:ext cx="16429712" cy="1513235"/>
          </a:xfrm>
          <a:prstGeom prst="rect">
            <a:avLst/>
          </a:prstGeom>
        </p:spPr>
        <p:txBody>
          <a:bodyPr wrap="square" lIns="0" tIns="0" rIns="0" bIns="0" rtlCol="0" anchor="t">
            <a:spAutoFit/>
          </a:bodyPr>
          <a:lstStyle/>
          <a:p>
            <a:pPr>
              <a:lnSpc>
                <a:spcPts val="5880"/>
              </a:lnSpc>
            </a:pPr>
            <a:r>
              <a:rPr lang="de-DE" sz="4800" noProof="0" dirty="0">
                <a:solidFill>
                  <a:srgbClr val="64A643"/>
                </a:solidFill>
                <a:latin typeface="Baloo Bhaijaan" panose="03080902040302020200" pitchFamily="66" charset="-78"/>
                <a:ea typeface="Fredoka"/>
                <a:cs typeface="Baloo Bhaijaan" panose="03080902040302020200" pitchFamily="66" charset="-78"/>
                <a:sym typeface="Fredoka"/>
              </a:rPr>
              <a:t>Positive Auswirkungen von KI auf Demokratie &amp; Meinungsfreiheit</a:t>
            </a:r>
          </a:p>
        </p:txBody>
      </p:sp>
      <p:sp>
        <p:nvSpPr>
          <p:cNvPr id="52" name="Textfeld 51">
            <a:extLst>
              <a:ext uri="{FF2B5EF4-FFF2-40B4-BE49-F238E27FC236}">
                <a16:creationId xmlns:a16="http://schemas.microsoft.com/office/drawing/2014/main" id="{6A5B91A2-5CF4-4C11-1F7F-929E25D6FEB9}"/>
              </a:ext>
            </a:extLst>
          </p:cNvPr>
          <p:cNvSpPr txBox="1"/>
          <p:nvPr/>
        </p:nvSpPr>
        <p:spPr>
          <a:xfrm>
            <a:off x="941690" y="2264225"/>
            <a:ext cx="6961864" cy="813684"/>
          </a:xfrm>
          <a:prstGeom prst="rect">
            <a:avLst/>
          </a:prstGeom>
          <a:noFill/>
        </p:spPr>
        <p:txBody>
          <a:bodyPr wrap="square">
            <a:spAutoFit/>
          </a:bodyPr>
          <a:lstStyle/>
          <a:p>
            <a:pPr>
              <a:lnSpc>
                <a:spcPts val="5880"/>
              </a:lnSpc>
            </a:pPr>
            <a:r>
              <a:rPr lang="de-DE" sz="4000" noProof="0" dirty="0">
                <a:solidFill>
                  <a:schemeClr val="tx1">
                    <a:lumMod val="75000"/>
                    <a:lumOff val="25000"/>
                  </a:schemeClr>
                </a:solidFill>
                <a:latin typeface="Baloo Bhaijaan" panose="03080902040302020200" pitchFamily="66" charset="-78"/>
                <a:ea typeface="Fredoka"/>
                <a:cs typeface="Baloo Bhaijaan" panose="03080902040302020200" pitchFamily="66" charset="-78"/>
                <a:sym typeface="Fredoka"/>
              </a:rPr>
              <a:t>Bekämpfung von…</a:t>
            </a:r>
          </a:p>
        </p:txBody>
      </p:sp>
      <p:sp>
        <p:nvSpPr>
          <p:cNvPr id="54" name="Textfeld 53">
            <a:extLst>
              <a:ext uri="{FF2B5EF4-FFF2-40B4-BE49-F238E27FC236}">
                <a16:creationId xmlns:a16="http://schemas.microsoft.com/office/drawing/2014/main" id="{EC356E4F-1CCE-7CED-F40F-731D34E49C4E}"/>
              </a:ext>
            </a:extLst>
          </p:cNvPr>
          <p:cNvSpPr txBox="1"/>
          <p:nvPr/>
        </p:nvSpPr>
        <p:spPr>
          <a:xfrm>
            <a:off x="7862181" y="8862607"/>
            <a:ext cx="9412356" cy="813684"/>
          </a:xfrm>
          <a:prstGeom prst="rect">
            <a:avLst/>
          </a:prstGeom>
          <a:noFill/>
        </p:spPr>
        <p:txBody>
          <a:bodyPr wrap="square">
            <a:spAutoFit/>
          </a:bodyPr>
          <a:lstStyle/>
          <a:p>
            <a:pPr algn="r">
              <a:lnSpc>
                <a:spcPts val="5880"/>
              </a:lnSpc>
            </a:pPr>
            <a:r>
              <a:rPr lang="de-DE" sz="4000" noProof="0" dirty="0">
                <a:solidFill>
                  <a:schemeClr val="tx1">
                    <a:lumMod val="75000"/>
                    <a:lumOff val="25000"/>
                  </a:schemeClr>
                </a:solidFill>
                <a:latin typeface="Baloo Bhaijaan" panose="03080902040302020200" pitchFamily="66" charset="-78"/>
                <a:ea typeface="Fredoka"/>
                <a:cs typeface="Baloo Bhaijaan" panose="03080902040302020200" pitchFamily="66" charset="-78"/>
                <a:sym typeface="Fredoka"/>
              </a:rPr>
              <a:t>… durch KI</a:t>
            </a:r>
          </a:p>
        </p:txBody>
      </p:sp>
      <p:grpSp>
        <p:nvGrpSpPr>
          <p:cNvPr id="6" name="Group 6"/>
          <p:cNvGrpSpPr/>
          <p:nvPr/>
        </p:nvGrpSpPr>
        <p:grpSpPr>
          <a:xfrm>
            <a:off x="1047422" y="7132980"/>
            <a:ext cx="3137273" cy="785076"/>
            <a:chOff x="0" y="0"/>
            <a:chExt cx="1624031" cy="406400"/>
          </a:xfrm>
          <a:solidFill>
            <a:srgbClr val="A33E40"/>
          </a:solidFill>
        </p:grpSpPr>
        <p:sp>
          <p:nvSpPr>
            <p:cNvPr id="7" name="Freeform 7"/>
            <p:cNvSpPr/>
            <p:nvPr/>
          </p:nvSpPr>
          <p:spPr>
            <a:xfrm>
              <a:off x="0" y="0"/>
              <a:ext cx="1624031" cy="406400"/>
            </a:xfrm>
            <a:custGeom>
              <a:avLst/>
              <a:gdLst/>
              <a:ahLst/>
              <a:cxnLst/>
              <a:rect l="l" t="t" r="r" b="b"/>
              <a:pathLst>
                <a:path w="1624031" h="40640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grpFill/>
          </p:spPr>
          <p:txBody>
            <a:bodyPr/>
            <a:lstStyle/>
            <a:p>
              <a:endParaRPr lang="de-DE" noProof="0" dirty="0"/>
            </a:p>
          </p:txBody>
        </p:sp>
        <p:sp>
          <p:nvSpPr>
            <p:cNvPr id="8" name="TextBox 8"/>
            <p:cNvSpPr txBox="1"/>
            <p:nvPr/>
          </p:nvSpPr>
          <p:spPr>
            <a:xfrm>
              <a:off x="0" y="-57150"/>
              <a:ext cx="1624031" cy="463550"/>
            </a:xfrm>
            <a:prstGeom prst="rect">
              <a:avLst/>
            </a:prstGeom>
            <a:grpFill/>
          </p:spPr>
          <p:txBody>
            <a:bodyPr lIns="50800" tIns="50800" rIns="50800" bIns="50800" rtlCol="0" anchor="ctr"/>
            <a:lstStyle/>
            <a:p>
              <a:pPr algn="ctr">
                <a:lnSpc>
                  <a:spcPts val="3359"/>
                </a:lnSpc>
              </a:pPr>
              <a:endParaRPr lang="de-DE" noProof="0" dirty="0"/>
            </a:p>
          </p:txBody>
        </p:sp>
      </p:grpSp>
      <p:sp>
        <p:nvSpPr>
          <p:cNvPr id="41" name="TextBox 41"/>
          <p:cNvSpPr txBox="1"/>
          <p:nvPr/>
        </p:nvSpPr>
        <p:spPr>
          <a:xfrm>
            <a:off x="1045907" y="7188012"/>
            <a:ext cx="3140305" cy="589916"/>
          </a:xfrm>
          <a:prstGeom prst="rect">
            <a:avLst/>
          </a:prstGeom>
        </p:spPr>
        <p:txBody>
          <a:bodyPr lIns="0" tIns="0" rIns="0" bIns="0" rtlCol="0" anchor="t">
            <a:spAutoFit/>
          </a:bodyPr>
          <a:lstStyle/>
          <a:p>
            <a:pPr algn="ctr">
              <a:lnSpc>
                <a:spcPts val="4759"/>
              </a:lnSpc>
            </a:pPr>
            <a:r>
              <a:rPr lang="de-DE" sz="3399" b="1" strike="sngStrike" noProof="0" dirty="0">
                <a:solidFill>
                  <a:srgbClr val="FFFFFF"/>
                </a:solidFill>
                <a:latin typeface="Comic Sans MS" panose="030F0902030302020204" pitchFamily="66" charset="0"/>
                <a:ea typeface="Barlow Semi-Bold"/>
                <a:cs typeface="Barlow Semi-Bold"/>
                <a:sym typeface="Barlow Semi-Bold"/>
              </a:rPr>
              <a:t>Zensur</a:t>
            </a:r>
          </a:p>
        </p:txBody>
      </p:sp>
      <p:grpSp>
        <p:nvGrpSpPr>
          <p:cNvPr id="69" name="Gruppieren 68">
            <a:extLst>
              <a:ext uri="{FF2B5EF4-FFF2-40B4-BE49-F238E27FC236}">
                <a16:creationId xmlns:a16="http://schemas.microsoft.com/office/drawing/2014/main" id="{FECFB1D4-2F74-B7C7-E9FC-FE7FB2E04CB1}"/>
              </a:ext>
            </a:extLst>
          </p:cNvPr>
          <p:cNvGrpSpPr/>
          <p:nvPr/>
        </p:nvGrpSpPr>
        <p:grpSpPr>
          <a:xfrm>
            <a:off x="5076714" y="4076700"/>
            <a:ext cx="3706251" cy="3861355"/>
            <a:chOff x="5076714" y="3950715"/>
            <a:chExt cx="3706251" cy="3861355"/>
          </a:xfrm>
        </p:grpSpPr>
        <p:grpSp>
          <p:nvGrpSpPr>
            <p:cNvPr id="68" name="Gruppieren 67">
              <a:extLst>
                <a:ext uri="{FF2B5EF4-FFF2-40B4-BE49-F238E27FC236}">
                  <a16:creationId xmlns:a16="http://schemas.microsoft.com/office/drawing/2014/main" id="{AB62C932-3961-B0AF-4B79-DCAD5EA9FA19}"/>
                </a:ext>
              </a:extLst>
            </p:cNvPr>
            <p:cNvGrpSpPr/>
            <p:nvPr/>
          </p:nvGrpSpPr>
          <p:grpSpPr>
            <a:xfrm>
              <a:off x="5076714" y="3950715"/>
              <a:ext cx="3706251" cy="3861355"/>
              <a:chOff x="5076714" y="3950715"/>
              <a:chExt cx="3706251" cy="3861355"/>
            </a:xfrm>
          </p:grpSpPr>
          <p:grpSp>
            <p:nvGrpSpPr>
              <p:cNvPr id="12" name="Group 12"/>
              <p:cNvGrpSpPr/>
              <p:nvPr/>
            </p:nvGrpSpPr>
            <p:grpSpPr>
              <a:xfrm>
                <a:off x="5076714" y="7026994"/>
                <a:ext cx="3706251" cy="785076"/>
                <a:chOff x="0" y="0"/>
                <a:chExt cx="1918566" cy="406400"/>
              </a:xfrm>
            </p:grpSpPr>
            <p:sp>
              <p:nvSpPr>
                <p:cNvPr id="13" name="Freeform 13"/>
                <p:cNvSpPr/>
                <p:nvPr/>
              </p:nvSpPr>
              <p:spPr>
                <a:xfrm>
                  <a:off x="0" y="0"/>
                  <a:ext cx="1918566" cy="406400"/>
                </a:xfrm>
                <a:custGeom>
                  <a:avLst/>
                  <a:gdLst/>
                  <a:ahLst/>
                  <a:cxnLst/>
                  <a:rect l="l" t="t" r="r" b="b"/>
                  <a:pathLst>
                    <a:path w="1918566" h="406400">
                      <a:moveTo>
                        <a:pt x="1715366" y="0"/>
                      </a:moveTo>
                      <a:cubicBezTo>
                        <a:pt x="1827590" y="0"/>
                        <a:pt x="1918566" y="90976"/>
                        <a:pt x="1918566" y="203200"/>
                      </a:cubicBezTo>
                      <a:cubicBezTo>
                        <a:pt x="1918566" y="315424"/>
                        <a:pt x="1827590" y="406400"/>
                        <a:pt x="1715366" y="406400"/>
                      </a:cubicBezTo>
                      <a:lnTo>
                        <a:pt x="203200" y="406400"/>
                      </a:lnTo>
                      <a:cubicBezTo>
                        <a:pt x="90976" y="406400"/>
                        <a:pt x="0" y="315424"/>
                        <a:pt x="0" y="203200"/>
                      </a:cubicBezTo>
                      <a:cubicBezTo>
                        <a:pt x="0" y="90976"/>
                        <a:pt x="90976" y="0"/>
                        <a:pt x="203200" y="0"/>
                      </a:cubicBezTo>
                      <a:close/>
                    </a:path>
                  </a:pathLst>
                </a:custGeom>
                <a:solidFill>
                  <a:srgbClr val="49BFB3"/>
                </a:solidFill>
              </p:spPr>
              <p:txBody>
                <a:bodyPr/>
                <a:lstStyle/>
                <a:p>
                  <a:endParaRPr lang="de-DE" noProof="0" dirty="0"/>
                </a:p>
              </p:txBody>
            </p:sp>
            <p:sp>
              <p:nvSpPr>
                <p:cNvPr id="14" name="TextBox 14"/>
                <p:cNvSpPr txBox="1"/>
                <p:nvPr/>
              </p:nvSpPr>
              <p:spPr>
                <a:xfrm>
                  <a:off x="0" y="-57150"/>
                  <a:ext cx="1918566" cy="463550"/>
                </a:xfrm>
                <a:prstGeom prst="rect">
                  <a:avLst/>
                </a:prstGeom>
              </p:spPr>
              <p:txBody>
                <a:bodyPr lIns="50800" tIns="50800" rIns="50800" bIns="50800" rtlCol="0" anchor="ctr"/>
                <a:lstStyle/>
                <a:p>
                  <a:pPr algn="ctr">
                    <a:lnSpc>
                      <a:spcPts val="3359"/>
                    </a:lnSpc>
                  </a:pPr>
                  <a:endParaRPr lang="de-DE" noProof="0" dirty="0"/>
                </a:p>
              </p:txBody>
            </p:sp>
          </p:grpSp>
          <p:grpSp>
            <p:nvGrpSpPr>
              <p:cNvPr id="15" name="Group 15"/>
              <p:cNvGrpSpPr/>
              <p:nvPr/>
            </p:nvGrpSpPr>
            <p:grpSpPr>
              <a:xfrm>
                <a:off x="5670692" y="3950715"/>
                <a:ext cx="2450872" cy="245087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BFB3"/>
                </a:solidFill>
              </p:spPr>
              <p:txBody>
                <a:bodyPr/>
                <a:lstStyle/>
                <a:p>
                  <a:endParaRPr lang="de-DE" noProof="0" dirty="0"/>
                </a:p>
              </p:txBody>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lang="de-DE" noProof="0" dirty="0"/>
                </a:p>
              </p:txBody>
            </p:sp>
          </p:grpSp>
          <p:sp>
            <p:nvSpPr>
              <p:cNvPr id="42" name="TextBox 42"/>
              <p:cNvSpPr txBox="1"/>
              <p:nvPr/>
            </p:nvSpPr>
            <p:spPr>
              <a:xfrm>
                <a:off x="5181600" y="7074915"/>
                <a:ext cx="3456990" cy="571118"/>
              </a:xfrm>
              <a:prstGeom prst="rect">
                <a:avLst/>
              </a:prstGeom>
            </p:spPr>
            <p:txBody>
              <a:bodyPr wrap="square" lIns="0" tIns="0" rIns="0" bIns="0" rtlCol="0" anchor="t">
                <a:spAutoFit/>
              </a:bodyPr>
              <a:lstStyle/>
              <a:p>
                <a:pPr algn="ctr">
                  <a:lnSpc>
                    <a:spcPts val="4759"/>
                  </a:lnSpc>
                </a:pPr>
                <a:r>
                  <a:rPr lang="de-DE" sz="3399" b="1" strike="sngStrike" noProof="0" dirty="0">
                    <a:solidFill>
                      <a:srgbClr val="FDFDFD"/>
                    </a:solidFill>
                    <a:latin typeface="Comic Sans MS" panose="030F0902030302020204" pitchFamily="66" charset="0"/>
                    <a:ea typeface="Barlow Semi-Bold"/>
                    <a:cs typeface="Barlow Semi-Bold"/>
                    <a:sym typeface="Barlow Semi-Bold"/>
                  </a:rPr>
                  <a:t>Desinformation</a:t>
                </a:r>
              </a:p>
            </p:txBody>
          </p:sp>
        </p:grpSp>
        <p:grpSp>
          <p:nvGrpSpPr>
            <p:cNvPr id="62" name="Gruppieren 61">
              <a:extLst>
                <a:ext uri="{FF2B5EF4-FFF2-40B4-BE49-F238E27FC236}">
                  <a16:creationId xmlns:a16="http://schemas.microsoft.com/office/drawing/2014/main" id="{27DD773E-F37D-A887-AD89-262363583751}"/>
                </a:ext>
              </a:extLst>
            </p:cNvPr>
            <p:cNvGrpSpPr/>
            <p:nvPr/>
          </p:nvGrpSpPr>
          <p:grpSpPr>
            <a:xfrm>
              <a:off x="5753127" y="4035441"/>
              <a:ext cx="2286000" cy="2281419"/>
              <a:chOff x="8001000" y="2843925"/>
              <a:chExt cx="2286000" cy="2281419"/>
            </a:xfrm>
          </p:grpSpPr>
          <p:sp>
            <p:nvSpPr>
              <p:cNvPr id="63" name="Ring 62">
                <a:extLst>
                  <a:ext uri="{FF2B5EF4-FFF2-40B4-BE49-F238E27FC236}">
                    <a16:creationId xmlns:a16="http://schemas.microsoft.com/office/drawing/2014/main" id="{667720FA-DAF9-F59D-74AF-B05DF9C4C728}"/>
                  </a:ext>
                </a:extLst>
              </p:cNvPr>
              <p:cNvSpPr/>
              <p:nvPr/>
            </p:nvSpPr>
            <p:spPr>
              <a:xfrm>
                <a:off x="8001000" y="2843925"/>
                <a:ext cx="2286000" cy="2281419"/>
              </a:xfrm>
              <a:prstGeom prst="donut">
                <a:avLst>
                  <a:gd name="adj" fmla="val 1463"/>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chemeClr val="tx1"/>
                  </a:solidFill>
                </a:endParaRPr>
              </a:p>
            </p:txBody>
          </p:sp>
          <p:sp>
            <p:nvSpPr>
              <p:cNvPr id="64" name="Ring 63">
                <a:extLst>
                  <a:ext uri="{FF2B5EF4-FFF2-40B4-BE49-F238E27FC236}">
                    <a16:creationId xmlns:a16="http://schemas.microsoft.com/office/drawing/2014/main" id="{CEAE4902-B8A1-F24D-04C3-698B632DB871}"/>
                  </a:ext>
                </a:extLst>
              </p:cNvPr>
              <p:cNvSpPr/>
              <p:nvPr/>
            </p:nvSpPr>
            <p:spPr>
              <a:xfrm>
                <a:off x="8154000" y="2990998"/>
                <a:ext cx="1980000" cy="1980000"/>
              </a:xfrm>
              <a:prstGeom prst="donut">
                <a:avLst>
                  <a:gd name="adj" fmla="val 6355"/>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chemeClr val="tx1"/>
                  </a:solidFill>
                </a:endParaRPr>
              </a:p>
            </p:txBody>
          </p:sp>
          <p:sp>
            <p:nvSpPr>
              <p:cNvPr id="65" name="Rechteck 64">
                <a:extLst>
                  <a:ext uri="{FF2B5EF4-FFF2-40B4-BE49-F238E27FC236}">
                    <a16:creationId xmlns:a16="http://schemas.microsoft.com/office/drawing/2014/main" id="{82A03E7E-E3CB-8A13-8F9A-F1586A5AA426}"/>
                  </a:ext>
                </a:extLst>
              </p:cNvPr>
              <p:cNvSpPr/>
              <p:nvPr/>
            </p:nvSpPr>
            <p:spPr>
              <a:xfrm rot="20323922">
                <a:off x="8248067" y="3579516"/>
                <a:ext cx="1693959" cy="539563"/>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000" b="1" noProof="0" dirty="0"/>
                  <a:t>FAKE</a:t>
                </a:r>
              </a:p>
            </p:txBody>
          </p:sp>
          <p:sp>
            <p:nvSpPr>
              <p:cNvPr id="66" name="Rechteck 65">
                <a:extLst>
                  <a:ext uri="{FF2B5EF4-FFF2-40B4-BE49-F238E27FC236}">
                    <a16:creationId xmlns:a16="http://schemas.microsoft.com/office/drawing/2014/main" id="{92A1C59F-8B63-BABC-947E-09F5B4C056F1}"/>
                  </a:ext>
                </a:extLst>
              </p:cNvPr>
              <p:cNvSpPr/>
              <p:nvPr/>
            </p:nvSpPr>
            <p:spPr>
              <a:xfrm rot="20323922">
                <a:off x="8700515" y="4476622"/>
                <a:ext cx="1332753" cy="45719"/>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600" b="1" noProof="0" dirty="0"/>
              </a:p>
            </p:txBody>
          </p:sp>
          <p:sp>
            <p:nvSpPr>
              <p:cNvPr id="67" name="Textfeld 66">
                <a:extLst>
                  <a:ext uri="{FF2B5EF4-FFF2-40B4-BE49-F238E27FC236}">
                    <a16:creationId xmlns:a16="http://schemas.microsoft.com/office/drawing/2014/main" id="{BE466384-03B9-47BE-8BF7-00E27347F64B}"/>
                  </a:ext>
                </a:extLst>
              </p:cNvPr>
              <p:cNvSpPr txBox="1"/>
              <p:nvPr/>
            </p:nvSpPr>
            <p:spPr>
              <a:xfrm rot="20363308">
                <a:off x="8667580" y="4031758"/>
                <a:ext cx="1268543" cy="553998"/>
              </a:xfrm>
              <a:prstGeom prst="rect">
                <a:avLst/>
              </a:prstGeom>
              <a:noFill/>
            </p:spPr>
            <p:txBody>
              <a:bodyPr wrap="square" rtlCol="0">
                <a:spAutoFit/>
              </a:bodyPr>
              <a:lstStyle/>
              <a:p>
                <a:pPr algn="ctr"/>
                <a:r>
                  <a:rPr lang="de-DE" sz="3000" b="1" noProof="0" dirty="0">
                    <a:solidFill>
                      <a:srgbClr val="C00000"/>
                    </a:solidFill>
                  </a:rPr>
                  <a:t>NEWS</a:t>
                </a:r>
              </a:p>
            </p:txBody>
          </p:sp>
        </p:grpSp>
      </p:grpSp>
      <p:pic>
        <p:nvPicPr>
          <p:cNvPr id="34" name="Grafik 33" descr="Ein Bild, das Entwurf, Zeichnung, Cartoon, Darstellung enthält.&#10;&#10;KI-generierte Inhalte können fehlerhaft sein.">
            <a:extLst>
              <a:ext uri="{FF2B5EF4-FFF2-40B4-BE49-F238E27FC236}">
                <a16:creationId xmlns:a16="http://schemas.microsoft.com/office/drawing/2014/main" id="{C06A6F89-9914-BA29-EC84-6A143295CB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03064" y="3806272"/>
            <a:ext cx="2819400" cy="2819400"/>
          </a:xfrm>
          <a:prstGeom prst="rect">
            <a:avLst/>
          </a:prstGeom>
        </p:spPr>
      </p:pic>
      <p:pic>
        <p:nvPicPr>
          <p:cNvPr id="38" name="Grafik 37" descr="Ein Bild, das Zeichnung, Grafiken, Darstellung, Kunst enthält.&#10;&#10;KI-generierte Inhalte können fehlerhaft sein.">
            <a:extLst>
              <a:ext uri="{FF2B5EF4-FFF2-40B4-BE49-F238E27FC236}">
                <a16:creationId xmlns:a16="http://schemas.microsoft.com/office/drawing/2014/main" id="{8F118D0B-15CD-6B2F-1B71-3BD260082E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7043" y="4024758"/>
            <a:ext cx="2425933" cy="2425933"/>
          </a:xfrm>
          <a:prstGeom prst="rect">
            <a:avLst/>
          </a:prstGeom>
        </p:spPr>
      </p:pic>
      <p:pic>
        <p:nvPicPr>
          <p:cNvPr id="56" name="Grafik 55">
            <a:extLst>
              <a:ext uri="{FF2B5EF4-FFF2-40B4-BE49-F238E27FC236}">
                <a16:creationId xmlns:a16="http://schemas.microsoft.com/office/drawing/2014/main" id="{4E65C960-3756-994C-4633-48C193C5C6F1}"/>
              </a:ext>
            </a:extLst>
          </p:cNvPr>
          <p:cNvPicPr>
            <a:picLocks noChangeAspect="1"/>
          </p:cNvPicPr>
          <p:nvPr/>
        </p:nvPicPr>
        <p:blipFill>
          <a:blip r:embed="rId7"/>
          <a:stretch>
            <a:fillRect/>
          </a:stretch>
        </p:blipFill>
        <p:spPr>
          <a:xfrm>
            <a:off x="9857700" y="3951277"/>
            <a:ext cx="2710659" cy="2710659"/>
          </a:xfrm>
          <a:prstGeom prst="rect">
            <a:avLst/>
          </a:prstGeom>
        </p:spPr>
      </p:pic>
    </p:spTree>
    <p:extLst>
      <p:ext uri="{BB962C8B-B14F-4D97-AF65-F5344CB8AC3E}">
        <p14:creationId xmlns:p14="http://schemas.microsoft.com/office/powerpoint/2010/main" val="998834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334C"/>
        </a:solidFill>
        <a:effectLst/>
      </p:bgPr>
    </p:bg>
    <p:spTree>
      <p:nvGrpSpPr>
        <p:cNvPr id="1" name=""/>
        <p:cNvGrpSpPr/>
        <p:nvPr/>
      </p:nvGrpSpPr>
      <p:grpSpPr>
        <a:xfrm>
          <a:off x="0" y="0"/>
          <a:ext cx="0" cy="0"/>
          <a:chOff x="0" y="0"/>
          <a:chExt cx="0" cy="0"/>
        </a:xfrm>
      </p:grpSpPr>
      <p:grpSp>
        <p:nvGrpSpPr>
          <p:cNvPr id="2" name="Group 2"/>
          <p:cNvGrpSpPr/>
          <p:nvPr/>
        </p:nvGrpSpPr>
        <p:grpSpPr>
          <a:xfrm>
            <a:off x="-1630264" y="459949"/>
            <a:ext cx="19358543" cy="9367101"/>
            <a:chOff x="0" y="-48135"/>
            <a:chExt cx="5098546" cy="2467055"/>
          </a:xfrm>
        </p:grpSpPr>
        <p:sp>
          <p:nvSpPr>
            <p:cNvPr id="3" name="Freeform 3"/>
            <p:cNvSpPr/>
            <p:nvPr/>
          </p:nvSpPr>
          <p:spPr>
            <a:xfrm>
              <a:off x="570611" y="-48135"/>
              <a:ext cx="4527935" cy="2418920"/>
            </a:xfrm>
            <a:custGeom>
              <a:avLst/>
              <a:gdLst/>
              <a:ahLst/>
              <a:cxnLst/>
              <a:rect l="l" t="t" r="r" b="b"/>
              <a:pathLst>
                <a:path w="4527935" h="2418920">
                  <a:moveTo>
                    <a:pt x="22966" y="0"/>
                  </a:moveTo>
                  <a:lnTo>
                    <a:pt x="4504969" y="0"/>
                  </a:lnTo>
                  <a:cubicBezTo>
                    <a:pt x="4517653" y="0"/>
                    <a:pt x="4527935" y="10282"/>
                    <a:pt x="4527935" y="22966"/>
                  </a:cubicBezTo>
                  <a:lnTo>
                    <a:pt x="4527935" y="2395954"/>
                  </a:lnTo>
                  <a:cubicBezTo>
                    <a:pt x="4527935" y="2408638"/>
                    <a:pt x="4517653" y="2418920"/>
                    <a:pt x="4504969" y="2418920"/>
                  </a:cubicBezTo>
                  <a:lnTo>
                    <a:pt x="22966" y="2418920"/>
                  </a:lnTo>
                  <a:cubicBezTo>
                    <a:pt x="10282" y="2418920"/>
                    <a:pt x="0" y="2408638"/>
                    <a:pt x="0" y="2395954"/>
                  </a:cubicBezTo>
                  <a:lnTo>
                    <a:pt x="0" y="22966"/>
                  </a:lnTo>
                  <a:cubicBezTo>
                    <a:pt x="0" y="10282"/>
                    <a:pt x="10282" y="0"/>
                    <a:pt x="22966" y="0"/>
                  </a:cubicBezTo>
                  <a:close/>
                </a:path>
              </a:pathLst>
            </a:custGeom>
            <a:solidFill>
              <a:srgbClr val="FAF9F0"/>
            </a:solidFill>
            <a:ln w="38100" cap="rnd">
              <a:solidFill>
                <a:srgbClr val="000000"/>
              </a:solidFill>
              <a:prstDash val="sysDot"/>
              <a:round/>
            </a:ln>
          </p:spPr>
          <p:txBody>
            <a:bodyPr/>
            <a:lstStyle/>
            <a:p>
              <a:endParaRPr lang="de-DE" noProof="0" dirty="0"/>
            </a:p>
          </p:txBody>
        </p:sp>
        <p:sp>
          <p:nvSpPr>
            <p:cNvPr id="4" name="TextBox 4"/>
            <p:cNvSpPr txBox="1"/>
            <p:nvPr/>
          </p:nvSpPr>
          <p:spPr>
            <a:xfrm>
              <a:off x="0" y="-38100"/>
              <a:ext cx="4527935" cy="2457020"/>
            </a:xfrm>
            <a:prstGeom prst="rect">
              <a:avLst/>
            </a:prstGeom>
          </p:spPr>
          <p:txBody>
            <a:bodyPr lIns="50800" tIns="50800" rIns="50800" bIns="50800" rtlCol="0" anchor="ctr"/>
            <a:lstStyle/>
            <a:p>
              <a:pPr algn="ctr">
                <a:lnSpc>
                  <a:spcPts val="2659"/>
                </a:lnSpc>
                <a:spcBef>
                  <a:spcPct val="0"/>
                </a:spcBef>
              </a:pPr>
              <a:endParaRPr lang="de-DE" noProof="0" dirty="0"/>
            </a:p>
          </p:txBody>
        </p:sp>
      </p:grpSp>
      <p:sp>
        <p:nvSpPr>
          <p:cNvPr id="5" name="TextBox 5"/>
          <p:cNvSpPr txBox="1"/>
          <p:nvPr/>
        </p:nvSpPr>
        <p:spPr>
          <a:xfrm>
            <a:off x="2324100" y="592153"/>
            <a:ext cx="13639800" cy="4866717"/>
          </a:xfrm>
          <a:prstGeom prst="rect">
            <a:avLst/>
          </a:prstGeom>
        </p:spPr>
        <p:txBody>
          <a:bodyPr wrap="square" lIns="0" tIns="0" rIns="0" bIns="0" rtlCol="0" anchor="t">
            <a:spAutoFit/>
          </a:bodyPr>
          <a:lstStyle/>
          <a:p>
            <a:pPr algn="ctr">
              <a:lnSpc>
                <a:spcPct val="150000"/>
              </a:lnSpc>
            </a:pPr>
            <a:r>
              <a:rPr lang="de-DE" sz="6000" b="1" noProof="0" dirty="0">
                <a:solidFill>
                  <a:srgbClr val="000000"/>
                </a:solidFill>
                <a:latin typeface="Baloo Bhaijaan" panose="020B0604020202020204" charset="-78"/>
                <a:ea typeface="Dekko"/>
                <a:cs typeface="Baloo Bhaijaan" panose="020B0604020202020204" charset="-78"/>
                <a:sym typeface="Dekko"/>
              </a:rPr>
              <a:t>Deine Meinung?</a:t>
            </a:r>
          </a:p>
          <a:p>
            <a:pPr algn="ctr">
              <a:lnSpc>
                <a:spcPct val="150000"/>
              </a:lnSpc>
            </a:pPr>
            <a:r>
              <a:rPr lang="de-DE" sz="6000" b="1" noProof="0" dirty="0">
                <a:solidFill>
                  <a:srgbClr val="000000"/>
                </a:solidFill>
                <a:latin typeface="Comic Sans MS" panose="030F0902030302020204" pitchFamily="66" charset="0"/>
                <a:ea typeface="Dekko"/>
                <a:cs typeface="Dekko"/>
                <a:sym typeface="Dekko"/>
              </a:rPr>
              <a:t> “KI gefährdet unsere Demokratie und Meinungsfreiheit.”</a:t>
            </a:r>
          </a:p>
          <a:p>
            <a:pPr algn="ctr">
              <a:lnSpc>
                <a:spcPts val="5040"/>
              </a:lnSpc>
              <a:spcBef>
                <a:spcPct val="0"/>
              </a:spcBef>
            </a:pPr>
            <a:endParaRPr lang="de-DE" sz="6000" noProof="0" dirty="0">
              <a:solidFill>
                <a:srgbClr val="000000"/>
              </a:solidFill>
              <a:latin typeface="Dekko"/>
              <a:ea typeface="Dekko"/>
              <a:cs typeface="Dekko"/>
              <a:sym typeface="Dekko"/>
            </a:endParaRPr>
          </a:p>
        </p:txBody>
      </p:sp>
      <p:grpSp>
        <p:nvGrpSpPr>
          <p:cNvPr id="9" name="Gruppieren 8">
            <a:extLst>
              <a:ext uri="{FF2B5EF4-FFF2-40B4-BE49-F238E27FC236}">
                <a16:creationId xmlns:a16="http://schemas.microsoft.com/office/drawing/2014/main" id="{26D1AFE9-8C4A-3865-69E0-F286E476575E}"/>
              </a:ext>
            </a:extLst>
          </p:cNvPr>
          <p:cNvGrpSpPr/>
          <p:nvPr/>
        </p:nvGrpSpPr>
        <p:grpSpPr>
          <a:xfrm>
            <a:off x="4876800" y="5245623"/>
            <a:ext cx="11401839" cy="4398664"/>
            <a:chOff x="4750284" y="3733449"/>
            <a:chExt cx="11401839" cy="4398664"/>
          </a:xfrm>
        </p:grpSpPr>
        <p:sp>
          <p:nvSpPr>
            <p:cNvPr id="10" name="TextBox 7">
              <a:extLst>
                <a:ext uri="{FF2B5EF4-FFF2-40B4-BE49-F238E27FC236}">
                  <a16:creationId xmlns:a16="http://schemas.microsoft.com/office/drawing/2014/main" id="{E59256A0-5B35-8F2F-BE2C-45FE84F9B5BE}"/>
                </a:ext>
              </a:extLst>
            </p:cNvPr>
            <p:cNvSpPr txBox="1"/>
            <p:nvPr/>
          </p:nvSpPr>
          <p:spPr>
            <a:xfrm>
              <a:off x="7253202" y="7375496"/>
              <a:ext cx="8898921" cy="756617"/>
            </a:xfrm>
            <a:prstGeom prst="rect">
              <a:avLst/>
            </a:prstGeom>
          </p:spPr>
          <p:txBody>
            <a:bodyPr lIns="0" tIns="0" rIns="0" bIns="0" rtlCol="0" anchor="t">
              <a:spAutoFit/>
            </a:bodyPr>
            <a:lstStyle/>
            <a:p>
              <a:pPr algn="l">
                <a:lnSpc>
                  <a:spcPts val="5880"/>
                </a:lnSpc>
                <a:spcBef>
                  <a:spcPct val="0"/>
                </a:spcBef>
              </a:pPr>
              <a:r>
                <a:rPr lang="de-DE" sz="4200" noProof="0" dirty="0">
                  <a:solidFill>
                    <a:srgbClr val="000000"/>
                  </a:solidFill>
                  <a:latin typeface="Baloo Bhaijaan" panose="03080902040302020200" pitchFamily="66" charset="-78"/>
                  <a:ea typeface="Fredoka"/>
                  <a:cs typeface="Baloo Bhaijaan" panose="03080902040302020200" pitchFamily="66" charset="-78"/>
                  <a:sym typeface="Fredoka"/>
                </a:rPr>
                <a:t>Meinungslinie</a:t>
              </a:r>
            </a:p>
          </p:txBody>
        </p:sp>
        <p:grpSp>
          <p:nvGrpSpPr>
            <p:cNvPr id="11" name="Gruppieren 10">
              <a:extLst>
                <a:ext uri="{FF2B5EF4-FFF2-40B4-BE49-F238E27FC236}">
                  <a16:creationId xmlns:a16="http://schemas.microsoft.com/office/drawing/2014/main" id="{A4110616-6646-00FD-1353-4F7F0A04A15B}"/>
                </a:ext>
              </a:extLst>
            </p:cNvPr>
            <p:cNvGrpSpPr/>
            <p:nvPr/>
          </p:nvGrpSpPr>
          <p:grpSpPr>
            <a:xfrm>
              <a:off x="4750284" y="3733449"/>
              <a:ext cx="8871571" cy="3474379"/>
              <a:chOff x="5340993" y="4334265"/>
              <a:chExt cx="6258239" cy="2354773"/>
            </a:xfrm>
          </p:grpSpPr>
          <p:pic>
            <p:nvPicPr>
              <p:cNvPr id="12" name="Grafik 11" descr="Frau mit einfarbiger Füllung">
                <a:extLst>
                  <a:ext uri="{FF2B5EF4-FFF2-40B4-BE49-F238E27FC236}">
                    <a16:creationId xmlns:a16="http://schemas.microsoft.com/office/drawing/2014/main" id="{53F28DB8-BE3A-AF8A-E0B9-C61E35E9F4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7272" y="5607571"/>
                <a:ext cx="979453" cy="979453"/>
              </a:xfrm>
              <a:prstGeom prst="rect">
                <a:avLst/>
              </a:prstGeom>
            </p:spPr>
          </p:pic>
          <p:grpSp>
            <p:nvGrpSpPr>
              <p:cNvPr id="13" name="Gruppieren 12">
                <a:extLst>
                  <a:ext uri="{FF2B5EF4-FFF2-40B4-BE49-F238E27FC236}">
                    <a16:creationId xmlns:a16="http://schemas.microsoft.com/office/drawing/2014/main" id="{7D404E96-9FEE-4737-D12D-4077A8089C0C}"/>
                  </a:ext>
                </a:extLst>
              </p:cNvPr>
              <p:cNvGrpSpPr/>
              <p:nvPr/>
            </p:nvGrpSpPr>
            <p:grpSpPr>
              <a:xfrm>
                <a:off x="5340993" y="4334265"/>
                <a:ext cx="6258239" cy="2354773"/>
                <a:chOff x="5340993" y="4338541"/>
                <a:chExt cx="6258239" cy="2354773"/>
              </a:xfrm>
            </p:grpSpPr>
            <p:pic>
              <p:nvPicPr>
                <p:cNvPr id="14" name="Grafik 13" descr="Person im Rollstuhl mit einfarbiger Füllung">
                  <a:extLst>
                    <a:ext uri="{FF2B5EF4-FFF2-40B4-BE49-F238E27FC236}">
                      <a16:creationId xmlns:a16="http://schemas.microsoft.com/office/drawing/2014/main" id="{D4745563-C69F-E4AB-25DA-84B8148D12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28912" y="5668018"/>
                  <a:ext cx="914400" cy="914400"/>
                </a:xfrm>
                <a:prstGeom prst="rect">
                  <a:avLst/>
                </a:prstGeom>
              </p:spPr>
            </p:pic>
            <p:pic>
              <p:nvPicPr>
                <p:cNvPr id="15" name="Grafik 14" descr="Mann mit einfarbiger Füllung">
                  <a:extLst>
                    <a:ext uri="{FF2B5EF4-FFF2-40B4-BE49-F238E27FC236}">
                      <a16:creationId xmlns:a16="http://schemas.microsoft.com/office/drawing/2014/main" id="{3142EC2D-D7E5-CD00-0A02-FB4D3FDF66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43706" y="5676900"/>
                  <a:ext cx="914400" cy="914400"/>
                </a:xfrm>
                <a:prstGeom prst="rect">
                  <a:avLst/>
                </a:prstGeom>
              </p:spPr>
            </p:pic>
            <p:pic>
              <p:nvPicPr>
                <p:cNvPr id="16" name="Grafik 15" descr="Frau mit einfarbiger Füllung">
                  <a:extLst>
                    <a:ext uri="{FF2B5EF4-FFF2-40B4-BE49-F238E27FC236}">
                      <a16:creationId xmlns:a16="http://schemas.microsoft.com/office/drawing/2014/main" id="{3469B20A-FF74-3019-E198-AEDA3F4991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95271" y="5618625"/>
                  <a:ext cx="979453" cy="979453"/>
                </a:xfrm>
                <a:prstGeom prst="rect">
                  <a:avLst/>
                </a:prstGeom>
              </p:spPr>
            </p:pic>
            <p:pic>
              <p:nvPicPr>
                <p:cNvPr id="17" name="Grafik 16" descr="Mann mit einfarbiger Füllung">
                  <a:extLst>
                    <a:ext uri="{FF2B5EF4-FFF2-40B4-BE49-F238E27FC236}">
                      <a16:creationId xmlns:a16="http://schemas.microsoft.com/office/drawing/2014/main" id="{FD1D43B9-42AF-99CF-B8F7-89C159196D7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23852" y="5600955"/>
                  <a:ext cx="979453" cy="979453"/>
                </a:xfrm>
                <a:prstGeom prst="rect">
                  <a:avLst/>
                </a:prstGeom>
              </p:spPr>
            </p:pic>
            <p:pic>
              <p:nvPicPr>
                <p:cNvPr id="18" name="Grafik 17" descr="Frau mit einfarbiger Füllung">
                  <a:extLst>
                    <a:ext uri="{FF2B5EF4-FFF2-40B4-BE49-F238E27FC236}">
                      <a16:creationId xmlns:a16="http://schemas.microsoft.com/office/drawing/2014/main" id="{50306BC1-B096-F093-0CC1-8E59D90FA2E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16481" y="5611847"/>
                  <a:ext cx="979453" cy="979453"/>
                </a:xfrm>
                <a:prstGeom prst="rect">
                  <a:avLst/>
                </a:prstGeom>
              </p:spPr>
            </p:pic>
            <p:pic>
              <p:nvPicPr>
                <p:cNvPr id="19" name="Grafik 18" descr="Frau mit einfarbiger Füllung">
                  <a:extLst>
                    <a:ext uri="{FF2B5EF4-FFF2-40B4-BE49-F238E27FC236}">
                      <a16:creationId xmlns:a16="http://schemas.microsoft.com/office/drawing/2014/main" id="{EE4FE87C-FDDF-65A3-3C1D-4866E55F8AF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13730" y="5611847"/>
                  <a:ext cx="979453" cy="979453"/>
                </a:xfrm>
                <a:prstGeom prst="rect">
                  <a:avLst/>
                </a:prstGeom>
              </p:spPr>
            </p:pic>
            <p:pic>
              <p:nvPicPr>
                <p:cNvPr id="20" name="Grafik 19" descr="Mann mit einfarbiger Füllung">
                  <a:extLst>
                    <a:ext uri="{FF2B5EF4-FFF2-40B4-BE49-F238E27FC236}">
                      <a16:creationId xmlns:a16="http://schemas.microsoft.com/office/drawing/2014/main" id="{E9B13F3F-31EB-74FB-BA27-7187D332E5F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573643" y="5621126"/>
                  <a:ext cx="979453" cy="979453"/>
                </a:xfrm>
                <a:prstGeom prst="rect">
                  <a:avLst/>
                </a:prstGeom>
              </p:spPr>
            </p:pic>
            <p:pic>
              <p:nvPicPr>
                <p:cNvPr id="21" name="Grafik 20" descr="Mann mit einfarbiger Füllung">
                  <a:extLst>
                    <a:ext uri="{FF2B5EF4-FFF2-40B4-BE49-F238E27FC236}">
                      <a16:creationId xmlns:a16="http://schemas.microsoft.com/office/drawing/2014/main" id="{5327E93D-B396-98AB-8C69-9C03691E41C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077996" y="5611847"/>
                  <a:ext cx="979453" cy="979453"/>
                </a:xfrm>
                <a:prstGeom prst="rect">
                  <a:avLst/>
                </a:prstGeom>
              </p:spPr>
            </p:pic>
            <p:sp>
              <p:nvSpPr>
                <p:cNvPr id="22" name="Abgerundetes Rechteck 21">
                  <a:extLst>
                    <a:ext uri="{FF2B5EF4-FFF2-40B4-BE49-F238E27FC236}">
                      <a16:creationId xmlns:a16="http://schemas.microsoft.com/office/drawing/2014/main" id="{EB2FF8AB-6319-DC15-213E-6E3C8939DCA3}"/>
                    </a:ext>
                  </a:extLst>
                </p:cNvPr>
                <p:cNvSpPr/>
                <p:nvPr/>
              </p:nvSpPr>
              <p:spPr>
                <a:xfrm>
                  <a:off x="5778771" y="6540914"/>
                  <a:ext cx="5257800" cy="152400"/>
                </a:xfrm>
                <a:prstGeom prst="roundRect">
                  <a:avLst/>
                </a:prstGeom>
                <a:gradFill>
                  <a:gsLst>
                    <a:gs pos="0">
                      <a:srgbClr val="6A6E24"/>
                    </a:gs>
                    <a:gs pos="71000">
                      <a:srgbClr val="953712"/>
                    </a:gs>
                    <a:gs pos="0">
                      <a:srgbClr val="6A6E24">
                        <a:lumMod val="99920"/>
                        <a:lumOff val="80"/>
                      </a:srgbClr>
                    </a:gs>
                    <a:gs pos="100000">
                      <a:srgbClr val="C00000"/>
                    </a:gs>
                  </a:gsLst>
                  <a:lin ang="0" scaled="1"/>
                </a:gradFill>
                <a:ln>
                  <a:gradFill flip="none" rotWithShape="1">
                    <a:gsLst>
                      <a:gs pos="0">
                        <a:srgbClr val="6A6E24"/>
                      </a:gs>
                      <a:gs pos="71000">
                        <a:srgbClr val="953712"/>
                      </a:gs>
                      <a:gs pos="0">
                        <a:srgbClr val="6A6E24">
                          <a:lumMod val="99920"/>
                          <a:lumOff val="80"/>
                        </a:srgbClr>
                      </a:gs>
                      <a:gs pos="100000">
                        <a:srgbClr val="C00000"/>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3" name="Abgerundete rechteckige Legende 22">
                  <a:extLst>
                    <a:ext uri="{FF2B5EF4-FFF2-40B4-BE49-F238E27FC236}">
                      <a16:creationId xmlns:a16="http://schemas.microsoft.com/office/drawing/2014/main" id="{1EC555FE-ADA0-C24A-9388-4D163F1B9528}"/>
                    </a:ext>
                  </a:extLst>
                </p:cNvPr>
                <p:cNvSpPr/>
                <p:nvPr/>
              </p:nvSpPr>
              <p:spPr>
                <a:xfrm>
                  <a:off x="9223394" y="4348108"/>
                  <a:ext cx="2375838" cy="797141"/>
                </a:xfrm>
                <a:prstGeom prst="wedgeRoundRectCallout">
                  <a:avLst>
                    <a:gd name="adj1" fmla="val 9493"/>
                    <a:gd name="adj2" fmla="val 98559"/>
                    <a:gd name="adj3" fmla="val 16667"/>
                  </a:avLst>
                </a:prstGeom>
                <a:noFill/>
                <a:ln>
                  <a:solidFill>
                    <a:srgbClr val="2533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600" noProof="0" dirty="0">
                      <a:solidFill>
                        <a:srgbClr val="C00000"/>
                      </a:solidFill>
                      <a:latin typeface="Baloo Bhaijaan" panose="03080902040302020200" pitchFamily="66" charset="-78"/>
                      <a:cs typeface="Baloo Bhaijaan" panose="03080902040302020200" pitchFamily="66" charset="-78"/>
                    </a:rPr>
                    <a:t>Nein, denn …</a:t>
                  </a:r>
                </a:p>
              </p:txBody>
            </p:sp>
            <p:sp>
              <p:nvSpPr>
                <p:cNvPr id="24" name="Abgerundete rechteckige Legende 23">
                  <a:extLst>
                    <a:ext uri="{FF2B5EF4-FFF2-40B4-BE49-F238E27FC236}">
                      <a16:creationId xmlns:a16="http://schemas.microsoft.com/office/drawing/2014/main" id="{01B65312-D393-FFDF-BDC9-5836100F85CD}"/>
                    </a:ext>
                  </a:extLst>
                </p:cNvPr>
                <p:cNvSpPr/>
                <p:nvPr/>
              </p:nvSpPr>
              <p:spPr>
                <a:xfrm>
                  <a:off x="5340993" y="4338541"/>
                  <a:ext cx="2375838" cy="797141"/>
                </a:xfrm>
                <a:prstGeom prst="wedgeRoundRectCallout">
                  <a:avLst>
                    <a:gd name="adj1" fmla="val -6356"/>
                    <a:gd name="adj2" fmla="val 96349"/>
                    <a:gd name="adj3" fmla="val 16667"/>
                  </a:avLst>
                </a:prstGeom>
                <a:noFill/>
                <a:ln>
                  <a:solidFill>
                    <a:srgbClr val="2533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600" noProof="0" dirty="0">
                      <a:solidFill>
                        <a:srgbClr val="6A6E24"/>
                      </a:solidFill>
                      <a:latin typeface="Baloo Bhaijaan" panose="03080902040302020200" pitchFamily="66" charset="-78"/>
                      <a:cs typeface="Baloo Bhaijaan" panose="03080902040302020200" pitchFamily="66" charset="-78"/>
                    </a:rPr>
                    <a:t>Ja, weil…</a:t>
                  </a:r>
                </a:p>
              </p:txBody>
            </p:sp>
          </p:gr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547998" y="551331"/>
            <a:ext cx="17192004" cy="9184338"/>
            <a:chOff x="0" y="0"/>
            <a:chExt cx="4527935" cy="2418920"/>
          </a:xfrm>
        </p:grpSpPr>
        <p:sp>
          <p:nvSpPr>
            <p:cNvPr id="3" name="Freeform 3"/>
            <p:cNvSpPr/>
            <p:nvPr/>
          </p:nvSpPr>
          <p:spPr>
            <a:xfrm>
              <a:off x="0" y="0"/>
              <a:ext cx="4527935" cy="2418920"/>
            </a:xfrm>
            <a:custGeom>
              <a:avLst/>
              <a:gdLst/>
              <a:ahLst/>
              <a:cxnLst/>
              <a:rect l="l" t="t" r="r" b="b"/>
              <a:pathLst>
                <a:path w="4527935" h="2418920">
                  <a:moveTo>
                    <a:pt x="22966" y="0"/>
                  </a:moveTo>
                  <a:lnTo>
                    <a:pt x="4504969" y="0"/>
                  </a:lnTo>
                  <a:cubicBezTo>
                    <a:pt x="4517653" y="0"/>
                    <a:pt x="4527935" y="10282"/>
                    <a:pt x="4527935" y="22966"/>
                  </a:cubicBezTo>
                  <a:lnTo>
                    <a:pt x="4527935" y="2395954"/>
                  </a:lnTo>
                  <a:cubicBezTo>
                    <a:pt x="4527935" y="2408638"/>
                    <a:pt x="4517653" y="2418920"/>
                    <a:pt x="4504969" y="2418920"/>
                  </a:cubicBezTo>
                  <a:lnTo>
                    <a:pt x="22966" y="2418920"/>
                  </a:lnTo>
                  <a:cubicBezTo>
                    <a:pt x="10282" y="2418920"/>
                    <a:pt x="0" y="2408638"/>
                    <a:pt x="0" y="2395954"/>
                  </a:cubicBezTo>
                  <a:lnTo>
                    <a:pt x="0" y="22966"/>
                  </a:lnTo>
                  <a:cubicBezTo>
                    <a:pt x="0" y="10282"/>
                    <a:pt x="10282" y="0"/>
                    <a:pt x="22966" y="0"/>
                  </a:cubicBezTo>
                  <a:close/>
                </a:path>
              </a:pathLst>
            </a:custGeom>
            <a:solidFill>
              <a:srgbClr val="3D4964"/>
            </a:solidFill>
            <a:ln w="38100" cap="rnd">
              <a:solidFill>
                <a:srgbClr val="000000"/>
              </a:solidFill>
              <a:prstDash val="sysDot"/>
              <a:round/>
            </a:ln>
          </p:spPr>
          <p:txBody>
            <a:bodyPr/>
            <a:lstStyle/>
            <a:p>
              <a:endParaRPr lang="de-DE" noProof="0" dirty="0"/>
            </a:p>
          </p:txBody>
        </p:sp>
        <p:sp>
          <p:nvSpPr>
            <p:cNvPr id="4" name="TextBox 4"/>
            <p:cNvSpPr txBox="1"/>
            <p:nvPr/>
          </p:nvSpPr>
          <p:spPr>
            <a:xfrm>
              <a:off x="0" y="-38100"/>
              <a:ext cx="4527935" cy="2457020"/>
            </a:xfrm>
            <a:prstGeom prst="rect">
              <a:avLst/>
            </a:prstGeom>
          </p:spPr>
          <p:txBody>
            <a:bodyPr lIns="50800" tIns="50800" rIns="50800" bIns="50800" rtlCol="0" anchor="ctr"/>
            <a:lstStyle/>
            <a:p>
              <a:pPr algn="ctr">
                <a:lnSpc>
                  <a:spcPts val="2659"/>
                </a:lnSpc>
                <a:spcBef>
                  <a:spcPct val="0"/>
                </a:spcBef>
              </a:pPr>
              <a:endParaRPr lang="de-DE" noProof="0" dirty="0"/>
            </a:p>
          </p:txBody>
        </p:sp>
      </p:grpSp>
      <p:sp>
        <p:nvSpPr>
          <p:cNvPr id="6" name="TextBox 6"/>
          <p:cNvSpPr txBox="1"/>
          <p:nvPr/>
        </p:nvSpPr>
        <p:spPr>
          <a:xfrm>
            <a:off x="7315260" y="2520403"/>
            <a:ext cx="9359947" cy="5770811"/>
          </a:xfrm>
          <a:prstGeom prst="rect">
            <a:avLst/>
          </a:prstGeom>
        </p:spPr>
        <p:txBody>
          <a:bodyPr lIns="0" tIns="0" rIns="0" bIns="0" rtlCol="0" anchor="t">
            <a:spAutoFit/>
          </a:bodyPr>
          <a:lstStyle/>
          <a:p>
            <a:pPr algn="l">
              <a:lnSpc>
                <a:spcPts val="5040"/>
              </a:lnSpc>
            </a:pPr>
            <a:r>
              <a:rPr lang="de-DE" sz="4400" noProof="0" dirty="0">
                <a:solidFill>
                  <a:srgbClr val="FFFFFF"/>
                </a:solidFill>
                <a:latin typeface="Baloo Bhaijaan" panose="03080902040302020200" pitchFamily="66" charset="-78"/>
                <a:ea typeface="Fredoka"/>
                <a:cs typeface="Baloo Bhaijaan" panose="03080902040302020200" pitchFamily="66" charset="-78"/>
                <a:sym typeface="Fredoka"/>
              </a:rPr>
              <a:t>“Die Gesellschaft sollte den Maschinen nur dann wichtige Entscheidungen überlassen, wenn sie darauf vertrauen kann, dass sie nach unseren kulturellen und moralischen Maßstäben handeln.”</a:t>
            </a:r>
          </a:p>
          <a:p>
            <a:pPr algn="l">
              <a:lnSpc>
                <a:spcPts val="5040"/>
              </a:lnSpc>
            </a:pPr>
            <a:endParaRPr lang="de-DE" sz="4400" noProof="0" dirty="0">
              <a:solidFill>
                <a:srgbClr val="FFFFFF"/>
              </a:solidFill>
              <a:latin typeface="Baloo Bhaijaan" panose="03080902040302020200" pitchFamily="66" charset="-78"/>
              <a:ea typeface="Fredoka"/>
              <a:cs typeface="Baloo Bhaijaan" panose="03080902040302020200" pitchFamily="66" charset="-78"/>
              <a:sym typeface="Fredoka"/>
            </a:endParaRPr>
          </a:p>
          <a:p>
            <a:pPr>
              <a:lnSpc>
                <a:spcPts val="5040"/>
              </a:lnSpc>
              <a:spcBef>
                <a:spcPct val="0"/>
              </a:spcBef>
            </a:pPr>
            <a:r>
              <a:rPr lang="de-DE" sz="3600" noProof="0" dirty="0">
                <a:solidFill>
                  <a:srgbClr val="FFFFFF"/>
                </a:solidFill>
                <a:latin typeface="Baloo Bhaijaan" panose="020B0604020202020204" charset="-78"/>
                <a:ea typeface="Fredoka"/>
                <a:cs typeface="Baloo Bhaijaan" panose="020B0604020202020204" charset="-78"/>
                <a:sym typeface="Fredoka"/>
              </a:rPr>
              <a:t>Aus: Katharina Zweig, 2019: “</a:t>
            </a:r>
            <a:r>
              <a:rPr lang="de-DE" sz="3600" noProof="0" dirty="0">
                <a:solidFill>
                  <a:srgbClr val="FFFFFF"/>
                </a:solidFill>
                <a:latin typeface="Baloo Bhaijaan" panose="020B0604020202020204" charset="-78"/>
                <a:ea typeface="Dekko"/>
                <a:cs typeface="Baloo Bhaijaan" panose="020B0604020202020204" charset="-78"/>
                <a:sym typeface="Dekko"/>
              </a:rPr>
              <a:t>Ein Algorithmus hat kein Taktgefühl” (</a:t>
            </a:r>
            <a:r>
              <a:rPr lang="de-DE" sz="3600" noProof="0" dirty="0">
                <a:solidFill>
                  <a:srgbClr val="FFFFFF"/>
                </a:solidFill>
                <a:latin typeface="Baloo Bhaijaan" panose="020B0604020202020204" charset="-78"/>
                <a:ea typeface="Fredoka"/>
                <a:cs typeface="Baloo Bhaijaan" panose="020B0604020202020204" charset="-78"/>
                <a:sym typeface="Fredoka"/>
              </a:rPr>
              <a:t>Seite 9)</a:t>
            </a:r>
          </a:p>
        </p:txBody>
      </p:sp>
      <p:pic>
        <p:nvPicPr>
          <p:cNvPr id="7" name="Grafik 6">
            <a:extLst>
              <a:ext uri="{FF2B5EF4-FFF2-40B4-BE49-F238E27FC236}">
                <a16:creationId xmlns:a16="http://schemas.microsoft.com/office/drawing/2014/main" id="{44677ECC-4594-F80C-2D68-0F8315CB719D}"/>
              </a:ext>
            </a:extLst>
          </p:cNvPr>
          <p:cNvPicPr>
            <a:picLocks noChangeAspect="1"/>
          </p:cNvPicPr>
          <p:nvPr/>
        </p:nvPicPr>
        <p:blipFill>
          <a:blip r:embed="rId3"/>
          <a:stretch>
            <a:fillRect/>
          </a:stretch>
        </p:blipFill>
        <p:spPr>
          <a:xfrm>
            <a:off x="1577351" y="2520403"/>
            <a:ext cx="5101531" cy="510153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Freeform 2"/>
          <p:cNvSpPr/>
          <p:nvPr/>
        </p:nvSpPr>
        <p:spPr>
          <a:xfrm>
            <a:off x="362242" y="2691568"/>
            <a:ext cx="17563516" cy="6278957"/>
          </a:xfrm>
          <a:custGeom>
            <a:avLst/>
            <a:gdLst/>
            <a:ahLst/>
            <a:cxnLst/>
            <a:rect l="l" t="t" r="r" b="b"/>
            <a:pathLst>
              <a:path w="17563516" h="6278957">
                <a:moveTo>
                  <a:pt x="0" y="0"/>
                </a:moveTo>
                <a:lnTo>
                  <a:pt x="17563516" y="0"/>
                </a:lnTo>
                <a:lnTo>
                  <a:pt x="17563516" y="6278957"/>
                </a:lnTo>
                <a:lnTo>
                  <a:pt x="0" y="6278957"/>
                </a:lnTo>
                <a:lnTo>
                  <a:pt x="0" y="0"/>
                </a:lnTo>
                <a:close/>
              </a:path>
            </a:pathLst>
          </a:custGeom>
          <a:blipFill>
            <a:blip r:embed="rId3"/>
            <a:stretch>
              <a:fillRect/>
            </a:stretch>
          </a:blipFill>
        </p:spPr>
        <p:txBody>
          <a:bodyPr/>
          <a:lstStyle/>
          <a:p>
            <a:endParaRPr lang="de-DE" noProof="0" dirty="0"/>
          </a:p>
        </p:txBody>
      </p:sp>
      <p:sp>
        <p:nvSpPr>
          <p:cNvPr id="3" name="TextBox 3"/>
          <p:cNvSpPr txBox="1"/>
          <p:nvPr/>
        </p:nvSpPr>
        <p:spPr>
          <a:xfrm>
            <a:off x="1028700" y="942975"/>
            <a:ext cx="9907477" cy="756617"/>
          </a:xfrm>
          <a:prstGeom prst="rect">
            <a:avLst/>
          </a:prstGeom>
        </p:spPr>
        <p:txBody>
          <a:bodyPr lIns="0" tIns="0" rIns="0" bIns="0" rtlCol="0" anchor="t">
            <a:spAutoFit/>
          </a:bodyPr>
          <a:lstStyle/>
          <a:p>
            <a:pPr algn="l">
              <a:lnSpc>
                <a:spcPts val="5880"/>
              </a:lnSpc>
              <a:spcBef>
                <a:spcPct val="0"/>
              </a:spcBef>
            </a:pPr>
            <a:r>
              <a:rPr lang="de-DE" sz="4200" noProof="0" dirty="0">
                <a:solidFill>
                  <a:srgbClr val="000000"/>
                </a:solidFill>
                <a:latin typeface="Baloo Bhaijaan" panose="03080902040302020200" pitchFamily="66" charset="-78"/>
                <a:ea typeface="Fredoka"/>
                <a:cs typeface="Baloo Bhaijaan" panose="03080902040302020200" pitchFamily="66" charset="-78"/>
                <a:sym typeface="Fredoka"/>
              </a:rPr>
              <a:t>EU - KI Gesetz (AI Act ) vom 1.8.2024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547998" y="551331"/>
            <a:ext cx="17192004" cy="9184338"/>
            <a:chOff x="0" y="0"/>
            <a:chExt cx="4527935" cy="2418920"/>
          </a:xfrm>
        </p:grpSpPr>
        <p:sp>
          <p:nvSpPr>
            <p:cNvPr id="3" name="Freeform 3"/>
            <p:cNvSpPr/>
            <p:nvPr/>
          </p:nvSpPr>
          <p:spPr>
            <a:xfrm>
              <a:off x="0" y="0"/>
              <a:ext cx="4527935" cy="2418920"/>
            </a:xfrm>
            <a:custGeom>
              <a:avLst/>
              <a:gdLst/>
              <a:ahLst/>
              <a:cxnLst/>
              <a:rect l="l" t="t" r="r" b="b"/>
              <a:pathLst>
                <a:path w="4527935" h="2418920">
                  <a:moveTo>
                    <a:pt x="22966" y="0"/>
                  </a:moveTo>
                  <a:lnTo>
                    <a:pt x="4504969" y="0"/>
                  </a:lnTo>
                  <a:cubicBezTo>
                    <a:pt x="4517653" y="0"/>
                    <a:pt x="4527935" y="10282"/>
                    <a:pt x="4527935" y="22966"/>
                  </a:cubicBezTo>
                  <a:lnTo>
                    <a:pt x="4527935" y="2395954"/>
                  </a:lnTo>
                  <a:cubicBezTo>
                    <a:pt x="4527935" y="2408638"/>
                    <a:pt x="4517653" y="2418920"/>
                    <a:pt x="4504969" y="2418920"/>
                  </a:cubicBezTo>
                  <a:lnTo>
                    <a:pt x="22966" y="2418920"/>
                  </a:lnTo>
                  <a:cubicBezTo>
                    <a:pt x="10282" y="2418920"/>
                    <a:pt x="0" y="2408638"/>
                    <a:pt x="0" y="2395954"/>
                  </a:cubicBezTo>
                  <a:lnTo>
                    <a:pt x="0" y="22966"/>
                  </a:lnTo>
                  <a:cubicBezTo>
                    <a:pt x="0" y="10282"/>
                    <a:pt x="10282" y="0"/>
                    <a:pt x="22966" y="0"/>
                  </a:cubicBezTo>
                  <a:close/>
                </a:path>
              </a:pathLst>
            </a:custGeom>
            <a:solidFill>
              <a:srgbClr val="3D4964"/>
            </a:solidFill>
            <a:ln w="38100" cap="rnd">
              <a:solidFill>
                <a:srgbClr val="000000"/>
              </a:solidFill>
              <a:prstDash val="sysDot"/>
              <a:round/>
            </a:ln>
          </p:spPr>
          <p:txBody>
            <a:bodyPr/>
            <a:lstStyle/>
            <a:p>
              <a:endParaRPr lang="de-DE" noProof="0" dirty="0"/>
            </a:p>
          </p:txBody>
        </p:sp>
        <p:sp>
          <p:nvSpPr>
            <p:cNvPr id="4" name="TextBox 4"/>
            <p:cNvSpPr txBox="1"/>
            <p:nvPr/>
          </p:nvSpPr>
          <p:spPr>
            <a:xfrm>
              <a:off x="0" y="-38100"/>
              <a:ext cx="4527935" cy="2457020"/>
            </a:xfrm>
            <a:prstGeom prst="rect">
              <a:avLst/>
            </a:prstGeom>
          </p:spPr>
          <p:txBody>
            <a:bodyPr lIns="50800" tIns="50800" rIns="50800" bIns="50800" rtlCol="0" anchor="ctr"/>
            <a:lstStyle/>
            <a:p>
              <a:pPr algn="ctr">
                <a:lnSpc>
                  <a:spcPts val="2659"/>
                </a:lnSpc>
                <a:spcBef>
                  <a:spcPct val="0"/>
                </a:spcBef>
              </a:pPr>
              <a:endParaRPr lang="de-DE" noProof="0" dirty="0"/>
            </a:p>
          </p:txBody>
        </p:sp>
      </p:grpSp>
      <p:sp>
        <p:nvSpPr>
          <p:cNvPr id="7" name="TextBox 7"/>
          <p:cNvSpPr txBox="1"/>
          <p:nvPr/>
        </p:nvSpPr>
        <p:spPr>
          <a:xfrm>
            <a:off x="1645320" y="1257300"/>
            <a:ext cx="12451680" cy="1513235"/>
          </a:xfrm>
          <a:prstGeom prst="rect">
            <a:avLst/>
          </a:prstGeom>
        </p:spPr>
        <p:txBody>
          <a:bodyPr wrap="square" lIns="0" tIns="0" rIns="0" bIns="0" rtlCol="0" anchor="t">
            <a:spAutoFit/>
          </a:bodyPr>
          <a:lstStyle/>
          <a:p>
            <a:pPr>
              <a:lnSpc>
                <a:spcPts val="5880"/>
              </a:lnSpc>
              <a:spcBef>
                <a:spcPct val="0"/>
              </a:spcBef>
            </a:pPr>
            <a:r>
              <a:rPr lang="de-DE" sz="4800" noProof="0" dirty="0">
                <a:solidFill>
                  <a:schemeClr val="bg1"/>
                </a:solidFill>
                <a:latin typeface="Baloo Bhaijaan" panose="03080902040302020200" pitchFamily="66" charset="-78"/>
                <a:cs typeface="Baloo Bhaijaan" panose="03080902040302020200" pitchFamily="66" charset="-78"/>
                <a:sym typeface="Fredoka"/>
              </a:rPr>
              <a:t>Das Grundrecht auf Meinungsfreiheit bedeutet (für mich)...</a:t>
            </a:r>
          </a:p>
        </p:txBody>
      </p:sp>
      <p:pic>
        <p:nvPicPr>
          <p:cNvPr id="10" name="Grafik 9" descr="Ein Bild, das Entwurf, Zeichnung, Silhouette, Kunst enthält.&#10;&#10;Automatisch generierte Beschreibung">
            <a:extLst>
              <a:ext uri="{FF2B5EF4-FFF2-40B4-BE49-F238E27FC236}">
                <a16:creationId xmlns:a16="http://schemas.microsoft.com/office/drawing/2014/main" id="{4DA855E6-88CD-A299-3DE3-D7C93C781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73729">
            <a:off x="2626035" y="4579047"/>
            <a:ext cx="2977527" cy="297752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1" name="Gruppieren 20">
            <a:extLst>
              <a:ext uri="{FF2B5EF4-FFF2-40B4-BE49-F238E27FC236}">
                <a16:creationId xmlns:a16="http://schemas.microsoft.com/office/drawing/2014/main" id="{BF1760DC-1D9D-0AE8-7FC6-0D0465B58B96}"/>
              </a:ext>
            </a:extLst>
          </p:cNvPr>
          <p:cNvGrpSpPr/>
          <p:nvPr/>
        </p:nvGrpSpPr>
        <p:grpSpPr>
          <a:xfrm>
            <a:off x="7264407" y="3314700"/>
            <a:ext cx="7772400" cy="5181600"/>
            <a:chOff x="7264407" y="3314700"/>
            <a:chExt cx="7772400" cy="5181600"/>
          </a:xfrm>
          <a:effectLst/>
        </p:grpSpPr>
        <p:pic>
          <p:nvPicPr>
            <p:cNvPr id="20" name="Grafik 19" descr="Ein Bild, das Menschliches Gesicht, Junge, Clipart, Lächeln enthält.&#10;&#10;Automatisch generierte Beschreibung">
              <a:extLst>
                <a:ext uri="{FF2B5EF4-FFF2-40B4-BE49-F238E27FC236}">
                  <a16:creationId xmlns:a16="http://schemas.microsoft.com/office/drawing/2014/main" id="{279BF99F-E613-1730-4AC6-0C2EE09BE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4407" y="3314700"/>
              <a:ext cx="7772400" cy="5181600"/>
            </a:xfrm>
            <a:prstGeom prst="roundRect">
              <a:avLst>
                <a:gd name="adj" fmla="val 57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Pfeil nach rechts 15">
              <a:extLst>
                <a:ext uri="{FF2B5EF4-FFF2-40B4-BE49-F238E27FC236}">
                  <a16:creationId xmlns:a16="http://schemas.microsoft.com/office/drawing/2014/main" id="{B2D5FDE8-2B99-FB8C-56D6-AFF02489DFD4}"/>
                </a:ext>
              </a:extLst>
            </p:cNvPr>
            <p:cNvSpPr/>
            <p:nvPr/>
          </p:nvSpPr>
          <p:spPr>
            <a:xfrm>
              <a:off x="9075247" y="7356135"/>
              <a:ext cx="4031153" cy="37816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6" name="TextBox 6"/>
          <p:cNvSpPr txBox="1"/>
          <p:nvPr/>
        </p:nvSpPr>
        <p:spPr>
          <a:xfrm>
            <a:off x="1259056" y="2149754"/>
            <a:ext cx="15769888" cy="4063100"/>
          </a:xfrm>
          <a:prstGeom prst="rect">
            <a:avLst/>
          </a:prstGeom>
        </p:spPr>
        <p:txBody>
          <a:bodyPr wrap="square" lIns="0" tIns="0" rIns="0" bIns="0" rtlCol="0" anchor="t">
            <a:spAutoFit/>
          </a:bodyPr>
          <a:lstStyle/>
          <a:p>
            <a:pPr algn="l">
              <a:lnSpc>
                <a:spcPct val="150000"/>
              </a:lnSpc>
            </a:pPr>
            <a:r>
              <a:rPr lang="de-DE" sz="3600" noProof="0" dirty="0">
                <a:solidFill>
                  <a:srgbClr val="000000"/>
                </a:solidFill>
                <a:latin typeface="Comic Sans MS" panose="030F0902030302020204" pitchFamily="66" charset="0"/>
                <a:ea typeface="Dekko"/>
                <a:cs typeface="Dekko"/>
                <a:sym typeface="Dekko"/>
              </a:rPr>
              <a:t>(1) Jeder hat das Recht, seine Meinung in Wort, Schrift und Bild frei zu äußern und zu verbreiten und sich aus allgemein zugänglichen Quellen ungehindert zu unterrichten. Die Pressefreiheit und die Freiheit der Berichterstattung durch Rundfunk und Film werden gewährleistet. Eine Zensur findet nicht statt.</a:t>
            </a:r>
          </a:p>
        </p:txBody>
      </p:sp>
      <p:sp>
        <p:nvSpPr>
          <p:cNvPr id="7" name="TextBox 7"/>
          <p:cNvSpPr txBox="1"/>
          <p:nvPr/>
        </p:nvSpPr>
        <p:spPr>
          <a:xfrm>
            <a:off x="3124200" y="855290"/>
            <a:ext cx="12365589" cy="859210"/>
          </a:xfrm>
          <a:prstGeom prst="rect">
            <a:avLst/>
          </a:prstGeom>
        </p:spPr>
        <p:txBody>
          <a:bodyPr lIns="0" tIns="0" rIns="0" bIns="0" rtlCol="0" anchor="t">
            <a:spAutoFit/>
          </a:bodyPr>
          <a:lstStyle/>
          <a:p>
            <a:pPr algn="ctr">
              <a:lnSpc>
                <a:spcPts val="6719"/>
              </a:lnSpc>
              <a:spcBef>
                <a:spcPct val="0"/>
              </a:spcBef>
            </a:pPr>
            <a:r>
              <a:rPr lang="de-DE" sz="4800" noProof="0" dirty="0">
                <a:solidFill>
                  <a:srgbClr val="000000"/>
                </a:solidFill>
                <a:latin typeface="Baloo Bhaijaan" panose="03080902040302020200" pitchFamily="66" charset="-78"/>
                <a:ea typeface="Fredoka"/>
                <a:cs typeface="Baloo Bhaijaan" panose="03080902040302020200" pitchFamily="66" charset="-78"/>
                <a:sym typeface="Fredoka"/>
              </a:rPr>
              <a:t>Meinungsfreiheit (Art. 5 GG)</a:t>
            </a:r>
          </a:p>
        </p:txBody>
      </p:sp>
      <p:pic>
        <p:nvPicPr>
          <p:cNvPr id="9" name="Grafik 8" descr="Ein Bild, das Poster, Silhouette, Darstellung, Design enthält.&#10;&#10;Automatisch generierte Beschreibung">
            <a:extLst>
              <a:ext uri="{FF2B5EF4-FFF2-40B4-BE49-F238E27FC236}">
                <a16:creationId xmlns:a16="http://schemas.microsoft.com/office/drawing/2014/main" id="{15B95C33-3A65-F76C-0EE2-0CC7FEB7C8F9}"/>
              </a:ext>
            </a:extLst>
          </p:cNvPr>
          <p:cNvPicPr>
            <a:picLocks noChangeAspect="1"/>
          </p:cNvPicPr>
          <p:nvPr/>
        </p:nvPicPr>
        <p:blipFill rotWithShape="1">
          <a:blip r:embed="rId3">
            <a:clrChange>
              <a:clrFrom>
                <a:srgbClr val="FFFEFF"/>
              </a:clrFrom>
              <a:clrTo>
                <a:srgbClr val="FFFEFF">
                  <a:alpha val="0"/>
                </a:srgbClr>
              </a:clrTo>
            </a:clrChange>
            <a:alphaModFix amt="50000"/>
            <a:duotone>
              <a:schemeClr val="bg2">
                <a:shade val="45000"/>
                <a:satMod val="135000"/>
              </a:schemeClr>
              <a:prstClr val="white"/>
            </a:duotone>
            <a:extLst>
              <a:ext uri="{28A0092B-C50C-407E-A947-70E740481C1C}">
                <a14:useLocalDpi xmlns:a14="http://schemas.microsoft.com/office/drawing/2010/main" val="0"/>
              </a:ext>
            </a:extLst>
          </a:blip>
          <a:srcRect t="18731" b="24096"/>
          <a:stretch/>
        </p:blipFill>
        <p:spPr>
          <a:xfrm>
            <a:off x="0" y="6593681"/>
            <a:ext cx="8991600" cy="3693319"/>
          </a:xfrm>
          <a:prstGeom prst="rect">
            <a:avLst/>
          </a:prstGeom>
        </p:spPr>
      </p:pic>
      <p:pic>
        <p:nvPicPr>
          <p:cNvPr id="11" name="Grafik 10" descr="Ein Bild, das Poster, Silhouette, Darstellung, Design enthält.&#10;&#10;Automatisch generierte Beschreibung">
            <a:extLst>
              <a:ext uri="{FF2B5EF4-FFF2-40B4-BE49-F238E27FC236}">
                <a16:creationId xmlns:a16="http://schemas.microsoft.com/office/drawing/2014/main" id="{30CCA2F6-E858-455C-547F-6D57E280DD94}"/>
              </a:ext>
            </a:extLst>
          </p:cNvPr>
          <p:cNvPicPr>
            <a:picLocks noChangeAspect="1"/>
          </p:cNvPicPr>
          <p:nvPr/>
        </p:nvPicPr>
        <p:blipFill rotWithShape="1">
          <a:blip r:embed="rId3">
            <a:clrChange>
              <a:clrFrom>
                <a:srgbClr val="FFFEFF"/>
              </a:clrFrom>
              <a:clrTo>
                <a:srgbClr val="FFFEFF">
                  <a:alpha val="0"/>
                </a:srgbClr>
              </a:clrTo>
            </a:clrChange>
            <a:alphaModFix amt="50000"/>
            <a:duotone>
              <a:schemeClr val="bg2">
                <a:shade val="45000"/>
                <a:satMod val="135000"/>
              </a:schemeClr>
              <a:prstClr val="white"/>
            </a:duotone>
            <a:extLst>
              <a:ext uri="{28A0092B-C50C-407E-A947-70E740481C1C}">
                <a14:useLocalDpi xmlns:a14="http://schemas.microsoft.com/office/drawing/2010/main" val="0"/>
              </a:ext>
            </a:extLst>
          </a:blip>
          <a:srcRect t="18731" b="24096"/>
          <a:stretch/>
        </p:blipFill>
        <p:spPr>
          <a:xfrm>
            <a:off x="8991600" y="6593680"/>
            <a:ext cx="9296400" cy="369331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3">
            <a:extLst>
              <a:ext uri="{FF2B5EF4-FFF2-40B4-BE49-F238E27FC236}">
                <a16:creationId xmlns:a16="http://schemas.microsoft.com/office/drawing/2014/main" id="{2CA38588-D4E4-90D6-1BE1-C6ACB99E096F}"/>
              </a:ext>
            </a:extLst>
          </p:cNvPr>
          <p:cNvSpPr/>
          <p:nvPr/>
        </p:nvSpPr>
        <p:spPr>
          <a:xfrm>
            <a:off x="19878" y="-415638"/>
            <a:ext cx="18821400" cy="11315700"/>
          </a:xfrm>
          <a:custGeom>
            <a:avLst/>
            <a:gdLst/>
            <a:ahLst/>
            <a:cxnLst/>
            <a:rect l="l" t="t" r="r" b="b"/>
            <a:pathLst>
              <a:path w="4527935" h="2418920">
                <a:moveTo>
                  <a:pt x="22966" y="0"/>
                </a:moveTo>
                <a:lnTo>
                  <a:pt x="4504969" y="0"/>
                </a:lnTo>
                <a:cubicBezTo>
                  <a:pt x="4517653" y="0"/>
                  <a:pt x="4527935" y="10282"/>
                  <a:pt x="4527935" y="22966"/>
                </a:cubicBezTo>
                <a:lnTo>
                  <a:pt x="4527935" y="2395954"/>
                </a:lnTo>
                <a:cubicBezTo>
                  <a:pt x="4527935" y="2408638"/>
                  <a:pt x="4517653" y="2418920"/>
                  <a:pt x="4504969" y="2418920"/>
                </a:cubicBezTo>
                <a:lnTo>
                  <a:pt x="22966" y="2418920"/>
                </a:lnTo>
                <a:cubicBezTo>
                  <a:pt x="10282" y="2418920"/>
                  <a:pt x="0" y="2408638"/>
                  <a:pt x="0" y="2395954"/>
                </a:cubicBezTo>
                <a:lnTo>
                  <a:pt x="0" y="22966"/>
                </a:lnTo>
                <a:cubicBezTo>
                  <a:pt x="0" y="10282"/>
                  <a:pt x="10282" y="0"/>
                  <a:pt x="22966" y="0"/>
                </a:cubicBezTo>
                <a:close/>
              </a:path>
            </a:pathLst>
          </a:custGeom>
          <a:solidFill>
            <a:srgbClr val="FAF9F0"/>
          </a:solidFill>
          <a:ln w="38100" cap="rnd">
            <a:solidFill>
              <a:srgbClr val="000000"/>
            </a:solidFill>
            <a:prstDash val="sysDot"/>
            <a:round/>
          </a:ln>
        </p:spPr>
        <p:txBody>
          <a:bodyPr/>
          <a:lstStyle/>
          <a:p>
            <a:endParaRPr lang="de-DE" noProof="0" dirty="0"/>
          </a:p>
        </p:txBody>
      </p:sp>
      <p:sp>
        <p:nvSpPr>
          <p:cNvPr id="12" name="TextBox 12"/>
          <p:cNvSpPr txBox="1"/>
          <p:nvPr/>
        </p:nvSpPr>
        <p:spPr>
          <a:xfrm>
            <a:off x="951012" y="554780"/>
            <a:ext cx="15575704" cy="1513235"/>
          </a:xfrm>
          <a:prstGeom prst="rect">
            <a:avLst/>
          </a:prstGeom>
        </p:spPr>
        <p:txBody>
          <a:bodyPr lIns="0" tIns="0" rIns="0" bIns="0" rtlCol="0" anchor="t">
            <a:spAutoFit/>
          </a:bodyPr>
          <a:lstStyle/>
          <a:p>
            <a:pPr algn="l">
              <a:lnSpc>
                <a:spcPts val="5880"/>
              </a:lnSpc>
            </a:pPr>
            <a:r>
              <a:rPr lang="de-DE" sz="4800" noProof="0" dirty="0">
                <a:solidFill>
                  <a:srgbClr val="BF4949"/>
                </a:solidFill>
                <a:latin typeface="Baloo Bhaijaan" panose="03080902040302020200" pitchFamily="66" charset="-78"/>
                <a:ea typeface="Fredoka"/>
                <a:cs typeface="Baloo Bhaijaan" panose="03080902040302020200" pitchFamily="66" charset="-78"/>
                <a:sym typeface="Fredoka"/>
              </a:rPr>
              <a:t>Angriffe auf Demokratie &amp; Meinungsfreiheit durch </a:t>
            </a:r>
          </a:p>
          <a:p>
            <a:pPr algn="l">
              <a:lnSpc>
                <a:spcPts val="5880"/>
              </a:lnSpc>
            </a:pPr>
            <a:r>
              <a:rPr lang="de-DE" sz="4800" noProof="0" dirty="0">
                <a:solidFill>
                  <a:srgbClr val="BF4949"/>
                </a:solidFill>
                <a:latin typeface="Baloo Bhaijaan" panose="03080902040302020200" pitchFamily="66" charset="-78"/>
                <a:ea typeface="Fredoka"/>
                <a:cs typeface="Baloo Bhaijaan" panose="03080902040302020200" pitchFamily="66" charset="-78"/>
                <a:sym typeface="Fredoka"/>
              </a:rPr>
              <a:t>KI-generierte </a:t>
            </a:r>
            <a:r>
              <a:rPr lang="de-DE" sz="4800" noProof="0" dirty="0">
                <a:solidFill>
                  <a:srgbClr val="BF4949"/>
                </a:solidFill>
                <a:latin typeface="Baloo Bhaijaan" panose="03080902040302020200" pitchFamily="66" charset="-78"/>
                <a:cs typeface="Baloo Bhaijaan" panose="03080902040302020200" pitchFamily="66" charset="-78"/>
                <a:sym typeface="Fredoka"/>
              </a:rPr>
              <a:t>Medieninhalte</a:t>
            </a:r>
          </a:p>
        </p:txBody>
      </p:sp>
      <p:sp>
        <p:nvSpPr>
          <p:cNvPr id="23" name="Pfeil nach rechts 22">
            <a:extLst>
              <a:ext uri="{FF2B5EF4-FFF2-40B4-BE49-F238E27FC236}">
                <a16:creationId xmlns:a16="http://schemas.microsoft.com/office/drawing/2014/main" id="{90D15CD2-F436-5DDD-2A95-7477F9819A5B}"/>
              </a:ext>
            </a:extLst>
          </p:cNvPr>
          <p:cNvSpPr/>
          <p:nvPr/>
        </p:nvSpPr>
        <p:spPr>
          <a:xfrm rot="7889186">
            <a:off x="6421043" y="4741200"/>
            <a:ext cx="1236165" cy="445214"/>
          </a:xfrm>
          <a:custGeom>
            <a:avLst/>
            <a:gdLst>
              <a:gd name="connsiteX0" fmla="*/ 0 w 1236165"/>
              <a:gd name="connsiteY0" fmla="*/ 111304 h 445214"/>
              <a:gd name="connsiteX1" fmla="*/ 476372 w 1236165"/>
              <a:gd name="connsiteY1" fmla="*/ 111304 h 445214"/>
              <a:gd name="connsiteX2" fmla="*/ 1013558 w 1236165"/>
              <a:gd name="connsiteY2" fmla="*/ 111304 h 445214"/>
              <a:gd name="connsiteX3" fmla="*/ 1013558 w 1236165"/>
              <a:gd name="connsiteY3" fmla="*/ 0 h 445214"/>
              <a:gd name="connsiteX4" fmla="*/ 1236165 w 1236165"/>
              <a:gd name="connsiteY4" fmla="*/ 222607 h 445214"/>
              <a:gd name="connsiteX5" fmla="*/ 1013558 w 1236165"/>
              <a:gd name="connsiteY5" fmla="*/ 445214 h 445214"/>
              <a:gd name="connsiteX6" fmla="*/ 1013558 w 1236165"/>
              <a:gd name="connsiteY6" fmla="*/ 333911 h 445214"/>
              <a:gd name="connsiteX7" fmla="*/ 537186 w 1236165"/>
              <a:gd name="connsiteY7" fmla="*/ 333911 h 445214"/>
              <a:gd name="connsiteX8" fmla="*/ 0 w 1236165"/>
              <a:gd name="connsiteY8" fmla="*/ 333911 h 445214"/>
              <a:gd name="connsiteX9" fmla="*/ 0 w 1236165"/>
              <a:gd name="connsiteY9" fmla="*/ 111304 h 4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6165" h="445214" fill="none" extrusionOk="0">
                <a:moveTo>
                  <a:pt x="0" y="111304"/>
                </a:moveTo>
                <a:cubicBezTo>
                  <a:pt x="194160" y="87767"/>
                  <a:pt x="299760" y="132794"/>
                  <a:pt x="476372" y="111304"/>
                </a:cubicBezTo>
                <a:cubicBezTo>
                  <a:pt x="652984" y="89814"/>
                  <a:pt x="877950" y="115546"/>
                  <a:pt x="1013558" y="111304"/>
                </a:cubicBezTo>
                <a:cubicBezTo>
                  <a:pt x="1013814" y="67385"/>
                  <a:pt x="1014488" y="30588"/>
                  <a:pt x="1013558" y="0"/>
                </a:cubicBezTo>
                <a:cubicBezTo>
                  <a:pt x="1109572" y="113100"/>
                  <a:pt x="1162745" y="168219"/>
                  <a:pt x="1236165" y="222607"/>
                </a:cubicBezTo>
                <a:cubicBezTo>
                  <a:pt x="1174064" y="301992"/>
                  <a:pt x="1069487" y="378557"/>
                  <a:pt x="1013558" y="445214"/>
                </a:cubicBezTo>
                <a:cubicBezTo>
                  <a:pt x="1015562" y="413428"/>
                  <a:pt x="1008310" y="371111"/>
                  <a:pt x="1013558" y="333911"/>
                </a:cubicBezTo>
                <a:cubicBezTo>
                  <a:pt x="906094" y="342247"/>
                  <a:pt x="637279" y="333421"/>
                  <a:pt x="537186" y="333911"/>
                </a:cubicBezTo>
                <a:cubicBezTo>
                  <a:pt x="437093" y="334401"/>
                  <a:pt x="176750" y="330618"/>
                  <a:pt x="0" y="333911"/>
                </a:cubicBezTo>
                <a:cubicBezTo>
                  <a:pt x="-6593" y="272733"/>
                  <a:pt x="-9270" y="177129"/>
                  <a:pt x="0" y="111304"/>
                </a:cubicBezTo>
                <a:close/>
              </a:path>
              <a:path w="1236165" h="445214" stroke="0" extrusionOk="0">
                <a:moveTo>
                  <a:pt x="0" y="111304"/>
                </a:moveTo>
                <a:cubicBezTo>
                  <a:pt x="124014" y="100002"/>
                  <a:pt x="399055" y="115631"/>
                  <a:pt x="516915" y="111304"/>
                </a:cubicBezTo>
                <a:cubicBezTo>
                  <a:pt x="634776" y="106977"/>
                  <a:pt x="848345" y="123063"/>
                  <a:pt x="1013558" y="111304"/>
                </a:cubicBezTo>
                <a:cubicBezTo>
                  <a:pt x="1018272" y="67286"/>
                  <a:pt x="1018674" y="54401"/>
                  <a:pt x="1013558" y="0"/>
                </a:cubicBezTo>
                <a:cubicBezTo>
                  <a:pt x="1096850" y="74338"/>
                  <a:pt x="1140703" y="141016"/>
                  <a:pt x="1236165" y="222607"/>
                </a:cubicBezTo>
                <a:cubicBezTo>
                  <a:pt x="1165611" y="307974"/>
                  <a:pt x="1115081" y="337688"/>
                  <a:pt x="1013558" y="445214"/>
                </a:cubicBezTo>
                <a:cubicBezTo>
                  <a:pt x="1010662" y="394985"/>
                  <a:pt x="1017043" y="376736"/>
                  <a:pt x="1013558" y="333911"/>
                </a:cubicBezTo>
                <a:cubicBezTo>
                  <a:pt x="831967" y="333985"/>
                  <a:pt x="766109" y="347748"/>
                  <a:pt x="537186" y="333911"/>
                </a:cubicBezTo>
                <a:cubicBezTo>
                  <a:pt x="308263" y="320074"/>
                  <a:pt x="235406" y="310034"/>
                  <a:pt x="0" y="333911"/>
                </a:cubicBezTo>
                <a:cubicBezTo>
                  <a:pt x="10383" y="227673"/>
                  <a:pt x="10087" y="155828"/>
                  <a:pt x="0" y="111304"/>
                </a:cubicBezTo>
                <a:close/>
              </a:path>
            </a:pathLst>
          </a:custGeom>
          <a:solidFill>
            <a:schemeClr val="bg1">
              <a:lumMod val="50000"/>
            </a:schemeClr>
          </a:solidFill>
          <a:ln>
            <a:solidFill>
              <a:schemeClr val="tx1"/>
            </a:solidFill>
            <a:extLst>
              <a:ext uri="{C807C97D-BFC1-408E-A445-0C87EB9F89A2}">
                <ask:lineSketchStyleProps xmlns:ask="http://schemas.microsoft.com/office/drawing/2018/sketchyshapes" sd="2834375569">
                  <a:prstGeom prst="rightArrow">
                    <a:avLst/>
                  </a:prstGeom>
                  <ask:type>
                    <ask:lineSketchFreehand/>
                  </ask:type>
                </ask:lineSketchStyleProps>
              </a:ext>
            </a:extLst>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noProof="0" dirty="0">
              <a:ln w="0"/>
              <a:gradFill>
                <a:gsLst>
                  <a:gs pos="21000">
                    <a:srgbClr val="53575C"/>
                  </a:gs>
                  <a:gs pos="88000">
                    <a:srgbClr val="C5C7CA"/>
                  </a:gs>
                </a:gsLst>
                <a:lin ang="5400000"/>
              </a:gradFill>
              <a:effectLst>
                <a:outerShdw blurRad="50800" dist="38100" dir="18900000" algn="bl" rotWithShape="0">
                  <a:prstClr val="black">
                    <a:alpha val="40000"/>
                  </a:prstClr>
                </a:outerShdw>
              </a:effectLst>
            </a:endParaRPr>
          </a:p>
        </p:txBody>
      </p:sp>
      <p:sp>
        <p:nvSpPr>
          <p:cNvPr id="24" name="Pfeil nach rechts 23">
            <a:extLst>
              <a:ext uri="{FF2B5EF4-FFF2-40B4-BE49-F238E27FC236}">
                <a16:creationId xmlns:a16="http://schemas.microsoft.com/office/drawing/2014/main" id="{6218A143-7C62-4787-E659-7AAE745B2057}"/>
              </a:ext>
            </a:extLst>
          </p:cNvPr>
          <p:cNvSpPr/>
          <p:nvPr/>
        </p:nvSpPr>
        <p:spPr>
          <a:xfrm rot="7189688">
            <a:off x="7700612" y="5347965"/>
            <a:ext cx="980425" cy="406677"/>
          </a:xfrm>
          <a:custGeom>
            <a:avLst/>
            <a:gdLst>
              <a:gd name="connsiteX0" fmla="*/ 0 w 980425"/>
              <a:gd name="connsiteY0" fmla="*/ 101669 h 406677"/>
              <a:gd name="connsiteX1" fmla="*/ 365231 w 980425"/>
              <a:gd name="connsiteY1" fmla="*/ 101669 h 406677"/>
              <a:gd name="connsiteX2" fmla="*/ 777087 w 980425"/>
              <a:gd name="connsiteY2" fmla="*/ 101669 h 406677"/>
              <a:gd name="connsiteX3" fmla="*/ 777087 w 980425"/>
              <a:gd name="connsiteY3" fmla="*/ 0 h 406677"/>
              <a:gd name="connsiteX4" fmla="*/ 980425 w 980425"/>
              <a:gd name="connsiteY4" fmla="*/ 203339 h 406677"/>
              <a:gd name="connsiteX5" fmla="*/ 777087 w 980425"/>
              <a:gd name="connsiteY5" fmla="*/ 406677 h 406677"/>
              <a:gd name="connsiteX6" fmla="*/ 777087 w 980425"/>
              <a:gd name="connsiteY6" fmla="*/ 305008 h 406677"/>
              <a:gd name="connsiteX7" fmla="*/ 411856 w 980425"/>
              <a:gd name="connsiteY7" fmla="*/ 305008 h 406677"/>
              <a:gd name="connsiteX8" fmla="*/ 0 w 980425"/>
              <a:gd name="connsiteY8" fmla="*/ 305008 h 406677"/>
              <a:gd name="connsiteX9" fmla="*/ 0 w 980425"/>
              <a:gd name="connsiteY9" fmla="*/ 101669 h 40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0425" h="406677" fill="none" extrusionOk="0">
                <a:moveTo>
                  <a:pt x="0" y="101669"/>
                </a:moveTo>
                <a:cubicBezTo>
                  <a:pt x="152870" y="114835"/>
                  <a:pt x="285429" y="96586"/>
                  <a:pt x="365231" y="101669"/>
                </a:cubicBezTo>
                <a:cubicBezTo>
                  <a:pt x="445033" y="106752"/>
                  <a:pt x="655189" y="116952"/>
                  <a:pt x="777087" y="101669"/>
                </a:cubicBezTo>
                <a:cubicBezTo>
                  <a:pt x="775608" y="57418"/>
                  <a:pt x="772009" y="48432"/>
                  <a:pt x="777087" y="0"/>
                </a:cubicBezTo>
                <a:cubicBezTo>
                  <a:pt x="866099" y="94168"/>
                  <a:pt x="892850" y="98697"/>
                  <a:pt x="980425" y="203339"/>
                </a:cubicBezTo>
                <a:cubicBezTo>
                  <a:pt x="908179" y="271696"/>
                  <a:pt x="817799" y="347067"/>
                  <a:pt x="777087" y="406677"/>
                </a:cubicBezTo>
                <a:cubicBezTo>
                  <a:pt x="775987" y="376170"/>
                  <a:pt x="781049" y="346685"/>
                  <a:pt x="777087" y="305008"/>
                </a:cubicBezTo>
                <a:cubicBezTo>
                  <a:pt x="600272" y="293990"/>
                  <a:pt x="522028" y="302653"/>
                  <a:pt x="411856" y="305008"/>
                </a:cubicBezTo>
                <a:cubicBezTo>
                  <a:pt x="301684" y="307363"/>
                  <a:pt x="104899" y="289067"/>
                  <a:pt x="0" y="305008"/>
                </a:cubicBezTo>
                <a:cubicBezTo>
                  <a:pt x="-8957" y="260426"/>
                  <a:pt x="-9857" y="172106"/>
                  <a:pt x="0" y="101669"/>
                </a:cubicBezTo>
                <a:close/>
              </a:path>
              <a:path w="980425" h="406677" stroke="0" extrusionOk="0">
                <a:moveTo>
                  <a:pt x="0" y="101669"/>
                </a:moveTo>
                <a:cubicBezTo>
                  <a:pt x="119709" y="94960"/>
                  <a:pt x="304760" y="90352"/>
                  <a:pt x="396314" y="101669"/>
                </a:cubicBezTo>
                <a:cubicBezTo>
                  <a:pt x="487868" y="112986"/>
                  <a:pt x="610623" y="107026"/>
                  <a:pt x="777087" y="101669"/>
                </a:cubicBezTo>
                <a:cubicBezTo>
                  <a:pt x="772463" y="71963"/>
                  <a:pt x="774559" y="41523"/>
                  <a:pt x="777087" y="0"/>
                </a:cubicBezTo>
                <a:cubicBezTo>
                  <a:pt x="825128" y="60458"/>
                  <a:pt x="895313" y="131111"/>
                  <a:pt x="980425" y="203339"/>
                </a:cubicBezTo>
                <a:cubicBezTo>
                  <a:pt x="879445" y="303092"/>
                  <a:pt x="872569" y="329079"/>
                  <a:pt x="777087" y="406677"/>
                </a:cubicBezTo>
                <a:cubicBezTo>
                  <a:pt x="777436" y="382662"/>
                  <a:pt x="779928" y="350384"/>
                  <a:pt x="777087" y="305008"/>
                </a:cubicBezTo>
                <a:cubicBezTo>
                  <a:pt x="650094" y="289784"/>
                  <a:pt x="593579" y="299425"/>
                  <a:pt x="411856" y="305008"/>
                </a:cubicBezTo>
                <a:cubicBezTo>
                  <a:pt x="230133" y="310591"/>
                  <a:pt x="134378" y="313438"/>
                  <a:pt x="0" y="305008"/>
                </a:cubicBezTo>
                <a:cubicBezTo>
                  <a:pt x="-7186" y="232328"/>
                  <a:pt x="-4779" y="153785"/>
                  <a:pt x="0" y="101669"/>
                </a:cubicBezTo>
                <a:close/>
              </a:path>
            </a:pathLst>
          </a:custGeom>
          <a:solidFill>
            <a:schemeClr val="bg1">
              <a:lumMod val="50000"/>
            </a:schemeClr>
          </a:solidFill>
          <a:ln>
            <a:solidFill>
              <a:schemeClr val="tx1"/>
            </a:solidFill>
            <a:extLst>
              <a:ext uri="{C807C97D-BFC1-408E-A445-0C87EB9F89A2}">
                <ask:lineSketchStyleProps xmlns:ask="http://schemas.microsoft.com/office/drawing/2018/sketchyshapes" sd="2834375569">
                  <a:prstGeom prst="rightArrow">
                    <a:avLst/>
                  </a:prstGeom>
                  <ask:type>
                    <ask:lineSketchFreehand/>
                  </ask:type>
                </ask:lineSketchStyleProps>
              </a:ext>
            </a:extLst>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noProof="0" dirty="0">
              <a:ln w="0"/>
              <a:gradFill>
                <a:gsLst>
                  <a:gs pos="21000">
                    <a:srgbClr val="53575C"/>
                  </a:gs>
                  <a:gs pos="88000">
                    <a:srgbClr val="C5C7CA"/>
                  </a:gs>
                </a:gsLst>
                <a:lin ang="5400000"/>
              </a:gradFill>
              <a:effectLst>
                <a:outerShdw blurRad="50800" dist="38100" dir="18900000" algn="bl" rotWithShape="0">
                  <a:prstClr val="black">
                    <a:alpha val="40000"/>
                  </a:prstClr>
                </a:outerShdw>
              </a:effectLst>
            </a:endParaRPr>
          </a:p>
        </p:txBody>
      </p:sp>
      <p:sp>
        <p:nvSpPr>
          <p:cNvPr id="25" name="Pfeil nach rechts 24">
            <a:extLst>
              <a:ext uri="{FF2B5EF4-FFF2-40B4-BE49-F238E27FC236}">
                <a16:creationId xmlns:a16="http://schemas.microsoft.com/office/drawing/2014/main" id="{50129C13-4828-E3FD-4C8A-6690C640E68E}"/>
              </a:ext>
            </a:extLst>
          </p:cNvPr>
          <p:cNvSpPr/>
          <p:nvPr/>
        </p:nvSpPr>
        <p:spPr>
          <a:xfrm rot="4093271">
            <a:off x="9128509" y="5370947"/>
            <a:ext cx="980425" cy="406677"/>
          </a:xfrm>
          <a:custGeom>
            <a:avLst/>
            <a:gdLst>
              <a:gd name="connsiteX0" fmla="*/ 0 w 980425"/>
              <a:gd name="connsiteY0" fmla="*/ 101669 h 406677"/>
              <a:gd name="connsiteX1" fmla="*/ 365231 w 980425"/>
              <a:gd name="connsiteY1" fmla="*/ 101669 h 406677"/>
              <a:gd name="connsiteX2" fmla="*/ 777087 w 980425"/>
              <a:gd name="connsiteY2" fmla="*/ 101669 h 406677"/>
              <a:gd name="connsiteX3" fmla="*/ 777087 w 980425"/>
              <a:gd name="connsiteY3" fmla="*/ 0 h 406677"/>
              <a:gd name="connsiteX4" fmla="*/ 980425 w 980425"/>
              <a:gd name="connsiteY4" fmla="*/ 203339 h 406677"/>
              <a:gd name="connsiteX5" fmla="*/ 777087 w 980425"/>
              <a:gd name="connsiteY5" fmla="*/ 406677 h 406677"/>
              <a:gd name="connsiteX6" fmla="*/ 777087 w 980425"/>
              <a:gd name="connsiteY6" fmla="*/ 305008 h 406677"/>
              <a:gd name="connsiteX7" fmla="*/ 411856 w 980425"/>
              <a:gd name="connsiteY7" fmla="*/ 305008 h 406677"/>
              <a:gd name="connsiteX8" fmla="*/ 0 w 980425"/>
              <a:gd name="connsiteY8" fmla="*/ 305008 h 406677"/>
              <a:gd name="connsiteX9" fmla="*/ 0 w 980425"/>
              <a:gd name="connsiteY9" fmla="*/ 101669 h 40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0425" h="406677" fill="none" extrusionOk="0">
                <a:moveTo>
                  <a:pt x="0" y="101669"/>
                </a:moveTo>
                <a:cubicBezTo>
                  <a:pt x="152870" y="114835"/>
                  <a:pt x="285429" y="96586"/>
                  <a:pt x="365231" y="101669"/>
                </a:cubicBezTo>
                <a:cubicBezTo>
                  <a:pt x="445033" y="106752"/>
                  <a:pt x="655189" y="116952"/>
                  <a:pt x="777087" y="101669"/>
                </a:cubicBezTo>
                <a:cubicBezTo>
                  <a:pt x="775608" y="57418"/>
                  <a:pt x="772009" y="48432"/>
                  <a:pt x="777087" y="0"/>
                </a:cubicBezTo>
                <a:cubicBezTo>
                  <a:pt x="866099" y="94168"/>
                  <a:pt x="892850" y="98697"/>
                  <a:pt x="980425" y="203339"/>
                </a:cubicBezTo>
                <a:cubicBezTo>
                  <a:pt x="908179" y="271696"/>
                  <a:pt x="817799" y="347067"/>
                  <a:pt x="777087" y="406677"/>
                </a:cubicBezTo>
                <a:cubicBezTo>
                  <a:pt x="775987" y="376170"/>
                  <a:pt x="781049" y="346685"/>
                  <a:pt x="777087" y="305008"/>
                </a:cubicBezTo>
                <a:cubicBezTo>
                  <a:pt x="600272" y="293990"/>
                  <a:pt x="522028" y="302653"/>
                  <a:pt x="411856" y="305008"/>
                </a:cubicBezTo>
                <a:cubicBezTo>
                  <a:pt x="301684" y="307363"/>
                  <a:pt x="104899" y="289067"/>
                  <a:pt x="0" y="305008"/>
                </a:cubicBezTo>
                <a:cubicBezTo>
                  <a:pt x="-8957" y="260426"/>
                  <a:pt x="-9857" y="172106"/>
                  <a:pt x="0" y="101669"/>
                </a:cubicBezTo>
                <a:close/>
              </a:path>
              <a:path w="980425" h="406677" stroke="0" extrusionOk="0">
                <a:moveTo>
                  <a:pt x="0" y="101669"/>
                </a:moveTo>
                <a:cubicBezTo>
                  <a:pt x="119709" y="94960"/>
                  <a:pt x="304760" y="90352"/>
                  <a:pt x="396314" y="101669"/>
                </a:cubicBezTo>
                <a:cubicBezTo>
                  <a:pt x="487868" y="112986"/>
                  <a:pt x="610623" y="107026"/>
                  <a:pt x="777087" y="101669"/>
                </a:cubicBezTo>
                <a:cubicBezTo>
                  <a:pt x="772463" y="71963"/>
                  <a:pt x="774559" y="41523"/>
                  <a:pt x="777087" y="0"/>
                </a:cubicBezTo>
                <a:cubicBezTo>
                  <a:pt x="825128" y="60458"/>
                  <a:pt x="895313" y="131111"/>
                  <a:pt x="980425" y="203339"/>
                </a:cubicBezTo>
                <a:cubicBezTo>
                  <a:pt x="879445" y="303092"/>
                  <a:pt x="872569" y="329079"/>
                  <a:pt x="777087" y="406677"/>
                </a:cubicBezTo>
                <a:cubicBezTo>
                  <a:pt x="777436" y="382662"/>
                  <a:pt x="779928" y="350384"/>
                  <a:pt x="777087" y="305008"/>
                </a:cubicBezTo>
                <a:cubicBezTo>
                  <a:pt x="650094" y="289784"/>
                  <a:pt x="593579" y="299425"/>
                  <a:pt x="411856" y="305008"/>
                </a:cubicBezTo>
                <a:cubicBezTo>
                  <a:pt x="230133" y="310591"/>
                  <a:pt x="134378" y="313438"/>
                  <a:pt x="0" y="305008"/>
                </a:cubicBezTo>
                <a:cubicBezTo>
                  <a:pt x="-7186" y="232328"/>
                  <a:pt x="-4779" y="153785"/>
                  <a:pt x="0" y="101669"/>
                </a:cubicBezTo>
                <a:close/>
              </a:path>
            </a:pathLst>
          </a:custGeom>
          <a:solidFill>
            <a:schemeClr val="bg1">
              <a:lumMod val="50000"/>
            </a:schemeClr>
          </a:solidFill>
          <a:ln>
            <a:solidFill>
              <a:schemeClr val="tx1"/>
            </a:solidFill>
            <a:extLst>
              <a:ext uri="{C807C97D-BFC1-408E-A445-0C87EB9F89A2}">
                <ask:lineSketchStyleProps xmlns:ask="http://schemas.microsoft.com/office/drawing/2018/sketchyshapes" sd="2834375569">
                  <a:prstGeom prst="rightArrow">
                    <a:avLst/>
                  </a:prstGeom>
                  <ask:type>
                    <ask:lineSketchFreehand/>
                  </ask:type>
                </ask:lineSketchStyleProps>
              </a:ext>
            </a:extLst>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noProof="0" dirty="0">
              <a:ln w="0"/>
              <a:gradFill>
                <a:gsLst>
                  <a:gs pos="21000">
                    <a:srgbClr val="53575C"/>
                  </a:gs>
                  <a:gs pos="88000">
                    <a:srgbClr val="C5C7CA"/>
                  </a:gs>
                </a:gsLst>
                <a:lin ang="5400000"/>
              </a:gradFill>
              <a:effectLst>
                <a:outerShdw blurRad="50800" dist="38100" dir="18900000" algn="bl" rotWithShape="0">
                  <a:prstClr val="black">
                    <a:alpha val="40000"/>
                  </a:prstClr>
                </a:outerShdw>
              </a:effectLst>
            </a:endParaRPr>
          </a:p>
        </p:txBody>
      </p:sp>
      <p:sp>
        <p:nvSpPr>
          <p:cNvPr id="26" name="Pfeil nach rechts 25">
            <a:extLst>
              <a:ext uri="{FF2B5EF4-FFF2-40B4-BE49-F238E27FC236}">
                <a16:creationId xmlns:a16="http://schemas.microsoft.com/office/drawing/2014/main" id="{40AE81FE-BD13-219A-DF23-DEF985DF9EBB}"/>
              </a:ext>
            </a:extLst>
          </p:cNvPr>
          <p:cNvSpPr/>
          <p:nvPr/>
        </p:nvSpPr>
        <p:spPr>
          <a:xfrm rot="2894609">
            <a:off x="10390735" y="4809357"/>
            <a:ext cx="1236165" cy="445214"/>
          </a:xfrm>
          <a:custGeom>
            <a:avLst/>
            <a:gdLst>
              <a:gd name="connsiteX0" fmla="*/ 0 w 1236165"/>
              <a:gd name="connsiteY0" fmla="*/ 111304 h 445214"/>
              <a:gd name="connsiteX1" fmla="*/ 476372 w 1236165"/>
              <a:gd name="connsiteY1" fmla="*/ 111304 h 445214"/>
              <a:gd name="connsiteX2" fmla="*/ 1013558 w 1236165"/>
              <a:gd name="connsiteY2" fmla="*/ 111304 h 445214"/>
              <a:gd name="connsiteX3" fmla="*/ 1013558 w 1236165"/>
              <a:gd name="connsiteY3" fmla="*/ 0 h 445214"/>
              <a:gd name="connsiteX4" fmla="*/ 1236165 w 1236165"/>
              <a:gd name="connsiteY4" fmla="*/ 222607 h 445214"/>
              <a:gd name="connsiteX5" fmla="*/ 1013558 w 1236165"/>
              <a:gd name="connsiteY5" fmla="*/ 445214 h 445214"/>
              <a:gd name="connsiteX6" fmla="*/ 1013558 w 1236165"/>
              <a:gd name="connsiteY6" fmla="*/ 333911 h 445214"/>
              <a:gd name="connsiteX7" fmla="*/ 537186 w 1236165"/>
              <a:gd name="connsiteY7" fmla="*/ 333911 h 445214"/>
              <a:gd name="connsiteX8" fmla="*/ 0 w 1236165"/>
              <a:gd name="connsiteY8" fmla="*/ 333911 h 445214"/>
              <a:gd name="connsiteX9" fmla="*/ 0 w 1236165"/>
              <a:gd name="connsiteY9" fmla="*/ 111304 h 4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6165" h="445214" fill="none" extrusionOk="0">
                <a:moveTo>
                  <a:pt x="0" y="111304"/>
                </a:moveTo>
                <a:cubicBezTo>
                  <a:pt x="194160" y="87767"/>
                  <a:pt x="299760" y="132794"/>
                  <a:pt x="476372" y="111304"/>
                </a:cubicBezTo>
                <a:cubicBezTo>
                  <a:pt x="652984" y="89814"/>
                  <a:pt x="877950" y="115546"/>
                  <a:pt x="1013558" y="111304"/>
                </a:cubicBezTo>
                <a:cubicBezTo>
                  <a:pt x="1013814" y="67385"/>
                  <a:pt x="1014488" y="30588"/>
                  <a:pt x="1013558" y="0"/>
                </a:cubicBezTo>
                <a:cubicBezTo>
                  <a:pt x="1109572" y="113100"/>
                  <a:pt x="1162745" y="168219"/>
                  <a:pt x="1236165" y="222607"/>
                </a:cubicBezTo>
                <a:cubicBezTo>
                  <a:pt x="1174064" y="301992"/>
                  <a:pt x="1069487" y="378557"/>
                  <a:pt x="1013558" y="445214"/>
                </a:cubicBezTo>
                <a:cubicBezTo>
                  <a:pt x="1015562" y="413428"/>
                  <a:pt x="1008310" y="371111"/>
                  <a:pt x="1013558" y="333911"/>
                </a:cubicBezTo>
                <a:cubicBezTo>
                  <a:pt x="906094" y="342247"/>
                  <a:pt x="637279" y="333421"/>
                  <a:pt x="537186" y="333911"/>
                </a:cubicBezTo>
                <a:cubicBezTo>
                  <a:pt x="437093" y="334401"/>
                  <a:pt x="176750" y="330618"/>
                  <a:pt x="0" y="333911"/>
                </a:cubicBezTo>
                <a:cubicBezTo>
                  <a:pt x="-6593" y="272733"/>
                  <a:pt x="-9270" y="177129"/>
                  <a:pt x="0" y="111304"/>
                </a:cubicBezTo>
                <a:close/>
              </a:path>
              <a:path w="1236165" h="445214" stroke="0" extrusionOk="0">
                <a:moveTo>
                  <a:pt x="0" y="111304"/>
                </a:moveTo>
                <a:cubicBezTo>
                  <a:pt x="124014" y="100002"/>
                  <a:pt x="399055" y="115631"/>
                  <a:pt x="516915" y="111304"/>
                </a:cubicBezTo>
                <a:cubicBezTo>
                  <a:pt x="634776" y="106977"/>
                  <a:pt x="848345" y="123063"/>
                  <a:pt x="1013558" y="111304"/>
                </a:cubicBezTo>
                <a:cubicBezTo>
                  <a:pt x="1018272" y="67286"/>
                  <a:pt x="1018674" y="54401"/>
                  <a:pt x="1013558" y="0"/>
                </a:cubicBezTo>
                <a:cubicBezTo>
                  <a:pt x="1096850" y="74338"/>
                  <a:pt x="1140703" y="141016"/>
                  <a:pt x="1236165" y="222607"/>
                </a:cubicBezTo>
                <a:cubicBezTo>
                  <a:pt x="1165611" y="307974"/>
                  <a:pt x="1115081" y="337688"/>
                  <a:pt x="1013558" y="445214"/>
                </a:cubicBezTo>
                <a:cubicBezTo>
                  <a:pt x="1010662" y="394985"/>
                  <a:pt x="1017043" y="376736"/>
                  <a:pt x="1013558" y="333911"/>
                </a:cubicBezTo>
                <a:cubicBezTo>
                  <a:pt x="831967" y="333985"/>
                  <a:pt x="766109" y="347748"/>
                  <a:pt x="537186" y="333911"/>
                </a:cubicBezTo>
                <a:cubicBezTo>
                  <a:pt x="308263" y="320074"/>
                  <a:pt x="235406" y="310034"/>
                  <a:pt x="0" y="333911"/>
                </a:cubicBezTo>
                <a:cubicBezTo>
                  <a:pt x="10383" y="227673"/>
                  <a:pt x="10087" y="155828"/>
                  <a:pt x="0" y="111304"/>
                </a:cubicBezTo>
                <a:close/>
              </a:path>
            </a:pathLst>
          </a:custGeom>
          <a:solidFill>
            <a:schemeClr val="bg1">
              <a:lumMod val="50000"/>
            </a:schemeClr>
          </a:solidFill>
          <a:ln>
            <a:solidFill>
              <a:schemeClr val="tx1"/>
            </a:solidFill>
            <a:extLst>
              <a:ext uri="{C807C97D-BFC1-408E-A445-0C87EB9F89A2}">
                <ask:lineSketchStyleProps xmlns:ask="http://schemas.microsoft.com/office/drawing/2018/sketchyshapes" sd="2834375569">
                  <a:prstGeom prst="rightArrow">
                    <a:avLst/>
                  </a:prstGeom>
                  <ask:type>
                    <ask:lineSketchFreehand/>
                  </ask:type>
                </ask:lineSketchStyleProps>
              </a:ext>
            </a:extLst>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noProof="0" dirty="0">
              <a:ln w="0"/>
              <a:gradFill>
                <a:gsLst>
                  <a:gs pos="21000">
                    <a:srgbClr val="53575C"/>
                  </a:gs>
                  <a:gs pos="88000">
                    <a:srgbClr val="C5C7CA"/>
                  </a:gs>
                </a:gsLst>
                <a:lin ang="5400000"/>
              </a:gradFill>
              <a:effectLst>
                <a:outerShdw blurRad="50800" dist="38100" dir="18900000" algn="bl" rotWithShape="0">
                  <a:prstClr val="black">
                    <a:alpha val="40000"/>
                  </a:prstClr>
                </a:outerShdw>
              </a:effectLst>
            </a:endParaRPr>
          </a:p>
        </p:txBody>
      </p:sp>
      <p:sp>
        <p:nvSpPr>
          <p:cNvPr id="66" name="TextBox 12">
            <a:extLst>
              <a:ext uri="{FF2B5EF4-FFF2-40B4-BE49-F238E27FC236}">
                <a16:creationId xmlns:a16="http://schemas.microsoft.com/office/drawing/2014/main" id="{1741E710-B092-A474-2C83-7D167292CF52}"/>
              </a:ext>
            </a:extLst>
          </p:cNvPr>
          <p:cNvSpPr txBox="1"/>
          <p:nvPr/>
        </p:nvSpPr>
        <p:spPr>
          <a:xfrm>
            <a:off x="1091840" y="5234713"/>
            <a:ext cx="5279507" cy="1513235"/>
          </a:xfrm>
          <a:prstGeom prst="rect">
            <a:avLst/>
          </a:prstGeom>
        </p:spPr>
        <p:txBody>
          <a:bodyPr wrap="square" lIns="0" tIns="0" rIns="0" bIns="0" rtlCol="0" anchor="t">
            <a:spAutoFit/>
          </a:bodyPr>
          <a:lstStyle/>
          <a:p>
            <a:pPr algn="l">
              <a:lnSpc>
                <a:spcPts val="5880"/>
              </a:lnSpc>
            </a:pPr>
            <a:r>
              <a:rPr lang="de-DE" sz="4800" noProof="0" dirty="0">
                <a:solidFill>
                  <a:srgbClr val="BF4949"/>
                </a:solidFill>
                <a:latin typeface="Baloo Bhaijaan" panose="03080902040302020200" pitchFamily="66" charset="-78"/>
                <a:ea typeface="Fredoka"/>
                <a:cs typeface="Baloo Bhaijaan" panose="03080902040302020200" pitchFamily="66" charset="-78"/>
                <a:sym typeface="Fredoka"/>
              </a:rPr>
              <a:t>KI-generierte </a:t>
            </a:r>
            <a:r>
              <a:rPr lang="de-DE" sz="4800" noProof="0" dirty="0">
                <a:solidFill>
                  <a:srgbClr val="C00000"/>
                </a:solidFill>
                <a:latin typeface="Baloo Bhaijaan" panose="03080902040302020200" pitchFamily="66" charset="-78"/>
                <a:ea typeface="Fredoka"/>
                <a:cs typeface="Baloo Bhaijaan" panose="03080902040302020200" pitchFamily="66" charset="-78"/>
                <a:sym typeface="Fredoka"/>
              </a:rPr>
              <a:t>Bilder</a:t>
            </a:r>
          </a:p>
        </p:txBody>
      </p:sp>
      <p:sp>
        <p:nvSpPr>
          <p:cNvPr id="67" name="TextBox 12">
            <a:extLst>
              <a:ext uri="{FF2B5EF4-FFF2-40B4-BE49-F238E27FC236}">
                <a16:creationId xmlns:a16="http://schemas.microsoft.com/office/drawing/2014/main" id="{3E34AA02-F6F7-7E68-D193-1A172F7DE81B}"/>
              </a:ext>
            </a:extLst>
          </p:cNvPr>
          <p:cNvSpPr txBox="1"/>
          <p:nvPr/>
        </p:nvSpPr>
        <p:spPr>
          <a:xfrm>
            <a:off x="5936812" y="7921612"/>
            <a:ext cx="5932958" cy="1513235"/>
          </a:xfrm>
          <a:prstGeom prst="rect">
            <a:avLst/>
          </a:prstGeom>
        </p:spPr>
        <p:txBody>
          <a:bodyPr wrap="square" lIns="0" tIns="0" rIns="0" bIns="0" rtlCol="0" anchor="t">
            <a:spAutoFit/>
          </a:bodyPr>
          <a:lstStyle/>
          <a:p>
            <a:pPr algn="r">
              <a:lnSpc>
                <a:spcPts val="5880"/>
              </a:lnSpc>
            </a:pPr>
            <a:r>
              <a:rPr lang="de-DE" sz="4800" noProof="0" dirty="0">
                <a:solidFill>
                  <a:srgbClr val="BF4949"/>
                </a:solidFill>
                <a:latin typeface="Baloo Bhaijaan" panose="03080902040302020200" pitchFamily="66" charset="-78"/>
                <a:ea typeface="Fredoka"/>
                <a:cs typeface="Baloo Bhaijaan" panose="03080902040302020200" pitchFamily="66" charset="-78"/>
                <a:sym typeface="Fredoka"/>
              </a:rPr>
              <a:t>KI-generierte Stimmen und </a:t>
            </a:r>
            <a:r>
              <a:rPr lang="de-DE" sz="4800" noProof="0" dirty="0">
                <a:solidFill>
                  <a:srgbClr val="C00000"/>
                </a:solidFill>
                <a:latin typeface="Baloo Bhaijaan" panose="03080902040302020200" pitchFamily="66" charset="-78"/>
                <a:ea typeface="Fredoka"/>
                <a:cs typeface="Baloo Bhaijaan" panose="03080902040302020200" pitchFamily="66" charset="-78"/>
                <a:sym typeface="Fredoka"/>
              </a:rPr>
              <a:t>Videos</a:t>
            </a:r>
          </a:p>
        </p:txBody>
      </p:sp>
      <p:sp>
        <p:nvSpPr>
          <p:cNvPr id="68" name="TextBox 12">
            <a:extLst>
              <a:ext uri="{FF2B5EF4-FFF2-40B4-BE49-F238E27FC236}">
                <a16:creationId xmlns:a16="http://schemas.microsoft.com/office/drawing/2014/main" id="{EB531009-DE36-9CB5-69C7-FF419E629795}"/>
              </a:ext>
            </a:extLst>
          </p:cNvPr>
          <p:cNvSpPr txBox="1"/>
          <p:nvPr/>
        </p:nvSpPr>
        <p:spPr>
          <a:xfrm>
            <a:off x="13706870" y="5143500"/>
            <a:ext cx="5279507" cy="1513235"/>
          </a:xfrm>
          <a:prstGeom prst="rect">
            <a:avLst/>
          </a:prstGeom>
        </p:spPr>
        <p:txBody>
          <a:bodyPr wrap="square" lIns="0" tIns="0" rIns="0" bIns="0" rtlCol="0" anchor="t">
            <a:spAutoFit/>
          </a:bodyPr>
          <a:lstStyle/>
          <a:p>
            <a:pPr algn="l">
              <a:lnSpc>
                <a:spcPts val="5880"/>
              </a:lnSpc>
            </a:pPr>
            <a:r>
              <a:rPr lang="de-DE" sz="4800" noProof="0" dirty="0">
                <a:solidFill>
                  <a:srgbClr val="BF4949"/>
                </a:solidFill>
                <a:latin typeface="Baloo Bhaijaan" panose="03080902040302020200" pitchFamily="66" charset="-78"/>
                <a:ea typeface="Fredoka"/>
                <a:cs typeface="Baloo Bhaijaan" panose="03080902040302020200" pitchFamily="66" charset="-78"/>
                <a:sym typeface="Fredoka"/>
              </a:rPr>
              <a:t>KI-generierte </a:t>
            </a:r>
            <a:r>
              <a:rPr lang="de-DE" sz="4800" noProof="0" dirty="0">
                <a:solidFill>
                  <a:srgbClr val="BF4949"/>
                </a:solidFill>
                <a:latin typeface="Baloo Bhaijaan" panose="03080902040302020200" pitchFamily="66" charset="-78"/>
                <a:cs typeface="Baloo Bhaijaan" panose="03080902040302020200" pitchFamily="66" charset="-78"/>
                <a:sym typeface="Fredoka"/>
              </a:rPr>
              <a:t>Posts</a:t>
            </a:r>
          </a:p>
        </p:txBody>
      </p:sp>
      <p:pic>
        <p:nvPicPr>
          <p:cNvPr id="3" name="Grafik 2" descr="Ein Bild, das Kreis, Kunst enthält.&#10;&#10;KI-generierte Inhalte können fehlerhaft sein.">
            <a:extLst>
              <a:ext uri="{FF2B5EF4-FFF2-40B4-BE49-F238E27FC236}">
                <a16:creationId xmlns:a16="http://schemas.microsoft.com/office/drawing/2014/main" id="{C6385540-3219-90E5-B7D4-E59A4965A9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1545" y="5858944"/>
            <a:ext cx="1080000" cy="1072131"/>
          </a:xfrm>
          <a:prstGeom prst="rect">
            <a:avLst/>
          </a:prstGeom>
        </p:spPr>
      </p:pic>
      <p:pic>
        <p:nvPicPr>
          <p:cNvPr id="6" name="Grafik 5" descr="Ein Bild, das Text, Filmklappe, Rechteck enthält.&#10;&#10;KI-generierte Inhalte können fehlerhaft sein.">
            <a:extLst>
              <a:ext uri="{FF2B5EF4-FFF2-40B4-BE49-F238E27FC236}">
                <a16:creationId xmlns:a16="http://schemas.microsoft.com/office/drawing/2014/main" id="{DA52DE85-FD6A-1593-5305-DACE332454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0403" y="6425160"/>
            <a:ext cx="1080000" cy="1080000"/>
          </a:xfrm>
          <a:prstGeom prst="rect">
            <a:avLst/>
          </a:prstGeom>
        </p:spPr>
      </p:pic>
      <p:pic>
        <p:nvPicPr>
          <p:cNvPr id="8" name="Grafik 7" descr="Ein Bild, das Darstellung enthält.&#10;&#10;KI-generierte Inhalte können fehlerhaft sein.">
            <a:extLst>
              <a:ext uri="{FF2B5EF4-FFF2-40B4-BE49-F238E27FC236}">
                <a16:creationId xmlns:a16="http://schemas.microsoft.com/office/drawing/2014/main" id="{90541DB3-337D-F45C-3F5E-2B4947613B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9567" y="6449104"/>
            <a:ext cx="1080000" cy="1074414"/>
          </a:xfrm>
          <a:prstGeom prst="rect">
            <a:avLst/>
          </a:prstGeom>
        </p:spPr>
      </p:pic>
      <p:pic>
        <p:nvPicPr>
          <p:cNvPr id="10" name="Grafik 9" descr="Ein Bild, das Zeichnung, Clipart, Entwurf, Darstellung enthält.&#10;&#10;KI-generierte Inhalte können fehlerhaft sein.">
            <a:extLst>
              <a:ext uri="{FF2B5EF4-FFF2-40B4-BE49-F238E27FC236}">
                <a16:creationId xmlns:a16="http://schemas.microsoft.com/office/drawing/2014/main" id="{E1350CC5-3826-DFC2-A1A9-E7EB5165CA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89225" y="5856661"/>
            <a:ext cx="1080000" cy="1074414"/>
          </a:xfrm>
          <a:prstGeom prst="rect">
            <a:avLst/>
          </a:prstGeom>
        </p:spPr>
      </p:pic>
      <p:pic>
        <p:nvPicPr>
          <p:cNvPr id="4" name="Grafik 3">
            <a:extLst>
              <a:ext uri="{FF2B5EF4-FFF2-40B4-BE49-F238E27FC236}">
                <a16:creationId xmlns:a16="http://schemas.microsoft.com/office/drawing/2014/main" id="{6A9D9433-6E79-69A9-F353-41FCDC44AE4C}"/>
              </a:ext>
            </a:extLst>
          </p:cNvPr>
          <p:cNvPicPr>
            <a:picLocks noChangeAspect="1"/>
          </p:cNvPicPr>
          <p:nvPr/>
        </p:nvPicPr>
        <p:blipFill>
          <a:blip r:embed="rId7"/>
          <a:stretch>
            <a:fillRect/>
          </a:stretch>
        </p:blipFill>
        <p:spPr>
          <a:xfrm>
            <a:off x="7822946" y="2466109"/>
            <a:ext cx="2160690" cy="2160690"/>
          </a:xfrm>
          <a:prstGeom prst="rect">
            <a:avLst/>
          </a:prstGeom>
          <a:ln w="28575">
            <a:solidFill>
              <a:schemeClr val="tx1"/>
            </a:solidFill>
          </a:ln>
        </p:spPr>
      </p:pic>
    </p:spTree>
    <p:extLst>
      <p:ext uri="{BB962C8B-B14F-4D97-AF65-F5344CB8AC3E}">
        <p14:creationId xmlns:p14="http://schemas.microsoft.com/office/powerpoint/2010/main" val="3396817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12" name="TextBox 12"/>
          <p:cNvSpPr txBox="1"/>
          <p:nvPr/>
        </p:nvSpPr>
        <p:spPr>
          <a:xfrm>
            <a:off x="951012" y="554780"/>
            <a:ext cx="15575704" cy="756617"/>
          </a:xfrm>
          <a:prstGeom prst="rect">
            <a:avLst/>
          </a:prstGeom>
        </p:spPr>
        <p:txBody>
          <a:bodyPr lIns="0" tIns="0" rIns="0" bIns="0" rtlCol="0" anchor="t">
            <a:spAutoFit/>
          </a:bodyPr>
          <a:lstStyle/>
          <a:p>
            <a:pPr algn="l">
              <a:lnSpc>
                <a:spcPts val="5880"/>
              </a:lnSpc>
            </a:pPr>
            <a:r>
              <a:rPr lang="de-DE" sz="4800" noProof="0" dirty="0">
                <a:solidFill>
                  <a:srgbClr val="BF4949"/>
                </a:solidFill>
                <a:latin typeface="Baloo Bhaijaan" panose="03080902040302020200" pitchFamily="66" charset="-78"/>
                <a:ea typeface="Fredoka"/>
                <a:cs typeface="Baloo Bhaijaan" panose="03080902040302020200" pitchFamily="66" charset="-78"/>
                <a:sym typeface="Fredoka"/>
              </a:rPr>
              <a:t>KI-generierte </a:t>
            </a:r>
            <a:r>
              <a:rPr lang="de-DE" sz="4800" noProof="0" dirty="0">
                <a:solidFill>
                  <a:srgbClr val="C00000"/>
                </a:solidFill>
                <a:latin typeface="Baloo Bhaijaan" panose="03080902040302020200" pitchFamily="66" charset="-78"/>
                <a:ea typeface="Fredoka"/>
                <a:cs typeface="Baloo Bhaijaan" panose="03080902040302020200" pitchFamily="66" charset="-78"/>
                <a:sym typeface="Fredoka"/>
              </a:rPr>
              <a:t>Bilder</a:t>
            </a:r>
          </a:p>
        </p:txBody>
      </p:sp>
      <p:pic>
        <p:nvPicPr>
          <p:cNvPr id="57" name="Grafik 56" descr="Ein Bild, das Kleidung, Person, Menschliches Gesicht, Frau enthält.&#10;&#10;Automatisch generierte Beschreibung">
            <a:extLst>
              <a:ext uri="{FF2B5EF4-FFF2-40B4-BE49-F238E27FC236}">
                <a16:creationId xmlns:a16="http://schemas.microsoft.com/office/drawing/2014/main" id="{16B3E902-96C4-6BA6-BB4B-1F691A674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012" y="2839750"/>
            <a:ext cx="6858604" cy="6858604"/>
          </a:xfrm>
          <a:prstGeom prst="rect">
            <a:avLst/>
          </a:prstGeom>
        </p:spPr>
      </p:pic>
      <p:pic>
        <p:nvPicPr>
          <p:cNvPr id="69" name="Grafik 68">
            <a:extLst>
              <a:ext uri="{FF2B5EF4-FFF2-40B4-BE49-F238E27FC236}">
                <a16:creationId xmlns:a16="http://schemas.microsoft.com/office/drawing/2014/main" id="{3CF3A469-7B10-A41D-C2B5-6E7881AC32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8386" y="1566712"/>
            <a:ext cx="6383728" cy="8165508"/>
          </a:xfrm>
          <a:prstGeom prst="rect">
            <a:avLst/>
          </a:prstGeom>
        </p:spPr>
      </p:pic>
    </p:spTree>
    <p:extLst>
      <p:ext uri="{BB962C8B-B14F-4D97-AF65-F5344CB8AC3E}">
        <p14:creationId xmlns:p14="http://schemas.microsoft.com/office/powerpoint/2010/main" val="3817882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D2367527-A480-102C-BF92-21EBD873F779}"/>
              </a:ext>
            </a:extLst>
          </p:cNvPr>
          <p:cNvGrpSpPr/>
          <p:nvPr/>
        </p:nvGrpSpPr>
        <p:grpSpPr>
          <a:xfrm>
            <a:off x="0" y="-84666"/>
            <a:ext cx="18288001" cy="10371666"/>
            <a:chOff x="-1102136" y="571644"/>
            <a:chExt cx="15249405" cy="8673374"/>
          </a:xfrm>
        </p:grpSpPr>
        <p:pic>
          <p:nvPicPr>
            <p:cNvPr id="35" name="Grafik 34" descr="Ein Bild, das Text, Menschliches Gesicht, Person, Mann enthält.&#10;&#10;Automatisch generierte Beschreibung">
              <a:hlinkClick r:id="rId3"/>
              <a:extLst>
                <a:ext uri="{FF2B5EF4-FFF2-40B4-BE49-F238E27FC236}">
                  <a16:creationId xmlns:a16="http://schemas.microsoft.com/office/drawing/2014/main" id="{CCC04D35-FE01-D3CB-B9AE-FA688DDF9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136" y="571644"/>
              <a:ext cx="15249405" cy="8673374"/>
            </a:xfrm>
            <a:prstGeom prst="rect">
              <a:avLst/>
            </a:prstGeom>
          </p:spPr>
        </p:pic>
        <p:sp>
          <p:nvSpPr>
            <p:cNvPr id="36" name="Rechteck 35">
              <a:extLst>
                <a:ext uri="{FF2B5EF4-FFF2-40B4-BE49-F238E27FC236}">
                  <a16:creationId xmlns:a16="http://schemas.microsoft.com/office/drawing/2014/main" id="{4E411DDC-88FD-FDEF-2EB3-52A59245E3F4}"/>
                </a:ext>
              </a:extLst>
            </p:cNvPr>
            <p:cNvSpPr/>
            <p:nvPr/>
          </p:nvSpPr>
          <p:spPr>
            <a:xfrm>
              <a:off x="8915400" y="1583327"/>
              <a:ext cx="160020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grpSp>
      <p:sp>
        <p:nvSpPr>
          <p:cNvPr id="12" name="TextBox 12"/>
          <p:cNvSpPr txBox="1"/>
          <p:nvPr/>
        </p:nvSpPr>
        <p:spPr>
          <a:xfrm>
            <a:off x="12013630" y="421944"/>
            <a:ext cx="5932958" cy="1513235"/>
          </a:xfrm>
          <a:prstGeom prst="rect">
            <a:avLst/>
          </a:prstGeom>
        </p:spPr>
        <p:txBody>
          <a:bodyPr wrap="square" lIns="0" tIns="0" rIns="0" bIns="0" rtlCol="0" anchor="t">
            <a:spAutoFit/>
          </a:bodyPr>
          <a:lstStyle/>
          <a:p>
            <a:pPr algn="r">
              <a:lnSpc>
                <a:spcPts val="5880"/>
              </a:lnSpc>
            </a:pPr>
            <a:r>
              <a:rPr lang="de-DE" sz="4800" noProof="0" dirty="0">
                <a:solidFill>
                  <a:srgbClr val="BF4949"/>
                </a:solidFill>
                <a:latin typeface="Baloo Bhaijaan" panose="03080902040302020200" pitchFamily="66" charset="-78"/>
                <a:ea typeface="Fredoka"/>
                <a:cs typeface="Baloo Bhaijaan" panose="03080902040302020200" pitchFamily="66" charset="-78"/>
                <a:sym typeface="Fredoka"/>
              </a:rPr>
              <a:t>KI-generierte Stimmen und </a:t>
            </a:r>
            <a:r>
              <a:rPr lang="de-DE" sz="4800" noProof="0" dirty="0">
                <a:solidFill>
                  <a:srgbClr val="C00000"/>
                </a:solidFill>
                <a:latin typeface="Baloo Bhaijaan" panose="03080902040302020200" pitchFamily="66" charset="-78"/>
                <a:ea typeface="Fredoka"/>
                <a:cs typeface="Baloo Bhaijaan" panose="03080902040302020200" pitchFamily="66" charset="-78"/>
                <a:sym typeface="Fredoka"/>
              </a:rPr>
              <a:t>Videos</a:t>
            </a:r>
          </a:p>
        </p:txBody>
      </p:sp>
      <p:sp>
        <p:nvSpPr>
          <p:cNvPr id="37" name="Rechteck 36">
            <a:extLst>
              <a:ext uri="{FF2B5EF4-FFF2-40B4-BE49-F238E27FC236}">
                <a16:creationId xmlns:a16="http://schemas.microsoft.com/office/drawing/2014/main" id="{69C22F93-1160-0540-8E09-60968322E33A}"/>
              </a:ext>
            </a:extLst>
          </p:cNvPr>
          <p:cNvSpPr/>
          <p:nvPr/>
        </p:nvSpPr>
        <p:spPr>
          <a:xfrm>
            <a:off x="9144000" y="871224"/>
            <a:ext cx="1905000" cy="6146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520188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12" name="TextBox 12"/>
          <p:cNvSpPr txBox="1"/>
          <p:nvPr/>
        </p:nvSpPr>
        <p:spPr>
          <a:xfrm>
            <a:off x="951012" y="554780"/>
            <a:ext cx="15575704" cy="756617"/>
          </a:xfrm>
          <a:prstGeom prst="rect">
            <a:avLst/>
          </a:prstGeom>
        </p:spPr>
        <p:txBody>
          <a:bodyPr lIns="0" tIns="0" rIns="0" bIns="0" rtlCol="0" anchor="t">
            <a:spAutoFit/>
          </a:bodyPr>
          <a:lstStyle/>
          <a:p>
            <a:pPr algn="l">
              <a:lnSpc>
                <a:spcPts val="5880"/>
              </a:lnSpc>
            </a:pPr>
            <a:r>
              <a:rPr lang="de-DE" sz="4800" noProof="0" dirty="0">
                <a:solidFill>
                  <a:srgbClr val="BF4949"/>
                </a:solidFill>
                <a:latin typeface="Baloo Bhaijaan" panose="03080902040302020200" pitchFamily="66" charset="-78"/>
                <a:ea typeface="Fredoka"/>
                <a:cs typeface="Baloo Bhaijaan" panose="03080902040302020200" pitchFamily="66" charset="-78"/>
                <a:sym typeface="Fredoka"/>
              </a:rPr>
              <a:t>KI-generierte </a:t>
            </a:r>
            <a:r>
              <a:rPr lang="de-DE" sz="4800" noProof="0" dirty="0">
                <a:solidFill>
                  <a:srgbClr val="BF4949"/>
                </a:solidFill>
                <a:latin typeface="Baloo Bhaijaan" panose="03080902040302020200" pitchFamily="66" charset="-78"/>
                <a:cs typeface="Baloo Bhaijaan" panose="03080902040302020200" pitchFamily="66" charset="-78"/>
                <a:sym typeface="Fredoka"/>
              </a:rPr>
              <a:t>Posts</a:t>
            </a:r>
          </a:p>
        </p:txBody>
      </p:sp>
      <p:sp>
        <p:nvSpPr>
          <p:cNvPr id="5" name="Ovale Legende 4">
            <a:extLst>
              <a:ext uri="{FF2B5EF4-FFF2-40B4-BE49-F238E27FC236}">
                <a16:creationId xmlns:a16="http://schemas.microsoft.com/office/drawing/2014/main" id="{BDC22620-876F-97C2-7369-50830EF3FA29}"/>
              </a:ext>
            </a:extLst>
          </p:cNvPr>
          <p:cNvSpPr/>
          <p:nvPr/>
        </p:nvSpPr>
        <p:spPr>
          <a:xfrm>
            <a:off x="10182062" y="5435139"/>
            <a:ext cx="2687977" cy="1099709"/>
          </a:xfrm>
          <a:prstGeom prst="wedgeEllipseCallout">
            <a:avLst>
              <a:gd name="adj1" fmla="val -108932"/>
              <a:gd name="adj2" fmla="val -135306"/>
            </a:avLst>
          </a:prstGeom>
          <a:solidFill>
            <a:srgbClr val="C0504D"/>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de-DE" sz="4000" noProof="0" dirty="0"/>
              <a:t>HATE!</a:t>
            </a:r>
          </a:p>
        </p:txBody>
      </p:sp>
      <p:sp>
        <p:nvSpPr>
          <p:cNvPr id="57" name="Ovale Legende 56">
            <a:extLst>
              <a:ext uri="{FF2B5EF4-FFF2-40B4-BE49-F238E27FC236}">
                <a16:creationId xmlns:a16="http://schemas.microsoft.com/office/drawing/2014/main" id="{D7EF9428-2756-D81F-5DEB-96FB21DFC7FA}"/>
              </a:ext>
            </a:extLst>
          </p:cNvPr>
          <p:cNvSpPr/>
          <p:nvPr/>
        </p:nvSpPr>
        <p:spPr>
          <a:xfrm>
            <a:off x="10030045" y="7486868"/>
            <a:ext cx="2687977" cy="1099709"/>
          </a:xfrm>
          <a:prstGeom prst="wedgeEllipseCallout">
            <a:avLst>
              <a:gd name="adj1" fmla="val -103892"/>
              <a:gd name="adj2" fmla="val -313923"/>
            </a:avLst>
          </a:prstGeom>
          <a:solidFill>
            <a:srgbClr val="C0504D"/>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de-DE" sz="4000" noProof="0" dirty="0"/>
              <a:t>FAKE!</a:t>
            </a:r>
          </a:p>
        </p:txBody>
      </p:sp>
      <p:sp>
        <p:nvSpPr>
          <p:cNvPr id="58" name="Ovale Legende 57">
            <a:extLst>
              <a:ext uri="{FF2B5EF4-FFF2-40B4-BE49-F238E27FC236}">
                <a16:creationId xmlns:a16="http://schemas.microsoft.com/office/drawing/2014/main" id="{AB1BE0AD-72D8-BB98-FC5D-2F3FD821F380}"/>
              </a:ext>
            </a:extLst>
          </p:cNvPr>
          <p:cNvSpPr/>
          <p:nvPr/>
        </p:nvSpPr>
        <p:spPr>
          <a:xfrm>
            <a:off x="7179185" y="7811893"/>
            <a:ext cx="2687977" cy="1099709"/>
          </a:xfrm>
          <a:prstGeom prst="wedgeEllipseCallout">
            <a:avLst>
              <a:gd name="adj1" fmla="val 682"/>
              <a:gd name="adj2" fmla="val -338560"/>
            </a:avLst>
          </a:prstGeom>
          <a:solidFill>
            <a:srgbClr val="C0504D"/>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de-DE" sz="4000" noProof="0" dirty="0"/>
              <a:t>HATE!</a:t>
            </a:r>
          </a:p>
        </p:txBody>
      </p:sp>
      <p:sp>
        <p:nvSpPr>
          <p:cNvPr id="59" name="Ovale Legende 58">
            <a:extLst>
              <a:ext uri="{FF2B5EF4-FFF2-40B4-BE49-F238E27FC236}">
                <a16:creationId xmlns:a16="http://schemas.microsoft.com/office/drawing/2014/main" id="{132AE662-379C-8505-228C-0D0F87CE56B1}"/>
              </a:ext>
            </a:extLst>
          </p:cNvPr>
          <p:cNvSpPr/>
          <p:nvPr/>
        </p:nvSpPr>
        <p:spPr>
          <a:xfrm>
            <a:off x="4963438" y="6701571"/>
            <a:ext cx="2687977" cy="1099709"/>
          </a:xfrm>
          <a:prstGeom prst="wedgeEllipseCallout">
            <a:avLst>
              <a:gd name="adj1" fmla="val 75018"/>
              <a:gd name="adj2" fmla="val -236932"/>
            </a:avLst>
          </a:prstGeom>
          <a:solidFill>
            <a:srgbClr val="C0504D"/>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de-DE" sz="4000" noProof="0" dirty="0"/>
              <a:t>FAKE!</a:t>
            </a:r>
          </a:p>
        </p:txBody>
      </p:sp>
      <p:sp>
        <p:nvSpPr>
          <p:cNvPr id="60" name="Ovale Legende 59">
            <a:extLst>
              <a:ext uri="{FF2B5EF4-FFF2-40B4-BE49-F238E27FC236}">
                <a16:creationId xmlns:a16="http://schemas.microsoft.com/office/drawing/2014/main" id="{8F7F17A9-4467-97AB-550F-97BC91E641C2}"/>
              </a:ext>
            </a:extLst>
          </p:cNvPr>
          <p:cNvSpPr/>
          <p:nvPr/>
        </p:nvSpPr>
        <p:spPr>
          <a:xfrm>
            <a:off x="4111297" y="4567772"/>
            <a:ext cx="2687977" cy="1099709"/>
          </a:xfrm>
          <a:prstGeom prst="wedgeEllipseCallout">
            <a:avLst>
              <a:gd name="adj1" fmla="val 106517"/>
              <a:gd name="adj2" fmla="val -55236"/>
            </a:avLst>
          </a:prstGeom>
          <a:solidFill>
            <a:srgbClr val="C0504D"/>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de-DE" sz="4000" noProof="0" dirty="0"/>
              <a:t>HATE!</a:t>
            </a:r>
          </a:p>
        </p:txBody>
      </p:sp>
      <p:sp>
        <p:nvSpPr>
          <p:cNvPr id="61" name="Ovale Legende 60">
            <a:extLst>
              <a:ext uri="{FF2B5EF4-FFF2-40B4-BE49-F238E27FC236}">
                <a16:creationId xmlns:a16="http://schemas.microsoft.com/office/drawing/2014/main" id="{E41C4571-6AFE-BBB7-D5BA-630F8C0F2223}"/>
              </a:ext>
            </a:extLst>
          </p:cNvPr>
          <p:cNvSpPr/>
          <p:nvPr/>
        </p:nvSpPr>
        <p:spPr>
          <a:xfrm>
            <a:off x="10459377" y="3698226"/>
            <a:ext cx="2687977" cy="1099709"/>
          </a:xfrm>
          <a:prstGeom prst="wedgeEllipseCallout">
            <a:avLst>
              <a:gd name="adj1" fmla="val -113971"/>
              <a:gd name="adj2" fmla="val 18675"/>
            </a:avLst>
          </a:prstGeom>
          <a:solidFill>
            <a:srgbClr val="C0504D"/>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de-DE" sz="4000" noProof="0" dirty="0"/>
              <a:t>FAKE!</a:t>
            </a:r>
          </a:p>
        </p:txBody>
      </p:sp>
      <p:pic>
        <p:nvPicPr>
          <p:cNvPr id="4" name="Grafik 3" descr="Ein Bild, das Entwurf, Zeichnung, Cartoon, Darstellung enthält.&#10;&#10;KI-generierte Inhalte können fehlerhaft sein.">
            <a:extLst>
              <a:ext uri="{FF2B5EF4-FFF2-40B4-BE49-F238E27FC236}">
                <a16:creationId xmlns:a16="http://schemas.microsoft.com/office/drawing/2014/main" id="{9456EF6C-C386-5850-5217-2F28ECFC4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9185" y="1880567"/>
            <a:ext cx="2681077" cy="2681077"/>
          </a:xfrm>
          <a:prstGeom prst="rect">
            <a:avLst/>
          </a:prstGeom>
        </p:spPr>
      </p:pic>
    </p:spTree>
    <p:extLst>
      <p:ext uri="{BB962C8B-B14F-4D97-AF65-F5344CB8AC3E}">
        <p14:creationId xmlns:p14="http://schemas.microsoft.com/office/powerpoint/2010/main" val="373841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7" grpId="0" animBg="1"/>
      <p:bldP spid="58" grpId="0" animBg="1"/>
      <p:bldP spid="59" grpId="0" animBg="1"/>
      <p:bldP spid="60"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334C"/>
        </a:solidFill>
        <a:effectLst/>
      </p:bgPr>
    </p:bg>
    <p:spTree>
      <p:nvGrpSpPr>
        <p:cNvPr id="1" name=""/>
        <p:cNvGrpSpPr/>
        <p:nvPr/>
      </p:nvGrpSpPr>
      <p:grpSpPr>
        <a:xfrm>
          <a:off x="0" y="0"/>
          <a:ext cx="0" cy="0"/>
          <a:chOff x="0" y="0"/>
          <a:chExt cx="0" cy="0"/>
        </a:xfrm>
      </p:grpSpPr>
      <p:grpSp>
        <p:nvGrpSpPr>
          <p:cNvPr id="2" name="Group 2"/>
          <p:cNvGrpSpPr/>
          <p:nvPr/>
        </p:nvGrpSpPr>
        <p:grpSpPr>
          <a:xfrm>
            <a:off x="-1630264" y="459949"/>
            <a:ext cx="19358543" cy="9367101"/>
            <a:chOff x="0" y="-48135"/>
            <a:chExt cx="5098546" cy="2467055"/>
          </a:xfrm>
        </p:grpSpPr>
        <p:sp>
          <p:nvSpPr>
            <p:cNvPr id="3" name="Freeform 3"/>
            <p:cNvSpPr/>
            <p:nvPr/>
          </p:nvSpPr>
          <p:spPr>
            <a:xfrm>
              <a:off x="570611" y="-48135"/>
              <a:ext cx="4527935" cy="2418920"/>
            </a:xfrm>
            <a:custGeom>
              <a:avLst/>
              <a:gdLst/>
              <a:ahLst/>
              <a:cxnLst/>
              <a:rect l="l" t="t" r="r" b="b"/>
              <a:pathLst>
                <a:path w="4527935" h="2418920">
                  <a:moveTo>
                    <a:pt x="22966" y="0"/>
                  </a:moveTo>
                  <a:lnTo>
                    <a:pt x="4504969" y="0"/>
                  </a:lnTo>
                  <a:cubicBezTo>
                    <a:pt x="4517653" y="0"/>
                    <a:pt x="4527935" y="10282"/>
                    <a:pt x="4527935" y="22966"/>
                  </a:cubicBezTo>
                  <a:lnTo>
                    <a:pt x="4527935" y="2395954"/>
                  </a:lnTo>
                  <a:cubicBezTo>
                    <a:pt x="4527935" y="2408638"/>
                    <a:pt x="4517653" y="2418920"/>
                    <a:pt x="4504969" y="2418920"/>
                  </a:cubicBezTo>
                  <a:lnTo>
                    <a:pt x="22966" y="2418920"/>
                  </a:lnTo>
                  <a:cubicBezTo>
                    <a:pt x="10282" y="2418920"/>
                    <a:pt x="0" y="2408638"/>
                    <a:pt x="0" y="2395954"/>
                  </a:cubicBezTo>
                  <a:lnTo>
                    <a:pt x="0" y="22966"/>
                  </a:lnTo>
                  <a:cubicBezTo>
                    <a:pt x="0" y="10282"/>
                    <a:pt x="10282" y="0"/>
                    <a:pt x="22966" y="0"/>
                  </a:cubicBezTo>
                  <a:close/>
                </a:path>
              </a:pathLst>
            </a:custGeom>
            <a:solidFill>
              <a:srgbClr val="FAF9F0"/>
            </a:solidFill>
            <a:ln w="38100" cap="rnd">
              <a:solidFill>
                <a:srgbClr val="000000"/>
              </a:solidFill>
              <a:prstDash val="sysDot"/>
              <a:round/>
            </a:ln>
          </p:spPr>
          <p:txBody>
            <a:bodyPr/>
            <a:lstStyle/>
            <a:p>
              <a:endParaRPr lang="de-DE" noProof="0" dirty="0"/>
            </a:p>
          </p:txBody>
        </p:sp>
        <p:sp>
          <p:nvSpPr>
            <p:cNvPr id="4" name="TextBox 4"/>
            <p:cNvSpPr txBox="1"/>
            <p:nvPr/>
          </p:nvSpPr>
          <p:spPr>
            <a:xfrm>
              <a:off x="0" y="-38100"/>
              <a:ext cx="4527935" cy="2457020"/>
            </a:xfrm>
            <a:prstGeom prst="rect">
              <a:avLst/>
            </a:prstGeom>
          </p:spPr>
          <p:txBody>
            <a:bodyPr lIns="50800" tIns="50800" rIns="50800" bIns="50800" rtlCol="0" anchor="ctr"/>
            <a:lstStyle/>
            <a:p>
              <a:pPr algn="ctr">
                <a:lnSpc>
                  <a:spcPts val="2659"/>
                </a:lnSpc>
                <a:spcBef>
                  <a:spcPct val="0"/>
                </a:spcBef>
              </a:pPr>
              <a:endParaRPr lang="de-DE" noProof="0" dirty="0"/>
            </a:p>
          </p:txBody>
        </p:sp>
      </p:grpSp>
      <p:sp>
        <p:nvSpPr>
          <p:cNvPr id="5" name="TextBox 5"/>
          <p:cNvSpPr txBox="1"/>
          <p:nvPr/>
        </p:nvSpPr>
        <p:spPr>
          <a:xfrm>
            <a:off x="1196425" y="1022905"/>
            <a:ext cx="15324482" cy="2487861"/>
          </a:xfrm>
          <a:prstGeom prst="rect">
            <a:avLst/>
          </a:prstGeom>
        </p:spPr>
        <p:txBody>
          <a:bodyPr wrap="square" lIns="0" tIns="0" rIns="0" bIns="0" rtlCol="0" anchor="t">
            <a:spAutoFit/>
          </a:bodyPr>
          <a:lstStyle/>
          <a:p>
            <a:pPr algn="l">
              <a:lnSpc>
                <a:spcPct val="150000"/>
              </a:lnSpc>
            </a:pPr>
            <a:r>
              <a:rPr lang="de-DE" sz="4000" b="1" noProof="0" dirty="0">
                <a:solidFill>
                  <a:srgbClr val="000000"/>
                </a:solidFill>
                <a:latin typeface="Baloo Bhaijaan" panose="020B0604020202020204" charset="-78"/>
                <a:ea typeface="Dekko"/>
                <a:cs typeface="Baloo Bhaijaan" panose="020B0604020202020204" charset="-78"/>
                <a:sym typeface="Dekko"/>
              </a:rPr>
              <a:t>Umfrage 1: </a:t>
            </a:r>
            <a:r>
              <a:rPr lang="de-DE" sz="4000" b="1" noProof="0" dirty="0">
                <a:solidFill>
                  <a:srgbClr val="000000"/>
                </a:solidFill>
                <a:latin typeface="Comic Sans MS" panose="030F0902030302020204" pitchFamily="66" charset="0"/>
                <a:ea typeface="Dekko"/>
                <a:cs typeface="Dekko"/>
                <a:sym typeface="Dekko"/>
              </a:rPr>
              <a:t>“Ich bin schon einmal auf eine Falschnachricht reingefallen.”</a:t>
            </a:r>
          </a:p>
          <a:p>
            <a:pPr algn="l">
              <a:lnSpc>
                <a:spcPts val="5040"/>
              </a:lnSpc>
              <a:spcBef>
                <a:spcPct val="0"/>
              </a:spcBef>
            </a:pPr>
            <a:endParaRPr lang="de-DE" sz="3600" noProof="0" dirty="0">
              <a:solidFill>
                <a:srgbClr val="000000"/>
              </a:solidFill>
              <a:latin typeface="Dekko"/>
              <a:ea typeface="Dekko"/>
              <a:cs typeface="Dekko"/>
              <a:sym typeface="Dekko"/>
            </a:endParaRPr>
          </a:p>
        </p:txBody>
      </p:sp>
      <p:sp>
        <p:nvSpPr>
          <p:cNvPr id="6" name="Ovale Legende 5">
            <a:extLst>
              <a:ext uri="{FF2B5EF4-FFF2-40B4-BE49-F238E27FC236}">
                <a16:creationId xmlns:a16="http://schemas.microsoft.com/office/drawing/2014/main" id="{57E2A8DC-AA76-EA5C-33AB-C01EA1D99B7C}"/>
              </a:ext>
            </a:extLst>
          </p:cNvPr>
          <p:cNvSpPr/>
          <p:nvPr/>
        </p:nvSpPr>
        <p:spPr>
          <a:xfrm>
            <a:off x="7626240" y="2055192"/>
            <a:ext cx="3886200" cy="2057400"/>
          </a:xfrm>
          <a:prstGeom prst="wedgeEllipseCallout">
            <a:avLst>
              <a:gd name="adj1" fmla="val 69704"/>
              <a:gd name="adj2" fmla="val -51009"/>
            </a:avLst>
          </a:prstGeom>
          <a:solidFill>
            <a:srgbClr val="64A6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5600" b="1" noProof="0" dirty="0">
                <a:latin typeface="Baloo Bhaijaan" panose="03080902040302020200" pitchFamily="66" charset="-78"/>
                <a:cs typeface="Baloo Bhaijaan" panose="03080902040302020200" pitchFamily="66" charset="-78"/>
              </a:rPr>
              <a:t>Ja</a:t>
            </a:r>
          </a:p>
        </p:txBody>
      </p:sp>
      <p:sp>
        <p:nvSpPr>
          <p:cNvPr id="8" name="Ovale Legende 7">
            <a:extLst>
              <a:ext uri="{FF2B5EF4-FFF2-40B4-BE49-F238E27FC236}">
                <a16:creationId xmlns:a16="http://schemas.microsoft.com/office/drawing/2014/main" id="{4F008AAF-BFCF-113F-D38C-0542D425F791}"/>
              </a:ext>
            </a:extLst>
          </p:cNvPr>
          <p:cNvSpPr/>
          <p:nvPr/>
        </p:nvSpPr>
        <p:spPr>
          <a:xfrm>
            <a:off x="12172590" y="2151904"/>
            <a:ext cx="3886200" cy="2057400"/>
          </a:xfrm>
          <a:prstGeom prst="wedgeEllipseCallout">
            <a:avLst>
              <a:gd name="adj1" fmla="val -61280"/>
              <a:gd name="adj2" fmla="val 51013"/>
            </a:avLst>
          </a:prstGeom>
          <a:solidFill>
            <a:srgbClr val="C05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5600" b="1" noProof="0" dirty="0">
                <a:latin typeface="Baloo Bhaijaan" panose="03080902040302020200" pitchFamily="66" charset="-78"/>
                <a:cs typeface="Baloo Bhaijaan" panose="03080902040302020200" pitchFamily="66" charset="-78"/>
              </a:rPr>
              <a:t>Nein</a:t>
            </a:r>
          </a:p>
        </p:txBody>
      </p:sp>
      <p:sp>
        <p:nvSpPr>
          <p:cNvPr id="26" name="TextBox 5">
            <a:extLst>
              <a:ext uri="{FF2B5EF4-FFF2-40B4-BE49-F238E27FC236}">
                <a16:creationId xmlns:a16="http://schemas.microsoft.com/office/drawing/2014/main" id="{E8D13796-557D-611F-1B28-03E69C3C04D7}"/>
              </a:ext>
            </a:extLst>
          </p:cNvPr>
          <p:cNvSpPr txBox="1"/>
          <p:nvPr/>
        </p:nvSpPr>
        <p:spPr>
          <a:xfrm>
            <a:off x="1320528" y="5006607"/>
            <a:ext cx="15324482" cy="2487861"/>
          </a:xfrm>
          <a:prstGeom prst="rect">
            <a:avLst/>
          </a:prstGeom>
        </p:spPr>
        <p:txBody>
          <a:bodyPr wrap="square" lIns="0" tIns="0" rIns="0" bIns="0" rtlCol="0" anchor="t">
            <a:spAutoFit/>
          </a:bodyPr>
          <a:lstStyle/>
          <a:p>
            <a:pPr algn="l">
              <a:lnSpc>
                <a:spcPct val="150000"/>
              </a:lnSpc>
            </a:pPr>
            <a:r>
              <a:rPr lang="de-DE" sz="4000" b="1" noProof="0" dirty="0">
                <a:solidFill>
                  <a:srgbClr val="000000"/>
                </a:solidFill>
                <a:latin typeface="Baloo Bhaijaan" panose="020B0604020202020204" charset="-78"/>
                <a:ea typeface="Dekko"/>
                <a:cs typeface="Baloo Bhaijaan" panose="020B0604020202020204" charset="-78"/>
                <a:sym typeface="Dekko"/>
              </a:rPr>
              <a:t>Umfrage 2:</a:t>
            </a:r>
            <a:r>
              <a:rPr lang="de-DE" sz="4000" b="1" noProof="0" dirty="0">
                <a:solidFill>
                  <a:srgbClr val="000000"/>
                </a:solidFill>
                <a:latin typeface="Comic Sans MS" panose="030F0902030302020204" pitchFamily="66" charset="0"/>
                <a:ea typeface="Dekko"/>
                <a:cs typeface="Dekko"/>
                <a:sym typeface="Dekko"/>
              </a:rPr>
              <a:t> “Ich habe schon einmal einen Faktencheck durchgeführt.”</a:t>
            </a:r>
          </a:p>
          <a:p>
            <a:pPr algn="l">
              <a:lnSpc>
                <a:spcPts val="5040"/>
              </a:lnSpc>
              <a:spcBef>
                <a:spcPct val="0"/>
              </a:spcBef>
            </a:pPr>
            <a:endParaRPr lang="de-DE" sz="3600" noProof="0" dirty="0">
              <a:solidFill>
                <a:srgbClr val="000000"/>
              </a:solidFill>
              <a:latin typeface="Dekko"/>
              <a:ea typeface="Dekko"/>
              <a:cs typeface="Dekko"/>
              <a:sym typeface="Dekko"/>
            </a:endParaRPr>
          </a:p>
        </p:txBody>
      </p:sp>
      <p:sp>
        <p:nvSpPr>
          <p:cNvPr id="7" name="Ovale Legende 5">
            <a:extLst>
              <a:ext uri="{FF2B5EF4-FFF2-40B4-BE49-F238E27FC236}">
                <a16:creationId xmlns:a16="http://schemas.microsoft.com/office/drawing/2014/main" id="{C80DA3A4-344C-4F79-D2A5-2FDD9748E6B1}"/>
              </a:ext>
            </a:extLst>
          </p:cNvPr>
          <p:cNvSpPr/>
          <p:nvPr/>
        </p:nvSpPr>
        <p:spPr>
          <a:xfrm>
            <a:off x="7549654" y="6412082"/>
            <a:ext cx="3886200" cy="2057400"/>
          </a:xfrm>
          <a:prstGeom prst="wedgeEllipseCallout">
            <a:avLst>
              <a:gd name="adj1" fmla="val 69704"/>
              <a:gd name="adj2" fmla="val -51009"/>
            </a:avLst>
          </a:prstGeom>
          <a:solidFill>
            <a:srgbClr val="64A6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5600" b="1" noProof="0" dirty="0">
                <a:latin typeface="Baloo Bhaijaan" panose="03080902040302020200" pitchFamily="66" charset="-78"/>
                <a:cs typeface="Baloo Bhaijaan" panose="03080902040302020200" pitchFamily="66" charset="-78"/>
              </a:rPr>
              <a:t>Ja</a:t>
            </a:r>
          </a:p>
        </p:txBody>
      </p:sp>
      <p:sp>
        <p:nvSpPr>
          <p:cNvPr id="9" name="Ovale Legende 7">
            <a:extLst>
              <a:ext uri="{FF2B5EF4-FFF2-40B4-BE49-F238E27FC236}">
                <a16:creationId xmlns:a16="http://schemas.microsoft.com/office/drawing/2014/main" id="{E6973114-05C8-649B-0BFE-68AFE175902A}"/>
              </a:ext>
            </a:extLst>
          </p:cNvPr>
          <p:cNvSpPr/>
          <p:nvPr/>
        </p:nvSpPr>
        <p:spPr>
          <a:xfrm>
            <a:off x="12096004" y="6508794"/>
            <a:ext cx="3886200" cy="2057400"/>
          </a:xfrm>
          <a:prstGeom prst="wedgeEllipseCallout">
            <a:avLst>
              <a:gd name="adj1" fmla="val -61280"/>
              <a:gd name="adj2" fmla="val 51013"/>
            </a:avLst>
          </a:prstGeom>
          <a:solidFill>
            <a:srgbClr val="C05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5600" b="1" noProof="0" dirty="0">
                <a:latin typeface="Baloo Bhaijaan" panose="03080902040302020200" pitchFamily="66" charset="-78"/>
                <a:cs typeface="Baloo Bhaijaan" panose="03080902040302020200" pitchFamily="66" charset="-78"/>
              </a:rPr>
              <a:t>Nein</a:t>
            </a:r>
          </a:p>
        </p:txBody>
      </p:sp>
    </p:spTree>
    <p:extLst>
      <p:ext uri="{BB962C8B-B14F-4D97-AF65-F5344CB8AC3E}">
        <p14:creationId xmlns:p14="http://schemas.microsoft.com/office/powerpoint/2010/main" val="750759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E3AB883D-641F-9B62-FFAE-5ABF34320E93}"/>
              </a:ext>
            </a:extLst>
          </p:cNvPr>
          <p:cNvSpPr/>
          <p:nvPr/>
        </p:nvSpPr>
        <p:spPr>
          <a:xfrm>
            <a:off x="547998" y="551331"/>
            <a:ext cx="17192004" cy="9184338"/>
          </a:xfrm>
          <a:custGeom>
            <a:avLst/>
            <a:gdLst/>
            <a:ahLst/>
            <a:cxnLst/>
            <a:rect l="l" t="t" r="r" b="b"/>
            <a:pathLst>
              <a:path w="4527935" h="2418920">
                <a:moveTo>
                  <a:pt x="22966" y="0"/>
                </a:moveTo>
                <a:lnTo>
                  <a:pt x="4504969" y="0"/>
                </a:lnTo>
                <a:cubicBezTo>
                  <a:pt x="4517653" y="0"/>
                  <a:pt x="4527935" y="10282"/>
                  <a:pt x="4527935" y="22966"/>
                </a:cubicBezTo>
                <a:lnTo>
                  <a:pt x="4527935" y="2395954"/>
                </a:lnTo>
                <a:cubicBezTo>
                  <a:pt x="4527935" y="2408638"/>
                  <a:pt x="4517653" y="2418920"/>
                  <a:pt x="4504969" y="2418920"/>
                </a:cubicBezTo>
                <a:lnTo>
                  <a:pt x="22966" y="2418920"/>
                </a:lnTo>
                <a:cubicBezTo>
                  <a:pt x="10282" y="2418920"/>
                  <a:pt x="0" y="2408638"/>
                  <a:pt x="0" y="2395954"/>
                </a:cubicBezTo>
                <a:lnTo>
                  <a:pt x="0" y="22966"/>
                </a:lnTo>
                <a:cubicBezTo>
                  <a:pt x="0" y="10282"/>
                  <a:pt x="10282" y="0"/>
                  <a:pt x="22966" y="0"/>
                </a:cubicBezTo>
                <a:close/>
              </a:path>
            </a:pathLst>
          </a:custGeom>
          <a:solidFill>
            <a:srgbClr val="3D4964"/>
          </a:solidFill>
          <a:ln w="38100" cap="rnd">
            <a:solidFill>
              <a:srgbClr val="000000"/>
            </a:solidFill>
            <a:prstDash val="sysDot"/>
            <a:round/>
          </a:ln>
        </p:spPr>
        <p:txBody>
          <a:bodyPr/>
          <a:lstStyle/>
          <a:p>
            <a:endParaRPr lang="de-DE" noProof="0" dirty="0"/>
          </a:p>
        </p:txBody>
      </p:sp>
      <p:sp>
        <p:nvSpPr>
          <p:cNvPr id="2" name="TextBox 12">
            <a:extLst>
              <a:ext uri="{FF2B5EF4-FFF2-40B4-BE49-F238E27FC236}">
                <a16:creationId xmlns:a16="http://schemas.microsoft.com/office/drawing/2014/main" id="{85BC1108-D7D4-A8B0-1868-527A81967564}"/>
              </a:ext>
            </a:extLst>
          </p:cNvPr>
          <p:cNvSpPr txBox="1"/>
          <p:nvPr/>
        </p:nvSpPr>
        <p:spPr>
          <a:xfrm>
            <a:off x="1287395" y="1176398"/>
            <a:ext cx="15575704" cy="756617"/>
          </a:xfrm>
          <a:prstGeom prst="rect">
            <a:avLst/>
          </a:prstGeom>
        </p:spPr>
        <p:txBody>
          <a:bodyPr lIns="0" tIns="0" rIns="0" bIns="0" rtlCol="0" anchor="t">
            <a:spAutoFit/>
          </a:bodyPr>
          <a:lstStyle/>
          <a:p>
            <a:pPr algn="l">
              <a:lnSpc>
                <a:spcPts val="5880"/>
              </a:lnSpc>
            </a:pPr>
            <a:r>
              <a:rPr lang="de-DE" sz="4800" noProof="0" dirty="0">
                <a:solidFill>
                  <a:schemeClr val="bg1"/>
                </a:solidFill>
                <a:latin typeface="Baloo Bhaijaan" panose="03080902040302020200" pitchFamily="66" charset="-78"/>
                <a:ea typeface="Fredoka"/>
                <a:cs typeface="Baloo Bhaijaan" panose="03080902040302020200" pitchFamily="66" charset="-78"/>
                <a:sym typeface="Fredoka"/>
              </a:rPr>
              <a:t>Fake News erkennen – fundierte Meinung bilden</a:t>
            </a:r>
            <a:endParaRPr lang="de-DE" sz="4800" noProof="0" dirty="0">
              <a:solidFill>
                <a:schemeClr val="bg1"/>
              </a:solidFill>
              <a:latin typeface="Baloo Bhaijaan" panose="03080902040302020200" pitchFamily="66" charset="-78"/>
              <a:cs typeface="Baloo Bhaijaan" panose="03080902040302020200" pitchFamily="66" charset="-78"/>
              <a:sym typeface="Fredoka"/>
            </a:endParaRPr>
          </a:p>
        </p:txBody>
      </p:sp>
      <p:sp>
        <p:nvSpPr>
          <p:cNvPr id="7" name="TextBox 5">
            <a:extLst>
              <a:ext uri="{FF2B5EF4-FFF2-40B4-BE49-F238E27FC236}">
                <a16:creationId xmlns:a16="http://schemas.microsoft.com/office/drawing/2014/main" id="{EB35CA11-5663-A36F-484A-B797F6D3D088}"/>
              </a:ext>
            </a:extLst>
          </p:cNvPr>
          <p:cNvSpPr txBox="1"/>
          <p:nvPr/>
        </p:nvSpPr>
        <p:spPr>
          <a:xfrm>
            <a:off x="1221032" y="2324100"/>
            <a:ext cx="15324482" cy="2487861"/>
          </a:xfrm>
          <a:prstGeom prst="rect">
            <a:avLst/>
          </a:prstGeom>
        </p:spPr>
        <p:txBody>
          <a:bodyPr wrap="square" lIns="0" tIns="0" rIns="0" bIns="0" rtlCol="0" anchor="t">
            <a:spAutoFit/>
          </a:bodyPr>
          <a:lstStyle/>
          <a:p>
            <a:pPr marL="742950" indent="-742950" algn="l">
              <a:lnSpc>
                <a:spcPct val="150000"/>
              </a:lnSpc>
              <a:buFont typeface="+mj-lt"/>
              <a:buAutoNum type="arabicPeriod"/>
            </a:pPr>
            <a:r>
              <a:rPr lang="de-DE" sz="4000" noProof="0" dirty="0">
                <a:solidFill>
                  <a:schemeClr val="bg1"/>
                </a:solidFill>
                <a:latin typeface="Baloo Bhaijaan" panose="020B0604020202020204" charset="-78"/>
                <a:ea typeface="Dekko"/>
                <a:cs typeface="Baloo Bhaijaan" panose="020B0604020202020204" charset="-78"/>
                <a:sym typeface="Dekko"/>
              </a:rPr>
              <a:t>Sammle Ideen, wie man Fake News erkennen kann.</a:t>
            </a:r>
          </a:p>
          <a:p>
            <a:pPr marL="742950" indent="-742950" algn="l">
              <a:lnSpc>
                <a:spcPct val="150000"/>
              </a:lnSpc>
              <a:buFont typeface="+mj-lt"/>
              <a:buAutoNum type="arabicPeriod"/>
            </a:pPr>
            <a:r>
              <a:rPr lang="de-DE" sz="4000" noProof="0" dirty="0">
                <a:solidFill>
                  <a:schemeClr val="bg1"/>
                </a:solidFill>
                <a:latin typeface="Baloo Bhaijaan" panose="020B0604020202020204" charset="-78"/>
                <a:ea typeface="Dekko"/>
                <a:cs typeface="Baloo Bhaijaan" panose="020B0604020202020204" charset="-78"/>
                <a:sym typeface="Dekko"/>
              </a:rPr>
              <a:t>Sammle Tipps, wie fundierte Meinungsbildung gelingt. </a:t>
            </a:r>
          </a:p>
          <a:p>
            <a:pPr algn="l">
              <a:lnSpc>
                <a:spcPts val="5040"/>
              </a:lnSpc>
              <a:spcBef>
                <a:spcPct val="0"/>
              </a:spcBef>
            </a:pPr>
            <a:endParaRPr lang="de-DE" sz="3600" noProof="0" dirty="0">
              <a:solidFill>
                <a:srgbClr val="000000"/>
              </a:solidFill>
              <a:latin typeface="Baloo Bhaijaan" panose="020B0604020202020204" charset="-78"/>
              <a:ea typeface="Dekko"/>
              <a:cs typeface="Baloo Bhaijaan" panose="020B0604020202020204" charset="-78"/>
              <a:sym typeface="Dekko"/>
            </a:endParaRPr>
          </a:p>
        </p:txBody>
      </p:sp>
      <p:grpSp>
        <p:nvGrpSpPr>
          <p:cNvPr id="32" name="Gruppieren 31">
            <a:extLst>
              <a:ext uri="{FF2B5EF4-FFF2-40B4-BE49-F238E27FC236}">
                <a16:creationId xmlns:a16="http://schemas.microsoft.com/office/drawing/2014/main" id="{26907D84-9AF9-9071-10B4-FC3B46BD1D82}"/>
              </a:ext>
            </a:extLst>
          </p:cNvPr>
          <p:cNvGrpSpPr/>
          <p:nvPr/>
        </p:nvGrpSpPr>
        <p:grpSpPr>
          <a:xfrm>
            <a:off x="3429000" y="5203046"/>
            <a:ext cx="9534657" cy="3726926"/>
            <a:chOff x="6324600" y="5533977"/>
            <a:chExt cx="9534657" cy="3726926"/>
          </a:xfrm>
        </p:grpSpPr>
        <p:grpSp>
          <p:nvGrpSpPr>
            <p:cNvPr id="20" name="Gruppieren 19">
              <a:extLst>
                <a:ext uri="{FF2B5EF4-FFF2-40B4-BE49-F238E27FC236}">
                  <a16:creationId xmlns:a16="http://schemas.microsoft.com/office/drawing/2014/main" id="{73D1B7E9-CCA5-3318-8009-F5F0DA42BB9E}"/>
                </a:ext>
              </a:extLst>
            </p:cNvPr>
            <p:cNvGrpSpPr/>
            <p:nvPr/>
          </p:nvGrpSpPr>
          <p:grpSpPr>
            <a:xfrm>
              <a:off x="6629400" y="5669404"/>
              <a:ext cx="9229857" cy="2760602"/>
              <a:chOff x="2276343" y="2303240"/>
              <a:chExt cx="14496716" cy="4539642"/>
            </a:xfrm>
          </p:grpSpPr>
          <p:pic>
            <p:nvPicPr>
              <p:cNvPr id="12" name="Grafik 11" descr="Ein Bild, das Menschliches Gesicht, Junge, Clipart, Lächeln enthält.&#10;&#10;Automatisch generierte Beschreibung">
                <a:extLst>
                  <a:ext uri="{FF2B5EF4-FFF2-40B4-BE49-F238E27FC236}">
                    <a16:creationId xmlns:a16="http://schemas.microsoft.com/office/drawing/2014/main" id="{528A7B7D-A768-07BA-7558-285F0AC3A6B2}"/>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790" t="41800" r="79108" b="22004"/>
              <a:stretch/>
            </p:blipFill>
            <p:spPr>
              <a:xfrm>
                <a:off x="2276343" y="4000502"/>
                <a:ext cx="2254685" cy="2842380"/>
              </a:xfrm>
              <a:prstGeom prst="roundRect">
                <a:avLst>
                  <a:gd name="adj" fmla="val 57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Wolkenförmige Legende 13">
                <a:extLst>
                  <a:ext uri="{FF2B5EF4-FFF2-40B4-BE49-F238E27FC236}">
                    <a16:creationId xmlns:a16="http://schemas.microsoft.com/office/drawing/2014/main" id="{7EA0D3F0-2DC2-668E-98C3-43765FA31865}"/>
                  </a:ext>
                </a:extLst>
              </p:cNvPr>
              <p:cNvSpPr/>
              <p:nvPr/>
            </p:nvSpPr>
            <p:spPr>
              <a:xfrm>
                <a:off x="3294214" y="2303240"/>
                <a:ext cx="2395123" cy="1648860"/>
              </a:xfrm>
              <a:prstGeom prst="cloud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pic>
            <p:nvPicPr>
              <p:cNvPr id="16" name="Grafik 15" descr="Ein Bild, das Menschliches Gesicht, Junge, Clipart, Lächeln enthält.&#10;&#10;Automatisch generierte Beschreibung">
                <a:extLst>
                  <a:ext uri="{FF2B5EF4-FFF2-40B4-BE49-F238E27FC236}">
                    <a16:creationId xmlns:a16="http://schemas.microsoft.com/office/drawing/2014/main" id="{86DBB96C-E1DB-EC35-6D62-67690DD97162}"/>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782" t="42494" r="60510" b="22005"/>
              <a:stretch/>
            </p:blipFill>
            <p:spPr>
              <a:xfrm>
                <a:off x="5889725" y="4000502"/>
                <a:ext cx="4391665" cy="2842380"/>
              </a:xfrm>
              <a:prstGeom prst="roundRect">
                <a:avLst>
                  <a:gd name="adj" fmla="val 57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Grafik 18" descr="Ein Bild, das Menschliches Gesicht, Junge, Clipart, Lächeln enthält.&#10;&#10;Automatisch generierte Beschreibung">
                <a:extLst>
                  <a:ext uri="{FF2B5EF4-FFF2-40B4-BE49-F238E27FC236}">
                    <a16:creationId xmlns:a16="http://schemas.microsoft.com/office/drawing/2014/main" id="{525445BF-BD79-3008-0EB6-730B5A45254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8128" t="43020" r="25164" b="21479"/>
              <a:stretch/>
            </p:blipFill>
            <p:spPr>
              <a:xfrm>
                <a:off x="12381394" y="3686235"/>
                <a:ext cx="4391665" cy="2842380"/>
              </a:xfrm>
              <a:prstGeom prst="roundRect">
                <a:avLst>
                  <a:gd name="adj" fmla="val 57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Grafik 17" descr="Ein Bild, das Menschliches Gesicht, Junge, Clipart, Lächeln enthält.&#10;&#10;Automatisch generierte Beschreibung">
                <a:extLst>
                  <a:ext uri="{FF2B5EF4-FFF2-40B4-BE49-F238E27FC236}">
                    <a16:creationId xmlns:a16="http://schemas.microsoft.com/office/drawing/2014/main" id="{C4932BFB-244D-001A-731A-613DE9C1BEB9}"/>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782" t="42494" r="60510" b="22005"/>
              <a:stretch/>
            </p:blipFill>
            <p:spPr>
              <a:xfrm>
                <a:off x="11346183" y="4000502"/>
                <a:ext cx="4391665" cy="2842380"/>
              </a:xfrm>
              <a:prstGeom prst="roundRect">
                <a:avLst>
                  <a:gd name="adj" fmla="val 57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21" name="Textfeld 20">
              <a:extLst>
                <a:ext uri="{FF2B5EF4-FFF2-40B4-BE49-F238E27FC236}">
                  <a16:creationId xmlns:a16="http://schemas.microsoft.com/office/drawing/2014/main" id="{70DEEFA6-504B-2D2E-07BA-C686E80B256C}"/>
                </a:ext>
              </a:extLst>
            </p:cNvPr>
            <p:cNvSpPr txBox="1"/>
            <p:nvPr/>
          </p:nvSpPr>
          <p:spPr>
            <a:xfrm>
              <a:off x="6324600" y="8550911"/>
              <a:ext cx="2057400" cy="584775"/>
            </a:xfrm>
            <a:prstGeom prst="rect">
              <a:avLst/>
            </a:prstGeom>
            <a:noFill/>
          </p:spPr>
          <p:txBody>
            <a:bodyPr wrap="square" rtlCol="0">
              <a:spAutoFit/>
            </a:bodyPr>
            <a:lstStyle/>
            <a:p>
              <a:pPr algn="ctr"/>
              <a:r>
                <a:rPr lang="de-DE" sz="3200" noProof="0" dirty="0">
                  <a:solidFill>
                    <a:schemeClr val="bg1"/>
                  </a:solidFill>
                  <a:latin typeface="Comic Sans MS" panose="030F0902030302020204" pitchFamily="66" charset="0"/>
                </a:rPr>
                <a:t>Think</a:t>
              </a:r>
            </a:p>
          </p:txBody>
        </p:sp>
        <p:sp>
          <p:nvSpPr>
            <p:cNvPr id="22" name="Textfeld 21">
              <a:extLst>
                <a:ext uri="{FF2B5EF4-FFF2-40B4-BE49-F238E27FC236}">
                  <a16:creationId xmlns:a16="http://schemas.microsoft.com/office/drawing/2014/main" id="{9C2F7FED-EF25-94C7-B2BE-429CD75B44AD}"/>
                </a:ext>
              </a:extLst>
            </p:cNvPr>
            <p:cNvSpPr txBox="1"/>
            <p:nvPr/>
          </p:nvSpPr>
          <p:spPr>
            <a:xfrm>
              <a:off x="9299346" y="8651100"/>
              <a:ext cx="2057400" cy="584775"/>
            </a:xfrm>
            <a:prstGeom prst="rect">
              <a:avLst/>
            </a:prstGeom>
            <a:noFill/>
          </p:spPr>
          <p:txBody>
            <a:bodyPr wrap="square" rtlCol="0">
              <a:spAutoFit/>
            </a:bodyPr>
            <a:lstStyle/>
            <a:p>
              <a:pPr algn="ctr"/>
              <a:r>
                <a:rPr lang="de-DE" sz="3200" noProof="0" dirty="0">
                  <a:solidFill>
                    <a:schemeClr val="bg1"/>
                  </a:solidFill>
                  <a:latin typeface="Comic Sans MS" panose="030F0902030302020204" pitchFamily="66" charset="0"/>
                </a:rPr>
                <a:t>Pair</a:t>
              </a:r>
            </a:p>
          </p:txBody>
        </p:sp>
        <p:sp>
          <p:nvSpPr>
            <p:cNvPr id="23" name="Textfeld 22">
              <a:extLst>
                <a:ext uri="{FF2B5EF4-FFF2-40B4-BE49-F238E27FC236}">
                  <a16:creationId xmlns:a16="http://schemas.microsoft.com/office/drawing/2014/main" id="{CD52A594-442A-86E5-D452-3D9E89C50C6E}"/>
                </a:ext>
              </a:extLst>
            </p:cNvPr>
            <p:cNvSpPr txBox="1"/>
            <p:nvPr/>
          </p:nvSpPr>
          <p:spPr>
            <a:xfrm>
              <a:off x="13063145" y="8676128"/>
              <a:ext cx="2057400" cy="584775"/>
            </a:xfrm>
            <a:prstGeom prst="rect">
              <a:avLst/>
            </a:prstGeom>
            <a:noFill/>
          </p:spPr>
          <p:txBody>
            <a:bodyPr wrap="square" rtlCol="0">
              <a:spAutoFit/>
            </a:bodyPr>
            <a:lstStyle/>
            <a:p>
              <a:pPr algn="ctr"/>
              <a:r>
                <a:rPr lang="de-DE" sz="3200" noProof="0" dirty="0">
                  <a:solidFill>
                    <a:schemeClr val="bg1"/>
                  </a:solidFill>
                  <a:latin typeface="Comic Sans MS" panose="030F0902030302020204" pitchFamily="66" charset="0"/>
                </a:rPr>
                <a:t>Share</a:t>
              </a:r>
            </a:p>
          </p:txBody>
        </p:sp>
        <p:sp>
          <p:nvSpPr>
            <p:cNvPr id="24" name="Pfeil nach rechts 23">
              <a:extLst>
                <a:ext uri="{FF2B5EF4-FFF2-40B4-BE49-F238E27FC236}">
                  <a16:creationId xmlns:a16="http://schemas.microsoft.com/office/drawing/2014/main" id="{07A20B40-4190-BADB-C1B6-F8B5AF27569A}"/>
                </a:ext>
              </a:extLst>
            </p:cNvPr>
            <p:cNvSpPr/>
            <p:nvPr/>
          </p:nvSpPr>
          <p:spPr>
            <a:xfrm>
              <a:off x="8153400" y="7312378"/>
              <a:ext cx="737478" cy="59237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5" name="Pfeil nach rechts 24">
              <a:extLst>
                <a:ext uri="{FF2B5EF4-FFF2-40B4-BE49-F238E27FC236}">
                  <a16:creationId xmlns:a16="http://schemas.microsoft.com/office/drawing/2014/main" id="{21DC090C-47FC-AF7E-13D4-F2549BD8411B}"/>
                </a:ext>
              </a:extLst>
            </p:cNvPr>
            <p:cNvSpPr/>
            <p:nvPr/>
          </p:nvSpPr>
          <p:spPr>
            <a:xfrm>
              <a:off x="11697355" y="7269576"/>
              <a:ext cx="737478" cy="59237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6" name="Ovale Legende 25">
              <a:extLst>
                <a:ext uri="{FF2B5EF4-FFF2-40B4-BE49-F238E27FC236}">
                  <a16:creationId xmlns:a16="http://schemas.microsoft.com/office/drawing/2014/main" id="{36C832A7-C1DA-8FCC-4B2D-19B41499AB7D}"/>
                </a:ext>
              </a:extLst>
            </p:cNvPr>
            <p:cNvSpPr/>
            <p:nvPr/>
          </p:nvSpPr>
          <p:spPr>
            <a:xfrm>
              <a:off x="9677400" y="5669404"/>
              <a:ext cx="1679346" cy="1032122"/>
            </a:xfrm>
            <a:prstGeom prst="wedgeEllipseCallout">
              <a:avLst>
                <a:gd name="adj1" fmla="val -34950"/>
                <a:gd name="adj2" fmla="val 10187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7" name="Ovale Legende 26">
              <a:extLst>
                <a:ext uri="{FF2B5EF4-FFF2-40B4-BE49-F238E27FC236}">
                  <a16:creationId xmlns:a16="http://schemas.microsoft.com/office/drawing/2014/main" id="{C04E33EC-307B-2735-0A49-A85EB1455164}"/>
                </a:ext>
              </a:extLst>
            </p:cNvPr>
            <p:cNvSpPr/>
            <p:nvPr/>
          </p:nvSpPr>
          <p:spPr>
            <a:xfrm>
              <a:off x="9677400" y="5676900"/>
              <a:ext cx="1679346" cy="1032122"/>
            </a:xfrm>
            <a:prstGeom prst="wedgeEllipseCallout">
              <a:avLst>
                <a:gd name="adj1" fmla="val 11434"/>
                <a:gd name="adj2" fmla="val 115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8" name="Ovale Legende 27">
              <a:extLst>
                <a:ext uri="{FF2B5EF4-FFF2-40B4-BE49-F238E27FC236}">
                  <a16:creationId xmlns:a16="http://schemas.microsoft.com/office/drawing/2014/main" id="{24C4EAA5-E973-32C0-CDDF-DDC5D7BE51A6}"/>
                </a:ext>
              </a:extLst>
            </p:cNvPr>
            <p:cNvSpPr/>
            <p:nvPr/>
          </p:nvSpPr>
          <p:spPr>
            <a:xfrm>
              <a:off x="13529274" y="5533977"/>
              <a:ext cx="1679346" cy="1032122"/>
            </a:xfrm>
            <a:prstGeom prst="wedgeEllipseCallout">
              <a:avLst>
                <a:gd name="adj1" fmla="val -34950"/>
                <a:gd name="adj2" fmla="val 10187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9" name="Ovale Legende 28">
              <a:extLst>
                <a:ext uri="{FF2B5EF4-FFF2-40B4-BE49-F238E27FC236}">
                  <a16:creationId xmlns:a16="http://schemas.microsoft.com/office/drawing/2014/main" id="{DE8EE40C-3A94-C780-66D6-00A73FA1279E}"/>
                </a:ext>
              </a:extLst>
            </p:cNvPr>
            <p:cNvSpPr/>
            <p:nvPr/>
          </p:nvSpPr>
          <p:spPr>
            <a:xfrm>
              <a:off x="13529274" y="5559178"/>
              <a:ext cx="1679346" cy="1032122"/>
            </a:xfrm>
            <a:prstGeom prst="wedgeEllipseCallout">
              <a:avLst>
                <a:gd name="adj1" fmla="val 11434"/>
                <a:gd name="adj2" fmla="val 115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0" name="Ovale Legende 29">
              <a:extLst>
                <a:ext uri="{FF2B5EF4-FFF2-40B4-BE49-F238E27FC236}">
                  <a16:creationId xmlns:a16="http://schemas.microsoft.com/office/drawing/2014/main" id="{32BDE89A-3738-D799-231B-4BB42D1988A9}"/>
                </a:ext>
              </a:extLst>
            </p:cNvPr>
            <p:cNvSpPr/>
            <p:nvPr/>
          </p:nvSpPr>
          <p:spPr>
            <a:xfrm>
              <a:off x="13546207" y="5559178"/>
              <a:ext cx="1679346" cy="1032122"/>
            </a:xfrm>
            <a:prstGeom prst="wedgeEllipseCallout">
              <a:avLst>
                <a:gd name="adj1" fmla="val -67216"/>
                <a:gd name="adj2" fmla="val 11828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1" name="Ovale Legende 30">
              <a:extLst>
                <a:ext uri="{FF2B5EF4-FFF2-40B4-BE49-F238E27FC236}">
                  <a16:creationId xmlns:a16="http://schemas.microsoft.com/office/drawing/2014/main" id="{23E80AC3-BE18-65A1-0A0C-34651FDE64B8}"/>
                </a:ext>
              </a:extLst>
            </p:cNvPr>
            <p:cNvSpPr/>
            <p:nvPr/>
          </p:nvSpPr>
          <p:spPr>
            <a:xfrm>
              <a:off x="13546207" y="5559178"/>
              <a:ext cx="1679346" cy="1032122"/>
            </a:xfrm>
            <a:prstGeom prst="wedgeEllipseCallout">
              <a:avLst>
                <a:gd name="adj1" fmla="val 43700"/>
                <a:gd name="adj2" fmla="val 115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grpSp>
    </p:spTree>
    <p:extLst>
      <p:ext uri="{BB962C8B-B14F-4D97-AF65-F5344CB8AC3E}">
        <p14:creationId xmlns:p14="http://schemas.microsoft.com/office/powerpoint/2010/main" val="2003897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3349</Words>
  <Application>Microsoft Office PowerPoint</Application>
  <PresentationFormat>Benutzerdefiniert</PresentationFormat>
  <Paragraphs>252</Paragraphs>
  <Slides>13</Slides>
  <Notes>13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13</vt:i4>
      </vt:variant>
    </vt:vector>
  </HeadingPairs>
  <TitlesOfParts>
    <vt:vector size="20" baseType="lpstr">
      <vt:lpstr>Baloo Bhaijaan</vt:lpstr>
      <vt:lpstr>Atkinson Hyperlegible</vt:lpstr>
      <vt:lpstr>Comic Sans MS</vt:lpstr>
      <vt:lpstr>Arial</vt:lpstr>
      <vt:lpstr>Dekko</vt:lpstr>
      <vt:lpstr>Calibri</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 und Meinungsfreiheit</dc:title>
  <dc:creator>Schwaiger, Petra, Dr.</dc:creator>
  <cp:lastModifiedBy>Elisabeth Arnold</cp:lastModifiedBy>
  <cp:revision>75</cp:revision>
  <dcterms:created xsi:type="dcterms:W3CDTF">2006-08-16T00:00:00Z</dcterms:created>
  <dcterms:modified xsi:type="dcterms:W3CDTF">2025-12-01T16:28:03Z</dcterms:modified>
  <dc:identifier>DAGVDIZ-2Ss</dc:identifier>
</cp:coreProperties>
</file>