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46" r:id="rId2"/>
    <p:sldId id="350" r:id="rId3"/>
    <p:sldId id="35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EBEB"/>
    <a:srgbClr val="941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25"/>
    <p:restoredTop sz="95897"/>
  </p:normalViewPr>
  <p:slideViewPr>
    <p:cSldViewPr snapToGrid="0">
      <p:cViewPr varScale="1">
        <p:scale>
          <a:sx n="102" d="100"/>
          <a:sy n="102" d="100"/>
        </p:scale>
        <p:origin x="21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272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7466E-3E3D-3242-8781-B5441EAD0D88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21D1A-6E75-E241-AFDA-F17AC2EF4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76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21D1A-6E75-E241-AFDA-F17AC2EF43B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463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21D1A-6E75-E241-AFDA-F17AC2EF43B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263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21D1A-6E75-E241-AFDA-F17AC2EF43B3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3780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581127-5D46-61F7-B53B-E7D0FE06C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755DB42-676C-2BE3-158D-FD42F86BD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4D6517-ACFF-F6F5-491E-C1A2B849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86F4A5-71C2-3455-3BDB-788BD17CF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BB1F07-8040-8FBD-3468-87433508D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9964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FBC10A-42E1-89FB-760A-1E102551D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1A847E2-7456-78AD-0E98-41600517A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03855D-2472-A6DD-686C-0C529F1B1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7A4E22-876C-AC31-6B2A-46EA7BB7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F02120-4661-0B14-D2FA-3C819DEC5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61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8898AA8-DDE3-948B-A1CC-98FFB716E7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778187-6FA0-6EE5-5576-6462962F7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731F50-1E3A-34C0-9580-E8C4D1BE1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0EA446-ED26-EA0C-C9C2-EA93E53D0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2A1CC8-C8D3-08A1-548C-72E0B11F1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104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7F15E3-776E-05D8-A6CC-476B16B80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62E9F5-3FD5-5A7A-C3B3-9667C0308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DA0C53-32C2-6A3B-8FE5-FC53FCF98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27429C-3D70-AAA4-ABA4-458902149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D08EE6-F66B-BE48-7651-D6ADE420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92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83CCF7-6751-B408-8444-DF14A9580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DFACE2D-F33A-0C1F-724C-B7E86DAE7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3ED86D-2D5C-23AF-C886-1BE11686B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4A5EE2-383F-7574-9871-0B02654F3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14CDBE-8897-57CB-5DC0-8AB75B6A2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419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FBE64E-ADC3-5AEC-15BB-A469BA39C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B32209-566F-4F3A-3FA2-C9A09DDEF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2FBC9D-9B4E-3B43-293C-991F725BEF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310592C-B8BC-8739-7651-A3D5B2C4E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A77E89-252E-3AF9-34E0-ED3F6524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BCE22C6-8683-AD7F-31D5-E9551246D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178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3E8DAD-5F4E-34EA-D0F9-F4B584DDC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258C08-D892-0BBF-C522-38A20B0CA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86C0BF-C609-6A2E-5CAD-F4B04354D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200D07B-0B54-E1E2-0516-4D1497561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2F9CBAB-4533-C9B3-2675-737493106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E84BD2B-EE04-9F97-86F7-494A69795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60A82F8-8D27-AE06-ECE7-224D563F5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49B45D-8DE8-5FF1-6F7A-045C9899A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924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C336E-7269-ADCE-21CF-CFAA2C00B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AB0D8C9-9EF0-AB62-50A0-B95A9BF13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D0C0A8D-7C57-F77F-A419-F36A76BB8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0E759D-86B4-12D6-43DE-859D8F2BC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814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40F07E0-8A4C-0F8A-E19C-FE66FA664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174A06B-BE13-4863-FD50-06152BB12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1F9E9A7-002F-9D7B-04B8-88B245AC3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130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BCF3E-BC2A-82E9-9594-B751B12D7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51F04F-29F9-A3DC-C488-165F756C1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D84C26A-9B3E-6C2F-10FA-2B98FF43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80D5C3B-86E8-1D97-3BAB-27319DF2A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A115150-EA6E-DC9A-2471-9A2F35652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69A0C0-045C-00D8-DBA6-94AD8FA94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283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DCD01B-3C42-B9FD-C113-5C31D3A3B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9D01999-26D9-39B7-8E69-A484D5EE4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52D4754-3B2E-14DB-7B90-4E81D6558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70338B4-8CFD-EE01-5B7D-181650CDD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DB48312-1E48-ECBA-1609-23258A85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9E9531-56A8-FC93-CF02-74BBAF0AE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991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D5B2CD5-D984-8D85-5A2E-4FB418B45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4B7BD5-B19D-7ABE-5DA6-14443AD69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B46CB6-21AC-630C-9ACA-25617AFD9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23D92-8B65-E249-8CA0-926B221FB12B}" type="datetimeFigureOut">
              <a:rPr lang="de-DE" smtClean="0"/>
              <a:t>13.06.23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B14D9F-6359-EF06-DF72-162E410D93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8F08A7-9D77-2FAB-0451-6087CE4175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1AC86-2B93-E64F-9005-FD92A51D40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008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5591008-29F5-C7ED-E1A2-058A228F77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145615"/>
              </p:ext>
            </p:extLst>
          </p:nvPr>
        </p:nvGraphicFramePr>
        <p:xfrm>
          <a:off x="65049" y="2260733"/>
          <a:ext cx="3830355" cy="6096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12131">
                  <a:extLst>
                    <a:ext uri="{9D8B030D-6E8A-4147-A177-3AD203B41FA5}">
                      <a16:colId xmlns:a16="http://schemas.microsoft.com/office/drawing/2014/main" val="1910987523"/>
                    </a:ext>
                  </a:extLst>
                </a:gridCol>
                <a:gridCol w="2918224">
                  <a:extLst>
                    <a:ext uri="{9D8B030D-6E8A-4147-A177-3AD203B41FA5}">
                      <a16:colId xmlns:a16="http://schemas.microsoft.com/office/drawing/2014/main" val="353847815"/>
                    </a:ext>
                  </a:extLst>
                </a:gridCol>
              </a:tblGrid>
              <a:tr h="4532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Erstellen und Anpassen digitaler Ressourcen</a:t>
                      </a:r>
                    </a:p>
                  </a:txBody>
                  <a:tcPr marL="29182" marR="291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Sach- und situationsgerechte Anpassung digitaler Ressourcen mittels verschiedener Instrumente und Strategien 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012010"/>
                  </a:ext>
                </a:extLst>
              </a:tr>
            </a:tbl>
          </a:graphicData>
        </a:graphic>
      </p:graphicFrame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15DBF538-D368-E4BE-8D40-31393C43D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734678"/>
              </p:ext>
            </p:extLst>
          </p:nvPr>
        </p:nvGraphicFramePr>
        <p:xfrm>
          <a:off x="65049" y="4263574"/>
          <a:ext cx="3830355" cy="41021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73414">
                  <a:extLst>
                    <a:ext uri="{9D8B030D-6E8A-4147-A177-3AD203B41FA5}">
                      <a16:colId xmlns:a16="http://schemas.microsoft.com/office/drawing/2014/main" val="1006260042"/>
                    </a:ext>
                  </a:extLst>
                </a:gridCol>
                <a:gridCol w="2956941">
                  <a:extLst>
                    <a:ext uri="{9D8B030D-6E8A-4147-A177-3AD203B41FA5}">
                      <a16:colId xmlns:a16="http://schemas.microsoft.com/office/drawing/2014/main" val="581475971"/>
                    </a:ext>
                  </a:extLst>
                </a:gridCol>
              </a:tblGrid>
              <a:tr h="410211">
                <a:tc>
                  <a:txBody>
                    <a:bodyPr/>
                    <a:lstStyle/>
                    <a:p>
                      <a:r>
                        <a:rPr lang="de-DE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Kollaboratives Lernen</a:t>
                      </a:r>
                      <a:endParaRPr lang="de-DE"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digitaler Medien bei der Gestaltung gemeinsamer Lernaktivitäten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24707799"/>
                  </a:ext>
                </a:extLst>
              </a:tr>
            </a:tbl>
          </a:graphicData>
        </a:graphic>
      </p:graphicFrame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0E5B94BA-9D86-5FF6-BA0D-C33CD7631C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649027"/>
              </p:ext>
            </p:extLst>
          </p:nvPr>
        </p:nvGraphicFramePr>
        <p:xfrm>
          <a:off x="65049" y="6136868"/>
          <a:ext cx="3839764" cy="5029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85446">
                  <a:extLst>
                    <a:ext uri="{9D8B030D-6E8A-4147-A177-3AD203B41FA5}">
                      <a16:colId xmlns:a16="http://schemas.microsoft.com/office/drawing/2014/main" val="1006260042"/>
                    </a:ext>
                  </a:extLst>
                </a:gridCol>
                <a:gridCol w="2954318">
                  <a:extLst>
                    <a:ext uri="{9D8B030D-6E8A-4147-A177-3AD203B41FA5}">
                      <a16:colId xmlns:a16="http://schemas.microsoft.com/office/drawing/2014/main" val="581475971"/>
                    </a:ext>
                  </a:extLst>
                </a:gridCol>
              </a:tblGrid>
              <a:tr h="410217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Selbst-gesteuertes Lernen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digitaler Medien bei der Gestaltung selbstgesteuerter Lernaktivitäten 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24707799"/>
                  </a:ext>
                </a:extLst>
              </a:tr>
            </a:tbl>
          </a:graphicData>
        </a:graphic>
      </p:graphicFrame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98DCA569-AF65-C6F5-6AF7-1B9DCEC5F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147685"/>
              </p:ext>
            </p:extLst>
          </p:nvPr>
        </p:nvGraphicFramePr>
        <p:xfrm>
          <a:off x="4047447" y="3116030"/>
          <a:ext cx="3887651" cy="34751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6104">
                  <a:extLst>
                    <a:ext uri="{9D8B030D-6E8A-4147-A177-3AD203B41FA5}">
                      <a16:colId xmlns:a16="http://schemas.microsoft.com/office/drawing/2014/main" val="2749108295"/>
                    </a:ext>
                  </a:extLst>
                </a:gridCol>
                <a:gridCol w="3021547">
                  <a:extLst>
                    <a:ext uri="{9D8B030D-6E8A-4147-A177-3AD203B41FA5}">
                      <a16:colId xmlns:a16="http://schemas.microsoft.com/office/drawing/2014/main" val="2693818797"/>
                    </a:ext>
                  </a:extLst>
                </a:gridCol>
              </a:tblGrid>
              <a:tr h="347512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Analyse der Lernevidenz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Bewertung von elementaren Daten zu Lernaktivitäten und -leistung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389925"/>
                  </a:ext>
                </a:extLst>
              </a:tr>
            </a:tbl>
          </a:graphicData>
        </a:graphic>
      </p:graphicFrame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E282E361-EA59-AE68-9926-F20B7131F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576231"/>
              </p:ext>
            </p:extLst>
          </p:nvPr>
        </p:nvGraphicFramePr>
        <p:xfrm>
          <a:off x="4047447" y="2269397"/>
          <a:ext cx="3887651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8496">
                  <a:extLst>
                    <a:ext uri="{9D8B030D-6E8A-4147-A177-3AD203B41FA5}">
                      <a16:colId xmlns:a16="http://schemas.microsoft.com/office/drawing/2014/main" val="2749108295"/>
                    </a:ext>
                  </a:extLst>
                </a:gridCol>
                <a:gridCol w="3019155">
                  <a:extLst>
                    <a:ext uri="{9D8B030D-6E8A-4147-A177-3AD203B41FA5}">
                      <a16:colId xmlns:a16="http://schemas.microsoft.com/office/drawing/2014/main" val="2693818797"/>
                    </a:ext>
                  </a:extLst>
                </a:gridCol>
              </a:tblGrid>
              <a:tr h="352715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Lernstands-erhebungen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und Anpassung bestehender digitaler Bewertungstools und -formate zur Lernstandserhebung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389925"/>
                  </a:ext>
                </a:extLst>
              </a:tr>
            </a:tbl>
          </a:graphicData>
        </a:graphic>
      </p:graphicFrame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1B3FF30F-19DB-627D-8739-0C8892F22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213180"/>
              </p:ext>
            </p:extLst>
          </p:nvPr>
        </p:nvGraphicFramePr>
        <p:xfrm>
          <a:off x="4047447" y="3830115"/>
          <a:ext cx="3887651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8315">
                  <a:extLst>
                    <a:ext uri="{9D8B030D-6E8A-4147-A177-3AD203B41FA5}">
                      <a16:colId xmlns:a16="http://schemas.microsoft.com/office/drawing/2014/main" val="2749108295"/>
                    </a:ext>
                  </a:extLst>
                </a:gridCol>
                <a:gridCol w="3019336">
                  <a:extLst>
                    <a:ext uri="{9D8B030D-6E8A-4147-A177-3AD203B41FA5}">
                      <a16:colId xmlns:a16="http://schemas.microsoft.com/office/drawing/2014/main" val="2693818797"/>
                    </a:ext>
                  </a:extLst>
                </a:gridCol>
              </a:tblGrid>
              <a:tr h="270680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Feedback und Planung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Digitale Medien nutzen, um den Lernenden gezielt und zeitnah individuelles Feedback zu geben, auch in Form eines Peer-Feedbacks. 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389925"/>
                  </a:ext>
                </a:extLst>
              </a:tr>
            </a:tbl>
          </a:graphicData>
        </a:graphic>
      </p:graphicFrame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FADFF106-9D3F-32E2-D444-3B76BD548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993047"/>
              </p:ext>
            </p:extLst>
          </p:nvPr>
        </p:nvGraphicFramePr>
        <p:xfrm>
          <a:off x="4047447" y="6415734"/>
          <a:ext cx="3868968" cy="34223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1685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3007283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342234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Schüler-aktivierung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 Motivierung der Lernenden zur aktiven Auseinandersetzung mit dem Lerngegenstand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id="{DBEDD2CD-D967-4656-D489-F6B5CB0CC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960481"/>
              </p:ext>
            </p:extLst>
          </p:nvPr>
        </p:nvGraphicFramePr>
        <p:xfrm>
          <a:off x="4047447" y="5713881"/>
          <a:ext cx="3844963" cy="3352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97532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2947431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Differen-zierung</a:t>
                      </a: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digitaler Medien zur Differenzierung und Individualisierung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34098B8F-4107-63B0-E79B-2C9BD26F5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779852"/>
              </p:ext>
            </p:extLst>
          </p:nvPr>
        </p:nvGraphicFramePr>
        <p:xfrm>
          <a:off x="8160270" y="5957868"/>
          <a:ext cx="3954808" cy="8001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3094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2971714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231894">
                <a:tc>
                  <a:txBody>
                    <a:bodyPr/>
                    <a:lstStyle/>
                    <a:p>
                      <a:r>
                        <a:rPr lang="de-DE" sz="1100" b="1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Analysieren und Reflektieren </a:t>
                      </a: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 der Analyse und Reflektion über Medienangebote, Informatiksysteme sowie Potenziale und Risiken der Digitalisierung für das Individuum und die Gesellschaft 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0CDA161C-84C5-7D21-B9FF-4EF3F4392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053784"/>
              </p:ext>
            </p:extLst>
          </p:nvPr>
        </p:nvGraphicFramePr>
        <p:xfrm>
          <a:off x="8160270" y="3432489"/>
          <a:ext cx="3964640" cy="6400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71698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2992942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414965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Produzieren und Präsentieren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 der Gestaltung, Umsetzung, Präsentation und Publikation von digitalen Inhalten und Medienprodukten seitens der Lernenden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D894093A-C03A-F96E-EA2C-A0D0CED10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962992"/>
              </p:ext>
            </p:extLst>
          </p:nvPr>
        </p:nvGraphicFramePr>
        <p:xfrm>
          <a:off x="8160270" y="4775188"/>
          <a:ext cx="3940073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70725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2969348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414965">
                <a:tc>
                  <a:txBody>
                    <a:bodyPr/>
                    <a:lstStyle/>
                    <a:p>
                      <a:r>
                        <a:rPr lang="de-DE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Kommunizieren und Kooperieren</a:t>
                      </a:r>
                      <a:endParaRPr lang="de-DE"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 von digital gestützter Kommunikation und Zusammenarbeit der Lernenden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21" name="Tabelle 20">
            <a:extLst>
              <a:ext uri="{FF2B5EF4-FFF2-40B4-BE49-F238E27FC236}">
                <a16:creationId xmlns:a16="http://schemas.microsoft.com/office/drawing/2014/main" id="{64CA77D9-8967-C821-4EF3-C384E863F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127373"/>
              </p:ext>
            </p:extLst>
          </p:nvPr>
        </p:nvGraphicFramePr>
        <p:xfrm>
          <a:off x="8160270" y="2249810"/>
          <a:ext cx="3947441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71698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2975743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Suchen und Verarbeiten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Förderung: von Kompetenzen zur Informationsgewinnung und -verarbeitung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16B2394A-50CA-965C-5573-12A2FC8AE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150196"/>
              </p:ext>
            </p:extLst>
          </p:nvPr>
        </p:nvGraphicFramePr>
        <p:xfrm>
          <a:off x="65049" y="5165297"/>
          <a:ext cx="4005649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49351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3156298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414965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Schüler-</a:t>
                      </a:r>
                    </a:p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orientierung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Gewährleistung von digitaler Teilhabe und Inklusion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(Barrierefreiheit und digitale Teilhabe)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13F503CE-1F0C-41D7-E623-3B47DB71F82D}"/>
              </a:ext>
            </a:extLst>
          </p:cNvPr>
          <p:cNvSpPr txBox="1"/>
          <p:nvPr/>
        </p:nvSpPr>
        <p:spPr>
          <a:xfrm>
            <a:off x="3153565" y="638214"/>
            <a:ext cx="6098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de-DE" sz="1800" dirty="0">
                <a:solidFill>
                  <a:srgbClr val="000000"/>
                </a:solidFill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Wo setzen wir unsere Prioritäten und Schwerpunkte? </a:t>
            </a:r>
            <a:endParaRPr lang="de-DE" sz="2000" dirty="0">
              <a:effectLst/>
              <a:latin typeface="PT Sans" panose="020B0503020203020204" pitchFamily="34" charset="77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e-DE" sz="1800" dirty="0">
                <a:solidFill>
                  <a:srgbClr val="000000"/>
                </a:solidFill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Welcher Fortbildungsbedarf leitet sich aus diesen Zielen kurz-, mittel- und langfristig ab? </a:t>
            </a:r>
            <a:endParaRPr lang="de-DE" sz="2000" dirty="0">
              <a:effectLst/>
              <a:latin typeface="PT Sans" panose="020B0503020203020204" pitchFamily="34" charset="77"/>
              <a:ea typeface="Times New Roman" panose="02020603050405020304" pitchFamily="18" charset="0"/>
            </a:endParaRP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91124A85-7C96-BE4A-6E0E-F8197E23D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864198"/>
              </p:ext>
            </p:extLst>
          </p:nvPr>
        </p:nvGraphicFramePr>
        <p:xfrm>
          <a:off x="65049" y="3361845"/>
          <a:ext cx="3839764" cy="49466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85446">
                  <a:extLst>
                    <a:ext uri="{9D8B030D-6E8A-4147-A177-3AD203B41FA5}">
                      <a16:colId xmlns:a16="http://schemas.microsoft.com/office/drawing/2014/main" val="1006260042"/>
                    </a:ext>
                  </a:extLst>
                </a:gridCol>
                <a:gridCol w="2954318">
                  <a:extLst>
                    <a:ext uri="{9D8B030D-6E8A-4147-A177-3AD203B41FA5}">
                      <a16:colId xmlns:a16="http://schemas.microsoft.com/office/drawing/2014/main" val="581475971"/>
                    </a:ext>
                  </a:extLst>
                </a:gridCol>
              </a:tblGrid>
              <a:tr h="494663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Lern-begleitung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der verfügbaren digitalen Technologien im Lernprozess 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707799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89A9E4D5-5BC1-88A3-5DDD-A5F0FFE601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453530"/>
              </p:ext>
            </p:extLst>
          </p:nvPr>
        </p:nvGraphicFramePr>
        <p:xfrm>
          <a:off x="4047447" y="4676748"/>
          <a:ext cx="3844963" cy="6705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73469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2971494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Barriere-freiheit und digitale Teilhabe</a:t>
                      </a: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Auseinandersetzung mit Fragen der digitalen Teilhabe und Inklusion 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045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5591008-29F5-C7ED-E1A2-058A228F77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150309"/>
              </p:ext>
            </p:extLst>
          </p:nvPr>
        </p:nvGraphicFramePr>
        <p:xfrm>
          <a:off x="1012755" y="1114675"/>
          <a:ext cx="4005649" cy="6096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29541">
                  <a:extLst>
                    <a:ext uri="{9D8B030D-6E8A-4147-A177-3AD203B41FA5}">
                      <a16:colId xmlns:a16="http://schemas.microsoft.com/office/drawing/2014/main" val="1910987523"/>
                    </a:ext>
                  </a:extLst>
                </a:gridCol>
                <a:gridCol w="2976108">
                  <a:extLst>
                    <a:ext uri="{9D8B030D-6E8A-4147-A177-3AD203B41FA5}">
                      <a16:colId xmlns:a16="http://schemas.microsoft.com/office/drawing/2014/main" val="353847815"/>
                    </a:ext>
                  </a:extLst>
                </a:gridCol>
              </a:tblGrid>
              <a:tr h="4532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Erstellen und Anpassen digitaler Ressourcen</a:t>
                      </a:r>
                    </a:p>
                  </a:txBody>
                  <a:tcPr marL="29182" marR="29182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Sach- und situationsgerechte Anpassung digitaler Ressourcen mittels verschiedener Instrumente und Strategien (Audio, Video, Comic, multimediale Lernumgebungen)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012010"/>
                  </a:ext>
                </a:extLst>
              </a:tr>
            </a:tbl>
          </a:graphicData>
        </a:graphic>
      </p:graphicFrame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15DBF538-D368-E4BE-8D40-31393C43D49C}"/>
              </a:ext>
            </a:extLst>
          </p:cNvPr>
          <p:cNvGraphicFramePr>
            <a:graphicFrameLocks noGrp="1"/>
          </p:cNvGraphicFramePr>
          <p:nvPr/>
        </p:nvGraphicFramePr>
        <p:xfrm>
          <a:off x="113848" y="5010828"/>
          <a:ext cx="3830355" cy="41021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73414">
                  <a:extLst>
                    <a:ext uri="{9D8B030D-6E8A-4147-A177-3AD203B41FA5}">
                      <a16:colId xmlns:a16="http://schemas.microsoft.com/office/drawing/2014/main" val="1006260042"/>
                    </a:ext>
                  </a:extLst>
                </a:gridCol>
                <a:gridCol w="2956941">
                  <a:extLst>
                    <a:ext uri="{9D8B030D-6E8A-4147-A177-3AD203B41FA5}">
                      <a16:colId xmlns:a16="http://schemas.microsoft.com/office/drawing/2014/main" val="581475971"/>
                    </a:ext>
                  </a:extLst>
                </a:gridCol>
              </a:tblGrid>
              <a:tr h="410211">
                <a:tc>
                  <a:txBody>
                    <a:bodyPr/>
                    <a:lstStyle/>
                    <a:p>
                      <a:r>
                        <a:rPr lang="de-DE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Kollaboratives Lernen</a:t>
                      </a:r>
                      <a:endParaRPr lang="de-DE"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digitaler Medien bei der Gestaltung gemeinsamer Lernaktivitäten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24707799"/>
                  </a:ext>
                </a:extLst>
              </a:tr>
            </a:tbl>
          </a:graphicData>
        </a:graphic>
      </p:graphicFrame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0E5B94BA-9D86-5FF6-BA0D-C33CD7631C4D}"/>
              </a:ext>
            </a:extLst>
          </p:cNvPr>
          <p:cNvGraphicFramePr>
            <a:graphicFrameLocks noGrp="1"/>
          </p:cNvGraphicFramePr>
          <p:nvPr/>
        </p:nvGraphicFramePr>
        <p:xfrm>
          <a:off x="113848" y="5601593"/>
          <a:ext cx="3839764" cy="5029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85446">
                  <a:extLst>
                    <a:ext uri="{9D8B030D-6E8A-4147-A177-3AD203B41FA5}">
                      <a16:colId xmlns:a16="http://schemas.microsoft.com/office/drawing/2014/main" val="1006260042"/>
                    </a:ext>
                  </a:extLst>
                </a:gridCol>
                <a:gridCol w="2954318">
                  <a:extLst>
                    <a:ext uri="{9D8B030D-6E8A-4147-A177-3AD203B41FA5}">
                      <a16:colId xmlns:a16="http://schemas.microsoft.com/office/drawing/2014/main" val="581475971"/>
                    </a:ext>
                  </a:extLst>
                </a:gridCol>
              </a:tblGrid>
              <a:tr h="410217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Selbst-gesteuertes Lernen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digitaler Medien bei der Gestaltung selbstgesteuerter Lernaktivitäten 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24707799"/>
                  </a:ext>
                </a:extLst>
              </a:tr>
            </a:tbl>
          </a:graphicData>
        </a:graphic>
      </p:graphicFrame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98DCA569-AF65-C6F5-6AF7-1B9DCEC5F8CA}"/>
              </a:ext>
            </a:extLst>
          </p:cNvPr>
          <p:cNvGraphicFramePr>
            <a:graphicFrameLocks noGrp="1"/>
          </p:cNvGraphicFramePr>
          <p:nvPr/>
        </p:nvGraphicFramePr>
        <p:xfrm>
          <a:off x="4031731" y="4320695"/>
          <a:ext cx="3887651" cy="34751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6104">
                  <a:extLst>
                    <a:ext uri="{9D8B030D-6E8A-4147-A177-3AD203B41FA5}">
                      <a16:colId xmlns:a16="http://schemas.microsoft.com/office/drawing/2014/main" val="2749108295"/>
                    </a:ext>
                  </a:extLst>
                </a:gridCol>
                <a:gridCol w="3021547">
                  <a:extLst>
                    <a:ext uri="{9D8B030D-6E8A-4147-A177-3AD203B41FA5}">
                      <a16:colId xmlns:a16="http://schemas.microsoft.com/office/drawing/2014/main" val="2693818797"/>
                    </a:ext>
                  </a:extLst>
                </a:gridCol>
              </a:tblGrid>
              <a:tr h="347512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Analyse der Lernevidenz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Bewertung von elementaren Daten zu Lernaktivitäten und -leistung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389925"/>
                  </a:ext>
                </a:extLst>
              </a:tr>
            </a:tbl>
          </a:graphicData>
        </a:graphic>
      </p:graphicFrame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E282E361-EA59-AE68-9926-F20B7131F593}"/>
              </a:ext>
            </a:extLst>
          </p:cNvPr>
          <p:cNvGraphicFramePr>
            <a:graphicFrameLocks noGrp="1"/>
          </p:cNvGraphicFramePr>
          <p:nvPr/>
        </p:nvGraphicFramePr>
        <p:xfrm>
          <a:off x="113848" y="6285068"/>
          <a:ext cx="3887651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8496">
                  <a:extLst>
                    <a:ext uri="{9D8B030D-6E8A-4147-A177-3AD203B41FA5}">
                      <a16:colId xmlns:a16="http://schemas.microsoft.com/office/drawing/2014/main" val="2749108295"/>
                    </a:ext>
                  </a:extLst>
                </a:gridCol>
                <a:gridCol w="3019155">
                  <a:extLst>
                    <a:ext uri="{9D8B030D-6E8A-4147-A177-3AD203B41FA5}">
                      <a16:colId xmlns:a16="http://schemas.microsoft.com/office/drawing/2014/main" val="2693818797"/>
                    </a:ext>
                  </a:extLst>
                </a:gridCol>
              </a:tblGrid>
              <a:tr h="352715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Lernstands-erhebungen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und Anpassung bestehender digitaler Bewertungstools und -formate zur Lernstandserhebung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389925"/>
                  </a:ext>
                </a:extLst>
              </a:tr>
            </a:tbl>
          </a:graphicData>
        </a:graphic>
      </p:graphicFrame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1B3FF30F-19DB-627D-8739-0C8892F22F02}"/>
              </a:ext>
            </a:extLst>
          </p:cNvPr>
          <p:cNvGraphicFramePr>
            <a:graphicFrameLocks noGrp="1"/>
          </p:cNvGraphicFramePr>
          <p:nvPr/>
        </p:nvGraphicFramePr>
        <p:xfrm>
          <a:off x="4031731" y="4847751"/>
          <a:ext cx="3887651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8315">
                  <a:extLst>
                    <a:ext uri="{9D8B030D-6E8A-4147-A177-3AD203B41FA5}">
                      <a16:colId xmlns:a16="http://schemas.microsoft.com/office/drawing/2014/main" val="2749108295"/>
                    </a:ext>
                  </a:extLst>
                </a:gridCol>
                <a:gridCol w="3019336">
                  <a:extLst>
                    <a:ext uri="{9D8B030D-6E8A-4147-A177-3AD203B41FA5}">
                      <a16:colId xmlns:a16="http://schemas.microsoft.com/office/drawing/2014/main" val="2693818797"/>
                    </a:ext>
                  </a:extLst>
                </a:gridCol>
              </a:tblGrid>
              <a:tr h="56290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Feedback und Planung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Digitale Medien nutzen, um den Lernenden gezielt und zeitnah individuelles Feedback zu geben, auch in Form eines Peer-Feedbacks. 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389925"/>
                  </a:ext>
                </a:extLst>
              </a:tr>
            </a:tbl>
          </a:graphicData>
        </a:graphic>
      </p:graphicFrame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FADFF106-9D3F-32E2-D444-3B76BD548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142782"/>
              </p:ext>
            </p:extLst>
          </p:nvPr>
        </p:nvGraphicFramePr>
        <p:xfrm>
          <a:off x="1037797" y="1968127"/>
          <a:ext cx="3868968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71698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2897270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342234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Schüler-aktivierung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 Motivierung der Lernenden zur aktiven Auseinandersetzung mit dem Lerngegenstand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id="{DBEDD2CD-D967-4656-D489-F6B5CB0CC4F2}"/>
              </a:ext>
            </a:extLst>
          </p:cNvPr>
          <p:cNvGraphicFramePr>
            <a:graphicFrameLocks noGrp="1"/>
          </p:cNvGraphicFramePr>
          <p:nvPr/>
        </p:nvGraphicFramePr>
        <p:xfrm>
          <a:off x="4031731" y="6357458"/>
          <a:ext cx="3844963" cy="3352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97532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2947431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Differen-zierung</a:t>
                      </a: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digitaler Medien zur Differenzierung und Individualisierung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34098B8F-4107-63B0-E79B-2C9BD26F5103}"/>
              </a:ext>
            </a:extLst>
          </p:cNvPr>
          <p:cNvGraphicFramePr>
            <a:graphicFrameLocks noGrp="1"/>
          </p:cNvGraphicFramePr>
          <p:nvPr/>
        </p:nvGraphicFramePr>
        <p:xfrm>
          <a:off x="8160270" y="6057900"/>
          <a:ext cx="3954808" cy="8001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3094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2971714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231894">
                <a:tc>
                  <a:txBody>
                    <a:bodyPr/>
                    <a:lstStyle/>
                    <a:p>
                      <a:r>
                        <a:rPr lang="de-DE" sz="1100" b="1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Analysieren und Reflektieren </a:t>
                      </a: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 der Analyse und Reflektion über Medienangebote, Informatiksysteme sowie Potenziale und Risiken der Digitalisierung für das Individuum und die Gesellschaft 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0CDA161C-84C5-7D21-B9FF-4EF3F4392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332385"/>
              </p:ext>
            </p:extLst>
          </p:nvPr>
        </p:nvGraphicFramePr>
        <p:xfrm>
          <a:off x="1037797" y="3242622"/>
          <a:ext cx="4018659" cy="6400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4938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3033721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414965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Produzieren und Präsentieren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 der Gestaltung, Umsetzung, Präsentation und Publikation von digitalen Inhalten und Medienprodukten seitens der Lernenden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D894093A-C03A-F96E-EA2C-A0D0CED10051}"/>
              </a:ext>
            </a:extLst>
          </p:cNvPr>
          <p:cNvGraphicFramePr>
            <a:graphicFrameLocks noGrp="1"/>
          </p:cNvGraphicFramePr>
          <p:nvPr/>
        </p:nvGraphicFramePr>
        <p:xfrm>
          <a:off x="8160270" y="5192103"/>
          <a:ext cx="3940073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70725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2969348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72791">
                <a:tc>
                  <a:txBody>
                    <a:bodyPr/>
                    <a:lstStyle/>
                    <a:p>
                      <a:r>
                        <a:rPr lang="de-DE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Kommunizieren und Kooperieren</a:t>
                      </a:r>
                      <a:endParaRPr lang="de-DE"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 von digital gestützter Kommunikation und Zusammenarbeit der Lernenden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21" name="Tabelle 20">
            <a:extLst>
              <a:ext uri="{FF2B5EF4-FFF2-40B4-BE49-F238E27FC236}">
                <a16:creationId xmlns:a16="http://schemas.microsoft.com/office/drawing/2014/main" id="{64CA77D9-8967-C821-4EF3-C384E863F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292239"/>
              </p:ext>
            </p:extLst>
          </p:nvPr>
        </p:nvGraphicFramePr>
        <p:xfrm>
          <a:off x="1024788" y="2597631"/>
          <a:ext cx="4018659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9229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3029430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Suchen und Verarbeiten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Förderung: von Kompetenzen zur Informationsgewinnung und -verarbeitung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91124A85-7C96-BE4A-6E0E-F8197E23D799}"/>
              </a:ext>
            </a:extLst>
          </p:cNvPr>
          <p:cNvGraphicFramePr>
            <a:graphicFrameLocks noGrp="1"/>
          </p:cNvGraphicFramePr>
          <p:nvPr/>
        </p:nvGraphicFramePr>
        <p:xfrm>
          <a:off x="113848" y="4335611"/>
          <a:ext cx="3839764" cy="49466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85446">
                  <a:extLst>
                    <a:ext uri="{9D8B030D-6E8A-4147-A177-3AD203B41FA5}">
                      <a16:colId xmlns:a16="http://schemas.microsoft.com/office/drawing/2014/main" val="1006260042"/>
                    </a:ext>
                  </a:extLst>
                </a:gridCol>
                <a:gridCol w="2954318">
                  <a:extLst>
                    <a:ext uri="{9D8B030D-6E8A-4147-A177-3AD203B41FA5}">
                      <a16:colId xmlns:a16="http://schemas.microsoft.com/office/drawing/2014/main" val="581475971"/>
                    </a:ext>
                  </a:extLst>
                </a:gridCol>
              </a:tblGrid>
              <a:tr h="494663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Lern-begleitung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der verfügbaren digitalen Technologien im Lernprozess 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707799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89A9E4D5-5BC1-88A3-5DDD-A5F0FFE601C9}"/>
              </a:ext>
            </a:extLst>
          </p:cNvPr>
          <p:cNvGraphicFramePr>
            <a:graphicFrameLocks noGrp="1"/>
          </p:cNvGraphicFramePr>
          <p:nvPr/>
        </p:nvGraphicFramePr>
        <p:xfrm>
          <a:off x="4031731" y="5507355"/>
          <a:ext cx="3844963" cy="6705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73469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2971494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Barriere-freiheit und digitale Teilhabe</a:t>
                      </a: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Auseinandersetzung mit Fragen der digitalen Teilhabe und Inklusion 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ADB0D638-3060-7801-E313-5677938F7495}"/>
              </a:ext>
            </a:extLst>
          </p:cNvPr>
          <p:cNvCxnSpPr>
            <a:cxnSpLocks/>
          </p:cNvCxnSpPr>
          <p:nvPr/>
        </p:nvCxnSpPr>
        <p:spPr>
          <a:xfrm>
            <a:off x="1012756" y="571408"/>
            <a:ext cx="7945381" cy="0"/>
          </a:xfrm>
          <a:prstGeom prst="straightConnector1">
            <a:avLst/>
          </a:prstGeom>
          <a:noFill/>
          <a:ln w="127000" cap="flat">
            <a:solidFill>
              <a:schemeClr val="bg1">
                <a:lumMod val="8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id="{411F9969-45A2-191A-326C-6947FD2D1163}"/>
              </a:ext>
            </a:extLst>
          </p:cNvPr>
          <p:cNvSpPr txBox="1"/>
          <p:nvPr/>
        </p:nvSpPr>
        <p:spPr>
          <a:xfrm>
            <a:off x="1012756" y="199615"/>
            <a:ext cx="4875285" cy="2667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1219169" hangingPunct="0"/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Aufbau von Kompetenzen, im veränderten Unterrichtssetting</a:t>
            </a: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sym typeface="Helvetica Neue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10FFFA6-53B8-7C72-FBD8-DB6D0A342370}"/>
              </a:ext>
            </a:extLst>
          </p:cNvPr>
          <p:cNvSpPr/>
          <p:nvPr/>
        </p:nvSpPr>
        <p:spPr>
          <a:xfrm>
            <a:off x="623738" y="375126"/>
            <a:ext cx="401050" cy="41836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 hangingPunct="0"/>
            <a:endParaRPr lang="de-DE" sz="1600" dirty="0">
              <a:solidFill>
                <a:schemeClr val="accent1">
                  <a:lumMod val="75000"/>
                </a:schemeClr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2733DCF-CA8F-2AAB-4472-1B9B9C13CCB5}"/>
              </a:ext>
            </a:extLst>
          </p:cNvPr>
          <p:cNvSpPr txBox="1"/>
          <p:nvPr/>
        </p:nvSpPr>
        <p:spPr>
          <a:xfrm>
            <a:off x="1012755" y="666934"/>
            <a:ext cx="4875285" cy="2667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1219169" hangingPunct="0"/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Schwerpunktsetzung im ersten Jahr</a:t>
            </a: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629021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5591008-29F5-C7ED-E1A2-058A228F77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767447"/>
              </p:ext>
            </p:extLst>
          </p:nvPr>
        </p:nvGraphicFramePr>
        <p:xfrm>
          <a:off x="1012755" y="1114675"/>
          <a:ext cx="4005649" cy="6096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29541">
                  <a:extLst>
                    <a:ext uri="{9D8B030D-6E8A-4147-A177-3AD203B41FA5}">
                      <a16:colId xmlns:a16="http://schemas.microsoft.com/office/drawing/2014/main" val="1910987523"/>
                    </a:ext>
                  </a:extLst>
                </a:gridCol>
                <a:gridCol w="2976108">
                  <a:extLst>
                    <a:ext uri="{9D8B030D-6E8A-4147-A177-3AD203B41FA5}">
                      <a16:colId xmlns:a16="http://schemas.microsoft.com/office/drawing/2014/main" val="353847815"/>
                    </a:ext>
                  </a:extLst>
                </a:gridCol>
              </a:tblGrid>
              <a:tr h="4532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Erstellen und Anpassen digitaler Ressourcen</a:t>
                      </a:r>
                    </a:p>
                  </a:txBody>
                  <a:tcPr marL="29182" marR="29182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Sach- und situationsgerechte Anpassung digitaler Ressourcen mittels verschiedener Instrumente und Strategien (Audio, Video, Comic, multimediale Lernumgebungen)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012010"/>
                  </a:ext>
                </a:extLst>
              </a:tr>
            </a:tbl>
          </a:graphicData>
        </a:graphic>
      </p:graphicFrame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15DBF538-D368-E4BE-8D40-31393C43D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627685"/>
              </p:ext>
            </p:extLst>
          </p:nvPr>
        </p:nvGraphicFramePr>
        <p:xfrm>
          <a:off x="113848" y="5743325"/>
          <a:ext cx="3830355" cy="41021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73414">
                  <a:extLst>
                    <a:ext uri="{9D8B030D-6E8A-4147-A177-3AD203B41FA5}">
                      <a16:colId xmlns:a16="http://schemas.microsoft.com/office/drawing/2014/main" val="1006260042"/>
                    </a:ext>
                  </a:extLst>
                </a:gridCol>
                <a:gridCol w="2956941">
                  <a:extLst>
                    <a:ext uri="{9D8B030D-6E8A-4147-A177-3AD203B41FA5}">
                      <a16:colId xmlns:a16="http://schemas.microsoft.com/office/drawing/2014/main" val="581475971"/>
                    </a:ext>
                  </a:extLst>
                </a:gridCol>
              </a:tblGrid>
              <a:tr h="410211">
                <a:tc>
                  <a:txBody>
                    <a:bodyPr/>
                    <a:lstStyle/>
                    <a:p>
                      <a:r>
                        <a:rPr lang="de-DE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Kollaboratives Lernen</a:t>
                      </a:r>
                      <a:endParaRPr lang="de-DE"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digitaler Medien bei der Gestaltung gemeinsamer Lernaktivitäten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24707799"/>
                  </a:ext>
                </a:extLst>
              </a:tr>
            </a:tbl>
          </a:graphicData>
        </a:graphic>
      </p:graphicFrame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0E5B94BA-9D86-5FF6-BA0D-C33CD7631C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801090"/>
              </p:ext>
            </p:extLst>
          </p:nvPr>
        </p:nvGraphicFramePr>
        <p:xfrm>
          <a:off x="5571773" y="2575094"/>
          <a:ext cx="3839764" cy="5029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97469">
                  <a:extLst>
                    <a:ext uri="{9D8B030D-6E8A-4147-A177-3AD203B41FA5}">
                      <a16:colId xmlns:a16="http://schemas.microsoft.com/office/drawing/2014/main" val="1006260042"/>
                    </a:ext>
                  </a:extLst>
                </a:gridCol>
                <a:gridCol w="2842295">
                  <a:extLst>
                    <a:ext uri="{9D8B030D-6E8A-4147-A177-3AD203B41FA5}">
                      <a16:colId xmlns:a16="http://schemas.microsoft.com/office/drawing/2014/main" val="581475971"/>
                    </a:ext>
                  </a:extLst>
                </a:gridCol>
              </a:tblGrid>
              <a:tr h="410217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Selbst-gesteuertes Lernen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digitaler Medien bei der Gestaltung selbstgesteuerter Lernaktivitäten 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24707799"/>
                  </a:ext>
                </a:extLst>
              </a:tr>
            </a:tbl>
          </a:graphicData>
        </a:graphic>
      </p:graphicFrame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98DCA569-AF65-C6F5-6AF7-1B9DCEC5F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462783"/>
              </p:ext>
            </p:extLst>
          </p:nvPr>
        </p:nvGraphicFramePr>
        <p:xfrm>
          <a:off x="4013770" y="5055424"/>
          <a:ext cx="3887651" cy="34751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6104">
                  <a:extLst>
                    <a:ext uri="{9D8B030D-6E8A-4147-A177-3AD203B41FA5}">
                      <a16:colId xmlns:a16="http://schemas.microsoft.com/office/drawing/2014/main" val="2749108295"/>
                    </a:ext>
                  </a:extLst>
                </a:gridCol>
                <a:gridCol w="3021547">
                  <a:extLst>
                    <a:ext uri="{9D8B030D-6E8A-4147-A177-3AD203B41FA5}">
                      <a16:colId xmlns:a16="http://schemas.microsoft.com/office/drawing/2014/main" val="2693818797"/>
                    </a:ext>
                  </a:extLst>
                </a:gridCol>
              </a:tblGrid>
              <a:tr h="347512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Analyse der Lernevidenz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Bewertung von elementaren Daten zu Lernaktivitäten und -leistung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389925"/>
                  </a:ext>
                </a:extLst>
              </a:tr>
            </a:tbl>
          </a:graphicData>
        </a:graphic>
      </p:graphicFrame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E282E361-EA59-AE68-9926-F20B7131F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605776"/>
              </p:ext>
            </p:extLst>
          </p:nvPr>
        </p:nvGraphicFramePr>
        <p:xfrm>
          <a:off x="113848" y="6377940"/>
          <a:ext cx="3887651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68496">
                  <a:extLst>
                    <a:ext uri="{9D8B030D-6E8A-4147-A177-3AD203B41FA5}">
                      <a16:colId xmlns:a16="http://schemas.microsoft.com/office/drawing/2014/main" val="2749108295"/>
                    </a:ext>
                  </a:extLst>
                </a:gridCol>
                <a:gridCol w="3019155">
                  <a:extLst>
                    <a:ext uri="{9D8B030D-6E8A-4147-A177-3AD203B41FA5}">
                      <a16:colId xmlns:a16="http://schemas.microsoft.com/office/drawing/2014/main" val="2693818797"/>
                    </a:ext>
                  </a:extLst>
                </a:gridCol>
              </a:tblGrid>
              <a:tr h="352715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Lernstands-erhebungen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und Anpassung bestehender digitaler Bewertungstools und -formate zur Lernstandserhebung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389925"/>
                  </a:ext>
                </a:extLst>
              </a:tr>
            </a:tbl>
          </a:graphicData>
        </a:graphic>
      </p:graphicFrame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1B3FF30F-19DB-627D-8739-0C8892F22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803631"/>
              </p:ext>
            </p:extLst>
          </p:nvPr>
        </p:nvGraphicFramePr>
        <p:xfrm>
          <a:off x="5571773" y="1112072"/>
          <a:ext cx="3995218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5438">
                  <a:extLst>
                    <a:ext uri="{9D8B030D-6E8A-4147-A177-3AD203B41FA5}">
                      <a16:colId xmlns:a16="http://schemas.microsoft.com/office/drawing/2014/main" val="2749108295"/>
                    </a:ext>
                  </a:extLst>
                </a:gridCol>
                <a:gridCol w="3009780">
                  <a:extLst>
                    <a:ext uri="{9D8B030D-6E8A-4147-A177-3AD203B41FA5}">
                      <a16:colId xmlns:a16="http://schemas.microsoft.com/office/drawing/2014/main" val="2693818797"/>
                    </a:ext>
                  </a:extLst>
                </a:gridCol>
              </a:tblGrid>
              <a:tr h="56290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Feedback und Planung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Digitale Medien nutzen, um den Lernenden gezielt und zeitnah individuelles Feedback zu geben, auch in Form eines Peer-Feedbacks. 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389925"/>
                  </a:ext>
                </a:extLst>
              </a:tr>
            </a:tbl>
          </a:graphicData>
        </a:graphic>
      </p:graphicFrame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FADFF106-9D3F-32E2-D444-3B76BD548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251832"/>
              </p:ext>
            </p:extLst>
          </p:nvPr>
        </p:nvGraphicFramePr>
        <p:xfrm>
          <a:off x="1012755" y="1934679"/>
          <a:ext cx="3868968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08550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2860418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342234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Schüler-aktivierung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 Motivierung der Lernenden zur aktiven Auseinandersetzung mit dem Lerngegenstand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id="{DBEDD2CD-D967-4656-D489-F6B5CB0CC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300221"/>
              </p:ext>
            </p:extLst>
          </p:nvPr>
        </p:nvGraphicFramePr>
        <p:xfrm>
          <a:off x="5571773" y="4220996"/>
          <a:ext cx="3844963" cy="3352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73406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2871557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Differen-zierung</a:t>
                      </a: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Einsatz digitaler Medien zur Differenzierung und Individualisierung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34098B8F-4107-63B0-E79B-2C9BD26F5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251493"/>
              </p:ext>
            </p:extLst>
          </p:nvPr>
        </p:nvGraphicFramePr>
        <p:xfrm>
          <a:off x="8160270" y="5746132"/>
          <a:ext cx="3954808" cy="8001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3094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2971714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231894">
                <a:tc>
                  <a:txBody>
                    <a:bodyPr/>
                    <a:lstStyle/>
                    <a:p>
                      <a:r>
                        <a:rPr lang="de-DE" sz="1100" b="1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Analysieren und Reflektieren </a:t>
                      </a: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 der Analyse und Reflektion über Medienangebote, Informatiksysteme sowie Potenziale und Risiken der Digitalisierung für das Individuum und die Gesellschaft 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0CDA161C-84C5-7D21-B9FF-4EF3F4392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838957"/>
              </p:ext>
            </p:extLst>
          </p:nvPr>
        </p:nvGraphicFramePr>
        <p:xfrm>
          <a:off x="1037797" y="3242622"/>
          <a:ext cx="4018659" cy="6400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4938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3033721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414965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Produzieren und Präsentieren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 der Gestaltung, Umsetzung, Präsentation und Publikation von digitalen Inhalten und Medienprodukten seitens der Lernenden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D894093A-C03A-F96E-EA2C-A0D0CED10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169946"/>
              </p:ext>
            </p:extLst>
          </p:nvPr>
        </p:nvGraphicFramePr>
        <p:xfrm>
          <a:off x="8160270" y="5042273"/>
          <a:ext cx="3940073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70725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2969348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72791">
                <a:tc>
                  <a:txBody>
                    <a:bodyPr/>
                    <a:lstStyle/>
                    <a:p>
                      <a:r>
                        <a:rPr lang="de-DE" sz="105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Kommunizieren und Kooperieren</a:t>
                      </a:r>
                      <a:endParaRPr lang="de-DE" sz="105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 von digital gestützter Kommunikation und Zusammenarbeit der Lernenden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21" name="Tabelle 20">
            <a:extLst>
              <a:ext uri="{FF2B5EF4-FFF2-40B4-BE49-F238E27FC236}">
                <a16:creationId xmlns:a16="http://schemas.microsoft.com/office/drawing/2014/main" id="{64CA77D9-8967-C821-4EF3-C384E863F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86352"/>
              </p:ext>
            </p:extLst>
          </p:nvPr>
        </p:nvGraphicFramePr>
        <p:xfrm>
          <a:off x="1024788" y="2597631"/>
          <a:ext cx="4018659" cy="4800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9229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3029430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Suchen und Verarbeiten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von Methoden zur Förderung: von Kompetenzen zur Informationsgewinnung und -verarbeitung</a:t>
                      </a:r>
                      <a:endParaRPr lang="de-DE" sz="105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91124A85-7C96-BE4A-6E0E-F8197E23D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471724"/>
              </p:ext>
            </p:extLst>
          </p:nvPr>
        </p:nvGraphicFramePr>
        <p:xfrm>
          <a:off x="113848" y="5042273"/>
          <a:ext cx="3839764" cy="49466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85446">
                  <a:extLst>
                    <a:ext uri="{9D8B030D-6E8A-4147-A177-3AD203B41FA5}">
                      <a16:colId xmlns:a16="http://schemas.microsoft.com/office/drawing/2014/main" val="1006260042"/>
                    </a:ext>
                  </a:extLst>
                </a:gridCol>
                <a:gridCol w="2954318">
                  <a:extLst>
                    <a:ext uri="{9D8B030D-6E8A-4147-A177-3AD203B41FA5}">
                      <a16:colId xmlns:a16="http://schemas.microsoft.com/office/drawing/2014/main" val="581475971"/>
                    </a:ext>
                  </a:extLst>
                </a:gridCol>
              </a:tblGrid>
              <a:tr h="494663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Lern-begleitung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Zielgerichteter Einsatz der verfügbaren digitalen Technologien im Lernprozess 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707799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89A9E4D5-5BC1-88A3-5DDD-A5F0FFE601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91508"/>
              </p:ext>
            </p:extLst>
          </p:nvPr>
        </p:nvGraphicFramePr>
        <p:xfrm>
          <a:off x="4001499" y="5707380"/>
          <a:ext cx="3844963" cy="6705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73469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2971494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Barriere-freiheit und digitale Teilhabe</a:t>
                      </a:r>
                    </a:p>
                  </a:txBody>
                  <a:tcPr marL="29182" marR="29182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Auseinandersetzung mit Fragen der digitalen Teilhabe und Inklusion 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ADB0D638-3060-7801-E313-5677938F7495}"/>
              </a:ext>
            </a:extLst>
          </p:cNvPr>
          <p:cNvCxnSpPr>
            <a:cxnSpLocks/>
          </p:cNvCxnSpPr>
          <p:nvPr/>
        </p:nvCxnSpPr>
        <p:spPr>
          <a:xfrm>
            <a:off x="1012756" y="571408"/>
            <a:ext cx="7945381" cy="0"/>
          </a:xfrm>
          <a:prstGeom prst="straightConnector1">
            <a:avLst/>
          </a:prstGeom>
          <a:noFill/>
          <a:ln w="127000" cap="flat">
            <a:solidFill>
              <a:schemeClr val="bg1">
                <a:lumMod val="8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id="{411F9969-45A2-191A-326C-6947FD2D1163}"/>
              </a:ext>
            </a:extLst>
          </p:cNvPr>
          <p:cNvSpPr txBox="1"/>
          <p:nvPr/>
        </p:nvSpPr>
        <p:spPr>
          <a:xfrm>
            <a:off x="1012756" y="199615"/>
            <a:ext cx="4875285" cy="2667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1219169" hangingPunct="0"/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Aufbau von Kompetenzen, im veränderten Unterrichtssetting</a:t>
            </a: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sym typeface="Helvetica Neue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10FFFA6-53B8-7C72-FBD8-DB6D0A342370}"/>
              </a:ext>
            </a:extLst>
          </p:cNvPr>
          <p:cNvSpPr/>
          <p:nvPr/>
        </p:nvSpPr>
        <p:spPr>
          <a:xfrm>
            <a:off x="623738" y="375126"/>
            <a:ext cx="401050" cy="41836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 hangingPunct="0"/>
            <a:endParaRPr lang="de-DE" sz="1600" dirty="0">
              <a:solidFill>
                <a:schemeClr val="accent1">
                  <a:lumMod val="75000"/>
                </a:schemeClr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2733DCF-CA8F-2AAB-4472-1B9B9C13CCB5}"/>
              </a:ext>
            </a:extLst>
          </p:cNvPr>
          <p:cNvSpPr txBox="1"/>
          <p:nvPr/>
        </p:nvSpPr>
        <p:spPr>
          <a:xfrm>
            <a:off x="1012755" y="666934"/>
            <a:ext cx="4875285" cy="2667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1219169" hangingPunct="0"/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Schwerpunktsetzung im ersten Jahr</a:t>
            </a: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sym typeface="Helvetica Neue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9D5A68B1-7CB4-D6C2-3229-6C1CA274DE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142589"/>
              </p:ext>
            </p:extLst>
          </p:nvPr>
        </p:nvGraphicFramePr>
        <p:xfrm>
          <a:off x="5571773" y="1763573"/>
          <a:ext cx="4005649" cy="6400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09501">
                  <a:extLst>
                    <a:ext uri="{9D8B030D-6E8A-4147-A177-3AD203B41FA5}">
                      <a16:colId xmlns:a16="http://schemas.microsoft.com/office/drawing/2014/main" val="2230118542"/>
                    </a:ext>
                  </a:extLst>
                </a:gridCol>
                <a:gridCol w="2996148">
                  <a:extLst>
                    <a:ext uri="{9D8B030D-6E8A-4147-A177-3AD203B41FA5}">
                      <a16:colId xmlns:a16="http://schemas.microsoft.com/office/drawing/2014/main" val="3442457461"/>
                    </a:ext>
                  </a:extLst>
                </a:gridCol>
              </a:tblGrid>
              <a:tr h="414965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Schüler-</a:t>
                      </a:r>
                    </a:p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aktivierung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Systematischer Einsatz eines breiten Methodenrepertoires zur Förderung der aktiven Auseinandersetzung mit dem Lerngegenstand sowie zur aktiven Mediennutzung seitens der Lernenden </a:t>
                      </a: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94965024"/>
                  </a:ext>
                </a:extLst>
              </a:tr>
            </a:tbl>
          </a:graphicData>
        </a:graphic>
      </p:graphicFrame>
      <p:graphicFrame>
        <p:nvGraphicFramePr>
          <p:cNvPr id="22" name="Tabelle 21">
            <a:extLst>
              <a:ext uri="{FF2B5EF4-FFF2-40B4-BE49-F238E27FC236}">
                <a16:creationId xmlns:a16="http://schemas.microsoft.com/office/drawing/2014/main" id="{AD600416-6F2B-DB09-A993-9D488CAA42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310476"/>
              </p:ext>
            </p:extLst>
          </p:nvPr>
        </p:nvGraphicFramePr>
        <p:xfrm>
          <a:off x="5571773" y="3249455"/>
          <a:ext cx="4018659" cy="8001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4938">
                  <a:extLst>
                    <a:ext uri="{9D8B030D-6E8A-4147-A177-3AD203B41FA5}">
                      <a16:colId xmlns:a16="http://schemas.microsoft.com/office/drawing/2014/main" val="4274526751"/>
                    </a:ext>
                  </a:extLst>
                </a:gridCol>
                <a:gridCol w="3033721">
                  <a:extLst>
                    <a:ext uri="{9D8B030D-6E8A-4147-A177-3AD203B41FA5}">
                      <a16:colId xmlns:a16="http://schemas.microsoft.com/office/drawing/2014/main" val="1878240960"/>
                    </a:ext>
                  </a:extLst>
                </a:gridCol>
              </a:tblGrid>
              <a:tr h="414965">
                <a:tc>
                  <a:txBody>
                    <a:bodyPr/>
                    <a:lstStyle/>
                    <a:p>
                      <a:r>
                        <a:rPr lang="de-DE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Produzieren und Präsentieren</a:t>
                      </a:r>
                      <a:endParaRPr lang="de-DE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PT Sans" panose="020B0503020203020204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Systematischer Einsatz eines breiten Methodenrepertoires zur Förderung der ästhetischen Gestaltung, Umsetzung, Präsentation und Publikation verschiedener digitaler Inhalte und Medienprodukte seitens der Lernenden</a:t>
                      </a:r>
                      <a:endParaRPr lang="de-DE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82" marR="29182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6956138"/>
                  </a:ext>
                </a:extLst>
              </a:tr>
            </a:tbl>
          </a:graphicData>
        </a:graphic>
      </p:graphicFrame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8DDA52B7-A3F9-EF0D-E658-05907774B354}"/>
              </a:ext>
            </a:extLst>
          </p:cNvPr>
          <p:cNvCxnSpPr>
            <a:cxnSpLocks/>
          </p:cNvCxnSpPr>
          <p:nvPr/>
        </p:nvCxnSpPr>
        <p:spPr>
          <a:xfrm>
            <a:off x="4881723" y="2053138"/>
            <a:ext cx="556551" cy="0"/>
          </a:xfrm>
          <a:prstGeom prst="straightConnector1">
            <a:avLst/>
          </a:prstGeom>
          <a:noFill/>
          <a:ln w="127000" cap="flat">
            <a:solidFill>
              <a:schemeClr val="bg1">
                <a:lumMod val="8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81D0AD86-753D-FA02-D51D-5C8B5C937D90}"/>
              </a:ext>
            </a:extLst>
          </p:cNvPr>
          <p:cNvCxnSpPr>
            <a:cxnSpLocks/>
          </p:cNvCxnSpPr>
          <p:nvPr/>
        </p:nvCxnSpPr>
        <p:spPr>
          <a:xfrm>
            <a:off x="4881723" y="3480885"/>
            <a:ext cx="556551" cy="0"/>
          </a:xfrm>
          <a:prstGeom prst="straightConnector1">
            <a:avLst/>
          </a:prstGeom>
          <a:noFill/>
          <a:ln w="127000" cap="flat">
            <a:solidFill>
              <a:schemeClr val="bg1">
                <a:lumMod val="8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04CCEB43-3427-D58D-F61F-C7E8E2557463}"/>
              </a:ext>
            </a:extLst>
          </p:cNvPr>
          <p:cNvSpPr txBox="1"/>
          <p:nvPr/>
        </p:nvSpPr>
        <p:spPr>
          <a:xfrm>
            <a:off x="5571773" y="626075"/>
            <a:ext cx="4875285" cy="2667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1219169" hangingPunct="0"/>
            <a:r>
              <a:rPr lang="de-D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Schwerpunktsetzung im Folgejahr</a:t>
            </a:r>
            <a:endParaRPr lang="de-DE" sz="1400" dirty="0">
              <a:solidFill>
                <a:schemeClr val="tx1">
                  <a:lumMod val="75000"/>
                  <a:lumOff val="25000"/>
                </a:schemeClr>
              </a:solidFill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04066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1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775</Words>
  <Application>Microsoft Macintosh PowerPoint</Application>
  <PresentationFormat>Breitbild</PresentationFormat>
  <Paragraphs>103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Helvetica Neue Medium</vt:lpstr>
      <vt:lpstr>PT Sans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Viola Bauer</dc:creator>
  <cp:lastModifiedBy>Viola Bauer</cp:lastModifiedBy>
  <cp:revision>34</cp:revision>
  <dcterms:created xsi:type="dcterms:W3CDTF">2023-06-04T12:13:32Z</dcterms:created>
  <dcterms:modified xsi:type="dcterms:W3CDTF">2023-06-13T15:09:03Z</dcterms:modified>
</cp:coreProperties>
</file>