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61" r:id="rId3"/>
    <p:sldId id="262" r:id="rId4"/>
    <p:sldId id="263" r:id="rId5"/>
    <p:sldId id="268" r:id="rId6"/>
    <p:sldId id="267" r:id="rId7"/>
    <p:sldId id="264" r:id="rId8"/>
    <p:sldId id="265" r:id="rId9"/>
    <p:sldId id="269" r:id="rId10"/>
    <p:sldId id="259" r:id="rId11"/>
    <p:sldId id="258" r:id="rId12"/>
    <p:sldId id="260" r:id="rId1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476A9-44CE-44A6-9ACD-C7D8D83D971A}" v="4" dt="2023-11-20T10:00:09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63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6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4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7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5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5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3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3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7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8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11/20/23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17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47B1B-680F-2C3E-53D8-190E31C3F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820" y="4624394"/>
            <a:ext cx="10803074" cy="10375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de-DE" sz="4000" dirty="0"/>
              <a:t>Interventionsmaßnahmen bei Regelverstößen in der </a:t>
            </a:r>
            <a:br>
              <a:rPr lang="de-DE" sz="4000" dirty="0"/>
            </a:br>
            <a:r>
              <a:rPr lang="de-DE" sz="4000" dirty="0"/>
              <a:t>1:1-Ausstattung</a:t>
            </a:r>
            <a:endParaRPr lang="en-DE" sz="4000"/>
          </a:p>
        </p:txBody>
      </p:sp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FE362D15-6FF9-F40F-0E53-5AC17BE3AC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" y="815216"/>
            <a:ext cx="10591800" cy="32834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1993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D3-FD22-0273-449A-F0D70DC6C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088" y="909637"/>
            <a:ext cx="9078226" cy="136207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5400" err="1"/>
              <a:t>Gewinnung</a:t>
            </a:r>
            <a:r>
              <a:rPr lang="en-US" sz="5400"/>
              <a:t> </a:t>
            </a:r>
            <a:r>
              <a:rPr lang="en-US" sz="5400" err="1"/>
              <a:t>eines</a:t>
            </a:r>
            <a:r>
              <a:rPr lang="en-US" sz="5400"/>
              <a:t> </a:t>
            </a:r>
            <a:r>
              <a:rPr lang="en-US" sz="5400" err="1"/>
              <a:t>Überblicks</a:t>
            </a:r>
            <a:r>
              <a:rPr lang="en-US" sz="5400"/>
              <a:t> </a:t>
            </a:r>
            <a:br>
              <a:rPr lang="en-US" sz="5400"/>
            </a:br>
            <a:r>
              <a:rPr lang="en-US" sz="3600" err="1"/>
              <a:t>über</a:t>
            </a:r>
            <a:r>
              <a:rPr lang="en-US" sz="3600"/>
              <a:t> das </a:t>
            </a:r>
            <a:r>
              <a:rPr lang="en-US" sz="3600" err="1"/>
              <a:t>Ausmaß</a:t>
            </a:r>
            <a:r>
              <a:rPr lang="en-US" sz="3600"/>
              <a:t> der </a:t>
            </a:r>
            <a:r>
              <a:rPr lang="en-US" sz="3600" err="1"/>
              <a:t>angesprochenen</a:t>
            </a:r>
            <a:r>
              <a:rPr lang="en-US" sz="3600"/>
              <a:t> </a:t>
            </a:r>
            <a:r>
              <a:rPr lang="en-US" sz="3600" err="1"/>
              <a:t>Probleme</a:t>
            </a: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8BE0B-7972-74A3-BDC8-A8F3B092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390" y="2939229"/>
            <a:ext cx="6000258" cy="256328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err="1"/>
              <a:t>klassen</a:t>
            </a:r>
            <a:r>
              <a:rPr lang="en-US"/>
              <a:t>- </a:t>
            </a:r>
            <a:r>
              <a:rPr lang="en-US" err="1"/>
              <a:t>oder</a:t>
            </a:r>
            <a:r>
              <a:rPr lang="en-US"/>
              <a:t> </a:t>
            </a:r>
            <a:r>
              <a:rPr lang="en-US" err="1"/>
              <a:t>jahrgangsstufenspezifisch</a:t>
            </a:r>
            <a:r>
              <a:rPr lang="en-US"/>
              <a:t> </a:t>
            </a:r>
            <a:r>
              <a:rPr lang="en-US" err="1"/>
              <a:t>oder</a:t>
            </a:r>
            <a:r>
              <a:rPr lang="en-US"/>
              <a:t> </a:t>
            </a:r>
            <a:r>
              <a:rPr lang="en-US" err="1"/>
              <a:t>nur</a:t>
            </a:r>
            <a:r>
              <a:rPr lang="en-US"/>
              <a:t> </a:t>
            </a:r>
            <a:r>
              <a:rPr lang="en-US" err="1"/>
              <a:t>einzelne</a:t>
            </a:r>
            <a:r>
              <a:rPr lang="en-US"/>
              <a:t> </a:t>
            </a:r>
            <a:r>
              <a:rPr lang="en-US" err="1"/>
              <a:t>Lernende</a:t>
            </a:r>
            <a:r>
              <a:rPr lang="en-US"/>
              <a:t>?</a:t>
            </a:r>
          </a:p>
          <a:p>
            <a:pPr marL="342900"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err="1"/>
              <a:t>Häufigkeit</a:t>
            </a:r>
            <a:r>
              <a:rPr lang="en-US"/>
              <a:t> des </a:t>
            </a:r>
            <a:r>
              <a:rPr lang="en-US" err="1"/>
              <a:t>Auftretens</a:t>
            </a:r>
            <a:r>
              <a:rPr lang="en-US"/>
              <a:t>?</a:t>
            </a:r>
          </a:p>
          <a:p>
            <a:pPr marL="342900"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/>
              <a:t>…</a:t>
            </a:r>
          </a:p>
          <a:p>
            <a:pPr marL="342900"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/>
          </a:p>
        </p:txBody>
      </p:sp>
      <p:pic>
        <p:nvPicPr>
          <p:cNvPr id="10" name="Graphic 9" descr="Clipboard Checked outline">
            <a:extLst>
              <a:ext uri="{FF2B5EF4-FFF2-40B4-BE49-F238E27FC236}">
                <a16:creationId xmlns:a16="http://schemas.microsoft.com/office/drawing/2014/main" id="{5CD70AA2-C833-CE3E-45A0-7B7C9D047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8676" y="426894"/>
            <a:ext cx="2596557" cy="2596557"/>
          </a:xfrm>
          <a:prstGeom prst="rect">
            <a:avLst/>
          </a:prstGeom>
        </p:spPr>
      </p:pic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E836C912-BC49-B6BF-AEEC-954CB29F80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4238732"/>
            <a:ext cx="4076700" cy="12637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262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341BFA31-6544-45C2-9DA0-9E1C5E0B1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9B1D3-FD22-0273-449A-F0D70DC6C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871759"/>
            <a:ext cx="10925176" cy="1128876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de-DE" sz="5400" dirty="0"/>
              <a:t>Diskussion über geeignete Vorgehensweisen und Maßnahmen</a:t>
            </a:r>
          </a:p>
        </p:txBody>
      </p: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DC36F877-5419-44C1-A2CD-376BDDDC3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 descr="Customer review outline">
            <a:extLst>
              <a:ext uri="{FF2B5EF4-FFF2-40B4-BE49-F238E27FC236}">
                <a16:creationId xmlns:a16="http://schemas.microsoft.com/office/drawing/2014/main" id="{543CF0BF-E8CB-28DF-5601-70EC7E36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2529" y="871759"/>
            <a:ext cx="1723888" cy="1723888"/>
          </a:xfrm>
          <a:prstGeom prst="rect">
            <a:avLst/>
          </a:prstGeom>
        </p:spPr>
      </p:pic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E836C912-BC49-B6BF-AEEC-954CB29F80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8541" y="4243850"/>
            <a:ext cx="3527598" cy="1093555"/>
          </a:xfrm>
          <a:prstGeom prst="rect">
            <a:avLst/>
          </a:prstGeom>
          <a:noFill/>
        </p:spPr>
      </p:pic>
      <p:cxnSp>
        <p:nvCxnSpPr>
          <p:cNvPr id="9" name="Straight Connector 13">
            <a:extLst>
              <a:ext uri="{FF2B5EF4-FFF2-40B4-BE49-F238E27FC236}">
                <a16:creationId xmlns:a16="http://schemas.microsoft.com/office/drawing/2014/main" id="{44B21692-652C-4371-95C5-05248EF34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7890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>
            <a:extLst>
              <a:ext uri="{FF2B5EF4-FFF2-40B4-BE49-F238E27FC236}">
                <a16:creationId xmlns:a16="http://schemas.microsoft.com/office/drawing/2014/main" id="{F0261DE1-0A5C-539E-B11F-269BACB9D0D0}"/>
              </a:ext>
            </a:extLst>
          </p:cNvPr>
          <p:cNvSpPr txBox="1">
            <a:spLocks/>
          </p:cNvSpPr>
          <p:nvPr/>
        </p:nvSpPr>
        <p:spPr>
          <a:xfrm>
            <a:off x="938984" y="3087009"/>
            <a:ext cx="7418301" cy="25632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Welche Maßnahmen haben sich schon bewährt?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Brauchen wir einheitliche Maßnahmen im Klassenteam / an der ganzen Schule?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Reicht eine Ansprechperson aus dem Kollegium bei auftretenden Fragen / Situationen?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Wie gehen andere Schulen damit um?</a:t>
            </a:r>
          </a:p>
          <a:p>
            <a:pPr marL="3429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Wie könnte ein Lösungsweg für unsere Schule aussehen?</a:t>
            </a:r>
          </a:p>
          <a:p>
            <a:pPr marL="342900"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398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yerisches Staatsministerium für Unterricht und Kultus">
            <a:extLst>
              <a:ext uri="{FF2B5EF4-FFF2-40B4-BE49-F238E27FC236}">
                <a16:creationId xmlns:a16="http://schemas.microsoft.com/office/drawing/2014/main" id="{FE362D15-6FF9-F40F-0E53-5AC17BE3AC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40" y="1709021"/>
            <a:ext cx="10591800" cy="32834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17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D1BA2-CA0B-C669-9A4A-25058EBB9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Umgang mit Unterrichtsstörungen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01F82E-4AE8-3AC0-7E79-117995003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de-DE" dirty="0"/>
              <a:t>Art der Unterrichtsstörung </a:t>
            </a:r>
          </a:p>
          <a:p>
            <a:pPr marL="457200" indent="-457200">
              <a:buAutoNum type="arabicPeriod"/>
            </a:pPr>
            <a:r>
              <a:rPr lang="de-DE" dirty="0"/>
              <a:t>Rechtliche Grundlagen</a:t>
            </a:r>
          </a:p>
          <a:p>
            <a:pPr marL="457200" indent="-457200">
              <a:buAutoNum type="arabicPeriod"/>
            </a:pPr>
            <a:r>
              <a:rPr lang="de-DE" dirty="0"/>
              <a:t>Absprachen zur Reaktion </a:t>
            </a:r>
          </a:p>
        </p:txBody>
      </p:sp>
    </p:spTree>
    <p:extLst>
      <p:ext uri="{BB962C8B-B14F-4D97-AF65-F5344CB8AC3E}">
        <p14:creationId xmlns:p14="http://schemas.microsoft.com/office/powerpoint/2010/main" val="340304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35F1D-BFEA-128D-9053-834F6DB06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Art der Unterrichtsstörung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A92DDB-8FA9-A4AD-5B38-062D230E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„banale“ Unterrichtsstörung</a:t>
            </a:r>
          </a:p>
          <a:p>
            <a:r>
              <a:rPr lang="de-DE" dirty="0"/>
              <a:t>Verletzung der Persönlichkeitsrechte</a:t>
            </a:r>
          </a:p>
        </p:txBody>
      </p:sp>
    </p:spTree>
    <p:extLst>
      <p:ext uri="{BB962C8B-B14F-4D97-AF65-F5344CB8AC3E}">
        <p14:creationId xmlns:p14="http://schemas.microsoft.com/office/powerpoint/2010/main" val="75648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00F4E4-1E35-CBD8-9305-95E893B9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Verletzung der Persönlichkeitsrechte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ABA226-AD4D-BE1D-61FD-8F24B89A1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2071816"/>
            <a:ext cx="10691265" cy="4382530"/>
          </a:xfrm>
        </p:spPr>
        <p:txBody>
          <a:bodyPr/>
          <a:lstStyle/>
          <a:p>
            <a:r>
              <a:rPr lang="de-DE" dirty="0"/>
              <a:t>Video-, Bild- oder Tonaufnahmen nur mit Einverständnis.</a:t>
            </a:r>
          </a:p>
          <a:p>
            <a:pPr lvl="1"/>
            <a:r>
              <a:rPr lang="de-DE" sz="1400" b="0" i="0" dirty="0">
                <a:solidFill>
                  <a:srgbClr val="1C1D2F"/>
                </a:solidFill>
                <a:effectLst/>
                <a:latin typeface="Atkinson Hyperlegible"/>
              </a:rPr>
              <a:t>Generell gilt: Niemand darf gegen seinen Willen fotografiert oder gefilmt werden (§ 22 KunstUrhG). Zu unterrichtlichen Zwecken ist die Anfertigung von Video- und Tonaufnahmen ausnahmsweise zulässig, wenn dies für den Lernfortschritt erforderlich ist.</a:t>
            </a:r>
          </a:p>
          <a:p>
            <a:pPr lvl="1"/>
            <a:r>
              <a:rPr lang="de-DE" sz="1400" b="0" i="0" dirty="0">
                <a:solidFill>
                  <a:srgbClr val="1C1D2F"/>
                </a:solidFill>
                <a:effectLst/>
                <a:latin typeface="Atkinson Hyperlegible"/>
              </a:rPr>
              <a:t>Deshalb sollte das Aufnehmen von Bildern und Tondateien ohne klaren Arbeitsauftrag durch die Lehrkraft und ohne Einholung der dafür erforderlichen Einverständniserklärung ausdrücklich untersagt werden.</a:t>
            </a:r>
          </a:p>
          <a:p>
            <a:pPr lvl="1"/>
            <a:r>
              <a:rPr lang="de-DE" sz="1400" b="0" i="0" dirty="0">
                <a:solidFill>
                  <a:srgbClr val="1C1D2F"/>
                </a:solidFill>
                <a:effectLst/>
                <a:latin typeface="Atkinson Hyperlegible"/>
              </a:rPr>
              <a:t>In diesem Zusammenhang sollte auch vereinbart werden, dass keine Weitergabe oder kein Weiterversand an Dritte erfolgen darf.</a:t>
            </a:r>
          </a:p>
          <a:p>
            <a:pPr marL="457200" lvl="1" indent="0">
              <a:buNone/>
            </a:pPr>
            <a:r>
              <a:rPr lang="de-DE" sz="1400" b="1" i="1" dirty="0">
                <a:solidFill>
                  <a:srgbClr val="1C1D2F"/>
                </a:solidFill>
                <a:effectLst/>
                <a:highlight>
                  <a:srgbClr val="00FFFF"/>
                </a:highlight>
                <a:latin typeface="Atkinson Hyperlegible"/>
              </a:rPr>
              <a:t>Das Tablet/Notebook darf ohne ausdrückliches Einverständnis der Betroffenen nicht für Video-, Bild- oder Tonaufnahmen genutzt werden.</a:t>
            </a:r>
            <a:endParaRPr lang="de-DE" sz="1400" b="0" i="0" dirty="0">
              <a:solidFill>
                <a:srgbClr val="1C1D2F"/>
              </a:solidFill>
              <a:effectLst/>
              <a:highlight>
                <a:srgbClr val="00FFFF"/>
              </a:highlight>
              <a:latin typeface="Atkinson Hyperlegible"/>
            </a:endParaRPr>
          </a:p>
          <a:p>
            <a:r>
              <a:rPr lang="de-DE" dirty="0"/>
              <a:t>Üble Nachrede</a:t>
            </a:r>
          </a:p>
          <a:p>
            <a:r>
              <a:rPr lang="de-DE" dirty="0"/>
              <a:t>Cybermobbing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672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31CE29-D349-38F9-5669-7B7328AB2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Systemisches Konfliktmanagement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C326CE-0337-31E5-5BB1-4AD9A10FB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 Verletzung von Persönlichkeitsrechten:</a:t>
            </a:r>
          </a:p>
          <a:p>
            <a:pPr lvl="1"/>
            <a:r>
              <a:rPr lang="de-DE" dirty="0"/>
              <a:t>sofortige Reaktion </a:t>
            </a:r>
            <a:r>
              <a:rPr lang="de-DE" sz="2000" b="0" i="0" dirty="0">
                <a:solidFill>
                  <a:srgbClr val="1C1D2F"/>
                </a:solidFill>
                <a:effectLst/>
                <a:latin typeface="Atkinson Hyperlegible"/>
              </a:rPr>
              <a:t>unter Beachtung des Verhältnismäßigkeitsgrundsatzes (vgl. Art. 86 Abs. 1 </a:t>
            </a:r>
            <a:r>
              <a:rPr lang="de-DE" sz="2000" b="0" i="0" dirty="0" err="1">
                <a:solidFill>
                  <a:srgbClr val="1C1D2F"/>
                </a:solidFill>
                <a:effectLst/>
                <a:latin typeface="Atkinson Hyperlegible"/>
              </a:rPr>
              <a:t>BayEUG</a:t>
            </a:r>
            <a:r>
              <a:rPr lang="de-DE" sz="2000" b="0" i="0">
                <a:solidFill>
                  <a:srgbClr val="1C1D2F"/>
                </a:solidFill>
                <a:effectLst/>
                <a:latin typeface="Atkinson Hyperlegible"/>
              </a:rPr>
              <a:t>) </a:t>
            </a:r>
          </a:p>
          <a:p>
            <a:pPr lvl="1"/>
            <a:r>
              <a:rPr lang="de-DE"/>
              <a:t>einheitliche und konsequente Regelung: standardisierte Handlungsstrategien</a:t>
            </a:r>
          </a:p>
          <a:p>
            <a:pPr lvl="1"/>
            <a:r>
              <a:rPr lang="de-DE"/>
              <a:t>Ansprechperson der Schule befragen / informieren</a:t>
            </a:r>
          </a:p>
          <a:p>
            <a:pPr lvl="1"/>
            <a:r>
              <a:rPr lang="de-DE"/>
              <a:t>Sozialpädagogen / Psychologen mit einbeziehen:</a:t>
            </a:r>
          </a:p>
          <a:p>
            <a:pPr lvl="1"/>
            <a:r>
              <a:rPr lang="de-DE"/>
              <a:t>Empathie und Mitgefühl fördern: Anleitung von Unterrichtsgesprächen und Projekten über Gefahren im Netz</a:t>
            </a:r>
          </a:p>
          <a:p>
            <a:pPr lvl="1"/>
            <a:endParaRPr lang="de-DE"/>
          </a:p>
          <a:p>
            <a:pPr lvl="1"/>
            <a:endParaRPr lang="de-DE"/>
          </a:p>
          <a:p>
            <a:pPr lvl="1"/>
            <a:endParaRPr lang="de-DE" sz="2000" b="0" i="0">
              <a:solidFill>
                <a:srgbClr val="1C1D2F"/>
              </a:solidFill>
              <a:effectLst/>
              <a:latin typeface="Atkinson Hyperlegible"/>
            </a:endParaRPr>
          </a:p>
          <a:p>
            <a:pPr lvl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690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B3A92-DA2B-4D17-44C2-6E4B53F3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5400" i="0">
                <a:solidFill>
                  <a:srgbClr val="1C1D2F"/>
                </a:solidFill>
                <a:effectLst/>
              </a:rPr>
              <a:t>2. Rechtliche Grundlage:</a:t>
            </a:r>
            <a:br>
              <a:rPr lang="de-DE" sz="5400" i="0">
                <a:solidFill>
                  <a:srgbClr val="1C1D2F"/>
                </a:solidFill>
                <a:effectLst/>
              </a:rPr>
            </a:br>
            <a:r>
              <a:rPr lang="de-DE" sz="3200" i="0">
                <a:solidFill>
                  <a:srgbClr val="1C1D2F"/>
                </a:solidFill>
                <a:effectLst/>
              </a:rPr>
              <a:t>Art. 56 Abs. 5 Satz 4 </a:t>
            </a:r>
            <a:r>
              <a:rPr lang="de-DE" sz="3200" i="0" err="1">
                <a:solidFill>
                  <a:srgbClr val="1C1D2F"/>
                </a:solidFill>
                <a:effectLst/>
              </a:rPr>
              <a:t>BayEUG</a:t>
            </a:r>
            <a:endParaRPr lang="de-DE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69133DB4-EAE2-7C33-C116-37BEDA77F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885" y="2906411"/>
            <a:ext cx="9940822" cy="2389159"/>
          </a:xfr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9BB67E2-902A-DD47-55DA-B1B682387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280" y="72082"/>
            <a:ext cx="245745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95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9E77A-6239-000E-9900-0C47443E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Rechtlich zulässige Maßnahmen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39FBF0-98CA-0595-534A-17563FC25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e-DE" sz="1400" b="0" i="0">
                <a:solidFill>
                  <a:srgbClr val="1C1D2F"/>
                </a:solidFill>
                <a:effectLst/>
                <a:latin typeface="Atkinson Hyperlegible"/>
              </a:rPr>
              <a:t>Wenn Schülerinnen und Schüler ihr Tablet oder Notebook während des Unterrichts unerlaubt verwenden, kann es gemäß Art. 56 Abs. 5 Satz 4 </a:t>
            </a:r>
            <a:r>
              <a:rPr lang="de-DE" sz="1400" b="0" i="0" err="1">
                <a:solidFill>
                  <a:srgbClr val="1C1D2F"/>
                </a:solidFill>
                <a:effectLst/>
                <a:latin typeface="Atkinson Hyperlegible"/>
              </a:rPr>
              <a:t>BayEUG</a:t>
            </a:r>
            <a:r>
              <a:rPr lang="de-DE" sz="1400" b="0" i="0">
                <a:solidFill>
                  <a:srgbClr val="1C1D2F"/>
                </a:solidFill>
                <a:effectLst/>
                <a:latin typeface="Atkinson Hyperlegible"/>
              </a:rPr>
              <a:t> als pädagogische Maßnahme gerechtfertigt sein, das digitale Endgerät vorübergehend (d. h. für einen angemessenen Zeitraum) einzubehalten.</a:t>
            </a:r>
          </a:p>
          <a:p>
            <a:pPr algn="l"/>
            <a:r>
              <a:rPr lang="de-DE" sz="1400" b="0" i="0">
                <a:solidFill>
                  <a:srgbClr val="1C1D2F"/>
                </a:solidFill>
                <a:effectLst/>
                <a:latin typeface="Atkinson Hyperlegible"/>
              </a:rPr>
              <a:t>Die Dauer des Einbehaltens liegt dabei im pädagogischen Ermessen der jeweiligen Lehrkraft, die stets unter Beachtung des Verhältnismäßigkeitsgrundsatzes (vgl. Art. 86 Abs. 1 </a:t>
            </a:r>
            <a:r>
              <a:rPr lang="de-DE" sz="1400" b="0" i="0" err="1">
                <a:solidFill>
                  <a:srgbClr val="1C1D2F"/>
                </a:solidFill>
                <a:effectLst/>
                <a:latin typeface="Atkinson Hyperlegible"/>
              </a:rPr>
              <a:t>BayEUG</a:t>
            </a:r>
            <a:r>
              <a:rPr lang="de-DE" sz="1400" b="0" i="0">
                <a:solidFill>
                  <a:srgbClr val="1C1D2F"/>
                </a:solidFill>
                <a:effectLst/>
                <a:latin typeface="Atkinson Hyperlegible"/>
              </a:rPr>
              <a:t>) nach den Umständen des Einzelfalls entscheidet.</a:t>
            </a:r>
          </a:p>
          <a:p>
            <a:pPr marL="0" indent="0" algn="l">
              <a:buNone/>
            </a:pPr>
            <a:r>
              <a:rPr lang="de-DE" sz="1400" b="1" i="1">
                <a:solidFill>
                  <a:srgbClr val="1C1D2F"/>
                </a:solidFill>
                <a:effectLst/>
                <a:highlight>
                  <a:srgbClr val="00FFFF"/>
                </a:highlight>
                <a:latin typeface="Atkinson Hyperlegible"/>
              </a:rPr>
              <a:t>Das Tablet/Notebook kann bei Verstößen gegen die Regeln vorübergehend von der Lehrkraft eingezogen werden.</a:t>
            </a:r>
            <a:endParaRPr lang="de-DE" sz="1400" b="0" i="0">
              <a:solidFill>
                <a:srgbClr val="1C1D2F"/>
              </a:solidFill>
              <a:effectLst/>
              <a:highlight>
                <a:srgbClr val="00FFFF"/>
              </a:highlight>
              <a:latin typeface="Atkinson Hyperlegible"/>
            </a:endParaRPr>
          </a:p>
          <a:p>
            <a:pPr marL="0" indent="0">
              <a:buNone/>
            </a:pPr>
            <a:endParaRPr lang="de-DE" sz="180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de-DE" sz="18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Tipp:</a:t>
            </a:r>
          </a:p>
          <a:p>
            <a:pPr marL="0" indent="0">
              <a:buNone/>
            </a:pPr>
            <a:r>
              <a:rPr lang="de-DE" sz="18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	- Aufforderung, das Gerät auszuschalten</a:t>
            </a:r>
            <a:r>
              <a:rPr lang="de-DE" sz="1800">
                <a:solidFill>
                  <a:srgbClr val="000000"/>
                </a:solidFill>
                <a:latin typeface="Calibri" panose="020F0502020204030204" pitchFamily="34" charset="0"/>
              </a:rPr>
              <a:t>, um einen Verstoß gegen Persönlichkeitsrechte absolut 	auszuschließen </a:t>
            </a:r>
          </a:p>
          <a:p>
            <a:pPr marL="0" indent="0">
              <a:buNone/>
            </a:pPr>
            <a:r>
              <a:rPr lang="de-DE" sz="18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291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E2F88A-B172-325F-5ABF-030958AB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Unzulässige Maßnahmen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B8756C-11AE-FD1B-D1E2-5596FC1FF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Durchsuchung der privaten Endgeräte der Lernenden gegen deren Willen (Eingriff in deren Persönlichkeitsrechte!)</a:t>
            </a:r>
          </a:p>
          <a:p>
            <a:endParaRPr lang="de-DE"/>
          </a:p>
          <a:p>
            <a:r>
              <a:rPr lang="de-DE"/>
              <a:t>Lehrkräfte können Schülerinnen und Schüler aber dazu auffordern, ihr Endgerät oder Inhalte darauf vorzuzeigen. Die Betroffenen haben jedoch das Recht, dies abzulehnen.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904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8DE61-84E7-C78E-F88D-F4BB7494F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3. Absprachen zur Reaktion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4B3845-364A-F5DF-2E91-3F7B0351F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err="1"/>
              <a:t>Beispiele</a:t>
            </a:r>
            <a:r>
              <a:rPr lang="en-US" sz="2400"/>
              <a:t> für </a:t>
            </a:r>
            <a:r>
              <a:rPr lang="en-US" sz="2400" err="1"/>
              <a:t>häufige</a:t>
            </a:r>
            <a:r>
              <a:rPr lang="en-US" sz="2400"/>
              <a:t> </a:t>
            </a:r>
            <a:r>
              <a:rPr lang="en-US" sz="2400" err="1"/>
              <a:t>Regelverstöße</a:t>
            </a:r>
            <a:r>
              <a:rPr lang="en-US" sz="2400"/>
              <a:t>: </a:t>
            </a:r>
          </a:p>
          <a:p>
            <a:pPr lvl="1"/>
            <a:r>
              <a:rPr lang="en-US" err="1"/>
              <a:t>Fremdbeschäftigung</a:t>
            </a:r>
            <a:r>
              <a:rPr lang="en-US"/>
              <a:t> (Social Media, </a:t>
            </a:r>
            <a:r>
              <a:rPr lang="en-US" err="1"/>
              <a:t>Zocken</a:t>
            </a:r>
            <a:r>
              <a:rPr lang="en-US"/>
              <a:t>)</a:t>
            </a:r>
          </a:p>
          <a:p>
            <a:pPr lvl="1"/>
            <a:r>
              <a:rPr lang="en-US" err="1"/>
              <a:t>unerlaubte</a:t>
            </a:r>
            <a:r>
              <a:rPr lang="en-US"/>
              <a:t> Bild- und/</a:t>
            </a:r>
            <a:r>
              <a:rPr lang="en-US" err="1"/>
              <a:t>oder</a:t>
            </a:r>
            <a:r>
              <a:rPr lang="en-US"/>
              <a:t> </a:t>
            </a:r>
            <a:r>
              <a:rPr lang="en-US" err="1"/>
              <a:t>Tonaufnahmen</a:t>
            </a:r>
            <a:endParaRPr lang="en-US"/>
          </a:p>
          <a:p>
            <a:pPr lvl="1"/>
            <a:r>
              <a:rPr lang="en-US"/>
              <a:t>Airdrop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34841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485</Words>
  <Application>Microsoft Macintosh PowerPoint</Application>
  <PresentationFormat>Breitbild</PresentationFormat>
  <Paragraphs>53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Atkinson Hyperlegible</vt:lpstr>
      <vt:lpstr>Calibri</vt:lpstr>
      <vt:lpstr>Calibri Light</vt:lpstr>
      <vt:lpstr>ChronicleVTI</vt:lpstr>
      <vt:lpstr>Interventionsmaßnahmen bei Regelverstößen in der  1:1-Ausstattung</vt:lpstr>
      <vt:lpstr>Umgang mit Unterrichtsstörungen</vt:lpstr>
      <vt:lpstr>1. Art der Unterrichtsstörung</vt:lpstr>
      <vt:lpstr>Verletzung der Persönlichkeitsrechte</vt:lpstr>
      <vt:lpstr>Systemisches Konfliktmanagement</vt:lpstr>
      <vt:lpstr>2. Rechtliche Grundlage: Art. 56 Abs. 5 Satz 4 BayEUG</vt:lpstr>
      <vt:lpstr>Rechtlich zulässige Maßnahmen</vt:lpstr>
      <vt:lpstr>Unzulässige Maßnahmen</vt:lpstr>
      <vt:lpstr>3. Absprachen zur Reaktion</vt:lpstr>
      <vt:lpstr>Gewinnung eines Überblicks  über das Ausmaß der angesprochenen Probleme</vt:lpstr>
      <vt:lpstr>Diskussion über geeignete Vorgehensweisen und Maßnahmen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Aktuelle Herausforderungen in den Tabletklassen</dc:title>
  <dc:creator>Stefanie Schreiner</dc:creator>
  <cp:lastModifiedBy>Viola Bauer</cp:lastModifiedBy>
  <cp:revision>8</cp:revision>
  <dcterms:created xsi:type="dcterms:W3CDTF">2022-12-01T13:26:47Z</dcterms:created>
  <dcterms:modified xsi:type="dcterms:W3CDTF">2023-11-20T13:31:18Z</dcterms:modified>
</cp:coreProperties>
</file>