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4"/>
  </p:notesMasterIdLst>
  <p:sldIdLst>
    <p:sldId id="302" r:id="rId7"/>
    <p:sldId id="304" r:id="rId8"/>
    <p:sldId id="320" r:id="rId9"/>
    <p:sldId id="323" r:id="rId10"/>
    <p:sldId id="350" r:id="rId11"/>
    <p:sldId id="329" r:id="rId12"/>
    <p:sldId id="345" r:id="rId13"/>
    <p:sldId id="348" r:id="rId14"/>
    <p:sldId id="349" r:id="rId15"/>
    <p:sldId id="351" r:id="rId16"/>
    <p:sldId id="352" r:id="rId17"/>
    <p:sldId id="353" r:id="rId18"/>
    <p:sldId id="354" r:id="rId19"/>
    <p:sldId id="355" r:id="rId20"/>
    <p:sldId id="356" r:id="rId21"/>
    <p:sldId id="357" r:id="rId22"/>
    <p:sldId id="358" r:id="rId23"/>
  </p:sldIdLst>
  <p:sldSz cx="12192000" cy="6858000"/>
  <p:notesSz cx="6858000" cy="9144000"/>
  <p:custDataLst>
    <p:tags r:id="rId2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3E2FCEB-220C-46F2-A936-949B32334F95}">
          <p14:sldIdLst>
            <p14:sldId id="302"/>
            <p14:sldId id="304"/>
            <p14:sldId id="320"/>
            <p14:sldId id="323"/>
            <p14:sldId id="350"/>
            <p14:sldId id="329"/>
            <p14:sldId id="345"/>
            <p14:sldId id="348"/>
            <p14:sldId id="349"/>
          </p14:sldIdLst>
        </p14:section>
        <p14:section name="Leere Folien" id="{7E28B375-611A-47D1-B6E8-0A24101EB6C5}">
          <p14:sldIdLst>
            <p14:sldId id="351"/>
            <p14:sldId id="352"/>
            <p14:sldId id="353"/>
            <p14:sldId id="354"/>
            <p14:sldId id="355"/>
            <p14:sldId id="356"/>
            <p14:sldId id="357"/>
            <p14:sldId id="358"/>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8"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86C4"/>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80465" autoAdjust="0"/>
  </p:normalViewPr>
  <p:slideViewPr>
    <p:cSldViewPr snapToGrid="0" showGuides="1">
      <p:cViewPr>
        <p:scale>
          <a:sx n="78" d="100"/>
          <a:sy n="78" d="100"/>
        </p:scale>
        <p:origin x="2262" y="414"/>
      </p:cViewPr>
      <p:guideLst>
        <p:guide pos="3840"/>
        <p:guide orient="horz" pos="1049"/>
      </p:guideLst>
    </p:cSldViewPr>
  </p:slideViewPr>
  <p:notesTextViewPr>
    <p:cViewPr>
      <p:scale>
        <a:sx n="3" d="2"/>
        <a:sy n="3" d="2"/>
      </p:scale>
      <p:origin x="0" y="-330"/>
    </p:cViewPr>
  </p:notesTextViewPr>
  <p:sorterViewPr>
    <p:cViewPr varScale="1">
      <p:scale>
        <a:sx n="1" d="1"/>
        <a:sy n="1" d="1"/>
      </p:scale>
      <p:origin x="0" y="0"/>
    </p:cViewPr>
  </p:sorterViewPr>
  <p:notesViewPr>
    <p:cSldViewPr snapToGrid="0">
      <p:cViewPr varScale="1">
        <p:scale>
          <a:sx n="89" d="100"/>
          <a:sy n="89" d="100"/>
        </p:scale>
        <p:origin x="3802" y="-5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ocial-media-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tiftung-medienpaedagogik-bayern.de/externalContent/interaktive-schaubilder-eltern/social-media-post/schaubild-social-media-post-web/index.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bis.bycs.de/beitrag/social-media-elter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 </a:t>
            </a:r>
            <a:r>
              <a:rPr lang="de-DE" b="1" dirty="0" smtClean="0"/>
              <a:t>/ </a:t>
            </a:r>
            <a:r>
              <a:rPr lang="de-DE" b="1" baseline="0" dirty="0" smtClean="0"/>
              <a:t>Privatsphäre und </a:t>
            </a:r>
            <a:r>
              <a:rPr lang="de-DE" b="1" dirty="0"/>
              <a:t>Selbstdatenschutz / Titelfolie Privatsphäre und Selbstdatenschutz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a:t>
            </a:r>
            <a:r>
              <a:rPr lang="de-DE" u="sng" baseline="0" dirty="0" err="1" smtClean="0"/>
              <a:t>Social</a:t>
            </a:r>
            <a:r>
              <a:rPr lang="de-DE" u="sng" baseline="0" dirty="0" smtClean="0"/>
              <a:t> Media“</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r>
              <a:rPr lang="de-DE"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„Social Media“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https://mebis.bycs.de/beitrag/social-media</a:t>
            </a:r>
            <a:r>
              <a:rPr lang="de-DE" sz="1100" b="1" baseline="0" dirty="0" smtClean="0">
                <a:latin typeface="Arial" panose="020B0604020202020204" pitchFamily="34" charset="0"/>
                <a:cs typeface="Arial" panose="020B0604020202020204" pitchFamily="34" charset="0"/>
              </a:rPr>
              <a:t> </a:t>
            </a:r>
            <a:endParaRPr lang="de-DE" sz="1100" baseline="0" dirty="0" smtClean="0">
              <a:latin typeface="Arial" panose="020B0604020202020204" pitchFamily="34" charset="0"/>
              <a:cs typeface="Arial" panose="020B0604020202020204" pitchFamily="34" charset="0"/>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https://mebis.bycs.de/beitrag/social-media-eltern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444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127398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5428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baseline="0" dirty="0" smtClean="0"/>
              <a:t>Privatsphäre und Selbstdatenschutz / Einstiegsclip „Was postest du denn da? – Familienleben live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https://mebis.bycs.de/beitrag/social-media</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16050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Privatsphäre und Selbstdatenschutz </a:t>
            </a:r>
            <a:r>
              <a:rPr lang="de-DE" b="1" baseline="0" dirty="0" smtClean="0"/>
              <a:t>/ 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317846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Privatsphäre und Selbstdatenschutz /</a:t>
            </a:r>
            <a:r>
              <a:rPr lang="de-DE" b="1" baseline="0" dirty="0" smtClean="0"/>
              <a:t> Impulsfragen </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a:t>
            </a:r>
            <a:r>
              <a:rPr lang="de-DE" baseline="0" dirty="0" smtClean="0"/>
              <a:t> mögliche Einstiegsfragen: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269875"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Welche Inhalte zeigen Sie welchen Personen? Gibt es Inhalte, die Sie nicht allen zeigen wollen? Und warum</a:t>
            </a:r>
            <a:r>
              <a:rPr lang="de-DE" dirty="0" smtClean="0"/>
              <a:t>?</a:t>
            </a:r>
            <a:r>
              <a:rPr lang="de-DE" dirty="0" smtClean="0">
                <a:ea typeface="Calibri" panose="020F0502020204030204" pitchFamily="34" charset="0"/>
              </a:rPr>
              <a:t> </a:t>
            </a:r>
          </a:p>
          <a:p>
            <a:pPr marL="269875"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Haben Sie oder Ihr Kind schon mal negative Erfahrungen aufgrund von Datenmissbrauch gemacht?</a:t>
            </a:r>
          </a:p>
          <a:p>
            <a:pPr marL="269875" lvl="0" indent="-269875">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382444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Privatsphäre und Selbstdatenschutz /</a:t>
            </a:r>
            <a:r>
              <a:rPr lang="de-DE" b="1" baseline="0" dirty="0" smtClean="0"/>
              <a:t> Praxisbeispiel „Persönliche Daten in </a:t>
            </a:r>
            <a:r>
              <a:rPr lang="de-DE" b="1" baseline="0" dirty="0" err="1" smtClean="0"/>
              <a:t>Social</a:t>
            </a:r>
            <a:r>
              <a:rPr lang="de-DE" b="1" baseline="0" dirty="0" smtClean="0"/>
              <a:t>-Media-Angeboten“ (Quiz des Medienführerscheins Bayern für Weiterführende Schulen, </a:t>
            </a:r>
            <a:r>
              <a:rPr lang="de-DE" b="1" baseline="0" dirty="0" err="1" smtClean="0"/>
              <a:t>Jgst</a:t>
            </a:r>
            <a:r>
              <a:rPr lang="de-DE" b="1" baseline="0" dirty="0" smtClean="0"/>
              <a:t>. 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Quizfragen, die der Anleitung für das Praxisbeispiel „Persönliche Daten in </a:t>
            </a:r>
            <a:r>
              <a:rPr lang="de-DE" baseline="0" dirty="0" err="1" smtClean="0"/>
              <a:t>Social</a:t>
            </a:r>
            <a:r>
              <a:rPr lang="de-DE" baseline="0" dirty="0" smtClean="0"/>
              <a:t>-Media-Angeboten“ im </a:t>
            </a:r>
            <a:r>
              <a:rPr lang="de-DE" baseline="0" dirty="0" err="1" smtClean="0"/>
              <a:t>mebis</a:t>
            </a:r>
            <a:r>
              <a:rPr lang="de-DE" baseline="0" dirty="0" smtClean="0"/>
              <a:t> </a:t>
            </a:r>
            <a:r>
              <a:rPr lang="de-DE" baseline="0" smtClean="0"/>
              <a:t>Magazin angehängt sind.</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187323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Privatsphäre und Selbstdatenschutz /</a:t>
            </a:r>
            <a:r>
              <a:rPr lang="de-DE" b="1" baseline="0" dirty="0" smtClean="0"/>
              <a:t> Praxisbeispiel „Was verrät mein Post über mich?“ (Interaktives Schaubild)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„Was verrät mein Post über mich?“ 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interaktive Schaubild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r>
              <a:rPr lang="de-DE" dirty="0" smtClean="0"/>
              <a:t/>
            </a:r>
            <a:br>
              <a:rPr lang="de-DE" dirty="0" smtClean="0"/>
            </a:br>
            <a:r>
              <a:rPr lang="de-DE" dirty="0" smtClean="0">
                <a:hlinkClick r:id="rId3"/>
              </a:rPr>
              <a:t>https://www.stiftung-medienpaedagogik-bayern.de/externalContent/interaktive-schaubilder-eltern/social-media-post/schaubild-social-media-post-web/index.html</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197545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baseline="0" dirty="0" smtClean="0"/>
              <a:t>Privatsphäre und Selbstdatenschutz </a:t>
            </a:r>
            <a:r>
              <a:rPr lang="de-DE" b="1" dirty="0" smtClean="0"/>
              <a:t>/</a:t>
            </a:r>
            <a:r>
              <a:rPr lang="de-DE" b="1" baseline="0" dirty="0" smtClean="0"/>
              <a:t> Handlungstipps zu Privatsphäre und Selbstdatenschutz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https://mebis.bycs.de/beitrag/social-media-eltern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r>
              <a:rPr lang="de-DE" dirty="0" smtClean="0"/>
              <a:t/>
            </a:r>
            <a:br>
              <a:rPr lang="de-DE" dirty="0" smtClean="0"/>
            </a:b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387030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baseline="0" dirty="0" smtClean="0"/>
              <a:t>Privatsphäre und Selbstdatenschutz </a:t>
            </a:r>
            <a:r>
              <a:rPr lang="de-DE" b="1" dirty="0" smtClean="0"/>
              <a:t>/</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18657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baseline="0" dirty="0" smtClean="0"/>
              <a:t>Privatsphäre und Selbstdatenschutz </a:t>
            </a:r>
            <a:r>
              <a:rPr lang="de-DE" b="1" dirty="0" smtClean="0"/>
              <a:t>/</a:t>
            </a:r>
            <a:r>
              <a:rPr lang="de-DE" b="1" baseline="0" dirty="0" smtClean="0"/>
              <a:t> </a:t>
            </a:r>
            <a:r>
              <a:rPr lang="de-DE" b="1" dirty="0" smtClean="0"/>
              <a:t>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3503373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4">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CE1CA1E2-E308-7239-85B2-F4C9A3EF404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1" name="Freihandform: Form 20">
            <a:extLst>
              <a:ext uri="{FF2B5EF4-FFF2-40B4-BE49-F238E27FC236}">
                <a16:creationId xmlns:a16="http://schemas.microsoft.com/office/drawing/2014/main" id="{98CD71AD-7AC2-D42F-6AE3-F5EB32596ECF}"/>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9" name="Freihandform: Form 28">
            <a:extLst>
              <a:ext uri="{FF2B5EF4-FFF2-40B4-BE49-F238E27FC236}">
                <a16:creationId xmlns:a16="http://schemas.microsoft.com/office/drawing/2014/main" id="{80D27E42-F791-9664-F84D-25B8FDF8B165}"/>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A53CCC0E-0E45-4484-DAC8-1516DA8D64FF}"/>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2" name="Foliennummernplatzhalter 5">
            <a:extLst>
              <a:ext uri="{FF2B5EF4-FFF2-40B4-BE49-F238E27FC236}">
                <a16:creationId xmlns:a16="http://schemas.microsoft.com/office/drawing/2014/main" id="{C6B863E9-6F87-DA7A-7A67-D25E5AFF493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Foliennummernplatzhalter 5">
            <a:extLst>
              <a:ext uri="{FF2B5EF4-FFF2-40B4-BE49-F238E27FC236}">
                <a16:creationId xmlns:a16="http://schemas.microsoft.com/office/drawing/2014/main" id="{DA01BAA2-531C-22C0-5F13-C82A7837AF9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Foliennummernplatzhalter 5">
            <a:extLst>
              <a:ext uri="{FF2B5EF4-FFF2-40B4-BE49-F238E27FC236}">
                <a16:creationId xmlns:a16="http://schemas.microsoft.com/office/drawing/2014/main" id="{ED4142B7-6B8D-184D-CC17-EA4091480CE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4"/>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1400">
                <a:solidFill>
                  <a:schemeClr val="tx1">
                    <a:lumMod val="75000"/>
                    <a:lumOff val="25000"/>
                  </a:schemeClr>
                </a:solidFill>
              </a:defRPr>
            </a:lvl1pPr>
            <a:lvl2pPr marL="540000" indent="-270000">
              <a:lnSpc>
                <a:spcPct val="110000"/>
              </a:lnSpc>
              <a:spcBef>
                <a:spcPts val="1500"/>
              </a:spcBef>
              <a:buClr>
                <a:schemeClr val="accent4"/>
              </a:buClr>
              <a:defRPr sz="1400">
                <a:solidFill>
                  <a:schemeClr val="tx1">
                    <a:lumMod val="75000"/>
                    <a:lumOff val="25000"/>
                  </a:schemeClr>
                </a:solidFill>
              </a:defRPr>
            </a:lvl2pPr>
            <a:lvl3pPr marL="810000" indent="-270000">
              <a:lnSpc>
                <a:spcPct val="110000"/>
              </a:lnSpc>
              <a:spcBef>
                <a:spcPts val="1500"/>
              </a:spcBef>
              <a:buClr>
                <a:schemeClr val="accent4"/>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4" name="Foliennummernplatzhalter 5">
            <a:extLst>
              <a:ext uri="{FF2B5EF4-FFF2-40B4-BE49-F238E27FC236}">
                <a16:creationId xmlns:a16="http://schemas.microsoft.com/office/drawing/2014/main" id="{B8EC31EE-AA76-3791-022A-E58CD7990CE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1396196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53235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4" name="Foliennummernplatzhalter 5">
            <a:extLst>
              <a:ext uri="{FF2B5EF4-FFF2-40B4-BE49-F238E27FC236}">
                <a16:creationId xmlns:a16="http://schemas.microsoft.com/office/drawing/2014/main" id="{87173E1E-3C4D-6891-9861-FC19BA56E74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491E72D2-D131-AB3D-8AC9-33A4F529880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5" name="Foliennummernplatzhalter 5">
            <a:extLst>
              <a:ext uri="{FF2B5EF4-FFF2-40B4-BE49-F238E27FC236}">
                <a16:creationId xmlns:a16="http://schemas.microsoft.com/office/drawing/2014/main" id="{3AEAE230-85F3-41C2-430D-58F2554AF60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ags" Target="../tags/tag3.xml"/><Relationship Id="rId5" Type="http://schemas.openxmlformats.org/officeDocument/2006/relationships/vmlDrawing" Target="../drawings/vmlDrawing2.v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5" Type="http://schemas.openxmlformats.org/officeDocument/2006/relationships/image" Target="../media/image1.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76"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6"/>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01" name="think-cell Folie" r:id="rId7" imgW="7772400" imgH="10058400" progId="TCLayout.ActiveDocument.1">
                  <p:embed/>
                </p:oleObj>
              </mc:Choice>
              <mc:Fallback>
                <p:oleObj name="think-cell Folie" r:id="rId7"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24"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1C9B872E-86BE-5205-F53E-CD14D6FD837D}"/>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88E7D455-210A-61A3-C6F8-3CCA81422B5A}"/>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774EB36E-B997-4201-E406-E330ED6FD3A9}"/>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D79F7CC6-200A-D7A5-04E8-B3B0A639CF43}"/>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41D7EBBD-76B5-62F5-0C77-A71085F5225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E9846058-297C-B11B-479B-0D384E58FC02}"/>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0.sv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hyperlink" Target="https://www.stiftung-medienpaedagogik-bayern.de/externalContent/interaktive-schaubilder-eltern/social-media-post/schaubild-social-media-post-web/index.html"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hyperlink" Target="http://www.medien-kindersicher.de/"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hyperlink" Target="https://mebis.bycs.de/assets/uploads/posts/5/8/4/a/3/5dad8946-8bf5-46c6-a25b-3b18246315ac/4-handlungstipps-zu-privatsphare-und-selbstdatenschutz.pdf" TargetMode="External"/><Relationship Id="rId4" Type="http://schemas.openxmlformats.org/officeDocument/2006/relationships/image" Target="../media/image28.svg"/><Relationship Id="rId9" Type="http://schemas.openxmlformats.org/officeDocument/2006/relationships/hyperlink" Target="http://www.verbraucherzentrale-bayern.d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r>
              <a:rPr lang="de-DE" sz="5000" b="1" spc="100" dirty="0" err="1">
                <a:latin typeface="Segoe UI" panose="020B0502040204020203" pitchFamily="34" charset="0"/>
                <a:cs typeface="Segoe UI" panose="020B0502040204020203" pitchFamily="34" charset="0"/>
              </a:rPr>
              <a:t>Social</a:t>
            </a:r>
            <a:r>
              <a:rPr lang="de-DE" sz="5000" b="1" spc="100" dirty="0">
                <a:latin typeface="Segoe UI" panose="020B0502040204020203" pitchFamily="34" charset="0"/>
                <a:cs typeface="Segoe UI" panose="020B0502040204020203" pitchFamily="34" charset="0"/>
              </a:rPr>
              <a:t> </a:t>
            </a:r>
            <a:br>
              <a:rPr lang="de-DE" sz="5000" b="1" spc="100" dirty="0">
                <a:latin typeface="Segoe UI" panose="020B0502040204020203" pitchFamily="34" charset="0"/>
                <a:cs typeface="Segoe UI" panose="020B0502040204020203" pitchFamily="34" charset="0"/>
              </a:rPr>
            </a:br>
            <a:r>
              <a:rPr lang="de-DE" sz="5000" b="1" spc="100" dirty="0">
                <a:latin typeface="Segoe UI" panose="020B0502040204020203" pitchFamily="34" charset="0"/>
                <a:cs typeface="Segoe UI" panose="020B0502040204020203" pitchFamily="34" charset="0"/>
              </a:rPr>
              <a:t>Media </a:t>
            </a:r>
          </a:p>
        </p:txBody>
      </p:sp>
      <p:sp>
        <p:nvSpPr>
          <p:cNvPr id="9" name="Textfeld 8"/>
          <p:cNvSpPr txBox="1"/>
          <p:nvPr/>
        </p:nvSpPr>
        <p:spPr>
          <a:xfrm>
            <a:off x="550863" y="4987762"/>
            <a:ext cx="4813617" cy="1200329"/>
          </a:xfrm>
          <a:prstGeom prst="rect">
            <a:avLst/>
          </a:prstGeom>
          <a:noFill/>
        </p:spPr>
        <p:txBody>
          <a:bodyPr wrap="square" lIns="0" rIns="0" rtlCol="0">
            <a:spAutoFit/>
          </a:bodyPr>
          <a:lstStyle/>
          <a:p>
            <a:r>
              <a:rPr lang="de-DE" sz="2400" b="1" dirty="0">
                <a:solidFill>
                  <a:schemeClr val="accent4"/>
                </a:solidFill>
              </a:rPr>
              <a:t>Thema:</a:t>
            </a:r>
            <a:br>
              <a:rPr lang="de-DE" sz="2400" b="1" dirty="0">
                <a:solidFill>
                  <a:schemeClr val="accent4"/>
                </a:solidFill>
              </a:rPr>
            </a:br>
            <a:r>
              <a:rPr lang="de-DE" sz="2400" b="1" dirty="0">
                <a:solidFill>
                  <a:schemeClr val="accent4"/>
                </a:solidFill>
              </a:rPr>
              <a:t>Privatsphäre und </a:t>
            </a:r>
            <a:r>
              <a:rPr lang="de-DE" sz="2400" b="1" dirty="0" smtClean="0">
                <a:solidFill>
                  <a:schemeClr val="accent4"/>
                </a:solidFill>
              </a:rPr>
              <a:t>Selbstdatenschutz</a:t>
            </a:r>
            <a:endParaRPr lang="de-DE" sz="2400" b="1" dirty="0">
              <a:solidFill>
                <a:schemeClr val="accent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10</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83482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1EDD453-194F-C645-AD06-2719BA30893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11</a:t>
            </a:fld>
            <a:endParaRPr lang="de-DE" dirty="0">
              <a:solidFill>
                <a:schemeClr val="accent4"/>
              </a:solidFill>
            </a:endParaRPr>
          </a:p>
        </p:txBody>
      </p:sp>
      <p:grpSp>
        <p:nvGrpSpPr>
          <p:cNvPr id="3" name="Grafik 13">
            <a:extLst>
              <a:ext uri="{FF2B5EF4-FFF2-40B4-BE49-F238E27FC236}">
                <a16:creationId xmlns:a16="http://schemas.microsoft.com/office/drawing/2014/main" id="{6FA2CACA-F469-D9AB-E006-4A3651B6833A}"/>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04833193-CD25-9776-F05C-5FBE3239E33E}"/>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4EC6741-B57F-C88C-D0ED-D6293EAE3E1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D89B0032-FAB0-A38E-5E6A-F7211026FB82}"/>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C1A1C006-751D-DC81-B5CE-4278CA855265}"/>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73569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14A6BB60-BB35-B301-B08A-ED56861EB0B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12</a:t>
            </a:fld>
            <a:endParaRPr lang="de-DE" dirty="0">
              <a:solidFill>
                <a:schemeClr val="accent4"/>
              </a:solidFill>
            </a:endParaRPr>
          </a:p>
        </p:txBody>
      </p:sp>
      <p:grpSp>
        <p:nvGrpSpPr>
          <p:cNvPr id="3" name="Grafik 13">
            <a:extLst>
              <a:ext uri="{FF2B5EF4-FFF2-40B4-BE49-F238E27FC236}">
                <a16:creationId xmlns:a16="http://schemas.microsoft.com/office/drawing/2014/main" id="{AF069ABF-35E2-6FCB-06F8-2CA38FBAE5B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FD0B691D-4356-1332-CE14-676718770945}"/>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B965210D-DBFE-BD68-B61D-D33E062A4F5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402E0108-BA2D-0386-F4E8-41FF5208F62C}"/>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B98BB7-F260-C596-D339-F1B84D15A22A}"/>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412540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F81D9D22-7E10-A5EA-3F02-6B311C18912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13</a:t>
            </a:fld>
            <a:endParaRPr lang="de-DE" dirty="0">
              <a:solidFill>
                <a:schemeClr val="accent4"/>
              </a:solidFill>
            </a:endParaRPr>
          </a:p>
        </p:txBody>
      </p:sp>
      <p:grpSp>
        <p:nvGrpSpPr>
          <p:cNvPr id="3" name="Grafik 13">
            <a:extLst>
              <a:ext uri="{FF2B5EF4-FFF2-40B4-BE49-F238E27FC236}">
                <a16:creationId xmlns:a16="http://schemas.microsoft.com/office/drawing/2014/main" id="{168CCCB4-BD73-F3BB-9834-63846BFACDD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A09603E4-26B7-A7DD-2FC3-2DD5580A6EF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751AE34-220C-709A-2191-3216A24234A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94F52D78-31D3-81C4-FC50-1259B44C0E7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24FF734B-DEC0-D23E-C042-F0E03B5B1C6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29581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14</a:t>
            </a:fld>
            <a:endParaRPr lang="de-DE" dirty="0">
              <a:solidFill>
                <a:schemeClr val="accent4"/>
              </a:solidFill>
            </a:endParaRPr>
          </a:p>
        </p:txBody>
      </p:sp>
    </p:spTree>
    <p:extLst>
      <p:ext uri="{BB962C8B-B14F-4D97-AF65-F5344CB8AC3E}">
        <p14:creationId xmlns:p14="http://schemas.microsoft.com/office/powerpoint/2010/main" val="233456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33AF9C6C-E7A1-64C9-1D84-8212D547C07B}"/>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15</a:t>
            </a:fld>
            <a:endParaRPr lang="de-DE" dirty="0">
              <a:solidFill>
                <a:schemeClr val="accent4"/>
              </a:solidFill>
            </a:endParaRPr>
          </a:p>
        </p:txBody>
      </p:sp>
    </p:spTree>
    <p:extLst>
      <p:ext uri="{BB962C8B-B14F-4D97-AF65-F5344CB8AC3E}">
        <p14:creationId xmlns:p14="http://schemas.microsoft.com/office/powerpoint/2010/main" val="24963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16</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8"/>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9"/>
          </p:nvPr>
        </p:nvSpPr>
        <p:spPr/>
        <p:txBody>
          <a:bodyPr/>
          <a:lstStyle/>
          <a:p>
            <a:endParaRPr lang="de-DE"/>
          </a:p>
        </p:txBody>
      </p:sp>
      <p:sp>
        <p:nvSpPr>
          <p:cNvPr id="12" name="Textplatzhalter 11"/>
          <p:cNvSpPr>
            <a:spLocks noGrp="1"/>
          </p:cNvSpPr>
          <p:nvPr>
            <p:ph type="body" sz="quarter" idx="14"/>
          </p:nvPr>
        </p:nvSpPr>
        <p:spPr/>
        <p:txBody>
          <a:bodyPr/>
          <a:lstStyle/>
          <a:p>
            <a:endParaRPr lang="de-DE"/>
          </a:p>
        </p:txBody>
      </p:sp>
      <p:sp>
        <p:nvSpPr>
          <p:cNvPr id="29" name="Textplatzhalter 28"/>
          <p:cNvSpPr>
            <a:spLocks noGrp="1"/>
          </p:cNvSpPr>
          <p:nvPr>
            <p:ph type="body" sz="quarter" idx="15"/>
          </p:nvPr>
        </p:nvSpPr>
        <p:spPr/>
        <p:txBody>
          <a:bodyPr/>
          <a:lstStyle/>
          <a:p>
            <a:endParaRPr lang="de-DE"/>
          </a:p>
        </p:txBody>
      </p:sp>
      <p:sp>
        <p:nvSpPr>
          <p:cNvPr id="30" name="Textplatzhalter 29"/>
          <p:cNvSpPr>
            <a:spLocks noGrp="1"/>
          </p:cNvSpPr>
          <p:nvPr>
            <p:ph type="body" sz="quarter" idx="16"/>
          </p:nvPr>
        </p:nvSpPr>
        <p:spPr/>
        <p:txBody>
          <a:bodyPr/>
          <a:lstStyle/>
          <a:p>
            <a:endParaRPr lang="de-DE"/>
          </a:p>
        </p:txBody>
      </p:sp>
      <p:sp>
        <p:nvSpPr>
          <p:cNvPr id="37" name="Textplatzhalter 36"/>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39731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E1EFDEFC-4962-09C6-F5A0-FB5640B9529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17</a:t>
            </a:fld>
            <a:endParaRPr lang="de-DE" dirty="0">
              <a:solidFill>
                <a:schemeClr val="accent4"/>
              </a:solidFill>
            </a:endParaRPr>
          </a:p>
        </p:txBody>
      </p:sp>
      <p:grpSp>
        <p:nvGrpSpPr>
          <p:cNvPr id="26" name="Grafik 13">
            <a:extLst>
              <a:ext uri="{FF2B5EF4-FFF2-40B4-BE49-F238E27FC236}">
                <a16:creationId xmlns:a16="http://schemas.microsoft.com/office/drawing/2014/main" id="{1A3A4DDC-5988-DB3D-2F75-08FE843EFFD3}"/>
              </a:ext>
            </a:extLst>
          </p:cNvPr>
          <p:cNvGrpSpPr/>
          <p:nvPr/>
        </p:nvGrpSpPr>
        <p:grpSpPr>
          <a:xfrm>
            <a:off x="10950380" y="410026"/>
            <a:ext cx="465152" cy="539923"/>
            <a:chOff x="10950380" y="410026"/>
            <a:chExt cx="465152" cy="539923"/>
          </a:xfrm>
        </p:grpSpPr>
        <p:sp>
          <p:nvSpPr>
            <p:cNvPr id="27" name="Freihandform: Form 26">
              <a:extLst>
                <a:ext uri="{FF2B5EF4-FFF2-40B4-BE49-F238E27FC236}">
                  <a16:creationId xmlns:a16="http://schemas.microsoft.com/office/drawing/2014/main" id="{D4B0D6DE-C2F5-321C-3C0E-470912BB8B6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6114D98-E89C-C99A-E790-6F15FE49A68F}"/>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06BE270-CA60-0E06-18D3-3F05F08042A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F1C34328-5B5C-7D24-7750-DF2BC4DA66E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38162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Social_Media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230"/>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a:t>
            </a:fld>
            <a:endParaRPr lang="de-DE" dirty="0">
              <a:solidFill>
                <a:schemeClr val="accent4"/>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a:t>Privatsphäre und Selbstdatenschutz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3</a:t>
            </a:fld>
            <a:endParaRPr lang="de-DE" dirty="0">
              <a:solidFill>
                <a:schemeClr val="accent4"/>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033" y="730964"/>
            <a:ext cx="2747606" cy="5514427"/>
          </a:xfrm>
          <a:prstGeom prst="rect">
            <a:avLst/>
          </a:prstGeom>
        </p:spPr>
      </p:pic>
      <p:pic>
        <p:nvPicPr>
          <p:cNvPr id="6" name="Grafik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04194">
            <a:off x="6360545" y="2799331"/>
            <a:ext cx="1684947" cy="755632"/>
          </a:xfrm>
          <a:prstGeom prst="rect">
            <a:avLst/>
          </a:prstGeom>
        </p:spPr>
      </p:pic>
      <p:pic>
        <p:nvPicPr>
          <p:cNvPr id="9" name="Grafik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87106" y="3674025"/>
            <a:ext cx="1106105" cy="1110343"/>
          </a:xfrm>
          <a:prstGeom prst="rect">
            <a:avLst/>
          </a:prstGeom>
        </p:spPr>
      </p:pic>
      <p:pic>
        <p:nvPicPr>
          <p:cNvPr id="10" name="Grafik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90568" y="4544883"/>
            <a:ext cx="1024902" cy="1007382"/>
          </a:xfrm>
          <a:prstGeom prst="rect">
            <a:avLst/>
          </a:prstGeom>
        </p:spPr>
      </p:pic>
    </p:spTree>
    <p:extLst>
      <p:ext uri="{BB962C8B-B14F-4D97-AF65-F5344CB8AC3E}">
        <p14:creationId xmlns:p14="http://schemas.microsoft.com/office/powerpoint/2010/main" val="20277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indent="-269875"/>
            <a:r>
              <a:rPr lang="de-DE" dirty="0">
                <a:latin typeface="+mj-lt"/>
                <a:ea typeface="Calibri" panose="020F0502020204030204" pitchFamily="34" charset="0"/>
                <a:cs typeface="Semikolon Plus"/>
              </a:rPr>
              <a:t>Gibt es in Ihrer Familie konkrete Regeln zum </a:t>
            </a:r>
            <a:br>
              <a:rPr lang="de-DE" dirty="0">
                <a:latin typeface="+mj-lt"/>
                <a:ea typeface="Calibri" panose="020F0502020204030204" pitchFamily="34" charset="0"/>
                <a:cs typeface="Semikolon Plus"/>
              </a:rPr>
            </a:br>
            <a:r>
              <a:rPr lang="de-DE" dirty="0">
                <a:latin typeface="+mj-lt"/>
                <a:ea typeface="Calibri" panose="020F0502020204030204" pitchFamily="34" charset="0"/>
                <a:cs typeface="Semikolon Plus"/>
              </a:rPr>
              <a:t>Umgang mit persönlichen Daten auf </a:t>
            </a:r>
            <a:r>
              <a:rPr lang="de-DE" dirty="0" err="1">
                <a:latin typeface="+mj-lt"/>
                <a:ea typeface="Calibri" panose="020F0502020204030204" pitchFamily="34" charset="0"/>
                <a:cs typeface="Semikolon Plus"/>
              </a:rPr>
              <a:t>Social</a:t>
            </a:r>
            <a:r>
              <a:rPr lang="de-DE" dirty="0">
                <a:latin typeface="+mj-lt"/>
                <a:ea typeface="Calibri" panose="020F0502020204030204" pitchFamily="34" charset="0"/>
                <a:cs typeface="Semikolon Plus"/>
              </a:rPr>
              <a:t>-</a:t>
            </a:r>
            <a:br>
              <a:rPr lang="de-DE" dirty="0">
                <a:latin typeface="+mj-lt"/>
                <a:ea typeface="Calibri" panose="020F0502020204030204" pitchFamily="34" charset="0"/>
                <a:cs typeface="Semikolon Plus"/>
              </a:rPr>
            </a:br>
            <a:r>
              <a:rPr lang="de-DE" dirty="0">
                <a:latin typeface="+mj-lt"/>
                <a:ea typeface="Calibri" panose="020F0502020204030204" pitchFamily="34" charset="0"/>
                <a:cs typeface="Semikolon Plus"/>
              </a:rPr>
              <a:t>Media-Angeboten? </a:t>
            </a:r>
            <a:br>
              <a:rPr lang="de-DE" dirty="0">
                <a:latin typeface="+mj-lt"/>
                <a:ea typeface="Calibri" panose="020F0502020204030204" pitchFamily="34" charset="0"/>
                <a:cs typeface="Semikolon Plus"/>
              </a:rPr>
            </a:br>
            <a:r>
              <a:rPr lang="de-DE" dirty="0">
                <a:latin typeface="+mj-lt"/>
                <a:ea typeface="Calibri" panose="020F0502020204030204" pitchFamily="34" charset="0"/>
                <a:cs typeface="Semikolon Plus"/>
              </a:rPr>
              <a:t>Wenn ja, welche?</a:t>
            </a:r>
            <a:endParaRPr lang="de-DE" dirty="0">
              <a:latin typeface="+mj-lt"/>
            </a:endParaRPr>
          </a:p>
          <a:p>
            <a:pPr marL="269875" lvl="0" indent="-269875"/>
            <a:r>
              <a:rPr lang="de-DE" dirty="0" smtClean="0">
                <a:latin typeface="+mj-lt"/>
                <a:ea typeface="Calibri" panose="020F0502020204030204" pitchFamily="34" charset="0"/>
                <a:cs typeface="Semikolon Plus"/>
              </a:rPr>
              <a:t>Nehmen </a:t>
            </a:r>
            <a:r>
              <a:rPr lang="de-DE" dirty="0">
                <a:latin typeface="+mj-lt"/>
                <a:ea typeface="Calibri" panose="020F0502020204030204" pitchFamily="34" charset="0"/>
                <a:cs typeface="Semikolon Plus"/>
              </a:rPr>
              <a:t>Sie Privatsphäre-Einstellungen </a:t>
            </a:r>
            <a:r>
              <a:rPr lang="de-DE" dirty="0" smtClean="0">
                <a:latin typeface="+mj-lt"/>
                <a:ea typeface="Calibri" panose="020F0502020204030204" pitchFamily="34" charset="0"/>
                <a:cs typeface="Semikolon Plus"/>
              </a:rPr>
              <a:t>an Geräten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und </a:t>
            </a:r>
            <a:r>
              <a:rPr lang="de-DE" dirty="0">
                <a:latin typeface="+mj-lt"/>
                <a:ea typeface="Calibri" panose="020F0502020204030204" pitchFamily="34" charset="0"/>
                <a:cs typeface="Semikolon Plus"/>
              </a:rPr>
              <a:t>in </a:t>
            </a:r>
            <a:r>
              <a:rPr lang="de-DE" dirty="0" err="1">
                <a:latin typeface="+mj-lt"/>
                <a:ea typeface="Calibri" panose="020F0502020204030204" pitchFamily="34" charset="0"/>
                <a:cs typeface="Semikolon Plus"/>
              </a:rPr>
              <a:t>Social</a:t>
            </a:r>
            <a:r>
              <a:rPr lang="de-DE" dirty="0">
                <a:latin typeface="+mj-lt"/>
                <a:ea typeface="Calibri" panose="020F0502020204030204" pitchFamily="34" charset="0"/>
                <a:cs typeface="Semikolon Plus"/>
              </a:rPr>
              <a:t>-Media-Angeboten </a:t>
            </a:r>
            <a:r>
              <a:rPr lang="de-DE" dirty="0" smtClean="0">
                <a:latin typeface="+mj-lt"/>
                <a:ea typeface="Calibri" panose="020F0502020204030204" pitchFamily="34" charset="0"/>
                <a:cs typeface="Semikolon Plus"/>
              </a:rPr>
              <a:t>vor?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Wenn </a:t>
            </a:r>
            <a:r>
              <a:rPr lang="de-DE" dirty="0">
                <a:latin typeface="+mj-lt"/>
                <a:ea typeface="Calibri" panose="020F0502020204030204" pitchFamily="34" charset="0"/>
                <a:cs typeface="Semikolon Plus"/>
              </a:rPr>
              <a:t>ja, welche?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grpSp>
        <p:nvGrpSpPr>
          <p:cNvPr id="2" name="Grafik 13">
            <a:extLst>
              <a:ext uri="{FF2B5EF4-FFF2-40B4-BE49-F238E27FC236}">
                <a16:creationId xmlns:a16="http://schemas.microsoft.com/office/drawing/2014/main" id="{6552540A-5992-CF80-3696-D21A33978998}"/>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3" name="Foliennummernplatzhalter 5">
            <a:extLst>
              <a:ext uri="{FF2B5EF4-FFF2-40B4-BE49-F238E27FC236}">
                <a16:creationId xmlns:a16="http://schemas.microsoft.com/office/drawing/2014/main" id="{32C15E5A-4FF2-1701-4B52-C89C5E8AE6F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4</a:t>
            </a:fld>
            <a:endParaRPr lang="de-DE" dirty="0">
              <a:solidFill>
                <a:schemeClr val="accent4"/>
              </a:solidFill>
            </a:endParaRPr>
          </a:p>
        </p:txBody>
      </p:sp>
      <p:pic>
        <p:nvPicPr>
          <p:cNvPr id="8" name="Grafi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46893" y="1930649"/>
            <a:ext cx="2968639" cy="4057371"/>
          </a:xfrm>
          <a:prstGeom prst="rect">
            <a:avLst/>
          </a:prstGeom>
        </p:spPr>
      </p:pic>
    </p:spTree>
    <p:extLst>
      <p:ext uri="{BB962C8B-B14F-4D97-AF65-F5344CB8AC3E}">
        <p14:creationId xmlns:p14="http://schemas.microsoft.com/office/powerpoint/2010/main" val="33928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endParaRPr lang="de-DE"/>
          </a:p>
        </p:txBody>
      </p:sp>
      <p:sp>
        <p:nvSpPr>
          <p:cNvPr id="3" name="Textplatzhalter 2"/>
          <p:cNvSpPr>
            <a:spLocks noGrp="1"/>
          </p:cNvSpPr>
          <p:nvPr>
            <p:ph type="body" sz="quarter" idx="11"/>
          </p:nvPr>
        </p:nvSpPr>
        <p:spPr/>
        <p:txBody>
          <a:bodyPr/>
          <a:lstStyle/>
          <a:p>
            <a:r>
              <a:rPr lang="de-DE" dirty="0" smtClean="0"/>
              <a:t>Praxisbeispiel</a:t>
            </a:r>
            <a:endParaRPr lang="de-DE" dirty="0"/>
          </a:p>
        </p:txBody>
      </p:sp>
      <p:sp>
        <p:nvSpPr>
          <p:cNvPr id="4" name="Textplatzhalter 3"/>
          <p:cNvSpPr>
            <a:spLocks noGrp="1"/>
          </p:cNvSpPr>
          <p:nvPr>
            <p:ph type="body" sz="quarter" idx="13"/>
          </p:nvPr>
        </p:nvSpPr>
        <p:spPr/>
        <p:txBody>
          <a:bodyPr/>
          <a:lstStyle/>
          <a:p>
            <a:pPr marL="0" indent="0">
              <a:buNone/>
            </a:pPr>
            <a:r>
              <a:rPr lang="de-DE" sz="2400" b="1" dirty="0"/>
              <a:t>Persönliche Daten in </a:t>
            </a:r>
            <a:r>
              <a:rPr lang="de-DE" sz="2400" b="1" dirty="0" err="1"/>
              <a:t>Social</a:t>
            </a:r>
            <a:r>
              <a:rPr lang="de-DE" sz="2400" b="1" dirty="0"/>
              <a:t>-Media-Angeboten</a:t>
            </a:r>
            <a:endParaRPr lang="de-DE" sz="2400" b="1" dirty="0" smtClean="0"/>
          </a:p>
          <a:p>
            <a:pPr marL="0" indent="0">
              <a:buNone/>
            </a:pPr>
            <a:r>
              <a:rPr lang="de-DE" dirty="0" smtClean="0"/>
              <a:t/>
            </a:r>
            <a:br>
              <a:rPr lang="de-DE" dirty="0" smtClean="0"/>
            </a:br>
            <a:r>
              <a:rPr lang="de-DE" dirty="0" smtClean="0"/>
              <a:t>Welche Aussage stimmt?</a:t>
            </a:r>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929388" y="413431"/>
            <a:ext cx="540000" cy="540000"/>
          </a:xfrm>
          <a:prstGeom prst="rect">
            <a:avLst/>
          </a:prstGeom>
        </p:spPr>
      </p:pic>
      <p:pic>
        <p:nvPicPr>
          <p:cNvPr id="9" name="Grafik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0270" y="4484914"/>
            <a:ext cx="1348253" cy="1431925"/>
          </a:xfrm>
          <a:prstGeom prst="rect">
            <a:avLst/>
          </a:prstGeom>
        </p:spPr>
      </p:pic>
      <p:pic>
        <p:nvPicPr>
          <p:cNvPr id="11" name="Grafik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800000">
            <a:off x="4027641" y="4484914"/>
            <a:ext cx="1348253" cy="1431925"/>
          </a:xfrm>
          <a:prstGeom prst="rect">
            <a:avLst/>
          </a:prstGeom>
        </p:spPr>
      </p:pic>
    </p:spTree>
    <p:extLst>
      <p:ext uri="{BB962C8B-B14F-4D97-AF65-F5344CB8AC3E}">
        <p14:creationId xmlns:p14="http://schemas.microsoft.com/office/powerpoint/2010/main" val="1203920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9" name="Grafik 8">
            <a:extLst>
              <a:ext uri="{FF2B5EF4-FFF2-40B4-BE49-F238E27FC236}">
                <a16:creationId xmlns:a16="http://schemas.microsoft.com/office/drawing/2014/main" id="{4DF2548D-0723-5188-7094-5D0A93E7319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24027"/>
          <a:stretch>
            <a:fillRect/>
          </a:stretch>
        </p:blipFill>
        <p:spPr>
          <a:xfrm>
            <a:off x="6156960" y="883478"/>
            <a:ext cx="5570003" cy="5985683"/>
          </a:xfrm>
          <a:custGeom>
            <a:avLst/>
            <a:gdLst>
              <a:gd name="connsiteX0" fmla="*/ 0 w 5570003"/>
              <a:gd name="connsiteY0" fmla="*/ 0 h 5985683"/>
              <a:gd name="connsiteX1" fmla="*/ 5570003 w 5570003"/>
              <a:gd name="connsiteY1" fmla="*/ 0 h 5985683"/>
              <a:gd name="connsiteX2" fmla="*/ 5570003 w 5570003"/>
              <a:gd name="connsiteY2" fmla="*/ 5985683 h 5985683"/>
              <a:gd name="connsiteX3" fmla="*/ 0 w 5570003"/>
              <a:gd name="connsiteY3" fmla="*/ 5985683 h 5985683"/>
            </a:gdLst>
            <a:ahLst/>
            <a:cxnLst>
              <a:cxn ang="0">
                <a:pos x="connsiteX0" y="connsiteY0"/>
              </a:cxn>
              <a:cxn ang="0">
                <a:pos x="connsiteX1" y="connsiteY1"/>
              </a:cxn>
              <a:cxn ang="0">
                <a:pos x="connsiteX2" y="connsiteY2"/>
              </a:cxn>
              <a:cxn ang="0">
                <a:pos x="connsiteX3" y="connsiteY3"/>
              </a:cxn>
            </a:cxnLst>
            <a:rect l="l" t="t" r="r" b="b"/>
            <a:pathLst>
              <a:path w="5570003" h="5985683">
                <a:moveTo>
                  <a:pt x="0" y="0"/>
                </a:moveTo>
                <a:lnTo>
                  <a:pt x="5570003" y="0"/>
                </a:lnTo>
                <a:lnTo>
                  <a:pt x="5570003" y="5985683"/>
                </a:lnTo>
                <a:lnTo>
                  <a:pt x="0" y="5985683"/>
                </a:lnTo>
                <a:close/>
              </a:path>
            </a:pathLst>
          </a:custGeom>
        </p:spPr>
      </p:pic>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68AF9AF6-08F3-9CB0-2667-1239E879202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6</a:t>
            </a:fld>
            <a:endParaRPr lang="de-DE" dirty="0">
              <a:solidFill>
                <a:schemeClr val="accent4"/>
              </a:solidFill>
            </a:endParaRPr>
          </a:p>
        </p:txBody>
      </p:sp>
      <p:pic>
        <p:nvPicPr>
          <p:cNvPr id="5" name="Inhaltsplatzhalter 4">
            <a:hlinkClick r:id="rId7"/>
          </p:cNvPr>
          <p:cNvPicPr>
            <a:picLocks noGrp="1" noChangeAspect="1"/>
          </p:cNvPicPr>
          <p:nvPr>
            <p:ph sz="quarter" idx="11"/>
          </p:nvPr>
        </p:nvPicPr>
        <p:blipFill>
          <a:blip r:embed="rId8" cstate="print">
            <a:extLst>
              <a:ext uri="{28A0092B-C50C-407E-A947-70E740481C1C}">
                <a14:useLocalDpi xmlns:a14="http://schemas.microsoft.com/office/drawing/2010/main" val="0"/>
              </a:ext>
            </a:extLst>
          </a:blip>
          <a:stretch>
            <a:fillRect/>
          </a:stretch>
        </p:blipFill>
        <p:spPr>
          <a:xfrm>
            <a:off x="727075" y="2461626"/>
            <a:ext cx="6367463" cy="3080923"/>
          </a:xfrm>
        </p:spPr>
      </p:pic>
    </p:spTree>
    <p:extLst>
      <p:ext uri="{BB962C8B-B14F-4D97-AF65-F5344CB8AC3E}">
        <p14:creationId xmlns:p14="http://schemas.microsoft.com/office/powerpoint/2010/main" val="61847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656114"/>
            <a:ext cx="3568171" cy="923330"/>
          </a:xfrm>
        </p:spPr>
        <p:txBody>
          <a:bodyPr/>
          <a:lstStyle/>
          <a:p>
            <a:r>
              <a:rPr lang="de-DE" dirty="0">
                <a:latin typeface="Segoe UI" panose="020B0502040204020203" pitchFamily="34" charset="0"/>
                <a:cs typeface="Segoe UI" panose="020B0502040204020203" pitchFamily="34" charset="0"/>
              </a:rPr>
              <a:t>Über AGB </a:t>
            </a:r>
            <a:r>
              <a:rPr lang="de-DE" dirty="0" smtClean="0">
                <a:latin typeface="Segoe UI" panose="020B0502040204020203" pitchFamily="34" charset="0"/>
                <a:cs typeface="Segoe UI" panose="020B0502040204020203" pitchFamily="34" charset="0"/>
              </a:rPr>
              <a:t>und Alters-</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freigaben von </a:t>
            </a:r>
            <a:r>
              <a:rPr lang="de-DE" dirty="0" err="1" smtClean="0">
                <a:latin typeface="Segoe UI" panose="020B0502040204020203" pitchFamily="34" charset="0"/>
                <a:cs typeface="Segoe UI" panose="020B0502040204020203" pitchFamily="34" charset="0"/>
              </a:rPr>
              <a:t>Social</a:t>
            </a:r>
            <a:r>
              <a:rPr lang="de-DE" dirty="0" smtClean="0">
                <a:latin typeface="Segoe UI" panose="020B0502040204020203" pitchFamily="34" charset="0"/>
                <a:cs typeface="Segoe UI" panose="020B0502040204020203" pitchFamily="34" charset="0"/>
              </a:rPr>
              <a:t>-Media-Angeboten informieren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zu Selbstdatenschutz</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3574586" y="1589588"/>
            <a:ext cx="5029199" cy="615553"/>
          </a:xfrm>
        </p:spPr>
        <p:txBody>
          <a:bodyPr/>
          <a:lstStyle/>
          <a:p>
            <a:r>
              <a:rPr lang="de-DE" dirty="0">
                <a:latin typeface="Segoe UI" panose="020B0502040204020203" pitchFamily="34" charset="0"/>
                <a:cs typeface="Segoe UI" panose="020B0502040204020203" pitchFamily="34" charset="0"/>
              </a:rPr>
              <a:t>Wert von persönlichen und privaten </a:t>
            </a:r>
            <a:r>
              <a:rPr lang="de-DE" dirty="0" smtClean="0">
                <a:latin typeface="Segoe UI" panose="020B0502040204020203" pitchFamily="34" charset="0"/>
                <a:cs typeface="Segoe UI" panose="020B0502040204020203" pitchFamily="34" charset="0"/>
              </a:rPr>
              <a:t>Daten besprechen und klare Regeln vereinbaren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992815" y="2810002"/>
            <a:ext cx="3648323" cy="615553"/>
          </a:xfrm>
        </p:spPr>
        <p:txBody>
          <a:bodyPr/>
          <a:lstStyle/>
          <a:p>
            <a:r>
              <a:rPr lang="de-DE" dirty="0">
                <a:latin typeface="Segoe UI" panose="020B0502040204020203" pitchFamily="34" charset="0"/>
                <a:cs typeface="Segoe UI" panose="020B0502040204020203" pitchFamily="34" charset="0"/>
              </a:rPr>
              <a:t>Möglichst wenig Daten preisgeben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Zugriffsrechte von Apps beschränken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397786"/>
            <a:ext cx="4004933" cy="615553"/>
          </a:xfrm>
        </p:spPr>
        <p:txBody>
          <a:bodyPr/>
          <a:lstStyle/>
          <a:p>
            <a:r>
              <a:rPr lang="de-DE" dirty="0">
                <a:latin typeface="Segoe UI" panose="020B0502040204020203" pitchFamily="34" charset="0"/>
                <a:cs typeface="Segoe UI" panose="020B0502040204020203" pitchFamily="34" charset="0"/>
              </a:rPr>
              <a:t>Datenmissbrauch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melden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223236"/>
            <a:ext cx="3378323" cy="307777"/>
          </a:xfrm>
        </p:spPr>
        <p:txBody>
          <a:bodyPr/>
          <a:lstStyle/>
          <a:p>
            <a:r>
              <a:rPr lang="de-DE" dirty="0">
                <a:latin typeface="Segoe UI" panose="020B0502040204020203" pitchFamily="34" charset="0"/>
                <a:cs typeface="Segoe UI" panose="020B0502040204020203" pitchFamily="34" charset="0"/>
              </a:rPr>
              <a:t>Alternative Angebote wählen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645170" y="5090009"/>
            <a:ext cx="4000625" cy="923330"/>
          </a:xfrm>
        </p:spPr>
        <p:txBody>
          <a:bodyPr/>
          <a:lstStyle/>
          <a:p>
            <a:r>
              <a:rPr lang="de-DE" dirty="0" smtClean="0">
                <a:latin typeface="Segoe UI" panose="020B0502040204020203" pitchFamily="34" charset="0"/>
                <a:cs typeface="Segoe UI" panose="020B0502040204020203" pitchFamily="34" charset="0"/>
              </a:rPr>
              <a:t>Privatsphäre-Einstellungen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von Angeboten nutzen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regelmäßig überprüfen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7</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55" name="Abgerundetes Rechteck 54"/>
          <p:cNvSpPr/>
          <p:nvPr/>
        </p:nvSpPr>
        <p:spPr>
          <a:xfrm>
            <a:off x="10962331" y="5399998"/>
            <a:ext cx="1085467" cy="1094825"/>
          </a:xfrm>
          <a:prstGeom prst="roundRect">
            <a:avLst/>
          </a:prstGeom>
          <a:solidFill>
            <a:schemeClr val="bg1"/>
          </a:solidFill>
          <a:ln>
            <a:solidFill>
              <a:srgbClr val="5D8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8698" y="5483010"/>
            <a:ext cx="928800" cy="928800"/>
          </a:xfrm>
          <a:prstGeom prst="rect">
            <a:avLst/>
          </a:prstGeom>
        </p:spPr>
      </p:pic>
      <p:pic>
        <p:nvPicPr>
          <p:cNvPr id="62" name="Grafik 61">
            <a:hlinkClick r:id="rId7"/>
          </p:cNvPr>
          <p:cNvPicPr>
            <a:picLocks noChangeAspect="1"/>
          </p:cNvPicPr>
          <p:nvPr/>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5848" y="4400427"/>
            <a:ext cx="232964" cy="231144"/>
          </a:xfrm>
          <a:prstGeom prst="rect">
            <a:avLst/>
          </a:prstGeom>
        </p:spPr>
      </p:pic>
      <p:pic>
        <p:nvPicPr>
          <p:cNvPr id="64" name="Grafik 63">
            <a:hlinkClick r:id="rId9"/>
          </p:cNvPr>
          <p:cNvPicPr>
            <a:picLocks noChangeAspect="1"/>
          </p:cNvPicPr>
          <p:nvPr/>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6965" y="5727079"/>
            <a:ext cx="232964" cy="231144"/>
          </a:xfrm>
          <a:prstGeom prst="rect">
            <a:avLst/>
          </a:prstGeom>
        </p:spPr>
      </p:pic>
    </p:spTree>
    <p:extLst>
      <p:ext uri="{BB962C8B-B14F-4D97-AF65-F5344CB8AC3E}">
        <p14:creationId xmlns:p14="http://schemas.microsoft.com/office/powerpoint/2010/main" val="103519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uiExpand="1" build="p"/>
      <p:bldP spid="19" grpId="0" build="p"/>
      <p:bldP spid="20" grpId="0" build="p"/>
      <p:bldP spid="21" grpId="0" build="p"/>
      <p:bldP spid="22" grpId="0" build="p"/>
      <p:bldP spid="2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8</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11" name="Abgerundetes Rechteck 10"/>
          <p:cNvSpPr/>
          <p:nvPr/>
        </p:nvSpPr>
        <p:spPr>
          <a:xfrm>
            <a:off x="8795340" y="2500404"/>
            <a:ext cx="2393360" cy="2349500"/>
          </a:xfrm>
          <a:prstGeom prst="roundRect">
            <a:avLst/>
          </a:prstGeom>
          <a:solidFill>
            <a:srgbClr val="5D86C4">
              <a:alpha val="30196"/>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4"/>
            </a:solidFill>
          </a:ln>
        </p:spPr>
      </p:pic>
    </p:spTree>
    <p:extLst>
      <p:ext uri="{BB962C8B-B14F-4D97-AF65-F5344CB8AC3E}">
        <p14:creationId xmlns:p14="http://schemas.microsoft.com/office/powerpoint/2010/main" val="20702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9</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83427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Props1.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BE2F4CA1-FA53-45F9-B408-EE067BF1B69C}">
  <ds:schemaRefs>
    <ds:schemaRef ds:uri="http://schemas.openxmlformats.org/package/2006/metadata/core-properties"/>
    <ds:schemaRef ds:uri="http://purl.org/dc/terms/"/>
    <ds:schemaRef ds:uri="5a4219a2-45cf-45bf-91bc-5ddc1db9b26b"/>
    <ds:schemaRef ds:uri="http://schemas.microsoft.com/office/2006/documentManagement/types"/>
    <ds:schemaRef ds:uri="http://schemas.microsoft.com/office/2006/metadata/properties"/>
    <ds:schemaRef ds:uri="http://schemas.microsoft.com/office/infopath/2007/PartnerControls"/>
    <ds:schemaRef ds:uri="http://purl.org/dc/elements/1.1/"/>
    <ds:schemaRef ds:uri="44694c35-30c0-4ff0-8b82-8424709eaf3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1838</Words>
  <Application>Microsoft Office PowerPoint</Application>
  <PresentationFormat>Breitbild</PresentationFormat>
  <Paragraphs>220</Paragraphs>
  <Slides>17</Slides>
  <Notes>11</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17</vt:i4>
      </vt:variant>
    </vt:vector>
  </HeadingPairs>
  <TitlesOfParts>
    <vt:vector size="26"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90</cp:revision>
  <dcterms:created xsi:type="dcterms:W3CDTF">2024-05-08T06:34:22Z</dcterms:created>
  <dcterms:modified xsi:type="dcterms:W3CDTF">2025-03-26T13:02:58Z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