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3"/>
  </p:notesMasterIdLst>
  <p:sldIdLst>
    <p:sldId id="302" r:id="rId7"/>
    <p:sldId id="304" r:id="rId8"/>
    <p:sldId id="303" r:id="rId9"/>
    <p:sldId id="305" r:id="rId10"/>
    <p:sldId id="326" r:id="rId11"/>
    <p:sldId id="344" r:id="rId12"/>
    <p:sldId id="348" r:id="rId13"/>
    <p:sldId id="349" r:id="rId14"/>
    <p:sldId id="306" r:id="rId15"/>
    <p:sldId id="316" r:id="rId16"/>
    <p:sldId id="317" r:id="rId17"/>
    <p:sldId id="318" r:id="rId18"/>
    <p:sldId id="352" r:id="rId19"/>
    <p:sldId id="350" r:id="rId20"/>
    <p:sldId id="351" r:id="rId21"/>
    <p:sldId id="319" r:id="rId22"/>
  </p:sldIdLst>
  <p:sldSz cx="12192000" cy="6858000"/>
  <p:notesSz cx="6858000" cy="9144000"/>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3E2FCEB-220C-46F2-A936-949B32334F95}">
          <p14:sldIdLst>
            <p14:sldId id="302"/>
            <p14:sldId id="304"/>
            <p14:sldId id="303"/>
            <p14:sldId id="305"/>
            <p14:sldId id="326"/>
            <p14:sldId id="344"/>
            <p14:sldId id="348"/>
            <p14:sldId id="349"/>
          </p14:sldIdLst>
        </p14:section>
        <p14:section name="Leere Folien" id="{7E28B375-611A-47D1-B6E8-0A24101EB6C5}">
          <p14:sldIdLst>
            <p14:sldId id="306"/>
            <p14:sldId id="316"/>
            <p14:sldId id="317"/>
            <p14:sldId id="318"/>
            <p14:sldId id="352"/>
            <p14:sldId id="350"/>
            <p14:sldId id="351"/>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8"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86C4"/>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80465" autoAdjust="0"/>
  </p:normalViewPr>
  <p:slideViewPr>
    <p:cSldViewPr snapToGrid="0" showGuides="1">
      <p:cViewPr varScale="1">
        <p:scale>
          <a:sx n="93" d="100"/>
          <a:sy n="93" d="100"/>
        </p:scale>
        <p:origin x="1662" y="72"/>
      </p:cViewPr>
      <p:guideLst>
        <p:guide pos="3840"/>
        <p:guide orient="horz" pos="1049"/>
      </p:guideLst>
    </p:cSldViewPr>
  </p:slideViewPr>
  <p:outlineViewPr>
    <p:cViewPr>
      <p:scale>
        <a:sx n="33" d="100"/>
        <a:sy n="33" d="100"/>
      </p:scale>
      <p:origin x="0" y="0"/>
    </p:cViewPr>
  </p:outlineViewPr>
  <p:notesTextViewPr>
    <p:cViewPr>
      <p:scale>
        <a:sx n="1" d="1"/>
        <a:sy n="1" d="1"/>
      </p:scale>
      <p:origin x="0" y="-102"/>
    </p:cViewPr>
  </p:notesTextViewPr>
  <p:sorterViewPr>
    <p:cViewPr varScale="1">
      <p:scale>
        <a:sx n="1" d="1"/>
        <a:sy n="1" d="1"/>
      </p:scale>
      <p:origin x="0" y="0"/>
    </p:cViewPr>
  </p:sorterViewPr>
  <p:notesViewPr>
    <p:cSldViewPr snapToGrid="0">
      <p:cViewPr>
        <p:scale>
          <a:sx n="75" d="100"/>
          <a:sy n="75" d="100"/>
        </p:scale>
        <p:origin x="4090" y="35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ocial-media-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dienfuehrerschein.bayern/angebot/schule/sonderpaedagogische-foerderung/5-6-und-7-jahrgangsstufe/liken-posten-teil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bis.bycs.de/beitrag/social-media-elter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 </a:t>
            </a:r>
            <a:r>
              <a:rPr lang="de-DE" b="1" dirty="0" smtClean="0"/>
              <a:t>/ Nutzung und Funktionen von </a:t>
            </a:r>
            <a:r>
              <a:rPr lang="de-DE" b="1" dirty="0" err="1" smtClean="0"/>
              <a:t>Social</a:t>
            </a:r>
            <a:r>
              <a:rPr lang="de-DE" b="1" dirty="0" smtClean="0"/>
              <a:t>-Media-Angeboten / Titelfolie </a:t>
            </a:r>
            <a:r>
              <a:rPr lang="de-DE" b="1" dirty="0"/>
              <a:t>Nutzung und Funktionen von </a:t>
            </a:r>
            <a:r>
              <a:rPr lang="de-DE" b="1" dirty="0" err="1"/>
              <a:t>Social</a:t>
            </a:r>
            <a:r>
              <a:rPr lang="de-DE" b="1" dirty="0"/>
              <a:t>-Media-Angeboten</a:t>
            </a:r>
          </a:p>
          <a:p>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a:t>
            </a:r>
            <a:r>
              <a:rPr lang="de-DE" sz="1100" u="sng" baseline="0" dirty="0" err="1" smtClean="0">
                <a:latin typeface="Arial" panose="020B0604020202020204" pitchFamily="34" charset="0"/>
                <a:cs typeface="Arial" panose="020B0604020202020204" pitchFamily="34" charset="0"/>
              </a:rPr>
              <a:t>Social</a:t>
            </a:r>
            <a:r>
              <a:rPr lang="de-DE" sz="1100" u="sng" baseline="0" dirty="0" smtClean="0">
                <a:latin typeface="Arial" panose="020B0604020202020204" pitchFamily="34" charset="0"/>
                <a:cs typeface="Arial" panose="020B0604020202020204" pitchFamily="34" charset="0"/>
              </a:rPr>
              <a:t> Media“</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„Social Media“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https://mebis.bycs.de/beitrag/social-media</a:t>
            </a:r>
            <a:r>
              <a:rPr lang="de-DE" sz="1100" b="1" baseline="0" dirty="0" smtClean="0">
                <a:latin typeface="Arial" panose="020B0604020202020204" pitchFamily="34" charset="0"/>
                <a:cs typeface="Arial" panose="020B0604020202020204" pitchFamily="34" charset="0"/>
              </a:rPr>
              <a:t> </a:t>
            </a:r>
            <a:endParaRPr lang="de-DE" sz="1100" baseline="0" dirty="0" smtClean="0">
              <a:latin typeface="Arial" panose="020B0604020202020204" pitchFamily="34" charset="0"/>
              <a:cs typeface="Arial" panose="020B0604020202020204" pitchFamily="34" charset="0"/>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https://mebis.bycs.de/beitrag/social-media-eltern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444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3284358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65864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a:t>
            </a:r>
            <a:r>
              <a:rPr lang="de-DE" b="1" baseline="0" dirty="0" smtClean="0"/>
              <a:t> </a:t>
            </a:r>
            <a:r>
              <a:rPr lang="de-DE" b="1" dirty="0" smtClean="0"/>
              <a:t>Nutzung und Funktionen von </a:t>
            </a:r>
            <a:r>
              <a:rPr lang="de-DE" b="1" dirty="0" err="1" smtClean="0"/>
              <a:t>Social</a:t>
            </a:r>
            <a:r>
              <a:rPr lang="de-DE" b="1" dirty="0" smtClean="0"/>
              <a:t>-Media-Angeboten / </a:t>
            </a:r>
            <a:r>
              <a:rPr lang="de-DE" b="1" baseline="0" dirty="0" smtClean="0"/>
              <a:t>Einstiegsclip „Was postest du denn da? – Familienleben live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https://mebis.bycs.de/beitrag/social-media</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16050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232139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Impulsfragen </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
            </a:r>
            <a:br>
              <a:rPr lang="de-DE" baseline="0" dirty="0" smtClean="0"/>
            </a:br>
            <a:r>
              <a:rPr lang="de-DE" dirty="0" smtClean="0"/>
              <a:t>Weitere</a:t>
            </a:r>
            <a:r>
              <a:rPr lang="de-DE" baseline="0" dirty="0" smtClean="0"/>
              <a:t> mögliche Einstiegsfragen: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171450" indent="-171450">
              <a:buFont typeface="Arial" panose="020B0604020202020204" pitchFamily="34" charset="0"/>
              <a:buChar char="•"/>
            </a:pPr>
            <a:r>
              <a:rPr lang="de-DE" dirty="0" smtClean="0"/>
              <a:t>Was ist Ihnen bei der Nutzung von </a:t>
            </a:r>
            <a:r>
              <a:rPr lang="de-DE" dirty="0" err="1" smtClean="0"/>
              <a:t>Social</a:t>
            </a:r>
            <a:r>
              <a:rPr lang="de-DE" dirty="0" smtClean="0"/>
              <a:t>-Media-Angeboten wichtig? Worauf achten Sie?</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165138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Praxisbeispiel „FOMO“ (Film-Clip - des Medienführerscheins Bayern, Sonderpädagogische Förderung)</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„FOMO“ 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Der</a:t>
            </a:r>
            <a:r>
              <a:rPr lang="de-DE" baseline="0" dirty="0" smtClean="0"/>
              <a:t> Film-Clip findet sich auch unter</a:t>
            </a:r>
            <a:r>
              <a:rPr lang="de-DE" dirty="0" smtClean="0"/>
              <a:t> folgendem Link: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hlinkClick r:id="rId3"/>
              </a:rPr>
              <a:t>https://www.medienfuehrerschein.bayern/angebot/schule/sonderpaedagogische-foerderung/5-6-und-7-jahrgangsstufe/liken-posten-teilen</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292818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Handlungstipps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https://mebis.bycs.de/beitrag/social-media-eltern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endParaRPr lang="de-DE" dirty="0" smtClean="0"/>
          </a:p>
          <a:p>
            <a:r>
              <a:rPr lang="de-DE" dirty="0" smtClean="0"/>
              <a:t/>
            </a:r>
            <a:br>
              <a:rPr lang="de-DE" dirty="0" smtClean="0"/>
            </a:b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170488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945412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Nutzung und Funktionen von </a:t>
            </a:r>
            <a:r>
              <a:rPr lang="de-DE" b="1" dirty="0" err="1" smtClean="0"/>
              <a:t>Social</a:t>
            </a:r>
            <a:r>
              <a:rPr lang="de-DE" b="1" dirty="0" smtClean="0"/>
              <a:t>-Media-Angeboten /</a:t>
            </a:r>
            <a:r>
              <a:rPr lang="de-DE" b="1" baseline="0" dirty="0" smtClean="0"/>
              <a:t> </a:t>
            </a:r>
            <a:r>
              <a:rPr lang="de-DE" b="1" dirty="0" smtClean="0"/>
              <a:t>Impressum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43489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1793548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4">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CE1CA1E2-E308-7239-85B2-F4C9A3EF404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1" name="Freihandform: Form 20">
            <a:extLst>
              <a:ext uri="{FF2B5EF4-FFF2-40B4-BE49-F238E27FC236}">
                <a16:creationId xmlns:a16="http://schemas.microsoft.com/office/drawing/2014/main" id="{98CD71AD-7AC2-D42F-6AE3-F5EB32596ECF}"/>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9" name="Freihandform: Form 28">
            <a:extLst>
              <a:ext uri="{FF2B5EF4-FFF2-40B4-BE49-F238E27FC236}">
                <a16:creationId xmlns:a16="http://schemas.microsoft.com/office/drawing/2014/main" id="{80D27E42-F791-9664-F84D-25B8FDF8B165}"/>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A53CCC0E-0E45-4484-DAC8-1516DA8D64FF}"/>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2" name="Foliennummernplatzhalter 5">
            <a:extLst>
              <a:ext uri="{FF2B5EF4-FFF2-40B4-BE49-F238E27FC236}">
                <a16:creationId xmlns:a16="http://schemas.microsoft.com/office/drawing/2014/main" id="{C6B863E9-6F87-DA7A-7A67-D25E5AFF493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Foliennummernplatzhalter 5">
            <a:extLst>
              <a:ext uri="{FF2B5EF4-FFF2-40B4-BE49-F238E27FC236}">
                <a16:creationId xmlns:a16="http://schemas.microsoft.com/office/drawing/2014/main" id="{DA01BAA2-531C-22C0-5F13-C82A7837AF9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Foliennummernplatzhalter 5">
            <a:extLst>
              <a:ext uri="{FF2B5EF4-FFF2-40B4-BE49-F238E27FC236}">
                <a16:creationId xmlns:a16="http://schemas.microsoft.com/office/drawing/2014/main" id="{ED4142B7-6B8D-184D-CC17-EA4091480CE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4"/>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1400">
                <a:solidFill>
                  <a:schemeClr val="tx1">
                    <a:lumMod val="75000"/>
                    <a:lumOff val="25000"/>
                  </a:schemeClr>
                </a:solidFill>
              </a:defRPr>
            </a:lvl1pPr>
            <a:lvl2pPr marL="540000" indent="-270000">
              <a:lnSpc>
                <a:spcPct val="110000"/>
              </a:lnSpc>
              <a:spcBef>
                <a:spcPts val="1500"/>
              </a:spcBef>
              <a:buClr>
                <a:schemeClr val="accent4"/>
              </a:buClr>
              <a:defRPr sz="1400">
                <a:solidFill>
                  <a:schemeClr val="tx1">
                    <a:lumMod val="75000"/>
                    <a:lumOff val="25000"/>
                  </a:schemeClr>
                </a:solidFill>
              </a:defRPr>
            </a:lvl2pPr>
            <a:lvl3pPr marL="810000" indent="-270000">
              <a:lnSpc>
                <a:spcPct val="110000"/>
              </a:lnSpc>
              <a:spcBef>
                <a:spcPts val="1500"/>
              </a:spcBef>
              <a:buClr>
                <a:schemeClr val="accent4"/>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4" name="Foliennummernplatzhalter 5">
            <a:extLst>
              <a:ext uri="{FF2B5EF4-FFF2-40B4-BE49-F238E27FC236}">
                <a16:creationId xmlns:a16="http://schemas.microsoft.com/office/drawing/2014/main" id="{B8EC31EE-AA76-3791-022A-E58CD7990CE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1396196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53235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4" name="Foliennummernplatzhalter 5">
            <a:extLst>
              <a:ext uri="{FF2B5EF4-FFF2-40B4-BE49-F238E27FC236}">
                <a16:creationId xmlns:a16="http://schemas.microsoft.com/office/drawing/2014/main" id="{87173E1E-3C4D-6891-9861-FC19BA56E74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491E72D2-D131-AB3D-8AC9-33A4F529880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5" name="Foliennummernplatzhalter 5">
            <a:extLst>
              <a:ext uri="{FF2B5EF4-FFF2-40B4-BE49-F238E27FC236}">
                <a16:creationId xmlns:a16="http://schemas.microsoft.com/office/drawing/2014/main" id="{3AEAE230-85F3-41C2-430D-58F2554AF60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ags" Target="../tags/tag3.xml"/><Relationship Id="rId5" Type="http://schemas.openxmlformats.org/officeDocument/2006/relationships/vmlDrawing" Target="../drawings/vmlDrawing2.v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5" Type="http://schemas.openxmlformats.org/officeDocument/2006/relationships/image" Target="../media/image1.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75"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6"/>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00" name="think-cell Folie" r:id="rId7" imgW="7772400" imgH="10058400" progId="TCLayout.ActiveDocument.1">
                  <p:embed/>
                </p:oleObj>
              </mc:Choice>
              <mc:Fallback>
                <p:oleObj name="think-cell Folie" r:id="rId7"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23"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1C9B872E-86BE-5205-F53E-CD14D6FD837D}"/>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88E7D455-210A-61A3-C6F8-3CCA81422B5A}"/>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774EB36E-B997-4201-E406-E330ED6FD3A9}"/>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D79F7CC6-200A-D7A5-04E8-B3B0A639CF43}"/>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41D7EBBD-76B5-62F5-0C77-A71085F5225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E9846058-297C-B11B-479B-0D384E58FC02}"/>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0.sv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hyperlink" Target="https://mebis.bycs.de/assets/uploads/posts/5/8/4/a/3/5dad8946-8bf5-46c6-a25b-3b18246315ac/handlungstipps-fur-social-media-angebote.pdf" TargetMode="Externa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r>
              <a:rPr lang="de-DE" sz="5000" b="1" spc="100" dirty="0" err="1">
                <a:latin typeface="Segoe UI" panose="020B0502040204020203" pitchFamily="34" charset="0"/>
                <a:cs typeface="Segoe UI" panose="020B0502040204020203" pitchFamily="34" charset="0"/>
              </a:rPr>
              <a:t>Social</a:t>
            </a:r>
            <a:r>
              <a:rPr lang="de-DE" sz="5000" b="1" spc="100" dirty="0">
                <a:latin typeface="Segoe UI" panose="020B0502040204020203" pitchFamily="34" charset="0"/>
                <a:cs typeface="Segoe UI" panose="020B0502040204020203" pitchFamily="34" charset="0"/>
              </a:rPr>
              <a:t> </a:t>
            </a:r>
            <a:br>
              <a:rPr lang="de-DE" sz="5000" b="1" spc="100" dirty="0">
                <a:latin typeface="Segoe UI" panose="020B0502040204020203" pitchFamily="34" charset="0"/>
                <a:cs typeface="Segoe UI" panose="020B0502040204020203" pitchFamily="34" charset="0"/>
              </a:rPr>
            </a:br>
            <a:r>
              <a:rPr lang="de-DE" sz="5000" b="1" spc="100" dirty="0">
                <a:latin typeface="Segoe UI" panose="020B0502040204020203" pitchFamily="34" charset="0"/>
                <a:cs typeface="Segoe UI" panose="020B0502040204020203" pitchFamily="34" charset="0"/>
              </a:rPr>
              <a:t>Media </a:t>
            </a:r>
          </a:p>
        </p:txBody>
      </p:sp>
      <p:sp>
        <p:nvSpPr>
          <p:cNvPr id="4" name="Textfeld 3"/>
          <p:cNvSpPr txBox="1"/>
          <p:nvPr/>
        </p:nvSpPr>
        <p:spPr>
          <a:xfrm>
            <a:off x="550863" y="4987762"/>
            <a:ext cx="4813617" cy="1569660"/>
          </a:xfrm>
          <a:prstGeom prst="rect">
            <a:avLst/>
          </a:prstGeom>
          <a:noFill/>
        </p:spPr>
        <p:txBody>
          <a:bodyPr wrap="square" lIns="0" rIns="0" rtlCol="0">
            <a:spAutoFit/>
          </a:bodyPr>
          <a:lstStyle/>
          <a:p>
            <a:r>
              <a:rPr lang="de-DE" sz="2400" b="1" dirty="0" smtClean="0">
                <a:solidFill>
                  <a:schemeClr val="accent4"/>
                </a:solidFill>
              </a:rPr>
              <a:t>Thema: </a:t>
            </a:r>
            <a:br>
              <a:rPr lang="de-DE" sz="2400" b="1" dirty="0" smtClean="0">
                <a:solidFill>
                  <a:schemeClr val="accent4"/>
                </a:solidFill>
              </a:rPr>
            </a:br>
            <a:r>
              <a:rPr lang="de-DE" sz="2400" b="1" dirty="0" smtClean="0">
                <a:solidFill>
                  <a:schemeClr val="accent4"/>
                </a:solidFill>
              </a:rPr>
              <a:t>Nutzung und Funktionen</a:t>
            </a:r>
            <a:br>
              <a:rPr lang="de-DE" sz="2400" b="1" dirty="0" smtClean="0">
                <a:solidFill>
                  <a:schemeClr val="accent4"/>
                </a:solidFill>
              </a:rPr>
            </a:br>
            <a:r>
              <a:rPr lang="de-DE" sz="2400" b="1" dirty="0" smtClean="0">
                <a:solidFill>
                  <a:schemeClr val="accent4"/>
                </a:solidFill>
              </a:rPr>
              <a:t>von </a:t>
            </a:r>
            <a:r>
              <a:rPr lang="de-DE" sz="2400" b="1" dirty="0" err="1" smtClean="0">
                <a:solidFill>
                  <a:schemeClr val="accent4"/>
                </a:solidFill>
              </a:rPr>
              <a:t>Social</a:t>
            </a:r>
            <a:r>
              <a:rPr lang="de-DE" sz="2400" b="1" dirty="0" smtClean="0">
                <a:solidFill>
                  <a:schemeClr val="accent4"/>
                </a:solidFill>
              </a:rPr>
              <a:t>-Media-Angeboten</a:t>
            </a:r>
          </a:p>
          <a:p>
            <a:endParaRPr lang="de-DE" sz="2400" b="1" dirty="0">
              <a:solidFill>
                <a:schemeClr val="accent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1EDD453-194F-C645-AD06-2719BA30893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10</a:t>
            </a:fld>
            <a:endParaRPr lang="de-DE" dirty="0">
              <a:solidFill>
                <a:schemeClr val="accent4"/>
              </a:solidFill>
            </a:endParaRPr>
          </a:p>
        </p:txBody>
      </p:sp>
      <p:grpSp>
        <p:nvGrpSpPr>
          <p:cNvPr id="3" name="Grafik 13">
            <a:extLst>
              <a:ext uri="{FF2B5EF4-FFF2-40B4-BE49-F238E27FC236}">
                <a16:creationId xmlns:a16="http://schemas.microsoft.com/office/drawing/2014/main" id="{6FA2CACA-F469-D9AB-E006-4A3651B6833A}"/>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04833193-CD25-9776-F05C-5FBE3239E33E}"/>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4EC6741-B57F-C88C-D0ED-D6293EAE3E1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D89B0032-FAB0-A38E-5E6A-F7211026FB82}"/>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C1A1C006-751D-DC81-B5CE-4278CA855265}"/>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14A6BB60-BB35-B301-B08A-ED56861EB0B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11</a:t>
            </a:fld>
            <a:endParaRPr lang="de-DE" dirty="0">
              <a:solidFill>
                <a:schemeClr val="accent4"/>
              </a:solidFill>
            </a:endParaRPr>
          </a:p>
        </p:txBody>
      </p:sp>
      <p:grpSp>
        <p:nvGrpSpPr>
          <p:cNvPr id="3" name="Grafik 13">
            <a:extLst>
              <a:ext uri="{FF2B5EF4-FFF2-40B4-BE49-F238E27FC236}">
                <a16:creationId xmlns:a16="http://schemas.microsoft.com/office/drawing/2014/main" id="{AF069ABF-35E2-6FCB-06F8-2CA38FBAE5B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FD0B691D-4356-1332-CE14-676718770945}"/>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B965210D-DBFE-BD68-B61D-D33E062A4F5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402E0108-BA2D-0386-F4E8-41FF5208F62C}"/>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B98BB7-F260-C596-D339-F1B84D15A22A}"/>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4265055083"/>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F81D9D22-7E10-A5EA-3F02-6B311C18912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12</a:t>
            </a:fld>
            <a:endParaRPr lang="de-DE" dirty="0">
              <a:solidFill>
                <a:schemeClr val="accent4"/>
              </a:solidFill>
            </a:endParaRPr>
          </a:p>
        </p:txBody>
      </p:sp>
      <p:grpSp>
        <p:nvGrpSpPr>
          <p:cNvPr id="3" name="Grafik 13">
            <a:extLst>
              <a:ext uri="{FF2B5EF4-FFF2-40B4-BE49-F238E27FC236}">
                <a16:creationId xmlns:a16="http://schemas.microsoft.com/office/drawing/2014/main" id="{168CCCB4-BD73-F3BB-9834-63846BFACDD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A09603E4-26B7-A7DD-2FC3-2DD5580A6EF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751AE34-220C-709A-2191-3216A24234A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94F52D78-31D3-81C4-FC50-1259B44C0E7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24FF734B-DEC0-D23E-C042-F0E03B5B1C6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13</a:t>
            </a:fld>
            <a:endParaRPr lang="de-DE" dirty="0">
              <a:solidFill>
                <a:schemeClr val="accent4"/>
              </a:solidFill>
            </a:endParaRPr>
          </a:p>
        </p:txBody>
      </p:sp>
    </p:spTree>
    <p:extLst>
      <p:ext uri="{BB962C8B-B14F-4D97-AF65-F5344CB8AC3E}">
        <p14:creationId xmlns:p14="http://schemas.microsoft.com/office/powerpoint/2010/main" val="18511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33AF9C6C-E7A1-64C9-1D84-8212D547C07B}"/>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14</a:t>
            </a:fld>
            <a:endParaRPr lang="de-DE" dirty="0">
              <a:solidFill>
                <a:schemeClr val="accent4"/>
              </a:solidFill>
            </a:endParaRPr>
          </a:p>
        </p:txBody>
      </p:sp>
    </p:spTree>
    <p:extLst>
      <p:ext uri="{BB962C8B-B14F-4D97-AF65-F5344CB8AC3E}">
        <p14:creationId xmlns:p14="http://schemas.microsoft.com/office/powerpoint/2010/main" val="357853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15</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7"/>
          </p:nvPr>
        </p:nvSpPr>
        <p:spPr/>
        <p:txBody>
          <a:bodyPr/>
          <a:lstStyle/>
          <a:p>
            <a:endParaRPr lang="de-DE"/>
          </a:p>
        </p:txBody>
      </p:sp>
      <p:sp>
        <p:nvSpPr>
          <p:cNvPr id="10" name="Textplatzhalter 9"/>
          <p:cNvSpPr>
            <a:spLocks noGrp="1"/>
          </p:cNvSpPr>
          <p:nvPr>
            <p:ph type="body" sz="quarter" idx="19"/>
          </p:nvPr>
        </p:nvSpPr>
        <p:spPr/>
        <p:txBody>
          <a:bodyPr/>
          <a:lstStyle/>
          <a:p>
            <a:endParaRPr lang="de-DE"/>
          </a:p>
        </p:txBody>
      </p:sp>
      <p:sp>
        <p:nvSpPr>
          <p:cNvPr id="11" name="Textplatzhalter 10"/>
          <p:cNvSpPr>
            <a:spLocks noGrp="1"/>
          </p:cNvSpPr>
          <p:nvPr>
            <p:ph type="body" sz="quarter" idx="15"/>
          </p:nvPr>
        </p:nvSpPr>
        <p:spPr/>
        <p:txBody>
          <a:bodyPr/>
          <a:lstStyle/>
          <a:p>
            <a:endParaRPr lang="de-DE" dirty="0"/>
          </a:p>
        </p:txBody>
      </p:sp>
      <p:sp>
        <p:nvSpPr>
          <p:cNvPr id="12" name="Textplatzhalter 11"/>
          <p:cNvSpPr>
            <a:spLocks noGrp="1"/>
          </p:cNvSpPr>
          <p:nvPr>
            <p:ph type="body" sz="quarter" idx="16"/>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8"/>
          </p:nvPr>
        </p:nvSpPr>
        <p:spPr/>
        <p:txBody>
          <a:bodyPr/>
          <a:lstStyle/>
          <a:p>
            <a:endParaRPr lang="de-DE"/>
          </a:p>
        </p:txBody>
      </p:sp>
      <p:sp>
        <p:nvSpPr>
          <p:cNvPr id="37" name="Textplatzhalter 36"/>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9923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3655965009"/>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E1EFDEFC-4962-09C6-F5A0-FB5640B9529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16</a:t>
            </a:fld>
            <a:endParaRPr lang="de-DE" dirty="0">
              <a:solidFill>
                <a:schemeClr val="accent4"/>
              </a:solidFill>
            </a:endParaRPr>
          </a:p>
        </p:txBody>
      </p:sp>
      <p:grpSp>
        <p:nvGrpSpPr>
          <p:cNvPr id="26" name="Grafik 13">
            <a:extLst>
              <a:ext uri="{FF2B5EF4-FFF2-40B4-BE49-F238E27FC236}">
                <a16:creationId xmlns:a16="http://schemas.microsoft.com/office/drawing/2014/main" id="{1A3A4DDC-5988-DB3D-2F75-08FE843EFFD3}"/>
              </a:ext>
            </a:extLst>
          </p:cNvPr>
          <p:cNvGrpSpPr/>
          <p:nvPr/>
        </p:nvGrpSpPr>
        <p:grpSpPr>
          <a:xfrm>
            <a:off x="10950380" y="410026"/>
            <a:ext cx="465152" cy="539923"/>
            <a:chOff x="10950380" y="410026"/>
            <a:chExt cx="465152" cy="539923"/>
          </a:xfrm>
        </p:grpSpPr>
        <p:sp>
          <p:nvSpPr>
            <p:cNvPr id="27" name="Freihandform: Form 26">
              <a:extLst>
                <a:ext uri="{FF2B5EF4-FFF2-40B4-BE49-F238E27FC236}">
                  <a16:creationId xmlns:a16="http://schemas.microsoft.com/office/drawing/2014/main" id="{D4B0D6DE-C2F5-321C-3C0E-470912BB8B6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6114D98-E89C-C99A-E790-6F15FE49A68F}"/>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06BE270-CA60-0E06-18D3-3F05F08042A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F1C34328-5B5C-7D24-7750-DF2BC4DA66E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Social_Media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230"/>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a:t>
            </a:fld>
            <a:endParaRPr lang="de-DE" dirty="0">
              <a:solidFill>
                <a:schemeClr val="accent4"/>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979270" cy="2308324"/>
          </a:xfrm>
        </p:spPr>
        <p:txBody>
          <a:bodyPr/>
          <a:lstStyle/>
          <a:p>
            <a:r>
              <a:rPr lang="de-DE" dirty="0"/>
              <a:t>Nutzung </a:t>
            </a:r>
            <a:r>
              <a:rPr lang="de-DE" dirty="0" smtClean="0"/>
              <a:t>und </a:t>
            </a:r>
            <a:br>
              <a:rPr lang="de-DE" dirty="0" smtClean="0"/>
            </a:br>
            <a:r>
              <a:rPr lang="de-DE" dirty="0" smtClean="0"/>
              <a:t>Funktionen </a:t>
            </a:r>
            <a:r>
              <a:rPr lang="de-DE" dirty="0"/>
              <a:t>von </a:t>
            </a:r>
            <a:r>
              <a:rPr lang="de-DE" dirty="0" err="1" smtClean="0"/>
              <a:t>Social</a:t>
            </a:r>
            <a:r>
              <a:rPr lang="de-DE" dirty="0" smtClean="0"/>
              <a:t>-Media-Angeboten</a:t>
            </a:r>
            <a:endParaRPr lang="de-DE"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3</a:t>
            </a:fld>
            <a:endParaRPr lang="de-DE" dirty="0">
              <a:solidFill>
                <a:schemeClr val="accent4"/>
              </a:solidFill>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5082" y="706398"/>
            <a:ext cx="1933318" cy="6025595"/>
          </a:xfrm>
          <a:prstGeom prst="rect">
            <a:avLst/>
          </a:prstGeom>
        </p:spPr>
      </p:pic>
      <p:pic>
        <p:nvPicPr>
          <p:cNvPr id="2" name="Grafik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61026">
            <a:off x="5873262" y="3874403"/>
            <a:ext cx="1347396" cy="1431015"/>
          </a:xfrm>
          <a:prstGeom prst="rect">
            <a:avLst/>
          </a:prstGeom>
        </p:spPr>
      </p:pic>
      <p:pic>
        <p:nvPicPr>
          <p:cNvPr id="6" name="Grafik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862272">
            <a:off x="8155905" y="3518512"/>
            <a:ext cx="990078" cy="2132041"/>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Welche </a:t>
            </a:r>
            <a:r>
              <a:rPr lang="de-DE" dirty="0" err="1">
                <a:latin typeface="+mj-lt"/>
                <a:ea typeface="Calibri" panose="020F0502020204030204" pitchFamily="34" charset="0"/>
                <a:cs typeface="Semikolon Plus"/>
              </a:rPr>
              <a:t>Social</a:t>
            </a:r>
            <a:r>
              <a:rPr lang="de-DE" dirty="0">
                <a:latin typeface="+mj-lt"/>
                <a:ea typeface="Calibri" panose="020F0502020204030204" pitchFamily="34" charset="0"/>
                <a:cs typeface="Semikolon Plus"/>
              </a:rPr>
              <a:t>-Media-Angebote nutzen </a:t>
            </a:r>
            <a:r>
              <a:rPr lang="de-DE" dirty="0" smtClean="0">
                <a:latin typeface="+mj-lt"/>
                <a:ea typeface="Calibri" panose="020F0502020204030204" pitchFamily="34" charset="0"/>
                <a:cs typeface="Semikolon Plus"/>
              </a:rPr>
              <a:t>Sie selbst?</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Welche </a:t>
            </a:r>
            <a:r>
              <a:rPr lang="de-DE" dirty="0">
                <a:latin typeface="+mj-lt"/>
                <a:ea typeface="Calibri" panose="020F0502020204030204" pitchFamily="34" charset="0"/>
                <a:cs typeface="Semikolon Plus"/>
              </a:rPr>
              <a:t>nutzt Ihr Kind?</a:t>
            </a:r>
          </a:p>
          <a:p>
            <a:pPr marL="269875" lvl="0" indent="-269875"/>
            <a:r>
              <a:rPr lang="de-DE" dirty="0">
                <a:latin typeface="+mj-lt"/>
                <a:ea typeface="Calibri" panose="020F0502020204030204" pitchFamily="34" charset="0"/>
                <a:cs typeface="Semikolon Plus"/>
              </a:rPr>
              <a:t>Wie und wozu nutzen Sie bzw. Ihr </a:t>
            </a:r>
            <a:r>
              <a:rPr lang="de-DE" dirty="0" smtClean="0">
                <a:latin typeface="+mj-lt"/>
                <a:ea typeface="Calibri" panose="020F0502020204030204" pitchFamily="34" charset="0"/>
                <a:cs typeface="Semikolon Plus"/>
              </a:rPr>
              <a:t>Kind diese </a:t>
            </a:r>
            <a:r>
              <a:rPr lang="de-DE" dirty="0">
                <a:latin typeface="+mj-lt"/>
                <a:ea typeface="Calibri" panose="020F0502020204030204" pitchFamily="34" charset="0"/>
                <a:cs typeface="Semikolon Plus"/>
              </a:rPr>
              <a:t>Angebote?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a:t>
            </a:r>
            <a:r>
              <a:rPr lang="de-DE" dirty="0">
                <a:latin typeface="+mj-lt"/>
                <a:ea typeface="Calibri" panose="020F0502020204030204" pitchFamily="34" charset="0"/>
                <a:cs typeface="Semikolon Plus"/>
              </a:rPr>
              <a:t>z. B. Austausch, </a:t>
            </a:r>
            <a:r>
              <a:rPr lang="de-DE" dirty="0" smtClean="0">
                <a:latin typeface="+mj-lt"/>
                <a:ea typeface="Calibri" panose="020F0502020204030204" pitchFamily="34" charset="0"/>
                <a:cs typeface="Semikolon Plus"/>
              </a:rPr>
              <a:t>Vernetzung, Information</a:t>
            </a:r>
            <a:r>
              <a:rPr lang="de-DE" dirty="0">
                <a:latin typeface="+mj-lt"/>
                <a:ea typeface="Calibri" panose="020F0502020204030204" pitchFamily="34" charset="0"/>
                <a:cs typeface="Semikolon Plus"/>
              </a:rPr>
              <a:t>, </a:t>
            </a:r>
            <a:r>
              <a:rPr lang="de-DE" dirty="0" smtClean="0">
                <a:latin typeface="+mj-lt"/>
                <a:ea typeface="Calibri" panose="020F0502020204030204" pitchFamily="34" charset="0"/>
                <a:cs typeface="Semikolon Plus"/>
              </a:rPr>
              <a:t>Unterhaltung</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oder Selbstdarstellung</a:t>
            </a:r>
            <a:r>
              <a:rPr lang="de-DE" dirty="0">
                <a:latin typeface="+mj-lt"/>
                <a:ea typeface="Calibri" panose="020F0502020204030204" pitchFamily="34" charset="0"/>
                <a:cs typeface="Semikolon Plus"/>
              </a:rPr>
              <a:t>)</a:t>
            </a:r>
          </a:p>
          <a:p>
            <a:pPr marL="269875" lvl="0" indent="-269875"/>
            <a:r>
              <a:rPr lang="de-DE" dirty="0" smtClean="0">
                <a:latin typeface="+mj-lt"/>
                <a:ea typeface="Calibri" panose="020F0502020204030204" pitchFamily="34" charset="0"/>
                <a:cs typeface="Semikolon Plus"/>
              </a:rPr>
              <a:t>Gibt </a:t>
            </a:r>
            <a:r>
              <a:rPr lang="de-DE" dirty="0">
                <a:latin typeface="+mj-lt"/>
                <a:ea typeface="Calibri" panose="020F0502020204030204" pitchFamily="34" charset="0"/>
                <a:cs typeface="Semikolon Plus"/>
              </a:rPr>
              <a:t>es in Ihrer Familie konkrete Regeln</a:t>
            </a:r>
            <a:r>
              <a:rPr lang="de-DE" dirty="0" smtClean="0">
                <a:latin typeface="+mj-lt"/>
                <a:ea typeface="Calibri" panose="020F0502020204030204" pitchFamily="34" charset="0"/>
                <a:cs typeface="Semikolon Plus"/>
              </a:rPr>
              <a:t>?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Wenn </a:t>
            </a:r>
            <a:r>
              <a:rPr lang="de-DE" dirty="0">
                <a:latin typeface="+mj-lt"/>
                <a:ea typeface="Calibri" panose="020F0502020204030204" pitchFamily="34" charset="0"/>
                <a:cs typeface="Semikolon Plus"/>
              </a:rPr>
              <a:t>ja, welche?</a:t>
            </a:r>
            <a:endParaRPr lang="de-DE" sz="2000" dirty="0">
              <a:solidFill>
                <a:schemeClr val="tx1">
                  <a:lumMod val="75000"/>
                  <a:lumOff val="25000"/>
                </a:schemeClr>
              </a:solidFill>
              <a:latin typeface="+mj-lt"/>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grpSp>
        <p:nvGrpSpPr>
          <p:cNvPr id="2" name="Grafik 13">
            <a:extLst>
              <a:ext uri="{FF2B5EF4-FFF2-40B4-BE49-F238E27FC236}">
                <a16:creationId xmlns:a16="http://schemas.microsoft.com/office/drawing/2014/main" id="{6552540A-5992-CF80-3696-D21A33978998}"/>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3" name="Foliennummernplatzhalter 5">
            <a:extLst>
              <a:ext uri="{FF2B5EF4-FFF2-40B4-BE49-F238E27FC236}">
                <a16:creationId xmlns:a16="http://schemas.microsoft.com/office/drawing/2014/main" id="{32C15E5A-4FF2-1701-4B52-C89C5E8AE6F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4</a:t>
            </a:fld>
            <a:endParaRPr lang="de-DE" dirty="0">
              <a:solidFill>
                <a:schemeClr val="accent4"/>
              </a:solidFill>
            </a:endParaRP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235" y="1794942"/>
            <a:ext cx="2038610" cy="4389961"/>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68AF9AF6-08F3-9CB0-2667-1239E879202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5</a:t>
            </a:fld>
            <a:endParaRPr lang="de-DE" dirty="0">
              <a:solidFill>
                <a:schemeClr val="accent4"/>
              </a:solidFill>
            </a:endParaRPr>
          </a:p>
        </p:txBody>
      </p:sp>
      <p:pic>
        <p:nvPicPr>
          <p:cNvPr id="5" name="sonnenuntergang (720p)">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305"/>
                </p14:media>
              </p:ext>
            </p:extLst>
          </p:nvPr>
        </p:nvPicPr>
        <p:blipFill>
          <a:blip r:embed="rId9"/>
          <a:stretch>
            <a:fillRect/>
          </a:stretch>
        </p:blipFill>
        <p:spPr>
          <a:xfrm>
            <a:off x="727075" y="2211388"/>
            <a:ext cx="6367463" cy="3581400"/>
          </a:xfrm>
        </p:spPr>
      </p:pic>
      <p:pic>
        <p:nvPicPr>
          <p:cNvPr id="3" name="Grafik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6900" y="2569549"/>
            <a:ext cx="3424238" cy="3739176"/>
          </a:xfrm>
          <a:prstGeom prst="rect">
            <a:avLst/>
          </a:prstGeom>
        </p:spPr>
      </p:pic>
    </p:spTree>
    <p:extLst>
      <p:ext uri="{BB962C8B-B14F-4D97-AF65-F5344CB8AC3E}">
        <p14:creationId xmlns:p14="http://schemas.microsoft.com/office/powerpoint/2010/main" val="398041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546629" y="2906464"/>
            <a:ext cx="3378323" cy="615553"/>
          </a:xfrm>
        </p:spPr>
        <p:txBody>
          <a:bodyPr/>
          <a:lstStyle/>
          <a:p>
            <a:r>
              <a:rPr lang="de-DE" dirty="0">
                <a:latin typeface="Segoe UI" panose="020B0502040204020203" pitchFamily="34" charset="0"/>
                <a:cs typeface="Segoe UI" panose="020B0502040204020203" pitchFamily="34" charset="0"/>
              </a:rPr>
              <a:t>Über Nutzungsmotive 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für </a:t>
            </a:r>
            <a:r>
              <a:rPr lang="de-DE" sz="2800" b="1" spc="100" dirty="0" err="1" smtClean="0">
                <a:latin typeface="Segoe UI" panose="020B0502040204020203" pitchFamily="34" charset="0"/>
                <a:cs typeface="Segoe UI" panose="020B0502040204020203" pitchFamily="34" charset="0"/>
              </a:rPr>
              <a:t>Social</a:t>
            </a:r>
            <a:r>
              <a:rPr lang="de-DE" sz="2800" b="1" spc="100" dirty="0" smtClean="0">
                <a:latin typeface="Segoe UI" panose="020B0502040204020203" pitchFamily="34" charset="0"/>
                <a:cs typeface="Segoe UI" panose="020B0502040204020203" pitchFamily="34" charset="0"/>
              </a:rPr>
              <a:t>-Media-Angebote</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601496"/>
            <a:ext cx="3600000" cy="307777"/>
          </a:xfrm>
        </p:spPr>
        <p:txBody>
          <a:bodyPr/>
          <a:lstStyle/>
          <a:p>
            <a:r>
              <a:rPr lang="de-DE" dirty="0">
                <a:latin typeface="Segoe UI" panose="020B0502040204020203" pitchFamily="34" charset="0"/>
                <a:cs typeface="Segoe UI" panose="020B0502040204020203" pitchFamily="34" charset="0"/>
              </a:rPr>
              <a:t>Interesse zeigen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5" y="2906464"/>
            <a:ext cx="3378323" cy="307777"/>
          </a:xfrm>
        </p:spPr>
        <p:txBody>
          <a:bodyPr/>
          <a:lstStyle/>
          <a:p>
            <a:r>
              <a:rPr lang="de-DE" dirty="0">
                <a:latin typeface="Segoe UI" panose="020B0502040204020203" pitchFamily="34" charset="0"/>
                <a:cs typeface="Segoe UI" panose="020B0502040204020203" pitchFamily="34" charset="0"/>
              </a:rPr>
              <a:t>Zeitfallen vermeiden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307777"/>
          </a:xfrm>
        </p:spPr>
        <p:txBody>
          <a:bodyPr/>
          <a:lstStyle/>
          <a:p>
            <a:r>
              <a:rPr lang="de-DE" dirty="0">
                <a:latin typeface="Segoe UI" panose="020B0502040204020203" pitchFamily="34" charset="0"/>
                <a:cs typeface="Segoe UI" panose="020B0502040204020203" pitchFamily="34" charset="0"/>
              </a:rPr>
              <a:t>Vorsichtig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397787"/>
            <a:ext cx="4004933" cy="307777"/>
          </a:xfrm>
        </p:spPr>
        <p:txBody>
          <a:bodyPr/>
          <a:lstStyle/>
          <a:p>
            <a:r>
              <a:rPr lang="de-DE" dirty="0">
                <a:latin typeface="Segoe UI" panose="020B0502040204020203" pitchFamily="34" charset="0"/>
                <a:cs typeface="Segoe UI" panose="020B0502040204020203" pitchFamily="34" charset="0"/>
              </a:rPr>
              <a:t>Verständnisvoll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615553"/>
          </a:xfrm>
        </p:spPr>
        <p:txBody>
          <a:bodyPr/>
          <a:lstStyle/>
          <a:p>
            <a:r>
              <a:rPr lang="de-DE" dirty="0">
                <a:latin typeface="Segoe UI" panose="020B0502040204020203" pitchFamily="34" charset="0"/>
                <a:cs typeface="Segoe UI" panose="020B0502040204020203" pitchFamily="34" charset="0"/>
              </a:rPr>
              <a:t>Auf Altersbeschränkungen achten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397787"/>
            <a:ext cx="4000625" cy="307777"/>
          </a:xfrm>
        </p:spPr>
        <p:txBody>
          <a:bodyPr/>
          <a:lstStyle/>
          <a:p>
            <a:r>
              <a:rPr lang="de-DE" dirty="0" err="1">
                <a:latin typeface="Segoe UI" panose="020B0502040204020203" pitchFamily="34" charset="0"/>
                <a:cs typeface="Segoe UI" panose="020B0502040204020203" pitchFamily="34" charset="0"/>
              </a:rPr>
              <a:t>Challenges</a:t>
            </a:r>
            <a:r>
              <a:rPr lang="de-DE" dirty="0">
                <a:latin typeface="Segoe UI" panose="020B0502040204020203" pitchFamily="34" charset="0"/>
                <a:cs typeface="Segoe UI" panose="020B0502040204020203" pitchFamily="34" charset="0"/>
              </a:rPr>
              <a:t> thematisieren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6</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55" name="Abgerundetes Rechteck 54"/>
          <p:cNvSpPr/>
          <p:nvPr/>
        </p:nvSpPr>
        <p:spPr>
          <a:xfrm>
            <a:off x="10962331" y="5399998"/>
            <a:ext cx="1085467" cy="1094825"/>
          </a:xfrm>
          <a:prstGeom prst="roundRect">
            <a:avLst/>
          </a:prstGeom>
          <a:solidFill>
            <a:schemeClr val="bg1"/>
          </a:solidFill>
          <a:ln>
            <a:solidFill>
              <a:srgbClr val="5D8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15547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smtClean="0">
                <a:solidFill>
                  <a:schemeClr val="accent1"/>
                </a:solidFill>
              </a:rPr>
              <a:t>Medien in der Familie</a:t>
            </a:r>
            <a:endParaRPr lang="de-DE" b="1" dirty="0">
              <a:solidFill>
                <a:schemeClr val="accent1"/>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7</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11" name="Abgerundetes Rechteck 10"/>
          <p:cNvSpPr/>
          <p:nvPr/>
        </p:nvSpPr>
        <p:spPr>
          <a:xfrm>
            <a:off x="8795340" y="2500404"/>
            <a:ext cx="2393360" cy="2349500"/>
          </a:xfrm>
          <a:prstGeom prst="roundRect">
            <a:avLst/>
          </a:prstGeom>
          <a:solidFill>
            <a:srgbClr val="5D86C4">
              <a:alpha val="30196"/>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4"/>
            </a:solidFill>
          </a:ln>
        </p:spPr>
      </p:pic>
    </p:spTree>
    <p:extLst>
      <p:ext uri="{BB962C8B-B14F-4D97-AF65-F5344CB8AC3E}">
        <p14:creationId xmlns:p14="http://schemas.microsoft.com/office/powerpoint/2010/main" val="20702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8</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83427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9</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F4CA1-FA53-45F9-B408-EE067BF1B69C}">
  <ds:schemaRefs>
    <ds:schemaRef ds:uri="http://purl.org/dc/terms/"/>
    <ds:schemaRef ds:uri="http://schemas.openxmlformats.org/package/2006/metadata/core-properties"/>
    <ds:schemaRef ds:uri="http://purl.org/dc/dcmitype/"/>
    <ds:schemaRef ds:uri="5a4219a2-45cf-45bf-91bc-5ddc1db9b26b"/>
    <ds:schemaRef ds:uri="http://schemas.microsoft.com/office/2006/documentManagement/types"/>
    <ds:schemaRef ds:uri="http://schemas.microsoft.com/office/2006/metadata/properties"/>
    <ds:schemaRef ds:uri="http://purl.org/dc/elements/1.1/"/>
    <ds:schemaRef ds:uri="http://schemas.microsoft.com/office/infopath/2007/PartnerControls"/>
    <ds:schemaRef ds:uri="44694c35-30c0-4ff0-8b82-8424709eaf3a"/>
    <ds:schemaRef ds:uri="http://www.w3.org/XML/1998/namespace"/>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1696</Words>
  <Application>Microsoft Office PowerPoint</Application>
  <PresentationFormat>Breitbild</PresentationFormat>
  <Paragraphs>208</Paragraphs>
  <Slides>16</Slides>
  <Notes>11</Notes>
  <HiddenSlides>8</HiddenSlides>
  <MMClips>2</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16</vt:i4>
      </vt:variant>
    </vt:vector>
  </HeadingPairs>
  <TitlesOfParts>
    <vt:vector size="25"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87</cp:revision>
  <dcterms:created xsi:type="dcterms:W3CDTF">2024-05-08T06:34:22Z</dcterms:created>
  <dcterms:modified xsi:type="dcterms:W3CDTF">2025-03-26T13:02:34Z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