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59" r:id="rId4"/>
    <p:sldId id="262" r:id="rId5"/>
    <p:sldId id="263"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81"/>
    <p:restoredTop sz="96126"/>
  </p:normalViewPr>
  <p:slideViewPr>
    <p:cSldViewPr snapToGrid="0">
      <p:cViewPr varScale="1">
        <p:scale>
          <a:sx n="108" d="100"/>
          <a:sy n="108" d="100"/>
        </p:scale>
        <p:origin x="39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oll Julia" userId="7d6dce03-235d-453c-9907-ee10d9cdd8a4" providerId="ADAL" clId="{8E1880E1-70C1-4284-88E7-0C6A3BD473B9}"/>
    <pc:docChg chg="modSld">
      <pc:chgData name="Stoll Julia" userId="7d6dce03-235d-453c-9907-ee10d9cdd8a4" providerId="ADAL" clId="{8E1880E1-70C1-4284-88E7-0C6A3BD473B9}" dt="2024-07-01T09:09:08.010" v="25" actId="20577"/>
      <pc:docMkLst>
        <pc:docMk/>
      </pc:docMkLst>
      <pc:sldChg chg="modSp mod">
        <pc:chgData name="Stoll Julia" userId="7d6dce03-235d-453c-9907-ee10d9cdd8a4" providerId="ADAL" clId="{8E1880E1-70C1-4284-88E7-0C6A3BD473B9}" dt="2024-07-01T09:09:08.010" v="25" actId="20577"/>
        <pc:sldMkLst>
          <pc:docMk/>
          <pc:sldMk cId="1090344960" sldId="259"/>
        </pc:sldMkLst>
        <pc:spChg chg="mod">
          <ac:chgData name="Stoll Julia" userId="7d6dce03-235d-453c-9907-ee10d9cdd8a4" providerId="ADAL" clId="{8E1880E1-70C1-4284-88E7-0C6A3BD473B9}" dt="2024-07-01T09:08:13.811" v="0" actId="20577"/>
          <ac:spMkLst>
            <pc:docMk/>
            <pc:sldMk cId="1090344960" sldId="259"/>
            <ac:spMk id="28" creationId="{85C3ED56-BA7F-F32A-54D1-24ED2DB62793}"/>
          </ac:spMkLst>
        </pc:spChg>
        <pc:spChg chg="mod">
          <ac:chgData name="Stoll Julia" userId="7d6dce03-235d-453c-9907-ee10d9cdd8a4" providerId="ADAL" clId="{8E1880E1-70C1-4284-88E7-0C6A3BD473B9}" dt="2024-07-01T09:09:08.010" v="25" actId="20577"/>
          <ac:spMkLst>
            <pc:docMk/>
            <pc:sldMk cId="1090344960" sldId="259"/>
            <ac:spMk id="30" creationId="{95795DDA-8633-6840-C32F-099D5B16196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586B75A-687E-405C-8A0B-8D00578BA2C3}" type="datetimeFigureOut">
              <a:rPr lang="en-US" dirty="0"/>
              <a:pPr/>
              <a:t>7/1/2024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7/1/2024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3.xml"/><Relationship Id="rId5" Type="http://schemas.openxmlformats.org/officeDocument/2006/relationships/image" Target="../media/image13.sv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21D28D-D975-FF3D-77BC-D96BAC3FA337}"/>
              </a:ext>
            </a:extLst>
          </p:cNvPr>
          <p:cNvSpPr>
            <a:spLocks noGrp="1"/>
          </p:cNvSpPr>
          <p:nvPr>
            <p:ph type="ctrTitle"/>
          </p:nvPr>
        </p:nvSpPr>
        <p:spPr>
          <a:xfrm>
            <a:off x="872837" y="1298448"/>
            <a:ext cx="8166060" cy="3255264"/>
          </a:xfrm>
        </p:spPr>
        <p:txBody>
          <a:bodyPr>
            <a:normAutofit/>
          </a:bodyPr>
          <a:lstStyle/>
          <a:p>
            <a:r>
              <a:rPr lang="de-DE" sz="5400" dirty="0">
                <a:latin typeface="Modern Love Caps" pitchFamily="82" charset="0"/>
              </a:rPr>
              <a:t>Inhaltszusammenfassung 2.0 – </a:t>
            </a:r>
            <a:r>
              <a:rPr lang="de-DE" sz="4800" dirty="0">
                <a:latin typeface="Modern Love Caps" pitchFamily="82" charset="0"/>
              </a:rPr>
              <a:t>Inhalte mithilfe einer Mindmap wiedergeben</a:t>
            </a:r>
          </a:p>
        </p:txBody>
      </p:sp>
    </p:spTree>
    <p:extLst>
      <p:ext uri="{BB962C8B-B14F-4D97-AF65-F5344CB8AC3E}">
        <p14:creationId xmlns:p14="http://schemas.microsoft.com/office/powerpoint/2010/main" val="416634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90EF96-8691-78A1-4DCF-56D43247C763}"/>
              </a:ext>
            </a:extLst>
          </p:cNvPr>
          <p:cNvSpPr>
            <a:spLocks noGrp="1"/>
          </p:cNvSpPr>
          <p:nvPr>
            <p:ph type="title"/>
          </p:nvPr>
        </p:nvSpPr>
        <p:spPr>
          <a:xfrm>
            <a:off x="3918473" y="1888894"/>
            <a:ext cx="7315200" cy="3689132"/>
          </a:xfrm>
        </p:spPr>
        <p:txBody>
          <a:bodyPr>
            <a:normAutofit fontScale="90000"/>
          </a:bodyPr>
          <a:lstStyle/>
          <a:p>
            <a:pPr>
              <a:lnSpc>
                <a:spcPct val="150000"/>
              </a:lnSpc>
            </a:pPr>
            <a:r>
              <a:rPr lang="de-DE" sz="3200" dirty="0">
                <a:latin typeface="Modern Love Caps" pitchFamily="82" charset="0"/>
              </a:rPr>
              <a:t>Think-Pair-Share</a:t>
            </a:r>
            <a:br>
              <a:rPr lang="de-DE" sz="2000" dirty="0"/>
            </a:br>
            <a:r>
              <a:rPr lang="de-DE" sz="2200" dirty="0">
                <a:latin typeface="Calibri" panose="020F0502020204030204" pitchFamily="34" charset="0"/>
                <a:cs typeface="Calibri" panose="020F0502020204030204" pitchFamily="34" charset="0"/>
              </a:rPr>
              <a:t>1. Erschließe in Einzelarbeit den Inhalt des Textes mithilfe der 5-Schritt-Lesetechnik. (Think)</a:t>
            </a:r>
            <a:br>
              <a:rPr lang="de-DE" sz="2200" dirty="0">
                <a:latin typeface="Calibri" panose="020F0502020204030204" pitchFamily="34" charset="0"/>
                <a:cs typeface="Calibri" panose="020F0502020204030204" pitchFamily="34" charset="0"/>
              </a:rPr>
            </a:br>
            <a:r>
              <a:rPr lang="de-DE" sz="2200" dirty="0">
                <a:latin typeface="Calibri" panose="020F0502020204030204" pitchFamily="34" charset="0"/>
                <a:cs typeface="Calibri" panose="020F0502020204030204" pitchFamily="34" charset="0"/>
              </a:rPr>
              <a:t>2. Fasse den Inhalt mithilfe einer Mindmap zusammen. (Think)</a:t>
            </a:r>
            <a:br>
              <a:rPr lang="de-DE" sz="2200" dirty="0">
                <a:latin typeface="Calibri" panose="020F0502020204030204" pitchFamily="34" charset="0"/>
                <a:cs typeface="Calibri" panose="020F0502020204030204" pitchFamily="34" charset="0"/>
              </a:rPr>
            </a:br>
            <a:r>
              <a:rPr lang="de-DE" sz="2200" dirty="0">
                <a:latin typeface="Calibri" panose="020F0502020204030204" pitchFamily="34" charset="0"/>
                <a:cs typeface="Calibri" panose="020F0502020204030204" pitchFamily="34" charset="0"/>
              </a:rPr>
              <a:t>3. Tausche dich anschließend mit deinem Partner über den Inhalt des Textes und deine Mindmap aus und überarbeite diese gegebenenfalls. (Pair)</a:t>
            </a:r>
            <a:br>
              <a:rPr lang="de-DE" sz="2200" dirty="0">
                <a:latin typeface="Calibri" panose="020F0502020204030204" pitchFamily="34" charset="0"/>
                <a:cs typeface="Calibri" panose="020F0502020204030204" pitchFamily="34" charset="0"/>
              </a:rPr>
            </a:br>
            <a:r>
              <a:rPr lang="de-DE" sz="2200" dirty="0">
                <a:latin typeface="Calibri" panose="020F0502020204030204" pitchFamily="34" charset="0"/>
                <a:cs typeface="Calibri" panose="020F0502020204030204" pitchFamily="34" charset="0"/>
              </a:rPr>
              <a:t>4. </a:t>
            </a:r>
            <a:r>
              <a:rPr lang="de-DE" sz="2200" dirty="0">
                <a:solidFill>
                  <a:schemeClr val="tx1">
                    <a:lumMod val="65000"/>
                    <a:lumOff val="35000"/>
                  </a:schemeClr>
                </a:solidFill>
                <a:latin typeface="Calibri" panose="020F0502020204030204" pitchFamily="34" charset="0"/>
                <a:ea typeface="Times New Roman" panose="02020603050405020304" pitchFamily="18" charset="0"/>
                <a:cs typeface="Calibri" panose="020F0502020204030204" pitchFamily="34" charset="0"/>
              </a:rPr>
              <a:t>Präsentiere deine Mindmap dem Plenum und gib so den Inhalt des Textes wieder. </a:t>
            </a:r>
            <a:r>
              <a:rPr lang="de-DE" sz="2200" dirty="0">
                <a:latin typeface="Calibri" panose="020F0502020204030204" pitchFamily="34" charset="0"/>
                <a:cs typeface="Calibri" panose="020F0502020204030204" pitchFamily="34" charset="0"/>
              </a:rPr>
              <a:t>(Share)</a:t>
            </a:r>
          </a:p>
        </p:txBody>
      </p:sp>
      <p:sp>
        <p:nvSpPr>
          <p:cNvPr id="4" name="Textfeld 3">
            <a:extLst>
              <a:ext uri="{FF2B5EF4-FFF2-40B4-BE49-F238E27FC236}">
                <a16:creationId xmlns:a16="http://schemas.microsoft.com/office/drawing/2014/main" id="{A22B2D4C-7441-2CFB-B40E-3CD8D20B8DA4}"/>
              </a:ext>
            </a:extLst>
          </p:cNvPr>
          <p:cNvSpPr txBox="1"/>
          <p:nvPr/>
        </p:nvSpPr>
        <p:spPr>
          <a:xfrm>
            <a:off x="504497" y="1418896"/>
            <a:ext cx="2593980" cy="584775"/>
          </a:xfrm>
          <a:prstGeom prst="rect">
            <a:avLst/>
          </a:prstGeom>
          <a:noFill/>
        </p:spPr>
        <p:txBody>
          <a:bodyPr wrap="none" rtlCol="0">
            <a:spAutoFit/>
          </a:bodyPr>
          <a:lstStyle/>
          <a:p>
            <a:r>
              <a:rPr lang="de-DE" sz="3200" dirty="0">
                <a:latin typeface="Modern Love Caps" pitchFamily="82" charset="0"/>
              </a:rPr>
              <a:t>Arbeitsauftrag</a:t>
            </a:r>
          </a:p>
        </p:txBody>
      </p:sp>
    </p:spTree>
    <p:extLst>
      <p:ext uri="{BB962C8B-B14F-4D97-AF65-F5344CB8AC3E}">
        <p14:creationId xmlns:p14="http://schemas.microsoft.com/office/powerpoint/2010/main" val="2989472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A22B2D4C-7441-2CFB-B40E-3CD8D20B8DA4}"/>
              </a:ext>
            </a:extLst>
          </p:cNvPr>
          <p:cNvSpPr txBox="1"/>
          <p:nvPr/>
        </p:nvSpPr>
        <p:spPr>
          <a:xfrm>
            <a:off x="528742" y="1229710"/>
            <a:ext cx="2361603" cy="1077218"/>
          </a:xfrm>
          <a:prstGeom prst="rect">
            <a:avLst/>
          </a:prstGeom>
          <a:noFill/>
        </p:spPr>
        <p:txBody>
          <a:bodyPr wrap="square" rtlCol="0">
            <a:spAutoFit/>
          </a:bodyPr>
          <a:lstStyle/>
          <a:p>
            <a:r>
              <a:rPr lang="de-DE" sz="3200" dirty="0">
                <a:latin typeface="Modern Love Caps" pitchFamily="82" charset="0"/>
              </a:rPr>
              <a:t>5-Schritt-Lesetechnik</a:t>
            </a:r>
          </a:p>
        </p:txBody>
      </p:sp>
      <p:cxnSp>
        <p:nvCxnSpPr>
          <p:cNvPr id="7" name="Gerade Verbindung mit Pfeil 6">
            <a:extLst>
              <a:ext uri="{FF2B5EF4-FFF2-40B4-BE49-F238E27FC236}">
                <a16:creationId xmlns:a16="http://schemas.microsoft.com/office/drawing/2014/main" id="{D55D8954-E6DE-5AE8-B24F-74ED45FE275F}"/>
              </a:ext>
            </a:extLst>
          </p:cNvPr>
          <p:cNvCxnSpPr/>
          <p:nvPr/>
        </p:nvCxnSpPr>
        <p:spPr>
          <a:xfrm>
            <a:off x="3720662" y="1768319"/>
            <a:ext cx="7735614" cy="0"/>
          </a:xfrm>
          <a:prstGeom prst="straightConnector1">
            <a:avLst/>
          </a:prstGeom>
          <a:ln w="2222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9" name="Gerade Verbindung 8">
            <a:extLst>
              <a:ext uri="{FF2B5EF4-FFF2-40B4-BE49-F238E27FC236}">
                <a16:creationId xmlns:a16="http://schemas.microsoft.com/office/drawing/2014/main" id="{DC38333B-97F2-E675-689C-42C2890D01ED}"/>
              </a:ext>
            </a:extLst>
          </p:cNvPr>
          <p:cNvCxnSpPr/>
          <p:nvPr/>
        </p:nvCxnSpPr>
        <p:spPr>
          <a:xfrm>
            <a:off x="4294910" y="1518937"/>
            <a:ext cx="0" cy="49876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 name="Gerade Verbindung 9">
            <a:extLst>
              <a:ext uri="{FF2B5EF4-FFF2-40B4-BE49-F238E27FC236}">
                <a16:creationId xmlns:a16="http://schemas.microsoft.com/office/drawing/2014/main" id="{DD84D50E-452F-F5D2-798A-D7D42DE3D61B}"/>
              </a:ext>
            </a:extLst>
          </p:cNvPr>
          <p:cNvCxnSpPr/>
          <p:nvPr/>
        </p:nvCxnSpPr>
        <p:spPr>
          <a:xfrm>
            <a:off x="5915891" y="1518937"/>
            <a:ext cx="0" cy="49876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Gerade Verbindung 10">
            <a:extLst>
              <a:ext uri="{FF2B5EF4-FFF2-40B4-BE49-F238E27FC236}">
                <a16:creationId xmlns:a16="http://schemas.microsoft.com/office/drawing/2014/main" id="{DFD88F5C-6236-9430-9F78-F514EE981A65}"/>
              </a:ext>
            </a:extLst>
          </p:cNvPr>
          <p:cNvCxnSpPr/>
          <p:nvPr/>
        </p:nvCxnSpPr>
        <p:spPr>
          <a:xfrm>
            <a:off x="7426037" y="1518937"/>
            <a:ext cx="0" cy="49876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Gerade Verbindung 11">
            <a:extLst>
              <a:ext uri="{FF2B5EF4-FFF2-40B4-BE49-F238E27FC236}">
                <a16:creationId xmlns:a16="http://schemas.microsoft.com/office/drawing/2014/main" id="{BAC2DAEE-3DC2-3AA4-EB13-5A4E063FB37E}"/>
              </a:ext>
            </a:extLst>
          </p:cNvPr>
          <p:cNvCxnSpPr/>
          <p:nvPr/>
        </p:nvCxnSpPr>
        <p:spPr>
          <a:xfrm>
            <a:off x="10640291" y="1518937"/>
            <a:ext cx="0" cy="49876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 name="Gerade Verbindung 12">
            <a:extLst>
              <a:ext uri="{FF2B5EF4-FFF2-40B4-BE49-F238E27FC236}">
                <a16:creationId xmlns:a16="http://schemas.microsoft.com/office/drawing/2014/main" id="{785E9FED-7C89-990E-7683-6D74D2BAED75}"/>
              </a:ext>
            </a:extLst>
          </p:cNvPr>
          <p:cNvCxnSpPr/>
          <p:nvPr/>
        </p:nvCxnSpPr>
        <p:spPr>
          <a:xfrm>
            <a:off x="8977746" y="1518937"/>
            <a:ext cx="0" cy="498764"/>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2BB13AAE-27D8-C773-1489-55906FE6F9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20662" y="2267083"/>
            <a:ext cx="1122651" cy="392982"/>
          </a:xfrm>
          <a:prstGeom prst="rect">
            <a:avLst/>
          </a:prstGeom>
        </p:spPr>
      </p:pic>
      <p:pic>
        <p:nvPicPr>
          <p:cNvPr id="16" name="Grafik 15">
            <a:extLst>
              <a:ext uri="{FF2B5EF4-FFF2-40B4-BE49-F238E27FC236}">
                <a16:creationId xmlns:a16="http://schemas.microsoft.com/office/drawing/2014/main" id="{150545C4-85CB-AF24-AAF4-8465D526CA26}"/>
              </a:ext>
            </a:extLst>
          </p:cNvPr>
          <p:cNvPicPr>
            <a:picLocks noChangeAspect="1"/>
          </p:cNvPicPr>
          <p:nvPr/>
        </p:nvPicPr>
        <p:blipFill>
          <a:blip r:embed="rId3"/>
          <a:stretch>
            <a:fillRect/>
          </a:stretch>
        </p:blipFill>
        <p:spPr>
          <a:xfrm>
            <a:off x="5715117" y="2230532"/>
            <a:ext cx="401548" cy="466083"/>
          </a:xfrm>
          <a:prstGeom prst="rect">
            <a:avLst/>
          </a:prstGeom>
        </p:spPr>
      </p:pic>
      <p:pic>
        <p:nvPicPr>
          <p:cNvPr id="17" name="Grafik 16" descr="Stift mit einfarbiger Füllung">
            <a:extLst>
              <a:ext uri="{FF2B5EF4-FFF2-40B4-BE49-F238E27FC236}">
                <a16:creationId xmlns:a16="http://schemas.microsoft.com/office/drawing/2014/main" id="{4B7F9E72-BAEA-91BA-D932-40720141118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69340" y="2179557"/>
            <a:ext cx="628298" cy="568031"/>
          </a:xfrm>
          <a:prstGeom prst="rect">
            <a:avLst/>
          </a:prstGeom>
        </p:spPr>
      </p:pic>
      <p:pic>
        <p:nvPicPr>
          <p:cNvPr id="18" name="Grafik 17">
            <a:extLst>
              <a:ext uri="{FF2B5EF4-FFF2-40B4-BE49-F238E27FC236}">
                <a16:creationId xmlns:a16="http://schemas.microsoft.com/office/drawing/2014/main" id="{B1724223-E8B9-C0D3-4AC7-C6F171FF159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16224" y="2211698"/>
            <a:ext cx="530782" cy="568030"/>
          </a:xfrm>
          <a:prstGeom prst="rect">
            <a:avLst/>
          </a:prstGeom>
        </p:spPr>
      </p:pic>
      <p:pic>
        <p:nvPicPr>
          <p:cNvPr id="19" name="Grafik 18">
            <a:extLst>
              <a:ext uri="{FF2B5EF4-FFF2-40B4-BE49-F238E27FC236}">
                <a16:creationId xmlns:a16="http://schemas.microsoft.com/office/drawing/2014/main" id="{9C9D4ECF-A6AB-6C5F-79C0-7A3C2DD80E6E}"/>
              </a:ext>
            </a:extLst>
          </p:cNvPr>
          <p:cNvPicPr>
            <a:picLocks noChangeAspect="1"/>
          </p:cNvPicPr>
          <p:nvPr/>
        </p:nvPicPr>
        <p:blipFill>
          <a:blip r:embed="rId7"/>
          <a:stretch>
            <a:fillRect/>
          </a:stretch>
        </p:blipFill>
        <p:spPr>
          <a:xfrm>
            <a:off x="10439517" y="2230532"/>
            <a:ext cx="401548" cy="516008"/>
          </a:xfrm>
          <a:prstGeom prst="rect">
            <a:avLst/>
          </a:prstGeom>
        </p:spPr>
      </p:pic>
      <p:sp>
        <p:nvSpPr>
          <p:cNvPr id="21" name="Textfeld 20">
            <a:extLst>
              <a:ext uri="{FF2B5EF4-FFF2-40B4-BE49-F238E27FC236}">
                <a16:creationId xmlns:a16="http://schemas.microsoft.com/office/drawing/2014/main" id="{F9584BF0-F290-9F64-1ABF-6148C40E550A}"/>
              </a:ext>
            </a:extLst>
          </p:cNvPr>
          <p:cNvSpPr txBox="1"/>
          <p:nvPr/>
        </p:nvSpPr>
        <p:spPr>
          <a:xfrm>
            <a:off x="5430984" y="3098397"/>
            <a:ext cx="1773381" cy="3139321"/>
          </a:xfrm>
          <a:prstGeom prst="rect">
            <a:avLst/>
          </a:prstGeom>
          <a:noFill/>
        </p:spPr>
        <p:txBody>
          <a:bodyPr wrap="square">
            <a:spAutoFit/>
          </a:bodyPr>
          <a:lstStyle/>
          <a:p>
            <a:pPr lvl="0"/>
            <a:r>
              <a:rPr lang="de-DE" b="1" dirty="0">
                <a:solidFill>
                  <a:schemeClr val="tx1">
                    <a:lumMod val="65000"/>
                    <a:lumOff val="35000"/>
                  </a:schemeClr>
                </a:solidFill>
                <a:latin typeface="Modern Love Caps" pitchFamily="82" charset="0"/>
                <a:ea typeface="Calibri" panose="020F0502020204030204" pitchFamily="34" charset="0"/>
                <a:cs typeface="Times New Roman" panose="02020603050405020304" pitchFamily="18" charset="0"/>
              </a:rPr>
              <a:t>2. </a:t>
            </a:r>
            <a:r>
              <a:rPr lang="de-DE" sz="1800" b="1" dirty="0">
                <a:solidFill>
                  <a:schemeClr val="tx1">
                    <a:lumMod val="65000"/>
                    <a:lumOff val="35000"/>
                  </a:schemeClr>
                </a:solidFill>
                <a:effectLst/>
                <a:latin typeface="Modern Love Caps" pitchFamily="82" charset="0"/>
                <a:ea typeface="Calibri" panose="020F0502020204030204" pitchFamily="34" charset="0"/>
                <a:cs typeface="Times New Roman" panose="02020603050405020304" pitchFamily="18" charset="0"/>
              </a:rPr>
              <a:t>Schritt: </a:t>
            </a:r>
            <a:endParaRPr lang="de-DE" b="1" dirty="0">
              <a:solidFill>
                <a:schemeClr val="tx1">
                  <a:lumMod val="65000"/>
                  <a:lumOff val="35000"/>
                </a:schemeClr>
              </a:solidFill>
              <a:latin typeface="Modern Love Caps" pitchFamily="82" charset="0"/>
              <a:ea typeface="Calibri" panose="020F0502020204030204" pitchFamily="34" charset="0"/>
              <a:cs typeface="Times New Roman" panose="02020603050405020304" pitchFamily="18" charset="0"/>
            </a:endParaRPr>
          </a:p>
          <a:p>
            <a:pPr lvl="0"/>
            <a:r>
              <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W-Fragen stellen: Lies </a:t>
            </a:r>
          </a:p>
          <a:p>
            <a:pPr lvl="0"/>
            <a:r>
              <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den Text erneut durch. Unterstreiche dabei alle für dich unklaren Begriffe und stelle W-Fragen zum Inhalt.</a:t>
            </a:r>
          </a:p>
        </p:txBody>
      </p:sp>
      <p:sp>
        <p:nvSpPr>
          <p:cNvPr id="26" name="Textfeld 25">
            <a:extLst>
              <a:ext uri="{FF2B5EF4-FFF2-40B4-BE49-F238E27FC236}">
                <a16:creationId xmlns:a16="http://schemas.microsoft.com/office/drawing/2014/main" id="{5021DA80-89A8-7D15-9BAC-CEEF6390E52B}"/>
              </a:ext>
            </a:extLst>
          </p:cNvPr>
          <p:cNvSpPr txBox="1"/>
          <p:nvPr/>
        </p:nvSpPr>
        <p:spPr>
          <a:xfrm>
            <a:off x="3671455" y="3098397"/>
            <a:ext cx="1773381" cy="2862322"/>
          </a:xfrm>
          <a:prstGeom prst="rect">
            <a:avLst/>
          </a:prstGeom>
          <a:noFill/>
        </p:spPr>
        <p:txBody>
          <a:bodyPr wrap="square">
            <a:spAutoFit/>
          </a:bodyPr>
          <a:lstStyle/>
          <a:p>
            <a:pPr marL="342900" lvl="0" indent="-342900">
              <a:buFont typeface="+mj-lt"/>
              <a:buAutoNum type="arabicPeriod"/>
            </a:pPr>
            <a:r>
              <a:rPr lang="de-DE" sz="1800" b="1" dirty="0">
                <a:solidFill>
                  <a:schemeClr val="tx1">
                    <a:lumMod val="65000"/>
                    <a:lumOff val="35000"/>
                  </a:schemeClr>
                </a:solidFill>
                <a:effectLst/>
                <a:latin typeface="Modern Love Caps" pitchFamily="82" charset="0"/>
                <a:ea typeface="Calibri" panose="020F0502020204030204" pitchFamily="34" charset="0"/>
                <a:cs typeface="Times New Roman" panose="02020603050405020304" pitchFamily="18" charset="0"/>
              </a:rPr>
              <a:t>Schritt: </a:t>
            </a:r>
            <a:endParaRPr lang="de-DE" b="1" dirty="0">
              <a:solidFill>
                <a:schemeClr val="tx1">
                  <a:lumMod val="65000"/>
                  <a:lumOff val="35000"/>
                </a:schemeClr>
              </a:solidFill>
              <a:latin typeface="Modern Love Caps" pitchFamily="82" charset="0"/>
              <a:ea typeface="Calibri" panose="020F0502020204030204" pitchFamily="34" charset="0"/>
              <a:cs typeface="Times New Roman" panose="02020603050405020304" pitchFamily="18" charset="0"/>
            </a:endParaRPr>
          </a:p>
          <a:p>
            <a:pPr lvl="0"/>
            <a:r>
              <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Text überfliegen und Thema erfassen: Nachdem du den Text überflogen hast, benenne das Thema des Textes.</a:t>
            </a:r>
          </a:p>
        </p:txBody>
      </p:sp>
      <p:sp>
        <p:nvSpPr>
          <p:cNvPr id="27" name="Textfeld 26">
            <a:extLst>
              <a:ext uri="{FF2B5EF4-FFF2-40B4-BE49-F238E27FC236}">
                <a16:creationId xmlns:a16="http://schemas.microsoft.com/office/drawing/2014/main" id="{770FDE3D-D296-7ACF-2228-B08327653A30}"/>
              </a:ext>
            </a:extLst>
          </p:cNvPr>
          <p:cNvSpPr txBox="1"/>
          <p:nvPr/>
        </p:nvSpPr>
        <p:spPr>
          <a:xfrm>
            <a:off x="7059007" y="3107230"/>
            <a:ext cx="1773381" cy="923330"/>
          </a:xfrm>
          <a:prstGeom prst="rect">
            <a:avLst/>
          </a:prstGeom>
          <a:noFill/>
        </p:spPr>
        <p:txBody>
          <a:bodyPr wrap="square">
            <a:spAutoFit/>
          </a:bodyPr>
          <a:lstStyle/>
          <a:p>
            <a:pPr lvl="0"/>
            <a:r>
              <a:rPr lang="de-DE" b="1" dirty="0">
                <a:solidFill>
                  <a:schemeClr val="tx1">
                    <a:lumMod val="65000"/>
                    <a:lumOff val="35000"/>
                  </a:schemeClr>
                </a:solidFill>
                <a:latin typeface="Modern Love Caps" pitchFamily="82" charset="0"/>
                <a:ea typeface="Calibri" panose="020F0502020204030204" pitchFamily="34" charset="0"/>
                <a:cs typeface="Times New Roman" panose="02020603050405020304" pitchFamily="18" charset="0"/>
              </a:rPr>
              <a:t>3.  </a:t>
            </a:r>
            <a:r>
              <a:rPr lang="de-DE" sz="1800" b="1" dirty="0">
                <a:solidFill>
                  <a:schemeClr val="tx1">
                    <a:lumMod val="65000"/>
                    <a:lumOff val="35000"/>
                  </a:schemeClr>
                </a:solidFill>
                <a:effectLst/>
                <a:latin typeface="Modern Love Caps" pitchFamily="82" charset="0"/>
                <a:ea typeface="Calibri" panose="020F0502020204030204" pitchFamily="34" charset="0"/>
                <a:cs typeface="Times New Roman" panose="02020603050405020304" pitchFamily="18" charset="0"/>
              </a:rPr>
              <a:t>Schritt: </a:t>
            </a:r>
            <a:r>
              <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Schlüsselwörter markieren</a:t>
            </a:r>
          </a:p>
        </p:txBody>
      </p:sp>
      <p:sp>
        <p:nvSpPr>
          <p:cNvPr id="28" name="Textfeld 27">
            <a:extLst>
              <a:ext uri="{FF2B5EF4-FFF2-40B4-BE49-F238E27FC236}">
                <a16:creationId xmlns:a16="http://schemas.microsoft.com/office/drawing/2014/main" id="{85C3ED56-BA7F-F32A-54D1-24ED2DB62793}"/>
              </a:ext>
            </a:extLst>
          </p:cNvPr>
          <p:cNvSpPr txBox="1"/>
          <p:nvPr/>
        </p:nvSpPr>
        <p:spPr>
          <a:xfrm>
            <a:off x="8666136" y="3092803"/>
            <a:ext cx="1627791" cy="3970318"/>
          </a:xfrm>
          <a:prstGeom prst="rect">
            <a:avLst/>
          </a:prstGeom>
          <a:noFill/>
        </p:spPr>
        <p:txBody>
          <a:bodyPr wrap="square">
            <a:spAutoFit/>
          </a:bodyPr>
          <a:lstStyle/>
          <a:p>
            <a:r>
              <a:rPr lang="de-DE" b="1" dirty="0">
                <a:solidFill>
                  <a:schemeClr val="tx1">
                    <a:lumMod val="65000"/>
                    <a:lumOff val="35000"/>
                  </a:schemeClr>
                </a:solidFill>
                <a:latin typeface="Modern Love Caps" pitchFamily="82" charset="0"/>
                <a:ea typeface="Calibri" panose="020F0502020204030204" pitchFamily="34" charset="0"/>
                <a:cs typeface="Times New Roman" panose="02020603050405020304" pitchFamily="18" charset="0"/>
              </a:rPr>
              <a:t>4.  </a:t>
            </a:r>
            <a:r>
              <a:rPr lang="de-DE" sz="1800" b="1" dirty="0">
                <a:solidFill>
                  <a:schemeClr val="tx1">
                    <a:lumMod val="65000"/>
                    <a:lumOff val="35000"/>
                  </a:schemeClr>
                </a:solidFill>
                <a:effectLst/>
                <a:latin typeface="Modern Love Caps" pitchFamily="82" charset="0"/>
                <a:ea typeface="Calibri" panose="020F0502020204030204" pitchFamily="34" charset="0"/>
                <a:cs typeface="Times New Roman" panose="02020603050405020304" pitchFamily="18" charset="0"/>
              </a:rPr>
              <a:t>Schritt: </a:t>
            </a:r>
            <a:r>
              <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Sinnabschnitte bilden: Welche Zeilen lassen sich zu einem Unterthema zusammen-fassen? Gib diesen Zeilen eine eigene Überschrift. Verdeutliche dies im Text.</a:t>
            </a:r>
          </a:p>
          <a:p>
            <a:pPr lvl="0"/>
            <a:endPar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feld 29">
            <a:extLst>
              <a:ext uri="{FF2B5EF4-FFF2-40B4-BE49-F238E27FC236}">
                <a16:creationId xmlns:a16="http://schemas.microsoft.com/office/drawing/2014/main" id="{95795DDA-8633-6840-C32F-099D5B16196A}"/>
              </a:ext>
            </a:extLst>
          </p:cNvPr>
          <p:cNvSpPr txBox="1"/>
          <p:nvPr/>
        </p:nvSpPr>
        <p:spPr>
          <a:xfrm>
            <a:off x="10280307" y="3092803"/>
            <a:ext cx="1773381" cy="923330"/>
          </a:xfrm>
          <a:prstGeom prst="rect">
            <a:avLst/>
          </a:prstGeom>
          <a:noFill/>
        </p:spPr>
        <p:txBody>
          <a:bodyPr wrap="square">
            <a:spAutoFit/>
          </a:bodyPr>
          <a:lstStyle/>
          <a:p>
            <a:pPr marL="342900" lvl="0" indent="-342900">
              <a:buAutoNum type="arabicPeriod" startAt="5"/>
            </a:pPr>
            <a:r>
              <a:rPr lang="de-DE" sz="1800" b="1" dirty="0">
                <a:solidFill>
                  <a:schemeClr val="tx1">
                    <a:lumMod val="65000"/>
                    <a:lumOff val="35000"/>
                  </a:schemeClr>
                </a:solidFill>
                <a:effectLst/>
                <a:latin typeface="Modern Love Caps" pitchFamily="82" charset="0"/>
                <a:ea typeface="Calibri" panose="020F0502020204030204" pitchFamily="34" charset="0"/>
                <a:cs typeface="Times New Roman" panose="02020603050405020304" pitchFamily="18" charset="0"/>
              </a:rPr>
              <a:t>Schritt: </a:t>
            </a:r>
          </a:p>
          <a:p>
            <a:pPr lvl="0"/>
            <a:r>
              <a:rPr lang="de-DE" sz="18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Inhalt visualisieren</a:t>
            </a:r>
            <a:endParaRPr lang="de-DE"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034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A22B2D4C-7441-2CFB-B40E-3CD8D20B8DA4}"/>
              </a:ext>
            </a:extLst>
          </p:cNvPr>
          <p:cNvSpPr txBox="1"/>
          <p:nvPr/>
        </p:nvSpPr>
        <p:spPr>
          <a:xfrm>
            <a:off x="528742" y="1229710"/>
            <a:ext cx="2361603" cy="1077218"/>
          </a:xfrm>
          <a:prstGeom prst="rect">
            <a:avLst/>
          </a:prstGeom>
          <a:noFill/>
        </p:spPr>
        <p:txBody>
          <a:bodyPr wrap="square" rtlCol="0">
            <a:spAutoFit/>
          </a:bodyPr>
          <a:lstStyle/>
          <a:p>
            <a:r>
              <a:rPr lang="de-DE" sz="3200" dirty="0">
                <a:latin typeface="Modern Love Caps" pitchFamily="82" charset="0"/>
              </a:rPr>
              <a:t>Mindmap erstellen</a:t>
            </a:r>
          </a:p>
        </p:txBody>
      </p:sp>
      <p:sp>
        <p:nvSpPr>
          <p:cNvPr id="5" name="Titel 1">
            <a:extLst>
              <a:ext uri="{FF2B5EF4-FFF2-40B4-BE49-F238E27FC236}">
                <a16:creationId xmlns:a16="http://schemas.microsoft.com/office/drawing/2014/main" id="{C8DFC39D-6E24-5B70-AA45-F5B5940CF94D}"/>
              </a:ext>
            </a:extLst>
          </p:cNvPr>
          <p:cNvSpPr>
            <a:spLocks noGrp="1"/>
          </p:cNvSpPr>
          <p:nvPr>
            <p:ph type="title"/>
          </p:nvPr>
        </p:nvSpPr>
        <p:spPr>
          <a:xfrm>
            <a:off x="3780183" y="780482"/>
            <a:ext cx="7315200" cy="2648518"/>
          </a:xfrm>
        </p:spPr>
        <p:txBody>
          <a:bodyPr>
            <a:normAutofit/>
          </a:bodyPr>
          <a:lstStyle/>
          <a:p>
            <a:pPr>
              <a:lnSpc>
                <a:spcPct val="150000"/>
              </a:lnSpc>
            </a:pPr>
            <a:br>
              <a:rPr lang="de-DE" sz="2000" dirty="0"/>
            </a:br>
            <a:br>
              <a:rPr lang="de-DE" sz="2000" dirty="0"/>
            </a:br>
            <a:endParaRPr lang="de-DE" sz="2000" dirty="0"/>
          </a:p>
        </p:txBody>
      </p:sp>
      <p:sp>
        <p:nvSpPr>
          <p:cNvPr id="6" name="Textfeld 5">
            <a:extLst>
              <a:ext uri="{FF2B5EF4-FFF2-40B4-BE49-F238E27FC236}">
                <a16:creationId xmlns:a16="http://schemas.microsoft.com/office/drawing/2014/main" id="{19452F05-C4E2-8250-1A82-BB45467EFC8C}"/>
              </a:ext>
            </a:extLst>
          </p:cNvPr>
          <p:cNvSpPr txBox="1"/>
          <p:nvPr/>
        </p:nvSpPr>
        <p:spPr>
          <a:xfrm>
            <a:off x="3584665" y="1120676"/>
            <a:ext cx="7692935" cy="954107"/>
          </a:xfrm>
          <a:prstGeom prst="rect">
            <a:avLst/>
          </a:prstGeom>
          <a:noFill/>
        </p:spPr>
        <p:txBody>
          <a:bodyPr wrap="square" rtlCol="0">
            <a:spAutoFit/>
          </a:bodyPr>
          <a:lstStyle/>
          <a:p>
            <a:r>
              <a:rPr lang="de-DE" sz="2800" dirty="0">
                <a:solidFill>
                  <a:schemeClr val="tx1">
                    <a:lumMod val="65000"/>
                    <a:lumOff val="35000"/>
                  </a:schemeClr>
                </a:solidFill>
                <a:latin typeface="Calibri" panose="020F0502020204030204" pitchFamily="34" charset="0"/>
                <a:ea typeface="Times New Roman" panose="02020603050405020304" pitchFamily="18" charset="0"/>
                <a:cs typeface="Calibri" panose="020F0502020204030204" pitchFamily="34" charset="0"/>
              </a:rPr>
              <a:t>E</a:t>
            </a:r>
            <a:r>
              <a:rPr lang="de-DE" sz="2800" dirty="0">
                <a:solidFill>
                  <a:schemeClr val="tx1">
                    <a:lumMod val="65000"/>
                    <a:lumOff val="35000"/>
                  </a:schemeClr>
                </a:solidFill>
                <a:effectLst/>
                <a:latin typeface="Calibri" panose="020F0502020204030204" pitchFamily="34" charset="0"/>
                <a:ea typeface="Times New Roman" panose="02020603050405020304" pitchFamily="18" charset="0"/>
                <a:cs typeface="Calibri" panose="020F0502020204030204" pitchFamily="34" charset="0"/>
              </a:rPr>
              <a:t>rstelle mithilfe deiner gesammelten Informationen eine Mindmap mit einem vorgegebenen Tool.</a:t>
            </a:r>
            <a:endParaRPr lang="de-DE" sz="2800" dirty="0">
              <a:solidFill>
                <a:schemeClr val="tx1">
                  <a:lumMod val="65000"/>
                  <a:lumOff val="35000"/>
                </a:schemeClr>
              </a:solidFill>
              <a:latin typeface="Calibri" panose="020F0502020204030204" pitchFamily="34" charset="0"/>
              <a:cs typeface="Calibri" panose="020F0502020204030204" pitchFamily="34" charset="0"/>
            </a:endParaRPr>
          </a:p>
        </p:txBody>
      </p:sp>
      <p:pic>
        <p:nvPicPr>
          <p:cNvPr id="8" name="Grafik 7">
            <a:extLst>
              <a:ext uri="{FF2B5EF4-FFF2-40B4-BE49-F238E27FC236}">
                <a16:creationId xmlns:a16="http://schemas.microsoft.com/office/drawing/2014/main" id="{529D1851-23C0-93C5-60C3-63751145F468}"/>
              </a:ext>
            </a:extLst>
          </p:cNvPr>
          <p:cNvPicPr>
            <a:picLocks noChangeAspect="1"/>
          </p:cNvPicPr>
          <p:nvPr/>
        </p:nvPicPr>
        <p:blipFill>
          <a:blip r:embed="rId2"/>
          <a:stretch>
            <a:fillRect/>
          </a:stretch>
        </p:blipFill>
        <p:spPr>
          <a:xfrm>
            <a:off x="5616052" y="2371319"/>
            <a:ext cx="5674849" cy="3559998"/>
          </a:xfrm>
          <a:prstGeom prst="rect">
            <a:avLst/>
          </a:prstGeom>
        </p:spPr>
      </p:pic>
    </p:spTree>
    <p:extLst>
      <p:ext uri="{BB962C8B-B14F-4D97-AF65-F5344CB8AC3E}">
        <p14:creationId xmlns:p14="http://schemas.microsoft.com/office/powerpoint/2010/main" val="2821574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A22B2D4C-7441-2CFB-B40E-3CD8D20B8DA4}"/>
              </a:ext>
            </a:extLst>
          </p:cNvPr>
          <p:cNvSpPr txBox="1"/>
          <p:nvPr/>
        </p:nvSpPr>
        <p:spPr>
          <a:xfrm>
            <a:off x="528742" y="1229710"/>
            <a:ext cx="2598771" cy="1077218"/>
          </a:xfrm>
          <a:prstGeom prst="rect">
            <a:avLst/>
          </a:prstGeom>
          <a:noFill/>
        </p:spPr>
        <p:txBody>
          <a:bodyPr wrap="square" rtlCol="0">
            <a:spAutoFit/>
          </a:bodyPr>
          <a:lstStyle/>
          <a:p>
            <a:r>
              <a:rPr lang="de-DE" sz="3200" dirty="0">
                <a:latin typeface="Modern Love Caps" pitchFamily="82" charset="0"/>
              </a:rPr>
              <a:t>Partner-Feedback</a:t>
            </a:r>
          </a:p>
        </p:txBody>
      </p:sp>
      <p:sp>
        <p:nvSpPr>
          <p:cNvPr id="5" name="Titel 1">
            <a:extLst>
              <a:ext uri="{FF2B5EF4-FFF2-40B4-BE49-F238E27FC236}">
                <a16:creationId xmlns:a16="http://schemas.microsoft.com/office/drawing/2014/main" id="{C8DFC39D-6E24-5B70-AA45-F5B5940CF94D}"/>
              </a:ext>
            </a:extLst>
          </p:cNvPr>
          <p:cNvSpPr>
            <a:spLocks noGrp="1"/>
          </p:cNvSpPr>
          <p:nvPr>
            <p:ph type="title"/>
          </p:nvPr>
        </p:nvSpPr>
        <p:spPr>
          <a:xfrm>
            <a:off x="3780183" y="780482"/>
            <a:ext cx="7315200" cy="2648518"/>
          </a:xfrm>
        </p:spPr>
        <p:txBody>
          <a:bodyPr>
            <a:normAutofit/>
          </a:bodyPr>
          <a:lstStyle/>
          <a:p>
            <a:pPr>
              <a:lnSpc>
                <a:spcPct val="150000"/>
              </a:lnSpc>
            </a:pPr>
            <a:br>
              <a:rPr lang="de-DE" sz="2000" dirty="0"/>
            </a:br>
            <a:br>
              <a:rPr lang="de-DE" sz="2000" dirty="0"/>
            </a:br>
            <a:endParaRPr lang="de-DE" sz="2000" dirty="0"/>
          </a:p>
        </p:txBody>
      </p:sp>
      <p:sp>
        <p:nvSpPr>
          <p:cNvPr id="6" name="Textfeld 5">
            <a:extLst>
              <a:ext uri="{FF2B5EF4-FFF2-40B4-BE49-F238E27FC236}">
                <a16:creationId xmlns:a16="http://schemas.microsoft.com/office/drawing/2014/main" id="{19452F05-C4E2-8250-1A82-BB45467EFC8C}"/>
              </a:ext>
            </a:extLst>
          </p:cNvPr>
          <p:cNvSpPr txBox="1"/>
          <p:nvPr/>
        </p:nvSpPr>
        <p:spPr>
          <a:xfrm>
            <a:off x="3584665" y="1120676"/>
            <a:ext cx="7692935" cy="1384995"/>
          </a:xfrm>
          <a:prstGeom prst="rect">
            <a:avLst/>
          </a:prstGeom>
          <a:noFill/>
        </p:spPr>
        <p:txBody>
          <a:bodyPr wrap="square" rtlCol="0">
            <a:spAutoFit/>
          </a:bodyPr>
          <a:lstStyle/>
          <a:p>
            <a:r>
              <a:rPr lang="de-DE" sz="2800" dirty="0">
                <a:solidFill>
                  <a:schemeClr val="tx1">
                    <a:lumMod val="65000"/>
                    <a:lumOff val="35000"/>
                  </a:schemeClr>
                </a:solidFill>
                <a:latin typeface="Calibri" panose="020F0502020204030204" pitchFamily="34" charset="0"/>
                <a:ea typeface="Times New Roman" panose="02020603050405020304" pitchFamily="18" charset="0"/>
                <a:cs typeface="Calibri" panose="020F0502020204030204" pitchFamily="34" charset="0"/>
              </a:rPr>
              <a:t>Tausche die </a:t>
            </a:r>
            <a:r>
              <a:rPr lang="de-DE" sz="2800">
                <a:solidFill>
                  <a:schemeClr val="tx1">
                    <a:lumMod val="65000"/>
                    <a:lumOff val="35000"/>
                  </a:schemeClr>
                </a:solidFill>
                <a:latin typeface="Calibri" panose="020F0502020204030204" pitchFamily="34" charset="0"/>
                <a:ea typeface="Times New Roman" panose="02020603050405020304" pitchFamily="18" charset="0"/>
                <a:cs typeface="Calibri" panose="020F0502020204030204" pitchFamily="34" charset="0"/>
              </a:rPr>
              <a:t>Inhalte deiner Mindmap </a:t>
            </a:r>
            <a:r>
              <a:rPr lang="de-DE" sz="2800" dirty="0">
                <a:solidFill>
                  <a:schemeClr val="tx1">
                    <a:lumMod val="65000"/>
                    <a:lumOff val="35000"/>
                  </a:schemeClr>
                </a:solidFill>
                <a:latin typeface="Calibri" panose="020F0502020204030204" pitchFamily="34" charset="0"/>
                <a:ea typeface="Times New Roman" panose="02020603050405020304" pitchFamily="18" charset="0"/>
                <a:cs typeface="Calibri" panose="020F0502020204030204" pitchFamily="34" charset="0"/>
              </a:rPr>
              <a:t>in der Pair-Phase mit deinem Partner aus und überarbeite diese gegebenenfalls.</a:t>
            </a:r>
            <a:endParaRPr lang="de-DE" sz="2800" dirty="0">
              <a:solidFill>
                <a:schemeClr val="tx1">
                  <a:lumMod val="65000"/>
                  <a:lumOff val="35000"/>
                </a:schemeClr>
              </a:solidFill>
              <a:latin typeface="Calibri" panose="020F0502020204030204" pitchFamily="34" charset="0"/>
              <a:cs typeface="Calibri" panose="020F0502020204030204" pitchFamily="34" charset="0"/>
            </a:endParaRPr>
          </a:p>
        </p:txBody>
      </p:sp>
      <p:pic>
        <p:nvPicPr>
          <p:cNvPr id="3" name="Grafik 2" descr="Sitzungssaal mit einfarbiger Füllung">
            <a:extLst>
              <a:ext uri="{FF2B5EF4-FFF2-40B4-BE49-F238E27FC236}">
                <a16:creationId xmlns:a16="http://schemas.microsoft.com/office/drawing/2014/main" id="{DECEDD93-8C56-2413-F261-F4F70A5FBE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19831" y="1966899"/>
            <a:ext cx="2299252" cy="2299252"/>
          </a:xfrm>
          <a:prstGeom prst="rect">
            <a:avLst/>
          </a:prstGeom>
        </p:spPr>
      </p:pic>
    </p:spTree>
    <p:extLst>
      <p:ext uri="{BB962C8B-B14F-4D97-AF65-F5344CB8AC3E}">
        <p14:creationId xmlns:p14="http://schemas.microsoft.com/office/powerpoint/2010/main" val="3403479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A22B2D4C-7441-2CFB-B40E-3CD8D20B8DA4}"/>
              </a:ext>
            </a:extLst>
          </p:cNvPr>
          <p:cNvSpPr txBox="1"/>
          <p:nvPr/>
        </p:nvSpPr>
        <p:spPr>
          <a:xfrm>
            <a:off x="528742" y="1229710"/>
            <a:ext cx="2598771" cy="584775"/>
          </a:xfrm>
          <a:prstGeom prst="rect">
            <a:avLst/>
          </a:prstGeom>
          <a:noFill/>
        </p:spPr>
        <p:txBody>
          <a:bodyPr wrap="square" rtlCol="0">
            <a:spAutoFit/>
          </a:bodyPr>
          <a:lstStyle/>
          <a:p>
            <a:r>
              <a:rPr lang="de-DE" sz="3200" dirty="0">
                <a:latin typeface="Modern Love Caps" pitchFamily="82" charset="0"/>
              </a:rPr>
              <a:t>Präsentieren</a:t>
            </a:r>
          </a:p>
        </p:txBody>
      </p:sp>
      <p:sp>
        <p:nvSpPr>
          <p:cNvPr id="5" name="Titel 1">
            <a:extLst>
              <a:ext uri="{FF2B5EF4-FFF2-40B4-BE49-F238E27FC236}">
                <a16:creationId xmlns:a16="http://schemas.microsoft.com/office/drawing/2014/main" id="{C8DFC39D-6E24-5B70-AA45-F5B5940CF94D}"/>
              </a:ext>
            </a:extLst>
          </p:cNvPr>
          <p:cNvSpPr>
            <a:spLocks noGrp="1"/>
          </p:cNvSpPr>
          <p:nvPr>
            <p:ph type="title"/>
          </p:nvPr>
        </p:nvSpPr>
        <p:spPr>
          <a:xfrm>
            <a:off x="3780183" y="780482"/>
            <a:ext cx="7315200" cy="2648518"/>
          </a:xfrm>
        </p:spPr>
        <p:txBody>
          <a:bodyPr>
            <a:normAutofit/>
          </a:bodyPr>
          <a:lstStyle/>
          <a:p>
            <a:pPr>
              <a:lnSpc>
                <a:spcPct val="150000"/>
              </a:lnSpc>
            </a:pPr>
            <a:br>
              <a:rPr lang="de-DE" sz="2000" dirty="0"/>
            </a:br>
            <a:br>
              <a:rPr lang="de-DE" sz="2000" dirty="0"/>
            </a:br>
            <a:endParaRPr lang="de-DE" sz="2000" dirty="0"/>
          </a:p>
        </p:txBody>
      </p:sp>
      <p:sp>
        <p:nvSpPr>
          <p:cNvPr id="6" name="Textfeld 5">
            <a:extLst>
              <a:ext uri="{FF2B5EF4-FFF2-40B4-BE49-F238E27FC236}">
                <a16:creationId xmlns:a16="http://schemas.microsoft.com/office/drawing/2014/main" id="{19452F05-C4E2-8250-1A82-BB45467EFC8C}"/>
              </a:ext>
            </a:extLst>
          </p:cNvPr>
          <p:cNvSpPr txBox="1"/>
          <p:nvPr/>
        </p:nvSpPr>
        <p:spPr>
          <a:xfrm>
            <a:off x="3584665" y="1120676"/>
            <a:ext cx="7692935" cy="954107"/>
          </a:xfrm>
          <a:prstGeom prst="rect">
            <a:avLst/>
          </a:prstGeom>
          <a:noFill/>
        </p:spPr>
        <p:txBody>
          <a:bodyPr wrap="square" rtlCol="0">
            <a:spAutoFit/>
          </a:bodyPr>
          <a:lstStyle/>
          <a:p>
            <a:r>
              <a:rPr lang="de-DE" sz="2800" dirty="0">
                <a:solidFill>
                  <a:schemeClr val="tx1">
                    <a:lumMod val="65000"/>
                    <a:lumOff val="35000"/>
                  </a:schemeClr>
                </a:solidFill>
                <a:latin typeface="Calibri" panose="020F0502020204030204" pitchFamily="34" charset="0"/>
                <a:ea typeface="Times New Roman" panose="02020603050405020304" pitchFamily="18" charset="0"/>
                <a:cs typeface="Calibri" panose="020F0502020204030204" pitchFamily="34" charset="0"/>
              </a:rPr>
              <a:t>Präsentiere deine Mindmap dem Plenum und gib so den Inhalt des Textes wieder. </a:t>
            </a:r>
            <a:endParaRPr lang="de-DE" sz="2800" dirty="0">
              <a:solidFill>
                <a:schemeClr val="tx1">
                  <a:lumMod val="65000"/>
                  <a:lumOff val="35000"/>
                </a:schemeClr>
              </a:solidFill>
              <a:latin typeface="Calibri" panose="020F0502020204030204" pitchFamily="34" charset="0"/>
              <a:cs typeface="Calibri" panose="020F0502020204030204" pitchFamily="34" charset="0"/>
            </a:endParaRPr>
          </a:p>
        </p:txBody>
      </p:sp>
      <p:pic>
        <p:nvPicPr>
          <p:cNvPr id="11" name="Grafik 10" descr="Lehrer mit einfarbiger Füllung">
            <a:extLst>
              <a:ext uri="{FF2B5EF4-FFF2-40B4-BE49-F238E27FC236}">
                <a16:creationId xmlns:a16="http://schemas.microsoft.com/office/drawing/2014/main" id="{7C698ED2-E668-611E-0099-1DD5E55D8EC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598926" y="1983268"/>
            <a:ext cx="1594820" cy="1594820"/>
          </a:xfrm>
          <a:prstGeom prst="rect">
            <a:avLst/>
          </a:prstGeom>
        </p:spPr>
      </p:pic>
      <p:pic>
        <p:nvPicPr>
          <p:cNvPr id="13" name="Grafik 12" descr="Präsentation mit Organigramm mit einfarbiger Füllung">
            <a:extLst>
              <a:ext uri="{FF2B5EF4-FFF2-40B4-BE49-F238E27FC236}">
                <a16:creationId xmlns:a16="http://schemas.microsoft.com/office/drawing/2014/main" id="{9E127F34-3E18-5B4C-57E8-5F0CFD73141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369911" y="1917942"/>
            <a:ext cx="1725472" cy="1725472"/>
          </a:xfrm>
          <a:prstGeom prst="rect">
            <a:avLst/>
          </a:prstGeom>
        </p:spPr>
      </p:pic>
    </p:spTree>
    <p:extLst>
      <p:ext uri="{BB962C8B-B14F-4D97-AF65-F5344CB8AC3E}">
        <p14:creationId xmlns:p14="http://schemas.microsoft.com/office/powerpoint/2010/main" val="3939486924"/>
      </p:ext>
    </p:extLst>
  </p:cSld>
  <p:clrMapOvr>
    <a:masterClrMapping/>
  </p:clrMapOvr>
</p:sld>
</file>

<file path=ppt/theme/theme1.xml><?xml version="1.0" encoding="utf-8"?>
<a:theme xmlns:a="http://schemas.openxmlformats.org/drawingml/2006/main" name="Rahmen">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Rahmen</Template>
  <TotalTime>0</TotalTime>
  <Words>226</Words>
  <Application>Microsoft Office PowerPoint</Application>
  <PresentationFormat>Breitbild</PresentationFormat>
  <Paragraphs>22</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Calibri</vt:lpstr>
      <vt:lpstr>Corbel</vt:lpstr>
      <vt:lpstr>Modern Love Caps</vt:lpstr>
      <vt:lpstr>Wingdings 2</vt:lpstr>
      <vt:lpstr>Rahmen</vt:lpstr>
      <vt:lpstr>Inhaltszusammenfassung 2.0 – Inhalte mithilfe einer Mindmap wiedergeben</vt:lpstr>
      <vt:lpstr>Think-Pair-Share 1. Erschließe in Einzelarbeit den Inhalt des Textes mithilfe der 5-Schritt-Lesetechnik. (Think) 2. Fasse den Inhalt mithilfe einer Mindmap zusammen. (Think) 3. Tausche dich anschließend mit deinem Partner über den Inhalt des Textes und deine Mindmap aus und überarbeite diese gegebenenfalls. (Pair) 4. Präsentiere deine Mindmap dem Plenum und gib so den Inhalt des Textes wieder. (Share)</vt:lpstr>
      <vt:lpstr>PowerPoint-Präsentation</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Inhaltszusammenfassung 2.0 – Inhalte mithilfe einer Mindmap wiedergeben</dc:title>
  <dc:creator>Richter Aslihan</dc:creator>
  <cp:lastModifiedBy>Stoll Julia</cp:lastModifiedBy>
  <cp:revision>6</cp:revision>
  <dcterms:created xsi:type="dcterms:W3CDTF">2023-05-10T08:34:23Z</dcterms:created>
  <dcterms:modified xsi:type="dcterms:W3CDTF">2024-07-01T09:09:11Z</dcterms:modified>
</cp:coreProperties>
</file>