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19"/>
  </p:notes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0298113" cy="7200900"/>
  <p:notesSz cx="10298113" cy="7200900"/>
  <p:defaultTextStyle>
    <a:defPPr>
      <a:defRPr lang="de-DE"/>
    </a:defPPr>
    <a:lvl1pPr marL="0" algn="l" defTabSz="953617">
      <a:defRPr sz="17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7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7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7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7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7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7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7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7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75741B9-A275-9454-4A87-5AAFBACE6BBC}">
  <a:tblStyle styleId="{575741B9-A275-9454-4A87-5AAFBACE6BBC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9"/>
  </p:normalViewPr>
  <p:slideViewPr>
    <p:cSldViewPr>
      <p:cViewPr varScale="1">
        <p:scale>
          <a:sx n="34" d="100"/>
          <a:sy n="34" d="100"/>
        </p:scale>
        <p:origin x="1891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4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50448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pPr>
              <a:defRPr/>
            </a:pPr>
            <a:fld id="{3DBE2723-2822-419A-9BD4-4BAD25D3271D}" type="datetimeFigureOut">
              <a:rPr lang="en-US"/>
              <a:t>6/5/2023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750888" y="741363"/>
            <a:ext cx="5295899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0" tIns="47750" rIns="95500" bIns="4775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79769" y="4690272"/>
            <a:ext cx="5438140" cy="4443412"/>
          </a:xfrm>
          <a:prstGeom prst="rect">
            <a:avLst/>
          </a:prstGeom>
        </p:spPr>
        <p:txBody>
          <a:bodyPr vert="horz" lIns="95500" tIns="47750" rIns="95500" bIns="47750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4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8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pPr>
              <a:defRPr/>
            </a:pPr>
            <a:fld id="{5453E05D-3DF1-4E21-AB1B-DE220D2B1110}" type="slidenum">
              <a:rPr lang="en-US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3617">
      <a:defRPr sz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2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13</a:t>
            </a:fld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14</a:t>
            </a:fld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171450" indent="-171450">
              <a:buFont typeface="Arial"/>
              <a:buChar char="•"/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171450" indent="-171450">
              <a:buFont typeface="Arial"/>
              <a:buChar char="•"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0" marR="0" lv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0" indent="0">
              <a:buFont typeface="Arial"/>
              <a:buNone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0" marR="0" lv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Digitus - Mathematikdidaktik -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Didaktik der Mathematik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68536" y="717686"/>
            <a:ext cx="6912767" cy="406427"/>
          </a:xfrm>
        </p:spPr>
        <p:txBody>
          <a:bodyPr>
            <a:norm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3"/>
          </p:nvPr>
        </p:nvSpPr>
        <p:spPr bwMode="auto">
          <a:xfrm>
            <a:off x="3852913" y="6192737"/>
            <a:ext cx="5930286" cy="584176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r">
              <a:defRPr sz="1000" b="0"/>
            </a:lvl1pPr>
          </a:lstStyle>
          <a:p>
            <a:pPr lvl="0">
              <a:defRPr/>
            </a:pPr>
            <a:endParaRPr lang="de-DE"/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14"/>
          </p:nvPr>
        </p:nvSpPr>
        <p:spPr bwMode="auto">
          <a:xfrm>
            <a:off x="7453312" y="0"/>
            <a:ext cx="2844801" cy="560070"/>
          </a:xfrm>
        </p:spPr>
        <p:txBody>
          <a:bodyPr/>
          <a:lstStyle>
            <a:lvl1pPr algn="r">
              <a:defRPr sz="800" b="0"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1287264" y="1178481"/>
            <a:ext cx="7723585" cy="2506980"/>
          </a:xfrm>
        </p:spPr>
        <p:txBody>
          <a:bodyPr anchor="b"/>
          <a:lstStyle>
            <a:lvl1pPr algn="ctr">
              <a:defRPr sz="505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287264" y="3782139"/>
            <a:ext cx="7723585" cy="1738550"/>
          </a:xfrm>
        </p:spPr>
        <p:txBody>
          <a:bodyPr/>
          <a:lstStyle>
            <a:lvl1pPr marL="0" indent="0" algn="ctr">
              <a:buNone/>
              <a:defRPr sz="2050"/>
            </a:lvl1pPr>
            <a:lvl2pPr marL="386197" indent="0" algn="ctr">
              <a:buNone/>
              <a:defRPr sz="1700"/>
            </a:lvl2pPr>
            <a:lvl3pPr marL="772394" indent="0" algn="ctr">
              <a:buNone/>
              <a:defRPr sz="1500"/>
            </a:lvl3pPr>
            <a:lvl4pPr marL="1158591" indent="0" algn="ctr">
              <a:buNone/>
              <a:defRPr sz="1350"/>
            </a:lvl4pPr>
            <a:lvl5pPr marL="1544787" indent="0" algn="ctr">
              <a:buNone/>
              <a:defRPr sz="1350"/>
            </a:lvl5pPr>
            <a:lvl6pPr marL="1930984" indent="0" algn="ctr">
              <a:buNone/>
              <a:defRPr sz="1350"/>
            </a:lvl6pPr>
            <a:lvl7pPr marL="2317181" indent="0" algn="ctr">
              <a:buNone/>
              <a:defRPr sz="1350"/>
            </a:lvl7pPr>
            <a:lvl8pPr marL="2703378" indent="0" algn="ctr">
              <a:buNone/>
              <a:defRPr sz="1350"/>
            </a:lvl8pPr>
            <a:lvl9pPr marL="3089575" indent="0" algn="ctr">
              <a:buNone/>
              <a:defRPr sz="135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8C201E6-863F-4649-94BA-91F643322352}" type="datetimeFigureOut">
              <a:rPr lang="de-DE"/>
              <a:t>05.06.2023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BAE41F-202E-794F-8E35-1D290FEB89C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Titel, Unter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Prof. Dr. Stefan Ufer, Mathematikdidaktik, LMU München</a:t>
            </a:r>
            <a:endParaRPr lang="de-DE" sz="10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5A2DBFF-72C8-F848-B075-C8200C66C298}" type="slidenum">
              <a:rPr lang="de-DE"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2"/>
          </p:nvPr>
        </p:nvSpPr>
        <p:spPr bwMode="auto">
          <a:xfrm>
            <a:off x="92419" y="1249137"/>
            <a:ext cx="10126478" cy="5574393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 bwMode="auto">
          <a:xfrm>
            <a:off x="7129463" y="0"/>
            <a:ext cx="3168649" cy="640444"/>
          </a:xfrm>
        </p:spPr>
        <p:txBody>
          <a:bodyPr anchor="t"/>
          <a:lstStyle>
            <a:lvl1pPr algn="r">
              <a:defRPr sz="900" b="0"/>
            </a:lvl1pPr>
          </a:lstStyle>
          <a:p>
            <a:pPr lvl="0">
              <a:defRPr/>
            </a:pPr>
            <a:endParaRPr lang="de-DE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 bwMode="auto">
          <a:xfrm>
            <a:off x="0" y="639537"/>
            <a:ext cx="7050247" cy="348342"/>
          </a:xfrm>
          <a:prstGeom prst="rect">
            <a:avLst/>
          </a:prstGeom>
          <a:solidFill>
            <a:schemeClr val="accent2"/>
          </a:solidFill>
        </p:spPr>
        <p:txBody>
          <a:bodyPr tIns="0" bIns="0" anchor="ctr"/>
          <a:lstStyle>
            <a:lvl1pPr>
              <a:defRPr sz="18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Digitus - Mathematikdidaktik - mit Unter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Didaktik der Mathematik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17" name="Textplatzhalter 8"/>
          <p:cNvSpPr>
            <a:spLocks noGrp="1"/>
          </p:cNvSpPr>
          <p:nvPr>
            <p:ph type="body" sz="quarter" idx="14"/>
          </p:nvPr>
        </p:nvSpPr>
        <p:spPr bwMode="auto">
          <a:xfrm>
            <a:off x="7453312" y="0"/>
            <a:ext cx="2844801" cy="560070"/>
          </a:xfrm>
        </p:spPr>
        <p:txBody>
          <a:bodyPr/>
          <a:lstStyle>
            <a:lvl1pPr algn="r">
              <a:defRPr sz="8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" name="Inhaltsplatzhalter 2"/>
          <p:cNvSpPr>
            <a:spLocks noGrp="1"/>
          </p:cNvSpPr>
          <p:nvPr>
            <p:ph idx="1" hasCustomPrompt="1"/>
          </p:nvPr>
        </p:nvSpPr>
        <p:spPr bwMode="auto">
          <a:xfrm>
            <a:off x="514915" y="1296193"/>
            <a:ext cx="9268300" cy="5136291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 marL="715963" indent="-238125">
              <a:defRPr sz="1700"/>
            </a:lvl2pPr>
            <a:lvl3pPr marL="889000" indent="-173038">
              <a:buFont typeface="Arial"/>
              <a:buChar char="•"/>
              <a:defRPr sz="1700"/>
            </a:lvl3pPr>
            <a:lvl4pPr marL="889000" indent="0">
              <a:buFont typeface="Symbol"/>
              <a:buNone/>
              <a:defRPr sz="1700"/>
            </a:lvl4pPr>
            <a:lvl5pPr marL="889000" indent="0" algn="r">
              <a:buFont typeface="Symbol"/>
              <a:buNone/>
              <a:defRPr sz="12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2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auto">
          <a:xfrm>
            <a:off x="514915" y="288377"/>
            <a:ext cx="9268300" cy="1200151"/>
          </a:xfrm>
          <a:prstGeom prst="rect">
            <a:avLst/>
          </a:prstGeom>
        </p:spPr>
        <p:txBody>
          <a:bodyPr vert="horz" lIns="95361" tIns="47681" rIns="95361" bIns="47681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14915" y="1680223"/>
            <a:ext cx="9268300" cy="4752261"/>
          </a:xfrm>
          <a:prstGeom prst="rect">
            <a:avLst/>
          </a:prstGeom>
        </p:spPr>
        <p:txBody>
          <a:bodyPr vert="horz" lIns="95361" tIns="47681" rIns="95361" bIns="47681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</p:txBody>
      </p:sp>
      <p:sp>
        <p:nvSpPr>
          <p:cNvPr id="10" name="Foliennummernplatzhalter 4"/>
          <p:cNvSpPr txBox="1">
            <a:spLocks noGrp="1"/>
          </p:cNvSpPr>
          <p:nvPr userDrawn="1"/>
        </p:nvSpPr>
        <p:spPr bwMode="auto">
          <a:xfrm>
            <a:off x="9845788" y="6773532"/>
            <a:ext cx="470210" cy="53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361" tIns="47681" rIns="95361" bIns="47681" anchor="ctr"/>
          <a:lstStyle/>
          <a:p>
            <a:pPr algn="ctr">
              <a:defRPr/>
            </a:pPr>
            <a:fld id="{8BE7A362-220D-42D0-B4B4-4DB6B9E5BC20}" type="slidenum">
              <a:rPr lang="de-DE" sz="1200" b="1">
                <a:solidFill>
                  <a:schemeClr val="bg1"/>
                </a:solidFill>
                <a:latin typeface="Arial Bold"/>
                <a:ea typeface="Arial Bold"/>
                <a:cs typeface="Arial Bold"/>
              </a:rPr>
              <a:t>‹Nr.›</a:t>
            </a:fld>
            <a:endParaRPr lang="de-DE" sz="1200" b="1">
              <a:solidFill>
                <a:schemeClr val="bg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ctr" defTabSz="953617">
        <a:spcBef>
          <a:spcPts val="0"/>
        </a:spcBef>
        <a:buNone/>
        <a:defRPr sz="47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07" indent="-357607" algn="l" defTabSz="953617">
        <a:spcBef>
          <a:spcPts val="0"/>
        </a:spcBef>
        <a:buFont typeface="Arial"/>
        <a:buNone/>
        <a:defRPr sz="2400" b="1">
          <a:solidFill>
            <a:schemeClr val="tx1"/>
          </a:solidFill>
          <a:latin typeface="Arial Bold"/>
          <a:ea typeface="+mn-ea"/>
          <a:cs typeface="+mn-cs"/>
        </a:defRPr>
      </a:lvl1pPr>
      <a:lvl2pPr marL="774811" indent="-298005" algn="l" defTabSz="953617">
        <a:spcBef>
          <a:spcPts val="0"/>
        </a:spcBef>
        <a:buFont typeface="Arial"/>
        <a:buChar char="–"/>
        <a:defRPr sz="3000">
          <a:solidFill>
            <a:schemeClr val="tx1"/>
          </a:solidFill>
          <a:latin typeface="+mn-lt"/>
          <a:ea typeface="+mn-ea"/>
          <a:cs typeface="+mn-cs"/>
        </a:defRPr>
      </a:lvl2pPr>
      <a:lvl3pPr marL="1192021" indent="-238404" algn="l" defTabSz="953617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68828" indent="-238404" algn="l" defTabSz="953617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45636" indent="-238404" algn="l" defTabSz="953617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622444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99252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76061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52869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6808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953617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430423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907231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38403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86084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337656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14465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eogebra.org/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s://epub.ub.uni-muenchen.de/94245/1/Beispiel_Steigungsdreiecke-verwenden_Mult.doc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hyperlink" Target="https://epub.ub.uni-muenchen.de/94236/1/Beispiel_Steigungsdreiecke-verwenden.html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epub.ub.uni-muenchen.de/94248/1/Beispiel_Pyramidennetze-erstellen_Mult.docx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epub.ub.uni-muenchen.de/94232/1/Beispiel_Pyramidennetze-erstellen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pub.ub.uni-muenchen.de/94314/1/4_M04_Tiefe-Verarbeitung_Aufg.odt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pub.ub.uni-muenchen.de/94314/1/4_M04_Tiefe-Verarbeitung_Aufg.odt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mages/id-918449/" TargetMode="External"/><Relationship Id="rId2" Type="http://schemas.openxmlformats.org/officeDocument/2006/relationships/hyperlink" Target="https://pixabay.com/images/id-918752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pub.ub.uni-muenchen.de/95513/1/M_Handreichung_Lehrkraefte.docx" TargetMode="External"/><Relationship Id="rId3" Type="http://schemas.openxmlformats.org/officeDocument/2006/relationships/hyperlink" Target="https://orcid.org/0000-0002-3187-3459" TargetMode="External"/><Relationship Id="rId7" Type="http://schemas.openxmlformats.org/officeDocument/2006/relationships/hyperlink" Target="https://creativecommons.org/licenses/by-sa/4.0/deed.de" TargetMode="External"/><Relationship Id="rId2" Type="http://schemas.openxmlformats.org/officeDocument/2006/relationships/hyperlink" Target="https://nbn-resolving.org/urn:nbn:de:bvb:19-epub-93577-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rcid.org/0000-0002-4017-3534" TargetMode="External"/><Relationship Id="rId5" Type="http://schemas.openxmlformats.org/officeDocument/2006/relationships/hyperlink" Target="https://orcid.org/0000-0003-2828-6939" TargetMode="External"/><Relationship Id="rId4" Type="http://schemas.openxmlformats.org/officeDocument/2006/relationships/hyperlink" Target="https://orcid.org/0000-0002-8386-515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epub.ub.uni-muenchen.de/94255/1/Beispiel_Flaecheninhalt-Kreissektor_Mult.docx" TargetMode="External"/><Relationship Id="rId3" Type="http://schemas.openxmlformats.org/officeDocument/2006/relationships/hyperlink" Target="https://www.geogebra.org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epub.ub.uni-muenchen.de/94229/1/Beispiel_Flaecheninhalt-Kreissektor.html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-1" y="0"/>
            <a:ext cx="10298113" cy="7573404"/>
          </a:xfrm>
          <a:prstGeom prst="rect">
            <a:avLst/>
          </a:prstGeom>
        </p:spPr>
      </p:pic>
      <p:sp>
        <p:nvSpPr>
          <p:cNvPr id="4" name="Rechteck 3"/>
          <p:cNvSpPr/>
          <p:nvPr/>
        </p:nvSpPr>
        <p:spPr bwMode="auto">
          <a:xfrm>
            <a:off x="4645000" y="5544762"/>
            <a:ext cx="5684233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 b="1">
                <a:solidFill>
                  <a:schemeClr val="tx1"/>
                </a:solidFill>
              </a:rPr>
              <a:t>Kognitive Aktivierung </a:t>
            </a:r>
            <a:endParaRPr/>
          </a:p>
        </p:txBody>
      </p:sp>
      <p:sp>
        <p:nvSpPr>
          <p:cNvPr id="5" name="Rechteck 4"/>
          <p:cNvSpPr/>
          <p:nvPr/>
        </p:nvSpPr>
        <p:spPr bwMode="auto">
          <a:xfrm>
            <a:off x="4645000" y="6048770"/>
            <a:ext cx="5684233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>
                <a:solidFill>
                  <a:schemeClr val="tx1"/>
                </a:solidFill>
              </a:rPr>
              <a:t>Tiefe Verarbeitung anregen</a:t>
            </a:r>
          </a:p>
        </p:txBody>
      </p:sp>
      <p:sp>
        <p:nvSpPr>
          <p:cNvPr id="6" name="Rechteck 5"/>
          <p:cNvSpPr/>
          <p:nvPr/>
        </p:nvSpPr>
        <p:spPr bwMode="auto">
          <a:xfrm>
            <a:off x="4645000" y="6552778"/>
            <a:ext cx="5684233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>
                <a:solidFill>
                  <a:schemeClr val="tx1"/>
                </a:solidFill>
              </a:rPr>
              <a:t>…durch aktive Auseinandersetzung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Lösungswege vergleichen – Steigung linearer Funktionen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/>
              <a:t>Ziel: Strategien zur Bestimmung der Steigung vergleichen</a:t>
            </a:r>
            <a:endParaRPr/>
          </a:p>
        </p:txBody>
      </p:sp>
      <p:grpSp>
        <p:nvGrpSpPr>
          <p:cNvPr id="7" name="Gruppieren 6"/>
          <p:cNvGrpSpPr/>
          <p:nvPr/>
        </p:nvGrpSpPr>
        <p:grpSpPr bwMode="auto">
          <a:xfrm>
            <a:off x="612552" y="1800250"/>
            <a:ext cx="7128792" cy="1027417"/>
            <a:chOff x="1027071" y="2140812"/>
            <a:chExt cx="7128792" cy="1027417"/>
          </a:xfrm>
        </p:grpSpPr>
        <p:sp>
          <p:nvSpPr>
            <p:cNvPr id="8" name="Rechteck 7"/>
            <p:cNvSpPr/>
            <p:nvPr/>
          </p:nvSpPr>
          <p:spPr bwMode="auto">
            <a:xfrm>
              <a:off x="1027071" y="2140813"/>
              <a:ext cx="7128792" cy="1027415"/>
            </a:xfrm>
            <a:prstGeom prst="rect">
              <a:avLst/>
            </a:prstGeom>
            <a:noFill/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Hier siehst Du den Graphen einer linearen Funktion.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Bestimme die Steigung!</a:t>
              </a:r>
              <a:endParaRPr/>
            </a:p>
          </p:txBody>
        </p:sp>
        <p:sp>
          <p:nvSpPr>
            <p:cNvPr id="9" name="Rechteck 8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Wenig tiefe Verarbeitung</a:t>
              </a:r>
              <a:endParaRPr/>
            </a:p>
          </p:txBody>
        </p:sp>
      </p:grpSp>
      <p:grpSp>
        <p:nvGrpSpPr>
          <p:cNvPr id="12" name="Gruppieren 11"/>
          <p:cNvGrpSpPr/>
          <p:nvPr/>
        </p:nvGrpSpPr>
        <p:grpSpPr bwMode="auto">
          <a:xfrm>
            <a:off x="612552" y="3096394"/>
            <a:ext cx="7128792" cy="1872208"/>
            <a:chOff x="1027071" y="2140812"/>
            <a:chExt cx="7128792" cy="1872208"/>
          </a:xfrm>
        </p:grpSpPr>
        <p:sp>
          <p:nvSpPr>
            <p:cNvPr id="14" name="Rechteck 13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</a:t>
              </a:r>
              <a:endParaRPr/>
            </a:p>
          </p:txBody>
        </p:sp>
        <p:sp>
          <p:nvSpPr>
            <p:cNvPr id="13" name="Rechteck 12"/>
            <p:cNvSpPr/>
            <p:nvPr/>
          </p:nvSpPr>
          <p:spPr bwMode="auto">
            <a:xfrm>
              <a:off x="1027071" y="2140812"/>
              <a:ext cx="7128792" cy="1872208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Petra und Clara schlagen unterschiedliche Wege vor um die Steigung einer linearen Funktion zu bestimmen.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Begründe, warum beide Wege immer zum selben</a:t>
              </a:r>
              <a:br>
                <a:rPr lang="de-DE">
                  <a:solidFill>
                    <a:schemeClr val="tx1"/>
                  </a:solidFill>
                </a:rPr>
              </a:br>
              <a:r>
                <a:rPr lang="de-DE">
                  <a:solidFill>
                    <a:schemeClr val="tx1"/>
                  </a:solidFill>
                </a:rPr>
                <a:t>Ergebnis führen!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Erstelle eine Vorteil/Nachteil-Liste für beide Wege!</a:t>
              </a:r>
              <a:endParaRPr/>
            </a:p>
          </p:txBody>
        </p:sp>
      </p:grp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56568" y="5381555"/>
            <a:ext cx="2196728" cy="1319656"/>
          </a:xfrm>
          <a:prstGeom prst="rect">
            <a:avLst/>
          </a:prstGeom>
        </p:spPr>
      </p:pic>
      <p:pic>
        <p:nvPicPr>
          <p:cNvPr id="11" name="Inhaltsplatzhalter 10"/>
          <p:cNvPicPr>
            <a:picLocks noGrp="1" noChangeAspect="1"/>
          </p:cNvPicPr>
          <p:nvPr>
            <p:ph sz="quarter" idx="10"/>
          </p:nvPr>
        </p:nvPicPr>
        <p:blipFill>
          <a:blip r:embed="rId4"/>
          <a:stretch/>
        </p:blipFill>
        <p:spPr bwMode="auto">
          <a:xfrm>
            <a:off x="5581104" y="3938801"/>
            <a:ext cx="4536504" cy="2889062"/>
          </a:xfrm>
          <a:prstGeom prst="rect">
            <a:avLst/>
          </a:prstGeom>
        </p:spPr>
      </p:pic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68388892-9362-BF4F-E2DB-33B418868A8C}"/>
              </a:ext>
            </a:extLst>
          </p:cNvPr>
          <p:cNvGrpSpPr/>
          <p:nvPr/>
        </p:nvGrpSpPr>
        <p:grpSpPr>
          <a:xfrm>
            <a:off x="7525320" y="42038"/>
            <a:ext cx="1080000" cy="1085566"/>
            <a:chOff x="-1463340" y="2695985"/>
            <a:chExt cx="1080000" cy="1085566"/>
          </a:xfrm>
        </p:grpSpPr>
        <p:sp>
          <p:nvSpPr>
            <p:cNvPr id="6" name="Rechteck 5">
              <a:hlinkClick r:id="rId5"/>
              <a:extLst>
                <a:ext uri="{FF2B5EF4-FFF2-40B4-BE49-F238E27FC236}">
                  <a16:creationId xmlns:a16="http://schemas.microsoft.com/office/drawing/2014/main" id="{06221799-1864-B748-798E-740A8840A43C}"/>
                </a:ext>
              </a:extLst>
            </p:cNvPr>
            <p:cNvSpPr/>
            <p:nvPr/>
          </p:nvSpPr>
          <p:spPr>
            <a:xfrm>
              <a:off x="-1463340" y="2695985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Zum Material</a:t>
              </a:r>
            </a:p>
          </p:txBody>
        </p:sp>
        <p:pic>
          <p:nvPicPr>
            <p:cNvPr id="15" name="Grafik 14" descr="Ein Bild, das Logo enthält.&#10;&#10;Automatisch generierte Beschreibung">
              <a:hlinkClick r:id="rId5"/>
              <a:extLst>
                <a:ext uri="{FF2B5EF4-FFF2-40B4-BE49-F238E27FC236}">
                  <a16:creationId xmlns:a16="http://schemas.microsoft.com/office/drawing/2014/main" id="{9052043A-698D-3000-9869-4F5BBFD4EE3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86730" y="3061551"/>
              <a:ext cx="718367" cy="720000"/>
            </a:xfrm>
            <a:prstGeom prst="rect">
              <a:avLst/>
            </a:prstGeom>
          </p:spPr>
        </p:pic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870E81E3-277C-5882-A0DA-E355D2FDAF03}"/>
              </a:ext>
            </a:extLst>
          </p:cNvPr>
          <p:cNvGrpSpPr/>
          <p:nvPr/>
        </p:nvGrpSpPr>
        <p:grpSpPr>
          <a:xfrm>
            <a:off x="8677328" y="42038"/>
            <a:ext cx="1080000" cy="1080000"/>
            <a:chOff x="-1530543" y="3954447"/>
            <a:chExt cx="1080000" cy="1080000"/>
          </a:xfrm>
        </p:grpSpPr>
        <p:sp>
          <p:nvSpPr>
            <p:cNvPr id="17" name="Rechteck 16">
              <a:hlinkClick r:id="rId7"/>
              <a:extLst>
                <a:ext uri="{FF2B5EF4-FFF2-40B4-BE49-F238E27FC236}">
                  <a16:creationId xmlns:a16="http://schemas.microsoft.com/office/drawing/2014/main" id="{05FABBB9-8150-E0EC-2026-AC0D9A4009BE}"/>
                </a:ext>
              </a:extLst>
            </p:cNvPr>
            <p:cNvSpPr/>
            <p:nvPr/>
          </p:nvSpPr>
          <p:spPr bwMode="auto">
            <a:xfrm>
              <a:off x="-1530543" y="3954447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Didaktische Erläuterungen</a:t>
              </a:r>
            </a:p>
          </p:txBody>
        </p:sp>
        <p:pic>
          <p:nvPicPr>
            <p:cNvPr id="18" name="Grafik 17" descr="Ein Bild, das Logo enthält.&#10;&#10;Automatisch generierte Beschreibung">
              <a:hlinkClick r:id="rId7"/>
              <a:extLst>
                <a:ext uri="{FF2B5EF4-FFF2-40B4-BE49-F238E27FC236}">
                  <a16:creationId xmlns:a16="http://schemas.microsoft.com/office/drawing/2014/main" id="{397C2378-613F-E2FD-5AA9-8C5BAE12D4F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1349727" y="4314447"/>
              <a:ext cx="718367" cy="720000"/>
            </a:xfrm>
            <a:prstGeom prst="rect">
              <a:avLst/>
            </a:prstGeom>
          </p:spPr>
        </p:pic>
      </p:grpSp>
      <p:sp>
        <p:nvSpPr>
          <p:cNvPr id="19" name="Textplatzhalter 10">
            <a:extLst>
              <a:ext uri="{FF2B5EF4-FFF2-40B4-BE49-F238E27FC236}">
                <a16:creationId xmlns:a16="http://schemas.microsoft.com/office/drawing/2014/main" id="{AD25C1A3-5C44-8066-D4FC-37CC883F70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6733232" y="1136741"/>
            <a:ext cx="3564881" cy="48935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nl-NL" sz="1200" dirty="0">
                <a:effectLst/>
                <a:latin typeface="Segoe UI" panose="020B0502040204020203" pitchFamily="34" charset="0"/>
              </a:rPr>
              <a:t>App GeoGebra: </a:t>
            </a:r>
            <a:r>
              <a:rPr lang="nl-NL" sz="1200" dirty="0">
                <a:effectLst/>
                <a:latin typeface="Segoe UI" panose="020B0502040204020203" pitchFamily="34" charset="0"/>
                <a:hlinkClick r:id="rId8"/>
              </a:rPr>
              <a:t>https://www.geogebra.org/</a:t>
            </a:r>
            <a:endParaRPr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/>
        </p:blipFill>
        <p:spPr bwMode="auto">
          <a:xfrm>
            <a:off x="8245400" y="2043390"/>
            <a:ext cx="1846266" cy="1846266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Strategien diskutieren – Pyramidennetze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/>
              <a:t>Ziel: Netze einer quadratischen Pyramide finden (können).</a:t>
            </a:r>
            <a:endParaRPr/>
          </a:p>
        </p:txBody>
      </p:sp>
      <p:grpSp>
        <p:nvGrpSpPr>
          <p:cNvPr id="9" name="Gruppieren 8"/>
          <p:cNvGrpSpPr/>
          <p:nvPr/>
        </p:nvGrpSpPr>
        <p:grpSpPr bwMode="auto">
          <a:xfrm>
            <a:off x="612552" y="1800250"/>
            <a:ext cx="7128792" cy="1296145"/>
            <a:chOff x="1027071" y="2140812"/>
            <a:chExt cx="7128792" cy="1296145"/>
          </a:xfrm>
        </p:grpSpPr>
        <p:sp>
          <p:nvSpPr>
            <p:cNvPr id="10" name="Rechteck 9"/>
            <p:cNvSpPr/>
            <p:nvPr/>
          </p:nvSpPr>
          <p:spPr bwMode="auto">
            <a:xfrm>
              <a:off x="1027071" y="2140813"/>
              <a:ext cx="7128792" cy="1296144"/>
            </a:xfrm>
            <a:prstGeom prst="rect">
              <a:avLst/>
            </a:prstGeom>
            <a:noFill/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Die Figur neben der Aufgabe soll das Netz einer quadratischen Pyramide sein.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Prüfe, ob es sich wirklich um ein Netz handelt.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Was muss man beachten, wenn man ein Netz zeichnet?</a:t>
              </a:r>
              <a:endParaRPr/>
            </a:p>
          </p:txBody>
        </p:sp>
        <p:sp>
          <p:nvSpPr>
            <p:cNvPr id="13" name="Rechteck 12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Wenig tiefe Verarbeitung</a:t>
              </a:r>
              <a:endParaRPr/>
            </a:p>
          </p:txBody>
        </p:sp>
      </p:grpSp>
      <p:grpSp>
        <p:nvGrpSpPr>
          <p:cNvPr id="14" name="Gruppieren 13"/>
          <p:cNvGrpSpPr/>
          <p:nvPr/>
        </p:nvGrpSpPr>
        <p:grpSpPr bwMode="auto">
          <a:xfrm>
            <a:off x="612552" y="3312418"/>
            <a:ext cx="7128792" cy="2088232"/>
            <a:chOff x="1027071" y="2140812"/>
            <a:chExt cx="7128792" cy="2088232"/>
          </a:xfrm>
        </p:grpSpPr>
        <p:sp>
          <p:nvSpPr>
            <p:cNvPr id="15" name="Rechteck 14"/>
            <p:cNvSpPr/>
            <p:nvPr/>
          </p:nvSpPr>
          <p:spPr bwMode="auto">
            <a:xfrm>
              <a:off x="1027071" y="2140812"/>
              <a:ext cx="7128792" cy="2088232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Das ist ein Netz einer Pyramide.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Finde möglichst viele weitere Netze!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Wie kannst Du sicherstellen, dass Du kein Netz zwei Mal gefunden hast?</a:t>
              </a:r>
              <a:br>
                <a:rPr lang="de-DE">
                  <a:solidFill>
                    <a:schemeClr val="tx1"/>
                  </a:solidFill>
                </a:rPr>
              </a:br>
              <a:r>
                <a:rPr lang="de-DE">
                  <a:solidFill>
                    <a:schemeClr val="tx1"/>
                  </a:solidFill>
                </a:rPr>
                <a:t>Sortiere Deine Netze dazu möglichst übersichtlich!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Findest Du alle möglichen Netze? </a:t>
              </a:r>
              <a:br>
                <a:rPr lang="de-DE">
                  <a:solidFill>
                    <a:schemeClr val="tx1"/>
                  </a:solidFill>
                </a:rPr>
              </a:br>
              <a:r>
                <a:rPr lang="de-DE">
                  <a:solidFill>
                    <a:schemeClr val="tx1"/>
                  </a:solidFill>
                </a:rPr>
                <a:t>Wieso kann es keine weiteren geben?</a:t>
              </a:r>
              <a:endParaRPr/>
            </a:p>
          </p:txBody>
        </p:sp>
        <p:sp>
          <p:nvSpPr>
            <p:cNvPr id="16" name="Rechteck 15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</a:t>
              </a:r>
              <a:endParaRPr/>
            </a:p>
          </p:txBody>
        </p:sp>
      </p:grpSp>
      <p:grpSp>
        <p:nvGrpSpPr>
          <p:cNvPr id="18" name="Gruppieren 17"/>
          <p:cNvGrpSpPr/>
          <p:nvPr/>
        </p:nvGrpSpPr>
        <p:grpSpPr bwMode="auto">
          <a:xfrm>
            <a:off x="612552" y="5402601"/>
            <a:ext cx="7128792" cy="1294193"/>
            <a:chOff x="1027071" y="2140812"/>
            <a:chExt cx="7128792" cy="1294193"/>
          </a:xfrm>
        </p:grpSpPr>
        <p:sp>
          <p:nvSpPr>
            <p:cNvPr id="19" name="Rechteck 18"/>
            <p:cNvSpPr/>
            <p:nvPr/>
          </p:nvSpPr>
          <p:spPr bwMode="auto">
            <a:xfrm>
              <a:off x="1027071" y="2140812"/>
              <a:ext cx="7128792" cy="1294193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Was macht eigentlich ein richtiges Netz aus?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Zählen gedrehte Netze extra? Achsengespiegelte?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bg1">
                      <a:lumMod val="50000"/>
                    </a:schemeClr>
                  </a:solidFill>
                </a:rPr>
                <a:t>Welche Ordnungssysteme sind möglich, um den Überblick zu behalten?</a:t>
              </a:r>
              <a:endParaRPr/>
            </a:p>
          </p:txBody>
        </p:sp>
        <p:sp>
          <p:nvSpPr>
            <p:cNvPr id="20" name="Rechteck 19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Natürliche Anschlussfragen</a:t>
              </a:r>
              <a:endParaRPr/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B86B548A-05BB-C6AA-5708-BB4489644EC3}"/>
              </a:ext>
            </a:extLst>
          </p:cNvPr>
          <p:cNvGrpSpPr/>
          <p:nvPr/>
        </p:nvGrpSpPr>
        <p:grpSpPr>
          <a:xfrm>
            <a:off x="7525320" y="42038"/>
            <a:ext cx="1080000" cy="1085566"/>
            <a:chOff x="-1463340" y="2695985"/>
            <a:chExt cx="1080000" cy="1085566"/>
          </a:xfrm>
        </p:grpSpPr>
        <p:sp>
          <p:nvSpPr>
            <p:cNvPr id="6" name="Rechteck 5">
              <a:hlinkClick r:id="rId4"/>
              <a:extLst>
                <a:ext uri="{FF2B5EF4-FFF2-40B4-BE49-F238E27FC236}">
                  <a16:creationId xmlns:a16="http://schemas.microsoft.com/office/drawing/2014/main" id="{EB43048E-DEB6-C439-29E5-F6AB97FDDE28}"/>
                </a:ext>
              </a:extLst>
            </p:cNvPr>
            <p:cNvSpPr/>
            <p:nvPr/>
          </p:nvSpPr>
          <p:spPr>
            <a:xfrm>
              <a:off x="-1463340" y="2695985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Zum Material</a:t>
              </a:r>
            </a:p>
          </p:txBody>
        </p:sp>
        <p:pic>
          <p:nvPicPr>
            <p:cNvPr id="7" name="Grafik 6" descr="Ein Bild, das Logo enthält.&#10;&#10;Automatisch generierte Beschreibung">
              <a:hlinkClick r:id="rId4"/>
              <a:extLst>
                <a:ext uri="{FF2B5EF4-FFF2-40B4-BE49-F238E27FC236}">
                  <a16:creationId xmlns:a16="http://schemas.microsoft.com/office/drawing/2014/main" id="{163A4582-61AB-00D9-F775-3DB912D85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86730" y="3061551"/>
              <a:ext cx="718367" cy="720000"/>
            </a:xfrm>
            <a:prstGeom prst="rect">
              <a:avLst/>
            </a:prstGeom>
          </p:spPr>
        </p:pic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7E382820-C88B-3448-90A6-BBB1E19DF2E1}"/>
              </a:ext>
            </a:extLst>
          </p:cNvPr>
          <p:cNvGrpSpPr/>
          <p:nvPr/>
        </p:nvGrpSpPr>
        <p:grpSpPr>
          <a:xfrm>
            <a:off x="8677328" y="42038"/>
            <a:ext cx="1080000" cy="1080000"/>
            <a:chOff x="-1530543" y="3954447"/>
            <a:chExt cx="1080000" cy="1080000"/>
          </a:xfrm>
        </p:grpSpPr>
        <p:sp>
          <p:nvSpPr>
            <p:cNvPr id="12" name="Rechteck 11">
              <a:hlinkClick r:id="rId6"/>
              <a:extLst>
                <a:ext uri="{FF2B5EF4-FFF2-40B4-BE49-F238E27FC236}">
                  <a16:creationId xmlns:a16="http://schemas.microsoft.com/office/drawing/2014/main" id="{3CA262DB-C7B6-0A88-256D-F5F0FFDAC873}"/>
                </a:ext>
              </a:extLst>
            </p:cNvPr>
            <p:cNvSpPr/>
            <p:nvPr/>
          </p:nvSpPr>
          <p:spPr bwMode="auto">
            <a:xfrm>
              <a:off x="-1530543" y="3954447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Didaktische Erläuterungen</a:t>
              </a:r>
            </a:p>
          </p:txBody>
        </p:sp>
        <p:pic>
          <p:nvPicPr>
            <p:cNvPr id="17" name="Grafik 16" descr="Ein Bild, das Logo enthält.&#10;&#10;Automatisch generierte Beschreibung">
              <a:hlinkClick r:id="rId6"/>
              <a:extLst>
                <a:ext uri="{FF2B5EF4-FFF2-40B4-BE49-F238E27FC236}">
                  <a16:creationId xmlns:a16="http://schemas.microsoft.com/office/drawing/2014/main" id="{602BE769-C15F-CE0D-96FB-AB7456810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1349727" y="4314447"/>
              <a:ext cx="718367" cy="7200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auto">
          <a:xfrm>
            <a:off x="684678" y="1962749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5" name="Dreieck 4"/>
          <p:cNvSpPr/>
          <p:nvPr/>
        </p:nvSpPr>
        <p:spPr bwMode="auto">
          <a:xfrm>
            <a:off x="684678" y="130080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6" name="Dreieck 5"/>
          <p:cNvSpPr/>
          <p:nvPr/>
        </p:nvSpPr>
        <p:spPr bwMode="auto">
          <a:xfrm rot="5400000">
            <a:off x="1323242" y="193234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7" name="Dreieck 6"/>
          <p:cNvSpPr/>
          <p:nvPr/>
        </p:nvSpPr>
        <p:spPr bwMode="auto">
          <a:xfrm rot="10800000">
            <a:off x="684678" y="2570905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8" name="Dreieck 7"/>
          <p:cNvSpPr/>
          <p:nvPr/>
        </p:nvSpPr>
        <p:spPr bwMode="auto">
          <a:xfrm rot="16199999">
            <a:off x="46114" y="193234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9" name="Rechteck 8"/>
          <p:cNvSpPr/>
          <p:nvPr/>
        </p:nvSpPr>
        <p:spPr bwMode="auto">
          <a:xfrm>
            <a:off x="2716228" y="1968794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0" name="Dreieck 9"/>
          <p:cNvSpPr/>
          <p:nvPr/>
        </p:nvSpPr>
        <p:spPr bwMode="auto">
          <a:xfrm>
            <a:off x="2716228" y="129982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1" name="Dreieck 10"/>
          <p:cNvSpPr/>
          <p:nvPr/>
        </p:nvSpPr>
        <p:spPr bwMode="auto">
          <a:xfrm rot="5400000">
            <a:off x="3354792" y="193234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2" name="Dreieck 11"/>
          <p:cNvSpPr/>
          <p:nvPr/>
        </p:nvSpPr>
        <p:spPr bwMode="auto">
          <a:xfrm rot="10800000">
            <a:off x="2716228" y="2582995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3" name="Dreieck 12"/>
          <p:cNvSpPr/>
          <p:nvPr/>
        </p:nvSpPr>
        <p:spPr bwMode="auto">
          <a:xfrm rot="2940000">
            <a:off x="2472734" y="1194618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4" name="Rechteck 13"/>
          <p:cNvSpPr/>
          <p:nvPr/>
        </p:nvSpPr>
        <p:spPr bwMode="auto">
          <a:xfrm>
            <a:off x="4652138" y="1968794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5" name="Dreieck 14"/>
          <p:cNvSpPr/>
          <p:nvPr/>
        </p:nvSpPr>
        <p:spPr bwMode="auto">
          <a:xfrm>
            <a:off x="4652138" y="129982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6" name="Dreieck 15"/>
          <p:cNvSpPr/>
          <p:nvPr/>
        </p:nvSpPr>
        <p:spPr bwMode="auto">
          <a:xfrm rot="13739999">
            <a:off x="4913896" y="2701346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7" name="Dreieck 16"/>
          <p:cNvSpPr/>
          <p:nvPr/>
        </p:nvSpPr>
        <p:spPr bwMode="auto">
          <a:xfrm rot="10800000">
            <a:off x="4652138" y="2582995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8" name="Dreieck 17"/>
          <p:cNvSpPr/>
          <p:nvPr/>
        </p:nvSpPr>
        <p:spPr bwMode="auto">
          <a:xfrm rot="2940000">
            <a:off x="4408645" y="1194618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9" name="Rechteck 18"/>
          <p:cNvSpPr/>
          <p:nvPr/>
        </p:nvSpPr>
        <p:spPr bwMode="auto">
          <a:xfrm>
            <a:off x="4652138" y="5260914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0" name="Dreieck 19"/>
          <p:cNvSpPr/>
          <p:nvPr/>
        </p:nvSpPr>
        <p:spPr bwMode="auto">
          <a:xfrm>
            <a:off x="4652138" y="459194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1" name="Dreieck 20"/>
          <p:cNvSpPr/>
          <p:nvPr/>
        </p:nvSpPr>
        <p:spPr bwMode="auto">
          <a:xfrm rot="2459999">
            <a:off x="5403929" y="548168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2" name="Dreieck 21"/>
          <p:cNvSpPr/>
          <p:nvPr/>
        </p:nvSpPr>
        <p:spPr bwMode="auto">
          <a:xfrm rot="5400000">
            <a:off x="5290701" y="5230506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3" name="Dreieck 22"/>
          <p:cNvSpPr/>
          <p:nvPr/>
        </p:nvSpPr>
        <p:spPr bwMode="auto">
          <a:xfrm rot="2940000">
            <a:off x="4408645" y="4480338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4" name="Rechteck 23"/>
          <p:cNvSpPr/>
          <p:nvPr/>
        </p:nvSpPr>
        <p:spPr bwMode="auto">
          <a:xfrm>
            <a:off x="6588049" y="1302239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5" name="Dreieck 24"/>
          <p:cNvSpPr/>
          <p:nvPr/>
        </p:nvSpPr>
        <p:spPr bwMode="auto">
          <a:xfrm rot="16680000">
            <a:off x="6935813" y="231444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6" name="Dreieck 25"/>
          <p:cNvSpPr/>
          <p:nvPr/>
        </p:nvSpPr>
        <p:spPr bwMode="auto">
          <a:xfrm rot="13739999">
            <a:off x="6849806" y="204537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7" name="Dreieck 26"/>
          <p:cNvSpPr/>
          <p:nvPr/>
        </p:nvSpPr>
        <p:spPr bwMode="auto">
          <a:xfrm rot="10800000">
            <a:off x="6588049" y="191644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8" name="Dreieck 27"/>
          <p:cNvSpPr/>
          <p:nvPr/>
        </p:nvSpPr>
        <p:spPr bwMode="auto">
          <a:xfrm rot="16199999">
            <a:off x="5949484" y="127183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9" name="Rechteck 28"/>
          <p:cNvSpPr/>
          <p:nvPr/>
        </p:nvSpPr>
        <p:spPr bwMode="auto">
          <a:xfrm>
            <a:off x="8909436" y="1296194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0" name="Dreieck 29"/>
          <p:cNvSpPr/>
          <p:nvPr/>
        </p:nvSpPr>
        <p:spPr bwMode="auto">
          <a:xfrm rot="16680000">
            <a:off x="9257200" y="2297816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1" name="Dreieck 30"/>
          <p:cNvSpPr/>
          <p:nvPr/>
        </p:nvSpPr>
        <p:spPr bwMode="auto">
          <a:xfrm rot="13739999">
            <a:off x="9181773" y="2028746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2" name="Dreieck 31"/>
          <p:cNvSpPr/>
          <p:nvPr/>
        </p:nvSpPr>
        <p:spPr bwMode="auto">
          <a:xfrm rot="10800000">
            <a:off x="8909436" y="1910395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3" name="Dreieck 32"/>
          <p:cNvSpPr/>
          <p:nvPr/>
        </p:nvSpPr>
        <p:spPr bwMode="auto">
          <a:xfrm rot="19620000">
            <a:off x="9102927" y="253695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4" name="Rechteck 33"/>
          <p:cNvSpPr/>
          <p:nvPr/>
        </p:nvSpPr>
        <p:spPr bwMode="auto">
          <a:xfrm>
            <a:off x="7005286" y="4927758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5" name="Dreieck 34"/>
          <p:cNvSpPr/>
          <p:nvPr/>
        </p:nvSpPr>
        <p:spPr bwMode="auto">
          <a:xfrm rot="7860000">
            <a:off x="6754108" y="566436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6" name="Dreieck 35"/>
          <p:cNvSpPr/>
          <p:nvPr/>
        </p:nvSpPr>
        <p:spPr bwMode="auto">
          <a:xfrm rot="13739999">
            <a:off x="7241127" y="566436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7" name="Dreieck 36"/>
          <p:cNvSpPr/>
          <p:nvPr/>
        </p:nvSpPr>
        <p:spPr bwMode="auto">
          <a:xfrm rot="10800000">
            <a:off x="7005286" y="5541960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8" name="Dreieck 37"/>
          <p:cNvSpPr/>
          <p:nvPr/>
        </p:nvSpPr>
        <p:spPr bwMode="auto">
          <a:xfrm>
            <a:off x="7005286" y="424852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9" name="Textfeld 38"/>
          <p:cNvSpPr txBox="1"/>
          <p:nvPr/>
        </p:nvSpPr>
        <p:spPr bwMode="auto">
          <a:xfrm>
            <a:off x="364772" y="3453351"/>
            <a:ext cx="1247970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„1+1+1+1“</a:t>
            </a:r>
            <a:endParaRPr/>
          </a:p>
          <a:p>
            <a:pPr algn="ctr">
              <a:defRPr/>
            </a:pPr>
            <a:r>
              <a:rPr lang="de-DE" sz="1450"/>
              <a:t>(symmetrisch)</a:t>
            </a:r>
            <a:endParaRPr/>
          </a:p>
        </p:txBody>
      </p:sp>
      <p:sp>
        <p:nvSpPr>
          <p:cNvPr id="40" name="Textfeld 39"/>
          <p:cNvSpPr txBox="1"/>
          <p:nvPr/>
        </p:nvSpPr>
        <p:spPr bwMode="auto">
          <a:xfrm>
            <a:off x="2442155" y="3453351"/>
            <a:ext cx="1159356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„2+1+1“</a:t>
            </a:r>
            <a:endParaRPr/>
          </a:p>
          <a:p>
            <a:pPr algn="ctr">
              <a:defRPr/>
            </a:pPr>
            <a:r>
              <a:rPr lang="de-DE" sz="1450"/>
              <a:t>&amp; Spiegelbild</a:t>
            </a:r>
            <a:endParaRPr/>
          </a:p>
        </p:txBody>
      </p:sp>
      <p:sp>
        <p:nvSpPr>
          <p:cNvPr id="41" name="Textfeld 40"/>
          <p:cNvSpPr txBox="1"/>
          <p:nvPr/>
        </p:nvSpPr>
        <p:spPr bwMode="auto">
          <a:xfrm>
            <a:off x="4186104" y="3410072"/>
            <a:ext cx="1456873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„2+2 gegenüber“</a:t>
            </a:r>
            <a:endParaRPr/>
          </a:p>
          <a:p>
            <a:pPr algn="ctr">
              <a:defRPr/>
            </a:pPr>
            <a:r>
              <a:rPr lang="de-DE" sz="1450"/>
              <a:t>(symmetrisch)</a:t>
            </a:r>
            <a:endParaRPr/>
          </a:p>
        </p:txBody>
      </p:sp>
      <p:sp>
        <p:nvSpPr>
          <p:cNvPr id="42" name="Textfeld 41"/>
          <p:cNvSpPr txBox="1"/>
          <p:nvPr/>
        </p:nvSpPr>
        <p:spPr bwMode="auto">
          <a:xfrm>
            <a:off x="4257954" y="6316771"/>
            <a:ext cx="1796582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„2+2 nebeneinander“</a:t>
            </a:r>
            <a:endParaRPr/>
          </a:p>
          <a:p>
            <a:pPr algn="ctr">
              <a:defRPr/>
            </a:pPr>
            <a:r>
              <a:rPr lang="de-DE" sz="1450"/>
              <a:t>(symmetrisch)</a:t>
            </a:r>
            <a:endParaRPr/>
          </a:p>
        </p:txBody>
      </p:sp>
      <p:sp>
        <p:nvSpPr>
          <p:cNvPr id="43" name="Textfeld 42"/>
          <p:cNvSpPr txBox="1"/>
          <p:nvPr/>
        </p:nvSpPr>
        <p:spPr bwMode="auto">
          <a:xfrm>
            <a:off x="6437300" y="3411962"/>
            <a:ext cx="1796582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„3+1 nebeneinander“</a:t>
            </a:r>
            <a:endParaRPr/>
          </a:p>
          <a:p>
            <a:pPr algn="ctr">
              <a:defRPr/>
            </a:pPr>
            <a:r>
              <a:rPr lang="de-DE" sz="1450"/>
              <a:t>&amp; Spiegelbild</a:t>
            </a:r>
            <a:endParaRPr/>
          </a:p>
        </p:txBody>
      </p:sp>
      <p:sp>
        <p:nvSpPr>
          <p:cNvPr id="44" name="Textfeld 43"/>
          <p:cNvSpPr txBox="1"/>
          <p:nvPr/>
        </p:nvSpPr>
        <p:spPr bwMode="auto">
          <a:xfrm>
            <a:off x="6426606" y="6316771"/>
            <a:ext cx="1456873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„3+1 gegenüber“</a:t>
            </a:r>
            <a:endParaRPr/>
          </a:p>
          <a:p>
            <a:pPr algn="ctr">
              <a:defRPr/>
            </a:pPr>
            <a:r>
              <a:rPr lang="de-DE" sz="1450"/>
              <a:t>(symmetrisch)</a:t>
            </a:r>
            <a:endParaRPr/>
          </a:p>
        </p:txBody>
      </p:sp>
      <p:sp>
        <p:nvSpPr>
          <p:cNvPr id="45" name="Textfeld 44"/>
          <p:cNvSpPr txBox="1"/>
          <p:nvPr/>
        </p:nvSpPr>
        <p:spPr bwMode="auto">
          <a:xfrm>
            <a:off x="8740957" y="3410072"/>
            <a:ext cx="1159356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„4 Rand“</a:t>
            </a:r>
            <a:endParaRPr/>
          </a:p>
          <a:p>
            <a:pPr algn="ctr">
              <a:defRPr/>
            </a:pPr>
            <a:r>
              <a:rPr lang="de-DE" sz="1450"/>
              <a:t>&amp; Spiegelbild</a:t>
            </a:r>
            <a:endParaRPr/>
          </a:p>
        </p:txBody>
      </p:sp>
      <p:sp>
        <p:nvSpPr>
          <p:cNvPr id="46" name="Rechteck 45"/>
          <p:cNvSpPr/>
          <p:nvPr/>
        </p:nvSpPr>
        <p:spPr bwMode="auto">
          <a:xfrm>
            <a:off x="8909436" y="4367281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47" name="Dreieck 46"/>
          <p:cNvSpPr/>
          <p:nvPr/>
        </p:nvSpPr>
        <p:spPr bwMode="auto">
          <a:xfrm rot="16680000">
            <a:off x="9260770" y="537181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48" name="Dreieck 47"/>
          <p:cNvSpPr/>
          <p:nvPr/>
        </p:nvSpPr>
        <p:spPr bwMode="auto">
          <a:xfrm rot="13739999">
            <a:off x="9185343" y="510274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49" name="Dreieck 48"/>
          <p:cNvSpPr/>
          <p:nvPr/>
        </p:nvSpPr>
        <p:spPr bwMode="auto">
          <a:xfrm rot="10800000">
            <a:off x="8909436" y="498148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50" name="Dreieck 49"/>
          <p:cNvSpPr/>
          <p:nvPr/>
        </p:nvSpPr>
        <p:spPr bwMode="auto">
          <a:xfrm rot="7860000">
            <a:off x="8659222" y="5103048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51" name="Textfeld 50"/>
          <p:cNvSpPr txBox="1"/>
          <p:nvPr/>
        </p:nvSpPr>
        <p:spPr bwMode="auto">
          <a:xfrm>
            <a:off x="8740957" y="6259887"/>
            <a:ext cx="1159356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„4 Mitte“</a:t>
            </a:r>
            <a:endParaRPr/>
          </a:p>
          <a:p>
            <a:pPr algn="ctr">
              <a:defRPr/>
            </a:pPr>
            <a:r>
              <a:rPr lang="de-DE" sz="1450"/>
              <a:t>&amp; Spiegelbild</a:t>
            </a:r>
            <a:endParaRPr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53" name="Textplatzhalter 52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Pyramidennetze – mögliche Lösung</a:t>
            </a:r>
            <a:endParaRPr/>
          </a:p>
        </p:txBody>
      </p:sp>
      <p:sp>
        <p:nvSpPr>
          <p:cNvPr id="54" name="Textplatzhalter 53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Tiefe Verarbeitung anregen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Einordnung</a:t>
            </a:r>
            <a:endParaRPr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9" name="Rechteck 28"/>
          <p:cNvSpPr/>
          <p:nvPr/>
        </p:nvSpPr>
        <p:spPr bwMode="auto">
          <a:xfrm>
            <a:off x="0" y="1898898"/>
            <a:ext cx="10040660" cy="38617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2039" tIns="152039" rIns="152039" bIns="152039" rtlCol="0" anchor="t"/>
          <a:lstStyle/>
          <a:p>
            <a:pPr>
              <a:defRPr/>
            </a:pPr>
            <a:endParaRPr lang="de-DE" sz="185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643632" y="2478167"/>
            <a:ext cx="1930896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Ausgangslage</a:t>
            </a:r>
            <a:endParaRPr/>
          </a:p>
        </p:txBody>
      </p:sp>
      <p:sp>
        <p:nvSpPr>
          <p:cNvPr id="8" name="Rechteck 7"/>
          <p:cNvSpPr/>
          <p:nvPr/>
        </p:nvSpPr>
        <p:spPr bwMode="auto">
          <a:xfrm>
            <a:off x="3095285" y="2478167"/>
            <a:ext cx="2316100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Material &amp; Idee</a:t>
            </a:r>
            <a:endParaRPr/>
          </a:p>
        </p:txBody>
      </p:sp>
      <p:sp>
        <p:nvSpPr>
          <p:cNvPr id="9" name="Rechteck 8"/>
          <p:cNvSpPr/>
          <p:nvPr/>
        </p:nvSpPr>
        <p:spPr bwMode="auto">
          <a:xfrm>
            <a:off x="5917515" y="2478167"/>
            <a:ext cx="3409299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Planung der Umsetzung</a:t>
            </a:r>
            <a:endParaRPr/>
          </a:p>
        </p:txBody>
      </p:sp>
      <p:grpSp>
        <p:nvGrpSpPr>
          <p:cNvPr id="64" name="Gruppieren 63"/>
          <p:cNvGrpSpPr/>
          <p:nvPr/>
        </p:nvGrpSpPr>
        <p:grpSpPr bwMode="auto">
          <a:xfrm>
            <a:off x="3095285" y="3164690"/>
            <a:ext cx="2316100" cy="2379976"/>
            <a:chOff x="3664527" y="2743200"/>
            <a:chExt cx="2742045" cy="2817669"/>
          </a:xfrm>
        </p:grpSpPr>
        <p:sp>
          <p:nvSpPr>
            <p:cNvPr id="13" name="Oval 12"/>
            <p:cNvSpPr/>
            <p:nvPr/>
          </p:nvSpPr>
          <p:spPr bwMode="auto">
            <a:xfrm>
              <a:off x="4958772" y="3451514"/>
              <a:ext cx="1447800" cy="13335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bg1"/>
                  </a:solidFill>
                </a:rPr>
                <a:t>angestrebte</a:t>
              </a:r>
              <a:br>
                <a:rPr lang="de-DE" sz="1250">
                  <a:solidFill>
                    <a:schemeClr val="bg1"/>
                  </a:solidFill>
                </a:rPr>
              </a:br>
              <a:r>
                <a:rPr lang="de-DE" sz="1250">
                  <a:solidFill>
                    <a:schemeClr val="bg1"/>
                  </a:solidFill>
                </a:rPr>
                <a:t>Lern-aktivitäten</a:t>
              </a:r>
              <a:endParaRPr/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3664527" y="4227369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Tools &amp; Medien</a:t>
              </a:r>
              <a:endParaRPr/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3664527" y="2743200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Aufträge</a:t>
              </a:r>
              <a:endParaRPr/>
            </a:p>
          </p:txBody>
        </p:sp>
      </p:grpSp>
      <p:grpSp>
        <p:nvGrpSpPr>
          <p:cNvPr id="65" name="Gruppieren 64"/>
          <p:cNvGrpSpPr/>
          <p:nvPr/>
        </p:nvGrpSpPr>
        <p:grpSpPr bwMode="auto">
          <a:xfrm>
            <a:off x="5917514" y="3167616"/>
            <a:ext cx="3409299" cy="2377050"/>
            <a:chOff x="7005783" y="2746664"/>
            <a:chExt cx="4036290" cy="2814205"/>
          </a:xfrm>
        </p:grpSpPr>
        <p:sp>
          <p:nvSpPr>
            <p:cNvPr id="25" name="Oval 24"/>
            <p:cNvSpPr/>
            <p:nvPr/>
          </p:nvSpPr>
          <p:spPr bwMode="auto">
            <a:xfrm>
              <a:off x="7005783" y="3451514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Einbettung</a:t>
              </a:r>
              <a:endParaRPr/>
            </a:p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im Unterricht</a:t>
              </a:r>
              <a:endParaRPr/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8305800" y="2746664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Prozess-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unter-stützung</a:t>
              </a:r>
              <a:endParaRPr/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9594273" y="3451514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Diskussion von Lösungen</a:t>
              </a:r>
              <a:endParaRPr/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8305800" y="4227369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Lösungen beobachten</a:t>
              </a:r>
              <a:endParaRPr/>
            </a:p>
          </p:txBody>
        </p:sp>
      </p:grpSp>
      <p:grpSp>
        <p:nvGrpSpPr>
          <p:cNvPr id="63" name="Gruppieren 62"/>
          <p:cNvGrpSpPr/>
          <p:nvPr/>
        </p:nvGrpSpPr>
        <p:grpSpPr bwMode="auto">
          <a:xfrm>
            <a:off x="971299" y="3121800"/>
            <a:ext cx="1222901" cy="2379976"/>
            <a:chOff x="1149927" y="2743200"/>
            <a:chExt cx="1447800" cy="2817669"/>
          </a:xfrm>
        </p:grpSpPr>
        <p:sp>
          <p:nvSpPr>
            <p:cNvPr id="52" name="Oval 51"/>
            <p:cNvSpPr/>
            <p:nvPr/>
          </p:nvSpPr>
          <p:spPr bwMode="auto">
            <a:xfrm>
              <a:off x="1149927" y="4227369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Ziele 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für die 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Aktivität</a:t>
              </a:r>
              <a:endParaRPr/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1149927" y="2743200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Voraus-setzungen</a:t>
              </a:r>
              <a:endParaRPr/>
            </a:p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der SuS</a:t>
              </a:r>
            </a:p>
          </p:txBody>
        </p:sp>
      </p:grpSp>
      <p:cxnSp>
        <p:nvCxnSpPr>
          <p:cNvPr id="55" name="Gerade Verbindung 54"/>
          <p:cNvCxnSpPr>
            <a:cxnSpLocks/>
          </p:cNvCxnSpPr>
          <p:nvPr/>
        </p:nvCxnSpPr>
        <p:spPr bwMode="auto">
          <a:xfrm>
            <a:off x="2831981" y="2478168"/>
            <a:ext cx="0" cy="3023608"/>
          </a:xfrm>
          <a:prstGeom prst="line">
            <a:avLst/>
          </a:prstGeom>
          <a:ln>
            <a:solidFill>
              <a:schemeClr val="tx2"/>
            </a:solidFill>
            <a:prstDash val="dash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/>
          <p:cNvCxnSpPr>
            <a:cxnSpLocks/>
          </p:cNvCxnSpPr>
          <p:nvPr/>
        </p:nvCxnSpPr>
        <p:spPr bwMode="auto">
          <a:xfrm>
            <a:off x="5663962" y="2478168"/>
            <a:ext cx="0" cy="3023608"/>
          </a:xfrm>
          <a:prstGeom prst="line">
            <a:avLst/>
          </a:prstGeom>
          <a:ln>
            <a:solidFill>
              <a:schemeClr val="tx2"/>
            </a:solidFill>
            <a:prstDash val="dash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gende mit Linie (1) (ohne Rahmen) 3"/>
          <p:cNvSpPr/>
          <p:nvPr/>
        </p:nvSpPr>
        <p:spPr bwMode="auto">
          <a:xfrm>
            <a:off x="1933561" y="1281296"/>
            <a:ext cx="3888432" cy="475985"/>
          </a:xfrm>
          <a:prstGeom prst="callout1">
            <a:avLst>
              <a:gd name="adj1" fmla="val 115075"/>
              <a:gd name="adj2" fmla="val 55831"/>
              <a:gd name="adj3" fmla="val 552088"/>
              <a:gd name="adj4" fmla="val 71099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 b="1">
                <a:solidFill>
                  <a:schemeClr val="tx1"/>
                </a:solidFill>
              </a:rPr>
              <a:t>Wie</a:t>
            </a:r>
            <a:r>
              <a:rPr lang="de-DE" sz="1600">
                <a:solidFill>
                  <a:schemeClr val="tx1"/>
                </a:solidFill>
              </a:rPr>
              <a:t> stelle ich mir die “tiefe Verarbeitung“ konkret bei dieser Aktivität vor?</a:t>
            </a:r>
            <a:endParaRPr lang="de-DE" sz="1600" b="1">
              <a:solidFill>
                <a:schemeClr val="tx1"/>
              </a:solidFill>
            </a:endParaRPr>
          </a:p>
        </p:txBody>
      </p:sp>
      <p:sp>
        <p:nvSpPr>
          <p:cNvPr id="30" name="Legende mit Linie (1) (ohne Rahmen) 29"/>
          <p:cNvSpPr/>
          <p:nvPr/>
        </p:nvSpPr>
        <p:spPr bwMode="auto">
          <a:xfrm>
            <a:off x="1933561" y="6055159"/>
            <a:ext cx="3888432" cy="475985"/>
          </a:xfrm>
          <a:prstGeom prst="callout1">
            <a:avLst>
              <a:gd name="adj1" fmla="val -43717"/>
              <a:gd name="adj2" fmla="val 11899"/>
              <a:gd name="adj3" fmla="val -353211"/>
              <a:gd name="adj4" fmla="val 33641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Inwiefern regen die Aufträge das an, </a:t>
            </a:r>
            <a:br>
              <a:rPr lang="de-DE" sz="1600">
                <a:solidFill>
                  <a:schemeClr val="tx1"/>
                </a:solidFill>
              </a:rPr>
            </a:br>
            <a:r>
              <a:rPr lang="de-DE" sz="1600">
                <a:solidFill>
                  <a:schemeClr val="tx1"/>
                </a:solidFill>
              </a:rPr>
              <a:t>wie unterstützen die verwendeten Medien?</a:t>
            </a:r>
            <a:endParaRPr/>
          </a:p>
        </p:txBody>
      </p:sp>
      <p:sp>
        <p:nvSpPr>
          <p:cNvPr id="31" name="Legende mit Linie (1) (ohne Rahmen) 30"/>
          <p:cNvSpPr/>
          <p:nvPr/>
        </p:nvSpPr>
        <p:spPr bwMode="auto">
          <a:xfrm>
            <a:off x="6229176" y="6055158"/>
            <a:ext cx="3888432" cy="475985"/>
          </a:xfrm>
          <a:prstGeom prst="callout1">
            <a:avLst>
              <a:gd name="adj1" fmla="val -15475"/>
              <a:gd name="adj2" fmla="val 77331"/>
              <a:gd name="adj3" fmla="val -288179"/>
              <a:gd name="adj4" fmla="val 60435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Eine reichhaltige Diskussion kann die Verarbeitung für </a:t>
            </a:r>
            <a:r>
              <a:rPr lang="de-DE" sz="1600" i="1">
                <a:solidFill>
                  <a:schemeClr val="tx1"/>
                </a:solidFill>
              </a:rPr>
              <a:t>alle</a:t>
            </a:r>
            <a:r>
              <a:rPr lang="de-DE" sz="1600">
                <a:solidFill>
                  <a:schemeClr val="tx1"/>
                </a:solidFill>
              </a:rPr>
              <a:t> Lernenden vertiefen.</a:t>
            </a:r>
            <a:endParaRPr/>
          </a:p>
        </p:txBody>
      </p:sp>
      <p:sp>
        <p:nvSpPr>
          <p:cNvPr id="32" name="Legende mit Linie (1) (ohne Rahmen) 31"/>
          <p:cNvSpPr/>
          <p:nvPr/>
        </p:nvSpPr>
        <p:spPr bwMode="auto">
          <a:xfrm>
            <a:off x="6229176" y="1275679"/>
            <a:ext cx="3888432" cy="475985"/>
          </a:xfrm>
          <a:prstGeom prst="callout1">
            <a:avLst>
              <a:gd name="adj1" fmla="val 116257"/>
              <a:gd name="adj2" fmla="val 59190"/>
              <a:gd name="adj3" fmla="val 433594"/>
              <a:gd name="adj4" fmla="val 39607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Wie stelle ich sicher, dass diese </a:t>
            </a:r>
            <a:br>
              <a:rPr lang="de-DE" sz="1600">
                <a:solidFill>
                  <a:schemeClr val="tx1"/>
                </a:solidFill>
              </a:rPr>
            </a:br>
            <a:r>
              <a:rPr lang="de-DE" sz="1600">
                <a:solidFill>
                  <a:schemeClr val="tx1"/>
                </a:solidFill>
              </a:rPr>
              <a:t>tiefe Verarbeitung wirklich stattfindet?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Anwendung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" name="Rechteck 15" descr="Bleistift, Anspitzer, Notebook, Papier, Bildung"/>
          <p:cNvSpPr>
            <a:spLocks noChangeAspect="1"/>
          </p:cNvSpPr>
          <p:nvPr/>
        </p:nvSpPr>
        <p:spPr bwMode="auto">
          <a:xfrm>
            <a:off x="198374" y="1569960"/>
            <a:ext cx="4879357" cy="3666312"/>
          </a:xfrm>
          <a:prstGeom prst="rect">
            <a:avLst/>
          </a:prstGeom>
          <a:blipFill>
            <a:blip r:embed="rId3"/>
            <a:srcRect l="4545" r="4545"/>
            <a:stretch/>
          </a:blip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rgbClr val="00000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3" name="Gruppieren 22"/>
          <p:cNvGrpSpPr/>
          <p:nvPr/>
        </p:nvGrpSpPr>
        <p:grpSpPr bwMode="auto">
          <a:xfrm>
            <a:off x="3683194" y="1702602"/>
            <a:ext cx="6362406" cy="5020331"/>
            <a:chOff x="3897508" y="838198"/>
            <a:chExt cx="7532492" cy="5943603"/>
          </a:xfrm>
        </p:grpSpPr>
        <p:sp>
          <p:nvSpPr>
            <p:cNvPr id="15" name="Rechteck 14"/>
            <p:cNvSpPr/>
            <p:nvPr/>
          </p:nvSpPr>
          <p:spPr bwMode="auto">
            <a:xfrm>
              <a:off x="3897508" y="838198"/>
              <a:ext cx="7532491" cy="497382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430338" lvl="2" indent="-3175">
                <a:defRPr/>
              </a:pPr>
              <a:r>
                <a:rPr lang="de-DE" sz="1400" b="1" dirty="0">
                  <a:solidFill>
                    <a:schemeClr val="tx1"/>
                  </a:solidFill>
                </a:rPr>
                <a:t>Analysieren Sie eines der Beispiele.</a:t>
              </a:r>
              <a:endParaRPr dirty="0"/>
            </a:p>
            <a:p>
              <a:pPr marL="1430338" lvl="2" indent="-3175">
                <a:defRPr/>
              </a:pPr>
              <a:endParaRPr lang="de-DE" sz="1400" b="1" dirty="0">
                <a:solidFill>
                  <a:schemeClr val="tx1"/>
                </a:solidFill>
              </a:endParaRPr>
            </a:p>
            <a:p>
              <a:pPr marL="1430338" lvl="2" indent="-3175">
                <a:defRPr/>
              </a:pPr>
              <a:r>
                <a:rPr lang="de-DE" sz="1400" b="1" i="1" dirty="0">
                  <a:solidFill>
                    <a:schemeClr val="tx1"/>
                  </a:solidFill>
                </a:rPr>
                <a:t>Inwiefern regen die Aufgabenstellungen tiefe Verarbeitung an?</a:t>
              </a:r>
              <a:endParaRPr b="1"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Was an der Aufgabe trägt dazu bei?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Worauf ist beim Einsatz der Aktivität zu achten, damit wirklich möglichst tiefe Verarbeitung stattfindet?</a:t>
              </a:r>
              <a:endParaRPr dirty="0"/>
            </a:p>
            <a:p>
              <a:pPr marL="1430338" lvl="2" indent="-3175">
                <a:spcBef>
                  <a:spcPts val="600"/>
                </a:spcBef>
                <a:defRPr/>
              </a:pPr>
              <a:r>
                <a:rPr lang="de-DE" sz="1400" b="1" i="1" dirty="0">
                  <a:solidFill>
                    <a:schemeClr val="tx1"/>
                  </a:solidFill>
                </a:rPr>
                <a:t>Welche Möglichkeiten bieten sich für tiefe Verarbeitung bei der Diskussion der Arbeitsergebnisse?</a:t>
              </a:r>
              <a:endParaRPr b="1"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würden Sie kritisches und offenes Denken anregen?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Welche unterschiedlichen Lösungsstrategien wären von Interesse?</a:t>
              </a:r>
              <a:endParaRPr dirty="0"/>
            </a:p>
            <a:p>
              <a:pPr marL="1430338" lvl="2" indent="-3175"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Notieren Sie “Hinweise für den Einsatz im Unterricht”!</a:t>
              </a:r>
              <a:endParaRPr dirty="0"/>
            </a:p>
            <a:p>
              <a:pPr marL="1430338" lvl="2" indent="-3175">
                <a:spcBef>
                  <a:spcPts val="600"/>
                </a:spcBef>
                <a:defRPr/>
              </a:pPr>
              <a:r>
                <a:rPr lang="de-DE" sz="1400" b="1" i="1" dirty="0">
                  <a:solidFill>
                    <a:schemeClr val="tx1"/>
                  </a:solidFill>
                </a:rPr>
                <a:t>Wo könnte optimiert werden?</a:t>
              </a:r>
              <a:endParaRPr b="1"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Welche zusätzlichen Möglichkeiten für weitere, lernförderliche Überlegungen würden die Aktivitäten bieten?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könnten Lernende bei der eigenständigen Arbeit unterstützt werden, ohne das Lernpotential zu reduzieren?</a:t>
              </a:r>
              <a:endParaRPr dirty="0"/>
            </a:p>
            <a:p>
              <a:pPr marL="1427163" lvl="2"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Notieren Sie konkrete Verbesserungsmöglichkeiten!</a:t>
              </a:r>
              <a:endParaRPr dirty="0"/>
            </a:p>
          </p:txBody>
        </p:sp>
        <p:sp>
          <p:nvSpPr>
            <p:cNvPr id="14" name="Rechteck 13"/>
            <p:cNvSpPr/>
            <p:nvPr/>
          </p:nvSpPr>
          <p:spPr bwMode="auto">
            <a:xfrm>
              <a:off x="3902373" y="838198"/>
              <a:ext cx="1646136" cy="4572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 sz="1800" b="1">
                  <a:solidFill>
                    <a:schemeClr val="bg1"/>
                  </a:solidFill>
                </a:rPr>
                <a:t>Anwendung</a:t>
              </a:r>
              <a:endParaRPr/>
            </a:p>
          </p:txBody>
        </p:sp>
        <p:sp>
          <p:nvSpPr>
            <p:cNvPr id="17" name="Rechteck 16"/>
            <p:cNvSpPr/>
            <p:nvPr/>
          </p:nvSpPr>
          <p:spPr bwMode="auto">
            <a:xfrm>
              <a:off x="3897508" y="5812026"/>
              <a:ext cx="7532492" cy="969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0">
                <a:spcBef>
                  <a:spcPts val="253"/>
                </a:spcBef>
                <a:defRPr/>
              </a:pPr>
              <a:r>
                <a:rPr lang="de-DE" sz="1700" dirty="0">
                  <a:solidFill>
                    <a:schemeClr val="tx1"/>
                  </a:solidFill>
                </a:rPr>
                <a:t>Nutzen Sie gerne die verlinkte </a:t>
              </a:r>
              <a:r>
                <a:rPr lang="de-DE" sz="1700" dirty="0">
                  <a:solidFill>
                    <a:schemeClr val="tx1"/>
                  </a:solidFill>
                  <a:hlinkClick r:id="rId4"/>
                </a:rPr>
                <a:t>Vorlage</a:t>
              </a:r>
              <a:r>
                <a:rPr lang="de-DE" sz="1700" dirty="0">
                  <a:solidFill>
                    <a:schemeClr val="tx1"/>
                  </a:solidFill>
                </a:rPr>
                <a:t>.</a:t>
              </a:r>
              <a:endParaRPr dirty="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Potential digitaler Medien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" name="Rechteck 15" descr="Bleistift, Anspitzer, Notebook, Papier, Bildung"/>
          <p:cNvSpPr>
            <a:spLocks noChangeAspect="1"/>
          </p:cNvSpPr>
          <p:nvPr/>
        </p:nvSpPr>
        <p:spPr bwMode="auto">
          <a:xfrm>
            <a:off x="198374" y="1569960"/>
            <a:ext cx="4879357" cy="3666312"/>
          </a:xfrm>
          <a:prstGeom prst="rect">
            <a:avLst/>
          </a:prstGeom>
          <a:blipFill>
            <a:blip r:embed="rId3"/>
            <a:srcRect l="4545" r="4545"/>
            <a:stretch/>
          </a:blip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rgbClr val="00000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3" name="Gruppieren 22"/>
          <p:cNvGrpSpPr/>
          <p:nvPr/>
        </p:nvGrpSpPr>
        <p:grpSpPr bwMode="auto">
          <a:xfrm>
            <a:off x="3683194" y="1702602"/>
            <a:ext cx="6362406" cy="5020331"/>
            <a:chOff x="3897508" y="838198"/>
            <a:chExt cx="7532492" cy="5943603"/>
          </a:xfrm>
        </p:grpSpPr>
        <p:sp>
          <p:nvSpPr>
            <p:cNvPr id="15" name="Rechteck 14"/>
            <p:cNvSpPr/>
            <p:nvPr/>
          </p:nvSpPr>
          <p:spPr bwMode="auto">
            <a:xfrm>
              <a:off x="3897508" y="838198"/>
              <a:ext cx="7532491" cy="497382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430338" lvl="2" indent="-3175">
                <a:defRPr/>
              </a:pPr>
              <a:r>
                <a:rPr lang="de-DE" sz="1400" b="1" dirty="0">
                  <a:solidFill>
                    <a:schemeClr val="tx1"/>
                  </a:solidFill>
                </a:rPr>
                <a:t>Analysieren Sie eines der Beispiele.</a:t>
              </a:r>
              <a:endParaRPr lang="de-DE" sz="1400" dirty="0">
                <a:solidFill>
                  <a:schemeClr val="tx1"/>
                </a:solidFill>
              </a:endParaRPr>
            </a:p>
            <a:p>
              <a:pPr marL="1430338" lvl="2" indent="-3175">
                <a:defRPr/>
              </a:pPr>
              <a:endParaRPr lang="de-DE" sz="1400" dirty="0">
                <a:solidFill>
                  <a:schemeClr val="tx1"/>
                </a:solidFill>
              </a:endParaRPr>
            </a:p>
            <a:p>
              <a:pPr marL="1430338" lvl="2" indent="-3175">
                <a:defRPr/>
              </a:pPr>
              <a:r>
                <a:rPr lang="de-DE" sz="1400" i="1" dirty="0">
                  <a:solidFill>
                    <a:schemeClr val="tx1"/>
                  </a:solidFill>
                </a:rPr>
                <a:t>Digitale Medien und tiefe Verarbeitung?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werden digitale Medien jeweils genutzt, um Lernende zur tiefen Verarbeitung der Inhalte anzuregen?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könnten digitale Medien hierfür (noch wirksamer) eingesetzt werden?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endParaRPr lang="de-DE" sz="1400" dirty="0">
                <a:solidFill>
                  <a:schemeClr val="tx1"/>
                </a:solidFill>
              </a:endParaRPr>
            </a:p>
            <a:p>
              <a:pPr marL="1430338" lvl="2" indent="-3175">
                <a:defRPr/>
              </a:pPr>
              <a:r>
                <a:rPr lang="de-DE" sz="1400" i="1" dirty="0">
                  <a:solidFill>
                    <a:schemeClr val="tx1"/>
                  </a:solidFill>
                </a:rPr>
                <a:t>Wie gestalten Sie den Austausch in der ganzen Lerngruppe?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können Sie digitale Medien nutzen, um den Austausch über Ideen und Strategien der Lernenden zu unterstützen?</a:t>
              </a:r>
              <a:endParaRPr dirty="0"/>
            </a:p>
            <a:p>
              <a:pPr marL="1427163" lvl="2">
                <a:defRPr/>
              </a:pPr>
              <a:endParaRPr lang="de-DE" sz="1400" dirty="0">
                <a:solidFill>
                  <a:schemeClr val="tx1"/>
                </a:solidFill>
              </a:endParaRPr>
            </a:p>
            <a:p>
              <a:pPr marL="1427163" lvl="2"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Schlagen Sie (mindestens) eine konkrete Möglichkeit zum produktiven Einsatz digitaler Medien im Rahmen der Aktivität vor!</a:t>
              </a:r>
              <a:endParaRPr dirty="0"/>
            </a:p>
          </p:txBody>
        </p:sp>
        <p:sp>
          <p:nvSpPr>
            <p:cNvPr id="14" name="Rechteck 13"/>
            <p:cNvSpPr/>
            <p:nvPr/>
          </p:nvSpPr>
          <p:spPr bwMode="auto">
            <a:xfrm>
              <a:off x="3902373" y="838198"/>
              <a:ext cx="1646136" cy="4572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 sz="1800" b="1">
                  <a:solidFill>
                    <a:schemeClr val="bg1"/>
                  </a:solidFill>
                </a:rPr>
                <a:t>Auftrag</a:t>
              </a:r>
              <a:endParaRPr/>
            </a:p>
          </p:txBody>
        </p:sp>
        <p:sp>
          <p:nvSpPr>
            <p:cNvPr id="17" name="Rechteck 16"/>
            <p:cNvSpPr/>
            <p:nvPr/>
          </p:nvSpPr>
          <p:spPr bwMode="auto">
            <a:xfrm>
              <a:off x="3897508" y="5812026"/>
              <a:ext cx="7532492" cy="969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0">
                <a:spcBef>
                  <a:spcPts val="253"/>
                </a:spcBef>
                <a:defRPr/>
              </a:pPr>
              <a:r>
                <a:rPr lang="de-DE" sz="1700" dirty="0">
                  <a:solidFill>
                    <a:schemeClr val="tx1"/>
                  </a:solidFill>
                </a:rPr>
                <a:t>Nutzen Sie gerne die verlinkte </a:t>
              </a:r>
              <a:r>
                <a:rPr lang="de-DE" sz="1700" dirty="0">
                  <a:solidFill>
                    <a:schemeClr val="tx1"/>
                  </a:solidFill>
                  <a:hlinkClick r:id="rId4"/>
                </a:rPr>
                <a:t>Vorlage</a:t>
              </a:r>
              <a:r>
                <a:rPr lang="de-DE" sz="1700" dirty="0">
                  <a:solidFill>
                    <a:schemeClr val="tx1"/>
                  </a:solidFill>
                </a:rPr>
                <a:t>.</a:t>
              </a:r>
              <a:endParaRPr dirty="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</a:t>
            </a:r>
            <a:endParaRPr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Literatur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de-DE" sz="1600" b="0" dirty="0"/>
              <a:t>Baumert, J., Kunter, M., Blum, W., Brunner, M., Voss, T., Jordan, A., Klusmann, U., Krauss, S., Neubrand, M. &amp; Tsai, Y.M.(2010). Teachers’ </a:t>
            </a:r>
            <a:r>
              <a:rPr lang="de-DE" sz="1600" b="0" dirty="0" err="1"/>
              <a:t>Mathematical</a:t>
            </a:r>
            <a:r>
              <a:rPr lang="de-DE" sz="1600" b="0" dirty="0"/>
              <a:t> Knowledge, </a:t>
            </a:r>
            <a:r>
              <a:rPr lang="de-DE" sz="1600" b="0" dirty="0" err="1"/>
              <a:t>Cognitive</a:t>
            </a:r>
            <a:r>
              <a:rPr lang="de-DE" sz="1600" b="0" dirty="0"/>
              <a:t> </a:t>
            </a:r>
            <a:r>
              <a:rPr lang="de-DE" sz="1600" b="0" dirty="0" err="1"/>
              <a:t>Activation</a:t>
            </a:r>
            <a:r>
              <a:rPr lang="de-DE" sz="1600" b="0" dirty="0"/>
              <a:t> in </a:t>
            </a:r>
            <a:r>
              <a:rPr lang="de-DE" sz="1600" b="0" dirty="0" err="1"/>
              <a:t>the</a:t>
            </a:r>
            <a:r>
              <a:rPr lang="de-DE" sz="1600" b="0" dirty="0"/>
              <a:t> Classroom, and Student Progress. </a:t>
            </a:r>
            <a:r>
              <a:rPr lang="de-DE" sz="1600" b="0" i="1" dirty="0"/>
              <a:t>American Educational Research Journal, 47,</a:t>
            </a:r>
            <a:r>
              <a:rPr lang="de-DE" sz="1600" b="0" dirty="0"/>
              <a:t> 133-180.</a:t>
            </a:r>
            <a:endParaRPr dirty="0"/>
          </a:p>
          <a:p>
            <a:pPr>
              <a:defRPr/>
            </a:pPr>
            <a:r>
              <a:rPr lang="de-DE" sz="1600" b="0" dirty="0"/>
              <a:t>Fauth, B., &amp; </a:t>
            </a:r>
            <a:r>
              <a:rPr lang="de-DE" sz="1600" b="0" dirty="0" err="1"/>
              <a:t>Leuders</a:t>
            </a:r>
            <a:r>
              <a:rPr lang="de-DE" sz="1600" b="0" dirty="0"/>
              <a:t>, T. (2018). </a:t>
            </a:r>
            <a:r>
              <a:rPr lang="de-DE" sz="1600" b="0" i="1" dirty="0"/>
              <a:t>Kognitive Aktivierung im Unterricht. </a:t>
            </a:r>
            <a:r>
              <a:rPr lang="de-DE" sz="1600" b="0" dirty="0"/>
              <a:t>Stuttgart: Landesinstitut für Schulentwicklung (LS).</a:t>
            </a:r>
            <a:endParaRPr dirty="0"/>
          </a:p>
          <a:p>
            <a:pPr>
              <a:defRPr/>
            </a:pPr>
            <a:r>
              <a:rPr lang="de-DE" sz="1600" b="0" dirty="0"/>
              <a:t>Jordan, A., Krauss, S., Löwen, K., Blum, W., Neubrand, M., Brunner, M., ... &amp; Baumert, J. (2008). Aufgaben im COACTIV-Projekt: Zeugnisse des kognitiven Aktivierungspotentials im deutschen Mathematikunterricht. </a:t>
            </a:r>
            <a:r>
              <a:rPr lang="de-DE" sz="1600" b="0" i="1" dirty="0"/>
              <a:t>Journal für Mathematik-Didaktik 29</a:t>
            </a:r>
            <a:r>
              <a:rPr lang="de-DE" sz="1600" b="0" dirty="0"/>
              <a:t>(2), 83-107.</a:t>
            </a:r>
            <a:endParaRPr dirty="0"/>
          </a:p>
          <a:p>
            <a:pPr>
              <a:defRPr/>
            </a:pPr>
            <a:r>
              <a:rPr lang="de-DE" sz="1600" b="0" dirty="0"/>
              <a:t>Stein, M.K. &amp; Lane, S. (1996). </a:t>
            </a:r>
            <a:r>
              <a:rPr lang="de-DE" sz="1600" b="0" dirty="0" err="1"/>
              <a:t>Instructional</a:t>
            </a:r>
            <a:r>
              <a:rPr lang="de-DE" sz="1600" b="0" dirty="0"/>
              <a:t> Tasks and </a:t>
            </a:r>
            <a:r>
              <a:rPr lang="de-DE" sz="1600" b="0" dirty="0" err="1"/>
              <a:t>the</a:t>
            </a:r>
            <a:r>
              <a:rPr lang="de-DE" sz="1600" b="0" dirty="0"/>
              <a:t> Development </a:t>
            </a:r>
            <a:r>
              <a:rPr lang="de-DE" sz="1600" b="0" dirty="0" err="1"/>
              <a:t>of</a:t>
            </a:r>
            <a:r>
              <a:rPr lang="de-DE" sz="1600" b="0" dirty="0"/>
              <a:t> Student </a:t>
            </a:r>
            <a:r>
              <a:rPr lang="de-DE" sz="1600" b="0" dirty="0" err="1"/>
              <a:t>Capacity</a:t>
            </a:r>
            <a:r>
              <a:rPr lang="de-DE" sz="1600" b="0" dirty="0"/>
              <a:t> </a:t>
            </a:r>
            <a:r>
              <a:rPr lang="de-DE" sz="1600" b="0" dirty="0" err="1"/>
              <a:t>to</a:t>
            </a:r>
            <a:r>
              <a:rPr lang="de-DE" sz="1600" b="0" dirty="0"/>
              <a:t> Think and </a:t>
            </a:r>
            <a:r>
              <a:rPr lang="de-DE" sz="1600" b="0" dirty="0" err="1"/>
              <a:t>Reason</a:t>
            </a:r>
            <a:r>
              <a:rPr lang="de-DE" sz="1600" b="0" dirty="0"/>
              <a:t>: An Analysis oft he </a:t>
            </a:r>
            <a:r>
              <a:rPr lang="de-DE" sz="1600" b="0" dirty="0" err="1"/>
              <a:t>Relationship</a:t>
            </a:r>
            <a:r>
              <a:rPr lang="de-DE" sz="1600" b="0" dirty="0"/>
              <a:t> </a:t>
            </a:r>
            <a:r>
              <a:rPr lang="de-DE" sz="1600" b="0" dirty="0" err="1"/>
              <a:t>between</a:t>
            </a:r>
            <a:r>
              <a:rPr lang="de-DE" sz="1600" b="0" dirty="0"/>
              <a:t> Teaching and Learning in a Reform </a:t>
            </a:r>
            <a:r>
              <a:rPr lang="de-DE" sz="1600" b="0" dirty="0" err="1"/>
              <a:t>Mathematics</a:t>
            </a:r>
            <a:r>
              <a:rPr lang="de-DE" sz="1600" b="0" dirty="0"/>
              <a:t> Project. </a:t>
            </a:r>
            <a:r>
              <a:rPr lang="de-DE" sz="1600" b="0" i="1" dirty="0"/>
              <a:t>Educational Research and Evaluation, 2, </a:t>
            </a:r>
            <a:r>
              <a:rPr lang="de-DE" sz="1600" b="0" dirty="0"/>
              <a:t>50-80.</a:t>
            </a:r>
            <a:endParaRPr dirty="0"/>
          </a:p>
          <a:p>
            <a:pPr>
              <a:defRPr/>
            </a:pPr>
            <a:r>
              <a:rPr lang="de-DE" sz="1600" b="0" dirty="0"/>
              <a:t>Ufer, S., Heinze, A. &amp; </a:t>
            </a:r>
            <a:r>
              <a:rPr lang="de-DE" sz="1600" b="0" dirty="0" err="1"/>
              <a:t>Lipowsky</a:t>
            </a:r>
            <a:r>
              <a:rPr lang="de-DE" sz="1600" b="0" dirty="0"/>
              <a:t>, F. (2015). Unterrichtsmethoden und Instruktionsstrategien. </a:t>
            </a:r>
            <a:r>
              <a:rPr lang="de-DE" sz="1600" b="0" i="1" dirty="0"/>
              <a:t>In: Bruder R., </a:t>
            </a:r>
            <a:r>
              <a:rPr lang="de-DE" sz="1600" b="0" i="1" dirty="0" err="1"/>
              <a:t>Hefendehl-Hebeker</a:t>
            </a:r>
            <a:r>
              <a:rPr lang="de-DE" sz="1600" b="0" i="1" dirty="0"/>
              <a:t> L., Schmidt-Thieme B., Weigand HG. (</a:t>
            </a:r>
            <a:r>
              <a:rPr lang="de-DE" sz="1600" b="0" i="1" dirty="0" err="1"/>
              <a:t>eds</a:t>
            </a:r>
            <a:r>
              <a:rPr lang="de-DE" sz="1600" b="0" i="1" dirty="0"/>
              <a:t>) Handbuch der Mathematikdidaktik.</a:t>
            </a:r>
            <a:r>
              <a:rPr lang="de-DE" sz="1600" b="0" dirty="0"/>
              <a:t> Springer Spektrum, Berlin, Heidelberg.</a:t>
            </a:r>
            <a:endParaRPr dirty="0"/>
          </a:p>
          <a:p>
            <a:pPr>
              <a:defRPr/>
            </a:pPr>
            <a:endParaRPr lang="de-DE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600" b="0"/>
              <a:t>Titelbild: Bild von Free-Photos auf Pixabay: </a:t>
            </a:r>
            <a:r>
              <a:rPr lang="de-DE" sz="1600" b="0" u="sng">
                <a:hlinkClick r:id="rId2" tooltip="https://pixabay.com/images/id-918752/"/>
              </a:rPr>
              <a:t>https://pixabay.com/images/id-918752/</a:t>
            </a:r>
            <a:r>
              <a:rPr lang="de-DE" sz="1600" b="0"/>
              <a:t> </a:t>
            </a:r>
            <a:endParaRPr/>
          </a:p>
          <a:p>
            <a:pPr>
              <a:defRPr/>
            </a:pPr>
            <a:r>
              <a:rPr lang="de-DE" sz="1600" b="0"/>
              <a:t> Folien 13-14: Bild von Free-Photos auf Pixabay: </a:t>
            </a:r>
            <a:r>
              <a:rPr lang="de-DE" sz="1600" b="0" u="sng">
                <a:hlinkClick r:id="rId3" tooltip="https://pixabay.com/images/id-918449/"/>
              </a:rPr>
              <a:t>https://pixabay.com/images/id-918449/</a:t>
            </a:r>
            <a:endParaRPr lang="de-DE" sz="1600" b="0"/>
          </a:p>
          <a:p>
            <a:pPr>
              <a:defRPr/>
            </a:pPr>
            <a:endParaRPr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Dieser Foliensatz </a:t>
            </a:r>
            <a:r>
              <a:rPr lang="de-DE" sz="1800" i="1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„</a:t>
            </a:r>
            <a:r>
              <a:rPr lang="de-DE" sz="1800" i="1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Kognitive Aktivierung: Tiefe Verarbeitung anregen durch aktive Auseinandersetzung“ 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wurde im Rahmen des Projekts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DigitUS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von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Stefan Ufer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cs typeface="Times New Roman" panose="02020603050405020304" pitchFamily="18" charset="0"/>
              </a:rPr>
              <a:t>,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Timo Kosiol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5"/>
              </a:rPr>
              <a:t>Matthias Mohr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cs typeface="Times New Roman" panose="02020603050405020304" pitchFamily="18" charset="0"/>
              </a:rPr>
              <a:t>und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Christian </a:t>
            </a:r>
            <a:r>
              <a:rPr lang="de-DE" sz="1800" dirty="0" err="1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Lindermayer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und erstellt und ist als </a:t>
            </a:r>
            <a:r>
              <a:rPr lang="de-DE" sz="180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7"/>
              </a:rPr>
              <a:t>CC-BY-SA4.0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lizensiert.</a:t>
            </a:r>
            <a:endParaRPr lang="de-DE" sz="1800" dirty="0">
              <a:solidFill>
                <a:srgbClr val="000000"/>
              </a:solidFill>
              <a:effectLst/>
              <a:latin typeface="Corbel Light" panose="020B0303020204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Einen Überblick über alle Materialien im DigitUS-Projekt findet sich im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Einführungskapitel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 ausführliche Darstellung der Inhalte der Präsentation findet sich in der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Handreichung für Mathematik-Lehrkräfte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6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DigitUS-Projekt</a:t>
            </a:r>
            <a:endParaRPr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Lizenzhinweis</a:t>
            </a:r>
            <a:endParaRPr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D64821-6956-52A6-80BD-0EA4DF00A1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CA10F84-CE8F-92FB-A04E-846EF67DEED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Tiefe Verarbeitung anregen</a:t>
            </a:r>
            <a:endParaRPr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Grundidee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350"/>
              <a:t>Stein &amp; Lane, 1996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/>
              <a:t>Lernen ist mehr als „Abspeichern“.</a:t>
            </a:r>
            <a:endParaRPr/>
          </a:p>
          <a:p>
            <a:pPr lvl="1">
              <a:defRPr/>
            </a:pPr>
            <a:r>
              <a:rPr lang="de-DE"/>
              <a:t>Erfahrungen und präsentierte Informationen werden nicht einfach nur übernommen und „abgespeichert“.</a:t>
            </a:r>
            <a:endParaRPr/>
          </a:p>
          <a:p>
            <a:pPr lvl="1">
              <a:defRPr/>
            </a:pPr>
            <a:r>
              <a:rPr lang="de-DE"/>
              <a:t>Tiefe Verarbeitung betrifft die Vernetzung von neuen Informationen </a:t>
            </a:r>
            <a:r>
              <a:rPr lang="de-DE" i="1"/>
              <a:t>untereinander</a:t>
            </a:r>
            <a:r>
              <a:rPr lang="de-DE"/>
              <a:t> und </a:t>
            </a:r>
            <a:r>
              <a:rPr lang="de-DE" i="1"/>
              <a:t>mit dem Vorwissen</a:t>
            </a:r>
            <a:r>
              <a:rPr lang="de-DE"/>
              <a:t>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Dies kann auf unterschiedliche Art angeregt werden.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Unterschiedlich hohes „Aufgabenpotential zur kognitiven Aktivierung“.</a:t>
            </a:r>
            <a:endParaRPr/>
          </a:p>
          <a:p>
            <a:pPr marL="477838" lvl="1" indent="0">
              <a:buNone/>
              <a:defRPr/>
            </a:pPr>
            <a:endParaRPr lang="de-DE"/>
          </a:p>
          <a:p>
            <a:pPr lvl="1">
              <a:defRPr/>
            </a:pPr>
            <a:endParaRPr lang="de-DE"/>
          </a:p>
        </p:txBody>
      </p:sp>
      <p:graphicFrame>
        <p:nvGraphicFramePr>
          <p:cNvPr id="7" name="Tabelle 7"/>
          <p:cNvGraphicFramePr>
            <a:graphicFrameLocks noGrp="1"/>
          </p:cNvGraphicFramePr>
          <p:nvPr>
            <p:ph sz="quarter" idx="10"/>
          </p:nvPr>
        </p:nvGraphicFramePr>
        <p:xfrm>
          <a:off x="2124720" y="3977681"/>
          <a:ext cx="6912768" cy="2805847"/>
        </p:xfrm>
        <a:graphic>
          <a:graphicData uri="http://schemas.openxmlformats.org/drawingml/2006/table">
            <a:tbl>
              <a:tblPr firstRow="1" bandRow="1">
                <a:tableStyleId>{575741B9-A275-9454-4A87-5AAFBACE6BBC}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80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„Doing Mathematics“</a:t>
                      </a:r>
                      <a:br>
                        <a:rPr lang="de-DE" sz="1400" b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Mathematik betreiben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Problemlösendes Arbeiten, </a:t>
                      </a:r>
                      <a:br>
                        <a:rPr lang="de-DE" sz="1400" b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Neues Entdecken, </a:t>
                      </a:r>
                      <a:br>
                        <a:rPr lang="de-DE" sz="1400" b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fachlich reichhaltige Fragen diskutieren.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0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Bekanntes mit 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Bezug zu Konzepten anwenden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Bekanntes Wissen auf neue Art nutzen,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oder auf neue Art kombinieren,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Konzepte zum Begründen nutzen.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0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Bekanntes ohne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Bezug zu Konzepten anwenden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Bekanntes Wissen anwenden 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auf vertraute Problemtypen,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ohne Verknüpfung zu Konzepten.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28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Auswendiglernen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Fakten reproduzieren oder memorieren,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kaum Verbindung zu Konzepten.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htwinkliges Dreieck 5"/>
          <p:cNvSpPr/>
          <p:nvPr/>
        </p:nvSpPr>
        <p:spPr bwMode="auto">
          <a:xfrm flipH="1" flipV="1">
            <a:off x="1116606" y="3977680"/>
            <a:ext cx="936106" cy="2795365"/>
          </a:xfrm>
          <a:prstGeom prst="rtTriangle">
            <a:avLst/>
          </a:prstGeom>
          <a:gradFill>
            <a:gsLst>
              <a:gs pos="0">
                <a:schemeClr val="bg1"/>
              </a:gs>
              <a:gs pos="68000">
                <a:schemeClr val="tx2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Tiefe Verarbeitung anregen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Beispiele für Aufgabenpotential zur kognitiven Aktivierung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V</a:t>
            </a:r>
            <a:r>
              <a:rPr lang="de-DE" b="1"/>
              <a:t>erschiedene Vorstellungen und Perspektiven zu einem Inhalt </a:t>
            </a:r>
            <a:r>
              <a:rPr lang="de-DE"/>
              <a:t>zu verknüpfen.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Wie kann ich unterschiedlich beschreiben, was ein Parallelogramm ist?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Welche unterschiedlichen Situationen kann man mit proportionalen Funktionen beschreiben?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Beziehungen zwischen Darstellungen </a:t>
            </a:r>
            <a:r>
              <a:rPr lang="de-DE"/>
              <a:t>untersuchen, beschreiben und begründen.</a:t>
            </a:r>
            <a:endParaRPr/>
          </a:p>
          <a:p>
            <a:pPr marL="806450" lvl="1" indent="-328613">
              <a:buNone/>
              <a:defRPr/>
            </a:pPr>
            <a:r>
              <a:rPr lang="de-DE"/>
              <a:t>z.B. Woran erkenne ich, dass der Proportionalitätsfaktor 2 ist, wenn ich den Graphen, eine Wertetabelle, den Funktionsterm,… ansehe?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Was passiert im Graphen, wenn ich am Funktionsterm diesen Wert größer/kleiner mache?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Auf der Basis des eigenen Vorwissens </a:t>
            </a:r>
            <a:r>
              <a:rPr lang="de-DE" b="1"/>
              <a:t>neue Informationen konstruieren oder ergänzen</a:t>
            </a:r>
            <a:r>
              <a:rPr lang="de-DE"/>
              <a:t>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Aussagen auf Gültigkeit prüfen, eigene Vermutungen formulieren und prüfen.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Zusammenhänge und Beobachtungen in eigenen Worten beschreiben.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Begründungen für beobachtete Phänomene, Lösungswege,… formulieren.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/>
              <a:t>Tiefe Verarbeitung anregen</a:t>
            </a:r>
            <a:endParaRPr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Aus der Forschung</a:t>
            </a:r>
            <a:endParaRPr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Jordan et al., 2008; Baumert et al., 2010; </a:t>
            </a:r>
            <a:br>
              <a:rPr lang="de-DE"/>
            </a:br>
            <a:r>
              <a:rPr lang="de-DE"/>
              <a:t>Stein &amp; Lane, 1996; </a:t>
            </a:r>
            <a:br>
              <a:rPr lang="de-DE"/>
            </a:br>
            <a:r>
              <a:rPr lang="de-DE"/>
              <a:t>Ufer, Heinze &amp; Lipowsky, 2015</a:t>
            </a:r>
            <a:endParaRPr/>
          </a:p>
          <a:p>
            <a:pPr>
              <a:defRPr/>
            </a:pPr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 bwMode="auto">
          <a:xfrm>
            <a:off x="514915" y="1296193"/>
            <a:ext cx="9268300" cy="5400601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de-DE" b="1"/>
              <a:t>Studien zu den im Unterricht eingesetzten Aufgaben.</a:t>
            </a:r>
            <a:endParaRPr/>
          </a:p>
          <a:p>
            <a:pPr lvl="1">
              <a:defRPr/>
            </a:pPr>
            <a:r>
              <a:rPr lang="de-DE"/>
              <a:t>Potential der Aufgaben zur kognitiven Aktivierung im Mathematikunterricht gering.</a:t>
            </a:r>
            <a:endParaRPr/>
          </a:p>
          <a:p>
            <a:pPr lvl="1">
              <a:defRPr/>
            </a:pPr>
            <a:r>
              <a:rPr lang="de-DE"/>
              <a:t>Höheres Aufgabenpotential im Unterricht geht mit höherem Lernerfolg einher.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Videostudien und Fallanalysen zum Mathematikunterricht.</a:t>
            </a:r>
            <a:endParaRPr/>
          </a:p>
          <a:p>
            <a:pPr lvl="1">
              <a:defRPr/>
            </a:pPr>
            <a:r>
              <a:rPr lang="de-DE"/>
              <a:t>Lehrkräfte nutzen im Unterrichtsgespräch nicht immer das Potential von Aufgaben, aktive Auseinandersetzung anzuregen. Das Potential der Aufgaben bleibt ungenutzt.</a:t>
            </a:r>
            <a:endParaRPr/>
          </a:p>
          <a:p>
            <a:pPr lvl="1">
              <a:defRPr/>
            </a:pPr>
            <a:r>
              <a:rPr lang="de-DE"/>
              <a:t>Höherer Lernzuwachs in Klassen, in deren Unterricht mehr kognitive Aktivierung beobachtet wird.</a:t>
            </a:r>
            <a:endParaRPr/>
          </a:p>
          <a:p>
            <a:pPr lvl="1">
              <a:defRPr/>
            </a:pPr>
            <a:r>
              <a:rPr lang="de-DE"/>
              <a:t>Sogenanntes „Trichtermuster“ weit verbreitet.</a:t>
            </a:r>
            <a:br>
              <a:rPr lang="de-DE"/>
            </a:br>
            <a:r>
              <a:rPr lang="de-DE" i="1"/>
              <a:t>Trichtermuster:</a:t>
            </a:r>
            <a:r>
              <a:rPr lang="de-DE"/>
              <a:t> Komplexe Frage, die zunehmend eingeengt und trivialisiert wird, wenn Lernende keine oder nicht ausreichend tragfähige Antworten geben.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Studien zu Fragen von Lehrkräften im Unterrichtsgespräch.</a:t>
            </a:r>
            <a:endParaRPr/>
          </a:p>
          <a:p>
            <a:pPr lvl="1">
              <a:defRPr/>
            </a:pPr>
            <a:r>
              <a:rPr lang="de-DE"/>
              <a:t>Wartezeit nach Fragen (3 Sek.) i.d.R. zu kurz für eine aktive Verarbeitung.</a:t>
            </a:r>
            <a:endParaRPr/>
          </a:p>
          <a:p>
            <a:pPr lvl="1">
              <a:defRPr/>
            </a:pPr>
            <a:r>
              <a:rPr lang="de-DE"/>
              <a:t>Längere Wartezeiten können zu höherem Lernerfolg führen, </a:t>
            </a:r>
            <a:r>
              <a:rPr lang="de-DE" b="1"/>
              <a:t>weil</a:t>
            </a:r>
            <a:r>
              <a:rPr lang="de-DE"/>
              <a:t> dann i.d.R. reichhaltigere Fragen gestellt werden.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Mögliche Voraussetzungen für erfolgreiche kognitive Aktivierung.</a:t>
            </a:r>
            <a:endParaRPr/>
          </a:p>
          <a:p>
            <a:pPr lvl="1">
              <a:defRPr/>
            </a:pPr>
            <a:r>
              <a:rPr lang="de-DE"/>
              <a:t>Voraussetzung der Lernenden bzw. Berücksichtigung durch die Lehrkraft.</a:t>
            </a:r>
            <a:endParaRPr/>
          </a:p>
          <a:p>
            <a:pPr lvl="1">
              <a:defRPr/>
            </a:pPr>
            <a:r>
              <a:rPr lang="de-DE"/>
              <a:t>Fachdidaktisches (und fachliches) Wissen der Lehrkräfte.</a:t>
            </a:r>
            <a:endParaRPr/>
          </a:p>
          <a:p>
            <a:pPr lvl="1">
              <a:defRPr/>
            </a:pPr>
            <a:r>
              <a:rPr lang="de-DE"/>
              <a:t>Überzeugungen der Lehrkräfte und der Lernenden, dass Lernen ein konstruktiver und aktiver Prozess ist.</a:t>
            </a:r>
            <a:endParaRPr/>
          </a:p>
          <a:p>
            <a:pPr lvl="1">
              <a:defRPr/>
            </a:pPr>
            <a:r>
              <a:rPr lang="de-DE"/>
              <a:t>Zuversicht der Lehrkräfte in die Wirksamkeit ihres Handelns.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Kriterien – Mögliche Merkmale aktivierender Aufgaben</a:t>
            </a:r>
            <a:endParaRPr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Fauth &amp; Leuders, 2018</a:t>
            </a:r>
            <a:endParaRPr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/>
              <a:t>Tiefe Verarbeitung können Aufgaben auslösen z.B. durch…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Ausgangspunkt</a:t>
            </a:r>
            <a:endParaRPr/>
          </a:p>
          <a:p>
            <a:pPr lvl="1">
              <a:defRPr/>
            </a:pPr>
            <a:r>
              <a:rPr lang="de-DE"/>
              <a:t>Anknüpfen an Vorwissen und vorhandene Vorstellungen der Lernenden zu den Inhalten.</a:t>
            </a:r>
            <a:endParaRPr/>
          </a:p>
          <a:p>
            <a:pPr lvl="1">
              <a:defRPr/>
            </a:pPr>
            <a:r>
              <a:rPr lang="de-DE"/>
              <a:t>Auslösen von kognitiven Konflikten, überraschenden Beobachtungen, Irritationen.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Lösungsweg</a:t>
            </a:r>
            <a:endParaRPr/>
          </a:p>
          <a:p>
            <a:pPr lvl="1">
              <a:defRPr/>
            </a:pPr>
            <a:r>
              <a:rPr lang="de-DE"/>
              <a:t>Nicht allein durch Routineverfahren lösbar.</a:t>
            </a:r>
            <a:endParaRPr/>
          </a:p>
          <a:p>
            <a:pPr lvl="1">
              <a:defRPr/>
            </a:pPr>
            <a:r>
              <a:rPr lang="de-DE"/>
              <a:t>Mehrere verschiedene Lösungswege sind möglich.</a:t>
            </a:r>
            <a:endParaRPr/>
          </a:p>
          <a:p>
            <a:pPr lvl="1">
              <a:defRPr/>
            </a:pPr>
            <a:r>
              <a:rPr lang="de-DE"/>
              <a:t>Bekanntes auf neue Situationen anwenden, Bekanntes in neuer Kombination anwenden.</a:t>
            </a:r>
            <a:endParaRPr/>
          </a:p>
          <a:p>
            <a:pPr lvl="1">
              <a:defRPr/>
            </a:pPr>
            <a:r>
              <a:rPr lang="de-DE"/>
              <a:t>Probierendes, strategisches oder heuristisches Vorgehen erforderlich.</a:t>
            </a:r>
            <a:endParaRPr/>
          </a:p>
          <a:p>
            <a:pPr lvl="1">
              <a:defRPr/>
            </a:pPr>
            <a:r>
              <a:rPr lang="de-DE"/>
              <a:t>Problemlösendes Vorgehen, Hypothesen aufstellen und prüfen.</a:t>
            </a:r>
            <a:endParaRPr/>
          </a:p>
          <a:p>
            <a:pPr lvl="1">
              <a:defRPr/>
            </a:pPr>
            <a:r>
              <a:rPr lang="de-DE"/>
              <a:t>Relevante Informationen sind nicht offensichtlich, sondern müssen selbst aktiviert oder recherchiert werden.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Lösung</a:t>
            </a:r>
            <a:endParaRPr/>
          </a:p>
          <a:p>
            <a:pPr lvl="1">
              <a:defRPr/>
            </a:pPr>
            <a:r>
              <a:rPr lang="de-DE"/>
              <a:t>Mehrere verschiedene Lösungen sind möglich.</a:t>
            </a:r>
            <a:endParaRPr/>
          </a:p>
          <a:p>
            <a:pPr lvl="1">
              <a:defRPr/>
            </a:pPr>
            <a:r>
              <a:rPr lang="de-DE"/>
              <a:t>Existenz und Anzahl der Lösungen ist unbekannt oder begründungspflichtig.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Kriterien – </a:t>
            </a:r>
            <a:r>
              <a:rPr lang="de-DE"/>
              <a:t>Tiefe Verarbeitung anzuregen beinhaltet…</a:t>
            </a:r>
            <a:endParaRPr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296193"/>
            <a:ext cx="9268300" cy="5472609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de-DE" b="1"/>
              <a:t>Aufgaben</a:t>
            </a:r>
            <a:r>
              <a:rPr lang="de-DE"/>
              <a:t>, die höhere kognitive Prozesse einfordern</a:t>
            </a:r>
            <a:endParaRPr/>
          </a:p>
          <a:p>
            <a:pPr lvl="1">
              <a:defRPr/>
            </a:pPr>
            <a:r>
              <a:rPr lang="de-DE"/>
              <a:t>z.B. eigene Formulierungen, Beschreibungen, Erklärungen, Begründungen.</a:t>
            </a:r>
            <a:endParaRPr/>
          </a:p>
          <a:p>
            <a:pPr lvl="1">
              <a:defRPr/>
            </a:pPr>
            <a:r>
              <a:rPr lang="de-DE"/>
              <a:t>z.B. verschiedene Aussagen zu einem Konzept vergleichen.</a:t>
            </a:r>
            <a:endParaRPr/>
          </a:p>
          <a:p>
            <a:pPr lvl="1">
              <a:defRPr/>
            </a:pPr>
            <a:r>
              <a:rPr lang="de-DE"/>
              <a:t>z.B. Beziehungen zwischen Darstellungen erkennen und beschreiben.</a:t>
            </a:r>
            <a:endParaRPr/>
          </a:p>
          <a:p>
            <a:pPr lvl="1">
              <a:defRPr/>
            </a:pPr>
            <a:r>
              <a:rPr lang="de-DE"/>
              <a:t>z.B. Zusammenhänge erkunden, Vermutungen formulieren und prüfen.</a:t>
            </a:r>
            <a:endParaRPr/>
          </a:p>
          <a:p>
            <a:pPr lvl="1">
              <a:defRPr/>
            </a:pPr>
            <a:r>
              <a:rPr lang="de-DE"/>
              <a:t>z.B. Lösungswege anderer prüfen, erklären, korrigieren,…</a:t>
            </a:r>
            <a:endParaRPr/>
          </a:p>
          <a:p>
            <a:pPr lvl="1">
              <a:defRPr/>
            </a:pPr>
            <a:r>
              <a:rPr lang="de-DE"/>
              <a:t>z.B. Aufgaben, die auf elementarem Niveau bearbeitbar sind (Probieren, systematisches Analysieren) </a:t>
            </a:r>
            <a:br>
              <a:rPr lang="de-DE"/>
            </a:br>
            <a:r>
              <a:rPr lang="de-DE"/>
              <a:t>aber auch Potential für Vertiefung bieten (z.B. Verallgemeinerung, Begründungen, Transfer auf weitere Fälle, Spezialfälle,…).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Kritisches und offenes Denken </a:t>
            </a:r>
            <a:r>
              <a:rPr lang="de-DE"/>
              <a:t>anregen</a:t>
            </a:r>
            <a:endParaRPr/>
          </a:p>
          <a:p>
            <a:pPr lvl="1">
              <a:defRPr/>
            </a:pPr>
            <a:r>
              <a:rPr lang="de-DE"/>
              <a:t>z.B. richtige und falsche Antworten zur Diskussion stellen, und nicht vorschnell abschließend bewerten.</a:t>
            </a:r>
            <a:endParaRPr/>
          </a:p>
          <a:p>
            <a:pPr lvl="1">
              <a:defRPr/>
            </a:pPr>
            <a:r>
              <a:rPr lang="de-DE"/>
              <a:t>z.B. mehrere, alternative Lösungen oder Lösungswege einfordern, vergleichen.</a:t>
            </a:r>
            <a:endParaRPr/>
          </a:p>
          <a:p>
            <a:pPr lvl="1">
              <a:defRPr/>
            </a:pPr>
            <a:r>
              <a:rPr lang="de-DE"/>
              <a:t>z.B. auch einmal eine unlösbare Aufgabe stellen.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Reichhaltige Fragen</a:t>
            </a:r>
            <a:r>
              <a:rPr lang="de-DE"/>
              <a:t> nutzen</a:t>
            </a:r>
            <a:endParaRPr/>
          </a:p>
          <a:p>
            <a:pPr lvl="1">
              <a:defRPr/>
            </a:pPr>
            <a:r>
              <a:rPr lang="de-DE"/>
              <a:t>z.B. lieber wenige offene substantielle Fragen mit Nachdenkzeit, als viele triviale Fragen ohne Nachdenkzeit.</a:t>
            </a:r>
            <a:endParaRPr/>
          </a:p>
          <a:p>
            <a:pPr lvl="1">
              <a:defRPr/>
            </a:pPr>
            <a:r>
              <a:rPr lang="de-DE"/>
              <a:t>z.B. Fragen, die ehrliches Interesse an den Ideen der Kinder ausdrücken.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>
                <a:solidFill>
                  <a:schemeClr val="accent2"/>
                </a:solidFill>
              </a:rPr>
              <a:t>Tiefe Verarbeitung wird z.B. eher behindert durch…</a:t>
            </a:r>
            <a:endParaRPr/>
          </a:p>
          <a:p>
            <a:pPr lvl="1">
              <a:defRPr/>
            </a:pPr>
            <a:r>
              <a:rPr lang="de-DE"/>
              <a:t>…Aufgaben, die allein das Wiederholen von vorgegebenen Abläufen und Informationen erfordern.</a:t>
            </a:r>
            <a:endParaRPr/>
          </a:p>
          <a:p>
            <a:pPr lvl="1">
              <a:defRPr/>
            </a:pPr>
            <a:r>
              <a:rPr lang="de-DE"/>
              <a:t>…einengende Vorgaben zu geforderten Vorgehensweisen und Lösungsschemata.</a:t>
            </a:r>
            <a:endParaRPr/>
          </a:p>
          <a:p>
            <a:pPr lvl="1">
              <a:defRPr/>
            </a:pPr>
            <a:r>
              <a:rPr lang="de-DE"/>
              <a:t>…häufige Fragen, die lediglich auf ein von der Lehrkraft erwartetes Stichwort abzielen.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Zusammenhänge erkunden – Flächeninhalt Kreissektor</a:t>
            </a:r>
            <a:endParaRPr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 bwMode="auto">
          <a:xfrm>
            <a:off x="6733232" y="1136741"/>
            <a:ext cx="3564881" cy="48935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de-DE" sz="1200" dirty="0"/>
              <a:t>Angepasst nach: </a:t>
            </a:r>
            <a:r>
              <a:rPr lang="de-DE" sz="1200" i="1" dirty="0"/>
              <a:t>Kopf oder Zahl 8</a:t>
            </a:r>
            <a:r>
              <a:rPr lang="de-DE" sz="1200" dirty="0"/>
              <a:t>, S. 81</a:t>
            </a:r>
          </a:p>
          <a:p>
            <a:pPr>
              <a:defRPr/>
            </a:pPr>
            <a:r>
              <a:rPr lang="nl-NL" sz="1200" dirty="0">
                <a:effectLst/>
                <a:latin typeface="Segoe UI" panose="020B0502040204020203" pitchFamily="34" charset="0"/>
              </a:rPr>
              <a:t>App GeoGebra: </a:t>
            </a:r>
            <a:r>
              <a:rPr lang="nl-NL" sz="1200" dirty="0">
                <a:effectLst/>
                <a:latin typeface="Segoe UI" panose="020B0502040204020203" pitchFamily="34" charset="0"/>
                <a:hlinkClick r:id="rId3"/>
              </a:rPr>
              <a:t>https://www.geogebra.org/</a:t>
            </a:r>
            <a:endParaRPr sz="1200" dirty="0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 bwMode="auto">
          <a:xfrm>
            <a:off x="514915" y="1488495"/>
            <a:ext cx="9268300" cy="5136291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de-DE" dirty="0"/>
              <a:t>Ziel: Funktionale Zusammenhänge bei der Flächeninhaltsformel erarbeiten</a:t>
            </a:r>
            <a:endParaRPr dirty="0"/>
          </a:p>
          <a:p>
            <a:pPr>
              <a:defRPr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7911451" y="2016474"/>
            <a:ext cx="2030400" cy="1800000"/>
          </a:xfrm>
          <a:prstGeom prst="rect">
            <a:avLst/>
          </a:prstGeom>
        </p:spPr>
      </p:pic>
      <p:grpSp>
        <p:nvGrpSpPr>
          <p:cNvPr id="9" name="Gruppieren 8"/>
          <p:cNvGrpSpPr/>
          <p:nvPr/>
        </p:nvGrpSpPr>
        <p:grpSpPr bwMode="auto">
          <a:xfrm>
            <a:off x="612552" y="1996963"/>
            <a:ext cx="7128792" cy="2107543"/>
            <a:chOff x="1027071" y="2140812"/>
            <a:chExt cx="7128792" cy="2107543"/>
          </a:xfrm>
        </p:grpSpPr>
        <p:sp>
          <p:nvSpPr>
            <p:cNvPr id="8" name="Rechteck 7"/>
            <p:cNvSpPr/>
            <p:nvPr/>
          </p:nvSpPr>
          <p:spPr bwMode="auto">
            <a:xfrm>
              <a:off x="1027071" y="2140812"/>
              <a:ext cx="7128792" cy="2107543"/>
            </a:xfrm>
            <a:prstGeom prst="rect">
              <a:avLst/>
            </a:prstGeom>
            <a:noFill/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Formuliere den Zusammenhang!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Je größer der Mittelpunktswinkel α, desto ________ der Flächeninhalt des Kreissektors bei gleichbleibendem Radius r.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Je größer der Radius r, desto ________ der Flächeninhalt des Kreissektors bei gleichbleibendem Mittelpunktswinkel α.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Je kleiner…</a:t>
              </a:r>
              <a:endParaRPr/>
            </a:p>
          </p:txBody>
        </p:sp>
        <p:sp>
          <p:nvSpPr>
            <p:cNvPr id="12" name="Rechteck 11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Wenig tiefe Verarbeitung</a:t>
              </a:r>
              <a:endParaRPr/>
            </a:p>
          </p:txBody>
        </p:sp>
      </p:grpSp>
      <p:grpSp>
        <p:nvGrpSpPr>
          <p:cNvPr id="13" name="Gruppieren 12"/>
          <p:cNvGrpSpPr/>
          <p:nvPr/>
        </p:nvGrpSpPr>
        <p:grpSpPr bwMode="auto">
          <a:xfrm>
            <a:off x="612552" y="4445235"/>
            <a:ext cx="7128792" cy="1819511"/>
            <a:chOff x="1027071" y="2140812"/>
            <a:chExt cx="7128792" cy="1819511"/>
          </a:xfrm>
        </p:grpSpPr>
        <p:sp>
          <p:nvSpPr>
            <p:cNvPr id="14" name="Rechteck 13"/>
            <p:cNvSpPr/>
            <p:nvPr/>
          </p:nvSpPr>
          <p:spPr bwMode="auto">
            <a:xfrm>
              <a:off x="1027071" y="2140812"/>
              <a:ext cx="7128792" cy="1819511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Beispiel:</a:t>
              </a:r>
              <a:r>
                <a:rPr lang="de-DE">
                  <a:solidFill>
                    <a:schemeClr val="tx1"/>
                  </a:solidFill>
                </a:rPr>
                <a:t> Wenn der Mittelpunktswinkel α vergrößert wird und der Radius r gleich bleibt, dann vergrößert sich der Flächeninhalt des Kreissektors. </a:t>
              </a:r>
              <a:endParaRPr/>
            </a:p>
            <a:p>
              <a:pPr>
                <a:defRPr/>
              </a:pPr>
              <a:endParaRPr lang="de-DE" i="1">
                <a:solidFill>
                  <a:schemeClr val="tx1"/>
                </a:solidFill>
              </a:endParaRPr>
            </a:p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Formuliere selbst Zusammenhänge!</a:t>
              </a:r>
              <a:endParaRPr/>
            </a:p>
            <a:p>
              <a:pPr>
                <a:defRPr/>
              </a:pPr>
              <a:r>
                <a:rPr lang="de-DE">
                  <a:solidFill>
                    <a:schemeClr val="tx1"/>
                  </a:solidFill>
                </a:rPr>
                <a:t>Wenn …, dann … der Flächeninhalt des Kreissektors.</a:t>
              </a:r>
              <a:endParaRPr/>
            </a:p>
          </p:txBody>
        </p:sp>
        <p:sp>
          <p:nvSpPr>
            <p:cNvPr id="15" name="Rechteck 14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</a:t>
              </a:r>
              <a:endParaRPr/>
            </a:p>
          </p:txBody>
        </p:sp>
      </p:grpSp>
      <p:pic>
        <p:nvPicPr>
          <p:cNvPr id="26" name="Grafik 25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8038337" y="1944266"/>
            <a:ext cx="1791239" cy="1800000"/>
          </a:xfrm>
          <a:prstGeom prst="rect">
            <a:avLst/>
          </a:prstGeom>
        </p:spPr>
      </p:pic>
      <p:grpSp>
        <p:nvGrpSpPr>
          <p:cNvPr id="3" name="Gruppieren 2"/>
          <p:cNvGrpSpPr/>
          <p:nvPr/>
        </p:nvGrpSpPr>
        <p:grpSpPr bwMode="auto">
          <a:xfrm>
            <a:off x="7869797" y="3854923"/>
            <a:ext cx="2322287" cy="2913879"/>
            <a:chOff x="7869797" y="3854923"/>
            <a:chExt cx="2322287" cy="2913879"/>
          </a:xfrm>
        </p:grpSpPr>
        <p:sp>
          <p:nvSpPr>
            <p:cNvPr id="16" name="Rechteck 15"/>
            <p:cNvSpPr/>
            <p:nvPr/>
          </p:nvSpPr>
          <p:spPr bwMode="auto">
            <a:xfrm>
              <a:off x="7869797" y="4821164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verdoppelt</a:t>
              </a:r>
              <a:endParaRPr/>
            </a:p>
          </p:txBody>
        </p:sp>
        <p:sp>
          <p:nvSpPr>
            <p:cNvPr id="17" name="Rechteck 16"/>
            <p:cNvSpPr/>
            <p:nvPr/>
          </p:nvSpPr>
          <p:spPr bwMode="auto">
            <a:xfrm>
              <a:off x="9093933" y="4821164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verdreifacht</a:t>
              </a:r>
              <a:endParaRPr/>
            </a:p>
          </p:txBody>
        </p:sp>
        <p:sp>
          <p:nvSpPr>
            <p:cNvPr id="18" name="Rechteck 17"/>
            <p:cNvSpPr/>
            <p:nvPr/>
          </p:nvSpPr>
          <p:spPr bwMode="auto">
            <a:xfrm>
              <a:off x="7874346" y="5145550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ver…facht</a:t>
              </a:r>
              <a:endParaRPr/>
            </a:p>
          </p:txBody>
        </p:sp>
        <p:sp>
          <p:nvSpPr>
            <p:cNvPr id="19" name="Rechteck 18"/>
            <p:cNvSpPr/>
            <p:nvPr/>
          </p:nvSpPr>
          <p:spPr bwMode="auto">
            <a:xfrm>
              <a:off x="9098482" y="5145550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halbiert</a:t>
              </a:r>
              <a:endParaRPr/>
            </a:p>
          </p:txBody>
        </p:sp>
        <p:sp>
          <p:nvSpPr>
            <p:cNvPr id="20" name="Rechteck 19"/>
            <p:cNvSpPr/>
            <p:nvPr/>
          </p:nvSpPr>
          <p:spPr bwMode="auto">
            <a:xfrm>
              <a:off x="7869797" y="6153662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der Radius r</a:t>
              </a:r>
            </a:p>
          </p:txBody>
        </p:sp>
        <p:sp>
          <p:nvSpPr>
            <p:cNvPr id="21" name="Rechteck 20"/>
            <p:cNvSpPr/>
            <p:nvPr/>
          </p:nvSpPr>
          <p:spPr bwMode="auto">
            <a:xfrm>
              <a:off x="9098482" y="615366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der Winkel α</a:t>
              </a:r>
              <a:endParaRPr/>
            </a:p>
          </p:txBody>
        </p:sp>
        <p:sp>
          <p:nvSpPr>
            <p:cNvPr id="23" name="Rechteck 22"/>
            <p:cNvSpPr/>
            <p:nvPr/>
          </p:nvSpPr>
          <p:spPr bwMode="auto">
            <a:xfrm>
              <a:off x="7874346" y="546379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gedrittelt</a:t>
              </a:r>
              <a:endParaRPr/>
            </a:p>
          </p:txBody>
        </p:sp>
        <p:sp>
          <p:nvSpPr>
            <p:cNvPr id="24" name="Rechteck 23"/>
            <p:cNvSpPr/>
            <p:nvPr/>
          </p:nvSpPr>
          <p:spPr bwMode="auto">
            <a:xfrm>
              <a:off x="9098482" y="5466514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ge…telt</a:t>
              </a:r>
            </a:p>
          </p:txBody>
        </p:sp>
        <p:sp>
          <p:nvSpPr>
            <p:cNvPr id="27" name="Rechteck 26"/>
            <p:cNvSpPr/>
            <p:nvPr/>
          </p:nvSpPr>
          <p:spPr bwMode="auto">
            <a:xfrm>
              <a:off x="7874346" y="579362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gleich bleibt</a:t>
              </a:r>
              <a:endParaRPr/>
            </a:p>
          </p:txBody>
        </p:sp>
        <p:sp>
          <p:nvSpPr>
            <p:cNvPr id="28" name="Rechteck 27"/>
            <p:cNvSpPr/>
            <p:nvPr/>
          </p:nvSpPr>
          <p:spPr bwMode="auto">
            <a:xfrm>
              <a:off x="9093933" y="4179236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und</a:t>
              </a:r>
              <a:endParaRPr/>
            </a:p>
          </p:txBody>
        </p:sp>
        <p:sp>
          <p:nvSpPr>
            <p:cNvPr id="29" name="Rechteck 28"/>
            <p:cNvSpPr/>
            <p:nvPr/>
          </p:nvSpPr>
          <p:spPr bwMode="auto">
            <a:xfrm>
              <a:off x="7874346" y="385827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Wenn</a:t>
              </a:r>
              <a:endParaRPr/>
            </a:p>
          </p:txBody>
        </p:sp>
        <p:sp>
          <p:nvSpPr>
            <p:cNvPr id="30" name="Rechteck 29"/>
            <p:cNvSpPr/>
            <p:nvPr/>
          </p:nvSpPr>
          <p:spPr bwMode="auto">
            <a:xfrm>
              <a:off x="9093933" y="3854923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, dann</a:t>
              </a:r>
              <a:endParaRPr/>
            </a:p>
          </p:txBody>
        </p:sp>
        <p:sp>
          <p:nvSpPr>
            <p:cNvPr id="31" name="Rechteck 30"/>
            <p:cNvSpPr/>
            <p:nvPr/>
          </p:nvSpPr>
          <p:spPr bwMode="auto">
            <a:xfrm>
              <a:off x="7878895" y="6513702"/>
              <a:ext cx="2310721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sich der Flächeninhalt.</a:t>
              </a:r>
              <a:endParaRPr/>
            </a:p>
          </p:txBody>
        </p:sp>
        <p:sp>
          <p:nvSpPr>
            <p:cNvPr id="32" name="Rechteck 31"/>
            <p:cNvSpPr/>
            <p:nvPr/>
          </p:nvSpPr>
          <p:spPr bwMode="auto">
            <a:xfrm>
              <a:off x="7874346" y="4179236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wird</a:t>
              </a:r>
              <a:endParaRPr/>
            </a:p>
          </p:txBody>
        </p:sp>
        <p:sp>
          <p:nvSpPr>
            <p:cNvPr id="33" name="Rechteck 32"/>
            <p:cNvSpPr/>
            <p:nvPr/>
          </p:nvSpPr>
          <p:spPr bwMode="auto">
            <a:xfrm>
              <a:off x="7869797" y="4500200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vergrößert</a:t>
              </a:r>
              <a:endParaRPr/>
            </a:p>
          </p:txBody>
        </p:sp>
        <p:sp>
          <p:nvSpPr>
            <p:cNvPr id="34" name="Rechteck 33"/>
            <p:cNvSpPr/>
            <p:nvPr/>
          </p:nvSpPr>
          <p:spPr bwMode="auto">
            <a:xfrm>
              <a:off x="9093933" y="4500200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verkleinert</a:t>
              </a:r>
              <a:endParaRPr/>
            </a:p>
          </p:txBody>
        </p:sp>
        <p:sp>
          <p:nvSpPr>
            <p:cNvPr id="36" name="Rechteck 35"/>
            <p:cNvSpPr/>
            <p:nvPr/>
          </p:nvSpPr>
          <p:spPr bwMode="auto">
            <a:xfrm>
              <a:off x="9100950" y="579362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680F1489-2A2A-843E-C6F9-E368C63E1430}"/>
              </a:ext>
            </a:extLst>
          </p:cNvPr>
          <p:cNvGrpSpPr/>
          <p:nvPr/>
        </p:nvGrpSpPr>
        <p:grpSpPr>
          <a:xfrm>
            <a:off x="7525320" y="42038"/>
            <a:ext cx="1080000" cy="1085566"/>
            <a:chOff x="-1463340" y="2695985"/>
            <a:chExt cx="1080000" cy="1085566"/>
          </a:xfrm>
        </p:grpSpPr>
        <p:sp>
          <p:nvSpPr>
            <p:cNvPr id="7" name="Rechteck 6">
              <a:hlinkClick r:id="rId6"/>
              <a:extLst>
                <a:ext uri="{FF2B5EF4-FFF2-40B4-BE49-F238E27FC236}">
                  <a16:creationId xmlns:a16="http://schemas.microsoft.com/office/drawing/2014/main" id="{50E1A021-7533-F7CA-3154-660874DF8509}"/>
                </a:ext>
              </a:extLst>
            </p:cNvPr>
            <p:cNvSpPr/>
            <p:nvPr/>
          </p:nvSpPr>
          <p:spPr>
            <a:xfrm>
              <a:off x="-1463340" y="2695985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Zum Material</a:t>
              </a:r>
            </a:p>
          </p:txBody>
        </p:sp>
        <p:pic>
          <p:nvPicPr>
            <p:cNvPr id="22" name="Grafik 21" descr="Ein Bild, das Logo enthält.&#10;&#10;Automatisch generierte Beschreibung">
              <a:hlinkClick r:id="rId6"/>
              <a:extLst>
                <a:ext uri="{FF2B5EF4-FFF2-40B4-BE49-F238E27FC236}">
                  <a16:creationId xmlns:a16="http://schemas.microsoft.com/office/drawing/2014/main" id="{0B0E6D56-598F-6838-A641-8BE8B9385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86730" y="3061551"/>
              <a:ext cx="718367" cy="720000"/>
            </a:xfrm>
            <a:prstGeom prst="rect">
              <a:avLst/>
            </a:prstGeom>
          </p:spPr>
        </p:pic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373C3D5B-BC8D-E101-2607-3CA215D4BF33}"/>
              </a:ext>
            </a:extLst>
          </p:cNvPr>
          <p:cNvGrpSpPr/>
          <p:nvPr/>
        </p:nvGrpSpPr>
        <p:grpSpPr>
          <a:xfrm>
            <a:off x="8677328" y="42038"/>
            <a:ext cx="1080000" cy="1080000"/>
            <a:chOff x="-1530543" y="3954447"/>
            <a:chExt cx="1080000" cy="1080000"/>
          </a:xfrm>
        </p:grpSpPr>
        <p:sp>
          <p:nvSpPr>
            <p:cNvPr id="37" name="Rechteck 36">
              <a:hlinkClick r:id="rId8"/>
              <a:extLst>
                <a:ext uri="{FF2B5EF4-FFF2-40B4-BE49-F238E27FC236}">
                  <a16:creationId xmlns:a16="http://schemas.microsoft.com/office/drawing/2014/main" id="{3A829F1A-D3A0-953E-3DD8-9D1D294EEB19}"/>
                </a:ext>
              </a:extLst>
            </p:cNvPr>
            <p:cNvSpPr/>
            <p:nvPr/>
          </p:nvSpPr>
          <p:spPr bwMode="auto">
            <a:xfrm>
              <a:off x="-1530543" y="3954447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Didaktische Erläuterungen</a:t>
              </a:r>
            </a:p>
          </p:txBody>
        </p:sp>
        <p:pic>
          <p:nvPicPr>
            <p:cNvPr id="38" name="Grafik 37" descr="Ein Bild, das Logo enthält.&#10;&#10;Automatisch generierte Beschreibung">
              <a:hlinkClick r:id="rId8"/>
              <a:extLst>
                <a:ext uri="{FF2B5EF4-FFF2-40B4-BE49-F238E27FC236}">
                  <a16:creationId xmlns:a16="http://schemas.microsoft.com/office/drawing/2014/main" id="{440F9BB1-D99E-2925-8879-E21D22BB05C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1349727" y="4314447"/>
              <a:ext cx="718367" cy="7200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Berechnungsaufgaben – Volumen von Zylindern</a:t>
            </a:r>
            <a:endParaRPr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Adaptiert nach Kopf oder Zahl 8, S. 120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/>
              <a:t>Ziel: Geometrisches Wissen bei Berechnungsaufgaben flexibel anwenden</a:t>
            </a:r>
            <a:endParaRPr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815113" y="1767042"/>
            <a:ext cx="2433237" cy="1977424"/>
          </a:xfrm>
          <a:prstGeom prst="rect">
            <a:avLst/>
          </a:prstGeom>
        </p:spPr>
      </p:pic>
      <p:grpSp>
        <p:nvGrpSpPr>
          <p:cNvPr id="8" name="Gruppieren 7"/>
          <p:cNvGrpSpPr/>
          <p:nvPr/>
        </p:nvGrpSpPr>
        <p:grpSpPr bwMode="auto">
          <a:xfrm>
            <a:off x="612552" y="1800250"/>
            <a:ext cx="7128792" cy="1463881"/>
            <a:chOff x="1027071" y="2140812"/>
            <a:chExt cx="7128792" cy="1463881"/>
          </a:xfrm>
        </p:grpSpPr>
        <p:sp>
          <p:nvSpPr>
            <p:cNvPr id="9" name="Rechteck 8"/>
            <p:cNvSpPr/>
            <p:nvPr/>
          </p:nvSpPr>
          <p:spPr bwMode="auto">
            <a:xfrm>
              <a:off x="1027071" y="2140812"/>
              <a:ext cx="7128792" cy="1463881"/>
            </a:xfrm>
            <a:prstGeom prst="rect">
              <a:avLst/>
            </a:prstGeom>
            <a:noFill/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Hier siehst Du die Daten eines Entwässerungsrohrs aus Eisen (Dichte 7,8kg/m</a:t>
              </a:r>
              <a:r>
                <a:rPr lang="de-DE" i="1" baseline="30000">
                  <a:solidFill>
                    <a:schemeClr val="tx1"/>
                  </a:solidFill>
                </a:rPr>
                <a:t>3</a:t>
              </a:r>
              <a:r>
                <a:rPr lang="de-DE" i="1">
                  <a:solidFill>
                    <a:schemeClr val="tx1"/>
                  </a:solidFill>
                </a:rPr>
                <a:t>).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Wie schwer ist das Rohr?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Wie viele dieser Rohre könnte man auf deinem LKW mit Ladegewicht 7,5t transportieren?</a:t>
              </a:r>
              <a:endParaRPr/>
            </a:p>
          </p:txBody>
        </p:sp>
        <p:sp>
          <p:nvSpPr>
            <p:cNvPr id="12" name="Rechteck 11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Wenig tiefe Verarbeitung</a:t>
              </a:r>
              <a:endParaRPr/>
            </a:p>
          </p:txBody>
        </p:sp>
      </p:grpSp>
      <p:grpSp>
        <p:nvGrpSpPr>
          <p:cNvPr id="13" name="Gruppieren 12"/>
          <p:cNvGrpSpPr/>
          <p:nvPr/>
        </p:nvGrpSpPr>
        <p:grpSpPr bwMode="auto">
          <a:xfrm>
            <a:off x="612552" y="3456434"/>
            <a:ext cx="7128792" cy="1296144"/>
            <a:chOff x="1027071" y="2140812"/>
            <a:chExt cx="7128792" cy="1296144"/>
          </a:xfrm>
        </p:grpSpPr>
        <p:sp>
          <p:nvSpPr>
            <p:cNvPr id="14" name="Rechteck 13"/>
            <p:cNvSpPr/>
            <p:nvPr/>
          </p:nvSpPr>
          <p:spPr bwMode="auto">
            <a:xfrm>
              <a:off x="1027071" y="2140812"/>
              <a:ext cx="7128792" cy="1296144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Hier siehst Du die Daten eines Entwässerungsrohrs aus Eisen (Dichte 7,8kg/m</a:t>
              </a:r>
              <a:r>
                <a:rPr lang="de-DE" i="1" baseline="30000">
                  <a:solidFill>
                    <a:schemeClr val="tx1"/>
                  </a:solidFill>
                </a:rPr>
                <a:t>3</a:t>
              </a:r>
              <a:r>
                <a:rPr lang="de-DE" i="1">
                  <a:solidFill>
                    <a:schemeClr val="tx1"/>
                  </a:solidFill>
                </a:rPr>
                <a:t>).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Wie schwer ist das Rohr? 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Berechne auf mindestens zwei verschiedenen Wegen!</a:t>
              </a:r>
              <a:endParaRPr/>
            </a:p>
          </p:txBody>
        </p:sp>
        <p:sp>
          <p:nvSpPr>
            <p:cNvPr id="15" name="Rechteck 14"/>
            <p:cNvSpPr/>
            <p:nvPr/>
          </p:nvSpPr>
          <p:spPr bwMode="auto">
            <a:xfrm>
              <a:off x="1030223" y="2140812"/>
              <a:ext cx="4389336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 – multiple Lösungswege</a:t>
              </a:r>
              <a:endParaRPr/>
            </a:p>
          </p:txBody>
        </p:sp>
      </p:grpSp>
      <p:grpSp>
        <p:nvGrpSpPr>
          <p:cNvPr id="17" name="Gruppieren 16"/>
          <p:cNvGrpSpPr/>
          <p:nvPr/>
        </p:nvGrpSpPr>
        <p:grpSpPr bwMode="auto">
          <a:xfrm>
            <a:off x="612552" y="4946665"/>
            <a:ext cx="7128792" cy="1296144"/>
            <a:chOff x="1027071" y="2140812"/>
            <a:chExt cx="7128792" cy="1296144"/>
          </a:xfrm>
        </p:grpSpPr>
        <p:sp>
          <p:nvSpPr>
            <p:cNvPr id="18" name="Rechteck 17"/>
            <p:cNvSpPr/>
            <p:nvPr/>
          </p:nvSpPr>
          <p:spPr bwMode="auto">
            <a:xfrm>
              <a:off x="1027071" y="2140812"/>
              <a:ext cx="7128792" cy="1296144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Hier siehst Du die Daten eines Entwässerungsrohrs aus Eisen (Dichte 7,8kg/m</a:t>
              </a:r>
              <a:r>
                <a:rPr lang="de-DE" i="1" baseline="30000">
                  <a:solidFill>
                    <a:schemeClr val="tx1"/>
                  </a:solidFill>
                </a:rPr>
                <a:t>3</a:t>
              </a:r>
              <a:r>
                <a:rPr lang="de-DE" i="1">
                  <a:solidFill>
                    <a:schemeClr val="tx1"/>
                  </a:solidFill>
                </a:rPr>
                <a:t>).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Berechne so viele Angaben zu dem Rohr wie möglich!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Welche (sinnvollen) Fragen könnte man damit beantworten?</a:t>
              </a:r>
              <a:endParaRPr/>
            </a:p>
          </p:txBody>
        </p:sp>
        <p:sp>
          <p:nvSpPr>
            <p:cNvPr id="19" name="Rechteck 18"/>
            <p:cNvSpPr/>
            <p:nvPr/>
          </p:nvSpPr>
          <p:spPr bwMode="auto">
            <a:xfrm>
              <a:off x="1030223" y="2140812"/>
              <a:ext cx="4389336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 – Zielfreie Aufgabe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2202</Words>
  <Application>Microsoft Office PowerPoint</Application>
  <DocSecurity>0</DocSecurity>
  <PresentationFormat>Benutzerdefiniert</PresentationFormat>
  <Paragraphs>282</Paragraphs>
  <Slides>17</Slides>
  <Notes>14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6" baseType="lpstr">
      <vt:lpstr>Arial</vt:lpstr>
      <vt:lpstr>Arial Bold</vt:lpstr>
      <vt:lpstr>Calibri</vt:lpstr>
      <vt:lpstr>Corbel Light</vt:lpstr>
      <vt:lpstr>Segoe UI</vt:lpstr>
      <vt:lpstr>Symbol</vt:lpstr>
      <vt:lpstr>Times New Roman</vt:lpstr>
      <vt:lpstr>Wingdings</vt:lpstr>
      <vt:lpstr>Larissa-Design</vt:lpstr>
      <vt:lpstr>PowerPoint-Präsentation</vt:lpstr>
      <vt:lpstr>DigitUS-Projekt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Quellen und Literaturverzeichnis</vt:lpstr>
      <vt:lpstr>Quellen und Literaturverzeichnis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2</cp:revision>
  <dcterms:created xsi:type="dcterms:W3CDTF">2011-02-03T11:29:47Z</dcterms:created>
  <dcterms:modified xsi:type="dcterms:W3CDTF">2023-06-05T14:06:59Z</dcterms:modified>
  <cp:category/>
  <dc:identifier/>
  <cp:contentStatus/>
  <dc:language/>
  <cp:version/>
</cp:coreProperties>
</file>