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0298113" cy="7200900"/>
  <p:notesSz cx="10298113" cy="7200900"/>
  <p:defaultText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829" y="-46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Kopfzeilenplatzhalter 1"/>
          <p:cNvSpPr>
            <a:spLocks noGrp="1"/>
          </p:cNvSpPr>
          <p:nvPr>
            <p:ph type="hdr" sz="quarter"/>
          </p:nvPr>
        </p:nvSpPr>
        <p:spPr bwMode="auto">
          <a:xfrm>
            <a:off x="4" y="6"/>
            <a:ext cx="2945659" cy="493711"/>
          </a:xfrm>
          <a:prstGeom prst="rect">
            <a:avLst/>
          </a:prstGeom>
        </p:spPr>
        <p:txBody>
          <a:bodyPr vert="horz" lIns="95500" tIns="47750" rIns="95500" bIns="47750" rtlCol="0"/>
          <a:lstStyle>
            <a:lvl1pPr algn="l">
              <a:defRPr sz="1300"/>
            </a:lvl1pPr>
          </a:lstStyle>
          <a:p>
            <a:pPr>
              <a:defRPr/>
            </a:pPr>
            <a:endParaRPr lang="en-US"/>
          </a:p>
        </p:txBody>
      </p:sp>
      <p:sp>
        <p:nvSpPr>
          <p:cNvPr id="5" name="Datumsplatzhalter 2"/>
          <p:cNvSpPr>
            <a:spLocks noGrp="1"/>
          </p:cNvSpPr>
          <p:nvPr>
            <p:ph type="dt" idx="1"/>
          </p:nvPr>
        </p:nvSpPr>
        <p:spPr bwMode="auto">
          <a:xfrm>
            <a:off x="3850448" y="6"/>
            <a:ext cx="2945659" cy="493711"/>
          </a:xfrm>
          <a:prstGeom prst="rect">
            <a:avLst/>
          </a:prstGeom>
        </p:spPr>
        <p:txBody>
          <a:bodyPr vert="horz" lIns="95500" tIns="47750" rIns="95500" bIns="47750" rtlCol="0"/>
          <a:lstStyle>
            <a:lvl1pPr algn="r">
              <a:defRPr sz="1300"/>
            </a:lvl1pPr>
          </a:lstStyle>
          <a:p>
            <a:pPr>
              <a:defRPr/>
            </a:pPr>
            <a:fld id="{3DBE2723-2822-419A-9BD4-4BAD25D3271D}" type="datetimeFigureOut">
              <a:rPr lang="en-US"/>
              <a:t>7/24/2023</a:t>
            </a:fld>
            <a:endParaRPr lang="en-US"/>
          </a:p>
        </p:txBody>
      </p:sp>
      <p:sp>
        <p:nvSpPr>
          <p:cNvPr id="6" name="Folienbildplatzhalter 3"/>
          <p:cNvSpPr>
            <a:spLocks noGrp="1" noRot="1" noChangeAspect="1"/>
          </p:cNvSpPr>
          <p:nvPr>
            <p:ph type="sldImg" idx="2"/>
          </p:nvPr>
        </p:nvSpPr>
        <p:spPr bwMode="auto">
          <a:xfrm>
            <a:off x="750888" y="741363"/>
            <a:ext cx="5295899" cy="3702050"/>
          </a:xfrm>
          <a:prstGeom prst="rect">
            <a:avLst/>
          </a:prstGeom>
          <a:noFill/>
          <a:ln w="12700">
            <a:solidFill>
              <a:prstClr val="black"/>
            </a:solidFill>
          </a:ln>
        </p:spPr>
        <p:txBody>
          <a:bodyPr vert="horz" lIns="95500" tIns="47750" rIns="95500" bIns="47750" rtlCol="0" anchor="ctr"/>
          <a:lstStyle/>
          <a:p>
            <a:pPr>
              <a:defRPr/>
            </a:pPr>
            <a:endParaRPr lang="en-US"/>
          </a:p>
        </p:txBody>
      </p:sp>
      <p:sp>
        <p:nvSpPr>
          <p:cNvPr id="7" name="Notizenplatzhalter 4"/>
          <p:cNvSpPr>
            <a:spLocks noGrp="1"/>
          </p:cNvSpPr>
          <p:nvPr>
            <p:ph type="body" sz="quarter" idx="3"/>
          </p:nvPr>
        </p:nvSpPr>
        <p:spPr bwMode="auto">
          <a:xfrm>
            <a:off x="679769" y="4690272"/>
            <a:ext cx="5438140" cy="4443412"/>
          </a:xfrm>
          <a:prstGeom prst="rect">
            <a:avLst/>
          </a:prstGeom>
        </p:spPr>
        <p:txBody>
          <a:bodyPr vert="horz" lIns="95500" tIns="47750" rIns="95500" bIns="4775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ußzeilenplatzhalter 5"/>
          <p:cNvSpPr>
            <a:spLocks noGrp="1"/>
          </p:cNvSpPr>
          <p:nvPr>
            <p:ph type="ftr" sz="quarter" idx="4"/>
          </p:nvPr>
        </p:nvSpPr>
        <p:spPr bwMode="auto">
          <a:xfrm>
            <a:off x="4" y="9378828"/>
            <a:ext cx="2945659" cy="493711"/>
          </a:xfrm>
          <a:prstGeom prst="rect">
            <a:avLst/>
          </a:prstGeom>
        </p:spPr>
        <p:txBody>
          <a:bodyPr vert="horz" lIns="95500" tIns="47750" rIns="95500" bIns="47750" rtlCol="0" anchor="b"/>
          <a:lstStyle>
            <a:lvl1pPr algn="l">
              <a:defRPr sz="1300"/>
            </a:lvl1pPr>
          </a:lstStyle>
          <a:p>
            <a:pPr>
              <a:defRPr/>
            </a:pPr>
            <a:endParaRPr lang="en-US"/>
          </a:p>
        </p:txBody>
      </p:sp>
      <p:sp>
        <p:nvSpPr>
          <p:cNvPr id="9" name="Foliennummernplatzhalter 6"/>
          <p:cNvSpPr>
            <a:spLocks noGrp="1"/>
          </p:cNvSpPr>
          <p:nvPr>
            <p:ph type="sldNum" sz="quarter" idx="5"/>
          </p:nvPr>
        </p:nvSpPr>
        <p:spPr bwMode="auto">
          <a:xfrm>
            <a:off x="3850448" y="9378828"/>
            <a:ext cx="2945659" cy="493711"/>
          </a:xfrm>
          <a:prstGeom prst="rect">
            <a:avLst/>
          </a:prstGeom>
        </p:spPr>
        <p:txBody>
          <a:bodyPr vert="horz" lIns="95500" tIns="47750" rIns="95500" bIns="47750" rtlCol="0" anchor="b"/>
          <a:lstStyle>
            <a:lvl1pPr algn="r">
              <a:defRPr sz="1300"/>
            </a:lvl1pPr>
          </a:lstStyle>
          <a:p>
            <a:pPr>
              <a:defRPr/>
            </a:pPr>
            <a:fld id="{5453E05D-3DF1-4E21-AB1B-DE220D2B1110}" type="slidenum">
              <a:rPr lang="en-US"/>
              <a:t>‹Nr.›</a:t>
            </a:fld>
            <a:endParaRPr lang="en-US"/>
          </a:p>
        </p:txBody>
      </p:sp>
    </p:spTree>
    <p:extLst>
      <p:ext uri="{BB962C8B-B14F-4D97-AF65-F5344CB8AC3E}">
        <p14:creationId xmlns:p14="http://schemas.microsoft.com/office/powerpoint/2010/main" val="3417004736"/>
      </p:ext>
    </p:extLst>
  </p:cSld>
  <p:clrMap bg1="lt1" tx1="dk1" bg2="lt2" tx2="dk2" accent1="accent1" accent2="accent2" accent3="accent3" accent4="accent4" accent5="accent5" accent6="accent6" hlink="hlink" folHlink="folHlink"/>
  <p:notesStyle>
    <a:lvl1pPr marL="0" algn="l" defTabSz="953617">
      <a:defRPr sz="1200">
        <a:solidFill>
          <a:schemeClr val="tx1"/>
        </a:solidFill>
        <a:latin typeface="+mn-lt"/>
        <a:ea typeface="+mn-ea"/>
        <a:cs typeface="+mn-cs"/>
      </a:defRPr>
    </a:lvl1pPr>
    <a:lvl2pPr marL="476808" algn="l" defTabSz="953617">
      <a:defRPr sz="1200">
        <a:solidFill>
          <a:schemeClr val="tx1"/>
        </a:solidFill>
        <a:latin typeface="+mn-lt"/>
        <a:ea typeface="+mn-ea"/>
        <a:cs typeface="+mn-cs"/>
      </a:defRPr>
    </a:lvl2pPr>
    <a:lvl3pPr marL="953617" algn="l" defTabSz="953617">
      <a:defRPr sz="1200">
        <a:solidFill>
          <a:schemeClr val="tx1"/>
        </a:solidFill>
        <a:latin typeface="+mn-lt"/>
        <a:ea typeface="+mn-ea"/>
        <a:cs typeface="+mn-cs"/>
      </a:defRPr>
    </a:lvl3pPr>
    <a:lvl4pPr marL="1430423" algn="l" defTabSz="953617">
      <a:defRPr sz="1200">
        <a:solidFill>
          <a:schemeClr val="tx1"/>
        </a:solidFill>
        <a:latin typeface="+mn-lt"/>
        <a:ea typeface="+mn-ea"/>
        <a:cs typeface="+mn-cs"/>
      </a:defRPr>
    </a:lvl4pPr>
    <a:lvl5pPr marL="1907231" algn="l" defTabSz="953617">
      <a:defRPr sz="1200">
        <a:solidFill>
          <a:schemeClr val="tx1"/>
        </a:solidFill>
        <a:latin typeface="+mn-lt"/>
        <a:ea typeface="+mn-ea"/>
        <a:cs typeface="+mn-cs"/>
      </a:defRPr>
    </a:lvl5pPr>
    <a:lvl6pPr marL="2384039" algn="l" defTabSz="953617">
      <a:defRPr sz="1200">
        <a:solidFill>
          <a:schemeClr val="tx1"/>
        </a:solidFill>
        <a:latin typeface="+mn-lt"/>
        <a:ea typeface="+mn-ea"/>
        <a:cs typeface="+mn-cs"/>
      </a:defRPr>
    </a:lvl6pPr>
    <a:lvl7pPr marL="2860849" algn="l" defTabSz="953617">
      <a:defRPr sz="1200">
        <a:solidFill>
          <a:schemeClr val="tx1"/>
        </a:solidFill>
        <a:latin typeface="+mn-lt"/>
        <a:ea typeface="+mn-ea"/>
        <a:cs typeface="+mn-cs"/>
      </a:defRPr>
    </a:lvl7pPr>
    <a:lvl8pPr marL="3337656" algn="l" defTabSz="953617">
      <a:defRPr sz="1200">
        <a:solidFill>
          <a:schemeClr val="tx1"/>
        </a:solidFill>
        <a:latin typeface="+mn-lt"/>
        <a:ea typeface="+mn-ea"/>
        <a:cs typeface="+mn-cs"/>
      </a:defRPr>
    </a:lvl8pPr>
    <a:lvl9pPr marL="3814465" algn="l" defTabSz="953617">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r>
              <a:rPr lang="de-DE"/>
              <a:t>Willkommen zu diesem zweiten Video, das einen besonderen Fokus auf den Mathematikunterricht legt.</a:t>
            </a:r>
            <a:endParaRPr/>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marL="171450" indent="-171450">
              <a:buFont typeface="Arial"/>
              <a:buChar char="•"/>
              <a:defRPr/>
            </a:pPr>
            <a:r>
              <a:rPr lang="de-DE"/>
              <a:t>Im letzten Video haben wir uns damit beschäftigt WOFÜR oder auch WARUM wir ein bestimmtes digitales Werkzeug im Mathematikunterricht eigentlich einsetzen können, sollen oder wollen.</a:t>
            </a:r>
            <a:endParaRPr/>
          </a:p>
          <a:p>
            <a:pPr marL="171450" indent="-171450">
              <a:buFont typeface="Arial"/>
              <a:buChar char="•"/>
              <a:defRPr/>
            </a:pPr>
            <a:endParaRPr lang="de-DE"/>
          </a:p>
          <a:p>
            <a:pPr marL="171450" indent="-171450">
              <a:buFont typeface="Arial"/>
              <a:buChar char="•"/>
              <a:defRPr/>
            </a:pPr>
            <a:r>
              <a:rPr lang="de-DE"/>
              <a:t>Nun soll es dann darum gehen was uns bei der </a:t>
            </a:r>
            <a:r>
              <a:rPr lang="de-DE" b="1" u="sng"/>
              <a:t>Auswahl</a:t>
            </a:r>
            <a:r>
              <a:rPr lang="de-DE"/>
              <a:t> digitaler Werkzeuge aus fachdidaktischer Sicht leiten kann.</a:t>
            </a:r>
            <a:endParaRPr/>
          </a:p>
          <a:p>
            <a:pPr marL="171450" indent="-171450">
              <a:buFont typeface="Arial"/>
              <a:buChar char="•"/>
              <a:defRPr/>
            </a:pPr>
            <a:endParaRPr lang="de-DE"/>
          </a:p>
          <a:p>
            <a:pPr marL="171450" indent="-171450">
              <a:buFont typeface="Arial"/>
              <a:buChar char="•"/>
              <a:defRPr/>
            </a:pPr>
            <a:r>
              <a:rPr lang="de-DE"/>
              <a:t>Der dritten Teil dieser Phase fokussiert dann darauf, </a:t>
            </a:r>
            <a:r>
              <a:rPr lang="de-DE" b="1" u="sng"/>
              <a:t>wie</a:t>
            </a:r>
            <a:r>
              <a:rPr lang="de-DE"/>
              <a:t> das Potential eines digitalen Werkzeugs im Unterricht unterschiedlich genutzt werden kann.</a:t>
            </a:r>
            <a:endParaRPr/>
          </a:p>
          <a:p>
            <a:pPr>
              <a:defRPr/>
            </a:pPr>
            <a:endParaRPr lang="de-DE"/>
          </a:p>
          <a:p>
            <a:pPr>
              <a:defRPr/>
            </a:pPr>
            <a:endParaRPr lang="de-DE"/>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fontScale="92500" lnSpcReduction="10000"/>
          </a:bodyPr>
          <a:lstStyle/>
          <a:p>
            <a:pPr marL="171450" indent="-171450">
              <a:buFont typeface="Arial"/>
              <a:buChar char="•"/>
              <a:defRPr/>
            </a:pPr>
            <a:r>
              <a:rPr lang="de-DE"/>
              <a:t>Wie kommen Sie nun an „gute digitale Werkzeuge“ für den Mathematikunterricht?</a:t>
            </a:r>
            <a:endParaRPr/>
          </a:p>
          <a:p>
            <a:pPr marL="171450" indent="-171450">
              <a:buFont typeface="Arial"/>
              <a:buChar char="•"/>
              <a:defRPr/>
            </a:pPr>
            <a:endParaRPr lang="de-DE"/>
          </a:p>
          <a:p>
            <a:pPr marL="171450" indent="-171450">
              <a:buFont typeface="Arial"/>
              <a:buChar char="•"/>
              <a:defRPr/>
            </a:pPr>
            <a:r>
              <a:rPr lang="de-DE"/>
              <a:t>Einige von Ihnen werden sicher einen eigenen Fundus solcher Werkzeuge haben.</a:t>
            </a:r>
            <a:endParaRPr/>
          </a:p>
          <a:p>
            <a:pPr marL="171450" indent="-171450">
              <a:buFont typeface="Arial"/>
              <a:buChar char="•"/>
              <a:defRPr/>
            </a:pPr>
            <a:r>
              <a:rPr lang="de-DE"/>
              <a:t>Und es gibt natürlich unzählige Quellen im Internet, aus denen man digitale Werkzeuge für seinen Unterricht heraussuchen kann.</a:t>
            </a:r>
            <a:endParaRPr/>
          </a:p>
          <a:p>
            <a:pPr marL="171450" indent="-171450">
              <a:buFont typeface="Arial"/>
              <a:buChar char="•"/>
              <a:defRPr/>
            </a:pPr>
            <a:r>
              <a:rPr lang="de-DE"/>
              <a:t>Aber genau diese Fülle ist oft auch ein Problem. Wie soll man sich zurechtfinden?</a:t>
            </a:r>
            <a:endParaRPr/>
          </a:p>
          <a:p>
            <a:pPr marL="171450" indent="-171450">
              <a:buFont typeface="Arial"/>
              <a:buChar char="•"/>
              <a:defRPr/>
            </a:pPr>
            <a:r>
              <a:rPr lang="de-DE"/>
              <a:t>Und dann sind die Gegebenheiten ja auch an jeder Schule etwas anders.</a:t>
            </a:r>
            <a:endParaRPr/>
          </a:p>
          <a:p>
            <a:pPr marL="171450" indent="-171450">
              <a:buFont typeface="Arial"/>
              <a:buChar char="•"/>
              <a:defRPr/>
            </a:pPr>
            <a:endParaRPr lang="de-DE"/>
          </a:p>
          <a:p>
            <a:pPr marL="171450" indent="-171450">
              <a:buFont typeface="Arial"/>
              <a:buChar char="•"/>
              <a:defRPr/>
            </a:pPr>
            <a:r>
              <a:rPr lang="de-DE"/>
              <a:t>In DigitUS möchten wir Sie dazu ermuntern einerseits ihre eigenen „Lieblingswerkzeuge“ zu nutzen und in die Arbeit in der Lerngemeinschaft einzubringen.</a:t>
            </a:r>
            <a:endParaRPr/>
          </a:p>
          <a:p>
            <a:pPr marL="171450" indent="-171450">
              <a:buFont typeface="Arial"/>
              <a:buChar char="•"/>
              <a:defRPr/>
            </a:pPr>
            <a:r>
              <a:rPr lang="de-DE"/>
              <a:t>Darüber hinaus stellen wir Ihnen als Lerngemeinschaft eine kleine Datenbank zur Verfügung, in der bereits eine erste Auswahl von Werkzeugen für den Mathematikunterricht hinterlegt ist. </a:t>
            </a:r>
            <a:endParaRPr/>
          </a:p>
          <a:p>
            <a:pPr marL="171450" indent="-171450">
              <a:buFont typeface="Arial"/>
              <a:buChar char="•"/>
              <a:defRPr/>
            </a:pPr>
            <a:endParaRPr lang="de-DE"/>
          </a:p>
          <a:p>
            <a:pPr marL="171450" indent="-171450">
              <a:buFont typeface="Arial"/>
              <a:buChar char="•"/>
              <a:defRPr/>
            </a:pPr>
            <a:r>
              <a:rPr lang="de-DE"/>
              <a:t>Hat man ein Werkzeug als „Kandidaten“ für die generelle Nutzung an Ihrer Schule oder für eine bestimmte Unterrichtseinheit identifiziert, so gibt es erst einmal einige Basiskriterien, die man prüfen wird.</a:t>
            </a:r>
            <a:br>
              <a:rPr lang="de-DE"/>
            </a:br>
            <a:r>
              <a:rPr lang="de-DE"/>
              <a:t>Diese sind zunächst einmal recht generisch und wir werden uns nur sehr kurz damit beschäftigen.</a:t>
            </a:r>
            <a:endParaRPr/>
          </a:p>
          <a:p>
            <a:pPr marL="171450" indent="-171450">
              <a:buFont typeface="Arial"/>
              <a:buChar char="•"/>
              <a:defRPr/>
            </a:pPr>
            <a:endParaRPr lang="de-DE"/>
          </a:p>
          <a:p>
            <a:pPr marL="171450" indent="-171450">
              <a:buFont typeface="Arial"/>
              <a:buChar char="•"/>
              <a:defRPr/>
            </a:pPr>
            <a:r>
              <a:rPr lang="de-DE"/>
              <a:t>Viel zentraler ist aus unserer Sicht </a:t>
            </a:r>
            <a:r>
              <a:rPr lang="de-DE" u="sng"/>
              <a:t>genau</a:t>
            </a:r>
            <a:r>
              <a:rPr lang="de-DE"/>
              <a:t> darauf zu schauen was die digitalen Werkzeuge für das Lernen an Ihrer Schule im Allgemeinen und dann für eine bestimmte Unterrichtssituation im Mathematikunterricht beitragen können.</a:t>
            </a:r>
            <a:br>
              <a:rPr lang="de-DE"/>
            </a:br>
            <a:r>
              <a:rPr lang="de-DE"/>
              <a:t>Wir möchten Sie im Laufe von DigitUS dazu einladen, diese Entscheidung für mehrere Unterrichtsstunden zu diskutieren, z. B. für eine die Sie bald nach dem 2. Klausurtag halten werden.</a:t>
            </a:r>
            <a:endParaRPr/>
          </a:p>
          <a:p>
            <a:pPr marL="171450" indent="-171450">
              <a:buFont typeface="Arial"/>
              <a:buChar char="•"/>
              <a:defRPr/>
            </a:pPr>
            <a:endParaRPr lang="de-DE"/>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4</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fontScale="92500"/>
          </a:bodyPr>
          <a:lstStyle/>
          <a:p>
            <a:pPr marL="171450" indent="-171450">
              <a:buFont typeface="Arial"/>
              <a:buChar char="•"/>
              <a:defRPr/>
            </a:pPr>
            <a:r>
              <a:rPr lang="de-DE"/>
              <a:t>In die Datenbank haben wir Anfangs absichtlich sowohl Werkzeuge aufgenommen, die fast nur für den Mathematikunterricht genutzt werden, als auch solche, die man breiter einsetzen kann.</a:t>
            </a:r>
            <a:endParaRPr/>
          </a:p>
          <a:p>
            <a:pPr marL="171450" indent="-171450">
              <a:buFont typeface="Arial"/>
              <a:buChar char="•"/>
              <a:defRPr/>
            </a:pPr>
            <a:r>
              <a:rPr lang="de-DE"/>
              <a:t>Sie können gleich schon einmal ein wenig stöbern.</a:t>
            </a:r>
            <a:endParaRPr/>
          </a:p>
          <a:p>
            <a:pPr marL="171450" marR="0" lvl="0" indent="-171450" algn="l" defTabSz="953617">
              <a:lnSpc>
                <a:spcPct val="100000"/>
              </a:lnSpc>
              <a:spcBef>
                <a:spcPts val="0"/>
              </a:spcBef>
              <a:spcAft>
                <a:spcPts val="0"/>
              </a:spcAft>
              <a:buClrTx/>
              <a:buSzTx/>
              <a:buFont typeface="Arial"/>
              <a:buChar char="•"/>
              <a:defRPr/>
            </a:pPr>
            <a:endParaRPr lang="de-DE"/>
          </a:p>
          <a:p>
            <a:pPr marL="171450" marR="0" lvl="0" indent="-171450" algn="l" defTabSz="953617">
              <a:lnSpc>
                <a:spcPct val="100000"/>
              </a:lnSpc>
              <a:spcBef>
                <a:spcPts val="0"/>
              </a:spcBef>
              <a:spcAft>
                <a:spcPts val="0"/>
              </a:spcAft>
              <a:buClrTx/>
              <a:buSzTx/>
              <a:buFont typeface="Arial"/>
              <a:buChar char="•"/>
              <a:defRPr/>
            </a:pPr>
            <a:r>
              <a:rPr lang="de-DE"/>
              <a:t>Diese Datenbank haben wir im mebis-Kurs Ihrer Lerngemeinschaft hinterlegt (nur Bayern, für andere Bundesländer ggf. rausschneiden).</a:t>
            </a:r>
            <a:endParaRPr/>
          </a:p>
          <a:p>
            <a:pPr marL="171450" indent="-171450">
              <a:buFont typeface="Arial"/>
              <a:buChar char="•"/>
              <a:defRPr/>
            </a:pPr>
            <a:endParaRPr lang="de-DE"/>
          </a:p>
          <a:p>
            <a:pPr marL="171450" indent="-171450">
              <a:buFont typeface="Arial"/>
              <a:buChar char="•"/>
              <a:defRPr/>
            </a:pPr>
            <a:r>
              <a:rPr lang="de-DE"/>
              <a:t>Sie können darin Werkzeuge nach verschiedenen Merkmalen suchen, aber auch eigene Werkzeuge selbst neu aufnehmen.</a:t>
            </a:r>
            <a:endParaRPr/>
          </a:p>
          <a:p>
            <a:pPr marL="171450" indent="-171450">
              <a:buFont typeface="Arial"/>
              <a:buChar char="•"/>
              <a:defRPr/>
            </a:pPr>
            <a:endParaRPr lang="de-DE"/>
          </a:p>
          <a:p>
            <a:pPr marL="171450" indent="-171450">
              <a:buFont typeface="Arial"/>
              <a:buChar char="•"/>
              <a:defRPr/>
            </a:pPr>
            <a:r>
              <a:rPr lang="de-DE"/>
              <a:t>Diese Datenbank hat weder den Anspruch alles Wichtige oder Denkbare abzudecken, </a:t>
            </a:r>
            <a:br>
              <a:rPr lang="de-DE"/>
            </a:br>
            <a:r>
              <a:rPr lang="de-DE"/>
              <a:t>noch kann sie jetzt am Anfang Ihrer Arbeit eine optimale Auswahl für die spezifischen Bedingungen in Ihrer Schule darstellen.</a:t>
            </a:r>
            <a:endParaRPr/>
          </a:p>
          <a:p>
            <a:pPr marL="171450" marR="0" lvl="0" indent="-171450" algn="l" defTabSz="953617">
              <a:lnSpc>
                <a:spcPct val="100000"/>
              </a:lnSpc>
              <a:spcBef>
                <a:spcPts val="0"/>
              </a:spcBef>
              <a:spcAft>
                <a:spcPts val="0"/>
              </a:spcAft>
              <a:buClrTx/>
              <a:buSzTx/>
              <a:buFont typeface="Arial"/>
              <a:buChar char="•"/>
              <a:defRPr/>
            </a:pPr>
            <a:r>
              <a:rPr lang="de-DE"/>
              <a:t>Gedacht ist das aber so, dass die Datenbank mit ihrer Arbeit in der Lerngemeinschaft wächst. </a:t>
            </a:r>
            <a:endParaRPr/>
          </a:p>
          <a:p>
            <a:pPr marL="171450" marR="0" lvl="0" indent="-171450" algn="l" defTabSz="953617">
              <a:lnSpc>
                <a:spcPct val="100000"/>
              </a:lnSpc>
              <a:spcBef>
                <a:spcPts val="0"/>
              </a:spcBef>
              <a:spcAft>
                <a:spcPts val="0"/>
              </a:spcAft>
              <a:buClrTx/>
              <a:buSzTx/>
              <a:buFont typeface="Arial"/>
              <a:buChar char="•"/>
              <a:defRPr/>
            </a:pPr>
            <a:r>
              <a:rPr lang="de-DE"/>
              <a:t>Sie soll aber ein Werkzeug sein, um eine eigene Sammlung an Werkzeugen anzulegen, die auf die besonderen Gegebenheiten an Ihrer Schule zugeschnitten sind.</a:t>
            </a:r>
            <a:endParaRPr/>
          </a:p>
          <a:p>
            <a:pPr marL="171450" marR="0" lvl="0" indent="-171450" algn="l" defTabSz="953617">
              <a:lnSpc>
                <a:spcPct val="100000"/>
              </a:lnSpc>
              <a:spcBef>
                <a:spcPts val="0"/>
              </a:spcBef>
              <a:spcAft>
                <a:spcPts val="0"/>
              </a:spcAft>
              <a:buClrTx/>
              <a:buSzTx/>
              <a:buFont typeface="Arial"/>
              <a:buChar char="•"/>
              <a:defRPr/>
            </a:pPr>
            <a:endParaRPr lang="de-DE"/>
          </a:p>
          <a:p>
            <a:pPr marL="171450" marR="0" lvl="0" indent="-171450" algn="l" defTabSz="953617">
              <a:lnSpc>
                <a:spcPct val="100000"/>
              </a:lnSpc>
              <a:spcBef>
                <a:spcPts val="0"/>
              </a:spcBef>
              <a:spcAft>
                <a:spcPts val="0"/>
              </a:spcAft>
              <a:buClrTx/>
              <a:buSzTx/>
              <a:buFont typeface="Arial"/>
              <a:buChar char="•"/>
              <a:defRPr/>
            </a:pPr>
            <a:r>
              <a:rPr lang="de-DE"/>
              <a:t>Diese Sammlung könnten Sie dann natürlich auch ihren Kolleginnen und Kollegen zur Verfügung stellen.</a:t>
            </a:r>
            <a:endParaRPr/>
          </a:p>
          <a:p>
            <a:pPr marL="171450" marR="0" lvl="0" indent="-171450" algn="l" defTabSz="953617">
              <a:lnSpc>
                <a:spcPct val="100000"/>
              </a:lnSpc>
              <a:spcBef>
                <a:spcPts val="0"/>
              </a:spcBef>
              <a:spcAft>
                <a:spcPts val="0"/>
              </a:spcAft>
              <a:buClrTx/>
              <a:buSzTx/>
              <a:buFont typeface="Arial"/>
              <a:buChar char="•"/>
              <a:defRPr/>
            </a:pPr>
            <a:endParaRPr lang="de-DE"/>
          </a:p>
          <a:p>
            <a:pPr marL="171450" marR="0" lvl="0" indent="-171450" algn="l" defTabSz="953617">
              <a:lnSpc>
                <a:spcPct val="100000"/>
              </a:lnSpc>
              <a:spcBef>
                <a:spcPts val="0"/>
              </a:spcBef>
              <a:spcAft>
                <a:spcPts val="0"/>
              </a:spcAft>
              <a:buClrTx/>
              <a:buSzTx/>
              <a:buFont typeface="Arial"/>
              <a:buChar char="•"/>
              <a:defRPr/>
            </a:pPr>
            <a:r>
              <a:rPr lang="de-DE"/>
              <a:t>Gerade der Austausch über die Werkzeuge, die sie an Ihrer Schule besonders intensiv einsetzen möchten, ist etwas, was Sie auch im fachlichen Teil der Lerngemeinschaft diskutieren sollten.</a:t>
            </a:r>
            <a:endParaRPr/>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5</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r>
              <a:rPr lang="de-DE"/>
              <a:t>Nun aber sehr kurz zu einigen Punkten mit denen man ein bestimmtes Werkzeug im Rahmen eines Basis-Checks prüfen würde.</a:t>
            </a:r>
            <a:endParaRPr/>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6</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normAutofit fontScale="77500" lnSpcReduction="20000"/>
          </a:bodyPr>
          <a:lstStyle/>
          <a:p>
            <a:pPr marL="171450" indent="-171450">
              <a:buFont typeface="Arial"/>
              <a:buChar char="•"/>
              <a:defRPr/>
            </a:pPr>
            <a:r>
              <a:rPr lang="de-DE"/>
              <a:t>Die Kriterienliste die sie hier sehen ist ganz typisch für das, was man an vielen anderen Stellen auch findet.</a:t>
            </a:r>
            <a:endParaRPr/>
          </a:p>
          <a:p>
            <a:pPr marL="171450" indent="-171450">
              <a:buFont typeface="Arial"/>
              <a:buChar char="•"/>
              <a:defRPr/>
            </a:pPr>
            <a:endParaRPr lang="de-DE"/>
          </a:p>
          <a:p>
            <a:pPr marL="171450" indent="-171450">
              <a:buFont typeface="Arial"/>
              <a:buChar char="•"/>
              <a:defRPr/>
            </a:pPr>
            <a:r>
              <a:rPr lang="de-DE"/>
              <a:t>Natürlich wird man darauf achten, dass das Werkzeug niederschwellig nutzbar und auch für die Lernenden auch in irgendeiner Weise attraktiv ist. </a:t>
            </a:r>
            <a:endParaRPr/>
          </a:p>
          <a:p>
            <a:pPr marL="648258" lvl="1" indent="-171450">
              <a:buFont typeface="Arial"/>
              <a:buChar char="•"/>
              <a:defRPr/>
            </a:pPr>
            <a:r>
              <a:rPr lang="de-DE"/>
              <a:t>Klare Anweisungen und Zielsetzungen sind dabei hilfreich, ggf. müssen Sie diese aber im Unterricht durch gute Arbeitsaufträge noch nachliefern.</a:t>
            </a:r>
            <a:endParaRPr/>
          </a:p>
          <a:p>
            <a:pPr marL="171450" indent="-171450">
              <a:buFont typeface="Arial"/>
              <a:buChar char="•"/>
              <a:defRPr/>
            </a:pPr>
            <a:endParaRPr lang="de-DE"/>
          </a:p>
          <a:p>
            <a:pPr marL="171450" indent="-171450">
              <a:buFont typeface="Arial"/>
              <a:buChar char="•"/>
              <a:defRPr/>
            </a:pPr>
            <a:r>
              <a:rPr lang="de-DE"/>
              <a:t>Inwiefern der Inhalt wirklich </a:t>
            </a:r>
            <a:r>
              <a:rPr lang="de-DE" u="sng"/>
              <a:t>umfassend</a:t>
            </a:r>
            <a:r>
              <a:rPr lang="de-DE"/>
              <a:t> dargestellt ist, wird je nach Einsatz mehr oder weniger wichtig sein. </a:t>
            </a:r>
            <a:endParaRPr/>
          </a:p>
          <a:p>
            <a:pPr marL="171450" indent="-171450">
              <a:buFont typeface="Arial"/>
              <a:buChar char="•"/>
              <a:defRPr/>
            </a:pPr>
            <a:r>
              <a:rPr lang="de-DE"/>
              <a:t>Zentral ist natürlich, dass das was mit dem Werkzeug gemacht werden kann für das Lernen relevant ist,</a:t>
            </a:r>
            <a:br>
              <a:rPr lang="de-DE"/>
            </a:br>
            <a:r>
              <a:rPr lang="de-DE"/>
              <a:t>und dass die fachlichen Zusammenhänge auf dem Niveau der Lernenden korrekt, möglichst präzise und kohärent darstellt werden.</a:t>
            </a:r>
            <a:endParaRPr/>
          </a:p>
          <a:p>
            <a:pPr marL="171450" indent="-171450">
              <a:buFont typeface="Arial"/>
              <a:buChar char="•"/>
              <a:defRPr/>
            </a:pPr>
            <a:endParaRPr lang="de-DE"/>
          </a:p>
          <a:p>
            <a:pPr marL="171450" indent="-171450">
              <a:buFont typeface="Arial"/>
              <a:buChar char="•"/>
              <a:defRPr/>
            </a:pPr>
            <a:r>
              <a:rPr lang="de-DE"/>
              <a:t>Methodische Kriterien sind oft ein springender Punkt, wie Sie selbst wahrscheinlich am Besten wissen. </a:t>
            </a:r>
            <a:br>
              <a:rPr lang="de-DE"/>
            </a:br>
            <a:r>
              <a:rPr lang="de-DE"/>
              <a:t>Kann ich das Werkzeug flexibel und schnell einsetzen, läuft es stabil und auf allen Geräten der SuS?</a:t>
            </a:r>
            <a:endParaRPr/>
          </a:p>
          <a:p>
            <a:pPr marL="171450" indent="-171450">
              <a:buFont typeface="Arial"/>
              <a:buChar char="•"/>
              <a:defRPr/>
            </a:pPr>
            <a:r>
              <a:rPr lang="de-DE"/>
              <a:t>Weiß jede und jeder wie damit umzugehen ist?</a:t>
            </a:r>
            <a:endParaRPr/>
          </a:p>
          <a:p>
            <a:pPr marL="171450" indent="-171450">
              <a:buFont typeface="Arial"/>
              <a:buChar char="•"/>
              <a:defRPr/>
            </a:pPr>
            <a:endParaRPr lang="de-DE"/>
          </a:p>
          <a:p>
            <a:pPr marL="171450" indent="-171450">
              <a:buFont typeface="Arial"/>
              <a:buChar char="•"/>
              <a:defRPr/>
            </a:pPr>
            <a:r>
              <a:rPr lang="de-DE"/>
              <a:t>Letztlich sind die rechtlichen und finanziellen Bedingungen zu beachten, die Sie bereits im Rahmen von DigitUS kurz diskutiert haben: Copyright, Datenschutz, Kosten.</a:t>
            </a:r>
            <a:endParaRPr/>
          </a:p>
          <a:p>
            <a:pPr marL="171450" indent="-171450">
              <a:buFont typeface="Arial"/>
              <a:buChar char="•"/>
              <a:defRPr/>
            </a:pPr>
            <a:endParaRPr lang="de-DE"/>
          </a:p>
          <a:p>
            <a:pPr marL="171450" indent="-171450">
              <a:buFont typeface="Arial"/>
              <a:buChar char="•"/>
              <a:defRPr/>
            </a:pPr>
            <a:endParaRPr lang="de-DE"/>
          </a:p>
          <a:p>
            <a:pPr marL="171450" indent="-171450">
              <a:buFont typeface="Arial"/>
              <a:buChar char="•"/>
              <a:defRPr/>
            </a:pPr>
            <a:r>
              <a:rPr lang="de-DE"/>
              <a:t>Viele dieser Kriterien hängen stark von den Gegebenheiten Ihrer Schule ab, und deshalb ist Ihre Lerngemeinschaft der richtige Ort, um zu diskutieren welche Werkzeuge für Sie nach diesen eher übergreifenden Kriterien besonders geeignet sind.</a:t>
            </a:r>
            <a:endParaRPr/>
          </a:p>
          <a:p>
            <a:pPr marL="171450" indent="-171450">
              <a:buFont typeface="Arial"/>
              <a:buChar char="•"/>
              <a:defRPr/>
            </a:pPr>
            <a:r>
              <a:rPr lang="de-DE"/>
              <a:t>Hier ist es sicher gut, wenn Sie sich an Ihrer Schule auf eine gewisse Bandbreite von Werkzeugen einigen, die über die Fächer hinweg bzw. spezifisch im Mathematikunterricht eingesetzt werden.</a:t>
            </a:r>
            <a:endParaRPr/>
          </a:p>
          <a:p>
            <a:pPr marL="171450" indent="-171450">
              <a:buFont typeface="Arial"/>
              <a:buChar char="•"/>
              <a:defRPr/>
            </a:pPr>
            <a:r>
              <a:rPr lang="de-DE"/>
              <a:t>Dieser Fundus kann ja am Anfang durchaus klein sein, und dann basierend auf Erfahrungen in DigitUS und darüber hinaus kontinuierlich ausgebaut werden. </a:t>
            </a:r>
            <a:endParaRPr/>
          </a:p>
          <a:p>
            <a:pPr marL="171450" indent="-171450">
              <a:buFont typeface="Arial"/>
              <a:buChar char="•"/>
              <a:defRPr/>
            </a:pPr>
            <a:r>
              <a:rPr lang="de-DE"/>
              <a:t>Die Datenbank kann dabei vielleicht ein hilfreiches Werkzeug sein.</a:t>
            </a:r>
            <a:endParaRPr/>
          </a:p>
          <a:p>
            <a:pPr marL="171450" indent="-171450">
              <a:buFont typeface="Arial"/>
              <a:buChar char="•"/>
              <a:defRPr/>
            </a:pPr>
            <a:endParaRPr lang="de-DE"/>
          </a:p>
          <a:p>
            <a:pPr marL="171450" indent="-171450">
              <a:buFont typeface="Arial"/>
              <a:buChar char="•"/>
              <a:defRPr/>
            </a:pPr>
            <a:r>
              <a:rPr lang="de-DE"/>
              <a:t>Auf den Folien finden Sie weitere Leitfragen zu diesen Kriterien, falls Sie sie weiter vertiefen möchten.</a:t>
            </a:r>
            <a:endParaRPr/>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normAutofit/>
          </a:bodyPr>
          <a:lstStyle/>
          <a:p>
            <a:pPr marL="171450" indent="-171450">
              <a:buFont typeface="Arial"/>
              <a:buChar char="•"/>
              <a:defRPr/>
            </a:pPr>
            <a:r>
              <a:rPr lang="de-DE"/>
              <a:t>Zu den Werkzeugen, die prinzipiell für Ihre Schule geeignet sind, stellt sich denn</a:t>
            </a:r>
            <a:br>
              <a:rPr lang="de-DE"/>
            </a:br>
            <a:r>
              <a:rPr lang="de-DE"/>
              <a:t>für jede Lernaktivität und Unterrichtseinheit </a:t>
            </a:r>
            <a:br>
              <a:rPr lang="de-DE"/>
            </a:br>
            <a:r>
              <a:rPr lang="de-DE"/>
              <a:t>die Frage, ob sie zu Ihren Lernzielen passen, und zu den Lernaktivitäten die Sie geplant haben.</a:t>
            </a:r>
            <a:endParaRPr/>
          </a:p>
          <a:p>
            <a:pPr marL="171450" indent="-171450">
              <a:buFont typeface="Arial"/>
              <a:buChar char="•"/>
              <a:defRPr/>
            </a:pPr>
            <a:endParaRPr lang="de-DE"/>
          </a:p>
          <a:p>
            <a:pPr marL="171450" indent="-171450">
              <a:buFont typeface="Arial"/>
              <a:buChar char="•"/>
              <a:defRPr/>
            </a:pPr>
            <a:r>
              <a:rPr lang="de-DE"/>
              <a:t>Kurz: Welches Potential hat ihr Werkzeug für das Mathematiklernen bei Ihren Schülerinnen und Schülern in der jeweiligen Lernaktivität?</a:t>
            </a:r>
            <a:endParaRPr/>
          </a:p>
          <a:p>
            <a:pPr marL="171450" indent="-171450">
              <a:buFont typeface="Arial"/>
              <a:buChar char="•"/>
              <a:defRPr/>
            </a:pPr>
            <a:r>
              <a:rPr lang="de-DE"/>
              <a:t>Wie so ein Potential aussehen kann haben Sie sich in einer der vorherigen Aktivitäten an Beispielen angesehen.</a:t>
            </a:r>
            <a:endParaRPr/>
          </a:p>
        </p:txBody>
      </p:sp>
      <p:sp>
        <p:nvSpPr>
          <p:cNvPr id="6" name="Foliennummernplatzhalter 3"/>
          <p:cNvSpPr>
            <a:spLocks noGrp="1"/>
          </p:cNvSpPr>
          <p:nvPr>
            <p:ph type="sldNum" sz="quarter" idx="5"/>
          </p:nvPr>
        </p:nvSpPr>
        <p:spPr bwMode="auto"/>
        <p:txBody>
          <a:bodyPr/>
          <a:lstStyle/>
          <a:p>
            <a:pPr>
              <a:defRPr/>
            </a:pPr>
            <a:fld id="{B3498228-4FD6-45EB-B0CA-EE52938E3D39}" type="slidenum">
              <a:rPr lang="de-DE"/>
              <a:t>11</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normAutofit/>
          </a:bodyPr>
          <a:lstStyle/>
          <a:p>
            <a:pPr marL="0" indent="0">
              <a:buFontTx/>
              <a:buNone/>
              <a:defRPr/>
            </a:pPr>
            <a:endParaRPr dirty="0"/>
          </a:p>
          <a:p>
            <a:pPr marL="171450" indent="-171450">
              <a:buFontTx/>
              <a:buChar char="-"/>
              <a:defRPr/>
            </a:pPr>
            <a:endParaRPr lang="de-DE" dirty="0"/>
          </a:p>
          <a:p>
            <a:pPr marL="171450" indent="-171450">
              <a:buFontTx/>
              <a:buChar char="-"/>
              <a:defRPr/>
            </a:pPr>
            <a:r>
              <a:rPr lang="de-DE" dirty="0"/>
              <a:t>Im Folgenden stehen diese Frage im Vordergrund.</a:t>
            </a:r>
            <a:endParaRPr dirty="0"/>
          </a:p>
          <a:p>
            <a:pPr marL="648258" lvl="1" indent="-171450">
              <a:buFontTx/>
              <a:buChar char="-"/>
              <a:defRPr/>
            </a:pPr>
            <a:r>
              <a:rPr lang="de-DE" dirty="0"/>
              <a:t>CLICK</a:t>
            </a:r>
            <a:endParaRPr dirty="0"/>
          </a:p>
          <a:p>
            <a:pPr marL="648258" marR="0" lvl="1" indent="-171450" algn="l" defTabSz="953617">
              <a:lnSpc>
                <a:spcPct val="100000"/>
              </a:lnSpc>
              <a:spcBef>
                <a:spcPts val="0"/>
              </a:spcBef>
              <a:spcAft>
                <a:spcPts val="0"/>
              </a:spcAft>
              <a:buClrTx/>
              <a:buSzTx/>
              <a:buFontTx/>
              <a:buChar char="-"/>
              <a:defRPr/>
            </a:pPr>
            <a:r>
              <a:rPr lang="de-DE" sz="1200" dirty="0">
                <a:solidFill>
                  <a:schemeClr val="tx1"/>
                </a:solidFill>
              </a:rPr>
              <a:t>Was bringen die Lernenden in Ihre Aktivität mit?</a:t>
            </a:r>
            <a:endParaRPr dirty="0"/>
          </a:p>
          <a:p>
            <a:pPr marL="648258" marR="0" lvl="1" indent="-171450" algn="l" defTabSz="953617">
              <a:lnSpc>
                <a:spcPct val="100000"/>
              </a:lnSpc>
              <a:spcBef>
                <a:spcPts val="0"/>
              </a:spcBef>
              <a:spcAft>
                <a:spcPts val="0"/>
              </a:spcAft>
              <a:buClrTx/>
              <a:buSzTx/>
              <a:buFontTx/>
              <a:buChar char="-"/>
              <a:defRPr/>
            </a:pPr>
            <a:r>
              <a:rPr lang="de-DE" sz="1200" dirty="0">
                <a:solidFill>
                  <a:schemeClr val="tx1"/>
                </a:solidFill>
              </a:rPr>
              <a:t>CLICK</a:t>
            </a:r>
            <a:endParaRPr lang="de-DE" dirty="0"/>
          </a:p>
          <a:p>
            <a:pPr marL="648258" marR="0" lvl="1" indent="-171450" algn="l" defTabSz="953617">
              <a:lnSpc>
                <a:spcPct val="100000"/>
              </a:lnSpc>
              <a:spcBef>
                <a:spcPts val="0"/>
              </a:spcBef>
              <a:spcAft>
                <a:spcPts val="0"/>
              </a:spcAft>
              <a:buClrTx/>
              <a:buSzTx/>
              <a:buFontTx/>
              <a:buChar char="-"/>
              <a:defRPr/>
            </a:pPr>
            <a:r>
              <a:rPr lang="de-DE" sz="1200" dirty="0">
                <a:solidFill>
                  <a:schemeClr val="tx1"/>
                </a:solidFill>
              </a:rPr>
              <a:t>Was möchten Sie mit der Aktivität erreichen?</a:t>
            </a:r>
            <a:endParaRPr dirty="0"/>
          </a:p>
          <a:p>
            <a:pPr marL="648258" marR="0" lvl="1" indent="-171450" algn="l" defTabSz="953617">
              <a:lnSpc>
                <a:spcPct val="100000"/>
              </a:lnSpc>
              <a:spcBef>
                <a:spcPts val="0"/>
              </a:spcBef>
              <a:spcAft>
                <a:spcPts val="0"/>
              </a:spcAft>
              <a:buClrTx/>
              <a:buSzTx/>
              <a:buFontTx/>
              <a:buChar char="-"/>
              <a:defRPr/>
            </a:pPr>
            <a:r>
              <a:rPr lang="de-DE" sz="1200" dirty="0">
                <a:solidFill>
                  <a:schemeClr val="tx1"/>
                </a:solidFill>
              </a:rPr>
              <a:t>CLICK</a:t>
            </a:r>
            <a:endParaRPr lang="de-DE" dirty="0"/>
          </a:p>
          <a:p>
            <a:pPr marL="648258" marR="0" lvl="1" indent="-171450" algn="l" defTabSz="953617">
              <a:lnSpc>
                <a:spcPct val="100000"/>
              </a:lnSpc>
              <a:spcBef>
                <a:spcPts val="0"/>
              </a:spcBef>
              <a:spcAft>
                <a:spcPts val="0"/>
              </a:spcAft>
              <a:buClrTx/>
              <a:buSzTx/>
              <a:buFontTx/>
              <a:buChar char="-"/>
              <a:defRPr/>
            </a:pPr>
            <a:r>
              <a:rPr lang="de-DE" sz="1200" dirty="0">
                <a:solidFill>
                  <a:schemeClr val="tx1"/>
                </a:solidFill>
              </a:rPr>
              <a:t>Wie stellen Sie sich das Lernen konkret vor?</a:t>
            </a:r>
            <a:br>
              <a:rPr lang="de-DE" sz="1200" dirty="0">
                <a:solidFill>
                  <a:schemeClr val="tx1"/>
                </a:solidFill>
              </a:rPr>
            </a:br>
            <a:r>
              <a:rPr lang="de-DE" sz="1200" dirty="0">
                <a:solidFill>
                  <a:schemeClr val="tx1"/>
                </a:solidFill>
              </a:rPr>
              <a:t>Auf welche Denkvorgänge zielen Sie ab?</a:t>
            </a:r>
            <a:endParaRPr lang="de-DE" dirty="0"/>
          </a:p>
          <a:p>
            <a:pPr marL="171450" indent="-171450">
              <a:buFontTx/>
              <a:buChar char="-"/>
              <a:defRPr/>
            </a:pPr>
            <a:endParaRPr lang="de-DE" dirty="0"/>
          </a:p>
          <a:p>
            <a:pPr marL="171450" indent="-171450">
              <a:buFontTx/>
              <a:buChar char="-"/>
              <a:defRPr/>
            </a:pPr>
            <a:r>
              <a:rPr lang="de-DE" dirty="0"/>
              <a:t>Optimal wäre es, wenn Sie nun gemeinsam ein oder mehrere digitale Werkzeuge für eine Unterrichtseinheit aussuchen würden, die demnächst ansteht. </a:t>
            </a:r>
            <a:endParaRPr dirty="0"/>
          </a:p>
          <a:p>
            <a:pPr marL="0" indent="0">
              <a:buFontTx/>
              <a:buNone/>
              <a:defRPr/>
            </a:pPr>
            <a:endParaRPr dirty="0"/>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a:xfrm>
            <a:off x="750888" y="741363"/>
            <a:ext cx="5295900" cy="3702050"/>
          </a:xfrm>
        </p:spPr>
      </p:sp>
      <p:sp>
        <p:nvSpPr>
          <p:cNvPr id="3" name="Notizenplatzhalter 2"/>
          <p:cNvSpPr>
            <a:spLocks noGrp="1"/>
          </p:cNvSpPr>
          <p:nvPr>
            <p:ph type="body" idx="1"/>
          </p:nvPr>
        </p:nvSpPr>
        <p:spPr bwMode="auto"/>
        <p:txBody>
          <a:bodyPr/>
          <a:lstStyle/>
          <a:p>
            <a:pPr>
              <a:defRPr/>
            </a:pPr>
            <a:r>
              <a:rPr lang="de-DE" b="1"/>
              <a:t>Vorlage für die Lehrkräfte:</a:t>
            </a:r>
            <a:endParaRPr/>
          </a:p>
          <a:p>
            <a:pPr marL="0" marR="0" lvl="0" indent="0" algn="l" defTabSz="953617">
              <a:lnSpc>
                <a:spcPct val="100000"/>
              </a:lnSpc>
              <a:spcBef>
                <a:spcPts val="0"/>
              </a:spcBef>
              <a:spcAft>
                <a:spcPts val="0"/>
              </a:spcAft>
              <a:buClrTx/>
              <a:buSzTx/>
              <a:buFontTx/>
              <a:buNone/>
              <a:defRPr/>
            </a:pPr>
            <a:r>
              <a:rPr lang="de-DE" sz="1200" b="0" i="0" u="sng">
                <a:latin typeface="Corbel Light"/>
                <a:ea typeface="Times New Roman"/>
                <a:cs typeface="Times New Roman"/>
              </a:rPr>
              <a:t>www.ed.math.lmu.de/research/digitus/p/materialien/2_M05-6_Eigene-Aktivitaet_Aufg</a:t>
            </a:r>
            <a:endParaRPr/>
          </a:p>
          <a:p>
            <a:pPr>
              <a:defRPr/>
            </a:pPr>
            <a:endParaRPr lang="de-DE">
              <a:solidFill>
                <a:srgbClr val="FF0000"/>
              </a:solidFill>
            </a:endParaRPr>
          </a:p>
        </p:txBody>
      </p:sp>
      <p:sp>
        <p:nvSpPr>
          <p:cNvPr id="4" name="Foliennummernplatzhalter 3"/>
          <p:cNvSpPr>
            <a:spLocks noGrp="1"/>
          </p:cNvSpPr>
          <p:nvPr>
            <p:ph type="sldNum" sz="quarter" idx="5"/>
          </p:nvPr>
        </p:nvSpPr>
        <p:spPr bwMode="auto"/>
        <p:txBody>
          <a:bodyPr/>
          <a:lstStyle/>
          <a:p>
            <a:pPr>
              <a:defRPr/>
            </a:pPr>
            <a:fld id="{5453E05D-3DF1-4E21-AB1B-DE220D2B1110}" type="slidenum">
              <a:rPr lang="en-US"/>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Benutzerdefiniertes Layout">
    <p:spTree>
      <p:nvGrpSpPr>
        <p:cNvPr id="1" name=""/>
        <p:cNvGrpSpPr/>
        <p:nvPr/>
      </p:nvGrpSpPr>
      <p:grpSpPr bwMode="auto">
        <a:xfrm>
          <a:off x="0" y="0"/>
          <a:ext cx="0" cy="0"/>
          <a:chOff x="0" y="0"/>
          <a:chExt cx="0" cy="0"/>
        </a:xfrm>
      </p:grpSpPr>
      <p:sp>
        <p:nvSpPr>
          <p:cNvPr id="4" name="Inhaltsplatzhalter 2"/>
          <p:cNvSpPr>
            <a:spLocks noGrp="1"/>
          </p:cNvSpPr>
          <p:nvPr>
            <p:ph idx="1"/>
          </p:nvPr>
        </p:nvSpPr>
        <p:spPr bwMode="auto">
          <a:xfrm>
            <a:off x="6229175" y="821404"/>
            <a:ext cx="3556001"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cxnSp>
        <p:nvCxnSpPr>
          <p:cNvPr id="5"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hteck 6"/>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7" name="Rechteck 11"/>
          <p:cNvSpPr/>
          <p:nvPr userDrawn="1"/>
        </p:nvSpPr>
        <p:spPr bwMode="auto">
          <a:xfrm>
            <a:off x="-1428" y="4536554"/>
            <a:ext cx="5150484" cy="2016224"/>
          </a:xfrm>
          <a:prstGeom prst="rect">
            <a:avLst/>
          </a:prstGeom>
          <a:solidFill>
            <a:schemeClr val="bg1">
              <a:lumMod val="8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8" name="Textfeld 7"/>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9"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grpSp>
        <p:nvGrpSpPr>
          <p:cNvPr id="10" name="Diagramm 9"/>
          <p:cNvGrpSpPr/>
          <p:nvPr userDrawn="1"/>
        </p:nvGrpSpPr>
        <p:grpSpPr bwMode="auto">
          <a:xfrm>
            <a:off x="1871" y="360090"/>
            <a:ext cx="7309297" cy="4872865"/>
            <a:chOff x="0" y="0"/>
            <a:chExt cx="7309297" cy="4872865"/>
          </a:xfrm>
        </p:grpSpPr>
        <p:sp>
          <p:nvSpPr>
            <p:cNvPr id="11" name="Rechteck 10"/>
            <p:cNvSpPr/>
            <p:nvPr/>
          </p:nvSpPr>
          <p:spPr bwMode="auto">
            <a:xfrm>
              <a:off x="0" y="438557"/>
              <a:ext cx="6000445" cy="4434307"/>
            </a:xfrm>
            <a:prstGeom prst="rect">
              <a:avLst/>
            </a:prstGeom>
            <a:blipFill>
              <a:blip r:embed="rId2"/>
              <a:srcRect l="4545" r="4545"/>
              <a:stretch/>
            </a:blipFill>
            <a:ln>
              <a:noFill/>
            </a:ln>
          </p:spPr>
          <p:style>
            <a:lnRef idx="0">
              <a:srgbClr val="000000"/>
            </a:lnRef>
            <a:fillRef idx="1">
              <a:srgbClr val="000000"/>
            </a:fillRef>
            <a:effectRef idx="0">
              <a:srgbClr val="000000"/>
            </a:effectRef>
            <a:fontRef idx="minor"/>
          </p:style>
        </p:sp>
        <p:sp>
          <p:nvSpPr>
            <p:cNvPr id="12" name="Rechteck 11"/>
            <p:cNvSpPr/>
            <p:nvPr/>
          </p:nvSpPr>
          <p:spPr bwMode="auto">
            <a:xfrm>
              <a:off x="0" y="4146676"/>
              <a:ext cx="5170597" cy="726188"/>
            </a:xfrm>
            <a:prstGeom prst="rect">
              <a:avLst/>
            </a:prstGeom>
            <a:solidFill>
              <a:schemeClr val="tx2"/>
            </a:solidFill>
            <a:ln w="25400" cap="flat" cmpd="sng" algn="ctr">
              <a:solidFill>
                <a:schemeClr val="lt1">
                  <a:hueOff val="0"/>
                  <a:satOff val="0"/>
                  <a:lumOff val="0"/>
                  <a:alphaOff val="0"/>
                </a:schemeClr>
              </a:solidFill>
              <a:prstDash val="solid"/>
            </a:ln>
          </p:spPr>
          <p:style>
            <a:lnRef idx="2">
              <a:srgbClr val="000000"/>
            </a:lnRef>
            <a:fillRef idx="1">
              <a:srgbClr val="000000"/>
            </a:fillRef>
            <a:effectRef idx="0">
              <a:srgbClr val="000000"/>
            </a:effectRef>
            <a:fontRef idx="minor">
              <a:schemeClr val="lt1"/>
            </a:fontRef>
          </p:style>
          <p:txBody>
            <a:bodyPr spcFirstLastPara="0" vert="horz" wrap="square" lIns="76200" tIns="76200" rIns="76200" bIns="76200" numCol="1" spcCol="1270" anchor="ctr" anchorCtr="0">
              <a:noAutofit/>
            </a:bodyPr>
            <a:lstStyle/>
            <a:p>
              <a:pPr marL="0" lvl="0" indent="0" algn="ctr" defTabSz="1778000">
                <a:lnSpc>
                  <a:spcPct val="90000"/>
                </a:lnSpc>
                <a:spcBef>
                  <a:spcPts val="0"/>
                </a:spcBef>
                <a:spcAft>
                  <a:spcPts val="0"/>
                </a:spcAft>
                <a:buNone/>
                <a:defRPr/>
              </a:pPr>
              <a:endParaRPr lang="de-DE" sz="4000"/>
            </a:p>
          </p:txBody>
        </p:sp>
      </p:grpSp>
      <p:sp>
        <p:nvSpPr>
          <p:cNvPr id="13" name="Titel 1"/>
          <p:cNvSpPr>
            <a:spLocks noGrp="1"/>
          </p:cNvSpPr>
          <p:nvPr>
            <p:ph type="title"/>
          </p:nvPr>
        </p:nvSpPr>
        <p:spPr bwMode="auto">
          <a:xfrm>
            <a:off x="1" y="4536554"/>
            <a:ext cx="5149055" cy="648128"/>
          </a:xfrm>
          <a:prstGeom prst="rect">
            <a:avLst/>
          </a:prstGeom>
        </p:spPr>
        <p:txBody>
          <a:bodyPr>
            <a:normAutofit/>
          </a:bodyPr>
          <a:lstStyle>
            <a:lvl1pPr marL="266700" indent="0" algn="l">
              <a:defRPr sz="2800" b="0">
                <a:solidFill>
                  <a:schemeClr val="bg1"/>
                </a:solidFill>
              </a:defRPr>
            </a:lvl1pPr>
          </a:lstStyle>
          <a:p>
            <a:pPr>
              <a:defRPr/>
            </a:pPr>
            <a:endParaRPr lang="de-DE"/>
          </a:p>
        </p:txBody>
      </p:sp>
      <p:sp>
        <p:nvSpPr>
          <p:cNvPr id="14" name="Textplatzhalter 2"/>
          <p:cNvSpPr>
            <a:spLocks noGrp="1"/>
          </p:cNvSpPr>
          <p:nvPr>
            <p:ph type="body" sz="quarter" idx="11"/>
          </p:nvPr>
        </p:nvSpPr>
        <p:spPr bwMode="auto">
          <a:xfrm>
            <a:off x="324520" y="5400650"/>
            <a:ext cx="4680520" cy="1056268"/>
          </a:xfrm>
        </p:spPr>
        <p:txBody>
          <a:bodyPr/>
          <a:lstStyle>
            <a:lvl1pPr>
              <a:defRPr sz="1400"/>
            </a:lvl1pPr>
          </a:lstStyle>
          <a:p>
            <a:pPr lvl="0">
              <a:defRPr/>
            </a:pPr>
            <a:r>
              <a:rPr lang="de-DE"/>
              <a:t>Textmasterformat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userDrawn="1">
  <p:cSld name="1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userDrawn="1">
  <p:cSld name="2_Benutzerdefiniertes Layout">
    <p:spTree>
      <p:nvGrpSpPr>
        <p:cNvPr id="1" name=""/>
        <p:cNvGrpSpPr/>
        <p:nvPr/>
      </p:nvGrpSpPr>
      <p:grpSpPr bwMode="auto">
        <a:xfrm>
          <a:off x="0" y="0"/>
          <a:ext cx="0" cy="0"/>
          <a:chOff x="0" y="0"/>
          <a:chExt cx="0" cy="0"/>
        </a:xfrm>
      </p:grpSpPr>
      <p:sp>
        <p:nvSpPr>
          <p:cNvPr id="4"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5"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514915" y="288377"/>
            <a:ext cx="9268300" cy="1200151"/>
          </a:xfrm>
          <a:prstGeom prst="rect">
            <a:avLst/>
          </a:prstGeom>
        </p:spPr>
        <p:txBody>
          <a:bodyPr vert="horz" lIns="95361" tIns="47681" rIns="95361" bIns="47681"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514915" y="1680223"/>
            <a:ext cx="9268300" cy="4752261"/>
          </a:xfrm>
          <a:prstGeom prst="rect">
            <a:avLst/>
          </a:prstGeom>
        </p:spPr>
        <p:txBody>
          <a:bodyPr vert="horz" lIns="95361" tIns="47681" rIns="95361" bIns="47681"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p:txBody>
      </p:sp>
      <p:sp>
        <p:nvSpPr>
          <p:cNvPr id="6" name="Foliennummernplatzhalter 4"/>
          <p:cNvSpPr>
            <a:spLocks noAdjustHandles="1"/>
          </p:cNvSpPr>
          <p:nvPr userDrawn="1"/>
        </p:nvSpPr>
        <p:spPr bwMode="auto">
          <a:xfrm>
            <a:off x="9845788" y="6773532"/>
            <a:ext cx="470210" cy="531732"/>
          </a:xfrm>
          <a:prstGeom prst="rect">
            <a:avLst/>
          </a:prstGeom>
          <a:noFill/>
          <a:ln w="9525">
            <a:noFill/>
            <a:miter lim="800000"/>
            <a:headEnd/>
            <a:tailEnd/>
          </a:ln>
        </p:spPr>
        <p:txBody>
          <a:bodyPr lIns="95361" tIns="47681" rIns="95361" bIns="47681" anchor="ctr"/>
          <a:lstStyle/>
          <a:p>
            <a:pPr algn="ctr">
              <a:defRPr/>
            </a:pPr>
            <a:fld id="{8BE7A362-220D-42D0-B4B4-4DB6B9E5BC20}" type="slidenum">
              <a:rPr lang="de-DE" sz="1200" b="1">
                <a:solidFill>
                  <a:schemeClr val="bg1"/>
                </a:solidFill>
                <a:latin typeface="Arial Bold"/>
                <a:ea typeface="Arial Bold"/>
                <a:cs typeface="Arial Bold"/>
              </a:rPr>
              <a:t>‹Nr.›</a:t>
            </a:fld>
            <a:endParaRPr lang="de-DE" sz="1200" b="1">
              <a:solidFill>
                <a:schemeClr val="bg1"/>
              </a:solidFill>
              <a:latin typeface="Arial Bold"/>
              <a:ea typeface="Arial Bold"/>
              <a:cs typeface="Arial Bo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53617">
        <a:spcBef>
          <a:spcPts val="0"/>
        </a:spcBef>
        <a:buNone/>
        <a:defRPr sz="4700">
          <a:solidFill>
            <a:schemeClr val="tx1"/>
          </a:solidFill>
          <a:latin typeface="+mj-lt"/>
          <a:ea typeface="+mj-ea"/>
          <a:cs typeface="+mj-cs"/>
        </a:defRPr>
      </a:lvl1pPr>
    </p:titleStyle>
    <p:bodyStyle>
      <a:lvl1pPr marL="357607" indent="-357607" algn="l" defTabSz="953617">
        <a:spcBef>
          <a:spcPts val="0"/>
        </a:spcBef>
        <a:buFont typeface="Arial"/>
        <a:buNone/>
        <a:defRPr sz="2400" b="1">
          <a:solidFill>
            <a:schemeClr val="tx1"/>
          </a:solidFill>
          <a:latin typeface="Arial Bold"/>
          <a:ea typeface="+mn-ea"/>
          <a:cs typeface="+mn-cs"/>
        </a:defRPr>
      </a:lvl1pPr>
      <a:lvl2pPr marL="774811" indent="-298005" algn="l" defTabSz="953617">
        <a:spcBef>
          <a:spcPts val="0"/>
        </a:spcBef>
        <a:buFont typeface="Arial"/>
        <a:buChar char="–"/>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p:bodyStyle>
    <p:other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didaktikonline.physik.uni-muenchen.de/physik_multimedia/vortr/6_muenchen_LFB_2012_out.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licenses/by-sa/4.0/legalcode.de" TargetMode="Externa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didaktik@math.lmu.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Grafik 7"/>
          <p:cNvPicPr>
            <a:picLocks noChangeAspect="1"/>
          </p:cNvPicPr>
          <p:nvPr/>
        </p:nvPicPr>
        <p:blipFill>
          <a:blip r:embed="rId3"/>
          <a:stretch/>
        </p:blipFill>
        <p:spPr bwMode="auto">
          <a:xfrm>
            <a:off x="-179536" y="6100"/>
            <a:ext cx="10765680" cy="7177120"/>
          </a:xfrm>
          <a:prstGeom prst="rect">
            <a:avLst/>
          </a:prstGeom>
        </p:spPr>
      </p:pic>
      <p:sp>
        <p:nvSpPr>
          <p:cNvPr id="5" name="Rechteck 8"/>
          <p:cNvSpPr/>
          <p:nvPr/>
        </p:nvSpPr>
        <p:spPr bwMode="auto">
          <a:xfrm>
            <a:off x="3492872" y="50415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Digitale Werkzeuge</a:t>
            </a:r>
            <a:endParaRPr/>
          </a:p>
        </p:txBody>
      </p:sp>
      <p:sp>
        <p:nvSpPr>
          <p:cNvPr id="6" name="Rechteck 10"/>
          <p:cNvSpPr/>
          <p:nvPr/>
        </p:nvSpPr>
        <p:spPr bwMode="auto">
          <a:xfrm>
            <a:off x="3492872" y="1008209"/>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für mathematische Lernprozesse</a:t>
            </a:r>
            <a:endParaRPr/>
          </a:p>
        </p:txBody>
      </p:sp>
      <p:sp>
        <p:nvSpPr>
          <p:cNvPr id="7" name="Rechteck 10"/>
          <p:cNvSpPr/>
          <p:nvPr/>
        </p:nvSpPr>
        <p:spPr bwMode="auto">
          <a:xfrm>
            <a:off x="3492872" y="1512264"/>
            <a:ext cx="6836361"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a:solidFill>
                  <a:schemeClr val="tx1"/>
                </a:solidFill>
              </a:rPr>
              <a:t>auswählen</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296194"/>
          <a:ext cx="9269412" cy="5405120"/>
        </p:xfrm>
        <a:graphic>
          <a:graphicData uri="http://schemas.openxmlformats.org/drawingml/2006/table">
            <a:tbl>
              <a:tblPr bandRow="1"/>
              <a:tblGrid>
                <a:gridCol w="1296144">
                  <a:extLst>
                    <a:ext uri="{9D8B030D-6E8A-4147-A177-3AD203B41FA5}">
                      <a16:colId xmlns="" xmlns:a16="http://schemas.microsoft.com/office/drawing/2014/main" val="20000"/>
                    </a:ext>
                  </a:extLst>
                </a:gridCol>
                <a:gridCol w="1728192">
                  <a:extLst>
                    <a:ext uri="{9D8B030D-6E8A-4147-A177-3AD203B41FA5}">
                      <a16:colId xmlns="" xmlns:a16="http://schemas.microsoft.com/office/drawing/2014/main" val="20001"/>
                    </a:ext>
                  </a:extLst>
                </a:gridCol>
                <a:gridCol w="6245076">
                  <a:extLst>
                    <a:ext uri="{9D8B030D-6E8A-4147-A177-3AD203B41FA5}">
                      <a16:colId xmlns="" xmlns:a16="http://schemas.microsoft.com/office/drawing/2014/main" val="20002"/>
                    </a:ext>
                  </a:extLst>
                </a:gridCol>
              </a:tblGrid>
              <a:tr h="370840">
                <a:tc rowSpan="12">
                  <a:txBody>
                    <a:bodyPr/>
                    <a:lstStyle/>
                    <a:p>
                      <a:pPr>
                        <a:defRPr/>
                      </a:pPr>
                      <a:r>
                        <a:rPr lang="de-DE" sz="1600" b="1">
                          <a:solidFill>
                            <a:schemeClr val="bg1"/>
                          </a:solidFill>
                        </a:rPr>
                        <a:t>Methodik</a:t>
                      </a:r>
                      <a:endParaRPr/>
                    </a:p>
                  </a:txBody>
                  <a:tcPr>
                    <a:lnR w="12700" algn="ctr">
                      <a:solidFill>
                        <a:schemeClr val="bg1"/>
                      </a:solidFill>
                    </a:lnR>
                    <a:solidFill>
                      <a:srgbClr val="1F497D"/>
                    </a:solidFill>
                  </a:tcPr>
                </a:tc>
                <a:tc rowSpan="3">
                  <a:txBody>
                    <a:bodyPr/>
                    <a:lstStyle/>
                    <a:p>
                      <a:pPr>
                        <a:defRPr/>
                      </a:pPr>
                      <a:r>
                        <a:rPr lang="de-DE" sz="1600"/>
                        <a:t>Flexibilität</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Anwendung für eine breite Zielgruppe nutzbar (incl. Selbstlerner)?</a:t>
                      </a:r>
                      <a:endParaRPr/>
                    </a:p>
                  </a:txBody>
                  <a:tcPr>
                    <a:lnB w="12700" algn="ctr">
                      <a:solidFill>
                        <a:srgbClr val="1F497D"/>
                      </a:solidFill>
                    </a:lnB>
                    <a:solidFill>
                      <a:schemeClr val="bg1"/>
                    </a:solidFill>
                  </a:tcPr>
                </a:tc>
                <a:extLst>
                  <a:ext uri="{0D108BD9-81ED-4DB2-BD59-A6C34878D82A}">
                    <a16:rowId xmlns=""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Programm in verschiedenen Lehr- und Lernszenarien einsetzbar?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1"/>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Eröffnet das MM-Programm neue Zugänge zu einem Thema?</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2"/>
                  </a:ext>
                </a:extLst>
              </a:tr>
              <a:tr h="370840">
                <a:tc vMerge="1">
                  <a:txBody>
                    <a:bodyPr/>
                    <a:lstStyle/>
                    <a:p>
                      <a:pPr>
                        <a:defRPr/>
                      </a:pPr>
                      <a:endParaRPr lang="de-DE"/>
                    </a:p>
                  </a:txBody>
                  <a:tcPr/>
                </a:tc>
                <a:tc rowSpan="3">
                  <a:txBody>
                    <a:bodyPr/>
                    <a:lstStyle/>
                    <a:p>
                      <a:pPr>
                        <a:defRPr/>
                      </a:pPr>
                      <a:r>
                        <a:rPr lang="de-DE" sz="1600"/>
                        <a:t>Passung an die Zielgruppe</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Kommt eine sinnvolle didaktische Reduktion zum Einsatz?</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3"/>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Werden technische Fachbegriffe erläutert?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Sind die Zielsetzungen angemessen?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5"/>
                  </a:ext>
                </a:extLst>
              </a:tr>
              <a:tr h="370840">
                <a:tc vMerge="1">
                  <a:txBody>
                    <a:bodyPr/>
                    <a:lstStyle/>
                    <a:p>
                      <a:pPr>
                        <a:defRPr/>
                      </a:pPr>
                      <a:endParaRPr lang="de-DE"/>
                    </a:p>
                  </a:txBody>
                  <a:tcPr/>
                </a:tc>
                <a:tc rowSpan="2">
                  <a:txBody>
                    <a:bodyPr/>
                    <a:lstStyle/>
                    <a:p>
                      <a:pPr>
                        <a:defRPr/>
                      </a:pPr>
                      <a:r>
                        <a:rPr lang="de-DE" sz="1600"/>
                        <a:t>Umsetzung</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Kann das Grundkonzept der Anwendung den Inhalt angemessen präsentieren und die Zielsetzung realisieren?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6"/>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der Typ der MM-Anwendung für den Zweck angemessen ausgewählt und zusammengestellt (Video, Simulation,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7"/>
                  </a:ext>
                </a:extLst>
              </a:tr>
              <a:tr h="370840">
                <a:tc vMerge="1">
                  <a:txBody>
                    <a:bodyPr/>
                    <a:lstStyle/>
                    <a:p>
                      <a:pPr>
                        <a:defRPr/>
                      </a:pPr>
                      <a:endParaRPr lang="de-DE"/>
                    </a:p>
                  </a:txBody>
                  <a:tcPr/>
                </a:tc>
                <a:tc rowSpan="4">
                  <a:txBody>
                    <a:bodyPr/>
                    <a:lstStyle/>
                    <a:p>
                      <a:pPr>
                        <a:defRPr/>
                      </a:pPr>
                      <a:r>
                        <a:rPr lang="de-DE" sz="1600"/>
                        <a:t>Dokumentation</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Bedienung klar oder entsprechend erklärt?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8"/>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Material selbst-erklärend oder durch Zusatztext erklärt?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9"/>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weiterführende Links und Literaturhinweise?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1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Vorschläge für die Einbindung in Lehrprozesse?</a:t>
                      </a:r>
                      <a:endParaRPr/>
                    </a:p>
                  </a:txBody>
                  <a:tcPr>
                    <a:lnT w="12700" algn="ctr">
                      <a:solidFill>
                        <a:srgbClr val="1F497D"/>
                      </a:solidFill>
                    </a:lnT>
                    <a:solidFill>
                      <a:schemeClr val="bg1"/>
                    </a:solidFill>
                  </a:tcPr>
                </a:tc>
                <a:extLst>
                  <a:ext uri="{0D108BD9-81ED-4DB2-BD59-A6C34878D82A}">
                    <a16:rowId xmlns="" xmlns:a16="http://schemas.microsoft.com/office/drawing/2014/main" val="10011"/>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Basis-Checkliste</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accent2">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5" name="Inhaltsplatzhalter 15"/>
          <p:cNvSpPr>
            <a:spLocks noGrp="1"/>
          </p:cNvSpPr>
          <p:nvPr>
            <p:ph sz="quarter" idx="10"/>
          </p:nvPr>
        </p:nvSpPr>
        <p:spPr bwMode="auto"/>
        <p:txBody>
          <a:bodyPr>
            <a:normAutofit lnSpcReduction="10000"/>
          </a:bodyPr>
          <a:lstStyle/>
          <a:p>
            <a:pPr>
              <a:defRPr/>
            </a:pPr>
            <a:endParaRPr lang="de-DE"/>
          </a:p>
        </p:txBody>
      </p:sp>
      <p:sp>
        <p:nvSpPr>
          <p:cNvPr id="6" name="Textplatzhalter 16"/>
          <p:cNvSpPr>
            <a:spLocks noGrp="1"/>
          </p:cNvSpPr>
          <p:nvPr>
            <p:ph type="body" sz="quarter" idx="11"/>
          </p:nvPr>
        </p:nvSpPr>
        <p:spPr bwMode="auto"/>
        <p:txBody>
          <a:bodyPr/>
          <a:lstStyle/>
          <a:p>
            <a:pPr>
              <a:defRPr/>
            </a:pPr>
            <a:r>
              <a:rPr lang="de-DE"/>
              <a:t>Modell zur Analyse von Aktivitäten im Mathematikunterricht</a:t>
            </a:r>
            <a:endParaRPr/>
          </a:p>
        </p:txBody>
      </p:sp>
      <p:sp>
        <p:nvSpPr>
          <p:cNvPr id="7" name="Rechteck 28"/>
          <p:cNvSpPr/>
          <p:nvPr/>
        </p:nvSpPr>
        <p:spPr bwMode="auto">
          <a:xfrm>
            <a:off x="0" y="1898898"/>
            <a:ext cx="10040660" cy="3861792"/>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endParaRPr lang="de-DE" sz="1850">
              <a:solidFill>
                <a:schemeClr val="tx1"/>
              </a:solidFill>
            </a:endParaRPr>
          </a:p>
        </p:txBody>
      </p:sp>
      <p:sp>
        <p:nvSpPr>
          <p:cNvPr id="8" name="Rechteck 6"/>
          <p:cNvSpPr/>
          <p:nvPr/>
        </p:nvSpPr>
        <p:spPr bwMode="auto">
          <a:xfrm>
            <a:off x="643632" y="2478167"/>
            <a:ext cx="1930896"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Ausgangslage</a:t>
            </a:r>
            <a:endParaRPr/>
          </a:p>
        </p:txBody>
      </p:sp>
      <p:sp>
        <p:nvSpPr>
          <p:cNvPr id="9" name="Rechteck 7"/>
          <p:cNvSpPr/>
          <p:nvPr/>
        </p:nvSpPr>
        <p:spPr bwMode="auto">
          <a:xfrm>
            <a:off x="3095285" y="2478167"/>
            <a:ext cx="2316100"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Material &amp; Idee</a:t>
            </a:r>
            <a:endParaRPr/>
          </a:p>
        </p:txBody>
      </p:sp>
      <p:sp>
        <p:nvSpPr>
          <p:cNvPr id="10" name="Rechteck 8"/>
          <p:cNvSpPr/>
          <p:nvPr/>
        </p:nvSpPr>
        <p:spPr bwMode="auto">
          <a:xfrm>
            <a:off x="5917515" y="2478167"/>
            <a:ext cx="3409299" cy="450542"/>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bg1"/>
                </a:solidFill>
              </a:rPr>
              <a:t>Planung der Umsetzung</a:t>
            </a:r>
            <a:endParaRPr/>
          </a:p>
        </p:txBody>
      </p:sp>
      <p:grpSp>
        <p:nvGrpSpPr>
          <p:cNvPr id="11" name="Gruppieren 63"/>
          <p:cNvGrpSpPr/>
          <p:nvPr/>
        </p:nvGrpSpPr>
        <p:grpSpPr bwMode="auto">
          <a:xfrm>
            <a:off x="3095285" y="3164690"/>
            <a:ext cx="2316100" cy="2379976"/>
            <a:chOff x="3664527" y="2743200"/>
            <a:chExt cx="2742045" cy="2817669"/>
          </a:xfrm>
        </p:grpSpPr>
        <p:sp>
          <p:nvSpPr>
            <p:cNvPr id="12" name="Oval 12"/>
            <p:cNvSpPr/>
            <p:nvPr/>
          </p:nvSpPr>
          <p:spPr bwMode="auto">
            <a:xfrm>
              <a:off x="4958772" y="3451514"/>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angestrebte</a:t>
              </a:r>
              <a:br>
                <a:rPr lang="de-DE" sz="1250">
                  <a:solidFill>
                    <a:schemeClr val="tx1"/>
                  </a:solidFill>
                </a:rPr>
              </a:br>
              <a:r>
                <a:rPr lang="de-DE" sz="1250">
                  <a:solidFill>
                    <a:schemeClr val="tx1"/>
                  </a:solidFill>
                </a:rPr>
                <a:t>Lern-aktivitäten</a:t>
              </a:r>
              <a:endParaRPr/>
            </a:p>
          </p:txBody>
        </p:sp>
        <p:sp>
          <p:nvSpPr>
            <p:cNvPr id="13" name="Oval 13"/>
            <p:cNvSpPr/>
            <p:nvPr/>
          </p:nvSpPr>
          <p:spPr bwMode="auto">
            <a:xfrm>
              <a:off x="36645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Werkzeuge &amp; Medien</a:t>
              </a:r>
              <a:endParaRPr/>
            </a:p>
          </p:txBody>
        </p:sp>
        <p:sp>
          <p:nvSpPr>
            <p:cNvPr id="14" name="Oval 23"/>
            <p:cNvSpPr/>
            <p:nvPr/>
          </p:nvSpPr>
          <p:spPr bwMode="auto">
            <a:xfrm>
              <a:off x="36645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Aufträge</a:t>
              </a:r>
              <a:endParaRPr/>
            </a:p>
          </p:txBody>
        </p:sp>
      </p:grpSp>
      <p:grpSp>
        <p:nvGrpSpPr>
          <p:cNvPr id="15" name="Gruppieren 62"/>
          <p:cNvGrpSpPr/>
          <p:nvPr/>
        </p:nvGrpSpPr>
        <p:grpSpPr bwMode="auto">
          <a:xfrm>
            <a:off x="971299" y="3121800"/>
            <a:ext cx="1222901" cy="2379976"/>
            <a:chOff x="1149927" y="2743200"/>
            <a:chExt cx="1447800" cy="2817669"/>
          </a:xfrm>
        </p:grpSpPr>
        <p:sp>
          <p:nvSpPr>
            <p:cNvPr id="16" name="Oval 51"/>
            <p:cNvSpPr/>
            <p:nvPr/>
          </p:nvSpPr>
          <p:spPr bwMode="auto">
            <a:xfrm>
              <a:off x="1149927" y="4227369"/>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Ziele </a:t>
              </a:r>
              <a:br>
                <a:rPr lang="de-DE" sz="1250">
                  <a:solidFill>
                    <a:schemeClr val="tx1"/>
                  </a:solidFill>
                </a:rPr>
              </a:br>
              <a:r>
                <a:rPr lang="de-DE" sz="1250">
                  <a:solidFill>
                    <a:schemeClr val="tx1"/>
                  </a:solidFill>
                </a:rPr>
                <a:t>für die </a:t>
              </a:r>
              <a:br>
                <a:rPr lang="de-DE" sz="1250">
                  <a:solidFill>
                    <a:schemeClr val="tx1"/>
                  </a:solidFill>
                </a:rPr>
              </a:br>
              <a:r>
                <a:rPr lang="de-DE" sz="1250">
                  <a:solidFill>
                    <a:schemeClr val="tx1"/>
                  </a:solidFill>
                </a:rPr>
                <a:t>Aktivität</a:t>
              </a:r>
              <a:endParaRPr/>
            </a:p>
          </p:txBody>
        </p:sp>
        <p:sp>
          <p:nvSpPr>
            <p:cNvPr id="17" name="Oval 52"/>
            <p:cNvSpPr/>
            <p:nvPr/>
          </p:nvSpPr>
          <p:spPr bwMode="auto">
            <a:xfrm>
              <a:off x="1149927" y="2743200"/>
              <a:ext cx="1447800" cy="1333500"/>
            </a:xfrm>
            <a:prstGeom prst="ellipse">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defRPr/>
              </a:pPr>
              <a:r>
                <a:rPr lang="de-DE" sz="1250">
                  <a:solidFill>
                    <a:schemeClr val="tx1"/>
                  </a:solidFill>
                </a:rPr>
                <a:t>Voraus-setzungen</a:t>
              </a:r>
              <a:endParaRPr/>
            </a:p>
            <a:p>
              <a:pPr algn="ctr">
                <a:defRPr/>
              </a:pPr>
              <a:r>
                <a:rPr lang="de-DE" sz="1250">
                  <a:solidFill>
                    <a:schemeClr val="tx1"/>
                  </a:solidFill>
                </a:rPr>
                <a:t>der SuS</a:t>
              </a:r>
            </a:p>
          </p:txBody>
        </p:sp>
      </p:grpSp>
      <p:cxnSp>
        <p:nvCxnSpPr>
          <p:cNvPr id="18" name="Gerade Verbindung 54"/>
          <p:cNvCxnSpPr>
            <a:cxnSpLocks/>
          </p:cNvCxnSpPr>
          <p:nvPr/>
        </p:nvCxnSpPr>
        <p:spPr bwMode="auto">
          <a:xfrm>
            <a:off x="2831981"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cxnSp>
        <p:nvCxnSpPr>
          <p:cNvPr id="19" name="Gerade Verbindung 56"/>
          <p:cNvCxnSpPr>
            <a:cxnSpLocks/>
          </p:cNvCxnSpPr>
          <p:nvPr/>
        </p:nvCxnSpPr>
        <p:spPr bwMode="auto">
          <a:xfrm>
            <a:off x="5663962" y="2478168"/>
            <a:ext cx="0" cy="3023608"/>
          </a:xfrm>
          <a:prstGeom prst="line">
            <a:avLst/>
          </a:prstGeom>
          <a:ln>
            <a:solidFill>
              <a:schemeClr val="tx2"/>
            </a:solidFill>
            <a:prstDash val="dash"/>
            <a:tailEnd type="none" w="lg" len="lg"/>
          </a:ln>
        </p:spPr>
        <p:style>
          <a:lnRef idx="2">
            <a:schemeClr val="accent1"/>
          </a:lnRef>
          <a:fillRef idx="0">
            <a:schemeClr val="accent1"/>
          </a:fillRef>
          <a:effectRef idx="1">
            <a:schemeClr val="accent1"/>
          </a:effectRef>
          <a:fontRef idx="minor">
            <a:schemeClr val="tx1"/>
          </a:fontRef>
        </p:style>
      </p:cxnSp>
      <p:sp>
        <p:nvSpPr>
          <p:cNvPr id="20" name="Legende mit Linie (1) (ohne Rahmen) 3"/>
          <p:cNvSpPr/>
          <p:nvPr/>
        </p:nvSpPr>
        <p:spPr bwMode="auto">
          <a:xfrm>
            <a:off x="900583" y="1281296"/>
            <a:ext cx="4295615" cy="475985"/>
          </a:xfrm>
          <a:prstGeom prst="callout1">
            <a:avLst>
              <a:gd name="adj1" fmla="val 119001"/>
              <a:gd name="adj2" fmla="val 48440"/>
              <a:gd name="adj3" fmla="val 427701"/>
              <a:gd name="adj4" fmla="val 22078"/>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Was bringen die Lernenden in die Aktivität mit?</a:t>
            </a:r>
            <a:endParaRPr/>
          </a:p>
        </p:txBody>
      </p:sp>
      <p:sp>
        <p:nvSpPr>
          <p:cNvPr id="21" name="Legende mit Linie (1) (ohne Rahmen) 29"/>
          <p:cNvSpPr/>
          <p:nvPr/>
        </p:nvSpPr>
        <p:spPr bwMode="auto">
          <a:xfrm>
            <a:off x="643632" y="6055159"/>
            <a:ext cx="4145384" cy="475985"/>
          </a:xfrm>
          <a:prstGeom prst="callout1">
            <a:avLst>
              <a:gd name="adj1" fmla="val -4497"/>
              <a:gd name="adj2" fmla="val 49784"/>
              <a:gd name="adj3" fmla="val -181390"/>
              <a:gd name="adj4" fmla="val 28432"/>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Was möchte ich mit der Aktivität erreichen?</a:t>
            </a:r>
            <a:endParaRPr/>
          </a:p>
        </p:txBody>
      </p:sp>
      <p:sp>
        <p:nvSpPr>
          <p:cNvPr id="22" name="Legende mit Linie (1) (ohne Rahmen) 30"/>
          <p:cNvSpPr/>
          <p:nvPr/>
        </p:nvSpPr>
        <p:spPr bwMode="auto">
          <a:xfrm>
            <a:off x="5196199" y="6055158"/>
            <a:ext cx="3888432" cy="475985"/>
          </a:xfrm>
          <a:prstGeom prst="callout1">
            <a:avLst>
              <a:gd name="adj1" fmla="val -9986"/>
              <a:gd name="adj2" fmla="val 24252"/>
              <a:gd name="adj3" fmla="val -299157"/>
              <a:gd name="adj4" fmla="val -7761"/>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600">
                <a:solidFill>
                  <a:schemeClr val="tx1"/>
                </a:solidFill>
              </a:rPr>
              <a:t>Wie stelle ich mir das Lernen konkret vor?</a:t>
            </a:r>
            <a:br>
              <a:rPr lang="de-DE" sz="1600">
                <a:solidFill>
                  <a:schemeClr val="tx1"/>
                </a:solidFill>
              </a:rPr>
            </a:br>
            <a:r>
              <a:rPr lang="de-DE" sz="1600">
                <a:solidFill>
                  <a:schemeClr val="tx1"/>
                </a:solidFill>
              </a:rPr>
              <a:t>Auf welche Denkvorgänge ziele ich ab?</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7"/>
          <p:cNvSpPr>
            <a:spLocks noGrp="1"/>
          </p:cNvSpPr>
          <p:nvPr>
            <p:ph type="body" sz="quarter" idx="11"/>
          </p:nvPr>
        </p:nvSpPr>
        <p:spPr bwMode="auto"/>
        <p:txBody>
          <a:bodyPr/>
          <a:lstStyle/>
          <a:p>
            <a:pPr>
              <a:defRPr/>
            </a:pPr>
            <a:r>
              <a:rPr lang="de-DE" dirty="0"/>
              <a:t>G</a:t>
            </a:r>
            <a:r>
              <a:rPr lang="de-DE" dirty="0" smtClean="0"/>
              <a:t>emeinsam </a:t>
            </a:r>
            <a:r>
              <a:rPr lang="de-DE" dirty="0"/>
              <a:t>an </a:t>
            </a:r>
            <a:r>
              <a:rPr lang="de-DE" dirty="0" smtClean="0"/>
              <a:t>einer </a:t>
            </a:r>
            <a:r>
              <a:rPr lang="de-DE" dirty="0"/>
              <a:t>Stunde arbeiten </a:t>
            </a:r>
            <a:endParaRPr dirty="0"/>
          </a:p>
        </p:txBody>
      </p:sp>
      <p:sp>
        <p:nvSpPr>
          <p:cNvPr id="15" name="Rechteck 14"/>
          <p:cNvSpPr/>
          <p:nvPr/>
        </p:nvSpPr>
        <p:spPr bwMode="auto">
          <a:xfrm>
            <a:off x="599852" y="1728242"/>
            <a:ext cx="2376264" cy="242216"/>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defRPr/>
            </a:pPr>
            <a:r>
              <a:rPr lang="de-DE" sz="1600" b="1">
                <a:solidFill>
                  <a:schemeClr val="bg1"/>
                </a:solidFill>
              </a:rPr>
              <a:t>Arbeitsauftrag:</a:t>
            </a:r>
            <a:endParaRPr sz="1200"/>
          </a:p>
        </p:txBody>
      </p:sp>
      <p:sp>
        <p:nvSpPr>
          <p:cNvPr id="16" name="Rechteck 15"/>
          <p:cNvSpPr/>
          <p:nvPr/>
        </p:nvSpPr>
        <p:spPr bwMode="auto">
          <a:xfrm>
            <a:off x="612552" y="2376315"/>
            <a:ext cx="9172623" cy="3168352"/>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t"/>
          <a:lstStyle/>
          <a:p>
            <a:pPr marL="87313">
              <a:spcAft>
                <a:spcPts val="253"/>
              </a:spcAft>
              <a:defRPr/>
            </a:pPr>
            <a:r>
              <a:rPr lang="de-DE" sz="1600" dirty="0">
                <a:solidFill>
                  <a:schemeClr val="tx1"/>
                </a:solidFill>
              </a:rPr>
              <a:t>Arbeiten Sie (in Einzel- oder Partnerarbeit) </a:t>
            </a:r>
            <a:r>
              <a:rPr lang="de-DE" sz="1600" dirty="0" smtClean="0">
                <a:solidFill>
                  <a:schemeClr val="tx1"/>
                </a:solidFill>
              </a:rPr>
              <a:t>an </a:t>
            </a:r>
            <a:r>
              <a:rPr lang="de-DE" sz="1600" dirty="0">
                <a:solidFill>
                  <a:schemeClr val="tx1"/>
                </a:solidFill>
              </a:rPr>
              <a:t>der Planung </a:t>
            </a:r>
            <a:r>
              <a:rPr lang="de-DE" sz="1600" dirty="0" smtClean="0">
                <a:solidFill>
                  <a:schemeClr val="tx1"/>
                </a:solidFill>
              </a:rPr>
              <a:t>einer, </a:t>
            </a:r>
            <a:r>
              <a:rPr lang="de-DE" sz="1600" dirty="0">
                <a:solidFill>
                  <a:schemeClr val="tx1"/>
                </a:solidFill>
              </a:rPr>
              <a:t>indem Sie eines der Werkzeuge aus der Datenbank wie folgt ausprobieren:</a:t>
            </a:r>
            <a:endParaRPr dirty="0"/>
          </a:p>
          <a:p>
            <a:pPr marL="357188" indent="-269875">
              <a:spcAft>
                <a:spcPts val="252"/>
              </a:spcAft>
              <a:buFont typeface="Arial"/>
              <a:buChar char="•"/>
              <a:defRPr/>
            </a:pPr>
            <a:r>
              <a:rPr lang="de-DE" sz="1600" dirty="0">
                <a:solidFill>
                  <a:schemeClr val="tx1"/>
                </a:solidFill>
              </a:rPr>
              <a:t>Wählen Sie ein Werkzeug aus der Datenbank oder Ihrem persönlichen Fundus aus, welches Ihnen für den Einsatz in „Stunde 1“ sinnvoll erscheint. Arbeiten Sie sich so in das Werkzeug ein, dass Sie es anderen Teilnehmern, die dieses Werkzeug noch nicht kennen, erklären können. (Falls Sie lieber ein Werkzeug aus Ihrem persönlichen Fundus verwenden, das nicht in der Datenbank enthalten ist, ergänzen Sie dieses Werkzeug bitte in der Datenbank.)</a:t>
            </a:r>
            <a:endParaRPr dirty="0"/>
          </a:p>
          <a:p>
            <a:pPr marL="357188" indent="-269875">
              <a:spcAft>
                <a:spcPts val="252"/>
              </a:spcAft>
              <a:buFont typeface="Arial"/>
              <a:buChar char="•"/>
              <a:defRPr/>
            </a:pPr>
            <a:r>
              <a:rPr lang="de-DE" sz="1600" dirty="0">
                <a:solidFill>
                  <a:schemeClr val="tx1"/>
                </a:solidFill>
              </a:rPr>
              <a:t>Überlegen Sie sich einen produktiven Einsatz des Werkzeugs und analysieren Sie diesen mithilfe des präsentierten Modells zur Analyse von Aktivitäten im Mathematikunterricht ein (siehe vorherige Folie).</a:t>
            </a:r>
            <a:endParaRPr dirty="0"/>
          </a:p>
          <a:p>
            <a:pPr marL="357188" indent="-269875">
              <a:spcAft>
                <a:spcPts val="252"/>
              </a:spcAft>
              <a:buFont typeface="Arial"/>
              <a:buChar char="•"/>
              <a:defRPr/>
            </a:pPr>
            <a:r>
              <a:rPr lang="de-DE" sz="1600" dirty="0">
                <a:solidFill>
                  <a:schemeClr val="tx1"/>
                </a:solidFill>
              </a:rPr>
              <a:t>Beschreiben Sie, welches Potential digitaler Werkzeuge für das Mathematiklernen Ihr Werkzeug in dieser Unterrichtseinheit anspricht.</a:t>
            </a:r>
            <a:endParaRPr lang="de-DE" sz="1600" dirty="0"/>
          </a:p>
          <a:p>
            <a:pPr marL="357188" indent="-269875">
              <a:spcAft>
                <a:spcPts val="252"/>
              </a:spcAft>
              <a:buFont typeface="Arial"/>
              <a:buChar char="•"/>
              <a:defRPr/>
            </a:pPr>
            <a:endParaRPr sz="1600" dirty="0">
              <a:solidFill>
                <a:schemeClr val="tx1"/>
              </a:solidFill>
            </a:endParaRPr>
          </a:p>
        </p:txBody>
      </p:sp>
      <p:sp>
        <p:nvSpPr>
          <p:cNvPr id="11" name="Rechteck 10">
            <a:extLst>
              <a:ext uri="{FF2B5EF4-FFF2-40B4-BE49-F238E27FC236}">
                <a16:creationId xmlns="" xmlns:a16="http://schemas.microsoft.com/office/drawing/2014/main" id="{4E0EC5B0-7CF0-4E8F-A24E-31DDB3E9DBA4}"/>
              </a:ext>
            </a:extLst>
          </p:cNvPr>
          <p:cNvSpPr/>
          <p:nvPr/>
        </p:nvSpPr>
        <p:spPr bwMode="auto">
          <a:xfrm>
            <a:off x="612552" y="5972061"/>
            <a:ext cx="9172623" cy="792000"/>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864000">
              <a:spcAft>
                <a:spcPts val="253"/>
              </a:spcAft>
              <a:defRPr/>
            </a:pPr>
            <a:endParaRPr lang="de-DE" sz="16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rmAutofit/>
          </a:bodyPr>
          <a:lstStyle/>
          <a:p>
            <a:pPr>
              <a:defRPr/>
            </a:pPr>
            <a:r>
              <a:rPr lang="de-DE" sz="1800" b="0"/>
              <a:t>Dȩbowska, E., Girwidz, R., Greczyło, T., Kohnle, A., Mason, B., Mathelitsch, L., Melder, T., Michelini, M., Ruddock, I. &amp; Silva, J. (2013). Report and recommendations on multimedia materials for teaching and learning electricity and magnetism. </a:t>
            </a:r>
            <a:r>
              <a:rPr lang="de-DE" sz="1800" b="0" i="1"/>
              <a:t>European Journal of Physics</a:t>
            </a:r>
            <a:r>
              <a:rPr lang="de-DE" sz="1800" b="0"/>
              <a:t>, </a:t>
            </a:r>
            <a:r>
              <a:rPr lang="de-DE" sz="1800" b="0" i="1"/>
              <a:t>34</a:t>
            </a:r>
            <a:r>
              <a:rPr lang="de-DE" sz="1800" b="0"/>
              <a:t>(3), 47-54.</a:t>
            </a:r>
            <a:endParaRPr lang="de-DE" sz="1800"/>
          </a:p>
          <a:p>
            <a:pPr>
              <a:defRPr/>
            </a:pPr>
            <a:r>
              <a:rPr lang="de-DE" sz="1800" b="0"/>
              <a:t>Girwidz, R. (2012). Vortrag zum Multimediaeinsatz im Physikunterricht. </a:t>
            </a:r>
            <a:r>
              <a:rPr lang="de-DE" sz="1800" b="0" u="sng">
                <a:hlinkClick r:id="rId2" tooltip="http://www.didaktikonline.physik.uni-muenchen.de/physik_multimedia/vortr/6_muenchen_LFB_2012_out.pdf"/>
              </a:rPr>
              <a:t>http://www.didaktikonline.physik.uni-muenchen.de/physik_multimedia/vortr/6_muenchen_LFB_2012_out.pdf</a:t>
            </a:r>
            <a:r>
              <a:rPr lang="de-DE" sz="1800" b="0"/>
              <a:t>  (Aufgerufen am 18.02.2021).</a:t>
            </a:r>
            <a:endParaRPr/>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6"/>
          <p:cNvSpPr>
            <a:spLocks noGrp="1"/>
          </p:cNvSpPr>
          <p:nvPr>
            <p:ph sz="quarter" idx="10"/>
          </p:nvPr>
        </p:nvSpPr>
        <p:spPr bwMode="auto"/>
        <p:txBody>
          <a:bodyPr>
            <a:normAutofit lnSpcReduction="10000"/>
          </a:bodyPr>
          <a:lstStyle/>
          <a:p>
            <a:pPr>
              <a:defRPr/>
            </a:pPr>
            <a:endParaRPr lang="de-DE"/>
          </a:p>
        </p:txBody>
      </p:sp>
      <p:sp>
        <p:nvSpPr>
          <p:cNvPr id="7" name="Textplatzhalter 7"/>
          <p:cNvSpPr>
            <a:spLocks noGrp="1"/>
          </p:cNvSpPr>
          <p:nvPr>
            <p:ph type="body" sz="quarter" idx="11"/>
          </p:nvPr>
        </p:nvSpPr>
        <p:spPr bwMode="auto"/>
        <p:txBody>
          <a:bodyPr/>
          <a:lstStyle/>
          <a:p>
            <a:pPr>
              <a:defRPr/>
            </a:pPr>
            <a:r>
              <a:rPr lang="de-DE"/>
              <a:t>Literatur</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vertOverflow="overflow" horzOverflow="clip" vert="horz" wrap="square" lIns="95359" tIns="47679" rIns="95359" bIns="47679" numCol="1" spcCol="0" rtlCol="0" fromWordArt="0" anchor="t" anchorCtr="0" forceAA="0" compatLnSpc="0">
            <a:normAutofit/>
          </a:bodyPr>
          <a:lstStyle/>
          <a:p>
            <a:pPr>
              <a:defRPr/>
            </a:pPr>
            <a:r>
              <a:rPr lang="de-DE" sz="1600" b="0" u="sng" dirty="0">
                <a:hlinkClick r:id="rId2" action="ppaction://hlinksldjump" tooltip="ppaction://hlinksldjumpslide0"/>
              </a:rPr>
              <a:t>Bild Modelle</a:t>
            </a:r>
            <a:r>
              <a:rPr lang="de-DE" sz="1600" b="0" dirty="0"/>
              <a:t>: </a:t>
            </a:r>
            <a:r>
              <a:rPr lang="de-DE" sz="1600" b="0" dirty="0" err="1"/>
              <a:t>zapCulture</a:t>
            </a:r>
            <a:r>
              <a:rPr lang="de-DE" sz="1600" b="0" dirty="0"/>
              <a:t>: </a:t>
            </a:r>
            <a:r>
              <a:rPr lang="de-DE" sz="1600" b="0" dirty="0">
                <a:ea typeface="Calibri"/>
                <a:cs typeface="Calibri"/>
              </a:rPr>
              <a:t>https://pixabay.com/de/photos/m%c3%a4dchen-laptop-schulmaterial-5662435/ (</a:t>
            </a:r>
            <a:r>
              <a:rPr lang="de-DE" sz="1600" b="0" i="0" u="none" strike="noStrike" cap="none" spc="0" dirty="0">
                <a:solidFill>
                  <a:schemeClr val="tx1"/>
                </a:solidFill>
                <a:latin typeface="Calibri"/>
                <a:ea typeface="Calibri"/>
                <a:cs typeface="Calibri"/>
              </a:rPr>
              <a:t>Aufgerufen am 28.07.2021).</a:t>
            </a:r>
            <a:endParaRPr dirty="0"/>
          </a:p>
          <a:p>
            <a:pPr>
              <a:defRPr/>
            </a:pPr>
            <a:endParaRPr sz="1600" b="0" dirty="0"/>
          </a:p>
          <a:p>
            <a:pPr>
              <a:defRPr/>
            </a:pPr>
            <a:endParaRPr lang="de-DE" sz="1600" b="0" dirty="0"/>
          </a:p>
          <a:p>
            <a:pPr>
              <a:defRPr/>
            </a:pPr>
            <a:endParaRPr lang="de-DE" sz="1600" b="0" dirty="0"/>
          </a:p>
          <a:p>
            <a:pPr>
              <a:defRPr/>
            </a:pPr>
            <a:endParaRPr lang="de-DE" sz="1600" b="0" dirty="0"/>
          </a:p>
          <a:p>
            <a:pPr>
              <a:defRPr/>
            </a:pPr>
            <a:endParaRPr lang="de-DE" sz="1600" b="0" dirty="0"/>
          </a:p>
          <a:p>
            <a:pPr>
              <a:defRPr/>
            </a:pPr>
            <a:endParaRPr lang="de-DE" sz="1600" b="0" dirty="0"/>
          </a:p>
          <a:p>
            <a:pPr>
              <a:defRPr/>
            </a:pPr>
            <a:endParaRPr lang="de-DE" sz="1600" b="0" dirty="0"/>
          </a:p>
          <a:p>
            <a:pPr>
              <a:defRPr/>
            </a:pPr>
            <a:endParaRPr lang="de-DE" sz="1600" b="0" dirty="0"/>
          </a:p>
          <a:p>
            <a:pPr marL="0" indent="0">
              <a:buNone/>
              <a:defRPr/>
            </a:pPr>
            <a:endParaRPr lang="de-DE" sz="1600" b="0" dirty="0"/>
          </a:p>
          <a:p>
            <a:pPr>
              <a:defRPr/>
            </a:pPr>
            <a:endParaRPr lang="de-DE" sz="1600" b="0" dirty="0"/>
          </a:p>
          <a:p>
            <a:pPr>
              <a:defRPr/>
            </a:pPr>
            <a:endParaRPr lang="de-DE" sz="1600" b="0" dirty="0"/>
          </a:p>
          <a:p>
            <a:pPr>
              <a:defRPr/>
            </a:pPr>
            <a:endParaRPr lang="de-DE" sz="1600" b="0" dirty="0"/>
          </a:p>
          <a:p>
            <a:pPr marL="0" indent="0">
              <a:buClr>
                <a:srgbClr val="C00000"/>
              </a:buClr>
              <a:buSzPct val="120000"/>
              <a:buFont typeface="Wingdings"/>
              <a:buNone/>
              <a:defRPr/>
            </a:pPr>
            <a:r>
              <a:rPr lang="de-DE" sz="1600" b="0" i="0" u="none" strike="noStrike" cap="none" spc="0" dirty="0">
                <a:solidFill>
                  <a:srgbClr val="000000"/>
                </a:solidFill>
                <a:latin typeface="Calibri"/>
                <a:ea typeface="Calibri"/>
                <a:cs typeface="Calibri"/>
              </a:rPr>
              <a:t>Alle Bilder lizensiert unter</a:t>
            </a:r>
            <a:r>
              <a:rPr lang="de-DE" sz="1600" b="0" i="0" u="none" strike="noStrike" cap="none" spc="0" dirty="0">
                <a:solidFill>
                  <a:srgbClr val="000000"/>
                </a:solidFill>
                <a:latin typeface="+mn-lt"/>
                <a:ea typeface="Calibri"/>
                <a:cs typeface="Calibri"/>
              </a:rPr>
              <a:t> </a:t>
            </a:r>
            <a:r>
              <a:rPr lang="de-DE" sz="1600" b="0" i="0" u="sng" strike="noStrike" cap="none" spc="0" dirty="0">
                <a:solidFill>
                  <a:schemeClr val="tx1"/>
                </a:solidFill>
                <a:latin typeface="+mn-lt"/>
                <a:ea typeface="Calibri"/>
                <a:cs typeface="Calibri"/>
                <a:hlinkClick r:id="rId3" tooltip="https://creativecommons.org/licenses/by-sa/4.0/legalcode.de"/>
              </a:rPr>
              <a:t>CC-BY-SA 4.0</a:t>
            </a:r>
            <a:endParaRPr lang="de-DE" sz="1600" b="0" dirty="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1"/>
          <p:cNvSpPr>
            <a:spLocks noGrp="1"/>
          </p:cNvSpPr>
          <p:nvPr>
            <p:ph sz="quarter" idx="10"/>
          </p:nvPr>
        </p:nvSpPr>
        <p:spPr bwMode="auto">
          <a:xfrm>
            <a:off x="684560" y="5400650"/>
            <a:ext cx="9172623" cy="1224136"/>
          </a:xfrm>
        </p:spPr>
        <p:txBody>
          <a:bodyPr>
            <a:normAutofit/>
          </a:bodyPr>
          <a:lstStyle/>
          <a:p>
            <a:pPr algn="l">
              <a:defRPr/>
            </a:pPr>
            <a:r>
              <a:rPr lang="de-DE" dirty="0"/>
              <a:t>2Didaktik der Mathematik – LMU München 2</a:t>
            </a:r>
          </a:p>
          <a:p>
            <a:pPr algn="l">
              <a:defRPr/>
            </a:pPr>
            <a:r>
              <a:rPr lang="de-DE" dirty="0"/>
              <a:t>Dieser Foliensatz „Digitale Werkzeuge für mathematische Lernprozesse auswählen“ wurde im Rahmen</a:t>
            </a:r>
          </a:p>
          <a:p>
            <a:pPr algn="l">
              <a:defRPr/>
            </a:pPr>
            <a:r>
              <a:rPr lang="de-DE" dirty="0"/>
              <a:t>des Projekts </a:t>
            </a:r>
            <a:r>
              <a:rPr lang="de-DE" dirty="0" err="1"/>
              <a:t>DigitUS</a:t>
            </a:r>
            <a:r>
              <a:rPr lang="de-DE" dirty="0"/>
              <a:t> von Stefan Ufer, Timo </a:t>
            </a:r>
            <a:r>
              <a:rPr lang="de-DE" dirty="0" err="1"/>
              <a:t>Kosiol</a:t>
            </a:r>
            <a:r>
              <a:rPr lang="de-DE" dirty="0"/>
              <a:t>, Matthias Mohr und Christian </a:t>
            </a:r>
            <a:r>
              <a:rPr lang="de-DE" dirty="0" err="1"/>
              <a:t>Lindermayer</a:t>
            </a:r>
            <a:r>
              <a:rPr lang="de-DE" dirty="0"/>
              <a:t> und</a:t>
            </a:r>
          </a:p>
          <a:p>
            <a:pPr algn="l">
              <a:defRPr/>
            </a:pPr>
            <a:r>
              <a:rPr lang="de-DE" dirty="0"/>
              <a:t>erstellt und ist als CC-BY-SA4.0 lizensiert</a:t>
            </a:r>
          </a:p>
        </p:txBody>
      </p:sp>
      <p:sp>
        <p:nvSpPr>
          <p:cNvPr id="7" name="Textplatzhalter 2"/>
          <p:cNvSpPr>
            <a:spLocks noGrp="1"/>
          </p:cNvSpPr>
          <p:nvPr>
            <p:ph type="body" sz="quarter" idx="11"/>
          </p:nvPr>
        </p:nvSpPr>
        <p:spPr bwMode="auto"/>
        <p:txBody>
          <a:bodyPr/>
          <a:lstStyle/>
          <a:p>
            <a:pPr>
              <a:defRPr/>
            </a:pPr>
            <a:r>
              <a:rPr lang="de-DE"/>
              <a:t>Bilder</a:t>
            </a:r>
            <a:endParaRPr/>
          </a:p>
        </p:txBody>
      </p: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Inhaltsplatzhalter 1"/>
          <p:cNvSpPr>
            <a:spLocks noGrp="1"/>
          </p:cNvSpPr>
          <p:nvPr>
            <p:ph idx="1"/>
          </p:nvPr>
        </p:nvSpPr>
        <p:spPr bwMode="auto"/>
        <p:txBody>
          <a:bodyPr/>
          <a:lstStyle/>
          <a:p>
            <a:pPr marL="0" indent="0">
              <a:buNone/>
              <a:defRPr/>
            </a:pPr>
            <a:r>
              <a:rPr lang="de-DE" sz="1600"/>
              <a:t>Lehrstuhl für Didaktik der Mathematik</a:t>
            </a:r>
            <a:endParaRPr/>
          </a:p>
          <a:p>
            <a:pPr marL="0" indent="0">
              <a:buNone/>
              <a:defRPr/>
            </a:pPr>
            <a:r>
              <a:rPr lang="de-DE" sz="1600"/>
              <a:t>Projekt DigitUS Mathematik</a:t>
            </a:r>
            <a:endParaRPr/>
          </a:p>
          <a:p>
            <a:pPr marL="0" indent="0">
              <a:buNone/>
              <a:defRPr/>
            </a:pPr>
            <a:endParaRPr lang="de-DE" sz="1600" b="0" i="1"/>
          </a:p>
          <a:p>
            <a:pPr marL="0" indent="0">
              <a:buNone/>
              <a:defRPr/>
            </a:pPr>
            <a:r>
              <a:rPr lang="de-DE" sz="1600" b="0" i="1"/>
              <a:t>Prof. Dr. Stefan Ufer</a:t>
            </a:r>
            <a:endParaRPr/>
          </a:p>
          <a:p>
            <a:pPr marL="0" indent="0">
              <a:buNone/>
              <a:defRPr/>
            </a:pPr>
            <a:r>
              <a:rPr lang="pt-BR" sz="1600" b="0" i="1"/>
              <a:t>Timo Kosiol</a:t>
            </a:r>
          </a:p>
          <a:p>
            <a:pPr marL="0" indent="0">
              <a:buNone/>
              <a:defRPr/>
            </a:pPr>
            <a:r>
              <a:rPr lang="pt-BR" sz="1600" b="0" i="1"/>
              <a:t>Matthias Mohr</a:t>
            </a:r>
          </a:p>
          <a:p>
            <a:pPr marL="0" indent="0">
              <a:buNone/>
              <a:defRPr/>
            </a:pPr>
            <a:r>
              <a:rPr lang="pt-BR" sz="1600" b="0" i="1"/>
              <a:t>Christian Lindermayer</a:t>
            </a:r>
          </a:p>
          <a:p>
            <a:pPr marL="0" indent="0">
              <a:buNone/>
              <a:defRPr/>
            </a:pPr>
            <a:endParaRPr lang="pt-BR" sz="1600" b="0" i="1"/>
          </a:p>
          <a:p>
            <a:pPr marL="0" indent="0">
              <a:buNone/>
              <a:defRPr/>
            </a:pPr>
            <a:endParaRPr lang="pt-BR" sz="1600" b="0"/>
          </a:p>
          <a:p>
            <a:pPr marL="0" indent="0">
              <a:buNone/>
              <a:defRPr/>
            </a:pPr>
            <a:r>
              <a:rPr lang="pt-BR" sz="1600" b="0"/>
              <a:t>Theresienstraße 39</a:t>
            </a:r>
            <a:br>
              <a:rPr lang="pt-BR" sz="1600" b="0"/>
            </a:br>
            <a:r>
              <a:rPr lang="pt-BR" sz="1600" b="0"/>
              <a:t>80333 München</a:t>
            </a:r>
            <a:br>
              <a:rPr lang="pt-BR" sz="1600" b="0"/>
            </a:br>
            <a:r>
              <a:rPr lang="pt-BR" sz="1600" b="0" u="sng">
                <a:hlinkClick r:id="rId2" tooltip="mailto:didaktik@math.lmu.de"/>
              </a:rPr>
              <a:t>didaktik@math.lmu.de</a:t>
            </a:r>
            <a:endParaRPr lang="pt-BR" sz="1600" b="0"/>
          </a:p>
          <a:p>
            <a:pPr marL="0" indent="0">
              <a:buNone/>
              <a:defRPr/>
            </a:pPr>
            <a:endParaRPr lang="de-DE" sz="1600"/>
          </a:p>
        </p:txBody>
      </p:sp>
      <p:sp>
        <p:nvSpPr>
          <p:cNvPr id="3" name="Titel 2"/>
          <p:cNvSpPr>
            <a:spLocks noGrp="1"/>
          </p:cNvSpPr>
          <p:nvPr>
            <p:ph type="title"/>
          </p:nvPr>
        </p:nvSpPr>
        <p:spPr bwMode="auto"/>
        <p:txBody>
          <a:bodyPr/>
          <a:lstStyle/>
          <a:p>
            <a:pPr>
              <a:defRPr/>
            </a:pPr>
            <a:r>
              <a:rPr lang="de-DE"/>
              <a:t>Fragen?</a:t>
            </a:r>
            <a:endParaRPr/>
          </a:p>
        </p:txBody>
      </p:sp>
      <p:sp>
        <p:nvSpPr>
          <p:cNvPr id="5" name="Textplatzhalter 4"/>
          <p:cNvSpPr>
            <a:spLocks noGrp="1"/>
          </p:cNvSpPr>
          <p:nvPr>
            <p:ph type="body" sz="quarter" idx="11"/>
          </p:nvPr>
        </p:nvSpPr>
        <p:spPr bwMode="auto"/>
        <p:txBody>
          <a:bodyPr/>
          <a:lstStyle/>
          <a:p>
            <a:pPr>
              <a:defRPr/>
            </a:pPr>
            <a:r>
              <a:rPr lang="de-DE"/>
              <a:t>Kontakt</a:t>
            </a:r>
            <a:endParaRPr/>
          </a:p>
        </p:txBody>
      </p:sp>
      <p:pic>
        <p:nvPicPr>
          <p:cNvPr id="4" name="Grafik 3"/>
          <p:cNvPicPr>
            <a:picLocks noChangeAspect="1"/>
          </p:cNvPicPr>
          <p:nvPr/>
        </p:nvPicPr>
        <p:blipFill>
          <a:blip r:embed="rId3"/>
          <a:stretch/>
        </p:blipFill>
        <p:spPr bwMode="auto">
          <a:xfrm>
            <a:off x="6445200" y="3936346"/>
            <a:ext cx="3426191" cy="26127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Digitale Werkzeuge auswählen</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grpSp>
        <p:nvGrpSpPr>
          <p:cNvPr id="41" name="Gruppieren 40"/>
          <p:cNvGrpSpPr/>
          <p:nvPr/>
        </p:nvGrpSpPr>
        <p:grpSpPr bwMode="auto">
          <a:xfrm>
            <a:off x="2571220" y="1440210"/>
            <a:ext cx="2170255" cy="2170255"/>
            <a:chOff x="3549577" y="1172"/>
            <a:chExt cx="2170255" cy="2170255"/>
          </a:xfrm>
        </p:grpSpPr>
        <p:sp>
          <p:nvSpPr>
            <p:cNvPr id="42" name="Oval 41"/>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Potentiale kennen</a:t>
              </a:r>
              <a:endParaRPr/>
            </a:p>
          </p:txBody>
        </p:sp>
      </p:grpSp>
      <p:grpSp>
        <p:nvGrpSpPr>
          <p:cNvPr id="44" name="Gruppieren 43"/>
          <p:cNvGrpSpPr/>
          <p:nvPr/>
        </p:nvGrpSpPr>
        <p:grpSpPr bwMode="auto">
          <a:xfrm>
            <a:off x="4096061" y="3633456"/>
            <a:ext cx="732461" cy="575633"/>
            <a:chOff x="5074419" y="2194418"/>
            <a:chExt cx="732461" cy="575633"/>
          </a:xfrm>
        </p:grpSpPr>
        <p:sp>
          <p:nvSpPr>
            <p:cNvPr id="45" name="Pfeil nach rechts 44"/>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6"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 name="Gruppieren 2">
            <a:extLst>
              <a:ext uri="{FF2B5EF4-FFF2-40B4-BE49-F238E27FC236}">
                <a16:creationId xmlns="" xmlns:a16="http://schemas.microsoft.com/office/drawing/2014/main" id="{24EE57CE-DCA4-4C49-8960-E2F83DE42937}"/>
              </a:ext>
            </a:extLst>
          </p:cNvPr>
          <p:cNvGrpSpPr/>
          <p:nvPr/>
        </p:nvGrpSpPr>
        <p:grpSpPr>
          <a:xfrm>
            <a:off x="4202937" y="4262295"/>
            <a:ext cx="2170255" cy="2170255"/>
            <a:chOff x="4202937" y="4262295"/>
            <a:chExt cx="2170255" cy="2170255"/>
          </a:xfrm>
        </p:grpSpPr>
        <p:sp>
          <p:nvSpPr>
            <p:cNvPr id="48" name="Oval 47"/>
            <p:cNvSpPr/>
            <p:nvPr/>
          </p:nvSpPr>
          <p:spPr bwMode="auto">
            <a:xfrm>
              <a:off x="4202937" y="4262295"/>
              <a:ext cx="2170255" cy="2170255"/>
            </a:xfrm>
            <a:prstGeom prst="ellipse">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9" name="Oval 4"/>
            <p:cNvSpPr txBox="1"/>
            <p:nvPr/>
          </p:nvSpPr>
          <p:spPr bwMode="auto">
            <a:xfrm>
              <a:off x="4505866" y="4580121"/>
              <a:ext cx="1564396"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dirty="0"/>
                <a:t>2. Was?</a:t>
              </a:r>
              <a:endParaRPr dirty="0"/>
            </a:p>
            <a:p>
              <a:pPr marL="11113" lvl="1" indent="-11113" algn="ctr" defTabSz="1111250">
                <a:lnSpc>
                  <a:spcPct val="90000"/>
                </a:lnSpc>
                <a:spcBef>
                  <a:spcPts val="0"/>
                </a:spcBef>
                <a:spcAft>
                  <a:spcPts val="0"/>
                </a:spcAft>
                <a:buNone/>
                <a:defRPr/>
              </a:pPr>
              <a:r>
                <a:rPr lang="de-DE" sz="2500" dirty="0"/>
                <a:t>Werkzeuge finden</a:t>
              </a:r>
              <a:endParaRPr dirty="0"/>
            </a:p>
          </p:txBody>
        </p:sp>
      </p:grpSp>
      <p:grpSp>
        <p:nvGrpSpPr>
          <p:cNvPr id="50" name="Gruppieren 49"/>
          <p:cNvGrpSpPr/>
          <p:nvPr/>
        </p:nvGrpSpPr>
        <p:grpSpPr bwMode="auto">
          <a:xfrm>
            <a:off x="3388362" y="4981192"/>
            <a:ext cx="575633" cy="732461"/>
            <a:chOff x="4363181" y="3540156"/>
            <a:chExt cx="575633" cy="732461"/>
          </a:xfrm>
        </p:grpSpPr>
        <p:sp>
          <p:nvSpPr>
            <p:cNvPr id="51" name="Pfeil nach rechts 50"/>
            <p:cNvSpPr/>
            <p:nvPr/>
          </p:nvSpPr>
          <p:spPr bwMode="auto">
            <a:xfrm rot="10800000">
              <a:off x="4363181" y="3540156"/>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52"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53" name="Gruppieren 52"/>
          <p:cNvGrpSpPr/>
          <p:nvPr/>
        </p:nvGrpSpPr>
        <p:grpSpPr bwMode="auto">
          <a:xfrm>
            <a:off x="964184" y="4262295"/>
            <a:ext cx="2170255" cy="2170255"/>
            <a:chOff x="1921400" y="2821259"/>
            <a:chExt cx="2170255" cy="2170255"/>
          </a:xfrm>
        </p:grpSpPr>
        <p:sp>
          <p:nvSpPr>
            <p:cNvPr id="54" name="Oval 53"/>
            <p:cNvSpPr/>
            <p:nvPr/>
          </p:nvSpPr>
          <p:spPr bwMode="auto">
            <a:xfrm>
              <a:off x="1921400" y="2821259"/>
              <a:ext cx="2170255" cy="2170255"/>
            </a:xfrm>
            <a:prstGeom prst="ellipse">
              <a:avLst/>
            </a:prstGeom>
            <a:solidFill>
              <a:schemeClr val="accent4">
                <a:hueOff val="0"/>
                <a:satOff val="0"/>
                <a:lumOff val="0"/>
                <a:alpha val="3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5"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Potentiale nutzen</a:t>
              </a:r>
              <a:endParaRPr/>
            </a:p>
          </p:txBody>
        </p:sp>
      </p:grpSp>
      <p:grpSp>
        <p:nvGrpSpPr>
          <p:cNvPr id="56" name="Gruppieren 55"/>
          <p:cNvGrpSpPr/>
          <p:nvPr/>
        </p:nvGrpSpPr>
        <p:grpSpPr bwMode="auto">
          <a:xfrm>
            <a:off x="2489025" y="3663671"/>
            <a:ext cx="732461" cy="575633"/>
            <a:chOff x="3446241" y="2222635"/>
            <a:chExt cx="732461" cy="575633"/>
          </a:xfrm>
        </p:grpSpPr>
        <p:sp>
          <p:nvSpPr>
            <p:cNvPr id="57" name="Pfeil nach rechts 56"/>
            <p:cNvSpPr/>
            <p:nvPr/>
          </p:nvSpPr>
          <p:spPr bwMode="auto">
            <a:xfrm rot="18000000">
              <a:off x="3524655" y="2144221"/>
              <a:ext cx="575633" cy="732461"/>
            </a:xfrm>
            <a:prstGeom prst="rightArrow">
              <a:avLst>
                <a:gd name="adj1" fmla="val 60000"/>
                <a:gd name="adj2" fmla="val 50000"/>
              </a:avLst>
            </a:prstGeom>
            <a:solidFill>
              <a:schemeClr val="accent4">
                <a:hueOff val="0"/>
                <a:satOff val="0"/>
                <a:lumOff val="0"/>
                <a:alpha val="30000"/>
              </a:schemeClr>
            </a:solid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Digitale Werkzeuge auswählen</a:t>
            </a:r>
            <a:endParaRPr/>
          </a:p>
        </p:txBody>
      </p:sp>
      <p:sp>
        <p:nvSpPr>
          <p:cNvPr id="4" name="Inhaltsplatzhalter 3"/>
          <p:cNvSpPr>
            <a:spLocks noGrp="1"/>
          </p:cNvSpPr>
          <p:nvPr>
            <p:ph sz="quarter" idx="10"/>
          </p:nvPr>
        </p:nvSpPr>
        <p:spPr bwMode="auto"/>
        <p:txBody>
          <a:bodyPr>
            <a:normAutofit lnSpcReduction="10000"/>
          </a:bodyPr>
          <a:lstStyle/>
          <a:p>
            <a:pPr>
              <a:defRPr/>
            </a:pPr>
            <a:endParaRPr lang="de-DE"/>
          </a:p>
        </p:txBody>
      </p:sp>
      <p:sp>
        <p:nvSpPr>
          <p:cNvPr id="5" name="Textplatzhalter 4"/>
          <p:cNvSpPr>
            <a:spLocks noGrp="1"/>
          </p:cNvSpPr>
          <p:nvPr>
            <p:ph type="body" sz="quarter" idx="11"/>
          </p:nvPr>
        </p:nvSpPr>
        <p:spPr bwMode="auto"/>
        <p:txBody>
          <a:bodyPr/>
          <a:lstStyle/>
          <a:p>
            <a:pPr>
              <a:defRPr/>
            </a:pPr>
            <a:r>
              <a:rPr lang="de-DE"/>
              <a:t>Themen heute mit Fokus Mathematikunterricht</a:t>
            </a:r>
            <a:endParaRPr/>
          </a:p>
        </p:txBody>
      </p:sp>
      <p:sp>
        <p:nvSpPr>
          <p:cNvPr id="23" name="Rechteck 8"/>
          <p:cNvSpPr/>
          <p:nvPr/>
        </p:nvSpPr>
        <p:spPr bwMode="auto">
          <a:xfrm>
            <a:off x="6770568" y="4681796"/>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Datenbank Mathematik</a:t>
            </a:r>
            <a:endParaRPr sz="1600">
              <a:solidFill>
                <a:schemeClr val="bg1"/>
              </a:solidFill>
            </a:endParaRPr>
          </a:p>
        </p:txBody>
      </p:sp>
      <p:sp>
        <p:nvSpPr>
          <p:cNvPr id="24" name="Rechteck 8"/>
          <p:cNvSpPr/>
          <p:nvPr/>
        </p:nvSpPr>
        <p:spPr bwMode="auto">
          <a:xfrm>
            <a:off x="6770568" y="5196605"/>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(Basis-Check)</a:t>
            </a:r>
            <a:endParaRPr sz="1600">
              <a:solidFill>
                <a:schemeClr val="bg1"/>
              </a:solidFill>
            </a:endParaRPr>
          </a:p>
        </p:txBody>
      </p:sp>
      <p:sp>
        <p:nvSpPr>
          <p:cNvPr id="25" name="Rechteck 24"/>
          <p:cNvSpPr/>
          <p:nvPr/>
        </p:nvSpPr>
        <p:spPr bwMode="auto">
          <a:xfrm>
            <a:off x="6770568" y="5711414"/>
            <a:ext cx="3024336" cy="40642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600">
                <a:solidFill>
                  <a:schemeClr val="bg1"/>
                </a:solidFill>
              </a:rPr>
              <a:t>Fachliche Auswahlkriterien</a:t>
            </a:r>
            <a:endParaRPr/>
          </a:p>
        </p:txBody>
      </p:sp>
      <p:grpSp>
        <p:nvGrpSpPr>
          <p:cNvPr id="26" name="Gruppieren 25"/>
          <p:cNvGrpSpPr/>
          <p:nvPr/>
        </p:nvGrpSpPr>
        <p:grpSpPr bwMode="auto">
          <a:xfrm>
            <a:off x="2571220" y="1440210"/>
            <a:ext cx="2170255" cy="2170255"/>
            <a:chOff x="3549577" y="1172"/>
            <a:chExt cx="2170255" cy="2170255"/>
          </a:xfrm>
        </p:grpSpPr>
        <p:sp>
          <p:nvSpPr>
            <p:cNvPr id="27" name="Oval 26"/>
            <p:cNvSpPr/>
            <p:nvPr/>
          </p:nvSpPr>
          <p:spPr bwMode="auto">
            <a:xfrm>
              <a:off x="3549577" y="1172"/>
              <a:ext cx="2170255" cy="2170255"/>
            </a:xfrm>
            <a:prstGeom prst="ellipse">
              <a:avLst/>
            </a:prstGeom>
            <a:solidFill>
              <a:schemeClr val="accent2">
                <a:hueOff val="0"/>
                <a:satOff val="0"/>
                <a:lumOff val="0"/>
                <a:alpha val="30000"/>
              </a:schemeClr>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Oval 4"/>
            <p:cNvSpPr txBox="1"/>
            <p:nvPr/>
          </p:nvSpPr>
          <p:spPr bwMode="auto">
            <a:xfrm>
              <a:off x="3867404" y="318998"/>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1. Wofür?</a:t>
              </a:r>
              <a:endParaRPr/>
            </a:p>
            <a:p>
              <a:pPr marL="11113" lvl="1" indent="-11113" algn="ctr" defTabSz="1111250">
                <a:lnSpc>
                  <a:spcPct val="90000"/>
                </a:lnSpc>
                <a:spcBef>
                  <a:spcPts val="0"/>
                </a:spcBef>
                <a:spcAft>
                  <a:spcPts val="0"/>
                </a:spcAft>
                <a:buNone/>
                <a:defRPr/>
              </a:pPr>
              <a:r>
                <a:rPr lang="de-DE" sz="2500"/>
                <a:t>Potentiale kennen</a:t>
              </a:r>
              <a:endParaRPr/>
            </a:p>
          </p:txBody>
        </p:sp>
      </p:grpSp>
      <p:grpSp>
        <p:nvGrpSpPr>
          <p:cNvPr id="29" name="Gruppieren 28"/>
          <p:cNvGrpSpPr/>
          <p:nvPr/>
        </p:nvGrpSpPr>
        <p:grpSpPr bwMode="auto">
          <a:xfrm>
            <a:off x="4096061" y="3633456"/>
            <a:ext cx="732461" cy="575633"/>
            <a:chOff x="5074419" y="2194418"/>
            <a:chExt cx="732461" cy="575633"/>
          </a:xfrm>
        </p:grpSpPr>
        <p:sp>
          <p:nvSpPr>
            <p:cNvPr id="30" name="Pfeil nach rechts 29"/>
            <p:cNvSpPr/>
            <p:nvPr/>
          </p:nvSpPr>
          <p:spPr bwMode="auto">
            <a:xfrm rot="3599999">
              <a:off x="5152833" y="2116004"/>
              <a:ext cx="575633" cy="732461"/>
            </a:xfrm>
            <a:prstGeom prst="rightArrow">
              <a:avLst>
                <a:gd name="adj1" fmla="val 60000"/>
                <a:gd name="adj2" fmla="val 50000"/>
              </a:avLst>
            </a:prstGeom>
            <a:solidFill>
              <a:schemeClr val="accent2">
                <a:hueOff val="0"/>
                <a:satOff val="0"/>
                <a:lumOff val="0"/>
                <a:alpha val="30000"/>
              </a:schemeClr>
            </a:solidFill>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1" name="Pfeil nach rechts 6"/>
            <p:cNvSpPr txBox="1"/>
            <p:nvPr/>
          </p:nvSpPr>
          <p:spPr bwMode="auto">
            <a:xfrm rot="3599999">
              <a:off x="5196005" y="2187719"/>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5" name="Gruppieren 34"/>
          <p:cNvGrpSpPr/>
          <p:nvPr/>
        </p:nvGrpSpPr>
        <p:grpSpPr bwMode="auto">
          <a:xfrm>
            <a:off x="3388362" y="4981192"/>
            <a:ext cx="575633" cy="732461"/>
            <a:chOff x="4363181" y="3540156"/>
            <a:chExt cx="575633" cy="732461"/>
          </a:xfrm>
        </p:grpSpPr>
        <p:sp>
          <p:nvSpPr>
            <p:cNvPr id="36" name="Pfeil nach rechts 35"/>
            <p:cNvSpPr/>
            <p:nvPr/>
          </p:nvSpPr>
          <p:spPr bwMode="auto">
            <a:xfrm rot="10800000">
              <a:off x="4363181" y="3540156"/>
              <a:ext cx="575633" cy="732461"/>
            </a:xfrm>
            <a:prstGeom prst="rightArrow">
              <a:avLst>
                <a:gd name="adj1" fmla="val 60000"/>
                <a:gd name="adj2" fmla="val 50000"/>
              </a:avLst>
            </a:prstGeom>
          </p:spPr>
          <p:style>
            <a:lnRef idx="0">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Pfeil nach rechts 6"/>
            <p:cNvSpPr txBox="1"/>
            <p:nvPr/>
          </p:nvSpPr>
          <p:spPr bwMode="auto">
            <a:xfrm rot="21600000">
              <a:off x="4535871" y="3686648"/>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38" name="Gruppieren 37"/>
          <p:cNvGrpSpPr/>
          <p:nvPr/>
        </p:nvGrpSpPr>
        <p:grpSpPr bwMode="auto">
          <a:xfrm>
            <a:off x="964184" y="4262295"/>
            <a:ext cx="2170255" cy="2170255"/>
            <a:chOff x="1921400" y="2821259"/>
            <a:chExt cx="2170255" cy="2170255"/>
          </a:xfrm>
        </p:grpSpPr>
        <p:sp>
          <p:nvSpPr>
            <p:cNvPr id="39" name="Oval 38"/>
            <p:cNvSpPr/>
            <p:nvPr/>
          </p:nvSpPr>
          <p:spPr bwMode="auto">
            <a:xfrm>
              <a:off x="1921400" y="2821259"/>
              <a:ext cx="2170255" cy="2170255"/>
            </a:xfrm>
            <a:prstGeom prst="ellipse">
              <a:avLst/>
            </a:prstGeom>
            <a:solidFill>
              <a:schemeClr val="accent4">
                <a:hueOff val="0"/>
                <a:satOff val="0"/>
                <a:lumOff val="0"/>
                <a:alpha val="3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0" name="Oval 4"/>
            <p:cNvSpPr txBox="1"/>
            <p:nvPr/>
          </p:nvSpPr>
          <p:spPr bwMode="auto">
            <a:xfrm>
              <a:off x="2239226" y="3139085"/>
              <a:ext cx="1534603"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a:t>3. Wie?</a:t>
              </a:r>
              <a:endParaRPr/>
            </a:p>
            <a:p>
              <a:pPr marL="11113" lvl="1" indent="-11113" algn="ctr" defTabSz="1111250">
                <a:lnSpc>
                  <a:spcPct val="90000"/>
                </a:lnSpc>
                <a:spcBef>
                  <a:spcPts val="0"/>
                </a:spcBef>
                <a:spcAft>
                  <a:spcPts val="0"/>
                </a:spcAft>
                <a:buNone/>
                <a:defRPr/>
              </a:pPr>
              <a:r>
                <a:rPr lang="de-DE" sz="2500"/>
                <a:t>Potentiale nutzen</a:t>
              </a:r>
              <a:endParaRPr/>
            </a:p>
          </p:txBody>
        </p:sp>
      </p:grpSp>
      <p:grpSp>
        <p:nvGrpSpPr>
          <p:cNvPr id="59" name="Gruppieren 58"/>
          <p:cNvGrpSpPr/>
          <p:nvPr/>
        </p:nvGrpSpPr>
        <p:grpSpPr bwMode="auto">
          <a:xfrm>
            <a:off x="2489025" y="3663671"/>
            <a:ext cx="732461" cy="575633"/>
            <a:chOff x="3446241" y="2222635"/>
            <a:chExt cx="732461" cy="575633"/>
          </a:xfrm>
        </p:grpSpPr>
        <p:sp>
          <p:nvSpPr>
            <p:cNvPr id="60" name="Pfeil nach rechts 59"/>
            <p:cNvSpPr/>
            <p:nvPr/>
          </p:nvSpPr>
          <p:spPr bwMode="auto">
            <a:xfrm rot="18000000">
              <a:off x="3524655" y="2144221"/>
              <a:ext cx="575633" cy="732461"/>
            </a:xfrm>
            <a:prstGeom prst="rightArrow">
              <a:avLst>
                <a:gd name="adj1" fmla="val 60000"/>
                <a:gd name="adj2" fmla="val 50000"/>
              </a:avLst>
            </a:prstGeom>
            <a:solidFill>
              <a:schemeClr val="accent4">
                <a:hueOff val="0"/>
                <a:satOff val="0"/>
                <a:lumOff val="0"/>
                <a:alpha val="30000"/>
              </a:schemeClr>
            </a:solidFill>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61" name="Pfeil nach rechts 6"/>
            <p:cNvSpPr txBox="1"/>
            <p:nvPr/>
          </p:nvSpPr>
          <p:spPr bwMode="auto">
            <a:xfrm rot="18000000">
              <a:off x="3567828" y="2365490"/>
              <a:ext cx="402942" cy="439477"/>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1155699">
                <a:lnSpc>
                  <a:spcPct val="90000"/>
                </a:lnSpc>
                <a:spcBef>
                  <a:spcPts val="0"/>
                </a:spcBef>
                <a:spcAft>
                  <a:spcPts val="0"/>
                </a:spcAft>
                <a:buNone/>
                <a:defRPr/>
              </a:pPr>
              <a:endParaRPr lang="de-DE" sz="2600"/>
            </a:p>
          </p:txBody>
        </p:sp>
      </p:grpSp>
      <p:grpSp>
        <p:nvGrpSpPr>
          <p:cNvPr id="41" name="Gruppieren 40">
            <a:extLst>
              <a:ext uri="{FF2B5EF4-FFF2-40B4-BE49-F238E27FC236}">
                <a16:creationId xmlns="" xmlns:a16="http://schemas.microsoft.com/office/drawing/2014/main" id="{89C6F5A6-C0C1-493F-BFE4-9BEE648A4303}"/>
              </a:ext>
            </a:extLst>
          </p:cNvPr>
          <p:cNvGrpSpPr/>
          <p:nvPr/>
        </p:nvGrpSpPr>
        <p:grpSpPr>
          <a:xfrm>
            <a:off x="4202937" y="4262295"/>
            <a:ext cx="2170255" cy="2170255"/>
            <a:chOff x="4202937" y="4262295"/>
            <a:chExt cx="2170255" cy="2170255"/>
          </a:xfrm>
        </p:grpSpPr>
        <p:sp>
          <p:nvSpPr>
            <p:cNvPr id="42" name="Oval 47">
              <a:extLst>
                <a:ext uri="{FF2B5EF4-FFF2-40B4-BE49-F238E27FC236}">
                  <a16:creationId xmlns="" xmlns:a16="http://schemas.microsoft.com/office/drawing/2014/main" id="{36312041-9BC8-4C83-8A93-F16C7DC2AA21}"/>
                </a:ext>
              </a:extLst>
            </p:cNvPr>
            <p:cNvSpPr/>
            <p:nvPr/>
          </p:nvSpPr>
          <p:spPr bwMode="auto">
            <a:xfrm>
              <a:off x="4202937" y="4262295"/>
              <a:ext cx="2170255" cy="2170255"/>
            </a:xfrm>
            <a:prstGeom prst="ellipse">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43" name="Oval 4">
              <a:extLst>
                <a:ext uri="{FF2B5EF4-FFF2-40B4-BE49-F238E27FC236}">
                  <a16:creationId xmlns="" xmlns:a16="http://schemas.microsoft.com/office/drawing/2014/main" id="{4E3563BA-FC2E-4451-8E95-3EE0253EFFBF}"/>
                </a:ext>
              </a:extLst>
            </p:cNvPr>
            <p:cNvSpPr txBox="1"/>
            <p:nvPr/>
          </p:nvSpPr>
          <p:spPr bwMode="auto">
            <a:xfrm>
              <a:off x="4505866" y="4580121"/>
              <a:ext cx="1564396" cy="1534603"/>
            </a:xfrm>
            <a:prstGeom prst="rect">
              <a:avLst/>
            </a:prstGeom>
          </p:spPr>
          <p:style>
            <a:lnRef idx="0">
              <a:srgbClr val="000000"/>
            </a:lnRef>
            <a:fillRef idx="0">
              <a:srgbClr val="000000"/>
            </a:fillRef>
            <a:effectRef idx="0">
              <a:srgbClr val="000000"/>
            </a:effectRef>
            <a:fontRef idx="minor">
              <a:schemeClr val="lt1"/>
            </a:fontRef>
          </p:style>
          <p:txBody>
            <a:bodyPr spcFirstLastPara="0" vert="horz" wrap="square" lIns="40640" tIns="40640" rIns="40640" bIns="40640" numCol="1" spcCol="1270" anchor="ctr" anchorCtr="0">
              <a:noAutofit/>
            </a:bodyPr>
            <a:lstStyle/>
            <a:p>
              <a:pPr marL="0" lvl="0" indent="0" algn="ctr" defTabSz="1422400">
                <a:lnSpc>
                  <a:spcPct val="90000"/>
                </a:lnSpc>
                <a:spcBef>
                  <a:spcPts val="0"/>
                </a:spcBef>
                <a:spcAft>
                  <a:spcPts val="0"/>
                </a:spcAft>
                <a:buNone/>
                <a:defRPr/>
              </a:pPr>
              <a:r>
                <a:rPr lang="de-DE" sz="2800" dirty="0"/>
                <a:t>2. Was?</a:t>
              </a:r>
              <a:endParaRPr dirty="0"/>
            </a:p>
            <a:p>
              <a:pPr marL="11113" lvl="1" indent="-11113" algn="ctr" defTabSz="1111250">
                <a:lnSpc>
                  <a:spcPct val="90000"/>
                </a:lnSpc>
                <a:spcBef>
                  <a:spcPts val="0"/>
                </a:spcBef>
                <a:spcAft>
                  <a:spcPts val="0"/>
                </a:spcAft>
                <a:buNone/>
                <a:defRPr/>
              </a:pPr>
              <a:r>
                <a:rPr lang="de-DE" sz="2500" dirty="0"/>
                <a:t>Werkzeuge finden</a:t>
              </a:r>
              <a:endParaRPr dirty="0"/>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accent2">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pic>
        <p:nvPicPr>
          <p:cNvPr id="10" name="Grafik 6"/>
          <p:cNvPicPr>
            <a:picLocks noChangeAspect="1"/>
          </p:cNvPicPr>
          <p:nvPr/>
        </p:nvPicPr>
        <p:blipFill>
          <a:blip r:embed="rId3"/>
          <a:stretch/>
        </p:blipFill>
        <p:spPr bwMode="auto">
          <a:xfrm>
            <a:off x="5437088" y="3525034"/>
            <a:ext cx="4303927" cy="2202383"/>
          </a:xfrm>
          <a:prstGeom prst="rect">
            <a:avLst/>
          </a:prstGeom>
        </p:spPr>
      </p:pic>
      <p:pic>
        <p:nvPicPr>
          <p:cNvPr id="11" name="Grafik 7"/>
          <p:cNvPicPr>
            <a:picLocks noChangeAspect="1"/>
          </p:cNvPicPr>
          <p:nvPr/>
        </p:nvPicPr>
        <p:blipFill>
          <a:blip r:embed="rId4"/>
          <a:stretch/>
        </p:blipFill>
        <p:spPr bwMode="auto">
          <a:xfrm>
            <a:off x="330770" y="4234153"/>
            <a:ext cx="3767063" cy="2621026"/>
          </a:xfrm>
          <a:prstGeom prst="rect">
            <a:avLst/>
          </a:prstGeom>
        </p:spPr>
      </p:pic>
      <p:cxnSp>
        <p:nvCxnSpPr>
          <p:cNvPr id="12" name="Gerade Verbindung mit Pfeil 9"/>
          <p:cNvCxnSpPr>
            <a:cxnSpLocks/>
          </p:cNvCxnSpPr>
          <p:nvPr/>
        </p:nvCxnSpPr>
        <p:spPr bwMode="auto">
          <a:xfrm flipH="1">
            <a:off x="4284960" y="3837606"/>
            <a:ext cx="981209" cy="475986"/>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1"/>
          <p:cNvSpPr>
            <a:spLocks noGrp="1"/>
          </p:cNvSpPr>
          <p:nvPr>
            <p:ph type="title"/>
          </p:nvPr>
        </p:nvSpPr>
        <p:spPr bwMode="auto"/>
        <p:txBody>
          <a:bodyPr/>
          <a:lstStyle/>
          <a:p>
            <a:pPr>
              <a:defRPr/>
            </a:pPr>
            <a:r>
              <a:rPr lang="de-DE"/>
              <a:t>Digitale Werkzeuge auswählen</a:t>
            </a:r>
            <a:endParaRPr/>
          </a:p>
        </p:txBody>
      </p:sp>
      <p:sp>
        <p:nvSpPr>
          <p:cNvPr id="6" name="Textplatzhalter 10"/>
          <p:cNvSpPr>
            <a:spLocks noGrp="1"/>
          </p:cNvSpPr>
          <p:nvPr>
            <p:ph type="body" sz="quarter" idx="11"/>
          </p:nvPr>
        </p:nvSpPr>
        <p:spPr bwMode="auto"/>
        <p:txBody>
          <a:bodyPr/>
          <a:lstStyle/>
          <a:p>
            <a:pPr>
              <a:defRPr/>
            </a:pPr>
            <a:r>
              <a:rPr lang="de-DE"/>
              <a:t>Welches Werkzeug – und woher?</a:t>
            </a:r>
            <a:endParaRPr/>
          </a:p>
        </p:txBody>
      </p:sp>
      <p:sp>
        <p:nvSpPr>
          <p:cNvPr id="7" name="Rechteck 12"/>
          <p:cNvSpPr/>
          <p:nvPr/>
        </p:nvSpPr>
        <p:spPr bwMode="auto">
          <a:xfrm>
            <a:off x="0" y="1733917"/>
            <a:ext cx="9911933" cy="4242797"/>
          </a:xfrm>
          <a:prstGeom prst="rect">
            <a:avLst/>
          </a:prstGeom>
          <a:solidFill>
            <a:schemeClr val="tx2">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lIns="152039" tIns="152039" rIns="152039" bIns="152039" rtlCol="0" anchor="t"/>
          <a:lstStyle/>
          <a:p>
            <a:pPr>
              <a:defRPr/>
            </a:pPr>
            <a:r>
              <a:rPr lang="de-DE" sz="1850">
                <a:solidFill>
                  <a:schemeClr val="tx1"/>
                </a:solidFill>
              </a:rPr>
              <a:t>Wie finde ich passende Werkzeuge?</a:t>
            </a:r>
            <a:endParaRPr/>
          </a:p>
        </p:txBody>
      </p:sp>
      <p:sp>
        <p:nvSpPr>
          <p:cNvPr id="8" name="Rechteck 13"/>
          <p:cNvSpPr/>
          <p:nvPr/>
        </p:nvSpPr>
        <p:spPr bwMode="auto">
          <a:xfrm>
            <a:off x="330770" y="2326717"/>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Eigene Sammlung und eigene Quellen</a:t>
            </a:r>
            <a:endParaRPr lang="de-DE" sz="1350">
              <a:solidFill>
                <a:schemeClr val="tx1"/>
              </a:solidFill>
            </a:endParaRPr>
          </a:p>
        </p:txBody>
      </p:sp>
      <p:sp>
        <p:nvSpPr>
          <p:cNvPr id="9" name="Rechteck 14"/>
          <p:cNvSpPr/>
          <p:nvPr/>
        </p:nvSpPr>
        <p:spPr bwMode="auto">
          <a:xfrm>
            <a:off x="5365080" y="2326718"/>
            <a:ext cx="4392488" cy="901085"/>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Datenbank digitaler Werkzeuge in mebis</a:t>
            </a:r>
            <a:br>
              <a:rPr lang="de-DE" sz="1700">
                <a:solidFill>
                  <a:schemeClr val="tx1"/>
                </a:solidFill>
              </a:rPr>
            </a:br>
            <a:r>
              <a:rPr lang="de-DE" sz="1700">
                <a:solidFill>
                  <a:schemeClr val="tx1"/>
                </a:solidFill>
              </a:rPr>
              <a:t>(für Mathematik)</a:t>
            </a:r>
            <a:endParaRPr/>
          </a:p>
        </p:txBody>
      </p:sp>
      <p:sp>
        <p:nvSpPr>
          <p:cNvPr id="13" name="Rechteck 13"/>
          <p:cNvSpPr/>
          <p:nvPr/>
        </p:nvSpPr>
        <p:spPr bwMode="auto">
          <a:xfrm>
            <a:off x="2844800" y="3816474"/>
            <a:ext cx="4392488" cy="641133"/>
          </a:xfrm>
          <a:prstGeom prst="rect">
            <a:avLst/>
          </a:prstGeom>
          <a:solidFill>
            <a:schemeClr val="accent3">
              <a:lumMod val="20000"/>
              <a:lumOff val="80000"/>
            </a:schemeClr>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Basis-Checkliste</a:t>
            </a:r>
            <a:endParaRPr lang="de-DE" sz="1350">
              <a:solidFill>
                <a:schemeClr val="tx1"/>
              </a:solidFill>
            </a:endParaRPr>
          </a:p>
        </p:txBody>
      </p:sp>
      <p:sp>
        <p:nvSpPr>
          <p:cNvPr id="14" name="Rechteck 13"/>
          <p:cNvSpPr/>
          <p:nvPr/>
        </p:nvSpPr>
        <p:spPr bwMode="auto">
          <a:xfrm>
            <a:off x="2844800" y="4975541"/>
            <a:ext cx="4392488" cy="641133"/>
          </a:xfrm>
          <a:prstGeom prst="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a:pPr>
            <a:r>
              <a:rPr lang="de-DE" sz="1700">
                <a:solidFill>
                  <a:schemeClr val="tx1"/>
                </a:solidFill>
              </a:rPr>
              <a:t>Passung zu Lernzielen und Lernaktivitäten</a:t>
            </a:r>
            <a:endParaRPr lang="de-DE" sz="1350">
              <a:solidFill>
                <a:schemeClr val="tx1"/>
              </a:solidFill>
            </a:endParaRPr>
          </a:p>
        </p:txBody>
      </p:sp>
      <p:cxnSp>
        <p:nvCxnSpPr>
          <p:cNvPr id="15" name="Gerade Verbindung mit Pfeil 9"/>
          <p:cNvCxnSpPr>
            <a:cxnSpLocks/>
            <a:stCxn id="8" idx="2"/>
            <a:endCxn id="13" idx="0"/>
          </p:cNvCxnSpPr>
          <p:nvPr/>
        </p:nvCxnSpPr>
        <p:spPr bwMode="auto">
          <a:xfrm>
            <a:off x="2527014" y="3227802"/>
            <a:ext cx="2514030" cy="588672"/>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Gerade Verbindung mit Pfeil 9"/>
          <p:cNvCxnSpPr>
            <a:cxnSpLocks/>
            <a:stCxn id="9" idx="2"/>
            <a:endCxn id="13" idx="0"/>
          </p:cNvCxnSpPr>
          <p:nvPr/>
        </p:nvCxnSpPr>
        <p:spPr bwMode="auto">
          <a:xfrm flipH="1">
            <a:off x="5041044" y="3227803"/>
            <a:ext cx="2520280" cy="588671"/>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8" name="Gerade Verbindung mit Pfeil 9"/>
          <p:cNvCxnSpPr>
            <a:cxnSpLocks/>
            <a:stCxn id="13" idx="2"/>
            <a:endCxn id="14" idx="0"/>
          </p:cNvCxnSpPr>
          <p:nvPr/>
        </p:nvCxnSpPr>
        <p:spPr bwMode="auto">
          <a:xfrm>
            <a:off x="5041044" y="4457607"/>
            <a:ext cx="0" cy="517934"/>
          </a:xfrm>
          <a:prstGeom prst="straightConnector1">
            <a:avLst/>
          </a:prstGeom>
          <a:ln w="15875">
            <a:solidFill>
              <a:schemeClr val="tx2"/>
            </a:solidFill>
            <a:tailEnd type="stealth" w="lg" len="lg"/>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xmlns:m="http://schemas.openxmlformats.org/officeDocument/2006/math" xmlns:w="http://schemas.openxmlformats.org/wordprocessingml/2006/main">
      <p:transition spd="slow" advClick="1">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4" name="Inhaltsplatzhalter 7"/>
          <p:cNvGraphicFramePr>
            <a:graphicFrameLocks noGrp="1"/>
          </p:cNvGraphicFramePr>
          <p:nvPr>
            <p:ph idx="1"/>
          </p:nvPr>
        </p:nvGraphicFramePr>
        <p:xfrm>
          <a:off x="534939" y="1710249"/>
          <a:ext cx="9269412" cy="4820920"/>
        </p:xfrm>
        <a:graphic>
          <a:graphicData uri="http://schemas.openxmlformats.org/drawingml/2006/table">
            <a:tbl>
              <a:tblPr bandRow="1"/>
              <a:tblGrid>
                <a:gridCol w="2319526">
                  <a:extLst>
                    <a:ext uri="{9D8B030D-6E8A-4147-A177-3AD203B41FA5}">
                      <a16:colId xmlns="" xmlns:a16="http://schemas.microsoft.com/office/drawing/2014/main" val="20000"/>
                    </a:ext>
                  </a:extLst>
                </a:gridCol>
                <a:gridCol w="6949886">
                  <a:extLst>
                    <a:ext uri="{9D8B030D-6E8A-4147-A177-3AD203B41FA5}">
                      <a16:colId xmlns="" xmlns:a16="http://schemas.microsoft.com/office/drawing/2014/main" val="20001"/>
                    </a:ext>
                  </a:extLst>
                </a:gridCol>
              </a:tblGrid>
              <a:tr h="370840">
                <a:tc rowSpan="3">
                  <a:txBody>
                    <a:bodyPr/>
                    <a:lstStyle/>
                    <a:p>
                      <a:pPr algn="ctr">
                        <a:defRPr/>
                      </a:pPr>
                      <a:r>
                        <a:rPr lang="de-DE" b="1">
                          <a:solidFill>
                            <a:schemeClr val="bg1"/>
                          </a:solidFill>
                        </a:rPr>
                        <a:t>Attraktivität</a:t>
                      </a:r>
                      <a:endParaRPr b="1"/>
                    </a:p>
                  </a:txBody>
                  <a:tcPr anchor="ctr">
                    <a:solidFill>
                      <a:srgbClr val="1F497D"/>
                    </a:solidFill>
                  </a:tcPr>
                </a:tc>
                <a:tc>
                  <a:txBody>
                    <a:bodyPr/>
                    <a:lstStyle/>
                    <a:p>
                      <a:pPr marL="285750" indent="-285750">
                        <a:buFont typeface="Webdings"/>
                        <a:buChar char="4"/>
                        <a:defRPr/>
                      </a:pPr>
                      <a:r>
                        <a:rPr lang="de-DE"/>
                        <a:t>einfache Nutzbarkeit</a:t>
                      </a:r>
                      <a:endParaRPr/>
                    </a:p>
                  </a:txBody>
                  <a:tcPr>
                    <a:lnB w="12700" algn="ctr">
                      <a:solidFill>
                        <a:srgbClr val="1F497D"/>
                      </a:solidFill>
                    </a:lnB>
                    <a:solidFill>
                      <a:schemeClr val="bg1"/>
                    </a:solidFill>
                  </a:tcPr>
                </a:tc>
                <a:extLst>
                  <a:ext uri="{0D108BD9-81ED-4DB2-BD59-A6C34878D82A}">
                    <a16:rowId xmlns="" xmlns:a16="http://schemas.microsoft.com/office/drawing/2014/main" val="10000"/>
                  </a:ext>
                </a:extLst>
              </a:tr>
              <a:tr h="370840">
                <a:tc vMerge="1">
                  <a:txBody>
                    <a:bodyPr/>
                    <a:lstStyle/>
                    <a:p>
                      <a:pPr>
                        <a:defRPr/>
                      </a:pPr>
                      <a:endParaRPr lang="de-DE"/>
                    </a:p>
                  </a:txBody>
                  <a:tcPr/>
                </a:tc>
                <a:tc>
                  <a:txBody>
                    <a:bodyPr/>
                    <a:lstStyle/>
                    <a:p>
                      <a:pPr marL="285750" indent="-285750">
                        <a:buFont typeface="Webdings"/>
                        <a:buChar char="4"/>
                        <a:defRPr/>
                      </a:pPr>
                      <a:r>
                        <a:rPr lang="de-DE"/>
                        <a:t>motivational wirksame Elemente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1"/>
                  </a:ext>
                </a:extLst>
              </a:tr>
              <a:tr h="370840">
                <a:tc vMerge="1">
                  <a:txBody>
                    <a:bodyPr/>
                    <a:lstStyle/>
                    <a:p>
                      <a:pPr>
                        <a:defRPr/>
                      </a:pPr>
                      <a:endParaRPr lang="de-DE"/>
                    </a:p>
                  </a:txBody>
                  <a:tcPr/>
                </a:tc>
                <a:tc>
                  <a:txBody>
                    <a:bodyPr/>
                    <a:lstStyle/>
                    <a:p>
                      <a:pPr marL="285750" indent="-285750">
                        <a:buFont typeface="Webdings"/>
                        <a:buChar char="4"/>
                        <a:defRPr/>
                      </a:pPr>
                      <a:r>
                        <a:rPr lang="de-DE"/>
                        <a:t>klare Anweisungen und Zielsetzung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2"/>
                  </a:ext>
                </a:extLst>
              </a:tr>
              <a:tr h="370840">
                <a:tc rowSpan="3">
                  <a:txBody>
                    <a:bodyPr/>
                    <a:lstStyle/>
                    <a:p>
                      <a:pPr algn="ctr">
                        <a:defRPr/>
                      </a:pPr>
                      <a:r>
                        <a:rPr lang="de-DE" b="1">
                          <a:solidFill>
                            <a:schemeClr val="bg1"/>
                          </a:solidFill>
                        </a:rPr>
                        <a:t>Inhalt</a:t>
                      </a:r>
                      <a:endParaRPr b="1"/>
                    </a:p>
                  </a:txBody>
                  <a:tcPr anchor="ctr">
                    <a:solidFill>
                      <a:srgbClr val="1F497D"/>
                    </a:solidFill>
                  </a:tcPr>
                </a:tc>
                <a:tc>
                  <a:txBody>
                    <a:bodyPr/>
                    <a:lstStyle/>
                    <a:p>
                      <a:pPr marL="285750" indent="-285750">
                        <a:buFont typeface="Webdings"/>
                        <a:buChar char="4"/>
                        <a:defRPr/>
                      </a:pPr>
                      <a:r>
                        <a:rPr lang="de-DE"/>
                        <a:t>relevant?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3"/>
                  </a:ext>
                </a:extLst>
              </a:tr>
              <a:tr h="370840">
                <a:tc vMerge="1">
                  <a:txBody>
                    <a:bodyPr/>
                    <a:lstStyle/>
                    <a:p>
                      <a:pPr>
                        <a:defRPr/>
                      </a:pPr>
                      <a:endParaRPr lang="de-DE"/>
                    </a:p>
                  </a:txBody>
                  <a:tcPr/>
                </a:tc>
                <a:tc>
                  <a:txBody>
                    <a:bodyPr/>
                    <a:lstStyle/>
                    <a:p>
                      <a:pPr marL="285750" indent="-285750">
                        <a:buFont typeface="Webdings"/>
                        <a:buChar char="4"/>
                        <a:defRPr/>
                      </a:pPr>
                      <a:r>
                        <a:rPr lang="de-DE"/>
                        <a:t>umfassend?</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4"/>
                  </a:ext>
                </a:extLst>
              </a:tr>
              <a:tr h="370840">
                <a:tc vMerge="1">
                  <a:txBody>
                    <a:bodyPr/>
                    <a:lstStyle/>
                    <a:p>
                      <a:pPr>
                        <a:defRPr/>
                      </a:pPr>
                      <a:endParaRPr lang="de-DE"/>
                    </a:p>
                  </a:txBody>
                  <a:tcPr/>
                </a:tc>
                <a:tc>
                  <a:txBody>
                    <a:bodyPr/>
                    <a:lstStyle/>
                    <a:p>
                      <a:pPr marL="285750" indent="-285750">
                        <a:buFont typeface="Webdings"/>
                        <a:buChar char="4"/>
                        <a:defRPr/>
                      </a:pPr>
                      <a:r>
                        <a:rPr lang="de-DE"/>
                        <a:t>korrekt?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5"/>
                  </a:ext>
                </a:extLst>
              </a:tr>
              <a:tr h="370840">
                <a:tc rowSpan="4">
                  <a:txBody>
                    <a:bodyPr/>
                    <a:lstStyle/>
                    <a:p>
                      <a:pPr algn="ctr">
                        <a:defRPr/>
                      </a:pPr>
                      <a:r>
                        <a:rPr lang="de-DE" b="1">
                          <a:solidFill>
                            <a:schemeClr val="bg1"/>
                          </a:solidFill>
                        </a:rPr>
                        <a:t>Methodik</a:t>
                      </a:r>
                      <a:endParaRPr b="1"/>
                    </a:p>
                  </a:txBody>
                  <a:tcPr anchor="ctr">
                    <a:solidFill>
                      <a:srgbClr val="1F497D"/>
                    </a:solidFill>
                  </a:tcPr>
                </a:tc>
                <a:tc>
                  <a:txBody>
                    <a:bodyPr/>
                    <a:lstStyle/>
                    <a:p>
                      <a:pPr marL="285750" indent="-285750">
                        <a:buFont typeface="Webdings"/>
                        <a:buChar char="4"/>
                        <a:defRPr/>
                      </a:pPr>
                      <a:r>
                        <a:rPr lang="de-DE"/>
                        <a:t>flexibel einsetzbar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6"/>
                  </a:ext>
                </a:extLst>
              </a:tr>
              <a:tr h="370840">
                <a:tc vMerge="1">
                  <a:txBody>
                    <a:bodyPr/>
                    <a:lstStyle/>
                    <a:p>
                      <a:pPr>
                        <a:defRPr/>
                      </a:pPr>
                      <a:endParaRPr lang="de-DE"/>
                    </a:p>
                  </a:txBody>
                  <a:tcPr/>
                </a:tc>
                <a:tc>
                  <a:txBody>
                    <a:bodyPr/>
                    <a:lstStyle/>
                    <a:p>
                      <a:pPr marL="285750" indent="-285750">
                        <a:buFont typeface="Webdings"/>
                        <a:buChar char="4"/>
                        <a:defRPr/>
                      </a:pPr>
                      <a:r>
                        <a:rPr lang="de-DE"/>
                        <a:t>passend zur Zielgruppe</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7"/>
                  </a:ext>
                </a:extLst>
              </a:tr>
              <a:tr h="370840">
                <a:tc vMerge="1">
                  <a:txBody>
                    <a:bodyPr/>
                    <a:lstStyle/>
                    <a:p>
                      <a:pPr>
                        <a:defRPr/>
                      </a:pPr>
                      <a:endParaRPr lang="de-DE"/>
                    </a:p>
                  </a:txBody>
                  <a:tcPr/>
                </a:tc>
                <a:tc>
                  <a:txBody>
                    <a:bodyPr/>
                    <a:lstStyle/>
                    <a:p>
                      <a:pPr marL="285750" indent="-285750">
                        <a:buFont typeface="Webdings"/>
                        <a:buChar char="4"/>
                        <a:defRPr/>
                      </a:pPr>
                      <a:r>
                        <a:rPr lang="de-DE"/>
                        <a:t>stabile Umsetzung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8"/>
                  </a:ext>
                </a:extLst>
              </a:tr>
              <a:tr h="370840">
                <a:tc vMerge="1">
                  <a:txBody>
                    <a:bodyPr/>
                    <a:lstStyle/>
                    <a:p>
                      <a:pPr>
                        <a:defRPr/>
                      </a:pPr>
                      <a:endParaRPr lang="de-DE"/>
                    </a:p>
                  </a:txBody>
                  <a:tcPr/>
                </a:tc>
                <a:tc>
                  <a:txBody>
                    <a:bodyPr/>
                    <a:lstStyle/>
                    <a:p>
                      <a:pPr marL="285750" indent="-285750">
                        <a:buFont typeface="Webdings"/>
                        <a:buChar char="4"/>
                        <a:defRPr/>
                      </a:pPr>
                      <a:r>
                        <a:rPr lang="de-DE"/>
                        <a:t>klar dokumentiert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9"/>
                  </a:ext>
                </a:extLst>
              </a:tr>
              <a:tr h="370840">
                <a:tc rowSpan="3">
                  <a:txBody>
                    <a:bodyPr/>
                    <a:lstStyle/>
                    <a:p>
                      <a:pPr algn="ctr">
                        <a:defRPr/>
                      </a:pPr>
                      <a:r>
                        <a:rPr lang="de-DE" b="1">
                          <a:solidFill>
                            <a:schemeClr val="bg1"/>
                          </a:solidFill>
                        </a:rPr>
                        <a:t>Rechtliches</a:t>
                      </a: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Copyright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10"/>
                  </a:ext>
                </a:extLst>
              </a:tr>
              <a:tr h="370840">
                <a:tc vMerge="1">
                  <a:txBody>
                    <a:bodyPr/>
                    <a:lstStyle/>
                    <a:p>
                      <a:pPr algn="ctr">
                        <a:defRPr/>
                      </a:pP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Datenschutz</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11"/>
                  </a:ext>
                </a:extLst>
              </a:tr>
              <a:tr h="370840">
                <a:tc vMerge="1">
                  <a:txBody>
                    <a:bodyPr/>
                    <a:lstStyle/>
                    <a:p>
                      <a:pPr algn="ctr">
                        <a:defRPr/>
                      </a:pPr>
                      <a:endParaRPr b="1">
                        <a:solidFill>
                          <a:schemeClr val="bg1"/>
                        </a:solidFill>
                      </a:endParaRPr>
                    </a:p>
                  </a:txBody>
                  <a:tcPr anchor="ctr">
                    <a:solidFill>
                      <a:srgbClr val="1F497D"/>
                    </a:solidFill>
                  </a:tcPr>
                </a:tc>
                <a:tc>
                  <a:txBody>
                    <a:bodyPr/>
                    <a:lstStyle/>
                    <a:p>
                      <a:pPr marL="285750" indent="-285750">
                        <a:buFont typeface="Webdings"/>
                        <a:buChar char="4"/>
                        <a:defRPr/>
                      </a:pPr>
                      <a:r>
                        <a:rPr lang="de-DE"/>
                        <a:t>Kosten</a:t>
                      </a:r>
                      <a:endParaRPr/>
                    </a:p>
                  </a:txBody>
                  <a:tcPr>
                    <a:lnT w="12700" algn="ctr">
                      <a:solidFill>
                        <a:srgbClr val="1F497D"/>
                      </a:solidFill>
                    </a:lnT>
                    <a:solidFill>
                      <a:schemeClr val="bg1"/>
                    </a:solidFill>
                  </a:tcPr>
                </a:tc>
                <a:extLst>
                  <a:ext uri="{0D108BD9-81ED-4DB2-BD59-A6C34878D82A}">
                    <a16:rowId xmlns="" xmlns:a16="http://schemas.microsoft.com/office/drawing/2014/main" val="10012"/>
                  </a:ext>
                </a:extLst>
              </a:tr>
            </a:tbl>
          </a:graphicData>
        </a:graphic>
      </p:graphicFrame>
      <p:sp>
        <p:nvSpPr>
          <p:cNvPr id="5"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439863"/>
          <a:ext cx="9269412" cy="4688840"/>
        </p:xfrm>
        <a:graphic>
          <a:graphicData uri="http://schemas.openxmlformats.org/drawingml/2006/table">
            <a:tbl>
              <a:tblPr bandRow="1"/>
              <a:tblGrid>
                <a:gridCol w="1296145">
                  <a:extLst>
                    <a:ext uri="{9D8B030D-6E8A-4147-A177-3AD203B41FA5}">
                      <a16:colId xmlns="" xmlns:a16="http://schemas.microsoft.com/office/drawing/2014/main" val="20000"/>
                    </a:ext>
                  </a:extLst>
                </a:gridCol>
                <a:gridCol w="1728192">
                  <a:extLst>
                    <a:ext uri="{9D8B030D-6E8A-4147-A177-3AD203B41FA5}">
                      <a16:colId xmlns="" xmlns:a16="http://schemas.microsoft.com/office/drawing/2014/main" val="20001"/>
                    </a:ext>
                  </a:extLst>
                </a:gridCol>
                <a:gridCol w="6245075">
                  <a:extLst>
                    <a:ext uri="{9D8B030D-6E8A-4147-A177-3AD203B41FA5}">
                      <a16:colId xmlns="" xmlns:a16="http://schemas.microsoft.com/office/drawing/2014/main" val="20002"/>
                    </a:ext>
                  </a:extLst>
                </a:gridCol>
              </a:tblGrid>
              <a:tr h="370840">
                <a:tc rowSpan="12">
                  <a:txBody>
                    <a:bodyPr/>
                    <a:lstStyle/>
                    <a:p>
                      <a:pPr>
                        <a:defRPr/>
                      </a:pPr>
                      <a:r>
                        <a:rPr lang="de-DE" b="1">
                          <a:solidFill>
                            <a:schemeClr val="bg1"/>
                          </a:solidFill>
                        </a:rPr>
                        <a:t>Attraktivität</a:t>
                      </a:r>
                      <a:endParaRPr/>
                    </a:p>
                  </a:txBody>
                  <a:tcPr>
                    <a:lnR w="12700" algn="ctr">
                      <a:solidFill>
                        <a:schemeClr val="bg1"/>
                      </a:solidFill>
                    </a:lnR>
                    <a:solidFill>
                      <a:srgbClr val="1F497D"/>
                    </a:solidFill>
                  </a:tcPr>
                </a:tc>
                <a:tc rowSpan="4">
                  <a:txBody>
                    <a:bodyPr/>
                    <a:lstStyle/>
                    <a:p>
                      <a:pPr>
                        <a:defRPr/>
                      </a:pPr>
                      <a:r>
                        <a:rPr lang="de-DE"/>
                        <a:t>Usability</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Hat die Anwendung eine niedrige Einarbeitungsschwelle?</a:t>
                      </a:r>
                      <a:endParaRPr/>
                    </a:p>
                  </a:txBody>
                  <a:tcPr>
                    <a:lnB w="12700" algn="ctr">
                      <a:solidFill>
                        <a:srgbClr val="1F497D"/>
                      </a:solidFill>
                    </a:lnB>
                    <a:solidFill>
                      <a:schemeClr val="bg1"/>
                    </a:solidFill>
                  </a:tcPr>
                </a:tc>
                <a:extLst>
                  <a:ext uri="{0D108BD9-81ED-4DB2-BD59-A6C34878D82A}">
                    <a16:rowId xmlns=""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das Design verständlich und die Bildqualität gut?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1"/>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die Funktion der Kontrollelemente klar erkennbar?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2"/>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Anforderungen der Software klar und angemessen?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3"/>
                  </a:ext>
                </a:extLst>
              </a:tr>
              <a:tr h="370840">
                <a:tc vMerge="1">
                  <a:txBody>
                    <a:bodyPr/>
                    <a:lstStyle/>
                    <a:p>
                      <a:pPr>
                        <a:defRPr/>
                      </a:pPr>
                      <a:endParaRPr lang="de-DE"/>
                    </a:p>
                  </a:txBody>
                  <a:tcPr/>
                </a:tc>
                <a:tc rowSpan="5">
                  <a:txBody>
                    <a:bodyPr/>
                    <a:lstStyle/>
                    <a:p>
                      <a:pPr>
                        <a:defRPr/>
                      </a:pPr>
                      <a:r>
                        <a:rPr lang="de-DE"/>
                        <a:t>Motivation</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Layout ansprechend?</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Motivierende Einführung?</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5"/>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Interaktive Komponenten?</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6"/>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Thema interessant (Alltagsbezüge, Anwendungen,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7"/>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Programm technisch up-to-date / innovativ?</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8"/>
                  </a:ext>
                </a:extLst>
              </a:tr>
              <a:tr h="370840">
                <a:tc vMerge="1">
                  <a:txBody>
                    <a:bodyPr/>
                    <a:lstStyle/>
                    <a:p>
                      <a:pPr>
                        <a:defRPr/>
                      </a:pPr>
                      <a:endParaRPr lang="de-DE"/>
                    </a:p>
                  </a:txBody>
                  <a:tcPr/>
                </a:tc>
                <a:tc rowSpan="3">
                  <a:txBody>
                    <a:bodyPr/>
                    <a:lstStyle/>
                    <a:p>
                      <a:pPr>
                        <a:defRPr/>
                      </a:pPr>
                      <a:r>
                        <a:rPr lang="de-DE"/>
                        <a:t>Klare Beschreibung und Zielsetzung</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Zielsetzung klar?</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9"/>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Ist klar, was getan werden soll?</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1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Gibt es ein erkennbares Problem, das gelöst, oder einen Inhalt, der verstanden werden soll?</a:t>
                      </a:r>
                      <a:endParaRPr/>
                    </a:p>
                  </a:txBody>
                  <a:tcPr>
                    <a:lnT w="12700" algn="ctr">
                      <a:solidFill>
                        <a:srgbClr val="1F497D"/>
                      </a:solidFill>
                    </a:lnT>
                    <a:solidFill>
                      <a:schemeClr val="bg1"/>
                    </a:solidFill>
                  </a:tcPr>
                </a:tc>
                <a:extLst>
                  <a:ext uri="{0D108BD9-81ED-4DB2-BD59-A6C34878D82A}">
                    <a16:rowId xmlns="" xmlns:a16="http://schemas.microsoft.com/office/drawing/2014/main" val="10011"/>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bwMode="auto">
        <a:xfrm>
          <a:off x="0" y="0"/>
          <a:ext cx="0" cy="0"/>
          <a:chOff x="0" y="0"/>
          <a:chExt cx="0" cy="0"/>
        </a:xfrm>
      </p:grpSpPr>
      <p:graphicFrame>
        <p:nvGraphicFramePr>
          <p:cNvPr id="5" name="Inhaltsplatzhalter 3"/>
          <p:cNvGraphicFramePr>
            <a:graphicFrameLocks noGrp="1"/>
          </p:cNvGraphicFramePr>
          <p:nvPr>
            <p:ph idx="1"/>
          </p:nvPr>
        </p:nvGraphicFramePr>
        <p:xfrm>
          <a:off x="514350" y="1439863"/>
          <a:ext cx="9269412" cy="2702560"/>
        </p:xfrm>
        <a:graphic>
          <a:graphicData uri="http://schemas.openxmlformats.org/drawingml/2006/table">
            <a:tbl>
              <a:tblPr bandRow="1"/>
              <a:tblGrid>
                <a:gridCol w="1296144">
                  <a:extLst>
                    <a:ext uri="{9D8B030D-6E8A-4147-A177-3AD203B41FA5}">
                      <a16:colId xmlns="" xmlns:a16="http://schemas.microsoft.com/office/drawing/2014/main" val="20000"/>
                    </a:ext>
                  </a:extLst>
                </a:gridCol>
                <a:gridCol w="1728192">
                  <a:extLst>
                    <a:ext uri="{9D8B030D-6E8A-4147-A177-3AD203B41FA5}">
                      <a16:colId xmlns="" xmlns:a16="http://schemas.microsoft.com/office/drawing/2014/main" val="20001"/>
                    </a:ext>
                  </a:extLst>
                </a:gridCol>
                <a:gridCol w="6245076">
                  <a:extLst>
                    <a:ext uri="{9D8B030D-6E8A-4147-A177-3AD203B41FA5}">
                      <a16:colId xmlns="" xmlns:a16="http://schemas.microsoft.com/office/drawing/2014/main" val="20002"/>
                    </a:ext>
                  </a:extLst>
                </a:gridCol>
              </a:tblGrid>
              <a:tr h="370840">
                <a:tc rowSpan="6">
                  <a:txBody>
                    <a:bodyPr/>
                    <a:lstStyle/>
                    <a:p>
                      <a:pPr>
                        <a:defRPr/>
                      </a:pPr>
                      <a:r>
                        <a:rPr lang="de-DE" b="1">
                          <a:solidFill>
                            <a:schemeClr val="bg1"/>
                          </a:solidFill>
                        </a:rPr>
                        <a:t>Inhalt</a:t>
                      </a:r>
                      <a:endParaRPr/>
                    </a:p>
                  </a:txBody>
                  <a:tcPr>
                    <a:lnR w="12700" algn="ctr">
                      <a:solidFill>
                        <a:schemeClr val="bg1"/>
                      </a:solidFill>
                    </a:lnR>
                    <a:solidFill>
                      <a:srgbClr val="1F497D"/>
                    </a:solidFill>
                  </a:tcPr>
                </a:tc>
                <a:tc rowSpan="2">
                  <a:txBody>
                    <a:bodyPr/>
                    <a:lstStyle/>
                    <a:p>
                      <a:pPr>
                        <a:defRPr/>
                      </a:pPr>
                      <a:r>
                        <a:rPr lang="de-DE"/>
                        <a:t>relevant</a:t>
                      </a:r>
                      <a:endParaRPr/>
                    </a:p>
                  </a:txBody>
                  <a:tcPr>
                    <a:lnL w="12700" algn="ctr">
                      <a:solidFill>
                        <a:schemeClr val="bg1"/>
                      </a:solidFill>
                    </a:lnL>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Ist die Thematik wichtig?</a:t>
                      </a:r>
                      <a:endParaRPr/>
                    </a:p>
                  </a:txBody>
                  <a:tcPr>
                    <a:lnB w="12700" algn="ctr">
                      <a:solidFill>
                        <a:srgbClr val="1F497D"/>
                      </a:solidFill>
                    </a:lnB>
                    <a:solidFill>
                      <a:schemeClr val="bg1"/>
                    </a:solidFill>
                  </a:tcPr>
                </a:tc>
                <a:extLst>
                  <a:ext uri="{0D108BD9-81ED-4DB2-BD59-A6C34878D82A}">
                    <a16:rowId xmlns="" xmlns:a16="http://schemas.microsoft.com/office/drawing/2014/main" val="10000"/>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Macht es Sinn die Anwendung zu verwenden (z. B. bei Verständnisproblemen, Animation für dynamische Abläufe, …)?</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1"/>
                  </a:ext>
                </a:extLst>
              </a:tr>
              <a:tr h="370840">
                <a:tc vMerge="1">
                  <a:txBody>
                    <a:bodyPr/>
                    <a:lstStyle/>
                    <a:p>
                      <a:pPr>
                        <a:defRPr/>
                      </a:pPr>
                      <a:endParaRPr lang="de-DE"/>
                    </a:p>
                  </a:txBody>
                  <a:tcPr/>
                </a:tc>
                <a:tc rowSpan="2">
                  <a:txBody>
                    <a:bodyPr/>
                    <a:lstStyle/>
                    <a:p>
                      <a:pPr>
                        <a:defRPr/>
                      </a:pPr>
                      <a:r>
                        <a:rPr lang="de-DE"/>
                        <a:t>umfassend</a:t>
                      </a:r>
                      <a:endParaRPr/>
                    </a:p>
                  </a:txBody>
                  <a:tcPr>
                    <a:lnL w="12700" algn="ctr">
                      <a:solidFill>
                        <a:schemeClr val="bg1"/>
                      </a:solidFill>
                    </a:lnL>
                    <a:lnT w="12700" algn="ctr">
                      <a:solidFill>
                        <a:schemeClr val="bg1"/>
                      </a:solidFill>
                    </a:lnT>
                    <a:lnB w="12700" algn="ctr">
                      <a:solidFill>
                        <a:schemeClr val="bg1"/>
                      </a:solidFill>
                    </a:lnB>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gründlich behandelt?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2"/>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in der Breite erschlossen (Spezialfälle &amp; allg. Überblick)?</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3"/>
                  </a:ext>
                </a:extLst>
              </a:tr>
              <a:tr h="370840">
                <a:tc vMerge="1">
                  <a:txBody>
                    <a:bodyPr/>
                    <a:lstStyle/>
                    <a:p>
                      <a:pPr>
                        <a:defRPr/>
                      </a:pPr>
                      <a:endParaRPr lang="de-DE"/>
                    </a:p>
                  </a:txBody>
                  <a:tcPr/>
                </a:tc>
                <a:tc rowSpan="2">
                  <a:txBody>
                    <a:bodyPr/>
                    <a:lstStyle/>
                    <a:p>
                      <a:pPr>
                        <a:defRPr/>
                      </a:pPr>
                      <a:r>
                        <a:rPr lang="de-DE"/>
                        <a:t>korrekt</a:t>
                      </a:r>
                      <a:endParaRPr/>
                    </a:p>
                  </a:txBody>
                  <a:tcPr>
                    <a:lnL w="12700" algn="ctr">
                      <a:solidFill>
                        <a:schemeClr val="bg1"/>
                      </a:solidFill>
                    </a:lnL>
                    <a:lnT w="12700" algn="ctr">
                      <a:solidFill>
                        <a:schemeClr val="bg1"/>
                      </a:solidFill>
                    </a:lnT>
                    <a:solidFill>
                      <a:schemeClr val="accent1">
                        <a:lumMod val="60000"/>
                        <a:lumOff val="40000"/>
                      </a:schemeClr>
                    </a:solidFill>
                  </a:tcPr>
                </a:tc>
                <a:tc>
                  <a:txBody>
                    <a:bodyPr/>
                    <a:lstStyle/>
                    <a:p>
                      <a:pPr marL="285750" indent="-285750" algn="l" defTabSz="953617">
                        <a:buFont typeface="Webdings"/>
                        <a:buChar char="4"/>
                        <a:defRPr/>
                      </a:pPr>
                      <a:r>
                        <a:rPr lang="de-DE" sz="1700">
                          <a:solidFill>
                            <a:schemeClr val="dk1"/>
                          </a:solidFill>
                          <a:latin typeface="+mn-lt"/>
                          <a:ea typeface="+mn-ea"/>
                          <a:cs typeface="+mn-cs"/>
                        </a:rPr>
                        <a:t>Wird der Inhalt korrekt behandelt?</a:t>
                      </a:r>
                      <a:endParaRPr/>
                    </a:p>
                  </a:txBody>
                  <a:tcPr>
                    <a:lnT w="12700" algn="ctr">
                      <a:solidFill>
                        <a:srgbClr val="1F497D"/>
                      </a:solidFill>
                    </a:lnT>
                    <a:lnB w="12700" algn="ctr">
                      <a:solidFill>
                        <a:srgbClr val="1F497D"/>
                      </a:solidFill>
                    </a:lnB>
                    <a:solidFill>
                      <a:schemeClr val="bg1"/>
                    </a:solidFill>
                  </a:tcPr>
                </a:tc>
                <a:extLst>
                  <a:ext uri="{0D108BD9-81ED-4DB2-BD59-A6C34878D82A}">
                    <a16:rowId xmlns="" xmlns:a16="http://schemas.microsoft.com/office/drawing/2014/main" val="10004"/>
                  </a:ext>
                </a:extLst>
              </a:tr>
              <a:tr h="370840">
                <a:tc vMerge="1">
                  <a:txBody>
                    <a:bodyPr/>
                    <a:lstStyle/>
                    <a:p>
                      <a:pPr>
                        <a:defRPr/>
                      </a:pPr>
                      <a:endParaRPr lang="de-DE"/>
                    </a:p>
                  </a:txBody>
                  <a:tcPr/>
                </a:tc>
                <a:tc vMerge="1">
                  <a:txBody>
                    <a:bodyPr/>
                    <a:lstStyle/>
                    <a:p>
                      <a:pPr>
                        <a:defRPr/>
                      </a:pPr>
                      <a:endParaRPr lang="de-DE"/>
                    </a:p>
                  </a:txBody>
                  <a:tcPr/>
                </a:tc>
                <a:tc>
                  <a:txBody>
                    <a:bodyPr/>
                    <a:lstStyle/>
                    <a:p>
                      <a:pPr marL="285750" indent="-285750" algn="l" defTabSz="953617">
                        <a:buFont typeface="Webdings"/>
                        <a:buChar char="4"/>
                        <a:defRPr/>
                      </a:pPr>
                      <a:r>
                        <a:rPr lang="de-DE" sz="1700">
                          <a:solidFill>
                            <a:schemeClr val="dk1"/>
                          </a:solidFill>
                          <a:latin typeface="+mn-lt"/>
                          <a:ea typeface="+mn-ea"/>
                          <a:cs typeface="+mn-cs"/>
                        </a:rPr>
                        <a:t>Sind Vereinfachungen dokumentiert bzw. angezeigt?</a:t>
                      </a:r>
                      <a:endParaRPr/>
                    </a:p>
                  </a:txBody>
                  <a:tcPr>
                    <a:lnT w="12700" algn="ctr">
                      <a:solidFill>
                        <a:srgbClr val="1F497D"/>
                      </a:solidFill>
                    </a:lnT>
                    <a:solidFill>
                      <a:schemeClr val="bg1"/>
                    </a:solidFill>
                  </a:tcPr>
                </a:tc>
                <a:extLst>
                  <a:ext uri="{0D108BD9-81ED-4DB2-BD59-A6C34878D82A}">
                    <a16:rowId xmlns="" xmlns:a16="http://schemas.microsoft.com/office/drawing/2014/main" val="10005"/>
                  </a:ext>
                </a:extLst>
              </a:tr>
            </a:tbl>
          </a:graphicData>
        </a:graphic>
      </p:graphicFrame>
      <p:sp>
        <p:nvSpPr>
          <p:cNvPr id="4" name="Titel 2"/>
          <p:cNvSpPr>
            <a:spLocks noGrp="1"/>
          </p:cNvSpPr>
          <p:nvPr>
            <p:ph type="title"/>
          </p:nvPr>
        </p:nvSpPr>
        <p:spPr bwMode="auto"/>
        <p:txBody>
          <a:bodyPr>
            <a:normAutofit/>
          </a:bodyPr>
          <a:lstStyle/>
          <a:p>
            <a:pPr>
              <a:defRPr/>
            </a:pPr>
            <a:r>
              <a:rPr lang="de-DE"/>
              <a:t>Digitale Werkzeuge auswählen</a:t>
            </a:r>
            <a:endParaRPr/>
          </a:p>
        </p:txBody>
      </p:sp>
      <p:sp>
        <p:nvSpPr>
          <p:cNvPr id="2" name="Inhaltsplatzhalter 1"/>
          <p:cNvSpPr>
            <a:spLocks noGrp="1"/>
          </p:cNvSpPr>
          <p:nvPr>
            <p:ph sz="quarter" idx="10"/>
          </p:nvPr>
        </p:nvSpPr>
        <p:spPr bwMode="auto"/>
        <p:txBody>
          <a:bodyPr>
            <a:normAutofit lnSpcReduction="10000"/>
          </a:bodyPr>
          <a:lstStyle/>
          <a:p>
            <a:pPr>
              <a:defRPr/>
            </a:pPr>
            <a:endParaRPr lang="de-DE"/>
          </a:p>
        </p:txBody>
      </p:sp>
      <p:sp>
        <p:nvSpPr>
          <p:cNvPr id="3" name="Textplatzhalter 2"/>
          <p:cNvSpPr>
            <a:spLocks noGrp="1"/>
          </p:cNvSpPr>
          <p:nvPr>
            <p:ph type="body" sz="quarter" idx="11"/>
          </p:nvPr>
        </p:nvSpPr>
        <p:spPr bwMode="auto"/>
        <p:txBody>
          <a:bodyPr/>
          <a:lstStyle/>
          <a:p>
            <a:pPr>
              <a:defRPr/>
            </a:pPr>
            <a:r>
              <a:rPr lang="de-DE"/>
              <a:t>Basis-Checkliste zur Analyse digitaler Werkzeuge (Details)</a:t>
            </a:r>
            <a:endParaRPr/>
          </a:p>
        </p:txBody>
      </p:sp>
      <p:sp>
        <p:nvSpPr>
          <p:cNvPr id="6" name="Inhaltsplatzhalter 2"/>
          <p:cNvSpPr/>
          <p:nvPr/>
        </p:nvSpPr>
        <p:spPr bwMode="auto">
          <a:xfrm>
            <a:off x="7525320" y="0"/>
            <a:ext cx="2664295"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fi-FI" sz="1400"/>
              <a:t>Girwidz (2012); siehe auch Debowska et al. (2013)</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1460</Words>
  <Application>Microsoft Office PowerPoint</Application>
  <DocSecurity>0</DocSecurity>
  <PresentationFormat>Benutzerdefiniert</PresentationFormat>
  <Paragraphs>257</Paragraphs>
  <Slides>16</Slides>
  <Notes>9</Notes>
  <HiddenSlides>4</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Larissa-Design</vt:lpstr>
      <vt:lpstr>PowerPoint-Präsentation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Digitale Werkzeuge auswählen</vt:lpstr>
      <vt:lpstr>Quellen- und Literaturverzeichnis</vt:lpstr>
      <vt:lpstr>Quellen- und Literaturverzeichnis</vt:lpstr>
      <vt:lpstr>Fragen?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3</cp:revision>
  <dcterms:created xsi:type="dcterms:W3CDTF">2011-02-03T11:29:47Z</dcterms:created>
  <dcterms:modified xsi:type="dcterms:W3CDTF">2023-07-24T08:10:29Z</dcterms:modified>
  <dc:identifier/>
  <dc:language/>
  <cp:version/>
</cp:coreProperties>
</file>