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</p:sldMasterIdLst>
  <p:notesMasterIdLst>
    <p:notesMasterId r:id="rId31"/>
  </p:notes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0298113" cy="7200900"/>
  <p:notesSz cx="10298113" cy="7200900"/>
  <p:defaultTextStyle>
    <a:defPPr>
      <a:defRPr lang="de-DE"/>
    </a:defPPr>
    <a:lvl1pPr marL="0" algn="l" defTabSz="953617">
      <a:defRPr sz="17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7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7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7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7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7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7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7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7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1F497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66137" autoAdjust="0"/>
  </p:normalViewPr>
  <p:slideViewPr>
    <p:cSldViewPr>
      <p:cViewPr varScale="1">
        <p:scale>
          <a:sx n="72" d="100"/>
          <a:sy n="72" d="100"/>
        </p:scale>
        <p:origin x="450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4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50448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pPr>
              <a:defRPr/>
            </a:pPr>
            <a:fld id="{3DBE2723-2822-419A-9BD4-4BAD25D3271D}" type="datetimeFigureOut">
              <a:rPr lang="en-US"/>
              <a:t>4/3/2023</a:t>
            </a:fld>
            <a:endParaRPr lang="en-US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50888" y="741363"/>
            <a:ext cx="5295899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769" y="4690272"/>
            <a:ext cx="5438140" cy="4443412"/>
          </a:xfrm>
          <a:prstGeom prst="rect">
            <a:avLst/>
          </a:prstGeom>
        </p:spPr>
        <p:txBody>
          <a:bodyPr vert="horz" lIns="95500" tIns="47750" rIns="95500" bIns="47750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4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50448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pPr>
              <a:defRPr/>
            </a:pPr>
            <a:fld id="{5453E05D-3DF1-4E21-AB1B-DE220D2B1110}" type="slidenum">
              <a:rPr lang="en-US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3617">
      <a:defRPr sz="12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2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2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2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2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2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2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2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628650" lvl="1" indent="-171450">
              <a:buFontTx/>
              <a:buChar char="-"/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60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i="1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86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71450" indent="-171450">
              <a:buFont typeface="Arial"/>
              <a:buChar char="•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71450" indent="-171450">
              <a:buFont typeface="Arial"/>
              <a:buChar char="•"/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171450" indent="-171450">
              <a:buFont typeface="Arial"/>
              <a:buChar char="•"/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648258" marR="0" lvl="1" indent="-171450" algn="l" defTabSz="95361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de-DE" dirty="0"/>
          </a:p>
          <a:p>
            <a:pPr marL="171450" indent="-171450">
              <a:buFont typeface="Arial"/>
              <a:buChar char="•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899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71450" indent="-171450">
              <a:buFont typeface="Arial"/>
              <a:buChar char="•"/>
              <a:defRPr/>
            </a:pPr>
            <a:r>
              <a:rPr lang="de-DE"/>
              <a:t>Ob sich das Einarbeiten in ein neues Werkzeug lohnt, hängt auch davon ab, welche Ziele wir mit seinem Einsatz verfolgen.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endParaRPr lang="de-DE"/>
          </a:p>
          <a:p>
            <a:pPr marL="171450" indent="-171450">
              <a:buFont typeface="Arial"/>
              <a:buChar char="•"/>
              <a:defRPr/>
            </a:pPr>
            <a:r>
              <a:rPr lang="de-DE" u="sng"/>
              <a:t>Dass</a:t>
            </a:r>
            <a:r>
              <a:rPr lang="de-DE"/>
              <a:t> digitale Werkzeuge das Lernen unterstützen können ist sicher einer der Hauptgründe, warum wir uns damit beschäftigen.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de-DE"/>
              <a:t>Wir erwarten, dass sie uns helfen Inhalte klarer aufzubereiten, besser auf die Bedürfnisse der Lernenden eingehen zu können, oder auf andere Art das Lernen der Schülerinnen und Schüler zu unterstützen.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de-DE"/>
              <a:t>Gerade im Fach Mathematik ist es jedoch ein weiteres Ziel, dass die SuS digitale Werkzeuge </a:t>
            </a:r>
            <a:r>
              <a:rPr lang="de-DE" u="sng"/>
              <a:t>selbst </a:t>
            </a:r>
            <a:r>
              <a:rPr lang="de-DE"/>
              <a:t>nutzen können, um mathematisch zu arbeiten.</a:t>
            </a:r>
            <a:br>
              <a:rPr lang="de-DE"/>
            </a:br>
            <a:r>
              <a:rPr lang="de-DE"/>
              <a:t>Es geht also darum auch solche Werkzeuge kennenzulernen, die das Arbeiten im persönlichen oder beruflichen Alltagsleben einfacher machen können.</a:t>
            </a:r>
            <a:endParaRPr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171450" marR="0" lvl="0" indent="-171450" algn="l" defTabSz="95361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6229175" y="821404"/>
            <a:ext cx="3556001" cy="542432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cxnSp>
        <p:nvCxnSpPr>
          <p:cNvPr id="5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6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echteck 11"/>
          <p:cNvSpPr/>
          <p:nvPr userDrawn="1"/>
        </p:nvSpPr>
        <p:spPr bwMode="auto">
          <a:xfrm>
            <a:off x="-1428" y="4536554"/>
            <a:ext cx="5150484" cy="201622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7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Mathematik – LMU München		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grpSp>
        <p:nvGrpSpPr>
          <p:cNvPr id="10" name="Diagramm 9"/>
          <p:cNvGrpSpPr/>
          <p:nvPr userDrawn="1"/>
        </p:nvGrpSpPr>
        <p:grpSpPr bwMode="auto">
          <a:xfrm>
            <a:off x="1871" y="360090"/>
            <a:ext cx="7309297" cy="4872865"/>
            <a:chOff x="0" y="0"/>
            <a:chExt cx="7309297" cy="4872865"/>
          </a:xfrm>
        </p:grpSpPr>
        <p:sp>
          <p:nvSpPr>
            <p:cNvPr id="11" name="Rechteck 10"/>
            <p:cNvSpPr/>
            <p:nvPr/>
          </p:nvSpPr>
          <p:spPr bwMode="auto">
            <a:xfrm>
              <a:off x="0" y="438557"/>
              <a:ext cx="6000445" cy="4434307"/>
            </a:xfrm>
            <a:prstGeom prst="rect">
              <a:avLst/>
            </a:prstGeom>
            <a:blipFill>
              <a:blip r:embed="rId2"/>
              <a:srcRect l="4545" r="4545"/>
              <a:stretch/>
            </a:blip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2" name="Rechteck 11"/>
            <p:cNvSpPr/>
            <p:nvPr/>
          </p:nvSpPr>
          <p:spPr bwMode="auto">
            <a:xfrm>
              <a:off x="0" y="4146676"/>
              <a:ext cx="5170597" cy="726188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de-DE" sz="4000"/>
            </a:p>
          </p:txBody>
        </p:sp>
      </p:grpSp>
      <p:sp>
        <p:nvSpPr>
          <p:cNvPr id="13" name="Titel 1"/>
          <p:cNvSpPr>
            <a:spLocks noGrp="1"/>
          </p:cNvSpPr>
          <p:nvPr>
            <p:ph type="title"/>
          </p:nvPr>
        </p:nvSpPr>
        <p:spPr bwMode="auto">
          <a:xfrm>
            <a:off x="1" y="4536554"/>
            <a:ext cx="5149055" cy="648128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0"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324520" y="5400650"/>
            <a:ext cx="4680520" cy="1056268"/>
          </a:xfrm>
        </p:spPr>
        <p:txBody>
          <a:bodyPr/>
          <a:lstStyle>
            <a:lvl1pPr>
              <a:defRPr sz="1400"/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Mathematik – LMU München		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Mathematik – LMU München		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514915" y="288377"/>
            <a:ext cx="9268300" cy="1200151"/>
          </a:xfrm>
          <a:prstGeom prst="rect">
            <a:avLst/>
          </a:prstGeom>
        </p:spPr>
        <p:txBody>
          <a:bodyPr vert="horz" lIns="95361" tIns="47681" rIns="95361" bIns="47681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4915" y="1680223"/>
            <a:ext cx="9268300" cy="4752261"/>
          </a:xfrm>
          <a:prstGeom prst="rect">
            <a:avLst/>
          </a:prstGeom>
        </p:spPr>
        <p:txBody>
          <a:bodyPr vert="horz" lIns="95361" tIns="47681" rIns="95361" bIns="47681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6" name="Foliennummernplatzhalter 4"/>
          <p:cNvSpPr>
            <a:spLocks noAdjustHandles="1"/>
          </p:cNvSpPr>
          <p:nvPr userDrawn="1"/>
        </p:nvSpPr>
        <p:spPr bwMode="auto">
          <a:xfrm>
            <a:off x="9845788" y="6773532"/>
            <a:ext cx="470210" cy="5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61" tIns="47681" rIns="95361" bIns="47681" anchor="ctr"/>
          <a:lstStyle/>
          <a:p>
            <a:pPr algn="ctr">
              <a:defRPr/>
            </a:pPr>
            <a:fld id="{8BE7A362-220D-42D0-B4B4-4DB6B9E5BC20}" type="slidenum">
              <a:rPr lang="de-DE" sz="1200" b="1">
                <a:solidFill>
                  <a:schemeClr val="bg1"/>
                </a:solidFill>
                <a:latin typeface="Arial Bold"/>
                <a:ea typeface="Arial Bold"/>
                <a:cs typeface="Arial Bold"/>
              </a:rPr>
              <a:t>‹Nr.›</a:t>
            </a:fld>
            <a:endParaRPr lang="de-DE" sz="1200" b="1">
              <a:solidFill>
                <a:schemeClr val="bg1"/>
              </a:solidFill>
              <a:latin typeface="Arial Bold"/>
              <a:ea typeface="Arial Bold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53617">
        <a:spcBef>
          <a:spcPts val="0"/>
        </a:spcBef>
        <a:buNone/>
        <a:defRPr sz="47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607" indent="-357607" algn="l" defTabSz="953617">
        <a:spcBef>
          <a:spcPts val="0"/>
        </a:spcBef>
        <a:buFont typeface="Arial"/>
        <a:buNone/>
        <a:defRPr sz="2400" b="1">
          <a:solidFill>
            <a:schemeClr val="tx1"/>
          </a:solidFill>
          <a:latin typeface="Arial Bold"/>
          <a:ea typeface="+mn-ea"/>
          <a:cs typeface="+mn-cs"/>
        </a:defRPr>
      </a:lvl1pPr>
      <a:lvl2pPr marL="774811" indent="-298005" algn="l" defTabSz="953617">
        <a:spcBef>
          <a:spcPts val="0"/>
        </a:spcBef>
        <a:buFont typeface="Arial"/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192021" indent="-238404" algn="l" defTabSz="953617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68828" indent="-238404" algn="l" defTabSz="953617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45636" indent="-238404" algn="l" defTabSz="953617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622444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99252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576061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052869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76808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953617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3pPr>
      <a:lvl4pPr marL="1430423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4pPr>
      <a:lvl5pPr marL="1907231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5pPr>
      <a:lvl6pPr marL="238403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86084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7pPr>
      <a:lvl8pPr marL="3337656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8pPr>
      <a:lvl9pPr marL="3814465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pub.ub.uni-muenchen.de/95513/1/M_Handreichung_Lehrkraefte.docx" TargetMode="External"/><Relationship Id="rId3" Type="http://schemas.openxmlformats.org/officeDocument/2006/relationships/hyperlink" Target="https://orcid.org/0000-0002-3187-3459" TargetMode="External"/><Relationship Id="rId7" Type="http://schemas.openxmlformats.org/officeDocument/2006/relationships/hyperlink" Target="https://creativecommons.org/licenses/by-sa/4.0/deed.de" TargetMode="External"/><Relationship Id="rId2" Type="http://schemas.openxmlformats.org/officeDocument/2006/relationships/hyperlink" Target="https://nbn-resolving.org/urn:nbn:de:bvb:19-epub-93577-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cid.org/0000-0002-4017-3534" TargetMode="External"/><Relationship Id="rId5" Type="http://schemas.openxmlformats.org/officeDocument/2006/relationships/hyperlink" Target="https://orcid.org/0000-0003-2828-6939" TargetMode="External"/><Relationship Id="rId4" Type="http://schemas.openxmlformats.org/officeDocument/2006/relationships/hyperlink" Target="https://orcid.org/0000-0002-8386-515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ub.ub.uni-muenchen.de/94248/1/Beispiel_Pyramidennetze-erstellen_Mult.docx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epub.ub.uni-muenchen.de/94232/1/Beispiel_Pyramidennetze-erstellen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pub.ub.uni-muenchen.de/94236/1/Beispiel_Steigungsdreiecke-verwenden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pub.ub.uni-muenchen.de/94245/1/Beispiel_Steigungsdreiecke-verwenden_Mult.docx" TargetMode="Externa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pub.ub.uni-muenchen.de/94233/1/Beispiel_Steckbriefe-Vierecke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pub.ub.uni-muenchen.de/94247/1/Beispiel_Steckbriefe-Vierecke_Mult.docx" TargetMode="Externa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pub.ub.uni-muenchen.de/94228/1/Beispiel_Definitionen-Winkelhalbierende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pub.ub.uni-muenchen.de/94256/1/Beispiel_Definitionen-Winkelhalbierende_Mult.docx" TargetMode="Externa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pub.ub.uni-muenchen.de/94230/1/Beispiel_Loesungswege-LGS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pub.ub.uni-muenchen.de/94252/1/Beispiel_Loesungswege-LGS_Mult.docx" TargetMode="Externa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pub.ub.uni-muenchen.de/94241/1/Beispiel_Vierecksformen-strukturieren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pub.ub.uni-muenchen.de/94242/1/Beispiel_Vierecksformen-strukturieren_Mult.docx" TargetMode="Externa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pub.ub.uni-muenchen.de/94231/1/Beispiel_Parameter-LinFkt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pub.ub.uni-muenchen.de/94251/1/Beispiel_Parameter-LinFkt_Mult.docx" TargetMode="Externa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pub.ub.uni-muenchen.de/94321/1/2_M04_Potentiale_Aufg.od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m.bayern.de/download/13284_stmbw_digitalebildung_2016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79536" y="492"/>
            <a:ext cx="10801200" cy="7212051"/>
          </a:xfrm>
          <a:prstGeom prst="rect">
            <a:avLst/>
          </a:prstGeom>
        </p:spPr>
      </p:pic>
      <p:sp>
        <p:nvSpPr>
          <p:cNvPr id="5" name="Rechteck 8"/>
          <p:cNvSpPr/>
          <p:nvPr/>
        </p:nvSpPr>
        <p:spPr bwMode="auto">
          <a:xfrm>
            <a:off x="3492872" y="504154"/>
            <a:ext cx="6836361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800" dirty="0">
                <a:solidFill>
                  <a:schemeClr val="tx1"/>
                </a:solidFill>
              </a:rPr>
              <a:t>Potentiale digitaler Werkzeuge</a:t>
            </a:r>
            <a:endParaRPr dirty="0"/>
          </a:p>
        </p:txBody>
      </p:sp>
      <p:sp>
        <p:nvSpPr>
          <p:cNvPr id="6" name="Rechteck 10"/>
          <p:cNvSpPr/>
          <p:nvPr/>
        </p:nvSpPr>
        <p:spPr bwMode="auto">
          <a:xfrm>
            <a:off x="3492872" y="1008209"/>
            <a:ext cx="6836361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800">
                <a:solidFill>
                  <a:schemeClr val="tx1"/>
                </a:solidFill>
              </a:rPr>
              <a:t>für mathematische Lernprozesse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de-DE" b="1"/>
              <a:t>Zentrale Frage</a:t>
            </a:r>
            <a:endParaRPr lang="de-DE"/>
          </a:p>
          <a:p>
            <a:pPr marL="476806" lvl="1" indent="0">
              <a:buNone/>
              <a:defRPr/>
            </a:pPr>
            <a:r>
              <a:rPr lang="de-DE"/>
              <a:t>Wo und wie werden digitale Werkzeuge mathematisch - fachspezifisch genutzt?</a:t>
            </a:r>
            <a:endParaRPr/>
          </a:p>
          <a:p>
            <a:pPr marL="0" lvl="1" indent="-744823">
              <a:buNone/>
              <a:defRPr/>
            </a:pPr>
            <a:endParaRPr lang="de-DE" b="1"/>
          </a:p>
          <a:p>
            <a:pPr>
              <a:defRPr/>
            </a:pPr>
            <a:r>
              <a:rPr lang="de-DE" b="1"/>
              <a:t>Beispiel mathematische Tätigkeiten</a:t>
            </a:r>
            <a:endParaRPr/>
          </a:p>
          <a:p>
            <a:pPr marL="476806" lvl="1" indent="0">
              <a:buNone/>
              <a:defRPr/>
            </a:pPr>
            <a:r>
              <a:rPr lang="de-DE"/>
              <a:t>Systeme kennen, die in der Gesellschaft verbreitet sind.</a:t>
            </a:r>
            <a:endParaRPr/>
          </a:p>
          <a:p>
            <a:pPr lvl="1">
              <a:defRPr/>
            </a:pPr>
            <a:r>
              <a:rPr lang="de-DE"/>
              <a:t>Tabellenkalkulationen</a:t>
            </a:r>
            <a:endParaRPr/>
          </a:p>
          <a:p>
            <a:pPr lvl="1">
              <a:defRPr/>
            </a:pPr>
            <a:r>
              <a:rPr lang="de-DE"/>
              <a:t>Computer-Algebra-Systeme</a:t>
            </a:r>
            <a:endParaRPr/>
          </a:p>
          <a:p>
            <a:pPr lvl="1">
              <a:defRPr/>
            </a:pPr>
            <a:r>
              <a:rPr lang="de-DE"/>
              <a:t>Funktionsplotter, DGS</a:t>
            </a:r>
            <a:endParaRPr/>
          </a:p>
          <a:p>
            <a:pPr lvl="1">
              <a:defRPr/>
            </a:pPr>
            <a:r>
              <a:rPr lang="de-DE"/>
              <a:t>Dynamische statistische Darstellungen und Datenbanken</a:t>
            </a:r>
            <a:endParaRPr/>
          </a:p>
          <a:p>
            <a:pPr lvl="1">
              <a:defRPr/>
            </a:pPr>
            <a:endParaRPr lang="de-DE" b="1"/>
          </a:p>
          <a:p>
            <a:pPr>
              <a:defRPr/>
            </a:pPr>
            <a:r>
              <a:rPr lang="de-DE" b="1"/>
              <a:t>Beispiel technischer/rechnerischer Tätigkeiten</a:t>
            </a:r>
            <a:endParaRPr/>
          </a:p>
          <a:p>
            <a:pPr lvl="1">
              <a:defRPr/>
            </a:pPr>
            <a:r>
              <a:rPr lang="de-DE"/>
              <a:t>Adaptive Nutzung: Im Kopf, schriftlich, mit einem Werkzeug</a:t>
            </a:r>
            <a:endParaRPr/>
          </a:p>
          <a:p>
            <a:pPr lvl="1">
              <a:defRPr/>
            </a:pPr>
            <a:r>
              <a:rPr lang="de-DE"/>
              <a:t>Problemstellungen formulieren,</a:t>
            </a:r>
            <a:endParaRPr/>
          </a:p>
          <a:p>
            <a:pPr lvl="1">
              <a:defRPr/>
            </a:pPr>
            <a:r>
              <a:rPr lang="de-DE"/>
              <a:t>Ausgaben und Ergebnisse interpretieren.</a:t>
            </a:r>
            <a:endParaRPr/>
          </a:p>
          <a:p>
            <a:pPr lvl="1">
              <a:defRPr/>
            </a:pPr>
            <a:endParaRPr lang="de-DE" b="1"/>
          </a:p>
          <a:p>
            <a:pPr>
              <a:defRPr/>
            </a:pPr>
            <a:r>
              <a:rPr lang="de-DE" b="1"/>
              <a:t>Beispiel Darstellungsformen</a:t>
            </a:r>
            <a:endParaRPr/>
          </a:p>
          <a:p>
            <a:pPr lvl="1">
              <a:defRPr/>
            </a:pPr>
            <a:r>
              <a:rPr lang="de-DE"/>
              <a:t>Computersysteme stellen mathematische Konzepte anders dar.</a:t>
            </a:r>
            <a:endParaRPr/>
          </a:p>
          <a:p>
            <a:pPr lvl="1">
              <a:defRPr/>
            </a:pPr>
            <a:r>
              <a:rPr lang="de-DE"/>
              <a:t>Formelschreibweise in Tabellenkalkulationsprogrammen, </a:t>
            </a:r>
            <a:br>
              <a:rPr lang="de-DE"/>
            </a:br>
            <a:r>
              <a:rPr lang="de-DE"/>
              <a:t>relative und absolute Bezüge.</a:t>
            </a:r>
            <a:endParaRPr/>
          </a:p>
          <a:p>
            <a:pPr lvl="1">
              <a:defRPr/>
            </a:pPr>
            <a:r>
              <a:rPr lang="de-DE"/>
              <a:t>Strukturierte Konstruktionen in GeoGebra.</a:t>
            </a:r>
            <a:endParaRPr/>
          </a:p>
          <a:p>
            <a:pPr lvl="1">
              <a:defRPr/>
            </a:pPr>
            <a:r>
              <a:rPr lang="de-DE"/>
              <a:t>TeX-Schreibweise in Moodle-Systemen.</a:t>
            </a:r>
            <a:endParaRPr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Vielfalt digitaler Werkzeuge</a:t>
            </a:r>
            <a:endParaRPr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Beispiele: Digitalen Werkzeuge fachspezifisch nutzen</a:t>
            </a:r>
            <a:endParaRPr/>
          </a:p>
        </p:txBody>
      </p:sp>
      <p:pic>
        <p:nvPicPr>
          <p:cNvPr id="8" name="Grafik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021264" y="3571384"/>
            <a:ext cx="3276849" cy="28610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platzhalter 6"/>
          <p:cNvSpPr txBox="1"/>
          <p:nvPr/>
        </p:nvSpPr>
        <p:spPr bwMode="auto">
          <a:xfrm>
            <a:off x="7525320" y="0"/>
            <a:ext cx="2664295" cy="648128"/>
          </a:xfrm>
          <a:prstGeom prst="rect">
            <a:avLst/>
          </a:prstGeom>
        </p:spPr>
        <p:txBody>
          <a:bodyPr vert="horz" lIns="95361" tIns="47681" rIns="95361" bIns="47681" rtlCol="0" anchor="t">
            <a:normAutofit/>
          </a:bodyPr>
          <a:lstStyle>
            <a:lvl1pPr marL="357607" indent="-357607" algn="r" defTabSz="953617">
              <a:spcBef>
                <a:spcPts val="0"/>
              </a:spcBef>
              <a:buFont typeface="Arial"/>
              <a:buNone/>
              <a:defRPr sz="13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76806" indent="0" algn="l" defTabSz="953617">
              <a:spcBef>
                <a:spcPts val="0"/>
              </a:spcBef>
              <a:buFont typeface="Arial"/>
              <a:buNone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2021" indent="-238404" algn="l" defTabSz="953617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8828" indent="-238404" algn="l" defTabSz="953617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636" indent="-238404" algn="l" defTabSz="953617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2444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9252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6061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2869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https://mk-navi.mebis.bayern.de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de-DE"/>
              <a:t>Beispiele aus dem LehrplanPlus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 i="1">
                <a:solidFill>
                  <a:schemeClr val="tx2"/>
                </a:solidFill>
              </a:rPr>
              <a:t>Mittelschule M8: 6 Zufallsexperimente</a:t>
            </a:r>
            <a:endParaRPr/>
          </a:p>
          <a:p>
            <a:pPr marL="536455" lvl="1" indent="0">
              <a:buNone/>
              <a:defRPr/>
            </a:pPr>
            <a:r>
              <a:rPr lang="de-DE"/>
              <a:t>Die Schülerinnen und Schüler </a:t>
            </a:r>
            <a:r>
              <a:rPr lang="de-DE" b="1"/>
              <a:t>beschreiben und begründen </a:t>
            </a:r>
            <a:r>
              <a:rPr lang="de-DE"/>
              <a:t>das Gesetz der Großen Zahlen, d. h. die Veränderung der relativen Häufigkeit bei zunehmender Anzahl an Versuchen (z. B. mithilfe von </a:t>
            </a:r>
            <a:r>
              <a:rPr lang="de-DE" b="1"/>
              <a:t>Computerprogrammen</a:t>
            </a:r>
            <a:r>
              <a:rPr lang="de-DE"/>
              <a:t>).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 i="1">
                <a:solidFill>
                  <a:schemeClr val="tx2"/>
                </a:solidFill>
              </a:rPr>
              <a:t>Realschule M8: 1 Vierecke</a:t>
            </a:r>
            <a:endParaRPr/>
          </a:p>
          <a:p>
            <a:pPr marL="536455" lvl="1" indent="0">
              <a:buNone/>
              <a:defRPr/>
            </a:pPr>
            <a:r>
              <a:rPr lang="de-DE"/>
              <a:t>Die Schülerinnen und Schüler </a:t>
            </a:r>
            <a:r>
              <a:rPr lang="de-DE" b="1"/>
              <a:t>konstruieren</a:t>
            </a:r>
            <a:r>
              <a:rPr lang="de-DE"/>
              <a:t> Vierecke auch mithilfe </a:t>
            </a:r>
            <a:r>
              <a:rPr lang="de-DE" b="1"/>
              <a:t>dynamischer Geometriesoftware</a:t>
            </a:r>
            <a:r>
              <a:rPr lang="de-DE"/>
              <a:t>.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 i="1">
                <a:solidFill>
                  <a:schemeClr val="tx2"/>
                </a:solidFill>
              </a:rPr>
              <a:t>Gymnasium M8: 1 Funktion und Term</a:t>
            </a:r>
            <a:endParaRPr/>
          </a:p>
          <a:p>
            <a:pPr marL="536455" lvl="1" indent="0">
              <a:buNone/>
              <a:defRPr/>
            </a:pPr>
            <a:r>
              <a:rPr lang="de-DE"/>
              <a:t>Die Schülerinnen und Schüler erkennen Funktionen als solche und unterscheiden diese begründet von nicht eindeutigen Zuordnungen. </a:t>
            </a:r>
            <a:br>
              <a:rPr lang="de-DE"/>
            </a:br>
            <a:r>
              <a:rPr lang="de-DE"/>
              <a:t>Graphen von Funktionen, denen Terme zugrunde liegen, </a:t>
            </a:r>
            <a:r>
              <a:rPr lang="de-DE" b="1"/>
              <a:t>stellen </a:t>
            </a:r>
            <a:r>
              <a:rPr lang="de-DE"/>
              <a:t>sie mithilfe einer geeigneten Software (z. B. </a:t>
            </a:r>
            <a:r>
              <a:rPr lang="de-DE" b="1"/>
              <a:t>Funktionenplotter</a:t>
            </a:r>
            <a:r>
              <a:rPr lang="de-DE"/>
              <a:t>) </a:t>
            </a:r>
            <a:r>
              <a:rPr lang="de-DE" b="1"/>
              <a:t>dar</a:t>
            </a:r>
            <a:r>
              <a:rPr lang="de-DE"/>
              <a:t>.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 i="1">
                <a:solidFill>
                  <a:schemeClr val="tx2"/>
                </a:solidFill>
              </a:rPr>
              <a:t>Gymnasium M8: 5 Laplace-Experimente</a:t>
            </a:r>
            <a:endParaRPr/>
          </a:p>
          <a:p>
            <a:pPr marL="536455" lvl="1" indent="0">
              <a:buNone/>
              <a:defRPr/>
            </a:pPr>
            <a:r>
              <a:rPr lang="de-DE"/>
              <a:t>Die Schülerinnen und Schüler bestimmen relative Häufigkeiten von Ereignissen auch selbst gewählter Zufallsexperimente. Zur </a:t>
            </a:r>
            <a:r>
              <a:rPr lang="de-DE" b="1"/>
              <a:t>Auswertung und Simulation von Zufallsexperimenten</a:t>
            </a:r>
            <a:r>
              <a:rPr lang="de-DE"/>
              <a:t> verwenden sie ein </a:t>
            </a:r>
            <a:r>
              <a:rPr lang="de-DE" b="1"/>
              <a:t>Tabellenkalkulationsprogramm</a:t>
            </a:r>
            <a:r>
              <a:rPr lang="de-DE"/>
              <a:t>, wobei sie absoluten von relativem Zellbezug unterscheiben.</a:t>
            </a:r>
            <a:endParaRPr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Vielfalt digitaler Werkzeuge</a:t>
            </a:r>
            <a:endParaRPr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Beispiele: Digitalen Werkzeuge fachspezifisch nutzen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Potentiale digitaler Werkzeuge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Themen heute mit Fokus Mathematikunterricht</a:t>
            </a:r>
            <a:endParaRPr/>
          </a:p>
        </p:txBody>
      </p:sp>
      <p:sp>
        <p:nvSpPr>
          <p:cNvPr id="7" name="Rechteck 8"/>
          <p:cNvSpPr/>
          <p:nvPr/>
        </p:nvSpPr>
        <p:spPr bwMode="auto">
          <a:xfrm>
            <a:off x="5005040" y="1887568"/>
            <a:ext cx="3024336" cy="406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600">
                <a:solidFill>
                  <a:schemeClr val="bg1"/>
                </a:solidFill>
              </a:rPr>
              <a:t>Vielfalt digitaler Werkzeuge</a:t>
            </a:r>
            <a:endParaRPr sz="1600">
              <a:solidFill>
                <a:schemeClr val="bg1"/>
              </a:solidFill>
            </a:endParaRPr>
          </a:p>
        </p:txBody>
      </p:sp>
      <p:sp>
        <p:nvSpPr>
          <p:cNvPr id="8" name="Rechteck 8"/>
          <p:cNvSpPr/>
          <p:nvPr/>
        </p:nvSpPr>
        <p:spPr bwMode="auto">
          <a:xfrm>
            <a:off x="5005040" y="2402377"/>
            <a:ext cx="3024336" cy="40642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600">
                <a:solidFill>
                  <a:schemeClr val="bg1"/>
                </a:solidFill>
              </a:rPr>
              <a:t>Lernaktivitäten analysieren</a:t>
            </a:r>
            <a:endParaRPr sz="1600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5005040" y="2917186"/>
            <a:ext cx="3024336" cy="40642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600">
                <a:solidFill>
                  <a:schemeClr val="bg1"/>
                </a:solidFill>
              </a:rPr>
              <a:t>Potentiale digitaler Werkzeuge</a:t>
            </a:r>
            <a:endParaRPr/>
          </a:p>
        </p:txBody>
      </p:sp>
      <p:grpSp>
        <p:nvGrpSpPr>
          <p:cNvPr id="29" name="Gruppieren 28"/>
          <p:cNvGrpSpPr/>
          <p:nvPr/>
        </p:nvGrpSpPr>
        <p:grpSpPr bwMode="auto">
          <a:xfrm>
            <a:off x="2571220" y="1440210"/>
            <a:ext cx="2170255" cy="2170255"/>
            <a:chOff x="3549577" y="1172"/>
            <a:chExt cx="2170255" cy="2170255"/>
          </a:xfrm>
        </p:grpSpPr>
        <p:sp>
          <p:nvSpPr>
            <p:cNvPr id="30" name="Oval 29"/>
            <p:cNvSpPr/>
            <p:nvPr/>
          </p:nvSpPr>
          <p:spPr bwMode="auto">
            <a:xfrm>
              <a:off x="3549577" y="1172"/>
              <a:ext cx="2170255" cy="217025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 txBox="1"/>
            <p:nvPr/>
          </p:nvSpPr>
          <p:spPr bwMode="auto">
            <a:xfrm>
              <a:off x="3867404" y="318998"/>
              <a:ext cx="1534603" cy="153460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800"/>
                <a:t>1. Wofür?</a:t>
              </a:r>
              <a:endParaRPr/>
            </a:p>
            <a:p>
              <a:pPr marL="11113" lvl="1" indent="-11113" algn="ctr" defTabSz="1111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500"/>
                <a:t>Potentiale kennen</a:t>
              </a:r>
              <a:endParaRPr/>
            </a:p>
          </p:txBody>
        </p:sp>
      </p:grpSp>
      <p:grpSp>
        <p:nvGrpSpPr>
          <p:cNvPr id="32" name="Gruppieren 31"/>
          <p:cNvGrpSpPr/>
          <p:nvPr/>
        </p:nvGrpSpPr>
        <p:grpSpPr bwMode="auto">
          <a:xfrm>
            <a:off x="4096061" y="3633456"/>
            <a:ext cx="732461" cy="575633"/>
            <a:chOff x="5074419" y="2194418"/>
            <a:chExt cx="732461" cy="575633"/>
          </a:xfrm>
        </p:grpSpPr>
        <p:sp>
          <p:nvSpPr>
            <p:cNvPr id="33" name="Pfeil nach rechts 32"/>
            <p:cNvSpPr/>
            <p:nvPr/>
          </p:nvSpPr>
          <p:spPr bwMode="auto">
            <a:xfrm rot="3599998">
              <a:off x="5152833" y="2116004"/>
              <a:ext cx="575633" cy="73246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feil nach rechts 6"/>
            <p:cNvSpPr txBox="1"/>
            <p:nvPr/>
          </p:nvSpPr>
          <p:spPr bwMode="auto">
            <a:xfrm rot="3599998">
              <a:off x="5196005" y="2187719"/>
              <a:ext cx="402942" cy="439477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556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de-DE" sz="2600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E0A7737-9501-4863-92FF-99B2EE96882E}"/>
              </a:ext>
            </a:extLst>
          </p:cNvPr>
          <p:cNvGrpSpPr/>
          <p:nvPr/>
        </p:nvGrpSpPr>
        <p:grpSpPr>
          <a:xfrm>
            <a:off x="4202937" y="4262295"/>
            <a:ext cx="2170255" cy="2170255"/>
            <a:chOff x="4202937" y="4262295"/>
            <a:chExt cx="2170255" cy="2170255"/>
          </a:xfrm>
        </p:grpSpPr>
        <p:sp>
          <p:nvSpPr>
            <p:cNvPr id="36" name="Oval 35"/>
            <p:cNvSpPr/>
            <p:nvPr/>
          </p:nvSpPr>
          <p:spPr bwMode="auto">
            <a:xfrm>
              <a:off x="4202937" y="4262295"/>
              <a:ext cx="2170255" cy="2170255"/>
            </a:xfrm>
            <a:prstGeom prst="ellipse">
              <a:avLst/>
            </a:prstGeom>
            <a:solidFill>
              <a:schemeClr val="accent3">
                <a:hueOff val="0"/>
                <a:satOff val="0"/>
                <a:lumOff val="0"/>
                <a:alpha val="3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4"/>
            <p:cNvSpPr txBox="1"/>
            <p:nvPr/>
          </p:nvSpPr>
          <p:spPr bwMode="auto">
            <a:xfrm>
              <a:off x="4469862" y="4580121"/>
              <a:ext cx="1636405" cy="153460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800" dirty="0"/>
                <a:t>2. Was?</a:t>
              </a:r>
              <a:endParaRPr dirty="0"/>
            </a:p>
            <a:p>
              <a:pPr marL="11113" lvl="1" indent="-11113" algn="ctr" defTabSz="1111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500" dirty="0"/>
                <a:t>Werkzeuge finden</a:t>
              </a:r>
              <a:endParaRPr dirty="0"/>
            </a:p>
          </p:txBody>
        </p:sp>
      </p:grpSp>
      <p:grpSp>
        <p:nvGrpSpPr>
          <p:cNvPr id="38" name="Gruppieren 37"/>
          <p:cNvGrpSpPr/>
          <p:nvPr/>
        </p:nvGrpSpPr>
        <p:grpSpPr bwMode="auto">
          <a:xfrm>
            <a:off x="3388362" y="4981192"/>
            <a:ext cx="575633" cy="732461"/>
            <a:chOff x="4363181" y="3540156"/>
            <a:chExt cx="575633" cy="732461"/>
          </a:xfrm>
        </p:grpSpPr>
        <p:sp>
          <p:nvSpPr>
            <p:cNvPr id="39" name="Pfeil nach rechts 38"/>
            <p:cNvSpPr/>
            <p:nvPr/>
          </p:nvSpPr>
          <p:spPr bwMode="auto">
            <a:xfrm rot="10800000">
              <a:off x="4363181" y="3540156"/>
              <a:ext cx="575633" cy="73246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>
                <a:hueOff val="0"/>
                <a:satOff val="0"/>
                <a:lumOff val="0"/>
                <a:alpha val="3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Pfeil nach rechts 6"/>
            <p:cNvSpPr txBox="1"/>
            <p:nvPr/>
          </p:nvSpPr>
          <p:spPr bwMode="auto">
            <a:xfrm rot="21600000">
              <a:off x="4535871" y="3686648"/>
              <a:ext cx="402942" cy="439477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556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de-DE" sz="2600"/>
            </a:p>
          </p:txBody>
        </p:sp>
      </p:grpSp>
      <p:grpSp>
        <p:nvGrpSpPr>
          <p:cNvPr id="41" name="Gruppieren 40"/>
          <p:cNvGrpSpPr/>
          <p:nvPr/>
        </p:nvGrpSpPr>
        <p:grpSpPr bwMode="auto">
          <a:xfrm>
            <a:off x="964184" y="4262295"/>
            <a:ext cx="2170255" cy="2170255"/>
            <a:chOff x="1921400" y="2821259"/>
            <a:chExt cx="2170255" cy="2170255"/>
          </a:xfrm>
        </p:grpSpPr>
        <p:sp>
          <p:nvSpPr>
            <p:cNvPr id="42" name="Oval 41"/>
            <p:cNvSpPr/>
            <p:nvPr/>
          </p:nvSpPr>
          <p:spPr bwMode="auto">
            <a:xfrm>
              <a:off x="1921400" y="2821259"/>
              <a:ext cx="2170255" cy="2170255"/>
            </a:xfrm>
            <a:prstGeom prst="ellipse">
              <a:avLst/>
            </a:prstGeom>
            <a:solidFill>
              <a:schemeClr val="accent4">
                <a:hueOff val="0"/>
                <a:satOff val="0"/>
                <a:lumOff val="0"/>
                <a:alpha val="3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"/>
            <p:cNvSpPr txBox="1"/>
            <p:nvPr/>
          </p:nvSpPr>
          <p:spPr bwMode="auto">
            <a:xfrm>
              <a:off x="2239226" y="3139085"/>
              <a:ext cx="1534603" cy="153460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800"/>
                <a:t>3. Wie?</a:t>
              </a:r>
              <a:endParaRPr/>
            </a:p>
            <a:p>
              <a:pPr marL="11113" lvl="1" indent="-11113" algn="ctr" defTabSz="1111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500"/>
                <a:t>Potentiale nutzen</a:t>
              </a:r>
              <a:endParaRPr/>
            </a:p>
          </p:txBody>
        </p:sp>
      </p:grpSp>
      <p:grpSp>
        <p:nvGrpSpPr>
          <p:cNvPr id="44" name="Gruppieren 43"/>
          <p:cNvGrpSpPr/>
          <p:nvPr/>
        </p:nvGrpSpPr>
        <p:grpSpPr bwMode="auto">
          <a:xfrm>
            <a:off x="2489025" y="3663671"/>
            <a:ext cx="732461" cy="575633"/>
            <a:chOff x="3446241" y="2222635"/>
            <a:chExt cx="732461" cy="575633"/>
          </a:xfrm>
        </p:grpSpPr>
        <p:sp>
          <p:nvSpPr>
            <p:cNvPr id="45" name="Pfeil nach rechts 44"/>
            <p:cNvSpPr/>
            <p:nvPr/>
          </p:nvSpPr>
          <p:spPr bwMode="auto">
            <a:xfrm rot="18000000">
              <a:off x="3524655" y="2144221"/>
              <a:ext cx="575633" cy="73246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>
                <a:hueOff val="0"/>
                <a:satOff val="0"/>
                <a:lumOff val="0"/>
                <a:alpha val="3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Pfeil nach rechts 6"/>
            <p:cNvSpPr txBox="1"/>
            <p:nvPr/>
          </p:nvSpPr>
          <p:spPr bwMode="auto">
            <a:xfrm rot="18000000">
              <a:off x="3567828" y="2365490"/>
              <a:ext cx="402942" cy="439477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556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de-DE" sz="260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Potentiale digitaler Werkzeuge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Themen heute mit Fokus Mathematikunterricht</a:t>
            </a:r>
            <a:endParaRPr/>
          </a:p>
        </p:txBody>
      </p:sp>
      <p:sp>
        <p:nvSpPr>
          <p:cNvPr id="7" name="Rechteck 8"/>
          <p:cNvSpPr/>
          <p:nvPr/>
        </p:nvSpPr>
        <p:spPr bwMode="auto">
          <a:xfrm>
            <a:off x="5005040" y="1887568"/>
            <a:ext cx="3024336" cy="40642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600">
                <a:solidFill>
                  <a:schemeClr val="bg1"/>
                </a:solidFill>
              </a:rPr>
              <a:t>Vielfalt digitaler Werkzeuge</a:t>
            </a:r>
            <a:endParaRPr sz="1600">
              <a:solidFill>
                <a:schemeClr val="bg1"/>
              </a:solidFill>
            </a:endParaRPr>
          </a:p>
        </p:txBody>
      </p:sp>
      <p:sp>
        <p:nvSpPr>
          <p:cNvPr id="8" name="Rechteck 8"/>
          <p:cNvSpPr/>
          <p:nvPr/>
        </p:nvSpPr>
        <p:spPr bwMode="auto">
          <a:xfrm>
            <a:off x="5005040" y="2402377"/>
            <a:ext cx="3024336" cy="406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600">
                <a:solidFill>
                  <a:schemeClr val="bg1"/>
                </a:solidFill>
              </a:rPr>
              <a:t>Lernaktivitäten analysieren</a:t>
            </a:r>
            <a:endParaRPr sz="1600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5005040" y="2917186"/>
            <a:ext cx="3024336" cy="40642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600">
                <a:solidFill>
                  <a:schemeClr val="bg1"/>
                </a:solidFill>
              </a:rPr>
              <a:t>Potentiale digitaler Werkzeuge</a:t>
            </a:r>
            <a:endParaRPr/>
          </a:p>
        </p:txBody>
      </p:sp>
      <p:grpSp>
        <p:nvGrpSpPr>
          <p:cNvPr id="29" name="Gruppieren 28"/>
          <p:cNvGrpSpPr/>
          <p:nvPr/>
        </p:nvGrpSpPr>
        <p:grpSpPr bwMode="auto">
          <a:xfrm>
            <a:off x="2571220" y="1440210"/>
            <a:ext cx="2170255" cy="2170255"/>
            <a:chOff x="3549577" y="1172"/>
            <a:chExt cx="2170255" cy="2170255"/>
          </a:xfrm>
        </p:grpSpPr>
        <p:sp>
          <p:nvSpPr>
            <p:cNvPr id="30" name="Oval 29"/>
            <p:cNvSpPr/>
            <p:nvPr/>
          </p:nvSpPr>
          <p:spPr bwMode="auto">
            <a:xfrm>
              <a:off x="3549577" y="1172"/>
              <a:ext cx="2170255" cy="217025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 txBox="1"/>
            <p:nvPr/>
          </p:nvSpPr>
          <p:spPr bwMode="auto">
            <a:xfrm>
              <a:off x="3867404" y="318998"/>
              <a:ext cx="1534603" cy="153460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800"/>
                <a:t>1. Wofür?</a:t>
              </a:r>
              <a:endParaRPr/>
            </a:p>
            <a:p>
              <a:pPr marL="11113" lvl="1" indent="-11113" algn="ctr" defTabSz="1111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500"/>
                <a:t>Potentiale kennen</a:t>
              </a:r>
              <a:endParaRPr/>
            </a:p>
          </p:txBody>
        </p:sp>
      </p:grpSp>
      <p:grpSp>
        <p:nvGrpSpPr>
          <p:cNvPr id="32" name="Gruppieren 31"/>
          <p:cNvGrpSpPr/>
          <p:nvPr/>
        </p:nvGrpSpPr>
        <p:grpSpPr bwMode="auto">
          <a:xfrm>
            <a:off x="4096061" y="3633456"/>
            <a:ext cx="732461" cy="575633"/>
            <a:chOff x="5074419" y="2194418"/>
            <a:chExt cx="732461" cy="575633"/>
          </a:xfrm>
        </p:grpSpPr>
        <p:sp>
          <p:nvSpPr>
            <p:cNvPr id="33" name="Pfeil nach rechts 32"/>
            <p:cNvSpPr/>
            <p:nvPr/>
          </p:nvSpPr>
          <p:spPr bwMode="auto">
            <a:xfrm rot="3599998">
              <a:off x="5152833" y="2116004"/>
              <a:ext cx="575633" cy="73246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feil nach rechts 6"/>
            <p:cNvSpPr txBox="1"/>
            <p:nvPr/>
          </p:nvSpPr>
          <p:spPr bwMode="auto">
            <a:xfrm rot="3599998">
              <a:off x="5196005" y="2187719"/>
              <a:ext cx="402942" cy="439477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556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de-DE" sz="2600"/>
            </a:p>
          </p:txBody>
        </p:sp>
      </p:grpSp>
      <p:grpSp>
        <p:nvGrpSpPr>
          <p:cNvPr id="38" name="Gruppieren 37"/>
          <p:cNvGrpSpPr/>
          <p:nvPr/>
        </p:nvGrpSpPr>
        <p:grpSpPr bwMode="auto">
          <a:xfrm>
            <a:off x="3388362" y="4981192"/>
            <a:ext cx="575633" cy="732461"/>
            <a:chOff x="4363181" y="3540156"/>
            <a:chExt cx="575633" cy="732461"/>
          </a:xfrm>
        </p:grpSpPr>
        <p:sp>
          <p:nvSpPr>
            <p:cNvPr id="39" name="Pfeil nach rechts 38"/>
            <p:cNvSpPr/>
            <p:nvPr/>
          </p:nvSpPr>
          <p:spPr bwMode="auto">
            <a:xfrm rot="10800000">
              <a:off x="4363181" y="3540156"/>
              <a:ext cx="575633" cy="73246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>
                <a:hueOff val="0"/>
                <a:satOff val="0"/>
                <a:lumOff val="0"/>
                <a:alpha val="3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Pfeil nach rechts 6"/>
            <p:cNvSpPr txBox="1"/>
            <p:nvPr/>
          </p:nvSpPr>
          <p:spPr bwMode="auto">
            <a:xfrm rot="21600000">
              <a:off x="4535871" y="3686648"/>
              <a:ext cx="402942" cy="439477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556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de-DE" sz="2600"/>
            </a:p>
          </p:txBody>
        </p:sp>
      </p:grpSp>
      <p:grpSp>
        <p:nvGrpSpPr>
          <p:cNvPr id="41" name="Gruppieren 40"/>
          <p:cNvGrpSpPr/>
          <p:nvPr/>
        </p:nvGrpSpPr>
        <p:grpSpPr bwMode="auto">
          <a:xfrm>
            <a:off x="964184" y="4262295"/>
            <a:ext cx="2170255" cy="2170255"/>
            <a:chOff x="1921400" y="2821259"/>
            <a:chExt cx="2170255" cy="2170255"/>
          </a:xfrm>
        </p:grpSpPr>
        <p:sp>
          <p:nvSpPr>
            <p:cNvPr id="42" name="Oval 41"/>
            <p:cNvSpPr/>
            <p:nvPr/>
          </p:nvSpPr>
          <p:spPr bwMode="auto">
            <a:xfrm>
              <a:off x="1921400" y="2821259"/>
              <a:ext cx="2170255" cy="2170255"/>
            </a:xfrm>
            <a:prstGeom prst="ellipse">
              <a:avLst/>
            </a:prstGeom>
            <a:solidFill>
              <a:schemeClr val="accent4">
                <a:hueOff val="0"/>
                <a:satOff val="0"/>
                <a:lumOff val="0"/>
                <a:alpha val="3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"/>
            <p:cNvSpPr txBox="1"/>
            <p:nvPr/>
          </p:nvSpPr>
          <p:spPr bwMode="auto">
            <a:xfrm>
              <a:off x="2239226" y="3139085"/>
              <a:ext cx="1534603" cy="153460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800"/>
                <a:t>3. Wie?</a:t>
              </a:r>
              <a:endParaRPr/>
            </a:p>
            <a:p>
              <a:pPr marL="11113" lvl="1" indent="-11113" algn="ctr" defTabSz="1111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500"/>
                <a:t>Potentiale nutzen</a:t>
              </a:r>
              <a:endParaRPr/>
            </a:p>
          </p:txBody>
        </p:sp>
      </p:grpSp>
      <p:grpSp>
        <p:nvGrpSpPr>
          <p:cNvPr id="44" name="Gruppieren 43"/>
          <p:cNvGrpSpPr/>
          <p:nvPr/>
        </p:nvGrpSpPr>
        <p:grpSpPr bwMode="auto">
          <a:xfrm>
            <a:off x="2489025" y="3663671"/>
            <a:ext cx="732461" cy="575633"/>
            <a:chOff x="3446241" y="2222635"/>
            <a:chExt cx="732461" cy="575633"/>
          </a:xfrm>
        </p:grpSpPr>
        <p:sp>
          <p:nvSpPr>
            <p:cNvPr id="45" name="Pfeil nach rechts 44"/>
            <p:cNvSpPr/>
            <p:nvPr/>
          </p:nvSpPr>
          <p:spPr bwMode="auto">
            <a:xfrm rot="18000000">
              <a:off x="3524655" y="2144221"/>
              <a:ext cx="575633" cy="73246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>
                <a:hueOff val="0"/>
                <a:satOff val="0"/>
                <a:lumOff val="0"/>
                <a:alpha val="3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Pfeil nach rechts 6"/>
            <p:cNvSpPr txBox="1"/>
            <p:nvPr/>
          </p:nvSpPr>
          <p:spPr bwMode="auto">
            <a:xfrm rot="18000000">
              <a:off x="3567828" y="2365490"/>
              <a:ext cx="402942" cy="439477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556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de-DE" sz="2600"/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3338D41-683B-403A-A729-875CC9F15D51}"/>
              </a:ext>
            </a:extLst>
          </p:cNvPr>
          <p:cNvGrpSpPr/>
          <p:nvPr/>
        </p:nvGrpSpPr>
        <p:grpSpPr>
          <a:xfrm>
            <a:off x="4202937" y="4262295"/>
            <a:ext cx="2170255" cy="2170255"/>
            <a:chOff x="4202937" y="4262295"/>
            <a:chExt cx="2170255" cy="2170255"/>
          </a:xfrm>
        </p:grpSpPr>
        <p:sp>
          <p:nvSpPr>
            <p:cNvPr id="27" name="Oval 35">
              <a:extLst>
                <a:ext uri="{FF2B5EF4-FFF2-40B4-BE49-F238E27FC236}">
                  <a16:creationId xmlns:a16="http://schemas.microsoft.com/office/drawing/2014/main" id="{B32F4446-DEBB-4216-A027-768FE657917C}"/>
                </a:ext>
              </a:extLst>
            </p:cNvPr>
            <p:cNvSpPr/>
            <p:nvPr/>
          </p:nvSpPr>
          <p:spPr bwMode="auto">
            <a:xfrm>
              <a:off x="4202937" y="4262295"/>
              <a:ext cx="2170255" cy="2170255"/>
            </a:xfrm>
            <a:prstGeom prst="ellipse">
              <a:avLst/>
            </a:prstGeom>
            <a:solidFill>
              <a:schemeClr val="accent3">
                <a:hueOff val="0"/>
                <a:satOff val="0"/>
                <a:lumOff val="0"/>
                <a:alpha val="3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>
              <a:extLst>
                <a:ext uri="{FF2B5EF4-FFF2-40B4-BE49-F238E27FC236}">
                  <a16:creationId xmlns:a16="http://schemas.microsoft.com/office/drawing/2014/main" id="{37403DE3-2841-4CD7-85C5-5A3524E3D754}"/>
                </a:ext>
              </a:extLst>
            </p:cNvPr>
            <p:cNvSpPr txBox="1"/>
            <p:nvPr/>
          </p:nvSpPr>
          <p:spPr bwMode="auto">
            <a:xfrm>
              <a:off x="4469862" y="4580121"/>
              <a:ext cx="1636405" cy="153460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800" dirty="0"/>
                <a:t>2. Was?</a:t>
              </a:r>
              <a:endParaRPr dirty="0"/>
            </a:p>
            <a:p>
              <a:pPr marL="11113" lvl="1" indent="-11113" algn="ctr" defTabSz="1111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500" dirty="0"/>
                <a:t>Werkzeuge finden</a:t>
              </a:r>
              <a:endParaRPr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Lernaktivitäten analysieren</a:t>
            </a:r>
            <a:endParaRPr/>
          </a:p>
        </p:txBody>
      </p:sp>
      <p:sp>
        <p:nvSpPr>
          <p:cNvPr id="5" name="Inhaltsplatzhalter 15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1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Fokus Potentiale digitaler Werkzeuge</a:t>
            </a:r>
            <a:endParaRPr/>
          </a:p>
        </p:txBody>
      </p:sp>
      <p:sp>
        <p:nvSpPr>
          <p:cNvPr id="7" name="Rechteck 28"/>
          <p:cNvSpPr/>
          <p:nvPr/>
        </p:nvSpPr>
        <p:spPr bwMode="auto">
          <a:xfrm>
            <a:off x="0" y="1898898"/>
            <a:ext cx="10040660" cy="3861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039" tIns="152039" rIns="152039" bIns="152039" rtlCol="0" anchor="t"/>
          <a:lstStyle/>
          <a:p>
            <a:pPr>
              <a:defRPr/>
            </a:pPr>
            <a:endParaRPr lang="de-DE" sz="1850">
              <a:solidFill>
                <a:schemeClr val="tx1"/>
              </a:solidFill>
            </a:endParaRPr>
          </a:p>
        </p:txBody>
      </p:sp>
      <p:sp>
        <p:nvSpPr>
          <p:cNvPr id="8" name="Rechteck 6"/>
          <p:cNvSpPr/>
          <p:nvPr/>
        </p:nvSpPr>
        <p:spPr bwMode="auto">
          <a:xfrm>
            <a:off x="643632" y="2478167"/>
            <a:ext cx="1930896" cy="450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bg1"/>
                </a:solidFill>
              </a:rPr>
              <a:t>Ausgangslage</a:t>
            </a:r>
            <a:endParaRPr/>
          </a:p>
        </p:txBody>
      </p:sp>
      <p:sp>
        <p:nvSpPr>
          <p:cNvPr id="9" name="Rechteck 7"/>
          <p:cNvSpPr/>
          <p:nvPr/>
        </p:nvSpPr>
        <p:spPr bwMode="auto">
          <a:xfrm>
            <a:off x="3095285" y="2478167"/>
            <a:ext cx="2316100" cy="450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bg1"/>
                </a:solidFill>
              </a:rPr>
              <a:t>Material &amp; Idee</a:t>
            </a:r>
            <a:endParaRPr/>
          </a:p>
        </p:txBody>
      </p:sp>
      <p:sp>
        <p:nvSpPr>
          <p:cNvPr id="10" name="Rechteck 8"/>
          <p:cNvSpPr/>
          <p:nvPr/>
        </p:nvSpPr>
        <p:spPr bwMode="auto">
          <a:xfrm>
            <a:off x="5917515" y="2478167"/>
            <a:ext cx="3409299" cy="450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bg1"/>
                </a:solidFill>
              </a:rPr>
              <a:t>Planung der Umsetzung</a:t>
            </a:r>
            <a:endParaRPr/>
          </a:p>
        </p:txBody>
      </p:sp>
      <p:grpSp>
        <p:nvGrpSpPr>
          <p:cNvPr id="11" name="Gruppieren 62"/>
          <p:cNvGrpSpPr/>
          <p:nvPr/>
        </p:nvGrpSpPr>
        <p:grpSpPr bwMode="auto">
          <a:xfrm>
            <a:off x="971299" y="3121800"/>
            <a:ext cx="1222901" cy="2379976"/>
            <a:chOff x="1149927" y="2743200"/>
            <a:chExt cx="1447800" cy="2817669"/>
          </a:xfrm>
        </p:grpSpPr>
        <p:sp>
          <p:nvSpPr>
            <p:cNvPr id="12" name="Oval 51"/>
            <p:cNvSpPr/>
            <p:nvPr/>
          </p:nvSpPr>
          <p:spPr bwMode="auto">
            <a:xfrm>
              <a:off x="1149927" y="4227369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Ziele 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für die 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Aktivität</a:t>
              </a:r>
              <a:endParaRPr/>
            </a:p>
          </p:txBody>
        </p:sp>
        <p:sp>
          <p:nvSpPr>
            <p:cNvPr id="13" name="Oval 52"/>
            <p:cNvSpPr/>
            <p:nvPr/>
          </p:nvSpPr>
          <p:spPr bwMode="auto">
            <a:xfrm>
              <a:off x="1149927" y="2743200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Voraus-setzungen</a:t>
              </a:r>
              <a:endParaRPr/>
            </a:p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der SuS</a:t>
              </a:r>
            </a:p>
          </p:txBody>
        </p:sp>
      </p:grpSp>
      <p:cxnSp>
        <p:nvCxnSpPr>
          <p:cNvPr id="14" name="Gerade Verbindung 54"/>
          <p:cNvCxnSpPr>
            <a:cxnSpLocks/>
          </p:cNvCxnSpPr>
          <p:nvPr/>
        </p:nvCxnSpPr>
        <p:spPr bwMode="auto">
          <a:xfrm>
            <a:off x="2831981" y="2478168"/>
            <a:ext cx="0" cy="3023608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56"/>
          <p:cNvCxnSpPr>
            <a:cxnSpLocks/>
          </p:cNvCxnSpPr>
          <p:nvPr/>
        </p:nvCxnSpPr>
        <p:spPr bwMode="auto">
          <a:xfrm>
            <a:off x="5663962" y="2478168"/>
            <a:ext cx="0" cy="3023608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Legende mit Linie (1) (ohne Rahmen) 3"/>
          <p:cNvSpPr/>
          <p:nvPr/>
        </p:nvSpPr>
        <p:spPr bwMode="auto">
          <a:xfrm>
            <a:off x="362244" y="1281296"/>
            <a:ext cx="3888432" cy="475985"/>
          </a:xfrm>
          <a:prstGeom prst="callout1">
            <a:avLst>
              <a:gd name="adj1" fmla="val 110768"/>
              <a:gd name="adj2" fmla="val 6784"/>
              <a:gd name="adj3" fmla="val 425360"/>
              <a:gd name="adj4" fmla="val 29192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Auf welchem Wissen kann ich aufbauen?</a:t>
            </a:r>
            <a:br>
              <a:rPr lang="de-DE" sz="1600">
                <a:solidFill>
                  <a:schemeClr val="tx1"/>
                </a:solidFill>
              </a:rPr>
            </a:br>
            <a:r>
              <a:rPr lang="de-DE" sz="1600">
                <a:solidFill>
                  <a:schemeClr val="tx1"/>
                </a:solidFill>
              </a:rPr>
              <a:t>Was setzt die Aktivität voraus?</a:t>
            </a:r>
            <a:endParaRPr/>
          </a:p>
        </p:txBody>
      </p:sp>
      <p:sp>
        <p:nvSpPr>
          <p:cNvPr id="17" name="Legende mit Linie (1) (ohne Rahmen) 29"/>
          <p:cNvSpPr/>
          <p:nvPr/>
        </p:nvSpPr>
        <p:spPr bwMode="auto">
          <a:xfrm>
            <a:off x="362244" y="6055159"/>
            <a:ext cx="3888432" cy="475985"/>
          </a:xfrm>
          <a:prstGeom prst="callout1">
            <a:avLst>
              <a:gd name="adj1" fmla="val -15474"/>
              <a:gd name="adj2" fmla="val 6112"/>
              <a:gd name="adj3" fmla="val -156449"/>
              <a:gd name="adj4" fmla="val 24153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Was sollen die Lernenden mitnehmen?</a:t>
            </a:r>
            <a:br>
              <a:rPr lang="de-DE" sz="1600">
                <a:solidFill>
                  <a:schemeClr val="tx1"/>
                </a:solidFill>
              </a:rPr>
            </a:br>
            <a:r>
              <a:rPr lang="de-DE" sz="1600">
                <a:solidFill>
                  <a:schemeClr val="tx1"/>
                </a:solidFill>
              </a:rPr>
              <a:t>Wofür bietet die Aktivität LernPotential?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Lernaktivitäten analysieren</a:t>
            </a:r>
            <a:endParaRPr/>
          </a:p>
        </p:txBody>
      </p:sp>
      <p:sp>
        <p:nvSpPr>
          <p:cNvPr id="5" name="Inhaltsplatzhalter 15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1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Fokus Potentiale digitaler Werkzeuge</a:t>
            </a:r>
            <a:endParaRPr/>
          </a:p>
        </p:txBody>
      </p:sp>
      <p:sp>
        <p:nvSpPr>
          <p:cNvPr id="7" name="Rechteck 28"/>
          <p:cNvSpPr/>
          <p:nvPr/>
        </p:nvSpPr>
        <p:spPr bwMode="auto">
          <a:xfrm>
            <a:off x="0" y="1898898"/>
            <a:ext cx="10040660" cy="3861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039" tIns="152039" rIns="152039" bIns="152039" rtlCol="0" anchor="t"/>
          <a:lstStyle/>
          <a:p>
            <a:pPr>
              <a:defRPr/>
            </a:pPr>
            <a:endParaRPr lang="de-DE" sz="1850">
              <a:solidFill>
                <a:schemeClr val="tx1"/>
              </a:solidFill>
            </a:endParaRPr>
          </a:p>
        </p:txBody>
      </p:sp>
      <p:sp>
        <p:nvSpPr>
          <p:cNvPr id="8" name="Rechteck 6"/>
          <p:cNvSpPr/>
          <p:nvPr/>
        </p:nvSpPr>
        <p:spPr bwMode="auto">
          <a:xfrm>
            <a:off x="643632" y="2478167"/>
            <a:ext cx="1930896" cy="450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bg1"/>
                </a:solidFill>
              </a:rPr>
              <a:t>Ausgangslage</a:t>
            </a:r>
            <a:endParaRPr/>
          </a:p>
        </p:txBody>
      </p:sp>
      <p:sp>
        <p:nvSpPr>
          <p:cNvPr id="9" name="Rechteck 7"/>
          <p:cNvSpPr/>
          <p:nvPr/>
        </p:nvSpPr>
        <p:spPr bwMode="auto">
          <a:xfrm>
            <a:off x="3095285" y="2478167"/>
            <a:ext cx="2316100" cy="450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bg1"/>
                </a:solidFill>
              </a:rPr>
              <a:t>Material &amp; Idee</a:t>
            </a:r>
            <a:endParaRPr/>
          </a:p>
        </p:txBody>
      </p:sp>
      <p:sp>
        <p:nvSpPr>
          <p:cNvPr id="10" name="Rechteck 8"/>
          <p:cNvSpPr/>
          <p:nvPr/>
        </p:nvSpPr>
        <p:spPr bwMode="auto">
          <a:xfrm>
            <a:off x="5917515" y="2478167"/>
            <a:ext cx="3409299" cy="450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bg1"/>
                </a:solidFill>
              </a:rPr>
              <a:t>Planung der Umsetzung</a:t>
            </a:r>
            <a:endParaRPr/>
          </a:p>
        </p:txBody>
      </p:sp>
      <p:grpSp>
        <p:nvGrpSpPr>
          <p:cNvPr id="11" name="Gruppieren 63"/>
          <p:cNvGrpSpPr/>
          <p:nvPr/>
        </p:nvGrpSpPr>
        <p:grpSpPr bwMode="auto">
          <a:xfrm>
            <a:off x="3095285" y="3164690"/>
            <a:ext cx="2316100" cy="2379976"/>
            <a:chOff x="3664527" y="2743200"/>
            <a:chExt cx="2742045" cy="2817669"/>
          </a:xfrm>
        </p:grpSpPr>
        <p:sp>
          <p:nvSpPr>
            <p:cNvPr id="12" name="Oval 12"/>
            <p:cNvSpPr/>
            <p:nvPr/>
          </p:nvSpPr>
          <p:spPr bwMode="auto">
            <a:xfrm>
              <a:off x="4958772" y="3451514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angestrebte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Lern-aktivitäten</a:t>
              </a:r>
              <a:endParaRPr/>
            </a:p>
          </p:txBody>
        </p:sp>
        <p:sp>
          <p:nvSpPr>
            <p:cNvPr id="13" name="Oval 13"/>
            <p:cNvSpPr/>
            <p:nvPr/>
          </p:nvSpPr>
          <p:spPr bwMode="auto">
            <a:xfrm>
              <a:off x="3664527" y="4227369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Werkzeuge &amp; Medien</a:t>
              </a:r>
              <a:endParaRPr/>
            </a:p>
          </p:txBody>
        </p:sp>
        <p:sp>
          <p:nvSpPr>
            <p:cNvPr id="14" name="Oval 23"/>
            <p:cNvSpPr/>
            <p:nvPr/>
          </p:nvSpPr>
          <p:spPr bwMode="auto">
            <a:xfrm>
              <a:off x="3664527" y="2743200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Aufträge</a:t>
              </a:r>
              <a:endParaRPr/>
            </a:p>
          </p:txBody>
        </p:sp>
      </p:grpSp>
      <p:grpSp>
        <p:nvGrpSpPr>
          <p:cNvPr id="15" name="Gruppieren 62"/>
          <p:cNvGrpSpPr/>
          <p:nvPr/>
        </p:nvGrpSpPr>
        <p:grpSpPr bwMode="auto">
          <a:xfrm>
            <a:off x="971299" y="3121800"/>
            <a:ext cx="1222901" cy="2379976"/>
            <a:chOff x="1149927" y="2743200"/>
            <a:chExt cx="1447800" cy="2817669"/>
          </a:xfrm>
        </p:grpSpPr>
        <p:sp>
          <p:nvSpPr>
            <p:cNvPr id="16" name="Oval 51"/>
            <p:cNvSpPr/>
            <p:nvPr/>
          </p:nvSpPr>
          <p:spPr bwMode="auto">
            <a:xfrm>
              <a:off x="1149927" y="4227369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Ziele 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für die 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Aktivität</a:t>
              </a:r>
              <a:endParaRPr/>
            </a:p>
          </p:txBody>
        </p:sp>
        <p:sp>
          <p:nvSpPr>
            <p:cNvPr id="17" name="Oval 52"/>
            <p:cNvSpPr/>
            <p:nvPr/>
          </p:nvSpPr>
          <p:spPr bwMode="auto">
            <a:xfrm>
              <a:off x="1149927" y="2743200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Voraus-setzungen</a:t>
              </a:r>
              <a:endParaRPr/>
            </a:p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der SuS</a:t>
              </a:r>
            </a:p>
          </p:txBody>
        </p:sp>
      </p:grpSp>
      <p:cxnSp>
        <p:nvCxnSpPr>
          <p:cNvPr id="18" name="Gerade Verbindung 54"/>
          <p:cNvCxnSpPr>
            <a:cxnSpLocks/>
          </p:cNvCxnSpPr>
          <p:nvPr/>
        </p:nvCxnSpPr>
        <p:spPr bwMode="auto">
          <a:xfrm>
            <a:off x="2831981" y="2478168"/>
            <a:ext cx="0" cy="3023608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56"/>
          <p:cNvCxnSpPr>
            <a:cxnSpLocks/>
          </p:cNvCxnSpPr>
          <p:nvPr/>
        </p:nvCxnSpPr>
        <p:spPr bwMode="auto">
          <a:xfrm>
            <a:off x="5663962" y="2478168"/>
            <a:ext cx="0" cy="3023608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Legende mit Linie (1) (ohne Rahmen) 3"/>
          <p:cNvSpPr/>
          <p:nvPr/>
        </p:nvSpPr>
        <p:spPr bwMode="auto">
          <a:xfrm>
            <a:off x="900584" y="1281296"/>
            <a:ext cx="3888432" cy="475985"/>
          </a:xfrm>
          <a:prstGeom prst="callout1">
            <a:avLst>
              <a:gd name="adj1" fmla="val 119001"/>
              <a:gd name="adj2" fmla="val 48440"/>
              <a:gd name="adj3" fmla="val 441827"/>
              <a:gd name="adj4" fmla="val 71185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Wie formuliere ich die konkreten Aufträge an die Lernenden?</a:t>
            </a:r>
            <a:endParaRPr/>
          </a:p>
        </p:txBody>
      </p:sp>
      <p:sp>
        <p:nvSpPr>
          <p:cNvPr id="21" name="Legende mit Linie (1) (ohne Rahmen) 29"/>
          <p:cNvSpPr/>
          <p:nvPr/>
        </p:nvSpPr>
        <p:spPr bwMode="auto">
          <a:xfrm>
            <a:off x="900584" y="6055159"/>
            <a:ext cx="3888432" cy="475985"/>
          </a:xfrm>
          <a:prstGeom prst="callout1">
            <a:avLst>
              <a:gd name="adj1" fmla="val -4497"/>
              <a:gd name="adj2" fmla="val 49784"/>
              <a:gd name="adj3" fmla="val -172915"/>
              <a:gd name="adj4" fmla="val 66818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Welche Materialien, Medien und Werkzeuge erhalten die Lernenden für ihre Arbeit?</a:t>
            </a:r>
            <a:endParaRPr/>
          </a:p>
        </p:txBody>
      </p:sp>
      <p:sp>
        <p:nvSpPr>
          <p:cNvPr id="22" name="Legende mit Linie (1) (ohne Rahmen) 30"/>
          <p:cNvSpPr/>
          <p:nvPr/>
        </p:nvSpPr>
        <p:spPr bwMode="auto">
          <a:xfrm>
            <a:off x="5196199" y="6055158"/>
            <a:ext cx="3888432" cy="475985"/>
          </a:xfrm>
          <a:prstGeom prst="callout1">
            <a:avLst>
              <a:gd name="adj1" fmla="val -9986"/>
              <a:gd name="adj2" fmla="val 24252"/>
              <a:gd name="adj3" fmla="val -299157"/>
              <a:gd name="adj4" fmla="val -7761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Wie stelle ich mir das Lernen konkret vor?</a:t>
            </a:r>
            <a:br>
              <a:rPr lang="de-DE" sz="1600">
                <a:solidFill>
                  <a:schemeClr val="tx1"/>
                </a:solidFill>
              </a:rPr>
            </a:br>
            <a:r>
              <a:rPr lang="de-DE" sz="1600">
                <a:solidFill>
                  <a:schemeClr val="tx1"/>
                </a:solidFill>
              </a:rPr>
              <a:t>Auf welche Denkvorgänge ziele ich ab?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Lernaktivitäten analysieren</a:t>
            </a:r>
            <a:endParaRPr/>
          </a:p>
        </p:txBody>
      </p:sp>
      <p:sp>
        <p:nvSpPr>
          <p:cNvPr id="5" name="Inhaltsplatzhalter 15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1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Fokus Potentiale digitaler Werkzeuge</a:t>
            </a:r>
            <a:endParaRPr/>
          </a:p>
        </p:txBody>
      </p:sp>
      <p:sp>
        <p:nvSpPr>
          <p:cNvPr id="7" name="Rechteck 28"/>
          <p:cNvSpPr/>
          <p:nvPr/>
        </p:nvSpPr>
        <p:spPr bwMode="auto">
          <a:xfrm>
            <a:off x="0" y="1898898"/>
            <a:ext cx="10040660" cy="3861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039" tIns="152039" rIns="152039" bIns="152039" rtlCol="0" anchor="t"/>
          <a:lstStyle/>
          <a:p>
            <a:pPr>
              <a:defRPr/>
            </a:pPr>
            <a:endParaRPr lang="de-DE" sz="1850">
              <a:solidFill>
                <a:schemeClr val="tx1"/>
              </a:solidFill>
            </a:endParaRPr>
          </a:p>
        </p:txBody>
      </p:sp>
      <p:sp>
        <p:nvSpPr>
          <p:cNvPr id="8" name="Rechteck 6"/>
          <p:cNvSpPr/>
          <p:nvPr/>
        </p:nvSpPr>
        <p:spPr bwMode="auto">
          <a:xfrm>
            <a:off x="643632" y="2478167"/>
            <a:ext cx="1930896" cy="450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bg1"/>
                </a:solidFill>
              </a:rPr>
              <a:t>Ausgangslage</a:t>
            </a:r>
            <a:endParaRPr/>
          </a:p>
        </p:txBody>
      </p:sp>
      <p:sp>
        <p:nvSpPr>
          <p:cNvPr id="9" name="Rechteck 7"/>
          <p:cNvSpPr/>
          <p:nvPr/>
        </p:nvSpPr>
        <p:spPr bwMode="auto">
          <a:xfrm>
            <a:off x="3095285" y="2478167"/>
            <a:ext cx="2316100" cy="450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bg1"/>
                </a:solidFill>
              </a:rPr>
              <a:t>Material &amp; Idee</a:t>
            </a:r>
            <a:endParaRPr/>
          </a:p>
        </p:txBody>
      </p:sp>
      <p:sp>
        <p:nvSpPr>
          <p:cNvPr id="10" name="Rechteck 8"/>
          <p:cNvSpPr/>
          <p:nvPr/>
        </p:nvSpPr>
        <p:spPr bwMode="auto">
          <a:xfrm>
            <a:off x="5917515" y="2478167"/>
            <a:ext cx="3409299" cy="450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bg1"/>
                </a:solidFill>
              </a:rPr>
              <a:t>Planung der Umsetzung</a:t>
            </a:r>
            <a:endParaRPr/>
          </a:p>
        </p:txBody>
      </p:sp>
      <p:grpSp>
        <p:nvGrpSpPr>
          <p:cNvPr id="11" name="Gruppieren 63"/>
          <p:cNvGrpSpPr/>
          <p:nvPr/>
        </p:nvGrpSpPr>
        <p:grpSpPr bwMode="auto">
          <a:xfrm>
            <a:off x="3095285" y="3164690"/>
            <a:ext cx="2316100" cy="2379976"/>
            <a:chOff x="3664527" y="2743200"/>
            <a:chExt cx="2742045" cy="2817669"/>
          </a:xfrm>
        </p:grpSpPr>
        <p:sp>
          <p:nvSpPr>
            <p:cNvPr id="12" name="Oval 12"/>
            <p:cNvSpPr/>
            <p:nvPr/>
          </p:nvSpPr>
          <p:spPr bwMode="auto">
            <a:xfrm>
              <a:off x="4958772" y="3451514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angestrebte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Lern-aktivitäten</a:t>
              </a:r>
              <a:endParaRPr/>
            </a:p>
          </p:txBody>
        </p:sp>
        <p:sp>
          <p:nvSpPr>
            <p:cNvPr id="13" name="Oval 13"/>
            <p:cNvSpPr/>
            <p:nvPr/>
          </p:nvSpPr>
          <p:spPr bwMode="auto">
            <a:xfrm>
              <a:off x="3664527" y="4227369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Werkzeuge &amp; Medien</a:t>
              </a:r>
              <a:endParaRPr/>
            </a:p>
          </p:txBody>
        </p:sp>
        <p:sp>
          <p:nvSpPr>
            <p:cNvPr id="14" name="Oval 23"/>
            <p:cNvSpPr/>
            <p:nvPr/>
          </p:nvSpPr>
          <p:spPr bwMode="auto">
            <a:xfrm>
              <a:off x="3664527" y="2743200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Aufträge</a:t>
              </a:r>
              <a:endParaRPr/>
            </a:p>
          </p:txBody>
        </p:sp>
      </p:grpSp>
      <p:grpSp>
        <p:nvGrpSpPr>
          <p:cNvPr id="15" name="Gruppieren 62"/>
          <p:cNvGrpSpPr/>
          <p:nvPr/>
        </p:nvGrpSpPr>
        <p:grpSpPr bwMode="auto">
          <a:xfrm>
            <a:off x="971299" y="3121800"/>
            <a:ext cx="1222901" cy="2379976"/>
            <a:chOff x="1149927" y="2743200"/>
            <a:chExt cx="1447800" cy="2817669"/>
          </a:xfrm>
        </p:grpSpPr>
        <p:sp>
          <p:nvSpPr>
            <p:cNvPr id="16" name="Oval 51"/>
            <p:cNvSpPr/>
            <p:nvPr/>
          </p:nvSpPr>
          <p:spPr bwMode="auto">
            <a:xfrm>
              <a:off x="1149927" y="4227369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Ziele 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für die 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Aktivität</a:t>
              </a:r>
              <a:endParaRPr/>
            </a:p>
          </p:txBody>
        </p:sp>
        <p:sp>
          <p:nvSpPr>
            <p:cNvPr id="17" name="Oval 52"/>
            <p:cNvSpPr/>
            <p:nvPr/>
          </p:nvSpPr>
          <p:spPr bwMode="auto">
            <a:xfrm>
              <a:off x="1149927" y="2743200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Voraus-setzungen</a:t>
              </a:r>
              <a:endParaRPr/>
            </a:p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der SuS</a:t>
              </a:r>
              <a:endParaRPr/>
            </a:p>
          </p:txBody>
        </p:sp>
      </p:grpSp>
      <p:cxnSp>
        <p:nvCxnSpPr>
          <p:cNvPr id="18" name="Gerade Verbindung 54"/>
          <p:cNvCxnSpPr>
            <a:cxnSpLocks/>
          </p:cNvCxnSpPr>
          <p:nvPr/>
        </p:nvCxnSpPr>
        <p:spPr bwMode="auto">
          <a:xfrm>
            <a:off x="2831981" y="2478168"/>
            <a:ext cx="0" cy="3023608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56"/>
          <p:cNvCxnSpPr>
            <a:cxnSpLocks/>
          </p:cNvCxnSpPr>
          <p:nvPr/>
        </p:nvCxnSpPr>
        <p:spPr bwMode="auto">
          <a:xfrm>
            <a:off x="5663962" y="2478168"/>
            <a:ext cx="0" cy="3023608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Legende mit Linie (1) (ohne Rahmen) 24"/>
          <p:cNvSpPr/>
          <p:nvPr/>
        </p:nvSpPr>
        <p:spPr bwMode="auto">
          <a:xfrm>
            <a:off x="2574528" y="5958375"/>
            <a:ext cx="4217893" cy="475985"/>
          </a:xfrm>
          <a:prstGeom prst="callout1">
            <a:avLst>
              <a:gd name="adj1" fmla="val -4497"/>
              <a:gd name="adj2" fmla="val 49784"/>
              <a:gd name="adj3" fmla="val -152811"/>
              <a:gd name="adj4" fmla="val 34460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 i="1">
                <a:solidFill>
                  <a:schemeClr val="tx1"/>
                </a:solidFill>
              </a:rPr>
              <a:t>Welche</a:t>
            </a:r>
            <a:r>
              <a:rPr lang="de-DE" sz="1600">
                <a:solidFill>
                  <a:schemeClr val="tx1"/>
                </a:solidFill>
              </a:rPr>
              <a:t> mathematischen Lernprozesse kann ich mit einem digitalen Werkzeug unterstützen?</a:t>
            </a:r>
            <a:endParaRPr i="1"/>
          </a:p>
        </p:txBody>
      </p:sp>
      <p:cxnSp>
        <p:nvCxnSpPr>
          <p:cNvPr id="3" name="Gerade Verbindung 2"/>
          <p:cNvCxnSpPr>
            <a:cxnSpLocks/>
          </p:cNvCxnSpPr>
          <p:nvPr/>
        </p:nvCxnSpPr>
        <p:spPr bwMode="auto">
          <a:xfrm flipH="1" flipV="1">
            <a:off x="4933032" y="4759352"/>
            <a:ext cx="216024" cy="114535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Lernaktivitäten analysieren</a:t>
            </a:r>
            <a:endParaRPr/>
          </a:p>
        </p:txBody>
      </p:sp>
      <p:sp>
        <p:nvSpPr>
          <p:cNvPr id="6" name="Textplatzhalter 1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Fokus Potentiale digitaler Werkzeuge</a:t>
            </a:r>
            <a:endParaRPr/>
          </a:p>
        </p:txBody>
      </p:sp>
      <p:sp>
        <p:nvSpPr>
          <p:cNvPr id="7" name="Rechteck 28"/>
          <p:cNvSpPr/>
          <p:nvPr/>
        </p:nvSpPr>
        <p:spPr bwMode="auto">
          <a:xfrm>
            <a:off x="0" y="1898898"/>
            <a:ext cx="10040660" cy="3861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039" tIns="152039" rIns="152039" bIns="152039" rtlCol="0" anchor="t"/>
          <a:lstStyle/>
          <a:p>
            <a:pPr>
              <a:defRPr/>
            </a:pPr>
            <a:endParaRPr lang="de-DE" sz="1850">
              <a:solidFill>
                <a:schemeClr val="tx1"/>
              </a:solidFill>
            </a:endParaRPr>
          </a:p>
        </p:txBody>
      </p:sp>
      <p:sp>
        <p:nvSpPr>
          <p:cNvPr id="8" name="Rechteck 6"/>
          <p:cNvSpPr/>
          <p:nvPr/>
        </p:nvSpPr>
        <p:spPr bwMode="auto">
          <a:xfrm>
            <a:off x="643632" y="2478167"/>
            <a:ext cx="1930896" cy="450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bg1"/>
                </a:solidFill>
              </a:rPr>
              <a:t>Ausgangslage</a:t>
            </a:r>
            <a:endParaRPr/>
          </a:p>
        </p:txBody>
      </p:sp>
      <p:sp>
        <p:nvSpPr>
          <p:cNvPr id="9" name="Rechteck 7"/>
          <p:cNvSpPr/>
          <p:nvPr/>
        </p:nvSpPr>
        <p:spPr bwMode="auto">
          <a:xfrm>
            <a:off x="3095285" y="2478167"/>
            <a:ext cx="2316100" cy="450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bg1"/>
                </a:solidFill>
              </a:rPr>
              <a:t>Material &amp; Idee</a:t>
            </a:r>
            <a:endParaRPr/>
          </a:p>
        </p:txBody>
      </p:sp>
      <p:sp>
        <p:nvSpPr>
          <p:cNvPr id="10" name="Rechteck 8"/>
          <p:cNvSpPr/>
          <p:nvPr/>
        </p:nvSpPr>
        <p:spPr bwMode="auto">
          <a:xfrm>
            <a:off x="5917515" y="2478167"/>
            <a:ext cx="3409299" cy="450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bg1"/>
                </a:solidFill>
              </a:rPr>
              <a:t>Planung der Umsetzung</a:t>
            </a:r>
            <a:endParaRPr/>
          </a:p>
        </p:txBody>
      </p:sp>
      <p:grpSp>
        <p:nvGrpSpPr>
          <p:cNvPr id="11" name="Gruppieren 63"/>
          <p:cNvGrpSpPr/>
          <p:nvPr/>
        </p:nvGrpSpPr>
        <p:grpSpPr bwMode="auto">
          <a:xfrm>
            <a:off x="3095285" y="3164690"/>
            <a:ext cx="2316100" cy="2379976"/>
            <a:chOff x="3664527" y="2743200"/>
            <a:chExt cx="2742045" cy="2817669"/>
          </a:xfrm>
        </p:grpSpPr>
        <p:sp>
          <p:nvSpPr>
            <p:cNvPr id="12" name="Oval 12"/>
            <p:cNvSpPr/>
            <p:nvPr/>
          </p:nvSpPr>
          <p:spPr bwMode="auto">
            <a:xfrm>
              <a:off x="4958772" y="3451514"/>
              <a:ext cx="1447800" cy="13335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angestrebte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Lern-aktivitäten</a:t>
              </a:r>
              <a:endParaRPr/>
            </a:p>
          </p:txBody>
        </p:sp>
        <p:sp>
          <p:nvSpPr>
            <p:cNvPr id="13" name="Oval 13"/>
            <p:cNvSpPr/>
            <p:nvPr/>
          </p:nvSpPr>
          <p:spPr bwMode="auto">
            <a:xfrm>
              <a:off x="3664527" y="4227369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Werkzeuge &amp; Medien</a:t>
              </a:r>
              <a:endParaRPr/>
            </a:p>
          </p:txBody>
        </p:sp>
        <p:sp>
          <p:nvSpPr>
            <p:cNvPr id="14" name="Oval 23"/>
            <p:cNvSpPr/>
            <p:nvPr/>
          </p:nvSpPr>
          <p:spPr bwMode="auto">
            <a:xfrm>
              <a:off x="3664527" y="2743200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Aufträge</a:t>
              </a:r>
              <a:endParaRPr/>
            </a:p>
          </p:txBody>
        </p:sp>
      </p:grpSp>
      <p:grpSp>
        <p:nvGrpSpPr>
          <p:cNvPr id="15" name="Gruppieren 62"/>
          <p:cNvGrpSpPr/>
          <p:nvPr/>
        </p:nvGrpSpPr>
        <p:grpSpPr bwMode="auto">
          <a:xfrm>
            <a:off x="971299" y="3121800"/>
            <a:ext cx="1222901" cy="2379976"/>
            <a:chOff x="1149927" y="2743200"/>
            <a:chExt cx="1447800" cy="2817669"/>
          </a:xfrm>
        </p:grpSpPr>
        <p:sp>
          <p:nvSpPr>
            <p:cNvPr id="16" name="Oval 51"/>
            <p:cNvSpPr/>
            <p:nvPr/>
          </p:nvSpPr>
          <p:spPr bwMode="auto">
            <a:xfrm>
              <a:off x="1149927" y="4227369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Ziele 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für die 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Aktivität</a:t>
              </a:r>
              <a:endParaRPr/>
            </a:p>
          </p:txBody>
        </p:sp>
        <p:sp>
          <p:nvSpPr>
            <p:cNvPr id="17" name="Oval 52"/>
            <p:cNvSpPr/>
            <p:nvPr/>
          </p:nvSpPr>
          <p:spPr bwMode="auto">
            <a:xfrm>
              <a:off x="1149927" y="2743200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Voraus-setzungen</a:t>
              </a:r>
              <a:endParaRPr/>
            </a:p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der SuS</a:t>
              </a:r>
              <a:endParaRPr/>
            </a:p>
          </p:txBody>
        </p:sp>
      </p:grpSp>
      <p:cxnSp>
        <p:nvCxnSpPr>
          <p:cNvPr id="18" name="Gerade Verbindung 54"/>
          <p:cNvCxnSpPr>
            <a:cxnSpLocks/>
          </p:cNvCxnSpPr>
          <p:nvPr/>
        </p:nvCxnSpPr>
        <p:spPr bwMode="auto">
          <a:xfrm>
            <a:off x="2831981" y="2478168"/>
            <a:ext cx="0" cy="3023608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56"/>
          <p:cNvCxnSpPr>
            <a:cxnSpLocks/>
          </p:cNvCxnSpPr>
          <p:nvPr/>
        </p:nvCxnSpPr>
        <p:spPr bwMode="auto">
          <a:xfrm>
            <a:off x="5663962" y="2478168"/>
            <a:ext cx="0" cy="3023608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Inhaltsplatzhalter 21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Potentiale digitaler Werkzeuge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Themen heute mit Fokus Mathematikunterricht</a:t>
            </a:r>
            <a:endParaRPr/>
          </a:p>
        </p:txBody>
      </p:sp>
      <p:sp>
        <p:nvSpPr>
          <p:cNvPr id="7" name="Rechteck 8"/>
          <p:cNvSpPr/>
          <p:nvPr/>
        </p:nvSpPr>
        <p:spPr bwMode="auto">
          <a:xfrm>
            <a:off x="5005040" y="1887568"/>
            <a:ext cx="3024336" cy="40642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600">
                <a:solidFill>
                  <a:schemeClr val="bg1"/>
                </a:solidFill>
              </a:rPr>
              <a:t>Vielfalt digitaler Werkzeuge</a:t>
            </a:r>
            <a:endParaRPr sz="1600">
              <a:solidFill>
                <a:schemeClr val="bg1"/>
              </a:solidFill>
            </a:endParaRPr>
          </a:p>
        </p:txBody>
      </p:sp>
      <p:sp>
        <p:nvSpPr>
          <p:cNvPr id="8" name="Rechteck 8"/>
          <p:cNvSpPr/>
          <p:nvPr/>
        </p:nvSpPr>
        <p:spPr bwMode="auto">
          <a:xfrm>
            <a:off x="5005040" y="2402377"/>
            <a:ext cx="3024336" cy="40642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600">
                <a:solidFill>
                  <a:schemeClr val="bg1"/>
                </a:solidFill>
              </a:rPr>
              <a:t>Lernaktivitäten analysieren</a:t>
            </a:r>
            <a:endParaRPr sz="1600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5005040" y="2917186"/>
            <a:ext cx="3024336" cy="406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600">
                <a:solidFill>
                  <a:schemeClr val="bg1"/>
                </a:solidFill>
              </a:rPr>
              <a:t>Potentiale digitaler Werkzeuge</a:t>
            </a:r>
            <a:endParaRPr/>
          </a:p>
        </p:txBody>
      </p:sp>
      <p:grpSp>
        <p:nvGrpSpPr>
          <p:cNvPr id="29" name="Gruppieren 28"/>
          <p:cNvGrpSpPr/>
          <p:nvPr/>
        </p:nvGrpSpPr>
        <p:grpSpPr bwMode="auto">
          <a:xfrm>
            <a:off x="2571220" y="1440210"/>
            <a:ext cx="2170255" cy="2170255"/>
            <a:chOff x="3549577" y="1172"/>
            <a:chExt cx="2170255" cy="2170255"/>
          </a:xfrm>
        </p:grpSpPr>
        <p:sp>
          <p:nvSpPr>
            <p:cNvPr id="30" name="Oval 29"/>
            <p:cNvSpPr/>
            <p:nvPr/>
          </p:nvSpPr>
          <p:spPr bwMode="auto">
            <a:xfrm>
              <a:off x="3549577" y="1172"/>
              <a:ext cx="2170255" cy="217025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 txBox="1"/>
            <p:nvPr/>
          </p:nvSpPr>
          <p:spPr bwMode="auto">
            <a:xfrm>
              <a:off x="3867404" y="318998"/>
              <a:ext cx="1534603" cy="153460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800"/>
                <a:t>1. Wofür?</a:t>
              </a:r>
              <a:endParaRPr/>
            </a:p>
            <a:p>
              <a:pPr marL="11113" lvl="1" indent="-11113" algn="ctr" defTabSz="1111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500"/>
                <a:t>Potentiale kennen</a:t>
              </a:r>
              <a:endParaRPr/>
            </a:p>
          </p:txBody>
        </p:sp>
      </p:grpSp>
      <p:grpSp>
        <p:nvGrpSpPr>
          <p:cNvPr id="32" name="Gruppieren 31"/>
          <p:cNvGrpSpPr/>
          <p:nvPr/>
        </p:nvGrpSpPr>
        <p:grpSpPr bwMode="auto">
          <a:xfrm>
            <a:off x="4096061" y="3633456"/>
            <a:ext cx="732461" cy="575633"/>
            <a:chOff x="5074419" y="2194418"/>
            <a:chExt cx="732461" cy="575633"/>
          </a:xfrm>
        </p:grpSpPr>
        <p:sp>
          <p:nvSpPr>
            <p:cNvPr id="33" name="Pfeil nach rechts 32"/>
            <p:cNvSpPr/>
            <p:nvPr/>
          </p:nvSpPr>
          <p:spPr bwMode="auto">
            <a:xfrm rot="3599998">
              <a:off x="5152833" y="2116004"/>
              <a:ext cx="575633" cy="73246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feil nach rechts 6"/>
            <p:cNvSpPr txBox="1"/>
            <p:nvPr/>
          </p:nvSpPr>
          <p:spPr bwMode="auto">
            <a:xfrm rot="3599998">
              <a:off x="5196005" y="2187719"/>
              <a:ext cx="402942" cy="439477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556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de-DE" sz="2600"/>
            </a:p>
          </p:txBody>
        </p:sp>
      </p:grpSp>
      <p:grpSp>
        <p:nvGrpSpPr>
          <p:cNvPr id="38" name="Gruppieren 37"/>
          <p:cNvGrpSpPr/>
          <p:nvPr/>
        </p:nvGrpSpPr>
        <p:grpSpPr bwMode="auto">
          <a:xfrm>
            <a:off x="3388362" y="4981192"/>
            <a:ext cx="575633" cy="732461"/>
            <a:chOff x="4363181" y="3540156"/>
            <a:chExt cx="575633" cy="732461"/>
          </a:xfrm>
        </p:grpSpPr>
        <p:sp>
          <p:nvSpPr>
            <p:cNvPr id="39" name="Pfeil nach rechts 38"/>
            <p:cNvSpPr/>
            <p:nvPr/>
          </p:nvSpPr>
          <p:spPr bwMode="auto">
            <a:xfrm rot="10800000">
              <a:off x="4363181" y="3540156"/>
              <a:ext cx="575633" cy="73246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>
                <a:hueOff val="0"/>
                <a:satOff val="0"/>
                <a:lumOff val="0"/>
                <a:alpha val="3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Pfeil nach rechts 6"/>
            <p:cNvSpPr txBox="1"/>
            <p:nvPr/>
          </p:nvSpPr>
          <p:spPr bwMode="auto">
            <a:xfrm rot="21600000">
              <a:off x="4535871" y="3686648"/>
              <a:ext cx="402942" cy="439477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556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de-DE" sz="2600"/>
            </a:p>
          </p:txBody>
        </p:sp>
      </p:grpSp>
      <p:grpSp>
        <p:nvGrpSpPr>
          <p:cNvPr id="41" name="Gruppieren 40"/>
          <p:cNvGrpSpPr/>
          <p:nvPr/>
        </p:nvGrpSpPr>
        <p:grpSpPr bwMode="auto">
          <a:xfrm>
            <a:off x="964184" y="4262295"/>
            <a:ext cx="2170255" cy="2170255"/>
            <a:chOff x="1921400" y="2821259"/>
            <a:chExt cx="2170255" cy="2170255"/>
          </a:xfrm>
        </p:grpSpPr>
        <p:sp>
          <p:nvSpPr>
            <p:cNvPr id="42" name="Oval 41"/>
            <p:cNvSpPr/>
            <p:nvPr/>
          </p:nvSpPr>
          <p:spPr bwMode="auto">
            <a:xfrm>
              <a:off x="1921400" y="2821259"/>
              <a:ext cx="2170255" cy="2170255"/>
            </a:xfrm>
            <a:prstGeom prst="ellipse">
              <a:avLst/>
            </a:prstGeom>
            <a:solidFill>
              <a:schemeClr val="accent4">
                <a:hueOff val="0"/>
                <a:satOff val="0"/>
                <a:lumOff val="0"/>
                <a:alpha val="3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"/>
            <p:cNvSpPr txBox="1"/>
            <p:nvPr/>
          </p:nvSpPr>
          <p:spPr bwMode="auto">
            <a:xfrm>
              <a:off x="2239226" y="3139085"/>
              <a:ext cx="1534603" cy="153460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800"/>
                <a:t>3. Wie?</a:t>
              </a:r>
              <a:endParaRPr/>
            </a:p>
            <a:p>
              <a:pPr marL="11113" lvl="1" indent="-11113" algn="ctr" defTabSz="1111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500"/>
                <a:t>Potentiale nutzen</a:t>
              </a:r>
              <a:endParaRPr/>
            </a:p>
          </p:txBody>
        </p:sp>
      </p:grpSp>
      <p:grpSp>
        <p:nvGrpSpPr>
          <p:cNvPr id="44" name="Gruppieren 43"/>
          <p:cNvGrpSpPr/>
          <p:nvPr/>
        </p:nvGrpSpPr>
        <p:grpSpPr bwMode="auto">
          <a:xfrm>
            <a:off x="2489025" y="3663671"/>
            <a:ext cx="732461" cy="575633"/>
            <a:chOff x="3446241" y="2222635"/>
            <a:chExt cx="732461" cy="575633"/>
          </a:xfrm>
        </p:grpSpPr>
        <p:sp>
          <p:nvSpPr>
            <p:cNvPr id="45" name="Pfeil nach rechts 44"/>
            <p:cNvSpPr/>
            <p:nvPr/>
          </p:nvSpPr>
          <p:spPr bwMode="auto">
            <a:xfrm rot="18000000">
              <a:off x="3524655" y="2144221"/>
              <a:ext cx="575633" cy="73246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>
                <a:hueOff val="0"/>
                <a:satOff val="0"/>
                <a:lumOff val="0"/>
                <a:alpha val="3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Pfeil nach rechts 6"/>
            <p:cNvSpPr txBox="1"/>
            <p:nvPr/>
          </p:nvSpPr>
          <p:spPr bwMode="auto">
            <a:xfrm rot="18000000">
              <a:off x="3567828" y="2365490"/>
              <a:ext cx="402942" cy="439477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556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de-DE" sz="2600"/>
            </a:p>
          </p:txBody>
        </p:sp>
      </p:grpSp>
      <p:pic>
        <p:nvPicPr>
          <p:cNvPr id="47" name="Inhaltsplatzhalter 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73192" y="3323613"/>
            <a:ext cx="3763352" cy="1473233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67251A25-9433-4170-9578-E488B0399390}"/>
              </a:ext>
            </a:extLst>
          </p:cNvPr>
          <p:cNvGrpSpPr/>
          <p:nvPr/>
        </p:nvGrpSpPr>
        <p:grpSpPr>
          <a:xfrm>
            <a:off x="4202937" y="4262295"/>
            <a:ext cx="2170255" cy="2170255"/>
            <a:chOff x="4202937" y="4262295"/>
            <a:chExt cx="2170255" cy="2170255"/>
          </a:xfrm>
        </p:grpSpPr>
        <p:sp>
          <p:nvSpPr>
            <p:cNvPr id="28" name="Oval 35">
              <a:extLst>
                <a:ext uri="{FF2B5EF4-FFF2-40B4-BE49-F238E27FC236}">
                  <a16:creationId xmlns:a16="http://schemas.microsoft.com/office/drawing/2014/main" id="{7957CDA7-844E-4309-AEE7-7314C0B9196B}"/>
                </a:ext>
              </a:extLst>
            </p:cNvPr>
            <p:cNvSpPr/>
            <p:nvPr/>
          </p:nvSpPr>
          <p:spPr bwMode="auto">
            <a:xfrm>
              <a:off x="4202937" y="4262295"/>
              <a:ext cx="2170255" cy="2170255"/>
            </a:xfrm>
            <a:prstGeom prst="ellipse">
              <a:avLst/>
            </a:prstGeom>
            <a:solidFill>
              <a:schemeClr val="accent3">
                <a:hueOff val="0"/>
                <a:satOff val="0"/>
                <a:lumOff val="0"/>
                <a:alpha val="3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Oval 4">
              <a:extLst>
                <a:ext uri="{FF2B5EF4-FFF2-40B4-BE49-F238E27FC236}">
                  <a16:creationId xmlns:a16="http://schemas.microsoft.com/office/drawing/2014/main" id="{65ED4849-B1FD-48A4-817C-37B51FD8084E}"/>
                </a:ext>
              </a:extLst>
            </p:cNvPr>
            <p:cNvSpPr txBox="1"/>
            <p:nvPr/>
          </p:nvSpPr>
          <p:spPr bwMode="auto">
            <a:xfrm>
              <a:off x="4469862" y="4580121"/>
              <a:ext cx="1636405" cy="153460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800" dirty="0"/>
                <a:t>2. Was?</a:t>
              </a:r>
              <a:endParaRPr dirty="0"/>
            </a:p>
            <a:p>
              <a:pPr marL="11113" lvl="1" indent="-11113" algn="ctr" defTabSz="1111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500" dirty="0"/>
                <a:t>Werkzeuge finden</a:t>
              </a:r>
              <a:endParaRPr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Potentiale digitaler Werkzeuge</a:t>
            </a:r>
            <a:endParaRPr/>
          </a:p>
        </p:txBody>
      </p:sp>
      <p:sp>
        <p:nvSpPr>
          <p:cNvPr id="5" name="Inhaltsplatzhalter 6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Welches Werkzeug? Wofür?</a:t>
            </a:r>
            <a:endParaRPr/>
          </a:p>
        </p:txBody>
      </p:sp>
      <p:sp>
        <p:nvSpPr>
          <p:cNvPr id="23" name="Rechteck 22"/>
          <p:cNvSpPr/>
          <p:nvPr/>
        </p:nvSpPr>
        <p:spPr bwMode="auto">
          <a:xfrm>
            <a:off x="0" y="1584226"/>
            <a:ext cx="3492872" cy="4464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8100" dist="12700" dir="1140000" algn="ctr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039" tIns="152039" rIns="152039" bIns="152039" rtlCol="0" anchor="t"/>
          <a:lstStyle/>
          <a:p>
            <a:pPr>
              <a:defRPr/>
            </a:pPr>
            <a:r>
              <a:rPr lang="de-DE" sz="1850" b="1">
                <a:solidFill>
                  <a:schemeClr val="tx1"/>
                </a:solidFill>
              </a:rPr>
              <a:t>Potential </a:t>
            </a:r>
            <a:br>
              <a:rPr lang="de-DE" sz="1850" b="1">
                <a:solidFill>
                  <a:schemeClr val="tx1"/>
                </a:solidFill>
              </a:rPr>
            </a:br>
            <a:r>
              <a:rPr lang="de-DE" sz="1850" b="1">
                <a:solidFill>
                  <a:schemeClr val="tx1"/>
                </a:solidFill>
              </a:rPr>
              <a:t>eines digitalen Werkzeugs</a:t>
            </a:r>
            <a:endParaRPr/>
          </a:p>
          <a:p>
            <a:pPr>
              <a:defRPr/>
            </a:pPr>
            <a:endParaRPr lang="de-DE" sz="1850">
              <a:solidFill>
                <a:schemeClr val="tx1"/>
              </a:solidFill>
            </a:endParaRPr>
          </a:p>
          <a:p>
            <a:pPr>
              <a:defRPr/>
            </a:pPr>
            <a:endParaRPr lang="de-DE" sz="185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850">
                <a:solidFill>
                  <a:schemeClr val="tx1"/>
                </a:solidFill>
              </a:rPr>
              <a:t>Für welche mathematischen Lernprozesse kann das digitale Werkzeug einen substantiellen Mehrwert bieten?</a:t>
            </a:r>
            <a:endParaRPr lang="de-DE" sz="1850"/>
          </a:p>
        </p:txBody>
      </p:sp>
      <p:sp>
        <p:nvSpPr>
          <p:cNvPr id="24" name="Rechteck 23"/>
          <p:cNvSpPr/>
          <p:nvPr/>
        </p:nvSpPr>
        <p:spPr bwMode="auto">
          <a:xfrm>
            <a:off x="3492872" y="1584226"/>
            <a:ext cx="6547787" cy="44644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" dist="12700" dir="1140000" algn="ctr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039" tIns="152039" rIns="152039" bIns="152039" rtlCol="0" anchor="t"/>
          <a:lstStyle/>
          <a:p>
            <a:pPr>
              <a:defRPr/>
            </a:pPr>
            <a:endParaRPr/>
          </a:p>
        </p:txBody>
      </p:sp>
      <p:grpSp>
        <p:nvGrpSpPr>
          <p:cNvPr id="25" name="Inhaltsplatzhalter 7"/>
          <p:cNvGrpSpPr/>
          <p:nvPr/>
        </p:nvGrpSpPr>
        <p:grpSpPr bwMode="auto">
          <a:xfrm>
            <a:off x="2855654" y="1842179"/>
            <a:ext cx="7984938" cy="3990519"/>
            <a:chOff x="0" y="0"/>
            <a:chExt cx="7984938" cy="3990519"/>
          </a:xfrm>
        </p:grpSpPr>
        <p:sp>
          <p:nvSpPr>
            <p:cNvPr id="26" name="Pfeil: Fünfeck 8"/>
            <p:cNvSpPr/>
            <p:nvPr/>
          </p:nvSpPr>
          <p:spPr bwMode="auto">
            <a:xfrm rot="10800000">
              <a:off x="1450947" y="219"/>
              <a:ext cx="5309983" cy="453880"/>
            </a:xfrm>
            <a:prstGeom prst="homePlate">
              <a:avLst>
                <a:gd name="adj" fmla="val 50000"/>
              </a:avLst>
            </a:prstGeom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200149" tIns="60960" rIns="113792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1600"/>
                <a:t>Phänomene erkunden</a:t>
              </a:r>
              <a:endParaRPr/>
            </a:p>
          </p:txBody>
        </p:sp>
        <p:sp>
          <p:nvSpPr>
            <p:cNvPr id="27" name="Ellipse 9"/>
            <p:cNvSpPr/>
            <p:nvPr/>
          </p:nvSpPr>
          <p:spPr bwMode="auto">
            <a:xfrm>
              <a:off x="1224007" y="219"/>
              <a:ext cx="453880" cy="45388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28" name="Pfeil: Fünfeck 10"/>
            <p:cNvSpPr/>
            <p:nvPr/>
          </p:nvSpPr>
          <p:spPr bwMode="auto">
            <a:xfrm rot="10800000">
              <a:off x="1450947" y="589585"/>
              <a:ext cx="5309983" cy="453880"/>
            </a:xfrm>
            <a:prstGeom prst="homePlate">
              <a:avLst>
                <a:gd name="adj" fmla="val 50000"/>
              </a:avLst>
            </a:prstGeom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200149" tIns="60960" rIns="113792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1600"/>
                <a:t>Zusammenhänge Visualisieren</a:t>
              </a:r>
              <a:endParaRPr/>
            </a:p>
          </p:txBody>
        </p:sp>
        <p:sp>
          <p:nvSpPr>
            <p:cNvPr id="29" name="Ellipse 11"/>
            <p:cNvSpPr/>
            <p:nvPr/>
          </p:nvSpPr>
          <p:spPr bwMode="auto">
            <a:xfrm>
              <a:off x="1224007" y="589585"/>
              <a:ext cx="453880" cy="453880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30" name="Pfeil: Fünfeck 12"/>
            <p:cNvSpPr/>
            <p:nvPr/>
          </p:nvSpPr>
          <p:spPr bwMode="auto">
            <a:xfrm rot="10800000">
              <a:off x="1450947" y="1178952"/>
              <a:ext cx="5309983" cy="453880"/>
            </a:xfrm>
            <a:prstGeom prst="homePlate">
              <a:avLst>
                <a:gd name="adj" fmla="val 50000"/>
              </a:avLst>
            </a:prstGeom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200149" tIns="60960" rIns="113792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1600"/>
                <a:t>Argumentation, Kommunikation und Kooperation anregen</a:t>
              </a:r>
              <a:endParaRPr/>
            </a:p>
          </p:txBody>
        </p:sp>
        <p:sp>
          <p:nvSpPr>
            <p:cNvPr id="31" name="Ellipse 13"/>
            <p:cNvSpPr/>
            <p:nvPr/>
          </p:nvSpPr>
          <p:spPr bwMode="auto">
            <a:xfrm>
              <a:off x="1224007" y="1178952"/>
              <a:ext cx="453880" cy="453880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32" name="Pfeil: Fünfeck 14"/>
            <p:cNvSpPr/>
            <p:nvPr/>
          </p:nvSpPr>
          <p:spPr bwMode="auto">
            <a:xfrm rot="10800000">
              <a:off x="1450947" y="1768319"/>
              <a:ext cx="5309983" cy="453880"/>
            </a:xfrm>
            <a:prstGeom prst="homePlate">
              <a:avLst>
                <a:gd name="adj" fmla="val 50000"/>
              </a:avLst>
            </a:prstGeom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200149" tIns="60960" rIns="113792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1600"/>
                <a:t>Informationen suchen und verarbeiten</a:t>
              </a:r>
              <a:endParaRPr/>
            </a:p>
          </p:txBody>
        </p:sp>
        <p:sp>
          <p:nvSpPr>
            <p:cNvPr id="33" name="Ellipse 15"/>
            <p:cNvSpPr/>
            <p:nvPr/>
          </p:nvSpPr>
          <p:spPr bwMode="auto">
            <a:xfrm>
              <a:off x="1224007" y="1768319"/>
              <a:ext cx="453880" cy="453880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34" name="Pfeil: Fünfeck 16"/>
            <p:cNvSpPr/>
            <p:nvPr/>
          </p:nvSpPr>
          <p:spPr bwMode="auto">
            <a:xfrm rot="10800000">
              <a:off x="1450947" y="2357686"/>
              <a:ext cx="5309983" cy="453880"/>
            </a:xfrm>
            <a:prstGeom prst="homePlate">
              <a:avLst>
                <a:gd name="adj" fmla="val 50000"/>
              </a:avLst>
            </a:prstGeom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200149" tIns="60960" rIns="113792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None/>
                <a:defRPr/>
              </a:pPr>
              <a:r>
                <a:rPr lang="de-DE" sz="1600"/>
                <a:t>Technische Tätigkeiten entlasten</a:t>
              </a:r>
              <a:endParaRPr/>
            </a:p>
          </p:txBody>
        </p:sp>
        <p:sp>
          <p:nvSpPr>
            <p:cNvPr id="35" name="Ellipse 17"/>
            <p:cNvSpPr/>
            <p:nvPr/>
          </p:nvSpPr>
          <p:spPr bwMode="auto">
            <a:xfrm>
              <a:off x="1224007" y="2357686"/>
              <a:ext cx="453880" cy="453880"/>
            </a:xfrm>
            <a:prstGeom prst="ellipse">
              <a:avLst/>
            </a:prstGeom>
            <a:solidFill>
              <a:schemeClr val="accent6"/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36" name="Pfeil: Fünfeck 18"/>
            <p:cNvSpPr/>
            <p:nvPr/>
          </p:nvSpPr>
          <p:spPr bwMode="auto">
            <a:xfrm rot="10800000">
              <a:off x="1450947" y="2947052"/>
              <a:ext cx="5309983" cy="453880"/>
            </a:xfrm>
            <a:prstGeom prst="homePlate">
              <a:avLst>
                <a:gd name="adj" fmla="val 50000"/>
              </a:avLst>
            </a:prstGeom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200149" tIns="60960" rIns="113792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defRPr/>
              </a:pPr>
              <a:r>
                <a:rPr lang="de-DE" sz="1600"/>
                <a:t>Präsentieren, Strukturieren, Produzieren</a:t>
              </a:r>
              <a:endParaRPr/>
            </a:p>
          </p:txBody>
        </p:sp>
        <p:sp>
          <p:nvSpPr>
            <p:cNvPr id="37" name="Ellipse 19"/>
            <p:cNvSpPr/>
            <p:nvPr/>
          </p:nvSpPr>
          <p:spPr bwMode="auto">
            <a:xfrm>
              <a:off x="1224007" y="2947052"/>
              <a:ext cx="453880" cy="45388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38" name="Pfeil: Fünfeck 20"/>
            <p:cNvSpPr/>
            <p:nvPr/>
          </p:nvSpPr>
          <p:spPr bwMode="auto">
            <a:xfrm rot="10800000">
              <a:off x="1450947" y="3536419"/>
              <a:ext cx="5309983" cy="453880"/>
            </a:xfrm>
            <a:prstGeom prst="homePlate">
              <a:avLst>
                <a:gd name="adj" fmla="val 50000"/>
              </a:avLst>
            </a:prstGeom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200149" tIns="60960" rIns="113792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1600"/>
                <a:t>Übung anregen und Feedback geben</a:t>
              </a:r>
              <a:endParaRPr/>
            </a:p>
          </p:txBody>
        </p:sp>
        <p:sp>
          <p:nvSpPr>
            <p:cNvPr id="39" name="Ellipse 21"/>
            <p:cNvSpPr/>
            <p:nvPr/>
          </p:nvSpPr>
          <p:spPr bwMode="auto">
            <a:xfrm>
              <a:off x="1224007" y="3536419"/>
              <a:ext cx="453880" cy="45388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Dieser Foliensatz </a:t>
            </a:r>
            <a:r>
              <a:rPr lang="de-DE" sz="1800" i="1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Potentiale digitaler Werkzeuge für mathematische Lernprozesse</a:t>
            </a:r>
            <a:r>
              <a:rPr lang="de-DE" sz="1800" i="1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wurde im Rahmen des Projekts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DigitUS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von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Stefan Ufer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,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Timo Kosiol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Matthias Mohr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und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Christian </a:t>
            </a:r>
            <a:r>
              <a:rPr lang="de-DE" sz="1800" dirty="0" err="1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Lindermayer</a:t>
            </a:r>
            <a:r>
              <a:rPr lang="de-DE" sz="180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und erstellt und ist als </a:t>
            </a:r>
            <a:r>
              <a:rPr lang="de-DE" sz="180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7"/>
              </a:rPr>
              <a:t>CC-BY-SA4.0</a:t>
            </a:r>
            <a:r>
              <a:rPr lang="de-DE" sz="180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lizensiert.</a:t>
            </a:r>
            <a:endParaRPr lang="de-DE" sz="1800" dirty="0">
              <a:solidFill>
                <a:srgbClr val="000000"/>
              </a:solidFill>
              <a:effectLst/>
              <a:latin typeface="Corbel Light" panose="020B0303020204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Einen Überblick über alle Materialien im DigitUS-Projekt findet sich im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Einführungskapitel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ausführliche Darstellung der Inhalte der Präsentation findet sich in der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Handreichung für Mathematik-Lehrkräfte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effectLst/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DigitUS-Projekt</a:t>
            </a:r>
            <a:endParaRPr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Lizenzhinweis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Inhaltsplatzhalter 15" descr="Ein Bild, das Logo enthält.&#10;&#10;Automatisch generierte Beschreibung">
            <a:extLst>
              <a:ext uri="{FF2B5EF4-FFF2-40B4-BE49-F238E27FC236}">
                <a16:creationId xmlns:a16="http://schemas.microsoft.com/office/drawing/2014/main" id="{A03F8CE5-4E74-1299-45BF-30734F4E70A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089" y="4078338"/>
            <a:ext cx="288269" cy="288925"/>
          </a:xfr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Potentiale digitaler Werkzeuge</a:t>
            </a:r>
            <a:endParaRPr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Welches Werkzeug? Wofür?</a:t>
            </a:r>
            <a:endParaRPr/>
          </a:p>
        </p:txBody>
      </p:sp>
      <p:sp>
        <p:nvSpPr>
          <p:cNvPr id="6" name="Rechteck 9"/>
          <p:cNvSpPr/>
          <p:nvPr/>
        </p:nvSpPr>
        <p:spPr bwMode="auto">
          <a:xfrm>
            <a:off x="0" y="1733917"/>
            <a:ext cx="9911933" cy="44410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039" tIns="152039" rIns="152039" bIns="152039" rtlCol="0" anchor="t"/>
          <a:lstStyle/>
          <a:p>
            <a:pPr>
              <a:defRPr/>
            </a:pPr>
            <a:endParaRPr lang="de-DE" sz="1850">
              <a:solidFill>
                <a:schemeClr val="tx1"/>
              </a:solidFill>
            </a:endParaRPr>
          </a:p>
        </p:txBody>
      </p:sp>
      <p:grpSp>
        <p:nvGrpSpPr>
          <p:cNvPr id="7" name="Inhaltsplatzhalter 7"/>
          <p:cNvGrpSpPr/>
          <p:nvPr/>
        </p:nvGrpSpPr>
        <p:grpSpPr bwMode="auto">
          <a:xfrm>
            <a:off x="2703254" y="1862644"/>
            <a:ext cx="7984938" cy="450542"/>
            <a:chOff x="0" y="0"/>
            <a:chExt cx="7984938" cy="450542"/>
          </a:xfrm>
        </p:grpSpPr>
        <p:sp>
          <p:nvSpPr>
            <p:cNvPr id="8" name="Pfeil: Fünfeck 7"/>
            <p:cNvSpPr/>
            <p:nvPr/>
          </p:nvSpPr>
          <p:spPr bwMode="auto">
            <a:xfrm rot="10800000">
              <a:off x="1450112" y="0"/>
              <a:ext cx="5309983" cy="450542"/>
            </a:xfrm>
            <a:prstGeom prst="homePlate">
              <a:avLst>
                <a:gd name="adj" fmla="val 50000"/>
              </a:avLst>
            </a:prstGeom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198677" tIns="76200" rIns="14224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000"/>
                <a:t>Phänomene erkunden</a:t>
              </a:r>
              <a:endParaRPr/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1224841" y="0"/>
              <a:ext cx="450542" cy="450542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</p:grpSp>
      <p:sp>
        <p:nvSpPr>
          <p:cNvPr id="10" name="Rechteck 8"/>
          <p:cNvSpPr/>
          <p:nvPr/>
        </p:nvSpPr>
        <p:spPr bwMode="auto">
          <a:xfrm>
            <a:off x="1308718" y="2570639"/>
            <a:ext cx="8152672" cy="238143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Mathematische Konzepte beschreiben konkrete Phänomene.</a:t>
            </a:r>
            <a:endParaRPr/>
          </a:p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Diese können innerhalb der Mathematik liegen oder außerhalb der Mathematik.</a:t>
            </a:r>
            <a:endParaRPr/>
          </a:p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Sie sollten für die Schülerinnen und Schüler zugänglich und erfahrbar sein.</a:t>
            </a:r>
            <a:endParaRPr/>
          </a:p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Diese Phänomene vermitteln, was ein mathematisches Konzept bedeutet.</a:t>
            </a:r>
            <a:endParaRPr/>
          </a:p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Digitale Werkzeuge können es Schülerinnen und Schülern erlauben Phänomene selbst zu erkunden.</a:t>
            </a:r>
            <a:endParaRPr/>
          </a:p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Dies kann zusätzliche Anknüpfungspunkte für die Erarbeitung mathematischer Konzepte zu liefern.</a:t>
            </a:r>
            <a:endParaRPr/>
          </a:p>
        </p:txBody>
      </p:sp>
      <p:grpSp>
        <p:nvGrpSpPr>
          <p:cNvPr id="11" name="Gruppieren 13"/>
          <p:cNvGrpSpPr/>
          <p:nvPr/>
        </p:nvGrpSpPr>
        <p:grpSpPr bwMode="auto">
          <a:xfrm>
            <a:off x="471997" y="5145167"/>
            <a:ext cx="8989394" cy="836721"/>
            <a:chOff x="381000" y="5486400"/>
            <a:chExt cx="10642600" cy="990600"/>
          </a:xfrm>
        </p:grpSpPr>
        <p:sp>
          <p:nvSpPr>
            <p:cNvPr id="12" name="Rechteck 14"/>
            <p:cNvSpPr/>
            <p:nvPr/>
          </p:nvSpPr>
          <p:spPr bwMode="auto">
            <a:xfrm>
              <a:off x="381000" y="5486400"/>
              <a:ext cx="990600" cy="9906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3700" b="1">
                  <a:solidFill>
                    <a:schemeClr val="bg1"/>
                  </a:solidFill>
                </a:rPr>
                <a:t>!</a:t>
              </a:r>
              <a:endParaRPr/>
            </a:p>
          </p:txBody>
        </p:sp>
        <p:sp>
          <p:nvSpPr>
            <p:cNvPr id="13" name="Rechteck 15"/>
            <p:cNvSpPr/>
            <p:nvPr/>
          </p:nvSpPr>
          <p:spPr bwMode="auto">
            <a:xfrm>
              <a:off x="1371600" y="5486400"/>
              <a:ext cx="96520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de-DE" sz="1700">
                  <a:solidFill>
                    <a:schemeClr val="tx1"/>
                  </a:solidFill>
                </a:rPr>
                <a:t>Überlegen Sie anhand des Beispiels, wie das Potential „Phänomene erkunden“ in dieser Aktivität umgesetzt wird. Inwiefern unterstützt das digitale Medium?</a:t>
              </a:r>
              <a:endParaRPr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58DCACD1-1CA1-D40B-6A4C-236AC6D5CF74}"/>
              </a:ext>
            </a:extLst>
          </p:cNvPr>
          <p:cNvGrpSpPr/>
          <p:nvPr/>
        </p:nvGrpSpPr>
        <p:grpSpPr>
          <a:xfrm>
            <a:off x="114359" y="2763595"/>
            <a:ext cx="1080000" cy="1085566"/>
            <a:chOff x="-1463340" y="2695985"/>
            <a:chExt cx="1080000" cy="1085566"/>
          </a:xfrm>
        </p:grpSpPr>
        <p:sp>
          <p:nvSpPr>
            <p:cNvPr id="2" name="Rechteck 1">
              <a:hlinkClick r:id="rId4"/>
              <a:extLst>
                <a:ext uri="{FF2B5EF4-FFF2-40B4-BE49-F238E27FC236}">
                  <a16:creationId xmlns:a16="http://schemas.microsoft.com/office/drawing/2014/main" id="{6763840F-C42B-DCC2-981F-E533EDD1FB4A}"/>
                </a:ext>
              </a:extLst>
            </p:cNvPr>
            <p:cNvSpPr/>
            <p:nvPr/>
          </p:nvSpPr>
          <p:spPr>
            <a:xfrm>
              <a:off x="-1463340" y="2695985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 Material</a:t>
              </a:r>
            </a:p>
          </p:txBody>
        </p:sp>
        <p:pic>
          <p:nvPicPr>
            <p:cNvPr id="19" name="Grafik 18" descr="Ein Bild, das Logo enthält.&#10;&#10;Automatisch generierte Beschreibung">
              <a:hlinkClick r:id="rId4"/>
              <a:extLst>
                <a:ext uri="{FF2B5EF4-FFF2-40B4-BE49-F238E27FC236}">
                  <a16:creationId xmlns:a16="http://schemas.microsoft.com/office/drawing/2014/main" id="{1DD085A0-D53C-295B-D440-36F126852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6730" y="3061551"/>
              <a:ext cx="718367" cy="720000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81B8CC06-0078-0DDB-28B1-5A886CFE68A1}"/>
              </a:ext>
            </a:extLst>
          </p:cNvPr>
          <p:cNvGrpSpPr/>
          <p:nvPr/>
        </p:nvGrpSpPr>
        <p:grpSpPr>
          <a:xfrm>
            <a:off x="114360" y="3849161"/>
            <a:ext cx="1080000" cy="1080000"/>
            <a:chOff x="-1530543" y="3954447"/>
            <a:chExt cx="1080000" cy="1080000"/>
          </a:xfrm>
        </p:grpSpPr>
        <p:sp>
          <p:nvSpPr>
            <p:cNvPr id="14" name="Rechteck 13">
              <a:hlinkClick r:id="rId6"/>
              <a:extLst>
                <a:ext uri="{FF2B5EF4-FFF2-40B4-BE49-F238E27FC236}">
                  <a16:creationId xmlns:a16="http://schemas.microsoft.com/office/drawing/2014/main" id="{4C1E1B32-3CC4-6904-7A77-8737AC9F8C54}"/>
                </a:ext>
              </a:extLst>
            </p:cNvPr>
            <p:cNvSpPr/>
            <p:nvPr/>
          </p:nvSpPr>
          <p:spPr bwMode="auto">
            <a:xfrm>
              <a:off x="-1530543" y="3954447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Didaktische Erläuterungen</a:t>
              </a:r>
            </a:p>
          </p:txBody>
        </p:sp>
        <p:pic>
          <p:nvPicPr>
            <p:cNvPr id="20" name="Grafik 19" descr="Ein Bild, das Logo enthält.&#10;&#10;Automatisch generierte Beschreibung">
              <a:hlinkClick r:id="rId6"/>
              <a:extLst>
                <a:ext uri="{FF2B5EF4-FFF2-40B4-BE49-F238E27FC236}">
                  <a16:creationId xmlns:a16="http://schemas.microsoft.com/office/drawing/2014/main" id="{5826AF99-376E-DAF6-D08E-755EBDF27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349727" y="4314447"/>
              <a:ext cx="718367" cy="72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Potentiale digitaler Werkzeuge</a:t>
            </a:r>
            <a:endParaRPr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Welches Werkzeug? Wofür?</a:t>
            </a:r>
            <a:endParaRPr/>
          </a:p>
        </p:txBody>
      </p:sp>
      <p:sp>
        <p:nvSpPr>
          <p:cNvPr id="6" name="Rechteck 9"/>
          <p:cNvSpPr/>
          <p:nvPr/>
        </p:nvSpPr>
        <p:spPr bwMode="auto">
          <a:xfrm>
            <a:off x="0" y="1733917"/>
            <a:ext cx="9911933" cy="44410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039" tIns="152039" rIns="152039" bIns="152039" rtlCol="0" anchor="t"/>
          <a:lstStyle/>
          <a:p>
            <a:pPr>
              <a:defRPr/>
            </a:pPr>
            <a:endParaRPr lang="de-DE" sz="1850">
              <a:solidFill>
                <a:schemeClr val="tx1"/>
              </a:solidFill>
            </a:endParaRPr>
          </a:p>
        </p:txBody>
      </p:sp>
      <p:grpSp>
        <p:nvGrpSpPr>
          <p:cNvPr id="7" name="Inhaltsplatzhalter 7"/>
          <p:cNvGrpSpPr/>
          <p:nvPr/>
        </p:nvGrpSpPr>
        <p:grpSpPr bwMode="auto">
          <a:xfrm>
            <a:off x="2703254" y="1862644"/>
            <a:ext cx="7984938" cy="450542"/>
            <a:chOff x="0" y="0"/>
            <a:chExt cx="7984938" cy="450542"/>
          </a:xfrm>
        </p:grpSpPr>
        <p:sp>
          <p:nvSpPr>
            <p:cNvPr id="8" name="Pfeil: Fünfeck 7"/>
            <p:cNvSpPr/>
            <p:nvPr/>
          </p:nvSpPr>
          <p:spPr bwMode="auto">
            <a:xfrm rot="10800000">
              <a:off x="1450112" y="0"/>
              <a:ext cx="5309983" cy="450542"/>
            </a:xfrm>
            <a:prstGeom prst="homePlate">
              <a:avLst>
                <a:gd name="adj" fmla="val 50000"/>
              </a:avLst>
            </a:prstGeom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198677" tIns="76200" rIns="14224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000"/>
                <a:t>Zusammenhänge visualisieren</a:t>
              </a:r>
              <a:endParaRPr/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1224841" y="0"/>
              <a:ext cx="450542" cy="450542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</p:grpSp>
      <p:sp>
        <p:nvSpPr>
          <p:cNvPr id="10" name="Rechteck 16"/>
          <p:cNvSpPr/>
          <p:nvPr/>
        </p:nvSpPr>
        <p:spPr bwMode="auto">
          <a:xfrm>
            <a:off x="1308718" y="2570639"/>
            <a:ext cx="8152672" cy="238143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Mathematisches Verständnis besteht oft darin Zusammenhänge zu erkennen und zu nutzen,</a:t>
            </a:r>
            <a:br>
              <a:rPr lang="de-DE" sz="1500">
                <a:solidFill>
                  <a:schemeClr val="tx1"/>
                </a:solidFill>
              </a:rPr>
            </a:br>
            <a:r>
              <a:rPr lang="de-DE" sz="1500">
                <a:solidFill>
                  <a:schemeClr val="tx1"/>
                </a:solidFill>
              </a:rPr>
              <a:t>z. B. wie sich der Graph einer Funktion ändert, wenn man eine Zahl im Funktionsterm ändert,</a:t>
            </a:r>
            <a:br>
              <a:rPr lang="de-DE" sz="1500">
                <a:solidFill>
                  <a:schemeClr val="tx1"/>
                </a:solidFill>
              </a:rPr>
            </a:br>
            <a:r>
              <a:rPr lang="de-DE" sz="1500">
                <a:solidFill>
                  <a:schemeClr val="tx1"/>
                </a:solidFill>
              </a:rPr>
              <a:t>oder wie sich der Flächeninhalt eines Quadrates ändert, wenn man die Seitenlänge vervielfacht.</a:t>
            </a:r>
            <a:endParaRPr/>
          </a:p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Solche Zusammenhänge lassen sich oft anhand von dynamischen Visualisierungen untersuchen, erkennen und beschreiben.</a:t>
            </a:r>
            <a:endParaRPr/>
          </a:p>
        </p:txBody>
      </p:sp>
      <p:grpSp>
        <p:nvGrpSpPr>
          <p:cNvPr id="11" name="Gruppieren 17"/>
          <p:cNvGrpSpPr/>
          <p:nvPr/>
        </p:nvGrpSpPr>
        <p:grpSpPr bwMode="auto">
          <a:xfrm>
            <a:off x="471997" y="5145167"/>
            <a:ext cx="8989394" cy="836721"/>
            <a:chOff x="381000" y="5486400"/>
            <a:chExt cx="10642600" cy="990600"/>
          </a:xfrm>
        </p:grpSpPr>
        <p:sp>
          <p:nvSpPr>
            <p:cNvPr id="12" name="Rechteck 18"/>
            <p:cNvSpPr/>
            <p:nvPr/>
          </p:nvSpPr>
          <p:spPr bwMode="auto">
            <a:xfrm>
              <a:off x="381000" y="5486400"/>
              <a:ext cx="990600" cy="9906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3700" b="1">
                  <a:solidFill>
                    <a:schemeClr val="bg1"/>
                  </a:solidFill>
                </a:rPr>
                <a:t>!</a:t>
              </a:r>
              <a:endParaRPr/>
            </a:p>
          </p:txBody>
        </p:sp>
        <p:sp>
          <p:nvSpPr>
            <p:cNvPr id="13" name="Rechteck 19"/>
            <p:cNvSpPr/>
            <p:nvPr/>
          </p:nvSpPr>
          <p:spPr bwMode="auto">
            <a:xfrm>
              <a:off x="1371600" y="5486400"/>
              <a:ext cx="96520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de-DE" sz="1700">
                  <a:solidFill>
                    <a:schemeClr val="tx1"/>
                  </a:solidFill>
                </a:rPr>
                <a:t>Überlegen Sie anhand des Beispiels, wie das Potential „Zusammenhänge visualisieren“ in dieser Aktivität umgesetzt wird. Inwiefern unterstützt das digitale Medium?</a:t>
              </a:r>
              <a:endParaRPr/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83398CC2-155B-A181-A5A1-771DBFC8252E}"/>
              </a:ext>
            </a:extLst>
          </p:cNvPr>
          <p:cNvGrpSpPr/>
          <p:nvPr/>
        </p:nvGrpSpPr>
        <p:grpSpPr>
          <a:xfrm>
            <a:off x="114359" y="2763595"/>
            <a:ext cx="1080000" cy="1085566"/>
            <a:chOff x="-1463340" y="2695985"/>
            <a:chExt cx="1080000" cy="1085566"/>
          </a:xfrm>
        </p:grpSpPr>
        <p:sp>
          <p:nvSpPr>
            <p:cNvPr id="21" name="Rechteck 20">
              <a:hlinkClick r:id="rId3"/>
              <a:extLst>
                <a:ext uri="{FF2B5EF4-FFF2-40B4-BE49-F238E27FC236}">
                  <a16:creationId xmlns:a16="http://schemas.microsoft.com/office/drawing/2014/main" id="{B7E00FC1-4DD4-717D-6187-982A73F7D1C0}"/>
                </a:ext>
              </a:extLst>
            </p:cNvPr>
            <p:cNvSpPr/>
            <p:nvPr/>
          </p:nvSpPr>
          <p:spPr>
            <a:xfrm>
              <a:off x="-1463340" y="2695985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 Material</a:t>
              </a:r>
            </a:p>
          </p:txBody>
        </p:sp>
        <p:pic>
          <p:nvPicPr>
            <p:cNvPr id="22" name="Grafik 21" descr="Ein Bild, das Logo enthält.&#10;&#10;Automatisch generierte Beschreibung">
              <a:hlinkClick r:id="rId3"/>
              <a:extLst>
                <a:ext uri="{FF2B5EF4-FFF2-40B4-BE49-F238E27FC236}">
                  <a16:creationId xmlns:a16="http://schemas.microsoft.com/office/drawing/2014/main" id="{1C5A489A-D2B1-9226-CDD7-8BE997C7F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6730" y="3061551"/>
              <a:ext cx="718367" cy="720000"/>
            </a:xfrm>
            <a:prstGeom prst="rect">
              <a:avLst/>
            </a:prstGeom>
          </p:spPr>
        </p:pic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EDEE5E69-ADCA-787C-18BC-6ED042666752}"/>
              </a:ext>
            </a:extLst>
          </p:cNvPr>
          <p:cNvGrpSpPr/>
          <p:nvPr/>
        </p:nvGrpSpPr>
        <p:grpSpPr>
          <a:xfrm>
            <a:off x="114360" y="3849161"/>
            <a:ext cx="1080000" cy="1080000"/>
            <a:chOff x="-1530543" y="3954447"/>
            <a:chExt cx="1080000" cy="1080000"/>
          </a:xfrm>
        </p:grpSpPr>
        <p:sp>
          <p:nvSpPr>
            <p:cNvPr id="24" name="Rechteck 23">
              <a:hlinkClick r:id="rId5"/>
              <a:extLst>
                <a:ext uri="{FF2B5EF4-FFF2-40B4-BE49-F238E27FC236}">
                  <a16:creationId xmlns:a16="http://schemas.microsoft.com/office/drawing/2014/main" id="{283CE84D-E37B-6586-D2C6-C6A12FF84550}"/>
                </a:ext>
              </a:extLst>
            </p:cNvPr>
            <p:cNvSpPr/>
            <p:nvPr/>
          </p:nvSpPr>
          <p:spPr bwMode="auto">
            <a:xfrm>
              <a:off x="-1530543" y="3954447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Didaktische Erläuterungen</a:t>
              </a:r>
            </a:p>
          </p:txBody>
        </p:sp>
        <p:pic>
          <p:nvPicPr>
            <p:cNvPr id="25" name="Grafik 24" descr="Ein Bild, das Logo enthält.&#10;&#10;Automatisch generierte Beschreibung">
              <a:hlinkClick r:id="rId5"/>
              <a:extLst>
                <a:ext uri="{FF2B5EF4-FFF2-40B4-BE49-F238E27FC236}">
                  <a16:creationId xmlns:a16="http://schemas.microsoft.com/office/drawing/2014/main" id="{6154CDC0-431D-B555-8890-A8E564F42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349727" y="4314447"/>
              <a:ext cx="718367" cy="72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Potentiale digitaler Werkzeuge</a:t>
            </a:r>
            <a:endParaRPr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Welches Werkzeug? Wofür?</a:t>
            </a:r>
            <a:endParaRPr/>
          </a:p>
        </p:txBody>
      </p:sp>
      <p:sp>
        <p:nvSpPr>
          <p:cNvPr id="6" name="Rechteck 9"/>
          <p:cNvSpPr/>
          <p:nvPr/>
        </p:nvSpPr>
        <p:spPr bwMode="auto">
          <a:xfrm>
            <a:off x="0" y="1733917"/>
            <a:ext cx="9911933" cy="44410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039" tIns="152039" rIns="152039" bIns="152039" rtlCol="0" anchor="t"/>
          <a:lstStyle/>
          <a:p>
            <a:pPr>
              <a:defRPr/>
            </a:pPr>
            <a:endParaRPr lang="de-DE" sz="1850">
              <a:solidFill>
                <a:schemeClr val="tx1"/>
              </a:solidFill>
            </a:endParaRPr>
          </a:p>
        </p:txBody>
      </p:sp>
      <p:grpSp>
        <p:nvGrpSpPr>
          <p:cNvPr id="7" name="Inhaltsplatzhalter 7"/>
          <p:cNvGrpSpPr/>
          <p:nvPr/>
        </p:nvGrpSpPr>
        <p:grpSpPr bwMode="auto">
          <a:xfrm>
            <a:off x="2703254" y="1862644"/>
            <a:ext cx="7984938" cy="450542"/>
            <a:chOff x="0" y="0"/>
            <a:chExt cx="7984938" cy="450542"/>
          </a:xfrm>
        </p:grpSpPr>
        <p:sp>
          <p:nvSpPr>
            <p:cNvPr id="8" name="Pfeil: Fünfeck 7"/>
            <p:cNvSpPr/>
            <p:nvPr/>
          </p:nvSpPr>
          <p:spPr bwMode="auto">
            <a:xfrm rot="10800000">
              <a:off x="1450112" y="0"/>
              <a:ext cx="5309983" cy="450542"/>
            </a:xfrm>
            <a:prstGeom prst="homePlate">
              <a:avLst>
                <a:gd name="adj" fmla="val 50000"/>
              </a:avLst>
            </a:prstGeom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198677" tIns="60960" rIns="113792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1600"/>
                <a:t>Argumentation, Kommunikation und Kooperation anregen</a:t>
              </a:r>
              <a:endParaRPr/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1224841" y="0"/>
              <a:ext cx="450542" cy="450542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</p:grpSp>
      <p:sp>
        <p:nvSpPr>
          <p:cNvPr id="10" name="Rechteck 8"/>
          <p:cNvSpPr/>
          <p:nvPr/>
        </p:nvSpPr>
        <p:spPr bwMode="auto">
          <a:xfrm>
            <a:off x="1308718" y="2570639"/>
            <a:ext cx="8152672" cy="238143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Argumentieren und Kommunizieren sind prozessbezogene mathematische Kompetenzen, die Schülerinnen und Schüler erlernen sollen.</a:t>
            </a:r>
            <a:endParaRPr/>
          </a:p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Darüber hinaus können beide Arbeitsweisen aber auch zu intensiverem Lernen beitragen, da sie besonders konzeptuelles Wissen ansprechen.</a:t>
            </a:r>
            <a:endParaRPr/>
          </a:p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Kooperatives Arbeiten kann einen authentischen Rahmen für Argumentieren und Kommunizieren bieten.</a:t>
            </a:r>
            <a:endParaRPr/>
          </a:p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Argumentieren kann auch das Prüfen von Vermutungen, oder das Nachvollziehen oder Prüfen von Begründungen umfassen.</a:t>
            </a:r>
            <a:endParaRPr/>
          </a:p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Kommunizieren kann das Beschreiben von Lösungstechniken genauso umfassen wie das Formulieren von Eigenschaften oder Definitionen zu einem Konzept.</a:t>
            </a:r>
            <a:endParaRPr/>
          </a:p>
        </p:txBody>
      </p:sp>
      <p:grpSp>
        <p:nvGrpSpPr>
          <p:cNvPr id="11" name="Gruppieren 10"/>
          <p:cNvGrpSpPr/>
          <p:nvPr/>
        </p:nvGrpSpPr>
        <p:grpSpPr bwMode="auto">
          <a:xfrm>
            <a:off x="471997" y="5145167"/>
            <a:ext cx="8989394" cy="836721"/>
            <a:chOff x="381000" y="5486400"/>
            <a:chExt cx="10642600" cy="990600"/>
          </a:xfrm>
        </p:grpSpPr>
        <p:sp>
          <p:nvSpPr>
            <p:cNvPr id="12" name="Rechteck 11"/>
            <p:cNvSpPr/>
            <p:nvPr/>
          </p:nvSpPr>
          <p:spPr bwMode="auto">
            <a:xfrm>
              <a:off x="381000" y="5486400"/>
              <a:ext cx="990600" cy="9906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3700" b="1">
                  <a:solidFill>
                    <a:schemeClr val="bg1"/>
                  </a:solidFill>
                </a:rPr>
                <a:t>!</a:t>
              </a:r>
              <a:endParaRPr/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1371600" y="5486400"/>
              <a:ext cx="96520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de-DE" sz="1700">
                  <a:solidFill>
                    <a:schemeClr val="tx1"/>
                  </a:solidFill>
                </a:rPr>
                <a:t>Überlegen Sie anhand des Beispiels, wie das Potential „Argumentation,… anregen“ in dieser Aktivität umgesetzt wird. Inwiefern unterstützt das digitale Medium?</a:t>
              </a:r>
              <a:endParaRPr/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5AFF222-D153-C155-6705-44AE97593F8B}"/>
              </a:ext>
            </a:extLst>
          </p:cNvPr>
          <p:cNvGrpSpPr/>
          <p:nvPr/>
        </p:nvGrpSpPr>
        <p:grpSpPr>
          <a:xfrm>
            <a:off x="114359" y="2763595"/>
            <a:ext cx="1080000" cy="1085566"/>
            <a:chOff x="-1463340" y="2695985"/>
            <a:chExt cx="1080000" cy="1085566"/>
          </a:xfrm>
        </p:grpSpPr>
        <p:sp>
          <p:nvSpPr>
            <p:cNvPr id="14" name="Rechteck 13">
              <a:hlinkClick r:id="rId3"/>
              <a:extLst>
                <a:ext uri="{FF2B5EF4-FFF2-40B4-BE49-F238E27FC236}">
                  <a16:creationId xmlns:a16="http://schemas.microsoft.com/office/drawing/2014/main" id="{612FAAEE-1286-590C-E82E-A7B88A1BCEAF}"/>
                </a:ext>
              </a:extLst>
            </p:cNvPr>
            <p:cNvSpPr/>
            <p:nvPr/>
          </p:nvSpPr>
          <p:spPr>
            <a:xfrm>
              <a:off x="-1463340" y="2695985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 Material</a:t>
              </a:r>
            </a:p>
          </p:txBody>
        </p:sp>
        <p:pic>
          <p:nvPicPr>
            <p:cNvPr id="15" name="Grafik 14" descr="Ein Bild, das Logo enthält.&#10;&#10;Automatisch generierte Beschreibung">
              <a:hlinkClick r:id="rId3"/>
              <a:extLst>
                <a:ext uri="{FF2B5EF4-FFF2-40B4-BE49-F238E27FC236}">
                  <a16:creationId xmlns:a16="http://schemas.microsoft.com/office/drawing/2014/main" id="{9DDE31EA-6C13-5428-916A-2DC394CB1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6730" y="3061551"/>
              <a:ext cx="718367" cy="720000"/>
            </a:xfrm>
            <a:prstGeom prst="rect">
              <a:avLst/>
            </a:prstGeom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B2209E2-020E-FFFE-A514-52CDCE44F189}"/>
              </a:ext>
            </a:extLst>
          </p:cNvPr>
          <p:cNvGrpSpPr/>
          <p:nvPr/>
        </p:nvGrpSpPr>
        <p:grpSpPr>
          <a:xfrm>
            <a:off x="114360" y="3849161"/>
            <a:ext cx="1080000" cy="1080000"/>
            <a:chOff x="-1530543" y="3954447"/>
            <a:chExt cx="1080000" cy="1080000"/>
          </a:xfrm>
        </p:grpSpPr>
        <p:sp>
          <p:nvSpPr>
            <p:cNvPr id="18" name="Rechteck 17">
              <a:hlinkClick r:id="rId5"/>
              <a:extLst>
                <a:ext uri="{FF2B5EF4-FFF2-40B4-BE49-F238E27FC236}">
                  <a16:creationId xmlns:a16="http://schemas.microsoft.com/office/drawing/2014/main" id="{B30BD3E4-CA45-AC13-5542-498B1650AF09}"/>
                </a:ext>
              </a:extLst>
            </p:cNvPr>
            <p:cNvSpPr/>
            <p:nvPr/>
          </p:nvSpPr>
          <p:spPr bwMode="auto">
            <a:xfrm>
              <a:off x="-1530543" y="3954447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Didaktische Erläuterungen</a:t>
              </a:r>
            </a:p>
          </p:txBody>
        </p:sp>
        <p:pic>
          <p:nvPicPr>
            <p:cNvPr id="19" name="Grafik 18" descr="Ein Bild, das Logo enthält.&#10;&#10;Automatisch generierte Beschreibung">
              <a:hlinkClick r:id="rId5"/>
              <a:extLst>
                <a:ext uri="{FF2B5EF4-FFF2-40B4-BE49-F238E27FC236}">
                  <a16:creationId xmlns:a16="http://schemas.microsoft.com/office/drawing/2014/main" id="{2C56EEA1-46B1-5085-E234-0CC1BCC3D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349727" y="4314447"/>
              <a:ext cx="718367" cy="72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Potentiale digitaler Werkzeuge</a:t>
            </a:r>
            <a:endParaRPr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Welches Werkzeug? Wofür?</a:t>
            </a:r>
            <a:endParaRPr/>
          </a:p>
        </p:txBody>
      </p:sp>
      <p:sp>
        <p:nvSpPr>
          <p:cNvPr id="6" name="Rechteck 9"/>
          <p:cNvSpPr/>
          <p:nvPr/>
        </p:nvSpPr>
        <p:spPr bwMode="auto">
          <a:xfrm>
            <a:off x="0" y="1733917"/>
            <a:ext cx="9911933" cy="44410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039" tIns="152039" rIns="152039" bIns="152039" rtlCol="0" anchor="t"/>
          <a:lstStyle/>
          <a:p>
            <a:pPr>
              <a:defRPr/>
            </a:pPr>
            <a:endParaRPr lang="de-DE" sz="1850">
              <a:solidFill>
                <a:schemeClr val="tx1"/>
              </a:solidFill>
            </a:endParaRPr>
          </a:p>
        </p:txBody>
      </p:sp>
      <p:grpSp>
        <p:nvGrpSpPr>
          <p:cNvPr id="7" name="Inhaltsplatzhalter 7"/>
          <p:cNvGrpSpPr/>
          <p:nvPr/>
        </p:nvGrpSpPr>
        <p:grpSpPr bwMode="auto">
          <a:xfrm>
            <a:off x="2703254" y="1862644"/>
            <a:ext cx="7984938" cy="450542"/>
            <a:chOff x="0" y="0"/>
            <a:chExt cx="7984938" cy="450542"/>
          </a:xfrm>
        </p:grpSpPr>
        <p:sp>
          <p:nvSpPr>
            <p:cNvPr id="8" name="Pfeil: Fünfeck 7"/>
            <p:cNvSpPr/>
            <p:nvPr/>
          </p:nvSpPr>
          <p:spPr bwMode="auto">
            <a:xfrm rot="10800000">
              <a:off x="1450112" y="0"/>
              <a:ext cx="5309983" cy="450542"/>
            </a:xfrm>
            <a:prstGeom prst="homePlate">
              <a:avLst>
                <a:gd name="adj" fmla="val 50000"/>
              </a:avLst>
            </a:prstGeom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198677" tIns="76200" rIns="14224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000"/>
                <a:t>Informationen suchen und verarbeiten</a:t>
              </a:r>
              <a:endParaRPr/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1224841" y="0"/>
              <a:ext cx="450542" cy="450542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</p:grpSp>
      <p:sp>
        <p:nvSpPr>
          <p:cNvPr id="10" name="Rechteck 8"/>
          <p:cNvSpPr/>
          <p:nvPr/>
        </p:nvSpPr>
        <p:spPr bwMode="auto">
          <a:xfrm>
            <a:off x="1308718" y="2570639"/>
            <a:ext cx="8152672" cy="238143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Nicht alle Inhalte können bzw. müssen von den Lernenden selbst eigenaktiv nach-entdeckt werden.</a:t>
            </a:r>
            <a:endParaRPr/>
          </a:p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An bestimmten Stellen bietet es sich an, Lernende vorgegebene Informationen (Definitionen, Begriffe, Verfahren, Begründungen) analysieren zu lassen.</a:t>
            </a:r>
            <a:endParaRPr/>
          </a:p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Besonders wenn verschiedene Sichtweisen auf einen Inhalt verglichen werden sollen, bietet sich eine Recherche mit digitale Werkzeuge an.</a:t>
            </a:r>
            <a:endParaRPr/>
          </a:p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Wesentlich ist bei der Arbeit mit vorgegebenen Informationen, dass die Lernenden zur aktiven Verarbeitung angeregt werden, z. B. indem sie die Inhalte selbst erklären, oder verschiedene Darstellungen miteinander abgleichen.</a:t>
            </a:r>
            <a:endParaRPr/>
          </a:p>
        </p:txBody>
      </p:sp>
      <p:grpSp>
        <p:nvGrpSpPr>
          <p:cNvPr id="11" name="Gruppieren 10"/>
          <p:cNvGrpSpPr/>
          <p:nvPr/>
        </p:nvGrpSpPr>
        <p:grpSpPr bwMode="auto">
          <a:xfrm>
            <a:off x="471997" y="5145167"/>
            <a:ext cx="8989394" cy="836721"/>
            <a:chOff x="381000" y="5486400"/>
            <a:chExt cx="10642600" cy="990600"/>
          </a:xfrm>
        </p:grpSpPr>
        <p:sp>
          <p:nvSpPr>
            <p:cNvPr id="12" name="Rechteck 11"/>
            <p:cNvSpPr/>
            <p:nvPr/>
          </p:nvSpPr>
          <p:spPr bwMode="auto">
            <a:xfrm>
              <a:off x="381000" y="5486400"/>
              <a:ext cx="990600" cy="9906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3700" b="1">
                  <a:solidFill>
                    <a:schemeClr val="bg1"/>
                  </a:solidFill>
                </a:rPr>
                <a:t>!</a:t>
              </a:r>
              <a:endParaRPr/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1371600" y="5486400"/>
              <a:ext cx="96520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de-DE" sz="1700">
                  <a:solidFill>
                    <a:schemeClr val="tx1"/>
                  </a:solidFill>
                </a:rPr>
                <a:t>Überlegen Sie anhand des Beispiels, wie das Potential „Informationen suchen und verarbeiten“ in dieser Aktivität umgesetzt wird. Inwiefern unterstützt das digitale Medium?</a:t>
              </a:r>
              <a:endParaRPr/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CC01D7D-73D4-5A7E-F4C7-125B65611005}"/>
              </a:ext>
            </a:extLst>
          </p:cNvPr>
          <p:cNvGrpSpPr/>
          <p:nvPr/>
        </p:nvGrpSpPr>
        <p:grpSpPr>
          <a:xfrm>
            <a:off x="114359" y="2763595"/>
            <a:ext cx="1080000" cy="1085566"/>
            <a:chOff x="-1463340" y="2695985"/>
            <a:chExt cx="1080000" cy="1085566"/>
          </a:xfrm>
        </p:grpSpPr>
        <p:sp>
          <p:nvSpPr>
            <p:cNvPr id="14" name="Rechteck 13">
              <a:hlinkClick r:id="rId3"/>
              <a:extLst>
                <a:ext uri="{FF2B5EF4-FFF2-40B4-BE49-F238E27FC236}">
                  <a16:creationId xmlns:a16="http://schemas.microsoft.com/office/drawing/2014/main" id="{F6FB43AB-5F3A-A108-8293-E80B2F4366B7}"/>
                </a:ext>
              </a:extLst>
            </p:cNvPr>
            <p:cNvSpPr/>
            <p:nvPr/>
          </p:nvSpPr>
          <p:spPr>
            <a:xfrm>
              <a:off x="-1463340" y="2695985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 Material</a:t>
              </a:r>
            </a:p>
          </p:txBody>
        </p:sp>
        <p:pic>
          <p:nvPicPr>
            <p:cNvPr id="15" name="Grafik 14" descr="Ein Bild, das Logo enthält.&#10;&#10;Automatisch generierte Beschreibung">
              <a:hlinkClick r:id="rId3"/>
              <a:extLst>
                <a:ext uri="{FF2B5EF4-FFF2-40B4-BE49-F238E27FC236}">
                  <a16:creationId xmlns:a16="http://schemas.microsoft.com/office/drawing/2014/main" id="{8B095FA1-BCC4-7775-A5FF-2C5D356C6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6730" y="3061551"/>
              <a:ext cx="718367" cy="720000"/>
            </a:xfrm>
            <a:prstGeom prst="rect">
              <a:avLst/>
            </a:prstGeom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ECDAFF7-C2EA-6501-F13C-6F242BD1190A}"/>
              </a:ext>
            </a:extLst>
          </p:cNvPr>
          <p:cNvGrpSpPr/>
          <p:nvPr/>
        </p:nvGrpSpPr>
        <p:grpSpPr>
          <a:xfrm>
            <a:off x="114360" y="3849161"/>
            <a:ext cx="1080000" cy="1080000"/>
            <a:chOff x="-1530543" y="3954447"/>
            <a:chExt cx="1080000" cy="1080000"/>
          </a:xfrm>
        </p:grpSpPr>
        <p:sp>
          <p:nvSpPr>
            <p:cNvPr id="18" name="Rechteck 17">
              <a:hlinkClick r:id="rId5"/>
              <a:extLst>
                <a:ext uri="{FF2B5EF4-FFF2-40B4-BE49-F238E27FC236}">
                  <a16:creationId xmlns:a16="http://schemas.microsoft.com/office/drawing/2014/main" id="{DB39C4C1-2C1E-3A4C-CAB9-CF08760B733D}"/>
                </a:ext>
              </a:extLst>
            </p:cNvPr>
            <p:cNvSpPr/>
            <p:nvPr/>
          </p:nvSpPr>
          <p:spPr bwMode="auto">
            <a:xfrm>
              <a:off x="-1530543" y="3954447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Didaktische Erläuterungen</a:t>
              </a:r>
            </a:p>
          </p:txBody>
        </p:sp>
        <p:pic>
          <p:nvPicPr>
            <p:cNvPr id="19" name="Grafik 18" descr="Ein Bild, das Logo enthält.&#10;&#10;Automatisch generierte Beschreibung">
              <a:hlinkClick r:id="rId5"/>
              <a:extLst>
                <a:ext uri="{FF2B5EF4-FFF2-40B4-BE49-F238E27FC236}">
                  <a16:creationId xmlns:a16="http://schemas.microsoft.com/office/drawing/2014/main" id="{BA1BBAEC-B475-81C1-C085-CC779F61C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349727" y="4314447"/>
              <a:ext cx="718367" cy="72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Potentiale digitaler Werkzeuge</a:t>
            </a:r>
            <a:endParaRPr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Welches Werkzeug? Wofür?</a:t>
            </a:r>
            <a:endParaRPr/>
          </a:p>
        </p:txBody>
      </p:sp>
      <p:sp>
        <p:nvSpPr>
          <p:cNvPr id="6" name="Rechteck 9"/>
          <p:cNvSpPr/>
          <p:nvPr/>
        </p:nvSpPr>
        <p:spPr bwMode="auto">
          <a:xfrm>
            <a:off x="0" y="1733917"/>
            <a:ext cx="9911933" cy="44410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039" tIns="152039" rIns="152039" bIns="152039" rtlCol="0" anchor="t"/>
          <a:lstStyle/>
          <a:p>
            <a:pPr>
              <a:defRPr/>
            </a:pPr>
            <a:endParaRPr lang="de-DE" sz="1850">
              <a:solidFill>
                <a:schemeClr val="tx1"/>
              </a:solidFill>
            </a:endParaRPr>
          </a:p>
        </p:txBody>
      </p:sp>
      <p:grpSp>
        <p:nvGrpSpPr>
          <p:cNvPr id="7" name="Inhaltsplatzhalter 7"/>
          <p:cNvGrpSpPr/>
          <p:nvPr/>
        </p:nvGrpSpPr>
        <p:grpSpPr bwMode="auto">
          <a:xfrm>
            <a:off x="2703254" y="1862644"/>
            <a:ext cx="7984938" cy="450542"/>
            <a:chOff x="0" y="0"/>
            <a:chExt cx="7984938" cy="450542"/>
          </a:xfrm>
        </p:grpSpPr>
        <p:sp>
          <p:nvSpPr>
            <p:cNvPr id="8" name="Pfeil: Fünfeck 7"/>
            <p:cNvSpPr/>
            <p:nvPr/>
          </p:nvSpPr>
          <p:spPr bwMode="auto">
            <a:xfrm rot="10800000">
              <a:off x="1450112" y="0"/>
              <a:ext cx="5309983" cy="450542"/>
            </a:xfrm>
            <a:prstGeom prst="homePlate">
              <a:avLst>
                <a:gd name="adj" fmla="val 50000"/>
              </a:avLst>
            </a:prstGeom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198677" tIns="76200" rIns="14224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000"/>
                <a:t>Technische Tätigkeiten entlasten</a:t>
              </a:r>
              <a:endParaRPr/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1224841" y="0"/>
              <a:ext cx="450542" cy="450542"/>
            </a:xfrm>
            <a:prstGeom prst="ellipse">
              <a:avLst/>
            </a:prstGeom>
            <a:solidFill>
              <a:schemeClr val="accent6"/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</p:grpSp>
      <p:sp>
        <p:nvSpPr>
          <p:cNvPr id="10" name="Rechteck 8"/>
          <p:cNvSpPr/>
          <p:nvPr/>
        </p:nvSpPr>
        <p:spPr bwMode="auto">
          <a:xfrm>
            <a:off x="1308718" y="2570639"/>
            <a:ext cx="8152672" cy="238143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Mathematische Rechentechniken und -verfahren zu beherrschen ist ein wichtiges Ziel des Unterrichts.</a:t>
            </a:r>
            <a:endParaRPr/>
          </a:p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Bei schwierigen Themen können aufwändige Rechenwege und Probleme bei Verfahren jedoch auch vom eigentlichen Thema ablenken.</a:t>
            </a:r>
            <a:endParaRPr/>
          </a:p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Technische Tätigkeiten an digitale Systeme auszulagern…</a:t>
            </a:r>
            <a:endParaRPr/>
          </a:p>
          <a:p>
            <a:pPr marL="304399" indent="-152870">
              <a:buFont typeface="Symbol"/>
              <a:buChar char="-"/>
              <a:defRPr/>
            </a:pPr>
            <a:r>
              <a:rPr lang="de-DE" sz="1500">
                <a:solidFill>
                  <a:schemeClr val="tx1"/>
                </a:solidFill>
              </a:rPr>
              <a:t>…erlaubt es punktuell auch Probleme zu lösen, die über den aktuellen Stoff hinausgehen.</a:t>
            </a:r>
            <a:endParaRPr/>
          </a:p>
          <a:p>
            <a:pPr marL="304399" indent="-152870">
              <a:buFont typeface="Symbol"/>
              <a:buChar char="-"/>
              <a:defRPr/>
            </a:pPr>
            <a:r>
              <a:rPr lang="de-DE" sz="1500">
                <a:solidFill>
                  <a:schemeClr val="tx1"/>
                </a:solidFill>
              </a:rPr>
              <a:t>…kann bei der Anwendung von neuen Inhalten entlasten.</a:t>
            </a:r>
            <a:endParaRPr/>
          </a:p>
          <a:p>
            <a:pPr marL="304399" indent="-152870">
              <a:buFont typeface="Symbol"/>
              <a:buChar char="-"/>
              <a:defRPr/>
            </a:pPr>
            <a:r>
              <a:rPr lang="de-DE" sz="1500">
                <a:solidFill>
                  <a:schemeClr val="tx1"/>
                </a:solidFill>
              </a:rPr>
              <a:t>…kann den Fokus auf die Analyse von Strukturen (z. B. Verändern von Aufgaben und Ergebnissen) richten.</a:t>
            </a:r>
            <a:endParaRPr/>
          </a:p>
          <a:p>
            <a:pPr marL="304399" indent="-152870">
              <a:buFont typeface="Symbol"/>
              <a:buChar char="-"/>
              <a:defRPr/>
            </a:pPr>
            <a:r>
              <a:rPr lang="de-DE" sz="1500">
                <a:solidFill>
                  <a:schemeClr val="tx1"/>
                </a:solidFill>
              </a:rPr>
              <a:t>…kann den Fokus auf die Analyse und den Vergleich von Rechenverfahren lenken.</a:t>
            </a:r>
            <a:endParaRPr/>
          </a:p>
        </p:txBody>
      </p:sp>
      <p:grpSp>
        <p:nvGrpSpPr>
          <p:cNvPr id="11" name="Gruppieren 10"/>
          <p:cNvGrpSpPr/>
          <p:nvPr/>
        </p:nvGrpSpPr>
        <p:grpSpPr bwMode="auto">
          <a:xfrm>
            <a:off x="471997" y="5145167"/>
            <a:ext cx="8989394" cy="836721"/>
            <a:chOff x="381000" y="5486400"/>
            <a:chExt cx="10642600" cy="990600"/>
          </a:xfrm>
        </p:grpSpPr>
        <p:sp>
          <p:nvSpPr>
            <p:cNvPr id="12" name="Rechteck 11"/>
            <p:cNvSpPr/>
            <p:nvPr/>
          </p:nvSpPr>
          <p:spPr bwMode="auto">
            <a:xfrm>
              <a:off x="381000" y="5486400"/>
              <a:ext cx="990600" cy="9906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3700" b="1">
                  <a:solidFill>
                    <a:schemeClr val="bg1"/>
                  </a:solidFill>
                </a:rPr>
                <a:t>!</a:t>
              </a:r>
              <a:endParaRPr/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1371600" y="5486400"/>
              <a:ext cx="96520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de-DE" sz="1700">
                  <a:solidFill>
                    <a:schemeClr val="tx1"/>
                  </a:solidFill>
                </a:rPr>
                <a:t>Überlegen Sie anhand des Beispiels, wie das Potential „Technische Tätigkeiten entlasten“ in dieser Aktivität umgesetzt wird. Inwiefern unterstützt das digitale Medium?</a:t>
              </a:r>
              <a:endParaRPr/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E570354-3B57-A682-D398-AA8B7674FC93}"/>
              </a:ext>
            </a:extLst>
          </p:cNvPr>
          <p:cNvGrpSpPr/>
          <p:nvPr/>
        </p:nvGrpSpPr>
        <p:grpSpPr>
          <a:xfrm>
            <a:off x="114359" y="2763595"/>
            <a:ext cx="1080000" cy="1085566"/>
            <a:chOff x="-1463340" y="2695985"/>
            <a:chExt cx="1080000" cy="1085566"/>
          </a:xfrm>
        </p:grpSpPr>
        <p:sp>
          <p:nvSpPr>
            <p:cNvPr id="14" name="Rechteck 13">
              <a:hlinkClick r:id="rId3"/>
              <a:extLst>
                <a:ext uri="{FF2B5EF4-FFF2-40B4-BE49-F238E27FC236}">
                  <a16:creationId xmlns:a16="http://schemas.microsoft.com/office/drawing/2014/main" id="{1A52D0B0-C450-722F-D902-41901A75041E}"/>
                </a:ext>
              </a:extLst>
            </p:cNvPr>
            <p:cNvSpPr/>
            <p:nvPr/>
          </p:nvSpPr>
          <p:spPr>
            <a:xfrm>
              <a:off x="-1463340" y="2695985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 Material</a:t>
              </a:r>
            </a:p>
          </p:txBody>
        </p:sp>
        <p:pic>
          <p:nvPicPr>
            <p:cNvPr id="15" name="Grafik 14" descr="Ein Bild, das Logo enthält.&#10;&#10;Automatisch generierte Beschreibung">
              <a:hlinkClick r:id="rId3"/>
              <a:extLst>
                <a:ext uri="{FF2B5EF4-FFF2-40B4-BE49-F238E27FC236}">
                  <a16:creationId xmlns:a16="http://schemas.microsoft.com/office/drawing/2014/main" id="{3BF29BF7-4DB4-3808-9B89-4A29EA7F5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6730" y="3061551"/>
              <a:ext cx="718367" cy="720000"/>
            </a:xfrm>
            <a:prstGeom prst="rect">
              <a:avLst/>
            </a:prstGeom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124ABF5-CF09-13AD-FD74-F940D308D0A3}"/>
              </a:ext>
            </a:extLst>
          </p:cNvPr>
          <p:cNvGrpSpPr/>
          <p:nvPr/>
        </p:nvGrpSpPr>
        <p:grpSpPr>
          <a:xfrm>
            <a:off x="114360" y="3849161"/>
            <a:ext cx="1080000" cy="1080000"/>
            <a:chOff x="-1530543" y="3954447"/>
            <a:chExt cx="1080000" cy="1080000"/>
          </a:xfrm>
        </p:grpSpPr>
        <p:sp>
          <p:nvSpPr>
            <p:cNvPr id="18" name="Rechteck 17">
              <a:hlinkClick r:id="rId5"/>
              <a:extLst>
                <a:ext uri="{FF2B5EF4-FFF2-40B4-BE49-F238E27FC236}">
                  <a16:creationId xmlns:a16="http://schemas.microsoft.com/office/drawing/2014/main" id="{4A3533BB-4796-870F-0E0B-44194666D784}"/>
                </a:ext>
              </a:extLst>
            </p:cNvPr>
            <p:cNvSpPr/>
            <p:nvPr/>
          </p:nvSpPr>
          <p:spPr bwMode="auto">
            <a:xfrm>
              <a:off x="-1530543" y="3954447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Didaktische Erläuterungen</a:t>
              </a:r>
            </a:p>
          </p:txBody>
        </p:sp>
        <p:pic>
          <p:nvPicPr>
            <p:cNvPr id="19" name="Grafik 18" descr="Ein Bild, das Logo enthält.&#10;&#10;Automatisch generierte Beschreibung">
              <a:hlinkClick r:id="rId5"/>
              <a:extLst>
                <a:ext uri="{FF2B5EF4-FFF2-40B4-BE49-F238E27FC236}">
                  <a16:creationId xmlns:a16="http://schemas.microsoft.com/office/drawing/2014/main" id="{F3599C33-B341-E261-0DB7-7278A4D45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349727" y="4314447"/>
              <a:ext cx="718367" cy="72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Potentiale digitaler Werkzeuge</a:t>
            </a:r>
            <a:endParaRPr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Welches Werkzeug? Wofür?</a:t>
            </a:r>
            <a:endParaRPr/>
          </a:p>
        </p:txBody>
      </p:sp>
      <p:sp>
        <p:nvSpPr>
          <p:cNvPr id="6" name="Rechteck 9"/>
          <p:cNvSpPr/>
          <p:nvPr/>
        </p:nvSpPr>
        <p:spPr bwMode="auto">
          <a:xfrm>
            <a:off x="0" y="1733917"/>
            <a:ext cx="9911933" cy="44410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039" tIns="152039" rIns="152039" bIns="152039" rtlCol="0" anchor="t"/>
          <a:lstStyle/>
          <a:p>
            <a:pPr>
              <a:defRPr/>
            </a:pPr>
            <a:endParaRPr lang="de-DE" sz="1850">
              <a:solidFill>
                <a:schemeClr val="tx1"/>
              </a:solidFill>
            </a:endParaRPr>
          </a:p>
        </p:txBody>
      </p:sp>
      <p:grpSp>
        <p:nvGrpSpPr>
          <p:cNvPr id="7" name="Inhaltsplatzhalter 7"/>
          <p:cNvGrpSpPr/>
          <p:nvPr/>
        </p:nvGrpSpPr>
        <p:grpSpPr bwMode="auto">
          <a:xfrm>
            <a:off x="2703254" y="1862644"/>
            <a:ext cx="7984938" cy="450542"/>
            <a:chOff x="0" y="0"/>
            <a:chExt cx="7984938" cy="450542"/>
          </a:xfrm>
        </p:grpSpPr>
        <p:sp>
          <p:nvSpPr>
            <p:cNvPr id="8" name="Pfeil: Fünfeck 7"/>
            <p:cNvSpPr/>
            <p:nvPr/>
          </p:nvSpPr>
          <p:spPr bwMode="auto">
            <a:xfrm rot="10800000">
              <a:off x="1450112" y="0"/>
              <a:ext cx="5309983" cy="450542"/>
            </a:xfrm>
            <a:prstGeom prst="homePlate">
              <a:avLst>
                <a:gd name="adj" fmla="val 50000"/>
              </a:avLst>
            </a:prstGeom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198677" tIns="76200" rIns="14224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000"/>
                <a:t>Präsentieren, Strukturieren, Produzieren</a:t>
              </a:r>
              <a:endParaRPr/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1224841" y="0"/>
              <a:ext cx="450542" cy="450542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</p:grpSp>
      <p:sp>
        <p:nvSpPr>
          <p:cNvPr id="10" name="Rechteck 8"/>
          <p:cNvSpPr/>
          <p:nvPr/>
        </p:nvSpPr>
        <p:spPr bwMode="auto">
          <a:xfrm>
            <a:off x="1308718" y="2570639"/>
            <a:ext cx="8152672" cy="238143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Digitale Werkzeuge können helfen Mathematische Inhalte übersichtlich aufzubereiten.</a:t>
            </a:r>
            <a:endParaRPr/>
          </a:p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Anwendungen zur Darstellung mathematischer Strukturen und Inhalte zu nutzen ist ein Ziel von Mathematikunterricht mit Bezug zu digitalen Werkzeuge.</a:t>
            </a:r>
            <a:endParaRPr/>
          </a:p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Digitale Werkzeuge können helfen mathematische Strukturen dazustellen…</a:t>
            </a:r>
            <a:br>
              <a:rPr lang="de-DE" sz="1500">
                <a:solidFill>
                  <a:schemeClr val="tx1"/>
                </a:solidFill>
              </a:rPr>
            </a:br>
            <a:r>
              <a:rPr lang="de-DE" sz="1500">
                <a:solidFill>
                  <a:schemeClr val="tx1"/>
                </a:solidFill>
              </a:rPr>
              <a:t>…und die Darstellung während der Arbeit immer wieder neu anzupassen.</a:t>
            </a:r>
            <a:endParaRPr/>
          </a:p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Sie erlauben es, Produkte zu entwerfen und immer weiter bis zu einem „korrekten“ Ergebnis zu optimieren.</a:t>
            </a:r>
            <a:endParaRPr/>
          </a:p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Mit diesen Entwürfen lassen sich Fehler sowohl als Lerngelegenheit nutzen, als auch (anschließend) „spurlos“ korrigieren.</a:t>
            </a:r>
            <a:endParaRPr/>
          </a:p>
        </p:txBody>
      </p:sp>
      <p:grpSp>
        <p:nvGrpSpPr>
          <p:cNvPr id="11" name="Gruppieren 10"/>
          <p:cNvGrpSpPr/>
          <p:nvPr/>
        </p:nvGrpSpPr>
        <p:grpSpPr bwMode="auto">
          <a:xfrm>
            <a:off x="471997" y="5145167"/>
            <a:ext cx="8989394" cy="836721"/>
            <a:chOff x="381000" y="5486400"/>
            <a:chExt cx="10642600" cy="990600"/>
          </a:xfrm>
        </p:grpSpPr>
        <p:sp>
          <p:nvSpPr>
            <p:cNvPr id="12" name="Rechteck 11"/>
            <p:cNvSpPr/>
            <p:nvPr/>
          </p:nvSpPr>
          <p:spPr bwMode="auto">
            <a:xfrm>
              <a:off x="381000" y="5486400"/>
              <a:ext cx="990600" cy="9906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3700" b="1">
                  <a:solidFill>
                    <a:schemeClr val="bg1"/>
                  </a:solidFill>
                </a:rPr>
                <a:t>!</a:t>
              </a:r>
              <a:endParaRPr/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1371600" y="5486400"/>
              <a:ext cx="96520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de-DE" sz="1700">
                  <a:solidFill>
                    <a:schemeClr val="tx1"/>
                  </a:solidFill>
                </a:rPr>
                <a:t>Überlegen Sie anhand des Beispiels, wie das Potential „Präsentieren, Strukturieren, Produzieren“ in dieser Aktivität umgesetzt wird. Inwiefern unterstützt das digitale Medium?</a:t>
              </a:r>
              <a:endParaRPr/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2934C55-C0E8-5B21-194F-126532985C77}"/>
              </a:ext>
            </a:extLst>
          </p:cNvPr>
          <p:cNvGrpSpPr/>
          <p:nvPr/>
        </p:nvGrpSpPr>
        <p:grpSpPr>
          <a:xfrm>
            <a:off x="114359" y="2763595"/>
            <a:ext cx="1080000" cy="1085566"/>
            <a:chOff x="-1463340" y="2695985"/>
            <a:chExt cx="1080000" cy="1085566"/>
          </a:xfrm>
        </p:grpSpPr>
        <p:sp>
          <p:nvSpPr>
            <p:cNvPr id="15" name="Rechteck 14">
              <a:hlinkClick r:id="rId3"/>
              <a:extLst>
                <a:ext uri="{FF2B5EF4-FFF2-40B4-BE49-F238E27FC236}">
                  <a16:creationId xmlns:a16="http://schemas.microsoft.com/office/drawing/2014/main" id="{C9CF7967-E46D-20A1-797B-9EE915047723}"/>
                </a:ext>
              </a:extLst>
            </p:cNvPr>
            <p:cNvSpPr/>
            <p:nvPr/>
          </p:nvSpPr>
          <p:spPr>
            <a:xfrm>
              <a:off x="-1463340" y="2695985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 Material</a:t>
              </a:r>
            </a:p>
          </p:txBody>
        </p:sp>
        <p:pic>
          <p:nvPicPr>
            <p:cNvPr id="16" name="Grafik 15" descr="Ein Bild, das Logo enthält.&#10;&#10;Automatisch generierte Beschreibung">
              <a:hlinkClick r:id="rId3"/>
              <a:extLst>
                <a:ext uri="{FF2B5EF4-FFF2-40B4-BE49-F238E27FC236}">
                  <a16:creationId xmlns:a16="http://schemas.microsoft.com/office/drawing/2014/main" id="{837888B5-0684-EBE6-EF13-FED7A36FF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6730" y="3061551"/>
              <a:ext cx="718367" cy="720000"/>
            </a:xfrm>
            <a:prstGeom prst="rect">
              <a:avLst/>
            </a:prstGeom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7F726D8-EB8E-89F7-5724-10F401664B34}"/>
              </a:ext>
            </a:extLst>
          </p:cNvPr>
          <p:cNvGrpSpPr/>
          <p:nvPr/>
        </p:nvGrpSpPr>
        <p:grpSpPr>
          <a:xfrm>
            <a:off x="114360" y="3849161"/>
            <a:ext cx="1080000" cy="1080000"/>
            <a:chOff x="-1530543" y="3954447"/>
            <a:chExt cx="1080000" cy="1080000"/>
          </a:xfrm>
        </p:grpSpPr>
        <p:sp>
          <p:nvSpPr>
            <p:cNvPr id="18" name="Rechteck 17">
              <a:hlinkClick r:id="rId5"/>
              <a:extLst>
                <a:ext uri="{FF2B5EF4-FFF2-40B4-BE49-F238E27FC236}">
                  <a16:creationId xmlns:a16="http://schemas.microsoft.com/office/drawing/2014/main" id="{970A6E06-EBC3-A0D9-E7AC-A8019CAC9D17}"/>
                </a:ext>
              </a:extLst>
            </p:cNvPr>
            <p:cNvSpPr/>
            <p:nvPr/>
          </p:nvSpPr>
          <p:spPr bwMode="auto">
            <a:xfrm>
              <a:off x="-1530543" y="3954447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Didaktische Erläuterungen</a:t>
              </a:r>
            </a:p>
          </p:txBody>
        </p:sp>
        <p:pic>
          <p:nvPicPr>
            <p:cNvPr id="19" name="Grafik 18" descr="Ein Bild, das Logo enthält.&#10;&#10;Automatisch generierte Beschreibung">
              <a:hlinkClick r:id="rId5"/>
              <a:extLst>
                <a:ext uri="{FF2B5EF4-FFF2-40B4-BE49-F238E27FC236}">
                  <a16:creationId xmlns:a16="http://schemas.microsoft.com/office/drawing/2014/main" id="{CC5B8CE6-B262-9815-6A87-9CBE6E7B3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349727" y="4314447"/>
              <a:ext cx="718367" cy="72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Potentiale digitaler Werkzeuge</a:t>
            </a:r>
            <a:endParaRPr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Welches Werkzeug? Wofür?</a:t>
            </a:r>
            <a:endParaRPr/>
          </a:p>
        </p:txBody>
      </p:sp>
      <p:sp>
        <p:nvSpPr>
          <p:cNvPr id="6" name="Rechteck 9"/>
          <p:cNvSpPr/>
          <p:nvPr/>
        </p:nvSpPr>
        <p:spPr bwMode="auto">
          <a:xfrm>
            <a:off x="0" y="1733917"/>
            <a:ext cx="9911933" cy="44410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039" tIns="152039" rIns="152039" bIns="152039" rtlCol="0" anchor="t"/>
          <a:lstStyle/>
          <a:p>
            <a:pPr>
              <a:defRPr/>
            </a:pPr>
            <a:endParaRPr lang="de-DE" sz="1850">
              <a:solidFill>
                <a:schemeClr val="tx1"/>
              </a:solidFill>
            </a:endParaRPr>
          </a:p>
        </p:txBody>
      </p:sp>
      <p:grpSp>
        <p:nvGrpSpPr>
          <p:cNvPr id="7" name="Inhaltsplatzhalter 7"/>
          <p:cNvGrpSpPr/>
          <p:nvPr/>
        </p:nvGrpSpPr>
        <p:grpSpPr bwMode="auto">
          <a:xfrm>
            <a:off x="2703254" y="1862644"/>
            <a:ext cx="7984938" cy="450542"/>
            <a:chOff x="0" y="0"/>
            <a:chExt cx="7984938" cy="450542"/>
          </a:xfrm>
        </p:grpSpPr>
        <p:sp>
          <p:nvSpPr>
            <p:cNvPr id="8" name="Pfeil: Fünfeck 7"/>
            <p:cNvSpPr/>
            <p:nvPr/>
          </p:nvSpPr>
          <p:spPr bwMode="auto">
            <a:xfrm rot="10800000">
              <a:off x="1450112" y="0"/>
              <a:ext cx="5309983" cy="450542"/>
            </a:xfrm>
            <a:prstGeom prst="homePlate">
              <a:avLst>
                <a:gd name="adj" fmla="val 50000"/>
              </a:avLst>
            </a:prstGeom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198677" tIns="76200" rIns="14224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000"/>
                <a:t>Übung anregen, Feedback geben</a:t>
              </a:r>
              <a:endParaRPr/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1224841" y="0"/>
              <a:ext cx="450542" cy="450542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solidFill>
                <a:schemeClr val="l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</p:grpSp>
      <p:sp>
        <p:nvSpPr>
          <p:cNvPr id="10" name="Rechteck 8"/>
          <p:cNvSpPr/>
          <p:nvPr/>
        </p:nvSpPr>
        <p:spPr bwMode="auto">
          <a:xfrm>
            <a:off x="1308718" y="2570639"/>
            <a:ext cx="8152672" cy="238143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Übung, also Wissen zu konsolidieren („festigen“) und Fertigkeiten einzuüben ist ein wesentlicher Teil von Mathematikunterricht.</a:t>
            </a:r>
            <a:endParaRPr/>
          </a:p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Digitale Werkzeuge können bei bestimmten Inhalten die Anzahl der Übungsgelegenheiten substantiell erhöhen.</a:t>
            </a:r>
            <a:endParaRPr/>
          </a:p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Mehr oder weniger reichhaltiges Feedback kann die Lernprozesse beim Üben substantiell vertiefen.</a:t>
            </a:r>
            <a:endParaRPr/>
          </a:p>
          <a:p>
            <a:pPr marL="160915" indent="-160915">
              <a:buFont typeface="Arial"/>
              <a:buChar char="•"/>
              <a:defRPr/>
            </a:pPr>
            <a:r>
              <a:rPr lang="de-DE" sz="1500">
                <a:solidFill>
                  <a:schemeClr val="tx1"/>
                </a:solidFill>
              </a:rPr>
              <a:t>(Noch seltene) adaptive Systeme können Übungsgelegenheiten auf das individuelle Niveau des Lernenden anpassen.</a:t>
            </a:r>
            <a:endParaRPr/>
          </a:p>
        </p:txBody>
      </p:sp>
      <p:grpSp>
        <p:nvGrpSpPr>
          <p:cNvPr id="11" name="Gruppieren 10"/>
          <p:cNvGrpSpPr/>
          <p:nvPr/>
        </p:nvGrpSpPr>
        <p:grpSpPr bwMode="auto">
          <a:xfrm>
            <a:off x="471997" y="5145167"/>
            <a:ext cx="8989394" cy="836721"/>
            <a:chOff x="381000" y="5486400"/>
            <a:chExt cx="10642600" cy="990600"/>
          </a:xfrm>
        </p:grpSpPr>
        <p:sp>
          <p:nvSpPr>
            <p:cNvPr id="12" name="Rechteck 11"/>
            <p:cNvSpPr/>
            <p:nvPr/>
          </p:nvSpPr>
          <p:spPr bwMode="auto">
            <a:xfrm>
              <a:off x="381000" y="5486400"/>
              <a:ext cx="990600" cy="9906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3700" b="1">
                  <a:solidFill>
                    <a:schemeClr val="bg1"/>
                  </a:solidFill>
                </a:rPr>
                <a:t>!</a:t>
              </a:r>
              <a:endParaRPr/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1371600" y="5486400"/>
              <a:ext cx="96520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de-DE" sz="1700">
                  <a:solidFill>
                    <a:schemeClr val="tx1"/>
                  </a:solidFill>
                </a:rPr>
                <a:t>Überlegen Sie anhand des Beispiels, wie das Potential „Übung anregen, Feedback geben“ in dieser Aktivität umgesetzt wird. Inwiefern unterstützt das digitale Medium?</a:t>
              </a:r>
              <a:endParaRPr/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A5B3CE1-32BA-5AEA-01E4-00698D8FCF15}"/>
              </a:ext>
            </a:extLst>
          </p:cNvPr>
          <p:cNvGrpSpPr/>
          <p:nvPr/>
        </p:nvGrpSpPr>
        <p:grpSpPr>
          <a:xfrm>
            <a:off x="114359" y="2763595"/>
            <a:ext cx="1080000" cy="1085566"/>
            <a:chOff x="-1463340" y="2695985"/>
            <a:chExt cx="1080000" cy="1085566"/>
          </a:xfrm>
        </p:grpSpPr>
        <p:sp>
          <p:nvSpPr>
            <p:cNvPr id="14" name="Rechteck 13">
              <a:hlinkClick r:id="rId3"/>
              <a:extLst>
                <a:ext uri="{FF2B5EF4-FFF2-40B4-BE49-F238E27FC236}">
                  <a16:creationId xmlns:a16="http://schemas.microsoft.com/office/drawing/2014/main" id="{49EC097B-2CC3-8FED-2F12-F7BF90CE052D}"/>
                </a:ext>
              </a:extLst>
            </p:cNvPr>
            <p:cNvSpPr/>
            <p:nvPr/>
          </p:nvSpPr>
          <p:spPr>
            <a:xfrm>
              <a:off x="-1463340" y="2695985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 Material</a:t>
              </a:r>
            </a:p>
          </p:txBody>
        </p:sp>
        <p:pic>
          <p:nvPicPr>
            <p:cNvPr id="15" name="Grafik 14" descr="Ein Bild, das Logo enthält.&#10;&#10;Automatisch generierte Beschreibung">
              <a:hlinkClick r:id="rId3"/>
              <a:extLst>
                <a:ext uri="{FF2B5EF4-FFF2-40B4-BE49-F238E27FC236}">
                  <a16:creationId xmlns:a16="http://schemas.microsoft.com/office/drawing/2014/main" id="{7C935398-83E3-22B0-18F3-D0DE12553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6730" y="3061551"/>
              <a:ext cx="718367" cy="720000"/>
            </a:xfrm>
            <a:prstGeom prst="rect">
              <a:avLst/>
            </a:prstGeom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721DFBD-4C65-47AD-B383-B3C13BCE8F7D}"/>
              </a:ext>
            </a:extLst>
          </p:cNvPr>
          <p:cNvGrpSpPr/>
          <p:nvPr/>
        </p:nvGrpSpPr>
        <p:grpSpPr>
          <a:xfrm>
            <a:off x="114360" y="3849161"/>
            <a:ext cx="1080000" cy="1080000"/>
            <a:chOff x="-1530543" y="3954447"/>
            <a:chExt cx="1080000" cy="1080000"/>
          </a:xfrm>
        </p:grpSpPr>
        <p:sp>
          <p:nvSpPr>
            <p:cNvPr id="18" name="Rechteck 17">
              <a:hlinkClick r:id="rId5"/>
              <a:extLst>
                <a:ext uri="{FF2B5EF4-FFF2-40B4-BE49-F238E27FC236}">
                  <a16:creationId xmlns:a16="http://schemas.microsoft.com/office/drawing/2014/main" id="{4B3A1F25-F87E-5702-FF92-6B005014FDE1}"/>
                </a:ext>
              </a:extLst>
            </p:cNvPr>
            <p:cNvSpPr/>
            <p:nvPr/>
          </p:nvSpPr>
          <p:spPr bwMode="auto">
            <a:xfrm>
              <a:off x="-1530543" y="3954447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Didaktische Erläuterungen</a:t>
              </a:r>
            </a:p>
          </p:txBody>
        </p:sp>
        <p:pic>
          <p:nvPicPr>
            <p:cNvPr id="19" name="Grafik 18" descr="Ein Bild, das Logo enthält.&#10;&#10;Automatisch generierte Beschreibung">
              <a:hlinkClick r:id="rId5"/>
              <a:extLst>
                <a:ext uri="{FF2B5EF4-FFF2-40B4-BE49-F238E27FC236}">
                  <a16:creationId xmlns:a16="http://schemas.microsoft.com/office/drawing/2014/main" id="{33F4F7F7-D72F-EB39-3A18-7DDB730C7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349727" y="4314447"/>
              <a:ext cx="718367" cy="72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Potentiale digitaler Werkzeuge</a:t>
            </a:r>
            <a:endParaRPr/>
          </a:p>
        </p:txBody>
      </p:sp>
      <p:sp>
        <p:nvSpPr>
          <p:cNvPr id="5" name="Inhaltsplatzhalter 6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Welches Werkzeug? Wofür?</a:t>
            </a:r>
            <a:endParaRPr/>
          </a:p>
        </p:txBody>
      </p:sp>
      <p:grpSp>
        <p:nvGrpSpPr>
          <p:cNvPr id="7" name="Gruppieren 22"/>
          <p:cNvGrpSpPr/>
          <p:nvPr/>
        </p:nvGrpSpPr>
        <p:grpSpPr bwMode="auto">
          <a:xfrm>
            <a:off x="471996" y="3149908"/>
            <a:ext cx="9182484" cy="3474880"/>
            <a:chOff x="558800" y="2819400"/>
            <a:chExt cx="10871200" cy="4113934"/>
          </a:xfrm>
        </p:grpSpPr>
        <p:sp>
          <p:nvSpPr>
            <p:cNvPr id="8" name="Rechteck 14"/>
            <p:cNvSpPr/>
            <p:nvPr/>
          </p:nvSpPr>
          <p:spPr bwMode="auto">
            <a:xfrm>
              <a:off x="558800" y="2819401"/>
              <a:ext cx="10871200" cy="31208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614517" indent="-185053">
                <a:spcAft>
                  <a:spcPts val="253"/>
                </a:spcAft>
                <a:buFont typeface="Arial"/>
                <a:buChar char="•"/>
                <a:defRPr/>
              </a:pPr>
              <a:r>
                <a:rPr lang="de-DE" dirty="0">
                  <a:solidFill>
                    <a:schemeClr val="tx1"/>
                  </a:solidFill>
                </a:rPr>
                <a:t>Betrachten Sie eines der vorher genannten „Potentiale“ digitaler Werkzeuge im Mathematikunterricht. Erarbeiten Sie sich anhand der Kurzbeschreibung, was mit diesem Potential gemeint ist. </a:t>
              </a:r>
              <a:endParaRPr dirty="0"/>
            </a:p>
            <a:p>
              <a:pPr marL="1620000" indent="-180000">
                <a:spcAft>
                  <a:spcPts val="253"/>
                </a:spcAft>
                <a:buFont typeface="Arial"/>
                <a:buChar char="•"/>
                <a:defRPr/>
              </a:pPr>
              <a:r>
                <a:rPr lang="de-DE" dirty="0">
                  <a:solidFill>
                    <a:schemeClr val="tx1"/>
                  </a:solidFill>
                </a:rPr>
                <a:t>Machen Sie sich mit dem Beispiel vertraut, das zu diesem Potential unter dem QR-Code verlinkt ist.</a:t>
              </a:r>
              <a:br>
                <a:rPr lang="de-DE" dirty="0">
                  <a:solidFill>
                    <a:schemeClr val="tx1"/>
                  </a:solidFill>
                </a:rPr>
              </a:br>
              <a:r>
                <a:rPr lang="de-DE" dirty="0">
                  <a:solidFill>
                    <a:schemeClr val="tx1"/>
                  </a:solidFill>
                </a:rPr>
                <a:t>Halten Sie fest, wie das jeweilige Potential im Beispiel umgesetzt wird. </a:t>
              </a:r>
              <a:br>
                <a:rPr lang="de-DE" dirty="0">
                  <a:solidFill>
                    <a:schemeClr val="tx1"/>
                  </a:solidFill>
                </a:rPr>
              </a:br>
              <a:r>
                <a:rPr lang="de-DE" dirty="0">
                  <a:solidFill>
                    <a:schemeClr val="tx1"/>
                  </a:solidFill>
                </a:rPr>
                <a:t>Inwiefern unterstützt das digitale Medium?</a:t>
              </a:r>
              <a:endParaRPr dirty="0"/>
            </a:p>
            <a:p>
              <a:pPr marL="1614517" indent="-185053">
                <a:spcAft>
                  <a:spcPts val="253"/>
                </a:spcAft>
                <a:buFont typeface="Arial"/>
                <a:buChar char="•"/>
                <a:defRPr/>
              </a:pPr>
              <a:r>
                <a:rPr lang="de-DE" dirty="0">
                  <a:solidFill>
                    <a:schemeClr val="tx1"/>
                  </a:solidFill>
                </a:rPr>
                <a:t>Wo könnte man die Aktivität verändern, dass das Potential noch besser umgesetzt wird?</a:t>
              </a:r>
              <a:endParaRPr dirty="0"/>
            </a:p>
          </p:txBody>
        </p:sp>
        <p:sp>
          <p:nvSpPr>
            <p:cNvPr id="9" name="Rechteck 13"/>
            <p:cNvSpPr/>
            <p:nvPr/>
          </p:nvSpPr>
          <p:spPr bwMode="auto">
            <a:xfrm>
              <a:off x="558800" y="2819400"/>
              <a:ext cx="1651000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de-DE" sz="2100" b="1">
                  <a:solidFill>
                    <a:schemeClr val="bg1"/>
                  </a:solidFill>
                </a:rPr>
                <a:t>Aufgabe</a:t>
              </a:r>
              <a:endParaRPr/>
            </a:p>
          </p:txBody>
        </p:sp>
        <p:sp>
          <p:nvSpPr>
            <p:cNvPr id="10" name="Rechteck 16"/>
            <p:cNvSpPr/>
            <p:nvPr/>
          </p:nvSpPr>
          <p:spPr bwMode="auto">
            <a:xfrm>
              <a:off x="558800" y="5940273"/>
              <a:ext cx="10871200" cy="9930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40000">
                <a:spcBef>
                  <a:spcPts val="253"/>
                </a:spcBef>
                <a:defRPr/>
              </a:pPr>
              <a:r>
                <a:rPr lang="de-DE" sz="1700" dirty="0">
                  <a:solidFill>
                    <a:schemeClr val="tx1"/>
                  </a:solidFill>
                </a:rPr>
                <a:t>Nutzen Sie gerne </a:t>
              </a:r>
              <a:r>
                <a:rPr lang="de-DE" sz="1700">
                  <a:solidFill>
                    <a:schemeClr val="tx1"/>
                  </a:solidFill>
                </a:rPr>
                <a:t>die verlinkte </a:t>
              </a:r>
              <a:r>
                <a:rPr lang="de-DE" sz="1700" dirty="0">
                  <a:solidFill>
                    <a:schemeClr val="tx1"/>
                  </a:solidFill>
                  <a:hlinkClick r:id="rId3"/>
                </a:rPr>
                <a:t>Vorlage</a:t>
              </a:r>
              <a:r>
                <a:rPr lang="de-DE" sz="1700" dirty="0">
                  <a:solidFill>
                    <a:schemeClr val="tx1"/>
                  </a:solidFill>
                </a:rPr>
                <a:t>.</a:t>
              </a:r>
              <a:endParaRPr dirty="0"/>
            </a:p>
          </p:txBody>
        </p:sp>
      </p:grpSp>
      <p:grpSp>
        <p:nvGrpSpPr>
          <p:cNvPr id="11" name="Gruppieren 21"/>
          <p:cNvGrpSpPr/>
          <p:nvPr/>
        </p:nvGrpSpPr>
        <p:grpSpPr bwMode="auto">
          <a:xfrm>
            <a:off x="471996" y="1733917"/>
            <a:ext cx="9182484" cy="1158538"/>
            <a:chOff x="558800" y="1295400"/>
            <a:chExt cx="10871200" cy="1371600"/>
          </a:xfrm>
        </p:grpSpPr>
        <p:sp>
          <p:nvSpPr>
            <p:cNvPr id="12" name="Rechteck 19"/>
            <p:cNvSpPr/>
            <p:nvPr/>
          </p:nvSpPr>
          <p:spPr bwMode="auto">
            <a:xfrm>
              <a:off x="558800" y="1295400"/>
              <a:ext cx="10871200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440000">
                <a:spcAft>
                  <a:spcPts val="253"/>
                </a:spcAft>
                <a:defRPr/>
              </a:pPr>
              <a:r>
                <a:rPr lang="de-DE" dirty="0">
                  <a:solidFill>
                    <a:schemeClr val="tx1"/>
                  </a:solidFill>
                </a:rPr>
                <a:t>Fachspezifische Potentiale digitaler Werkzeuge im Mathematikunterricht kennen lernen.</a:t>
              </a:r>
              <a:endParaRPr dirty="0"/>
            </a:p>
          </p:txBody>
        </p:sp>
        <p:sp>
          <p:nvSpPr>
            <p:cNvPr id="13" name="Rechteck 20"/>
            <p:cNvSpPr/>
            <p:nvPr/>
          </p:nvSpPr>
          <p:spPr bwMode="auto">
            <a:xfrm>
              <a:off x="558800" y="1295400"/>
              <a:ext cx="1651000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de-DE" sz="2100" b="1">
                  <a:solidFill>
                    <a:schemeClr val="bg1"/>
                  </a:solidFill>
                </a:rPr>
                <a:t>Thema</a:t>
              </a: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sz="1800" b="0"/>
              <a:t>KM Bayern (2016).  </a:t>
            </a:r>
            <a:r>
              <a:rPr lang="de-DE" sz="1800" b="0" i="1"/>
              <a:t>Digitale Bildung in Schule, Hochschule und Kultur. Die Zukunftsstrategie der Bayerischen Staatsregierung. </a:t>
            </a:r>
            <a:r>
              <a:rPr lang="de-DE" sz="1800" b="0" i="1" u="sng">
                <a:hlinkClick r:id="rId3" tooltip="http://www.km.bayern.de/download/13284_stmbw_digitalebildung_2016.pdf"/>
              </a:rPr>
              <a:t>http://www.km.bayern.de/download/13284_stmbw_digitalebildung_2016.pdf</a:t>
            </a:r>
            <a:r>
              <a:rPr lang="de-DE" sz="1800" b="0" i="1"/>
              <a:t> </a:t>
            </a:r>
            <a:r>
              <a:rPr lang="de-DE" sz="1800" b="0"/>
              <a:t>( Aufgerufen am 15.02.2021).</a:t>
            </a:r>
            <a:endParaRPr lang="de-DE" sz="1800"/>
          </a:p>
          <a:p>
            <a:pPr>
              <a:defRPr/>
            </a:pPr>
            <a:r>
              <a:rPr lang="de-DE" sz="1800" b="0"/>
              <a:t>Ostermann, A., Lindmeier, A., Härtig, H., Kampschulte, L., Ropohl, M., &amp; Schwanewedel, J. (2021). Mathematikspezifische Medien nutzen. Was macht den Unterschied–Lehrkraft, Schulkultur oder Technik?. Die Deutsche Schule, 113(2), 199-217.</a:t>
            </a:r>
            <a:endParaRPr/>
          </a:p>
          <a:p>
            <a:pPr>
              <a:defRPr/>
            </a:pPr>
            <a:endParaRPr lang="de-DE" b="0"/>
          </a:p>
          <a:p>
            <a:pPr>
              <a:defRPr/>
            </a:pPr>
            <a:endParaRPr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Quellen- und Literaturverzeichnis</a:t>
            </a:r>
            <a:endParaRPr/>
          </a:p>
        </p:txBody>
      </p:sp>
      <p:sp>
        <p:nvSpPr>
          <p:cNvPr id="6" name="Inhaltsplatzhalter 6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clip" vert="horz" wrap="square" lIns="95359" tIns="47679" rIns="95359" bIns="47679" numCol="1" spcCol="0" rtlCol="0" fromWordArt="0" anchor="t" anchorCtr="0" forceAA="0" compatLnSpc="0">
            <a:normAutofit lnSpcReduction="10000"/>
          </a:bodyPr>
          <a:lstStyle/>
          <a:p>
            <a:pPr>
              <a:defRPr/>
            </a:pPr>
            <a:r>
              <a:rPr lang="de-DE" sz="1600" b="0" u="sng">
                <a:hlinkClick r:id="rId2" action="ppaction://hlinksldjump" tooltip="ppaction://hlinksldjumpslide0"/>
              </a:rPr>
              <a:t>Bild Modelle</a:t>
            </a:r>
            <a:r>
              <a:rPr lang="de-DE" sz="1600" b="0"/>
              <a:t>: Pxfue: </a:t>
            </a:r>
            <a:r>
              <a:rPr lang="de-DE" sz="16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https://p1.pxfuel.com/preview/840/409/182/image-editing-photoshop-image-editing-program-laptop.jpg (Aufgerufen am 12.02.2021).</a:t>
            </a:r>
            <a:endParaRPr/>
          </a:p>
          <a:p>
            <a:pPr>
              <a:defRPr/>
            </a:pPr>
            <a:endParaRPr sz="1600" b="0"/>
          </a:p>
          <a:p>
            <a:pPr>
              <a:defRPr/>
            </a:pPr>
            <a:endParaRPr lang="de-DE" sz="1600" b="0"/>
          </a:p>
          <a:p>
            <a:pPr>
              <a:defRPr/>
            </a:pPr>
            <a:endParaRPr lang="de-DE" sz="1600" b="0"/>
          </a:p>
          <a:p>
            <a:pPr>
              <a:defRPr/>
            </a:pPr>
            <a:endParaRPr lang="de-DE" sz="1600" b="0"/>
          </a:p>
          <a:p>
            <a:pPr>
              <a:defRPr/>
            </a:pPr>
            <a:endParaRPr lang="de-DE" sz="1600" b="0"/>
          </a:p>
          <a:p>
            <a:pPr>
              <a:defRPr/>
            </a:pPr>
            <a:endParaRPr lang="de-DE" sz="1600" b="0"/>
          </a:p>
          <a:p>
            <a:pPr>
              <a:defRPr/>
            </a:pPr>
            <a:endParaRPr lang="de-DE" sz="1600" b="0"/>
          </a:p>
          <a:p>
            <a:pPr>
              <a:defRPr/>
            </a:pPr>
            <a:endParaRPr lang="de-DE" sz="1600" b="0"/>
          </a:p>
          <a:p>
            <a:pPr>
              <a:defRPr/>
            </a:pPr>
            <a:endParaRPr lang="de-DE" sz="1600" b="0"/>
          </a:p>
          <a:p>
            <a:pPr>
              <a:defRPr/>
            </a:pPr>
            <a:endParaRPr lang="de-DE" sz="1600" b="0"/>
          </a:p>
          <a:p>
            <a:pPr>
              <a:defRPr/>
            </a:pPr>
            <a:endParaRPr lang="de-DE" sz="1600" b="0"/>
          </a:p>
          <a:p>
            <a:pPr>
              <a:defRPr/>
            </a:pPr>
            <a:endParaRPr lang="de-DE" sz="1600" b="0"/>
          </a:p>
          <a:p>
            <a:pPr>
              <a:defRPr/>
            </a:pPr>
            <a:endParaRPr lang="de-DE" sz="1600" b="0"/>
          </a:p>
          <a:p>
            <a:pPr>
              <a:defRPr/>
            </a:pPr>
            <a:endParaRPr lang="de-DE" sz="1600" b="0"/>
          </a:p>
          <a:p>
            <a:pPr>
              <a:defRPr/>
            </a:pPr>
            <a:endParaRPr lang="de-DE" sz="1600" b="0"/>
          </a:p>
          <a:p>
            <a:pPr>
              <a:defRPr/>
            </a:pPr>
            <a:endParaRPr lang="de-DE" sz="1600" b="0"/>
          </a:p>
          <a:p>
            <a:pPr>
              <a:defRPr/>
            </a:pPr>
            <a:endParaRPr lang="de-DE" sz="1600" b="0"/>
          </a:p>
          <a:p>
            <a:pPr marL="0" indent="0">
              <a:buClr>
                <a:srgbClr val="C00000"/>
              </a:buClr>
              <a:buSzPct val="120000"/>
              <a:buFont typeface="Wingdings"/>
              <a:buNone/>
              <a:defRPr/>
            </a:pPr>
            <a:r>
              <a:rPr lang="de-DE" sz="16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Alle Bilder lizensiert unter</a:t>
            </a:r>
            <a:r>
              <a:rPr lang="de-DE" sz="1600" b="0" i="0" u="none" strike="noStrike" cap="none" spc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 </a:t>
            </a:r>
            <a:r>
              <a:rPr lang="de-DE" sz="1600" b="0" i="0" u="sng" strike="noStrike" cap="none" spc="0">
                <a:solidFill>
                  <a:schemeClr val="tx1"/>
                </a:solidFill>
                <a:latin typeface="+mn-lt"/>
                <a:ea typeface="Calibri"/>
                <a:cs typeface="Calibri"/>
                <a:hlinkClick r:id="rId3" tooltip="https://creativecommons.org/licenses/by-sa/4.0/legalcode.de"/>
              </a:rPr>
              <a:t>CC-BY-SA 4.0</a:t>
            </a:r>
            <a:endParaRPr lang="de-DE" sz="1600" b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Quellen- und Literaturverzeichnis</a:t>
            </a:r>
            <a:endParaRPr/>
          </a:p>
        </p:txBody>
      </p:sp>
      <p:sp>
        <p:nvSpPr>
          <p:cNvPr id="6" name="Inhaltsplatzhalter 1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Bilder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Digitale Werkzeuge</a:t>
            </a:r>
            <a:endParaRPr/>
          </a:p>
        </p:txBody>
      </p:sp>
      <p:sp>
        <p:nvSpPr>
          <p:cNvPr id="5" name="Textplatzhalter 5"/>
          <p:cNvSpPr>
            <a:spLocks noGrp="1"/>
          </p:cNvSpPr>
          <p:nvPr>
            <p:ph sz="quarter" idx="10"/>
          </p:nvPr>
        </p:nvSpPr>
        <p:spPr bwMode="auto">
          <a:xfrm>
            <a:off x="7525321" y="-1"/>
            <a:ext cx="2664295" cy="648127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de-DE" sz="1100"/>
              <a:t>Ostermann et al., 2021</a:t>
            </a:r>
            <a:endParaRPr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7056785" cy="406427"/>
          </a:xfrm>
        </p:spPr>
        <p:txBody>
          <a:bodyPr/>
          <a:lstStyle/>
          <a:p>
            <a:pPr>
              <a:defRPr/>
            </a:pPr>
            <a:r>
              <a:rPr lang="de-DE"/>
              <a:t>Ergebnisse einer Lehrkräftebefragung zum Mathematikunterricht</a:t>
            </a:r>
            <a:endParaRPr/>
          </a:p>
        </p:txBody>
      </p:sp>
      <p:sp>
        <p:nvSpPr>
          <p:cNvPr id="8" name="Rechteck 7"/>
          <p:cNvSpPr/>
          <p:nvPr/>
        </p:nvSpPr>
        <p:spPr bwMode="auto">
          <a:xfrm>
            <a:off x="0" y="1368202"/>
            <a:ext cx="2703255" cy="3861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8100" dist="12700" dir="1140000" algn="ctr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039" tIns="152039" rIns="152039" bIns="152039" rtlCol="0" anchor="t"/>
          <a:lstStyle/>
          <a:p>
            <a:pPr>
              <a:defRPr/>
            </a:pPr>
            <a:r>
              <a:rPr lang="de-DE" sz="1450" b="1">
                <a:solidFill>
                  <a:schemeClr val="tx1"/>
                </a:solidFill>
              </a:rPr>
              <a:t>Stichprobe:</a:t>
            </a:r>
            <a:endParaRPr>
              <a:solidFill>
                <a:schemeClr val="tx1"/>
              </a:solidFill>
            </a:endParaRPr>
          </a:p>
          <a:p>
            <a:pPr marL="160915" indent="-160915">
              <a:buFont typeface="Arial"/>
              <a:buChar char="•"/>
              <a:defRPr/>
            </a:pPr>
            <a:r>
              <a:rPr lang="de-DE" sz="1450">
                <a:solidFill>
                  <a:schemeClr val="tx1"/>
                </a:solidFill>
              </a:rPr>
              <a:t>168 Mathematiklehrkräfte aus NRW, SH.</a:t>
            </a:r>
            <a:endParaRPr>
              <a:solidFill>
                <a:schemeClr val="tx1"/>
              </a:solidFill>
            </a:endParaRPr>
          </a:p>
          <a:p>
            <a:pPr marL="160915" indent="-160915">
              <a:buFont typeface="Arial"/>
              <a:buChar char="•"/>
              <a:defRPr/>
            </a:pPr>
            <a:r>
              <a:rPr lang="de-DE" sz="1450">
                <a:solidFill>
                  <a:schemeClr val="tx1"/>
                </a:solidFill>
              </a:rPr>
              <a:t>39% nicht-gymnasiale Schulformen</a:t>
            </a:r>
            <a:endParaRPr>
              <a:solidFill>
                <a:schemeClr val="tx1"/>
              </a:solidFill>
            </a:endParaRPr>
          </a:p>
          <a:p>
            <a:pPr marL="160915" indent="-160915">
              <a:buFont typeface="Arial"/>
              <a:buChar char="•"/>
              <a:defRPr/>
            </a:pPr>
            <a:endParaRPr lang="de-DE" sz="145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450" b="1">
                <a:solidFill>
                  <a:schemeClr val="tx1"/>
                </a:solidFill>
              </a:rPr>
              <a:t>Fokus:</a:t>
            </a:r>
            <a:endParaRPr>
              <a:solidFill>
                <a:schemeClr val="tx1"/>
              </a:solidFill>
            </a:endParaRPr>
          </a:p>
          <a:p>
            <a:pPr marL="160915" indent="-160915">
              <a:buFont typeface="Arial"/>
              <a:buChar char="•"/>
              <a:defRPr/>
            </a:pPr>
            <a:r>
              <a:rPr lang="de-DE" sz="1450">
                <a:solidFill>
                  <a:schemeClr val="tx1"/>
                </a:solidFill>
              </a:rPr>
              <a:t>Nutzung von </a:t>
            </a:r>
            <a:br>
              <a:rPr lang="de-DE" sz="1450">
                <a:solidFill>
                  <a:schemeClr val="tx1"/>
                </a:solidFill>
              </a:rPr>
            </a:br>
            <a:r>
              <a:rPr lang="de-DE" sz="1450">
                <a:solidFill>
                  <a:schemeClr val="tx1"/>
                </a:solidFill>
              </a:rPr>
              <a:t>CAS und DGS </a:t>
            </a:r>
            <a:br>
              <a:rPr lang="de-DE" sz="1450">
                <a:solidFill>
                  <a:schemeClr val="tx1"/>
                </a:solidFill>
              </a:rPr>
            </a:br>
            <a:r>
              <a:rPr lang="de-DE" sz="1450">
                <a:solidFill>
                  <a:schemeClr val="tx1"/>
                </a:solidFill>
              </a:rPr>
              <a:t>zu bestimmten Themen</a:t>
            </a:r>
            <a:endParaRPr>
              <a:solidFill>
                <a:schemeClr val="tx1"/>
              </a:solidFill>
            </a:endParaRPr>
          </a:p>
          <a:p>
            <a:pPr>
              <a:defRPr/>
            </a:pPr>
            <a:endParaRPr lang="de-DE" sz="145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450" b="1">
                <a:solidFill>
                  <a:schemeClr val="tx1"/>
                </a:solidFill>
              </a:rPr>
              <a:t>Erhobene Variablen:</a:t>
            </a:r>
            <a:endParaRPr>
              <a:solidFill>
                <a:schemeClr val="tx1"/>
              </a:solidFill>
            </a:endParaRPr>
          </a:p>
          <a:p>
            <a:pPr marL="160915" indent="-160915">
              <a:buFont typeface="Arial"/>
              <a:buChar char="•"/>
              <a:defRPr/>
            </a:pPr>
            <a:r>
              <a:rPr lang="de-DE" sz="1450">
                <a:solidFill>
                  <a:schemeClr val="tx1"/>
                </a:solidFill>
              </a:rPr>
              <a:t>Einstellungen</a:t>
            </a:r>
            <a:endParaRPr>
              <a:solidFill>
                <a:schemeClr val="tx1"/>
              </a:solidFill>
            </a:endParaRPr>
          </a:p>
          <a:p>
            <a:pPr marL="160915" indent="-160915">
              <a:buFont typeface="Arial"/>
              <a:buChar char="•"/>
              <a:defRPr/>
            </a:pPr>
            <a:r>
              <a:rPr lang="de-DE" sz="1450">
                <a:solidFill>
                  <a:schemeClr val="tx1"/>
                </a:solidFill>
              </a:rPr>
              <a:t>Nutzungshäufigkeit</a:t>
            </a:r>
            <a:endParaRPr>
              <a:solidFill>
                <a:schemeClr val="tx1"/>
              </a:solidFill>
            </a:endParaRPr>
          </a:p>
          <a:p>
            <a:pPr marL="160915" indent="-160915">
              <a:buFont typeface="Arial"/>
              <a:buChar char="•"/>
              <a:defRPr/>
            </a:pPr>
            <a:r>
              <a:rPr lang="de-DE" sz="1450">
                <a:solidFill>
                  <a:schemeClr val="tx1"/>
                </a:solidFill>
              </a:rPr>
              <a:t>Schulinterne Regelungen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2703254" y="5229994"/>
            <a:ext cx="7337405" cy="7200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039" tIns="152039" rIns="152039" bIns="152039" rtlCol="0" anchor="t"/>
          <a:lstStyle/>
          <a:p>
            <a:pPr algn="r">
              <a:defRPr/>
            </a:pPr>
            <a:r>
              <a:rPr lang="de-DE" sz="1000" i="1">
                <a:solidFill>
                  <a:schemeClr val="tx1"/>
                </a:solidFill>
              </a:rPr>
              <a:t>CAS: Computer-Algebra-System</a:t>
            </a:r>
            <a:endParaRPr/>
          </a:p>
          <a:p>
            <a:pPr algn="r">
              <a:defRPr/>
            </a:pPr>
            <a:r>
              <a:rPr lang="de-DE" sz="1000" i="1">
                <a:solidFill>
                  <a:schemeClr val="tx1"/>
                </a:solidFill>
              </a:rPr>
              <a:t>DGS: Dynamische Geometrie Software</a:t>
            </a:r>
            <a:endParaRPr sz="1000" i="1"/>
          </a:p>
        </p:txBody>
      </p:sp>
      <p:sp>
        <p:nvSpPr>
          <p:cNvPr id="7" name="Rechteck 6"/>
          <p:cNvSpPr/>
          <p:nvPr/>
        </p:nvSpPr>
        <p:spPr bwMode="auto">
          <a:xfrm>
            <a:off x="2703254" y="1368202"/>
            <a:ext cx="7337405" cy="38617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" dist="12700" dir="1140000" algn="ctr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039" tIns="152039" rIns="152039" bIns="152039" rtlCol="0" anchor="t"/>
          <a:lstStyle/>
          <a:p>
            <a:pPr>
              <a:defRPr/>
            </a:pPr>
            <a:r>
              <a:rPr lang="de-DE" sz="1450" b="1">
                <a:solidFill>
                  <a:schemeClr val="tx1"/>
                </a:solidFill>
              </a:rPr>
              <a:t>Zugang zu CAS/DGS</a:t>
            </a:r>
            <a:endParaRPr lang="de-DE" sz="1450">
              <a:solidFill>
                <a:schemeClr val="tx1"/>
              </a:solidFill>
            </a:endParaRPr>
          </a:p>
          <a:p>
            <a:pPr marL="160915" indent="-160915">
              <a:buFont typeface="Arial"/>
              <a:buChar char="•"/>
              <a:defRPr/>
            </a:pPr>
            <a:r>
              <a:rPr lang="de-DE" sz="1450">
                <a:solidFill>
                  <a:schemeClr val="tx1"/>
                </a:solidFill>
              </a:rPr>
              <a:t>Deutliche Mehrheit berichtet hohe Nutzungshürden bzw. kein Zugang zu CAS oder DGS Systemen und dazugehöriger Hardware im Klassensatz.</a:t>
            </a:r>
            <a:endParaRPr/>
          </a:p>
          <a:p>
            <a:pPr marL="160915" indent="-160915">
              <a:buFont typeface="Arial"/>
              <a:buChar char="•"/>
              <a:defRPr/>
            </a:pPr>
            <a:endParaRPr lang="de-DE" sz="145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450" b="1">
                <a:solidFill>
                  <a:schemeClr val="tx1"/>
                </a:solidFill>
              </a:rPr>
              <a:t>Bedingungen der Nutzung</a:t>
            </a:r>
            <a:endParaRPr lang="de-DE" sz="1600"/>
          </a:p>
          <a:p>
            <a:pPr marL="160915" indent="-160915">
              <a:buFont typeface="Arial"/>
              <a:buChar char="•"/>
              <a:defRPr/>
            </a:pPr>
            <a:r>
              <a:rPr lang="de-DE" sz="1450">
                <a:solidFill>
                  <a:schemeClr val="tx1"/>
                </a:solidFill>
              </a:rPr>
              <a:t>Für mindestens gelegentliche Nutzung ist v.a. relevant, ob es einheitliche Regelungen dazu gibt, welches CAS/DGS genutzt werden soll.</a:t>
            </a:r>
            <a:endParaRPr lang="de-DE" sz="1600"/>
          </a:p>
          <a:p>
            <a:pPr marL="160915" indent="-160915">
              <a:buFont typeface="Arial"/>
              <a:buChar char="•"/>
              <a:defRPr/>
            </a:pPr>
            <a:r>
              <a:rPr lang="de-DE" sz="1450">
                <a:solidFill>
                  <a:schemeClr val="tx1"/>
                </a:solidFill>
              </a:rPr>
              <a:t>Für durchgängige Nutzung ist v.a. eine niedrige Zugangshürde relevant</a:t>
            </a:r>
            <a:br>
              <a:rPr lang="de-DE" sz="1450">
                <a:solidFill>
                  <a:schemeClr val="tx1"/>
                </a:solidFill>
              </a:rPr>
            </a:br>
            <a:r>
              <a:rPr lang="de-DE" sz="1450">
                <a:solidFill>
                  <a:schemeClr val="tx1"/>
                </a:solidFill>
              </a:rPr>
              <a:t>und die Überzeugung der Lehrkraft, die Medien erfolgreich einsetzen zu können.</a:t>
            </a:r>
            <a:endParaRPr lang="de-DE" sz="1600"/>
          </a:p>
          <a:p>
            <a:pPr marL="160915" indent="-160915">
              <a:buFont typeface="Arial"/>
              <a:buChar char="•"/>
              <a:defRPr/>
            </a:pPr>
            <a:endParaRPr lang="de-DE" sz="145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450" b="1">
                <a:solidFill>
                  <a:schemeClr val="tx1"/>
                </a:solidFill>
              </a:rPr>
              <a:t>Nutzungshäufigkeit</a:t>
            </a:r>
            <a:endParaRPr/>
          </a:p>
          <a:p>
            <a:pPr marL="160915" indent="-160915">
              <a:buFont typeface="Arial"/>
              <a:buChar char="•"/>
              <a:defRPr/>
            </a:pPr>
            <a:r>
              <a:rPr lang="de-DE" sz="1450">
                <a:solidFill>
                  <a:schemeClr val="tx1"/>
                </a:solidFill>
              </a:rPr>
              <a:t>Häufigster Einsatz von DGS zum Visualisieren und Explorieren.</a:t>
            </a:r>
            <a:endParaRPr/>
          </a:p>
          <a:p>
            <a:pPr marL="160915" indent="-160915">
              <a:buFont typeface="Arial"/>
              <a:buChar char="•"/>
              <a:defRPr/>
            </a:pPr>
            <a:r>
              <a:rPr lang="de-DE" sz="1450">
                <a:solidFill>
                  <a:schemeClr val="tx1"/>
                </a:solidFill>
              </a:rPr>
              <a:t>Einsatz von CAS deutlich seltener.</a:t>
            </a:r>
            <a:endParaRPr/>
          </a:p>
          <a:p>
            <a:pPr marL="160915" indent="-160915">
              <a:buFont typeface="Arial"/>
              <a:buChar char="•"/>
              <a:defRPr/>
            </a:pPr>
            <a:r>
              <a:rPr lang="de-DE" sz="1450">
                <a:solidFill>
                  <a:schemeClr val="tx1"/>
                </a:solidFill>
              </a:rPr>
              <a:t>Häufigster Einsatz von CAS zum Berechnen oder Prüfen von Berechnungen.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Potentiale digitaler Werkzeuge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Themen heute mit Fokus Mathematikunterricht</a:t>
            </a:r>
            <a:endParaRPr/>
          </a:p>
        </p:txBody>
      </p:sp>
      <p:grpSp>
        <p:nvGrpSpPr>
          <p:cNvPr id="41" name="Gruppieren 40"/>
          <p:cNvGrpSpPr/>
          <p:nvPr/>
        </p:nvGrpSpPr>
        <p:grpSpPr bwMode="auto">
          <a:xfrm>
            <a:off x="2571220" y="1440210"/>
            <a:ext cx="2170255" cy="2170255"/>
            <a:chOff x="3549577" y="1172"/>
            <a:chExt cx="2170255" cy="2170255"/>
          </a:xfrm>
        </p:grpSpPr>
        <p:sp>
          <p:nvSpPr>
            <p:cNvPr id="42" name="Oval 41"/>
            <p:cNvSpPr/>
            <p:nvPr/>
          </p:nvSpPr>
          <p:spPr bwMode="auto">
            <a:xfrm>
              <a:off x="3549577" y="1172"/>
              <a:ext cx="2170255" cy="217025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"/>
            <p:cNvSpPr txBox="1"/>
            <p:nvPr/>
          </p:nvSpPr>
          <p:spPr bwMode="auto">
            <a:xfrm>
              <a:off x="3867404" y="318998"/>
              <a:ext cx="1534603" cy="153460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800"/>
                <a:t>1. Wofür?</a:t>
              </a:r>
              <a:endParaRPr/>
            </a:p>
            <a:p>
              <a:pPr marL="11113" lvl="1" indent="-11113" algn="ctr" defTabSz="1111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500"/>
                <a:t>Potentiale kennen</a:t>
              </a:r>
              <a:endParaRPr/>
            </a:p>
          </p:txBody>
        </p:sp>
      </p:grpSp>
      <p:grpSp>
        <p:nvGrpSpPr>
          <p:cNvPr id="44" name="Gruppieren 43"/>
          <p:cNvGrpSpPr/>
          <p:nvPr/>
        </p:nvGrpSpPr>
        <p:grpSpPr bwMode="auto">
          <a:xfrm>
            <a:off x="4096061" y="3633456"/>
            <a:ext cx="732461" cy="575633"/>
            <a:chOff x="5074419" y="2194418"/>
            <a:chExt cx="732461" cy="575633"/>
          </a:xfrm>
        </p:grpSpPr>
        <p:sp>
          <p:nvSpPr>
            <p:cNvPr id="45" name="Pfeil nach rechts 44"/>
            <p:cNvSpPr/>
            <p:nvPr/>
          </p:nvSpPr>
          <p:spPr bwMode="auto">
            <a:xfrm rot="3599998">
              <a:off x="5152833" y="2116004"/>
              <a:ext cx="575633" cy="73246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Pfeil nach rechts 6"/>
            <p:cNvSpPr txBox="1"/>
            <p:nvPr/>
          </p:nvSpPr>
          <p:spPr bwMode="auto">
            <a:xfrm rot="3599998">
              <a:off x="5196005" y="2187719"/>
              <a:ext cx="402942" cy="439477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556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de-DE" sz="2600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38340BF-6CFC-471D-9DC4-8B80EBDE1006}"/>
              </a:ext>
            </a:extLst>
          </p:cNvPr>
          <p:cNvGrpSpPr/>
          <p:nvPr/>
        </p:nvGrpSpPr>
        <p:grpSpPr>
          <a:xfrm>
            <a:off x="4202937" y="4262295"/>
            <a:ext cx="2170255" cy="2170255"/>
            <a:chOff x="4202937" y="4262295"/>
            <a:chExt cx="2170255" cy="2170255"/>
          </a:xfrm>
        </p:grpSpPr>
        <p:sp>
          <p:nvSpPr>
            <p:cNvPr id="48" name="Oval 47"/>
            <p:cNvSpPr/>
            <p:nvPr/>
          </p:nvSpPr>
          <p:spPr bwMode="auto">
            <a:xfrm>
              <a:off x="4202937" y="4262295"/>
              <a:ext cx="2170255" cy="217025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Oval 4"/>
            <p:cNvSpPr txBox="1"/>
            <p:nvPr/>
          </p:nvSpPr>
          <p:spPr bwMode="auto">
            <a:xfrm>
              <a:off x="4469862" y="4580121"/>
              <a:ext cx="1636405" cy="153460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800" dirty="0"/>
                <a:t>2. Was?</a:t>
              </a:r>
              <a:endParaRPr dirty="0"/>
            </a:p>
            <a:p>
              <a:pPr marL="11113" lvl="1" indent="-11113" algn="ctr" defTabSz="1111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500" dirty="0"/>
                <a:t>Werkzeuge finden</a:t>
              </a:r>
              <a:endParaRPr dirty="0"/>
            </a:p>
          </p:txBody>
        </p:sp>
      </p:grpSp>
      <p:grpSp>
        <p:nvGrpSpPr>
          <p:cNvPr id="50" name="Gruppieren 49"/>
          <p:cNvGrpSpPr/>
          <p:nvPr/>
        </p:nvGrpSpPr>
        <p:grpSpPr bwMode="auto">
          <a:xfrm>
            <a:off x="3388362" y="4981192"/>
            <a:ext cx="575633" cy="732461"/>
            <a:chOff x="4363181" y="3540156"/>
            <a:chExt cx="575633" cy="732461"/>
          </a:xfrm>
        </p:grpSpPr>
        <p:sp>
          <p:nvSpPr>
            <p:cNvPr id="51" name="Pfeil nach rechts 50"/>
            <p:cNvSpPr/>
            <p:nvPr/>
          </p:nvSpPr>
          <p:spPr bwMode="auto">
            <a:xfrm rot="10800000">
              <a:off x="4363181" y="3540156"/>
              <a:ext cx="575633" cy="73246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Pfeil nach rechts 6"/>
            <p:cNvSpPr txBox="1"/>
            <p:nvPr/>
          </p:nvSpPr>
          <p:spPr bwMode="auto">
            <a:xfrm rot="21600000">
              <a:off x="4535871" y="3686648"/>
              <a:ext cx="402942" cy="439477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556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de-DE" sz="2600"/>
            </a:p>
          </p:txBody>
        </p:sp>
      </p:grpSp>
      <p:grpSp>
        <p:nvGrpSpPr>
          <p:cNvPr id="53" name="Gruppieren 52"/>
          <p:cNvGrpSpPr/>
          <p:nvPr/>
        </p:nvGrpSpPr>
        <p:grpSpPr bwMode="auto">
          <a:xfrm>
            <a:off x="964184" y="4262295"/>
            <a:ext cx="2170255" cy="2170255"/>
            <a:chOff x="1921400" y="2821259"/>
            <a:chExt cx="2170255" cy="2170255"/>
          </a:xfrm>
        </p:grpSpPr>
        <p:sp>
          <p:nvSpPr>
            <p:cNvPr id="54" name="Oval 53"/>
            <p:cNvSpPr/>
            <p:nvPr/>
          </p:nvSpPr>
          <p:spPr bwMode="auto">
            <a:xfrm>
              <a:off x="1921400" y="2821259"/>
              <a:ext cx="2170255" cy="217025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Oval 4"/>
            <p:cNvSpPr txBox="1"/>
            <p:nvPr/>
          </p:nvSpPr>
          <p:spPr bwMode="auto">
            <a:xfrm>
              <a:off x="2239226" y="3139085"/>
              <a:ext cx="1534603" cy="153460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800"/>
                <a:t>3. Wie?</a:t>
              </a:r>
              <a:endParaRPr/>
            </a:p>
            <a:p>
              <a:pPr marL="11113" lvl="1" indent="-11113" algn="ctr" defTabSz="1111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500"/>
                <a:t>Potentiale nutzen</a:t>
              </a:r>
              <a:endParaRPr/>
            </a:p>
          </p:txBody>
        </p:sp>
      </p:grpSp>
      <p:grpSp>
        <p:nvGrpSpPr>
          <p:cNvPr id="56" name="Gruppieren 55"/>
          <p:cNvGrpSpPr/>
          <p:nvPr/>
        </p:nvGrpSpPr>
        <p:grpSpPr bwMode="auto">
          <a:xfrm>
            <a:off x="2489025" y="3663671"/>
            <a:ext cx="732461" cy="575633"/>
            <a:chOff x="3446241" y="2222635"/>
            <a:chExt cx="732461" cy="575633"/>
          </a:xfrm>
        </p:grpSpPr>
        <p:sp>
          <p:nvSpPr>
            <p:cNvPr id="57" name="Pfeil nach rechts 56"/>
            <p:cNvSpPr/>
            <p:nvPr/>
          </p:nvSpPr>
          <p:spPr bwMode="auto">
            <a:xfrm rot="18000000">
              <a:off x="3524655" y="2144221"/>
              <a:ext cx="575633" cy="73246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Pfeil nach rechts 6"/>
            <p:cNvSpPr txBox="1"/>
            <p:nvPr/>
          </p:nvSpPr>
          <p:spPr bwMode="auto">
            <a:xfrm rot="18000000">
              <a:off x="3567828" y="2365490"/>
              <a:ext cx="402942" cy="439477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556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de-DE" sz="26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Potentiale digitaler Werkzeuge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Themen heute mit Fokus Mathematikunterricht</a:t>
            </a:r>
            <a:endParaRPr/>
          </a:p>
        </p:txBody>
      </p:sp>
      <p:grpSp>
        <p:nvGrpSpPr>
          <p:cNvPr id="41" name="Gruppieren 40"/>
          <p:cNvGrpSpPr/>
          <p:nvPr/>
        </p:nvGrpSpPr>
        <p:grpSpPr bwMode="auto">
          <a:xfrm>
            <a:off x="2571220" y="1440210"/>
            <a:ext cx="2170255" cy="2170255"/>
            <a:chOff x="3549577" y="1172"/>
            <a:chExt cx="2170255" cy="2170255"/>
          </a:xfrm>
        </p:grpSpPr>
        <p:sp>
          <p:nvSpPr>
            <p:cNvPr id="42" name="Oval 41"/>
            <p:cNvSpPr/>
            <p:nvPr/>
          </p:nvSpPr>
          <p:spPr bwMode="auto">
            <a:xfrm>
              <a:off x="3549577" y="1172"/>
              <a:ext cx="2170255" cy="217025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"/>
            <p:cNvSpPr txBox="1"/>
            <p:nvPr/>
          </p:nvSpPr>
          <p:spPr bwMode="auto">
            <a:xfrm>
              <a:off x="3867404" y="318998"/>
              <a:ext cx="1534603" cy="153460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800"/>
                <a:t>1. Wofür?</a:t>
              </a:r>
              <a:endParaRPr/>
            </a:p>
            <a:p>
              <a:pPr marL="11113" lvl="1" indent="-11113" algn="ctr" defTabSz="1111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500"/>
                <a:t>Potentiale kennen</a:t>
              </a:r>
              <a:endParaRPr/>
            </a:p>
          </p:txBody>
        </p:sp>
      </p:grpSp>
      <p:grpSp>
        <p:nvGrpSpPr>
          <p:cNvPr id="44" name="Gruppieren 43"/>
          <p:cNvGrpSpPr/>
          <p:nvPr/>
        </p:nvGrpSpPr>
        <p:grpSpPr bwMode="auto">
          <a:xfrm>
            <a:off x="4096061" y="3633456"/>
            <a:ext cx="732461" cy="575633"/>
            <a:chOff x="5074419" y="2194418"/>
            <a:chExt cx="732461" cy="575633"/>
          </a:xfrm>
        </p:grpSpPr>
        <p:sp>
          <p:nvSpPr>
            <p:cNvPr id="45" name="Pfeil nach rechts 44"/>
            <p:cNvSpPr/>
            <p:nvPr/>
          </p:nvSpPr>
          <p:spPr bwMode="auto">
            <a:xfrm rot="3599998">
              <a:off x="5152833" y="2116004"/>
              <a:ext cx="575633" cy="73246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Pfeil nach rechts 6"/>
            <p:cNvSpPr txBox="1"/>
            <p:nvPr/>
          </p:nvSpPr>
          <p:spPr bwMode="auto">
            <a:xfrm rot="3599998">
              <a:off x="5196005" y="2187719"/>
              <a:ext cx="402942" cy="439477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556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de-DE" sz="2600"/>
            </a:p>
          </p:txBody>
        </p:sp>
      </p:grpSp>
      <p:grpSp>
        <p:nvGrpSpPr>
          <p:cNvPr id="50" name="Gruppieren 49"/>
          <p:cNvGrpSpPr/>
          <p:nvPr/>
        </p:nvGrpSpPr>
        <p:grpSpPr bwMode="auto">
          <a:xfrm>
            <a:off x="3388362" y="4981192"/>
            <a:ext cx="575633" cy="732461"/>
            <a:chOff x="4363181" y="3540156"/>
            <a:chExt cx="575633" cy="732461"/>
          </a:xfrm>
        </p:grpSpPr>
        <p:sp>
          <p:nvSpPr>
            <p:cNvPr id="51" name="Pfeil nach rechts 50"/>
            <p:cNvSpPr/>
            <p:nvPr/>
          </p:nvSpPr>
          <p:spPr bwMode="auto">
            <a:xfrm rot="10800000">
              <a:off x="4363181" y="3540156"/>
              <a:ext cx="575633" cy="73246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Pfeil nach rechts 6"/>
            <p:cNvSpPr txBox="1"/>
            <p:nvPr/>
          </p:nvSpPr>
          <p:spPr bwMode="auto">
            <a:xfrm rot="21600000">
              <a:off x="4535871" y="3686648"/>
              <a:ext cx="402942" cy="439477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556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de-DE" sz="2600"/>
            </a:p>
          </p:txBody>
        </p:sp>
      </p:grpSp>
      <p:grpSp>
        <p:nvGrpSpPr>
          <p:cNvPr id="53" name="Gruppieren 52"/>
          <p:cNvGrpSpPr/>
          <p:nvPr/>
        </p:nvGrpSpPr>
        <p:grpSpPr bwMode="auto">
          <a:xfrm>
            <a:off x="964184" y="4262295"/>
            <a:ext cx="2170255" cy="2170255"/>
            <a:chOff x="1921400" y="2821259"/>
            <a:chExt cx="2170255" cy="2170255"/>
          </a:xfrm>
        </p:grpSpPr>
        <p:sp>
          <p:nvSpPr>
            <p:cNvPr id="54" name="Oval 53"/>
            <p:cNvSpPr/>
            <p:nvPr/>
          </p:nvSpPr>
          <p:spPr bwMode="auto">
            <a:xfrm>
              <a:off x="1921400" y="2821259"/>
              <a:ext cx="2170255" cy="217025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Oval 4"/>
            <p:cNvSpPr txBox="1"/>
            <p:nvPr/>
          </p:nvSpPr>
          <p:spPr bwMode="auto">
            <a:xfrm>
              <a:off x="2239226" y="3139085"/>
              <a:ext cx="1534603" cy="153460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800"/>
                <a:t>3. Wie?</a:t>
              </a:r>
              <a:endParaRPr/>
            </a:p>
            <a:p>
              <a:pPr marL="11113" lvl="1" indent="-11113" algn="ctr" defTabSz="1111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500"/>
                <a:t>Potentiale nutzen</a:t>
              </a:r>
              <a:endParaRPr/>
            </a:p>
          </p:txBody>
        </p:sp>
      </p:grpSp>
      <p:grpSp>
        <p:nvGrpSpPr>
          <p:cNvPr id="56" name="Gruppieren 55"/>
          <p:cNvGrpSpPr/>
          <p:nvPr/>
        </p:nvGrpSpPr>
        <p:grpSpPr bwMode="auto">
          <a:xfrm>
            <a:off x="2489025" y="3663671"/>
            <a:ext cx="732461" cy="575633"/>
            <a:chOff x="3446241" y="2222635"/>
            <a:chExt cx="732461" cy="575633"/>
          </a:xfrm>
        </p:grpSpPr>
        <p:sp>
          <p:nvSpPr>
            <p:cNvPr id="57" name="Pfeil nach rechts 56"/>
            <p:cNvSpPr/>
            <p:nvPr/>
          </p:nvSpPr>
          <p:spPr bwMode="auto">
            <a:xfrm rot="18000000">
              <a:off x="3524655" y="2144221"/>
              <a:ext cx="575633" cy="73246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Pfeil nach rechts 6"/>
            <p:cNvSpPr txBox="1"/>
            <p:nvPr/>
          </p:nvSpPr>
          <p:spPr bwMode="auto">
            <a:xfrm rot="18000000">
              <a:off x="3567828" y="2365490"/>
              <a:ext cx="402942" cy="439477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556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de-DE" sz="2600"/>
            </a:p>
          </p:txBody>
        </p:sp>
      </p:grpSp>
      <p:sp>
        <p:nvSpPr>
          <p:cNvPr id="23" name="Rechteck 8"/>
          <p:cNvSpPr/>
          <p:nvPr/>
        </p:nvSpPr>
        <p:spPr bwMode="auto">
          <a:xfrm>
            <a:off x="5005040" y="1887568"/>
            <a:ext cx="3024336" cy="406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600">
                <a:solidFill>
                  <a:schemeClr val="bg1"/>
                </a:solidFill>
              </a:rPr>
              <a:t>Vielfalt digitaler Werkzeuge</a:t>
            </a:r>
            <a:endParaRPr sz="1600">
              <a:solidFill>
                <a:schemeClr val="bg1"/>
              </a:solidFill>
            </a:endParaRPr>
          </a:p>
        </p:txBody>
      </p:sp>
      <p:sp>
        <p:nvSpPr>
          <p:cNvPr id="24" name="Rechteck 8"/>
          <p:cNvSpPr/>
          <p:nvPr/>
        </p:nvSpPr>
        <p:spPr bwMode="auto">
          <a:xfrm>
            <a:off x="5005040" y="2402377"/>
            <a:ext cx="3024336" cy="406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600">
                <a:solidFill>
                  <a:schemeClr val="bg1"/>
                </a:solidFill>
              </a:rPr>
              <a:t>Lernaktivitäten analysieren</a:t>
            </a:r>
            <a:endParaRPr sz="1600">
              <a:solidFill>
                <a:schemeClr val="bg1"/>
              </a:solidFill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5005040" y="2917186"/>
            <a:ext cx="3024336" cy="406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600">
                <a:solidFill>
                  <a:schemeClr val="bg1"/>
                </a:solidFill>
              </a:rPr>
              <a:t>Potentiale digitaler Werkzeuge</a:t>
            </a:r>
            <a:endParaRPr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800A8F2D-5DF3-4638-AE21-6B4095492A47}"/>
              </a:ext>
            </a:extLst>
          </p:cNvPr>
          <p:cNvGrpSpPr/>
          <p:nvPr/>
        </p:nvGrpSpPr>
        <p:grpSpPr>
          <a:xfrm>
            <a:off x="4202937" y="4262295"/>
            <a:ext cx="2170255" cy="2170255"/>
            <a:chOff x="4202937" y="4262295"/>
            <a:chExt cx="2170255" cy="2170255"/>
          </a:xfrm>
        </p:grpSpPr>
        <p:sp>
          <p:nvSpPr>
            <p:cNvPr id="27" name="Oval 47">
              <a:extLst>
                <a:ext uri="{FF2B5EF4-FFF2-40B4-BE49-F238E27FC236}">
                  <a16:creationId xmlns:a16="http://schemas.microsoft.com/office/drawing/2014/main" id="{8204DF19-A044-4F85-84B2-C7C6A04F59D0}"/>
                </a:ext>
              </a:extLst>
            </p:cNvPr>
            <p:cNvSpPr/>
            <p:nvPr/>
          </p:nvSpPr>
          <p:spPr bwMode="auto">
            <a:xfrm>
              <a:off x="4202937" y="4262295"/>
              <a:ext cx="2170255" cy="217025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>
              <a:extLst>
                <a:ext uri="{FF2B5EF4-FFF2-40B4-BE49-F238E27FC236}">
                  <a16:creationId xmlns:a16="http://schemas.microsoft.com/office/drawing/2014/main" id="{E05F602C-18D3-4BA2-B3D5-474FF40607F5}"/>
                </a:ext>
              </a:extLst>
            </p:cNvPr>
            <p:cNvSpPr txBox="1"/>
            <p:nvPr/>
          </p:nvSpPr>
          <p:spPr bwMode="auto">
            <a:xfrm>
              <a:off x="4469862" y="4580121"/>
              <a:ext cx="1636405" cy="153460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800" dirty="0"/>
                <a:t>2. Was?</a:t>
              </a:r>
              <a:endParaRPr dirty="0"/>
            </a:p>
            <a:p>
              <a:pPr marL="11113" lvl="1" indent="-11113" algn="ctr" defTabSz="1111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500" dirty="0"/>
                <a:t>Werkzeuge finden</a:t>
              </a:r>
              <a:endParaRPr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Potentiale digitaler Werkzeuge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Themen heute mit Fokus Mathematikunterricht</a:t>
            </a:r>
            <a:endParaRPr/>
          </a:p>
        </p:txBody>
      </p:sp>
      <p:sp>
        <p:nvSpPr>
          <p:cNvPr id="7" name="Rechteck 8"/>
          <p:cNvSpPr/>
          <p:nvPr/>
        </p:nvSpPr>
        <p:spPr bwMode="auto">
          <a:xfrm>
            <a:off x="5005040" y="1887568"/>
            <a:ext cx="3024336" cy="406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600">
                <a:solidFill>
                  <a:schemeClr val="bg1"/>
                </a:solidFill>
              </a:rPr>
              <a:t>Vielfalt digitaler Werkzeuge</a:t>
            </a:r>
            <a:endParaRPr sz="1600">
              <a:solidFill>
                <a:schemeClr val="bg1"/>
              </a:solidFill>
            </a:endParaRPr>
          </a:p>
        </p:txBody>
      </p:sp>
      <p:sp>
        <p:nvSpPr>
          <p:cNvPr id="8" name="Rechteck 8"/>
          <p:cNvSpPr/>
          <p:nvPr/>
        </p:nvSpPr>
        <p:spPr bwMode="auto">
          <a:xfrm>
            <a:off x="5005040" y="2402377"/>
            <a:ext cx="3024336" cy="40642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600">
                <a:solidFill>
                  <a:schemeClr val="bg1"/>
                </a:solidFill>
              </a:rPr>
              <a:t>Lernaktivitäten analysieren</a:t>
            </a:r>
            <a:endParaRPr sz="1600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5005040" y="2917186"/>
            <a:ext cx="3024336" cy="40642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600">
                <a:solidFill>
                  <a:schemeClr val="bg1"/>
                </a:solidFill>
              </a:rPr>
              <a:t>Potentiale digitaler Werkzeuge</a:t>
            </a:r>
            <a:endParaRPr/>
          </a:p>
        </p:txBody>
      </p:sp>
      <p:grpSp>
        <p:nvGrpSpPr>
          <p:cNvPr id="11" name="Gruppieren 10"/>
          <p:cNvGrpSpPr/>
          <p:nvPr/>
        </p:nvGrpSpPr>
        <p:grpSpPr bwMode="auto">
          <a:xfrm>
            <a:off x="2571220" y="1440210"/>
            <a:ext cx="2170255" cy="2170255"/>
            <a:chOff x="3549577" y="1172"/>
            <a:chExt cx="2170255" cy="2170255"/>
          </a:xfrm>
        </p:grpSpPr>
        <p:sp>
          <p:nvSpPr>
            <p:cNvPr id="12" name="Oval 11"/>
            <p:cNvSpPr/>
            <p:nvPr/>
          </p:nvSpPr>
          <p:spPr bwMode="auto">
            <a:xfrm>
              <a:off x="3549577" y="1172"/>
              <a:ext cx="2170255" cy="217025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 txBox="1"/>
            <p:nvPr/>
          </p:nvSpPr>
          <p:spPr bwMode="auto">
            <a:xfrm>
              <a:off x="3867404" y="318998"/>
              <a:ext cx="1534603" cy="153460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800"/>
                <a:t>1. Wofür?</a:t>
              </a:r>
              <a:endParaRPr/>
            </a:p>
            <a:p>
              <a:pPr marL="11113" lvl="1" indent="-11113" algn="ctr" defTabSz="1111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500"/>
                <a:t>Potentiale kennen</a:t>
              </a:r>
              <a:endParaRPr/>
            </a:p>
          </p:txBody>
        </p:sp>
      </p:grpSp>
      <p:grpSp>
        <p:nvGrpSpPr>
          <p:cNvPr id="14" name="Gruppieren 13"/>
          <p:cNvGrpSpPr/>
          <p:nvPr/>
        </p:nvGrpSpPr>
        <p:grpSpPr bwMode="auto">
          <a:xfrm>
            <a:off x="4096061" y="3633456"/>
            <a:ext cx="732461" cy="575633"/>
            <a:chOff x="5074419" y="2194418"/>
            <a:chExt cx="732461" cy="575633"/>
          </a:xfrm>
        </p:grpSpPr>
        <p:sp>
          <p:nvSpPr>
            <p:cNvPr id="15" name="Pfeil nach rechts 14"/>
            <p:cNvSpPr/>
            <p:nvPr/>
          </p:nvSpPr>
          <p:spPr bwMode="auto">
            <a:xfrm rot="3599998">
              <a:off x="5152833" y="2116004"/>
              <a:ext cx="575633" cy="73246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feil nach rechts 6"/>
            <p:cNvSpPr txBox="1"/>
            <p:nvPr/>
          </p:nvSpPr>
          <p:spPr bwMode="auto">
            <a:xfrm rot="3599998">
              <a:off x="5196005" y="2187719"/>
              <a:ext cx="402942" cy="439477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556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de-DE" sz="2600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2F664CF-195D-468B-9616-169F3A23914D}"/>
              </a:ext>
            </a:extLst>
          </p:cNvPr>
          <p:cNvGrpSpPr/>
          <p:nvPr/>
        </p:nvGrpSpPr>
        <p:grpSpPr>
          <a:xfrm>
            <a:off x="4202937" y="4262295"/>
            <a:ext cx="2170255" cy="2170255"/>
            <a:chOff x="4202937" y="4262295"/>
            <a:chExt cx="2170255" cy="2170255"/>
          </a:xfrm>
        </p:grpSpPr>
        <p:sp>
          <p:nvSpPr>
            <p:cNvPr id="18" name="Oval 17"/>
            <p:cNvSpPr/>
            <p:nvPr/>
          </p:nvSpPr>
          <p:spPr bwMode="auto">
            <a:xfrm>
              <a:off x="4202937" y="4262295"/>
              <a:ext cx="2170255" cy="2170255"/>
            </a:xfrm>
            <a:prstGeom prst="ellipse">
              <a:avLst/>
            </a:prstGeom>
            <a:solidFill>
              <a:schemeClr val="accent3">
                <a:hueOff val="0"/>
                <a:satOff val="0"/>
                <a:lumOff val="0"/>
                <a:alpha val="3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 txBox="1"/>
            <p:nvPr/>
          </p:nvSpPr>
          <p:spPr bwMode="auto">
            <a:xfrm>
              <a:off x="4469862" y="4580121"/>
              <a:ext cx="1636405" cy="153460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800" dirty="0"/>
                <a:t>2. Was?</a:t>
              </a:r>
              <a:endParaRPr dirty="0"/>
            </a:p>
            <a:p>
              <a:pPr marL="11113" lvl="1" indent="-11113" algn="ctr" defTabSz="1111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500" dirty="0"/>
                <a:t>Werkzeuge finden</a:t>
              </a:r>
              <a:endParaRPr dirty="0"/>
            </a:p>
          </p:txBody>
        </p:sp>
      </p:grpSp>
      <p:grpSp>
        <p:nvGrpSpPr>
          <p:cNvPr id="20" name="Gruppieren 19"/>
          <p:cNvGrpSpPr/>
          <p:nvPr/>
        </p:nvGrpSpPr>
        <p:grpSpPr bwMode="auto">
          <a:xfrm>
            <a:off x="3388362" y="4981192"/>
            <a:ext cx="575633" cy="732461"/>
            <a:chOff x="4363181" y="3540156"/>
            <a:chExt cx="575633" cy="732461"/>
          </a:xfrm>
        </p:grpSpPr>
        <p:sp>
          <p:nvSpPr>
            <p:cNvPr id="21" name="Pfeil nach rechts 20"/>
            <p:cNvSpPr/>
            <p:nvPr/>
          </p:nvSpPr>
          <p:spPr bwMode="auto">
            <a:xfrm rot="10800000">
              <a:off x="4363181" y="3540156"/>
              <a:ext cx="575633" cy="73246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>
                <a:hueOff val="0"/>
                <a:satOff val="0"/>
                <a:lumOff val="0"/>
                <a:alpha val="3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feil nach rechts 6"/>
            <p:cNvSpPr txBox="1"/>
            <p:nvPr/>
          </p:nvSpPr>
          <p:spPr bwMode="auto">
            <a:xfrm rot="21600000">
              <a:off x="4535871" y="3686648"/>
              <a:ext cx="402942" cy="439477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556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de-DE" sz="2600"/>
            </a:p>
          </p:txBody>
        </p:sp>
      </p:grpSp>
      <p:grpSp>
        <p:nvGrpSpPr>
          <p:cNvPr id="23" name="Gruppieren 22"/>
          <p:cNvGrpSpPr/>
          <p:nvPr/>
        </p:nvGrpSpPr>
        <p:grpSpPr bwMode="auto">
          <a:xfrm>
            <a:off x="964184" y="4262295"/>
            <a:ext cx="2170255" cy="2170255"/>
            <a:chOff x="1921400" y="2821259"/>
            <a:chExt cx="2170255" cy="2170255"/>
          </a:xfrm>
        </p:grpSpPr>
        <p:sp>
          <p:nvSpPr>
            <p:cNvPr id="24" name="Oval 23"/>
            <p:cNvSpPr/>
            <p:nvPr/>
          </p:nvSpPr>
          <p:spPr bwMode="auto">
            <a:xfrm>
              <a:off x="1921400" y="2821259"/>
              <a:ext cx="2170255" cy="2170255"/>
            </a:xfrm>
            <a:prstGeom prst="ellipse">
              <a:avLst/>
            </a:prstGeom>
            <a:solidFill>
              <a:schemeClr val="accent4">
                <a:hueOff val="0"/>
                <a:satOff val="0"/>
                <a:lumOff val="0"/>
                <a:alpha val="3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 txBox="1"/>
            <p:nvPr/>
          </p:nvSpPr>
          <p:spPr bwMode="auto">
            <a:xfrm>
              <a:off x="2239226" y="3139085"/>
              <a:ext cx="1534603" cy="153460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800"/>
                <a:t>3. Wie?</a:t>
              </a:r>
              <a:endParaRPr/>
            </a:p>
            <a:p>
              <a:pPr marL="11113" lvl="1" indent="-11113" algn="ctr" defTabSz="1111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500"/>
                <a:t>Potentiale nutzen</a:t>
              </a:r>
              <a:endParaRPr/>
            </a:p>
          </p:txBody>
        </p:sp>
      </p:grpSp>
      <p:grpSp>
        <p:nvGrpSpPr>
          <p:cNvPr id="26" name="Gruppieren 25"/>
          <p:cNvGrpSpPr/>
          <p:nvPr/>
        </p:nvGrpSpPr>
        <p:grpSpPr bwMode="auto">
          <a:xfrm>
            <a:off x="2489025" y="3663671"/>
            <a:ext cx="732461" cy="575633"/>
            <a:chOff x="3446241" y="2222635"/>
            <a:chExt cx="732461" cy="575633"/>
          </a:xfrm>
        </p:grpSpPr>
        <p:sp>
          <p:nvSpPr>
            <p:cNvPr id="27" name="Pfeil nach rechts 26"/>
            <p:cNvSpPr/>
            <p:nvPr/>
          </p:nvSpPr>
          <p:spPr bwMode="auto">
            <a:xfrm rot="18000000">
              <a:off x="3524655" y="2144221"/>
              <a:ext cx="575633" cy="73246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>
                <a:hueOff val="0"/>
                <a:satOff val="0"/>
                <a:lumOff val="0"/>
                <a:alpha val="3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Pfeil nach rechts 6"/>
            <p:cNvSpPr txBox="1"/>
            <p:nvPr/>
          </p:nvSpPr>
          <p:spPr bwMode="auto">
            <a:xfrm rot="18000000">
              <a:off x="3567828" y="2365490"/>
              <a:ext cx="402942" cy="439477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556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de-DE" sz="260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Vielfalt digitaler Werkzeuge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Fächerübergreifend vs. fachspezifisch</a:t>
            </a:r>
            <a:endParaRPr/>
          </a:p>
        </p:txBody>
      </p:sp>
      <p:sp>
        <p:nvSpPr>
          <p:cNvPr id="6" name="Rechteck 8"/>
          <p:cNvSpPr/>
          <p:nvPr/>
        </p:nvSpPr>
        <p:spPr bwMode="auto">
          <a:xfrm>
            <a:off x="0" y="1440210"/>
            <a:ext cx="9911933" cy="26642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039" tIns="152039" rIns="152039" bIns="152039" rtlCol="0" anchor="t"/>
          <a:lstStyle/>
          <a:p>
            <a:pPr>
              <a:defRPr/>
            </a:pPr>
            <a:endParaRPr lang="de-DE" sz="1850">
              <a:solidFill>
                <a:schemeClr val="tx1"/>
              </a:solidFill>
            </a:endParaRPr>
          </a:p>
        </p:txBody>
      </p:sp>
      <p:sp>
        <p:nvSpPr>
          <p:cNvPr id="7" name="Rechteck 10"/>
          <p:cNvSpPr/>
          <p:nvPr/>
        </p:nvSpPr>
        <p:spPr bwMode="auto">
          <a:xfrm>
            <a:off x="5221263" y="1656234"/>
            <a:ext cx="4464298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tx2"/>
              </a:buClr>
              <a:defRPr/>
            </a:pPr>
            <a:r>
              <a:rPr lang="de-DE" sz="1800" b="1">
                <a:solidFill>
                  <a:schemeClr val="tx1"/>
                </a:solidFill>
              </a:rPr>
              <a:t>Werkzeuge, die besonders für Mathematik nutzbar sind, z. B. für:</a:t>
            </a:r>
            <a:br>
              <a:rPr lang="de-DE" sz="1800" b="1">
                <a:solidFill>
                  <a:schemeClr val="tx1"/>
                </a:solidFill>
              </a:rPr>
            </a:br>
            <a:endParaRPr lang="de-DE" sz="1800" b="1">
              <a:solidFill>
                <a:schemeClr val="tx1"/>
              </a:solidFill>
            </a:endParaRPr>
          </a:p>
          <a:p>
            <a:pPr marL="177800" lvl="1" indent="-177800">
              <a:buClr>
                <a:schemeClr val="tx2"/>
              </a:buClr>
              <a:buSzPct val="120000"/>
              <a:buFont typeface="Wingdings"/>
              <a:buChar char="§"/>
              <a:defRPr/>
            </a:pPr>
            <a:r>
              <a:rPr lang="de-DE">
                <a:solidFill>
                  <a:schemeClr val="tx1"/>
                </a:solidFill>
              </a:rPr>
              <a:t>Visualisierung &amp; Simulation von Zusammenhängen</a:t>
            </a:r>
            <a:endParaRPr/>
          </a:p>
          <a:p>
            <a:pPr marL="177800" lvl="1" indent="-177800">
              <a:buClr>
                <a:schemeClr val="tx2"/>
              </a:buClr>
              <a:buSzPct val="120000"/>
              <a:buFont typeface="Wingdings"/>
              <a:buChar char="§"/>
              <a:defRPr/>
            </a:pPr>
            <a:r>
              <a:rPr lang="de-DE">
                <a:solidFill>
                  <a:schemeClr val="tx1"/>
                </a:solidFill>
              </a:rPr>
              <a:t>Datenverarbeitung &amp; technische Tätigkeiten</a:t>
            </a:r>
            <a:endParaRPr/>
          </a:p>
          <a:p>
            <a:pPr marL="177800" lvl="1" indent="-177800">
              <a:buClr>
                <a:schemeClr val="tx2"/>
              </a:buClr>
              <a:buSzPct val="120000"/>
              <a:buFont typeface="Wingdings"/>
              <a:buChar char="§"/>
              <a:defRPr/>
            </a:pPr>
            <a:r>
              <a:rPr lang="de-DE">
                <a:solidFill>
                  <a:schemeClr val="tx1"/>
                </a:solidFill>
              </a:rPr>
              <a:t>Feedback</a:t>
            </a:r>
            <a:endParaRPr/>
          </a:p>
        </p:txBody>
      </p:sp>
      <p:sp>
        <p:nvSpPr>
          <p:cNvPr id="8" name="Rechteck 12"/>
          <p:cNvSpPr/>
          <p:nvPr/>
        </p:nvSpPr>
        <p:spPr bwMode="auto">
          <a:xfrm>
            <a:off x="252512" y="1656235"/>
            <a:ext cx="4464298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tx2"/>
              </a:buClr>
              <a:defRPr/>
            </a:pPr>
            <a:r>
              <a:rPr lang="de-DE" sz="1800" b="1">
                <a:solidFill>
                  <a:schemeClr val="tx1"/>
                </a:solidFill>
              </a:rPr>
              <a:t>Werkzeuge, die für alle Fächer nutzbar sind, 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z. B. für:</a:t>
            </a:r>
            <a:endParaRPr/>
          </a:p>
          <a:p>
            <a:pPr>
              <a:buClr>
                <a:schemeClr val="tx2"/>
              </a:buClr>
              <a:defRPr/>
            </a:pPr>
            <a:endParaRPr lang="de-DE" sz="1800" b="1">
              <a:solidFill>
                <a:schemeClr val="tx1"/>
              </a:solidFill>
            </a:endParaRPr>
          </a:p>
          <a:p>
            <a:pPr marL="177800" lvl="1" indent="-177800">
              <a:buClr>
                <a:schemeClr val="tx2"/>
              </a:buClr>
              <a:buSzPct val="120000"/>
              <a:buFont typeface="Wingdings"/>
              <a:buChar char="§"/>
              <a:defRPr/>
            </a:pPr>
            <a:r>
              <a:rPr lang="de-DE">
                <a:solidFill>
                  <a:schemeClr val="tx1"/>
                </a:solidFill>
              </a:rPr>
              <a:t>Dokumentation</a:t>
            </a:r>
            <a:endParaRPr/>
          </a:p>
          <a:p>
            <a:pPr marL="177800" lvl="1" indent="-177800">
              <a:buClr>
                <a:schemeClr val="tx2"/>
              </a:buClr>
              <a:buSzPct val="120000"/>
              <a:buFont typeface="Wingdings"/>
              <a:buChar char="§"/>
              <a:defRPr/>
            </a:pPr>
            <a:r>
              <a:rPr lang="de-DE">
                <a:solidFill>
                  <a:schemeClr val="tx1"/>
                </a:solidFill>
              </a:rPr>
              <a:t>Präsentation</a:t>
            </a:r>
            <a:endParaRPr/>
          </a:p>
          <a:p>
            <a:pPr marL="177800" lvl="1" indent="-177800">
              <a:buClr>
                <a:schemeClr val="tx2"/>
              </a:buClr>
              <a:buSzPct val="120000"/>
              <a:buFont typeface="Wingdings"/>
              <a:buChar char="§"/>
              <a:defRPr/>
            </a:pPr>
            <a:r>
              <a:rPr lang="de-DE">
                <a:solidFill>
                  <a:schemeClr val="tx1"/>
                </a:solidFill>
              </a:rPr>
              <a:t>Kommunikation/Kollaboration</a:t>
            </a:r>
            <a:endParaRPr/>
          </a:p>
          <a:p>
            <a:pPr marL="177800" lvl="1" indent="-177800">
              <a:buClr>
                <a:schemeClr val="tx2"/>
              </a:buClr>
              <a:buSzPct val="120000"/>
              <a:buFont typeface="Wingdings"/>
              <a:buChar char="§"/>
              <a:defRPr/>
            </a:pPr>
            <a:r>
              <a:rPr lang="de-DE">
                <a:solidFill>
                  <a:schemeClr val="tx1"/>
                </a:solidFill>
              </a:rPr>
              <a:t>Recherche/Bewertung</a:t>
            </a:r>
            <a:endParaRPr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8947935-862F-318B-48D0-BC49134A9B89}"/>
              </a:ext>
            </a:extLst>
          </p:cNvPr>
          <p:cNvSpPr txBox="1"/>
          <p:nvPr/>
        </p:nvSpPr>
        <p:spPr>
          <a:xfrm>
            <a:off x="5895934" y="5040610"/>
            <a:ext cx="3114955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Beispiele:</a:t>
            </a:r>
          </a:p>
          <a:p>
            <a:r>
              <a:rPr lang="de-DE" dirty="0"/>
              <a:t>Dynamische Geometrie Software</a:t>
            </a:r>
          </a:p>
          <a:p>
            <a:r>
              <a:rPr lang="de-DE" dirty="0"/>
              <a:t>Computer Algebra Systeme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2B6C275-D493-0A61-E5BD-00B06D151EF3}"/>
              </a:ext>
            </a:extLst>
          </p:cNvPr>
          <p:cNvSpPr txBox="1"/>
          <p:nvPr/>
        </p:nvSpPr>
        <p:spPr bwMode="auto">
          <a:xfrm>
            <a:off x="638643" y="5040609"/>
            <a:ext cx="369203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Beispiele:</a:t>
            </a:r>
          </a:p>
          <a:p>
            <a:r>
              <a:rPr lang="de-DE" dirty="0"/>
              <a:t>Texteditoren, Präsentationsprogramme</a:t>
            </a:r>
          </a:p>
          <a:p>
            <a:r>
              <a:rPr lang="de-DE" dirty="0"/>
              <a:t>Fächerübergreifende Lernplattformen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Vielfalt digitaler Werkzeuge</a:t>
            </a:r>
            <a:endParaRPr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Übergreifend einsetzbar vs. inhaltsspezifisch</a:t>
            </a:r>
            <a:endParaRPr/>
          </a:p>
        </p:txBody>
      </p:sp>
      <p:sp>
        <p:nvSpPr>
          <p:cNvPr id="7" name="Rechteck 11"/>
          <p:cNvSpPr/>
          <p:nvPr/>
        </p:nvSpPr>
        <p:spPr bwMode="auto">
          <a:xfrm>
            <a:off x="0" y="1440210"/>
            <a:ext cx="9911933" cy="32391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039" tIns="152039" rIns="152039" bIns="152039" rtlCol="0" anchor="t"/>
          <a:lstStyle/>
          <a:p>
            <a:pPr>
              <a:defRPr/>
            </a:pPr>
            <a:endParaRPr lang="de-DE" sz="1850">
              <a:solidFill>
                <a:schemeClr val="tx1"/>
              </a:solidFill>
            </a:endParaRPr>
          </a:p>
        </p:txBody>
      </p:sp>
      <p:sp>
        <p:nvSpPr>
          <p:cNvPr id="8" name="Rechteck 13"/>
          <p:cNvSpPr/>
          <p:nvPr/>
        </p:nvSpPr>
        <p:spPr bwMode="auto">
          <a:xfrm>
            <a:off x="5221065" y="1656234"/>
            <a:ext cx="446449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tx2"/>
              </a:buClr>
              <a:defRPr/>
            </a:pPr>
            <a:r>
              <a:rPr lang="de-DE" sz="1800" b="1">
                <a:solidFill>
                  <a:schemeClr val="tx1"/>
                </a:solidFill>
              </a:rPr>
              <a:t>Werkzeuge, 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die nur für bestimmte Inhalte oder Zwecke 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nutzbar sind, z. B.:</a:t>
            </a:r>
            <a:endParaRPr/>
          </a:p>
          <a:p>
            <a:pPr>
              <a:buClr>
                <a:schemeClr val="tx2"/>
              </a:buClr>
              <a:defRPr/>
            </a:pPr>
            <a:endParaRPr lang="de-DE" sz="1800" b="1">
              <a:solidFill>
                <a:schemeClr val="tx1"/>
              </a:solidFill>
            </a:endParaRPr>
          </a:p>
          <a:p>
            <a:pPr marL="177800" lvl="1" indent="-177800">
              <a:buClr>
                <a:schemeClr val="tx2"/>
              </a:buClr>
              <a:buSzPct val="120000"/>
              <a:buFont typeface="Wingdings"/>
              <a:buChar char="§"/>
              <a:defRPr/>
            </a:pPr>
            <a:r>
              <a:rPr lang="de-DE">
                <a:solidFill>
                  <a:schemeClr val="tx1"/>
                </a:solidFill>
              </a:rPr>
              <a:t>Shapes-App (Körperformen)</a:t>
            </a:r>
            <a:endParaRPr/>
          </a:p>
          <a:p>
            <a:pPr marL="177800" lvl="1" indent="-177800">
              <a:buClr>
                <a:schemeClr val="tx2"/>
              </a:buClr>
              <a:buSzPct val="120000"/>
              <a:buFont typeface="Wingdings"/>
              <a:buChar char="§"/>
              <a:defRPr/>
            </a:pPr>
            <a:r>
              <a:rPr lang="de-DE">
                <a:solidFill>
                  <a:schemeClr val="tx1"/>
                </a:solidFill>
              </a:rPr>
              <a:t>PhotoMath (Gleichungen)</a:t>
            </a:r>
            <a:endParaRPr/>
          </a:p>
          <a:p>
            <a:pPr marL="177800" lvl="1" indent="-177800">
              <a:buClr>
                <a:schemeClr val="tx2"/>
              </a:buClr>
              <a:buSzPct val="120000"/>
              <a:buFont typeface="Wingdings"/>
              <a:buChar char="§"/>
              <a:defRPr/>
            </a:pPr>
            <a:r>
              <a:rPr lang="de-DE">
                <a:solidFill>
                  <a:schemeClr val="tx1"/>
                </a:solidFill>
              </a:rPr>
              <a:t>Simulationen (z. B. Münzwurf)</a:t>
            </a:r>
            <a:endParaRPr/>
          </a:p>
          <a:p>
            <a:pPr marL="177800" lvl="1" indent="-177800">
              <a:buClr>
                <a:schemeClr val="tx2"/>
              </a:buClr>
              <a:buSzPct val="120000"/>
              <a:buFont typeface="Wingdings"/>
              <a:buChar char="§"/>
              <a:defRPr/>
            </a:pPr>
            <a:r>
              <a:rPr lang="de-DE">
                <a:solidFill>
                  <a:schemeClr val="tx1"/>
                </a:solidFill>
              </a:rPr>
              <a:t>…</a:t>
            </a:r>
            <a:endParaRPr/>
          </a:p>
        </p:txBody>
      </p:sp>
      <p:sp>
        <p:nvSpPr>
          <p:cNvPr id="9" name="Rechteck 14"/>
          <p:cNvSpPr/>
          <p:nvPr/>
        </p:nvSpPr>
        <p:spPr bwMode="auto">
          <a:xfrm>
            <a:off x="252512" y="1656234"/>
            <a:ext cx="4464496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tx2"/>
              </a:buClr>
              <a:defRPr/>
            </a:pPr>
            <a:r>
              <a:rPr lang="de-DE" sz="1800" b="1">
                <a:solidFill>
                  <a:schemeClr val="tx1"/>
                </a:solidFill>
              </a:rPr>
              <a:t>Werkzeuge, 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die für verschiedene Inhalte und Zwecke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angepasst werden können, z. B.:</a:t>
            </a:r>
            <a:endParaRPr/>
          </a:p>
          <a:p>
            <a:pPr>
              <a:buClr>
                <a:schemeClr val="tx2"/>
              </a:buClr>
              <a:defRPr/>
            </a:pPr>
            <a:endParaRPr lang="de-DE" sz="1800" b="1">
              <a:solidFill>
                <a:schemeClr val="tx1"/>
              </a:solidFill>
            </a:endParaRPr>
          </a:p>
          <a:p>
            <a:pPr marL="177800" lvl="1" indent="-177800">
              <a:buClr>
                <a:schemeClr val="tx2"/>
              </a:buClr>
              <a:buSzPct val="120000"/>
              <a:buFont typeface="Wingdings"/>
              <a:buChar char="§"/>
              <a:defRPr/>
            </a:pPr>
            <a:r>
              <a:rPr lang="de-DE">
                <a:solidFill>
                  <a:schemeClr val="tx1"/>
                </a:solidFill>
              </a:rPr>
              <a:t>Tabellenkalkulation</a:t>
            </a:r>
            <a:endParaRPr/>
          </a:p>
          <a:p>
            <a:pPr marL="177800" lvl="1" indent="-177800">
              <a:buClr>
                <a:schemeClr val="tx2"/>
              </a:buClr>
              <a:buSzPct val="120000"/>
              <a:buFont typeface="Wingdings"/>
              <a:buChar char="§"/>
              <a:defRPr/>
            </a:pPr>
            <a:r>
              <a:rPr lang="de-DE">
                <a:solidFill>
                  <a:schemeClr val="tx1"/>
                </a:solidFill>
              </a:rPr>
              <a:t>Dynamische Geometriesysteme</a:t>
            </a:r>
            <a:endParaRPr/>
          </a:p>
          <a:p>
            <a:pPr marL="177800" lvl="1" indent="-177800">
              <a:buClr>
                <a:schemeClr val="tx2"/>
              </a:buClr>
              <a:buSzPct val="120000"/>
              <a:buFont typeface="Wingdings"/>
              <a:buChar char="§"/>
              <a:defRPr/>
            </a:pPr>
            <a:r>
              <a:rPr lang="de-DE">
                <a:solidFill>
                  <a:schemeClr val="tx1"/>
                </a:solidFill>
              </a:rPr>
              <a:t>Computer-Algebra-Systeme</a:t>
            </a:r>
            <a:endParaRPr/>
          </a:p>
          <a:p>
            <a:pPr marL="177800" lvl="1" indent="-177800">
              <a:buClr>
                <a:schemeClr val="tx2"/>
              </a:buClr>
              <a:buSzPct val="120000"/>
              <a:buFont typeface="Wingdings"/>
              <a:buChar char="§"/>
              <a:defRPr/>
            </a:pPr>
            <a:r>
              <a:rPr lang="de-DE">
                <a:solidFill>
                  <a:schemeClr val="tx1"/>
                </a:solidFill>
              </a:rPr>
              <a:t>Moodle/Mebis</a:t>
            </a:r>
            <a:endParaRPr/>
          </a:p>
          <a:p>
            <a:pPr marL="177800" lvl="1" indent="-177800">
              <a:buClr>
                <a:schemeClr val="tx2"/>
              </a:buClr>
              <a:buSzPct val="120000"/>
              <a:buFont typeface="Wingdings"/>
              <a:buChar char="§"/>
              <a:defRPr/>
            </a:pPr>
            <a:r>
              <a:rPr lang="de-DE">
                <a:solidFill>
                  <a:schemeClr val="tx1"/>
                </a:solidFill>
              </a:rPr>
              <a:t>Bild-/Ton-/Textverarbeitung</a:t>
            </a:r>
            <a:endParaRPr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C5D2B3-302F-8F0B-78C4-DC05B0A6A4C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Vielfalt digitaler Werkzeuge</a:t>
            </a:r>
            <a:endParaRPr/>
          </a:p>
        </p:txBody>
      </p:sp>
      <p:sp>
        <p:nvSpPr>
          <p:cNvPr id="5" name="Textplatzhalter 6"/>
          <p:cNvSpPr>
            <a:spLocks noGrp="1"/>
          </p:cNvSpPr>
          <p:nvPr>
            <p:ph sz="quarter" idx="10"/>
          </p:nvPr>
        </p:nvSpPr>
        <p:spPr bwMode="auto">
          <a:xfrm>
            <a:off x="7525320" y="0"/>
            <a:ext cx="2664295" cy="648128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de-DE"/>
              <a:t>vgl. KM Bayern (2016)</a:t>
            </a:r>
            <a:endParaRPr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Mögliche Ziele beim Einsatz digitaler Werkzeuge</a:t>
            </a:r>
            <a:endParaRPr/>
          </a:p>
        </p:txBody>
      </p:sp>
      <p:sp>
        <p:nvSpPr>
          <p:cNvPr id="7" name="Inhaltsplatzhalter 8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Digitale Werkzeuge unterstützen das Lernen.</a:t>
            </a:r>
            <a:endParaRPr/>
          </a:p>
          <a:p>
            <a:pPr marL="476806" lvl="1" indent="0">
              <a:buNone/>
              <a:defRPr/>
            </a:pPr>
            <a:r>
              <a:rPr lang="de-DE"/>
              <a:t>„Digitale Werkzeuge können die gute und umfassende Bildung noch </a:t>
            </a:r>
            <a:br>
              <a:rPr lang="de-DE"/>
            </a:br>
            <a:r>
              <a:rPr lang="de-DE"/>
              <a:t>weiter verbessern. Sie sollen dort zum Einsatz kommen, wo sie einen </a:t>
            </a:r>
            <a:br>
              <a:rPr lang="de-DE"/>
            </a:br>
            <a:r>
              <a:rPr lang="de-DE"/>
              <a:t>Mehrwert bieten.“</a:t>
            </a:r>
            <a:endParaRPr/>
          </a:p>
          <a:p>
            <a:pPr lvl="1">
              <a:defRPr/>
            </a:pPr>
            <a:r>
              <a:rPr lang="de-DE"/>
              <a:t>„Sie können Inhalte … eingängiger vermitteln.“</a:t>
            </a:r>
            <a:endParaRPr/>
          </a:p>
          <a:p>
            <a:pPr lvl="1">
              <a:defRPr/>
            </a:pPr>
            <a:r>
              <a:rPr lang="de-DE"/>
              <a:t>„Sie individualisieren den Lernprozess ...“</a:t>
            </a:r>
            <a:endParaRPr/>
          </a:p>
          <a:p>
            <a:pPr lvl="1">
              <a:defRPr/>
            </a:pPr>
            <a:r>
              <a:rPr lang="de-DE"/>
              <a:t>„Sie schaffen … innovative Formen der Zusammenarbeit zwischen Lehrenden und Lernenden.“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Digitalen Werkzeuge fachspezifisch nutzen zu können </a:t>
            </a:r>
            <a:br>
              <a:rPr lang="de-DE"/>
            </a:br>
            <a:r>
              <a:rPr lang="de-DE"/>
              <a:t>als Ziel des Fachunterrichts.</a:t>
            </a:r>
            <a:endParaRPr/>
          </a:p>
          <a:p>
            <a:pPr marL="762000" lvl="1" indent="-285750">
              <a:defRPr/>
            </a:pPr>
            <a:r>
              <a:rPr lang="de-DE"/>
              <a:t>„Ausgelöst durch </a:t>
            </a:r>
            <a:r>
              <a:rPr lang="de-DE" i="1"/>
              <a:t>technische Neuerungen stellen sich immer neue Herausforderungen an eine gebildete Persönlichkeit</a:t>
            </a:r>
            <a:r>
              <a:rPr lang="de-DE"/>
              <a:t>, die auch tiefgreifende Auswirkungen auf die Bildung an allgemein- und berufsbildenden Schulen sowie Hochschulen haben.“</a:t>
            </a:r>
            <a:endParaRPr/>
          </a:p>
          <a:p>
            <a:pPr marL="762000" lvl="1" indent="-285750">
              <a:defRPr/>
            </a:pPr>
            <a:r>
              <a:rPr lang="de-DE"/>
              <a:t>„Der kompetente Umgang mit Informations- und Kommunikationstechnologien (IuK) stellt heute neben Lesen, Schreiben und Rechnen eine vierte Kulturtechnik dar.“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2471</Words>
  <Application>Microsoft Office PowerPoint</Application>
  <DocSecurity>0</DocSecurity>
  <PresentationFormat>Benutzerdefiniert</PresentationFormat>
  <Paragraphs>392</Paragraphs>
  <Slides>29</Slides>
  <Notes>27</Notes>
  <HiddenSlides>8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6" baseType="lpstr">
      <vt:lpstr>Arial</vt:lpstr>
      <vt:lpstr>Arial Bold</vt:lpstr>
      <vt:lpstr>Calibri</vt:lpstr>
      <vt:lpstr>Corbel Light</vt:lpstr>
      <vt:lpstr>Symbol</vt:lpstr>
      <vt:lpstr>Wingdings</vt:lpstr>
      <vt:lpstr>Larissa-Design</vt:lpstr>
      <vt:lpstr>PowerPoint-Präsentation</vt:lpstr>
      <vt:lpstr>DigitUS-Projekt</vt:lpstr>
      <vt:lpstr>Digitale Werkzeuge</vt:lpstr>
      <vt:lpstr>Potentiale digitaler Werkzeuge</vt:lpstr>
      <vt:lpstr>Potentiale digitaler Werkzeuge</vt:lpstr>
      <vt:lpstr>Potentiale digitaler Werkzeuge</vt:lpstr>
      <vt:lpstr>Vielfalt digitaler Werkzeuge</vt:lpstr>
      <vt:lpstr>Vielfalt digitaler Werkzeuge</vt:lpstr>
      <vt:lpstr>Vielfalt digitaler Werkzeuge</vt:lpstr>
      <vt:lpstr>Vielfalt digitaler Werkzeuge</vt:lpstr>
      <vt:lpstr>Vielfalt digitaler Werkzeuge</vt:lpstr>
      <vt:lpstr>Potentiale digitaler Werkzeuge</vt:lpstr>
      <vt:lpstr>Potentiale digitaler Werkzeuge</vt:lpstr>
      <vt:lpstr>Lernaktivitäten analysieren</vt:lpstr>
      <vt:lpstr>Lernaktivitäten analysieren</vt:lpstr>
      <vt:lpstr>Lernaktivitäten analysieren</vt:lpstr>
      <vt:lpstr>Lernaktivitäten analysieren</vt:lpstr>
      <vt:lpstr>Potentiale digitaler Werkzeuge</vt:lpstr>
      <vt:lpstr>Potentiale digitaler Werkzeuge</vt:lpstr>
      <vt:lpstr>Potentiale digitaler Werkzeuge</vt:lpstr>
      <vt:lpstr>Potentiale digitaler Werkzeuge</vt:lpstr>
      <vt:lpstr>Potentiale digitaler Werkzeuge</vt:lpstr>
      <vt:lpstr>Potentiale digitaler Werkzeuge</vt:lpstr>
      <vt:lpstr>Potentiale digitaler Werkzeuge</vt:lpstr>
      <vt:lpstr>Potentiale digitaler Werkzeuge</vt:lpstr>
      <vt:lpstr>Potentiale digitaler Werkzeuge</vt:lpstr>
      <vt:lpstr>Potentiale digitaler Werkzeuge</vt:lpstr>
      <vt:lpstr>Quellen- und Literaturverzeichnis</vt:lpstr>
      <vt:lpstr>Quellen- und Literaturverzeichnis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4</cp:revision>
  <dcterms:created xsi:type="dcterms:W3CDTF">2011-02-03T11:29:47Z</dcterms:created>
  <dcterms:modified xsi:type="dcterms:W3CDTF">2023-04-03T13:19:51Z</dcterms:modified>
  <cp:category/>
  <dc:identifier/>
  <cp:contentStatus/>
  <dc:language/>
  <cp:version/>
</cp:coreProperties>
</file>