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0" r:id="rId4"/>
    <p:sldId id="281" r:id="rId5"/>
    <p:sldId id="283" r:id="rId6"/>
    <p:sldId id="282" r:id="rId7"/>
    <p:sldId id="259" r:id="rId8"/>
    <p:sldId id="260" r:id="rId9"/>
    <p:sldId id="278" r:id="rId10"/>
    <p:sldId id="262" r:id="rId11"/>
    <p:sldId id="275" r:id="rId12"/>
    <p:sldId id="263" r:id="rId13"/>
    <p:sldId id="265" r:id="rId14"/>
    <p:sldId id="273" r:id="rId15"/>
    <p:sldId id="274" r:id="rId16"/>
    <p:sldId id="284" r:id="rId17"/>
  </p:sldIdLst>
  <p:sldSz cx="10298113" cy="7200900"/>
  <p:notesSz cx="6797675" cy="9928225"/>
  <p:defaultTextStyle>
    <a:defPPr>
      <a:defRPr lang="de-DE"/>
    </a:defPPr>
    <a:lvl1pPr marL="0" algn="l" defTabSz="953617">
      <a:defRPr sz="17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7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7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7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7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7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7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7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7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7AEF2B-6909-F246-0472-F7EE0E182658}">
  <a:tblStyle styleId="{C57AEF2B-6909-F246-0472-F7EE0E182658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07" autoAdjust="0"/>
  </p:normalViewPr>
  <p:slideViewPr>
    <p:cSldViewPr>
      <p:cViewPr varScale="1">
        <p:scale>
          <a:sx n="91" d="100"/>
          <a:sy n="91" d="100"/>
        </p:scale>
        <p:origin x="124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B5563A-0906-46DF-A55F-1F82A9EEA72A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91986A4F-FACC-4D08-982C-CD4AEBE8EE2A}">
      <dgm:prSet phldrT="[Text]" custT="1"/>
      <dgm:spPr/>
      <dgm:t>
        <a:bodyPr/>
        <a:lstStyle/>
        <a:p>
          <a:r>
            <a:rPr lang="de-DE" sz="3200" dirty="0"/>
            <a:t>Motivation</a:t>
          </a:r>
        </a:p>
      </dgm:t>
    </dgm:pt>
    <dgm:pt modelId="{BB561184-9927-42D4-899B-8DA0AA3237F1}" type="parTrans" cxnId="{5506D615-B04F-40E0-8341-4E0841816225}">
      <dgm:prSet/>
      <dgm:spPr/>
      <dgm:t>
        <a:bodyPr/>
        <a:lstStyle/>
        <a:p>
          <a:endParaRPr lang="de-DE" sz="1600"/>
        </a:p>
      </dgm:t>
    </dgm:pt>
    <dgm:pt modelId="{C16ED862-023E-49A1-8D7B-4C886DCBB825}" type="sibTrans" cxnId="{5506D615-B04F-40E0-8341-4E0841816225}">
      <dgm:prSet/>
      <dgm:spPr/>
      <dgm:t>
        <a:bodyPr/>
        <a:lstStyle/>
        <a:p>
          <a:endParaRPr lang="de-DE" sz="1600"/>
        </a:p>
      </dgm:t>
    </dgm:pt>
    <dgm:pt modelId="{E901AB49-E720-457A-8707-47B3F8B71E2B}">
      <dgm:prSet phldrT="[Text]" custT="1"/>
      <dgm:spPr/>
      <dgm:t>
        <a:bodyPr/>
        <a:lstStyle/>
        <a:p>
          <a:r>
            <a:rPr lang="de-DE" sz="2400" dirty="0"/>
            <a:t>Usability</a:t>
          </a:r>
        </a:p>
      </dgm:t>
    </dgm:pt>
    <dgm:pt modelId="{03C3A031-A100-4D94-B99A-C31BD3147E20}" type="parTrans" cxnId="{5ACAE51A-30DF-4BED-AC58-0FF547CB54A4}">
      <dgm:prSet/>
      <dgm:spPr/>
      <dgm:t>
        <a:bodyPr/>
        <a:lstStyle/>
        <a:p>
          <a:endParaRPr lang="de-DE" sz="1600"/>
        </a:p>
      </dgm:t>
    </dgm:pt>
    <dgm:pt modelId="{BB7EDEBF-5F6C-4D45-96AD-4A3FEC8B6600}" type="sibTrans" cxnId="{5ACAE51A-30DF-4BED-AC58-0FF547CB54A4}">
      <dgm:prSet/>
      <dgm:spPr/>
      <dgm:t>
        <a:bodyPr/>
        <a:lstStyle/>
        <a:p>
          <a:endParaRPr lang="de-DE" sz="1600"/>
        </a:p>
      </dgm:t>
    </dgm:pt>
    <dgm:pt modelId="{8C6C2B22-AF1F-4F0A-89C9-01BCE8156828}">
      <dgm:prSet phldrT="[Text]" custT="1"/>
      <dgm:spPr/>
      <dgm:t>
        <a:bodyPr/>
        <a:lstStyle/>
        <a:p>
          <a:r>
            <a:rPr lang="de-DE" sz="2400" dirty="0"/>
            <a:t>Attraktivität</a:t>
          </a:r>
        </a:p>
      </dgm:t>
    </dgm:pt>
    <dgm:pt modelId="{3B80C485-27BA-4EB8-9788-A31BFF4B5C11}" type="parTrans" cxnId="{83173213-AC63-4311-8EF3-0A7EA9674261}">
      <dgm:prSet/>
      <dgm:spPr/>
      <dgm:t>
        <a:bodyPr/>
        <a:lstStyle/>
        <a:p>
          <a:endParaRPr lang="de-DE" sz="1600"/>
        </a:p>
      </dgm:t>
    </dgm:pt>
    <dgm:pt modelId="{2456C823-288D-419C-A800-76F1F00832F7}" type="sibTrans" cxnId="{83173213-AC63-4311-8EF3-0A7EA9674261}">
      <dgm:prSet/>
      <dgm:spPr/>
      <dgm:t>
        <a:bodyPr/>
        <a:lstStyle/>
        <a:p>
          <a:endParaRPr lang="de-DE" sz="1600"/>
        </a:p>
      </dgm:t>
    </dgm:pt>
    <dgm:pt modelId="{4577023D-FEC8-4B63-8200-517FABA530E2}">
      <dgm:prSet phldrT="[Text]" custT="1"/>
      <dgm:spPr/>
      <dgm:t>
        <a:bodyPr/>
        <a:lstStyle/>
        <a:p>
          <a:r>
            <a:rPr lang="de-DE" sz="2400" dirty="0"/>
            <a:t>Zielsetzung</a:t>
          </a:r>
        </a:p>
      </dgm:t>
    </dgm:pt>
    <dgm:pt modelId="{63790EAD-5299-4379-9B40-475D8956E4A6}" type="parTrans" cxnId="{67E2D632-A98B-4CD9-B977-C9F4632A186A}">
      <dgm:prSet/>
      <dgm:spPr/>
      <dgm:t>
        <a:bodyPr/>
        <a:lstStyle/>
        <a:p>
          <a:endParaRPr lang="de-DE" sz="1600"/>
        </a:p>
      </dgm:t>
    </dgm:pt>
    <dgm:pt modelId="{C3B400AD-C4E8-4D7D-BC54-7DE0A223B0D3}" type="sibTrans" cxnId="{67E2D632-A98B-4CD9-B977-C9F4632A186A}">
      <dgm:prSet/>
      <dgm:spPr/>
      <dgm:t>
        <a:bodyPr/>
        <a:lstStyle/>
        <a:p>
          <a:endParaRPr lang="de-DE" sz="1600"/>
        </a:p>
      </dgm:t>
    </dgm:pt>
    <dgm:pt modelId="{7EADFCAF-B035-4B23-9F36-276A8F4EFDFA}">
      <dgm:prSet phldrT="[Text]" custT="1"/>
      <dgm:spPr/>
      <dgm:t>
        <a:bodyPr/>
        <a:lstStyle/>
        <a:p>
          <a:r>
            <a:rPr lang="de-DE" sz="3200" dirty="0"/>
            <a:t>Inhalt</a:t>
          </a:r>
        </a:p>
      </dgm:t>
    </dgm:pt>
    <dgm:pt modelId="{60429A2F-B7A7-4E03-82C8-9F8375DB6BF9}" type="parTrans" cxnId="{17682C66-962A-4393-A839-65F6162B8B8F}">
      <dgm:prSet/>
      <dgm:spPr/>
      <dgm:t>
        <a:bodyPr/>
        <a:lstStyle/>
        <a:p>
          <a:endParaRPr lang="de-DE" sz="1600"/>
        </a:p>
      </dgm:t>
    </dgm:pt>
    <dgm:pt modelId="{2AA09DAB-6966-45BC-B702-89EEC5881C9B}" type="sibTrans" cxnId="{17682C66-962A-4393-A839-65F6162B8B8F}">
      <dgm:prSet/>
      <dgm:spPr/>
      <dgm:t>
        <a:bodyPr/>
        <a:lstStyle/>
        <a:p>
          <a:endParaRPr lang="de-DE" sz="1600"/>
        </a:p>
      </dgm:t>
    </dgm:pt>
    <dgm:pt modelId="{4BA02D9F-AB05-403D-ACAE-B2F64AD15246}">
      <dgm:prSet phldrT="[Text]" custT="1"/>
      <dgm:spPr/>
      <dgm:t>
        <a:bodyPr/>
        <a:lstStyle/>
        <a:p>
          <a:r>
            <a:rPr lang="de-DE" sz="2400" dirty="0"/>
            <a:t>relevant</a:t>
          </a:r>
        </a:p>
      </dgm:t>
    </dgm:pt>
    <dgm:pt modelId="{605415FA-7A3C-4043-9AAE-145F2C9FFD68}" type="parTrans" cxnId="{839B0A1E-8D2B-4A4B-A89B-EEC35B6F19C3}">
      <dgm:prSet/>
      <dgm:spPr/>
      <dgm:t>
        <a:bodyPr/>
        <a:lstStyle/>
        <a:p>
          <a:endParaRPr lang="de-DE" sz="1600"/>
        </a:p>
      </dgm:t>
    </dgm:pt>
    <dgm:pt modelId="{5560A881-98E2-4DC0-979D-C6BAC8C01D33}" type="sibTrans" cxnId="{839B0A1E-8D2B-4A4B-A89B-EEC35B6F19C3}">
      <dgm:prSet/>
      <dgm:spPr/>
      <dgm:t>
        <a:bodyPr/>
        <a:lstStyle/>
        <a:p>
          <a:endParaRPr lang="de-DE" sz="1600"/>
        </a:p>
      </dgm:t>
    </dgm:pt>
    <dgm:pt modelId="{D42B178D-DFA6-44E1-93CC-C0791836E13C}">
      <dgm:prSet phldrT="[Text]" custT="1"/>
      <dgm:spPr/>
      <dgm:t>
        <a:bodyPr/>
        <a:lstStyle/>
        <a:p>
          <a:r>
            <a:rPr lang="de-DE" sz="2400" dirty="0"/>
            <a:t>umfassend</a:t>
          </a:r>
        </a:p>
      </dgm:t>
    </dgm:pt>
    <dgm:pt modelId="{BAE8AEF7-A962-4696-A9CB-29EFEAF7C332}" type="parTrans" cxnId="{277335C8-E1D1-4145-9899-E4F9B98DA4FD}">
      <dgm:prSet/>
      <dgm:spPr/>
      <dgm:t>
        <a:bodyPr/>
        <a:lstStyle/>
        <a:p>
          <a:endParaRPr lang="de-DE" sz="1600"/>
        </a:p>
      </dgm:t>
    </dgm:pt>
    <dgm:pt modelId="{4C938D42-9256-43D4-9662-5D389CE21640}" type="sibTrans" cxnId="{277335C8-E1D1-4145-9899-E4F9B98DA4FD}">
      <dgm:prSet/>
      <dgm:spPr/>
      <dgm:t>
        <a:bodyPr/>
        <a:lstStyle/>
        <a:p>
          <a:endParaRPr lang="de-DE" sz="1600"/>
        </a:p>
      </dgm:t>
    </dgm:pt>
    <dgm:pt modelId="{56B0F142-79D5-483A-A8BC-B01117C18CD8}">
      <dgm:prSet phldrT="[Text]" custT="1"/>
      <dgm:spPr/>
      <dgm:t>
        <a:bodyPr/>
        <a:lstStyle/>
        <a:p>
          <a:r>
            <a:rPr lang="de-DE" sz="2400" dirty="0"/>
            <a:t>korrekt</a:t>
          </a:r>
        </a:p>
      </dgm:t>
    </dgm:pt>
    <dgm:pt modelId="{124886F8-9D6A-4AC9-AFCB-3BAAC70299FE}" type="parTrans" cxnId="{FD0A0536-D0B6-4DE2-8FFB-777C6357C5C6}">
      <dgm:prSet/>
      <dgm:spPr/>
      <dgm:t>
        <a:bodyPr/>
        <a:lstStyle/>
        <a:p>
          <a:endParaRPr lang="de-DE" sz="1600"/>
        </a:p>
      </dgm:t>
    </dgm:pt>
    <dgm:pt modelId="{2B47E646-4355-448D-81EF-163157C1CEA9}" type="sibTrans" cxnId="{FD0A0536-D0B6-4DE2-8FFB-777C6357C5C6}">
      <dgm:prSet/>
      <dgm:spPr/>
      <dgm:t>
        <a:bodyPr/>
        <a:lstStyle/>
        <a:p>
          <a:endParaRPr lang="de-DE" sz="1600"/>
        </a:p>
      </dgm:t>
    </dgm:pt>
    <dgm:pt modelId="{81E672DD-907C-4CE9-84F3-C77FD280CD00}">
      <dgm:prSet custT="1"/>
      <dgm:spPr/>
      <dgm:t>
        <a:bodyPr/>
        <a:lstStyle/>
        <a:p>
          <a:r>
            <a:rPr lang="de-DE" sz="3200" dirty="0"/>
            <a:t>Methodik</a:t>
          </a:r>
        </a:p>
      </dgm:t>
    </dgm:pt>
    <dgm:pt modelId="{7576F302-94C5-4550-A279-09BD954675A6}" type="parTrans" cxnId="{7963E693-FA44-49EA-A3AE-1038591D7B6B}">
      <dgm:prSet/>
      <dgm:spPr/>
      <dgm:t>
        <a:bodyPr/>
        <a:lstStyle/>
        <a:p>
          <a:endParaRPr lang="de-DE" sz="1600"/>
        </a:p>
      </dgm:t>
    </dgm:pt>
    <dgm:pt modelId="{B20282C1-8655-42D1-A75B-0D8DCBB50EE4}" type="sibTrans" cxnId="{7963E693-FA44-49EA-A3AE-1038591D7B6B}">
      <dgm:prSet/>
      <dgm:spPr/>
      <dgm:t>
        <a:bodyPr/>
        <a:lstStyle/>
        <a:p>
          <a:endParaRPr lang="de-DE" sz="1600"/>
        </a:p>
      </dgm:t>
    </dgm:pt>
    <dgm:pt modelId="{44F222BD-4107-43DF-91EE-917A4AFD0CD5}">
      <dgm:prSet custT="1"/>
      <dgm:spPr/>
      <dgm:t>
        <a:bodyPr/>
        <a:lstStyle/>
        <a:p>
          <a:r>
            <a:rPr lang="de-DE" sz="2400" dirty="0"/>
            <a:t>Dokumentation</a:t>
          </a:r>
        </a:p>
      </dgm:t>
    </dgm:pt>
    <dgm:pt modelId="{3B4F6868-2BF4-4FDC-9F8D-A1751660EE6A}" type="parTrans" cxnId="{DEF6FD0B-96BF-4C84-987D-91E6802F8821}">
      <dgm:prSet/>
      <dgm:spPr/>
      <dgm:t>
        <a:bodyPr/>
        <a:lstStyle/>
        <a:p>
          <a:endParaRPr lang="de-DE" sz="1600"/>
        </a:p>
      </dgm:t>
    </dgm:pt>
    <dgm:pt modelId="{7457DA9A-E156-4886-9DA0-81BF5F017742}" type="sibTrans" cxnId="{DEF6FD0B-96BF-4C84-987D-91E6802F8821}">
      <dgm:prSet/>
      <dgm:spPr/>
      <dgm:t>
        <a:bodyPr/>
        <a:lstStyle/>
        <a:p>
          <a:endParaRPr lang="de-DE" sz="1600"/>
        </a:p>
      </dgm:t>
    </dgm:pt>
    <dgm:pt modelId="{D9A7BAB6-2759-4A9D-90DE-B6DE0E51CE4F}">
      <dgm:prSet custT="1"/>
      <dgm:spPr/>
      <dgm:t>
        <a:bodyPr/>
        <a:lstStyle/>
        <a:p>
          <a:r>
            <a:rPr lang="de-DE" sz="2400" dirty="0"/>
            <a:t>Flexibilität</a:t>
          </a:r>
        </a:p>
      </dgm:t>
    </dgm:pt>
    <dgm:pt modelId="{559DAF1C-D811-4262-8057-D049B63A9D50}" type="parTrans" cxnId="{111BB58F-D95D-4A92-8E30-88C93EFE17AA}">
      <dgm:prSet/>
      <dgm:spPr/>
      <dgm:t>
        <a:bodyPr/>
        <a:lstStyle/>
        <a:p>
          <a:endParaRPr lang="de-DE" sz="1600"/>
        </a:p>
      </dgm:t>
    </dgm:pt>
    <dgm:pt modelId="{D4EC4DF1-8F14-486F-8B1E-9D6B82A4A0F8}" type="sibTrans" cxnId="{111BB58F-D95D-4A92-8E30-88C93EFE17AA}">
      <dgm:prSet/>
      <dgm:spPr/>
      <dgm:t>
        <a:bodyPr/>
        <a:lstStyle/>
        <a:p>
          <a:endParaRPr lang="de-DE" sz="1600"/>
        </a:p>
      </dgm:t>
    </dgm:pt>
    <dgm:pt modelId="{5852E2AC-DBE5-4C36-B8CB-685462CD9215}">
      <dgm:prSet custT="1"/>
      <dgm:spPr/>
      <dgm:t>
        <a:bodyPr/>
        <a:lstStyle/>
        <a:p>
          <a:r>
            <a:rPr lang="de-DE" sz="2400" dirty="0"/>
            <a:t>Umsetzung</a:t>
          </a:r>
        </a:p>
      </dgm:t>
    </dgm:pt>
    <dgm:pt modelId="{E187ADD4-8207-4D1F-9BB4-43DE9E3BA0F5}" type="parTrans" cxnId="{7687B8D1-DE95-4214-BA08-12BB6769231A}">
      <dgm:prSet/>
      <dgm:spPr/>
      <dgm:t>
        <a:bodyPr/>
        <a:lstStyle/>
        <a:p>
          <a:endParaRPr lang="de-DE" sz="1600"/>
        </a:p>
      </dgm:t>
    </dgm:pt>
    <dgm:pt modelId="{671FF063-F225-472E-9B37-E7815672CD1E}" type="sibTrans" cxnId="{7687B8D1-DE95-4214-BA08-12BB6769231A}">
      <dgm:prSet/>
      <dgm:spPr/>
      <dgm:t>
        <a:bodyPr/>
        <a:lstStyle/>
        <a:p>
          <a:endParaRPr lang="de-DE" sz="1600"/>
        </a:p>
      </dgm:t>
    </dgm:pt>
    <dgm:pt modelId="{616E5A9A-3CFD-4693-B16A-678CB856B1CB}">
      <dgm:prSet custT="1"/>
      <dgm:spPr/>
      <dgm:t>
        <a:bodyPr/>
        <a:lstStyle/>
        <a:p>
          <a:r>
            <a:rPr lang="de-DE" sz="2400" dirty="0"/>
            <a:t>Passung an die Zielgruppe</a:t>
          </a:r>
        </a:p>
      </dgm:t>
    </dgm:pt>
    <dgm:pt modelId="{3C0940E9-AC2B-4B2C-91C7-FECA098B73BE}" type="parTrans" cxnId="{20C58B51-7098-4679-BFA3-17803EAD9F89}">
      <dgm:prSet/>
      <dgm:spPr/>
      <dgm:t>
        <a:bodyPr/>
        <a:lstStyle/>
        <a:p>
          <a:endParaRPr lang="de-DE" sz="1600"/>
        </a:p>
      </dgm:t>
    </dgm:pt>
    <dgm:pt modelId="{A3D35D25-6F8E-4A72-9B5E-DAFBA43905D3}" type="sibTrans" cxnId="{20C58B51-7098-4679-BFA3-17803EAD9F89}">
      <dgm:prSet/>
      <dgm:spPr/>
      <dgm:t>
        <a:bodyPr/>
        <a:lstStyle/>
        <a:p>
          <a:endParaRPr lang="de-DE" sz="1600"/>
        </a:p>
      </dgm:t>
    </dgm:pt>
    <dgm:pt modelId="{6EC17CB7-485C-40D6-9234-A2770DDE0A56}" type="pres">
      <dgm:prSet presAssocID="{60B5563A-0906-46DF-A55F-1F82A9EEA72A}" presName="Name0" presStyleCnt="0">
        <dgm:presLayoutVars>
          <dgm:dir/>
          <dgm:animLvl val="lvl"/>
          <dgm:resizeHandles val="exact"/>
        </dgm:presLayoutVars>
      </dgm:prSet>
      <dgm:spPr/>
    </dgm:pt>
    <dgm:pt modelId="{F7083D80-2778-42DF-B1DB-6BE943901E82}" type="pres">
      <dgm:prSet presAssocID="{91986A4F-FACC-4D08-982C-CD4AEBE8EE2A}" presName="composite" presStyleCnt="0"/>
      <dgm:spPr/>
    </dgm:pt>
    <dgm:pt modelId="{A36A386B-897A-4F5C-AFBC-BA5B08CFFA28}" type="pres">
      <dgm:prSet presAssocID="{91986A4F-FACC-4D08-982C-CD4AEBE8EE2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A9CF5DA-BA99-4864-B52B-CCE734064897}" type="pres">
      <dgm:prSet presAssocID="{91986A4F-FACC-4D08-982C-CD4AEBE8EE2A}" presName="desTx" presStyleLbl="alignAccFollowNode1" presStyleIdx="0" presStyleCnt="3" custScaleY="100000">
        <dgm:presLayoutVars>
          <dgm:bulletEnabled val="1"/>
        </dgm:presLayoutVars>
      </dgm:prSet>
      <dgm:spPr/>
    </dgm:pt>
    <dgm:pt modelId="{12141511-08CA-4FCA-B404-060062A652A3}" type="pres">
      <dgm:prSet presAssocID="{C16ED862-023E-49A1-8D7B-4C886DCBB825}" presName="space" presStyleCnt="0"/>
      <dgm:spPr/>
    </dgm:pt>
    <dgm:pt modelId="{F52BB025-C25E-4514-91D8-AFE78343A7E5}" type="pres">
      <dgm:prSet presAssocID="{7EADFCAF-B035-4B23-9F36-276A8F4EFDFA}" presName="composite" presStyleCnt="0"/>
      <dgm:spPr/>
    </dgm:pt>
    <dgm:pt modelId="{91F72B07-40D3-4688-9767-E329394C9748}" type="pres">
      <dgm:prSet presAssocID="{7EADFCAF-B035-4B23-9F36-276A8F4EFDF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8EC5B6B-00F2-4F74-A95A-DB2CE9D89C41}" type="pres">
      <dgm:prSet presAssocID="{7EADFCAF-B035-4B23-9F36-276A8F4EFDFA}" presName="desTx" presStyleLbl="alignAccFollowNode1" presStyleIdx="1" presStyleCnt="3" custScaleY="100000">
        <dgm:presLayoutVars>
          <dgm:bulletEnabled val="1"/>
        </dgm:presLayoutVars>
      </dgm:prSet>
      <dgm:spPr/>
    </dgm:pt>
    <dgm:pt modelId="{A8099290-B946-45BC-B0E9-65931E07A848}" type="pres">
      <dgm:prSet presAssocID="{2AA09DAB-6966-45BC-B702-89EEC5881C9B}" presName="space" presStyleCnt="0"/>
      <dgm:spPr/>
    </dgm:pt>
    <dgm:pt modelId="{F21DEE78-6190-4D4B-854F-8D476BD4DB80}" type="pres">
      <dgm:prSet presAssocID="{81E672DD-907C-4CE9-84F3-C77FD280CD00}" presName="composite" presStyleCnt="0"/>
      <dgm:spPr/>
    </dgm:pt>
    <dgm:pt modelId="{7C8C0538-13C0-48B6-9DF6-A441335A1A3D}" type="pres">
      <dgm:prSet presAssocID="{81E672DD-907C-4CE9-84F3-C77FD280CD0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9428C4B-21B2-4BDB-8A14-CB994DBD5552}" type="pres">
      <dgm:prSet presAssocID="{81E672DD-907C-4CE9-84F3-C77FD280CD00}" presName="desTx" presStyleLbl="alignAccFollowNode1" presStyleIdx="2" presStyleCnt="3" custScaleY="100000">
        <dgm:presLayoutVars>
          <dgm:bulletEnabled val="1"/>
        </dgm:presLayoutVars>
      </dgm:prSet>
      <dgm:spPr/>
    </dgm:pt>
  </dgm:ptLst>
  <dgm:cxnLst>
    <dgm:cxn modelId="{664DCB01-F7B9-4F44-9224-6E4B52CF107E}" type="presOf" srcId="{91986A4F-FACC-4D08-982C-CD4AEBE8EE2A}" destId="{A36A386B-897A-4F5C-AFBC-BA5B08CFFA28}" srcOrd="0" destOrd="0" presId="urn:microsoft.com/office/officeart/2005/8/layout/hList1"/>
    <dgm:cxn modelId="{5D1CA806-8037-4019-B038-C58548386EB9}" type="presOf" srcId="{E901AB49-E720-457A-8707-47B3F8B71E2B}" destId="{DA9CF5DA-BA99-4864-B52B-CCE734064897}" srcOrd="0" destOrd="0" presId="urn:microsoft.com/office/officeart/2005/8/layout/hList1"/>
    <dgm:cxn modelId="{DEF6FD0B-96BF-4C84-987D-91E6802F8821}" srcId="{81E672DD-907C-4CE9-84F3-C77FD280CD00}" destId="{44F222BD-4107-43DF-91EE-917A4AFD0CD5}" srcOrd="3" destOrd="0" parTransId="{3B4F6868-2BF4-4FDC-9F8D-A1751660EE6A}" sibTransId="{7457DA9A-E156-4886-9DA0-81BF5F017742}"/>
    <dgm:cxn modelId="{81417112-F7E8-45A8-A33A-EBB66404701A}" type="presOf" srcId="{81E672DD-907C-4CE9-84F3-C77FD280CD00}" destId="{7C8C0538-13C0-48B6-9DF6-A441335A1A3D}" srcOrd="0" destOrd="0" presId="urn:microsoft.com/office/officeart/2005/8/layout/hList1"/>
    <dgm:cxn modelId="{83173213-AC63-4311-8EF3-0A7EA9674261}" srcId="{91986A4F-FACC-4D08-982C-CD4AEBE8EE2A}" destId="{8C6C2B22-AF1F-4F0A-89C9-01BCE8156828}" srcOrd="1" destOrd="0" parTransId="{3B80C485-27BA-4EB8-9788-A31BFF4B5C11}" sibTransId="{2456C823-288D-419C-A800-76F1F00832F7}"/>
    <dgm:cxn modelId="{5506D615-B04F-40E0-8341-4E0841816225}" srcId="{60B5563A-0906-46DF-A55F-1F82A9EEA72A}" destId="{91986A4F-FACC-4D08-982C-CD4AEBE8EE2A}" srcOrd="0" destOrd="0" parTransId="{BB561184-9927-42D4-899B-8DA0AA3237F1}" sibTransId="{C16ED862-023E-49A1-8D7B-4C886DCBB825}"/>
    <dgm:cxn modelId="{5ACAE51A-30DF-4BED-AC58-0FF547CB54A4}" srcId="{91986A4F-FACC-4D08-982C-CD4AEBE8EE2A}" destId="{E901AB49-E720-457A-8707-47B3F8B71E2B}" srcOrd="0" destOrd="0" parTransId="{03C3A031-A100-4D94-B99A-C31BD3147E20}" sibTransId="{BB7EDEBF-5F6C-4D45-96AD-4A3FEC8B6600}"/>
    <dgm:cxn modelId="{839B0A1E-8D2B-4A4B-A89B-EEC35B6F19C3}" srcId="{7EADFCAF-B035-4B23-9F36-276A8F4EFDFA}" destId="{4BA02D9F-AB05-403D-ACAE-B2F64AD15246}" srcOrd="0" destOrd="0" parTransId="{605415FA-7A3C-4043-9AAE-145F2C9FFD68}" sibTransId="{5560A881-98E2-4DC0-979D-C6BAC8C01D33}"/>
    <dgm:cxn modelId="{67E2D632-A98B-4CD9-B977-C9F4632A186A}" srcId="{91986A4F-FACC-4D08-982C-CD4AEBE8EE2A}" destId="{4577023D-FEC8-4B63-8200-517FABA530E2}" srcOrd="2" destOrd="0" parTransId="{63790EAD-5299-4379-9B40-475D8956E4A6}" sibTransId="{C3B400AD-C4E8-4D7D-BC54-7DE0A223B0D3}"/>
    <dgm:cxn modelId="{409E5C34-8F6D-41C3-ABCF-4E6357E9075F}" type="presOf" srcId="{D9A7BAB6-2759-4A9D-90DE-B6DE0E51CE4F}" destId="{B9428C4B-21B2-4BDB-8A14-CB994DBD5552}" srcOrd="0" destOrd="0" presId="urn:microsoft.com/office/officeart/2005/8/layout/hList1"/>
    <dgm:cxn modelId="{FD0A0536-D0B6-4DE2-8FFB-777C6357C5C6}" srcId="{7EADFCAF-B035-4B23-9F36-276A8F4EFDFA}" destId="{56B0F142-79D5-483A-A8BC-B01117C18CD8}" srcOrd="2" destOrd="0" parTransId="{124886F8-9D6A-4AC9-AFCB-3BAAC70299FE}" sibTransId="{2B47E646-4355-448D-81EF-163157C1CEA9}"/>
    <dgm:cxn modelId="{06764E64-61D0-4319-867F-7C86DCEBF365}" type="presOf" srcId="{4577023D-FEC8-4B63-8200-517FABA530E2}" destId="{DA9CF5DA-BA99-4864-B52B-CCE734064897}" srcOrd="0" destOrd="2" presId="urn:microsoft.com/office/officeart/2005/8/layout/hList1"/>
    <dgm:cxn modelId="{17682C66-962A-4393-A839-65F6162B8B8F}" srcId="{60B5563A-0906-46DF-A55F-1F82A9EEA72A}" destId="{7EADFCAF-B035-4B23-9F36-276A8F4EFDFA}" srcOrd="1" destOrd="0" parTransId="{60429A2F-B7A7-4E03-82C8-9F8375DB6BF9}" sibTransId="{2AA09DAB-6966-45BC-B702-89EEC5881C9B}"/>
    <dgm:cxn modelId="{20C58B51-7098-4679-BFA3-17803EAD9F89}" srcId="{81E672DD-907C-4CE9-84F3-C77FD280CD00}" destId="{616E5A9A-3CFD-4693-B16A-678CB856B1CB}" srcOrd="1" destOrd="0" parTransId="{3C0940E9-AC2B-4B2C-91C7-FECA098B73BE}" sibTransId="{A3D35D25-6F8E-4A72-9B5E-DAFBA43905D3}"/>
    <dgm:cxn modelId="{C1354276-278A-45C0-80DA-4D9B46B29456}" type="presOf" srcId="{7EADFCAF-B035-4B23-9F36-276A8F4EFDFA}" destId="{91F72B07-40D3-4688-9767-E329394C9748}" srcOrd="0" destOrd="0" presId="urn:microsoft.com/office/officeart/2005/8/layout/hList1"/>
    <dgm:cxn modelId="{40C26C7B-8038-4269-A250-F63EF261B8E4}" type="presOf" srcId="{60B5563A-0906-46DF-A55F-1F82A9EEA72A}" destId="{6EC17CB7-485C-40D6-9234-A2770DDE0A56}" srcOrd="0" destOrd="0" presId="urn:microsoft.com/office/officeart/2005/8/layout/hList1"/>
    <dgm:cxn modelId="{111BB58F-D95D-4A92-8E30-88C93EFE17AA}" srcId="{81E672DD-907C-4CE9-84F3-C77FD280CD00}" destId="{D9A7BAB6-2759-4A9D-90DE-B6DE0E51CE4F}" srcOrd="0" destOrd="0" parTransId="{559DAF1C-D811-4262-8057-D049B63A9D50}" sibTransId="{D4EC4DF1-8F14-486F-8B1E-9D6B82A4A0F8}"/>
    <dgm:cxn modelId="{7963E693-FA44-49EA-A3AE-1038591D7B6B}" srcId="{60B5563A-0906-46DF-A55F-1F82A9EEA72A}" destId="{81E672DD-907C-4CE9-84F3-C77FD280CD00}" srcOrd="2" destOrd="0" parTransId="{7576F302-94C5-4550-A279-09BD954675A6}" sibTransId="{B20282C1-8655-42D1-A75B-0D8DCBB50EE4}"/>
    <dgm:cxn modelId="{A9B87E9C-1B70-4AD4-B8E1-96F4D2A0DFB0}" type="presOf" srcId="{5852E2AC-DBE5-4C36-B8CB-685462CD9215}" destId="{B9428C4B-21B2-4BDB-8A14-CB994DBD5552}" srcOrd="0" destOrd="2" presId="urn:microsoft.com/office/officeart/2005/8/layout/hList1"/>
    <dgm:cxn modelId="{6D5855AA-7974-494E-8A2D-CF53D6885BB1}" type="presOf" srcId="{4BA02D9F-AB05-403D-ACAE-B2F64AD15246}" destId="{F8EC5B6B-00F2-4F74-A95A-DB2CE9D89C41}" srcOrd="0" destOrd="0" presId="urn:microsoft.com/office/officeart/2005/8/layout/hList1"/>
    <dgm:cxn modelId="{A615BCB4-938E-43BC-BA26-2A3D64F985C4}" type="presOf" srcId="{44F222BD-4107-43DF-91EE-917A4AFD0CD5}" destId="{B9428C4B-21B2-4BDB-8A14-CB994DBD5552}" srcOrd="0" destOrd="3" presId="urn:microsoft.com/office/officeart/2005/8/layout/hList1"/>
    <dgm:cxn modelId="{4258D1C1-8375-4875-949A-1746D1369AFD}" type="presOf" srcId="{D42B178D-DFA6-44E1-93CC-C0791836E13C}" destId="{F8EC5B6B-00F2-4F74-A95A-DB2CE9D89C41}" srcOrd="0" destOrd="1" presId="urn:microsoft.com/office/officeart/2005/8/layout/hList1"/>
    <dgm:cxn modelId="{277335C8-E1D1-4145-9899-E4F9B98DA4FD}" srcId="{7EADFCAF-B035-4B23-9F36-276A8F4EFDFA}" destId="{D42B178D-DFA6-44E1-93CC-C0791836E13C}" srcOrd="1" destOrd="0" parTransId="{BAE8AEF7-A962-4696-A9CB-29EFEAF7C332}" sibTransId="{4C938D42-9256-43D4-9662-5D389CE21640}"/>
    <dgm:cxn modelId="{7687B8D1-DE95-4214-BA08-12BB6769231A}" srcId="{81E672DD-907C-4CE9-84F3-C77FD280CD00}" destId="{5852E2AC-DBE5-4C36-B8CB-685462CD9215}" srcOrd="2" destOrd="0" parTransId="{E187ADD4-8207-4D1F-9BB4-43DE9E3BA0F5}" sibTransId="{671FF063-F225-472E-9B37-E7815672CD1E}"/>
    <dgm:cxn modelId="{C622D6EC-7733-415F-B8EC-4CADC67161A9}" type="presOf" srcId="{56B0F142-79D5-483A-A8BC-B01117C18CD8}" destId="{F8EC5B6B-00F2-4F74-A95A-DB2CE9D89C41}" srcOrd="0" destOrd="2" presId="urn:microsoft.com/office/officeart/2005/8/layout/hList1"/>
    <dgm:cxn modelId="{6C4020F9-5367-48DC-9B1F-04F3960A2D7A}" type="presOf" srcId="{8C6C2B22-AF1F-4F0A-89C9-01BCE8156828}" destId="{DA9CF5DA-BA99-4864-B52B-CCE734064897}" srcOrd="0" destOrd="1" presId="urn:microsoft.com/office/officeart/2005/8/layout/hList1"/>
    <dgm:cxn modelId="{2ECDA7F9-D641-475E-84E6-F1CA8517A5EE}" type="presOf" srcId="{616E5A9A-3CFD-4693-B16A-678CB856B1CB}" destId="{B9428C4B-21B2-4BDB-8A14-CB994DBD5552}" srcOrd="0" destOrd="1" presId="urn:microsoft.com/office/officeart/2005/8/layout/hList1"/>
    <dgm:cxn modelId="{8043415D-24E4-42EF-9B30-AE06D2097E52}" type="presParOf" srcId="{6EC17CB7-485C-40D6-9234-A2770DDE0A56}" destId="{F7083D80-2778-42DF-B1DB-6BE943901E82}" srcOrd="0" destOrd="0" presId="urn:microsoft.com/office/officeart/2005/8/layout/hList1"/>
    <dgm:cxn modelId="{B4A3F979-8C8E-4F5F-86B6-CB98CBC7EBCE}" type="presParOf" srcId="{F7083D80-2778-42DF-B1DB-6BE943901E82}" destId="{A36A386B-897A-4F5C-AFBC-BA5B08CFFA28}" srcOrd="0" destOrd="0" presId="urn:microsoft.com/office/officeart/2005/8/layout/hList1"/>
    <dgm:cxn modelId="{078C7D08-62AE-4358-AB21-A211743425E0}" type="presParOf" srcId="{F7083D80-2778-42DF-B1DB-6BE943901E82}" destId="{DA9CF5DA-BA99-4864-B52B-CCE734064897}" srcOrd="1" destOrd="0" presId="urn:microsoft.com/office/officeart/2005/8/layout/hList1"/>
    <dgm:cxn modelId="{EE9E7150-C138-4F1E-BD23-7B04EF5CEC14}" type="presParOf" srcId="{6EC17CB7-485C-40D6-9234-A2770DDE0A56}" destId="{12141511-08CA-4FCA-B404-060062A652A3}" srcOrd="1" destOrd="0" presId="urn:microsoft.com/office/officeart/2005/8/layout/hList1"/>
    <dgm:cxn modelId="{B78BC94D-263E-4443-9E77-74B7ADBC0F41}" type="presParOf" srcId="{6EC17CB7-485C-40D6-9234-A2770DDE0A56}" destId="{F52BB025-C25E-4514-91D8-AFE78343A7E5}" srcOrd="2" destOrd="0" presId="urn:microsoft.com/office/officeart/2005/8/layout/hList1"/>
    <dgm:cxn modelId="{29051EB3-10B8-4148-B652-5D04D81D2689}" type="presParOf" srcId="{F52BB025-C25E-4514-91D8-AFE78343A7E5}" destId="{91F72B07-40D3-4688-9767-E329394C9748}" srcOrd="0" destOrd="0" presId="urn:microsoft.com/office/officeart/2005/8/layout/hList1"/>
    <dgm:cxn modelId="{E94C97AF-8892-40F4-A7F9-A8A6825A3AF9}" type="presParOf" srcId="{F52BB025-C25E-4514-91D8-AFE78343A7E5}" destId="{F8EC5B6B-00F2-4F74-A95A-DB2CE9D89C41}" srcOrd="1" destOrd="0" presId="urn:microsoft.com/office/officeart/2005/8/layout/hList1"/>
    <dgm:cxn modelId="{0B6DDF15-8DF3-44DA-82D8-E9B9B904E189}" type="presParOf" srcId="{6EC17CB7-485C-40D6-9234-A2770DDE0A56}" destId="{A8099290-B946-45BC-B0E9-65931E07A848}" srcOrd="3" destOrd="0" presId="urn:microsoft.com/office/officeart/2005/8/layout/hList1"/>
    <dgm:cxn modelId="{5321BE1D-7356-4B38-B79D-A2E8DEBBEE19}" type="presParOf" srcId="{6EC17CB7-485C-40D6-9234-A2770DDE0A56}" destId="{F21DEE78-6190-4D4B-854F-8D476BD4DB80}" srcOrd="4" destOrd="0" presId="urn:microsoft.com/office/officeart/2005/8/layout/hList1"/>
    <dgm:cxn modelId="{0AF6FEA5-F051-4E9C-8F1B-1A7717E67137}" type="presParOf" srcId="{F21DEE78-6190-4D4B-854F-8D476BD4DB80}" destId="{7C8C0538-13C0-48B6-9DF6-A441335A1A3D}" srcOrd="0" destOrd="0" presId="urn:microsoft.com/office/officeart/2005/8/layout/hList1"/>
    <dgm:cxn modelId="{F1EF7A67-CD20-4E21-B732-449EF3D53AED}" type="presParOf" srcId="{F21DEE78-6190-4D4B-854F-8D476BD4DB80}" destId="{B9428C4B-21B2-4BDB-8A14-CB994DBD555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A386B-897A-4F5C-AFBC-BA5B08CFFA28}">
      <dsp:nvSpPr>
        <dsp:cNvPr id="0" name=""/>
        <dsp:cNvSpPr/>
      </dsp:nvSpPr>
      <dsp:spPr>
        <a:xfrm>
          <a:off x="2896" y="240042"/>
          <a:ext cx="2824274" cy="11297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Motivation</a:t>
          </a:r>
        </a:p>
      </dsp:txBody>
      <dsp:txXfrm>
        <a:off x="2896" y="240042"/>
        <a:ext cx="2824274" cy="1129709"/>
      </dsp:txXfrm>
    </dsp:sp>
    <dsp:sp modelId="{DA9CF5DA-BA99-4864-B52B-CCE734064897}">
      <dsp:nvSpPr>
        <dsp:cNvPr id="0" name=""/>
        <dsp:cNvSpPr/>
      </dsp:nvSpPr>
      <dsp:spPr>
        <a:xfrm>
          <a:off x="2896" y="1369752"/>
          <a:ext cx="2824274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400" kern="1200" dirty="0"/>
            <a:t>Usability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400" kern="1200" dirty="0"/>
            <a:t>Attraktivität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400" kern="1200" dirty="0"/>
            <a:t>Zielsetzung</a:t>
          </a:r>
        </a:p>
      </dsp:txBody>
      <dsp:txXfrm>
        <a:off x="2896" y="1369752"/>
        <a:ext cx="2824274" cy="2854800"/>
      </dsp:txXfrm>
    </dsp:sp>
    <dsp:sp modelId="{91F72B07-40D3-4688-9767-E329394C9748}">
      <dsp:nvSpPr>
        <dsp:cNvPr id="0" name=""/>
        <dsp:cNvSpPr/>
      </dsp:nvSpPr>
      <dsp:spPr>
        <a:xfrm>
          <a:off x="3222569" y="240042"/>
          <a:ext cx="2824274" cy="11297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Inhalt</a:t>
          </a:r>
        </a:p>
      </dsp:txBody>
      <dsp:txXfrm>
        <a:off x="3222569" y="240042"/>
        <a:ext cx="2824274" cy="1129709"/>
      </dsp:txXfrm>
    </dsp:sp>
    <dsp:sp modelId="{F8EC5B6B-00F2-4F74-A95A-DB2CE9D89C41}">
      <dsp:nvSpPr>
        <dsp:cNvPr id="0" name=""/>
        <dsp:cNvSpPr/>
      </dsp:nvSpPr>
      <dsp:spPr>
        <a:xfrm>
          <a:off x="3222569" y="1369752"/>
          <a:ext cx="2824274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400" kern="1200" dirty="0"/>
            <a:t>relevant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400" kern="1200" dirty="0"/>
            <a:t>umfassend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400" kern="1200" dirty="0"/>
            <a:t>korrekt</a:t>
          </a:r>
        </a:p>
      </dsp:txBody>
      <dsp:txXfrm>
        <a:off x="3222569" y="1369752"/>
        <a:ext cx="2824274" cy="2854800"/>
      </dsp:txXfrm>
    </dsp:sp>
    <dsp:sp modelId="{7C8C0538-13C0-48B6-9DF6-A441335A1A3D}">
      <dsp:nvSpPr>
        <dsp:cNvPr id="0" name=""/>
        <dsp:cNvSpPr/>
      </dsp:nvSpPr>
      <dsp:spPr>
        <a:xfrm>
          <a:off x="6442242" y="240042"/>
          <a:ext cx="2824274" cy="11297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Methodik</a:t>
          </a:r>
        </a:p>
      </dsp:txBody>
      <dsp:txXfrm>
        <a:off x="6442242" y="240042"/>
        <a:ext cx="2824274" cy="1129709"/>
      </dsp:txXfrm>
    </dsp:sp>
    <dsp:sp modelId="{B9428C4B-21B2-4BDB-8A14-CB994DBD5552}">
      <dsp:nvSpPr>
        <dsp:cNvPr id="0" name=""/>
        <dsp:cNvSpPr/>
      </dsp:nvSpPr>
      <dsp:spPr>
        <a:xfrm>
          <a:off x="6442242" y="1369752"/>
          <a:ext cx="2824274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400" kern="1200" dirty="0"/>
            <a:t>Flexibilität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400" kern="1200" dirty="0"/>
            <a:t>Passung an die Zielgruppe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400" kern="1200" dirty="0"/>
            <a:t>Umsetzung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400" kern="1200" dirty="0"/>
            <a:t>Dokumentation</a:t>
          </a:r>
        </a:p>
      </dsp:txBody>
      <dsp:txXfrm>
        <a:off x="6442242" y="1369752"/>
        <a:ext cx="2824274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4" y="6"/>
            <a:ext cx="2780712" cy="475978"/>
          </a:xfrm>
          <a:prstGeom prst="rect">
            <a:avLst/>
          </a:prstGeom>
        </p:spPr>
        <p:txBody>
          <a:bodyPr vert="horz" lIns="91279" tIns="45639" rIns="91279" bIns="4563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634837" y="6"/>
            <a:ext cx="2780712" cy="475978"/>
          </a:xfrm>
          <a:prstGeom prst="rect">
            <a:avLst/>
          </a:prstGeom>
        </p:spPr>
        <p:txBody>
          <a:bodyPr vert="horz" lIns="91279" tIns="45639" rIns="91279" bIns="45639" rtlCol="0"/>
          <a:lstStyle>
            <a:lvl1pPr algn="r">
              <a:defRPr sz="1200"/>
            </a:lvl1pPr>
          </a:lstStyle>
          <a:p>
            <a:pPr>
              <a:defRPr/>
            </a:pPr>
            <a:fld id="{3DBE2723-2822-419A-9BD4-4BAD25D3271D}" type="datetimeFigureOut">
              <a:rPr lang="en-US"/>
              <a:t>4/5/2023</a:t>
            </a:fld>
            <a:endParaRPr lang="en-US"/>
          </a:p>
        </p:txBody>
      </p:sp>
      <p:sp>
        <p:nvSpPr>
          <p:cNvPr id="6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58813" y="714375"/>
            <a:ext cx="5100637" cy="356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9" tIns="45639" rIns="91279" bIns="45639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41705" y="4521807"/>
            <a:ext cx="5133623" cy="4283813"/>
          </a:xfrm>
          <a:prstGeom prst="rect">
            <a:avLst/>
          </a:prstGeom>
        </p:spPr>
        <p:txBody>
          <a:bodyPr vert="horz" lIns="91279" tIns="45639" rIns="91279" bIns="45639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4" y="9041959"/>
            <a:ext cx="2780712" cy="475978"/>
          </a:xfrm>
          <a:prstGeom prst="rect">
            <a:avLst/>
          </a:prstGeom>
        </p:spPr>
        <p:txBody>
          <a:bodyPr vert="horz" lIns="91279" tIns="45639" rIns="91279" bIns="4563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634837" y="9041959"/>
            <a:ext cx="2780712" cy="475978"/>
          </a:xfrm>
          <a:prstGeom prst="rect">
            <a:avLst/>
          </a:prstGeom>
        </p:spPr>
        <p:txBody>
          <a:bodyPr vert="horz" lIns="91279" tIns="45639" rIns="91279" bIns="45639" rtlCol="0" anchor="b"/>
          <a:lstStyle>
            <a:lvl1pPr algn="r">
              <a:defRPr sz="1200"/>
            </a:lvl1pPr>
          </a:lstStyle>
          <a:p>
            <a:pPr>
              <a:defRPr/>
            </a:pPr>
            <a:fld id="{5453E05D-3DF1-4E21-AB1B-DE220D2B1110}" type="slidenum">
              <a:rPr lang="en-US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53617">
      <a:defRPr sz="12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2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2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2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2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2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2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2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58813" y="714375"/>
            <a:ext cx="5100637" cy="35687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96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58813" y="714375"/>
            <a:ext cx="5100637" cy="35687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1467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08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58813" y="714375"/>
            <a:ext cx="5100637" cy="356870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33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58813" y="714375"/>
            <a:ext cx="5100637" cy="356870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58813" y="714375"/>
            <a:ext cx="5100637" cy="35687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82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58813" y="714375"/>
            <a:ext cx="5100637" cy="35687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32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58813" y="714375"/>
            <a:ext cx="5100637" cy="35687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15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58813" y="714375"/>
            <a:ext cx="5100637" cy="35687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63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58813" y="714375"/>
            <a:ext cx="5100637" cy="35687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07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58813" y="714375"/>
            <a:ext cx="5100637" cy="35687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09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58813" y="714375"/>
            <a:ext cx="5100637" cy="35687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03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58813" y="714375"/>
            <a:ext cx="5100637" cy="35687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63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58813" y="714375"/>
            <a:ext cx="5100637" cy="356870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58813" y="714375"/>
            <a:ext cx="5100637" cy="35687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24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58813" y="714375"/>
            <a:ext cx="5100637" cy="35687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17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 bwMode="auto">
          <a:xfrm>
            <a:off x="6229175" y="821404"/>
            <a:ext cx="3556001" cy="5424322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cxnSp>
        <p:nvCxnSpPr>
          <p:cNvPr id="5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6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Rechteck 11"/>
          <p:cNvSpPr/>
          <p:nvPr userDrawn="1"/>
        </p:nvSpPr>
        <p:spPr bwMode="auto">
          <a:xfrm>
            <a:off x="-1428" y="4536554"/>
            <a:ext cx="5150484" cy="201622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Textfeld 7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grpSp>
        <p:nvGrpSpPr>
          <p:cNvPr id="10" name="Diagramm 9"/>
          <p:cNvGrpSpPr/>
          <p:nvPr userDrawn="1"/>
        </p:nvGrpSpPr>
        <p:grpSpPr bwMode="auto">
          <a:xfrm>
            <a:off x="1871" y="360090"/>
            <a:ext cx="7309297" cy="4872865"/>
            <a:chOff x="0" y="0"/>
            <a:chExt cx="7309297" cy="4872865"/>
          </a:xfrm>
        </p:grpSpPr>
        <p:sp>
          <p:nvSpPr>
            <p:cNvPr id="11" name="Rechteck 10"/>
            <p:cNvSpPr/>
            <p:nvPr/>
          </p:nvSpPr>
          <p:spPr bwMode="auto">
            <a:xfrm>
              <a:off x="0" y="438557"/>
              <a:ext cx="6000445" cy="4434307"/>
            </a:xfrm>
            <a:prstGeom prst="rect">
              <a:avLst/>
            </a:prstGeom>
            <a:blipFill>
              <a:blip r:embed="rId2"/>
              <a:srcRect l="4545" r="4545"/>
              <a:stretch/>
            </a:blip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2" name="Rechteck 11"/>
            <p:cNvSpPr/>
            <p:nvPr/>
          </p:nvSpPr>
          <p:spPr bwMode="auto">
            <a:xfrm>
              <a:off x="0" y="4146676"/>
              <a:ext cx="5170597" cy="726188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de-DE" sz="4000"/>
            </a:p>
          </p:txBody>
        </p:sp>
      </p:grpSp>
      <p:sp>
        <p:nvSpPr>
          <p:cNvPr id="13" name="Titel 1"/>
          <p:cNvSpPr>
            <a:spLocks noGrp="1"/>
          </p:cNvSpPr>
          <p:nvPr>
            <p:ph type="title"/>
          </p:nvPr>
        </p:nvSpPr>
        <p:spPr bwMode="auto">
          <a:xfrm>
            <a:off x="1" y="4536554"/>
            <a:ext cx="5149055" cy="648128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0"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324520" y="5400650"/>
            <a:ext cx="4680520" cy="1056268"/>
          </a:xfrm>
        </p:spPr>
        <p:txBody>
          <a:bodyPr/>
          <a:lstStyle>
            <a:lvl1pPr>
              <a:defRPr sz="1400"/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9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16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008163"/>
            <a:ext cx="9268300" cy="54243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20000"/>
              <a:buFont typeface="Wingdings"/>
              <a:buChar char="§"/>
              <a:defRPr sz="1800" b="0">
                <a:latin typeface="+mn-lt"/>
              </a:defRPr>
            </a:lvl1pPr>
            <a:lvl2pPr>
              <a:defRPr sz="1800" b="0"/>
            </a:lvl2pPr>
            <a:lvl3pPr marL="1191775" indent="-238356">
              <a:buFont typeface="Symbol"/>
              <a:buChar char="-"/>
              <a:defRPr sz="1800" b="0"/>
            </a:lvl3pPr>
            <a:lvl4pPr marL="1668482" indent="-238356">
              <a:buFont typeface="Symbol"/>
              <a:buChar char="-"/>
              <a:defRPr sz="1800" b="0"/>
            </a:lvl4pPr>
            <a:lvl5pPr marL="2145192" indent="-238356">
              <a:buFont typeface="Symbol"/>
              <a:buChar char="-"/>
              <a:defRPr sz="1800" b="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9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20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Didaktik der Biologie</a:t>
            </a:r>
            <a:r>
              <a:rPr lang="de-DE" sz="1200" b="1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– LMU München				</a:t>
            </a:r>
            <a:fld id="{8BE7A362-220D-42D0-B4B4-4DB6B9E5BC20}" type="slidenum">
              <a:rPr lang="de-DE" sz="1200" b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</a:t>
            </a:r>
            <a:r>
              <a:rPr lang="de-DE" sz="1200" b="1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– LMU München				</a:t>
            </a:r>
            <a:fld id="{8BE7A362-220D-42D0-B4B4-4DB6B9E5BC20}" type="slidenum">
              <a:rPr lang="de-DE" sz="1200" b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514915" y="288377"/>
            <a:ext cx="9268300" cy="1200151"/>
          </a:xfrm>
          <a:prstGeom prst="rect">
            <a:avLst/>
          </a:prstGeom>
        </p:spPr>
        <p:txBody>
          <a:bodyPr vert="horz" lIns="95361" tIns="47681" rIns="95361" bIns="47681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4915" y="1680223"/>
            <a:ext cx="9268300" cy="4752261"/>
          </a:xfrm>
          <a:prstGeom prst="rect">
            <a:avLst/>
          </a:prstGeom>
        </p:spPr>
        <p:txBody>
          <a:bodyPr vert="horz" lIns="95361" tIns="47681" rIns="95361" bIns="47681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</p:txBody>
      </p:sp>
      <p:sp>
        <p:nvSpPr>
          <p:cNvPr id="6" name="Foliennummernplatzhalter 4"/>
          <p:cNvSpPr>
            <a:spLocks noAdjustHandles="1"/>
          </p:cNvSpPr>
          <p:nvPr userDrawn="1"/>
        </p:nvSpPr>
        <p:spPr bwMode="auto">
          <a:xfrm>
            <a:off x="9845788" y="6773532"/>
            <a:ext cx="470210" cy="53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61" tIns="47681" rIns="95361" bIns="47681" anchor="ctr"/>
          <a:lstStyle/>
          <a:p>
            <a:pPr algn="ctr">
              <a:defRPr/>
            </a:pPr>
            <a:fld id="{8BE7A362-220D-42D0-B4B4-4DB6B9E5BC20}" type="slidenum">
              <a:rPr lang="de-DE" sz="1200" b="1">
                <a:solidFill>
                  <a:schemeClr val="bg1"/>
                </a:solidFill>
                <a:latin typeface="Arial Bold"/>
                <a:ea typeface="Arial Bold"/>
                <a:cs typeface="Arial Bold"/>
              </a:rPr>
              <a:t>‹Nr.›</a:t>
            </a:fld>
            <a:endParaRPr lang="de-DE" sz="1200" b="1">
              <a:solidFill>
                <a:schemeClr val="bg1"/>
              </a:solidFill>
              <a:latin typeface="Arial Bold"/>
              <a:ea typeface="Arial Bold"/>
              <a:cs typeface="Arial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53617">
        <a:spcBef>
          <a:spcPts val="0"/>
        </a:spcBef>
        <a:buNone/>
        <a:defRPr sz="47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607" indent="-357607" algn="l" defTabSz="953617">
        <a:spcBef>
          <a:spcPts val="0"/>
        </a:spcBef>
        <a:buFont typeface="Arial"/>
        <a:buNone/>
        <a:defRPr sz="2400" b="1">
          <a:solidFill>
            <a:schemeClr val="tx1"/>
          </a:solidFill>
          <a:latin typeface="Arial Bold"/>
          <a:ea typeface="+mn-ea"/>
          <a:cs typeface="+mn-cs"/>
        </a:defRPr>
      </a:lvl1pPr>
      <a:lvl2pPr marL="774811" indent="-298005" algn="l" defTabSz="953617">
        <a:spcBef>
          <a:spcPts val="0"/>
        </a:spcBef>
        <a:buFont typeface="Arial"/>
        <a:buChar char="–"/>
        <a:defRPr sz="3000">
          <a:solidFill>
            <a:schemeClr val="tx1"/>
          </a:solidFill>
          <a:latin typeface="+mn-lt"/>
          <a:ea typeface="+mn-ea"/>
          <a:cs typeface="+mn-cs"/>
        </a:defRPr>
      </a:lvl2pPr>
      <a:lvl3pPr marL="1192021" indent="-238404" algn="l" defTabSz="953617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68828" indent="-238404" algn="l" defTabSz="953617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45636" indent="-238404" algn="l" defTabSz="953617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622444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099252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576061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052869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76808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953617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3pPr>
      <a:lvl4pPr marL="1430423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4pPr>
      <a:lvl5pPr marL="1907231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5pPr>
      <a:lvl6pPr marL="238403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6pPr>
      <a:lvl7pPr marL="286084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7pPr>
      <a:lvl8pPr marL="3337656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8pPr>
      <a:lvl9pPr marL="3814465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us.biologie.uni-muenchen.de/?page_id=3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2/lb/1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didaktikonline.physik.uni-muenchen.de/physik_multimedia/vortr/6_muenchen_LFB_2012_out.pdf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com/" TargetMode="External"/><Relationship Id="rId13" Type="http://schemas.openxmlformats.org/officeDocument/2006/relationships/hyperlink" Target="https://creativemarket.com/eucalyp" TargetMode="External"/><Relationship Id="rId18" Type="http://schemas.openxmlformats.org/officeDocument/2006/relationships/hyperlink" Target="https://www.tinkercad.com/" TargetMode="External"/><Relationship Id="rId3" Type="http://schemas.openxmlformats.org/officeDocument/2006/relationships/slide" Target="slide1.xml"/><Relationship Id="rId21" Type="http://schemas.openxmlformats.org/officeDocument/2006/relationships/hyperlink" Target="https://www.digitus.biologie.uni-muenchen.de/?page_id=345" TargetMode="External"/><Relationship Id="rId7" Type="http://schemas.openxmlformats.org/officeDocument/2006/relationships/hyperlink" Target="https://smashicons.com/" TargetMode="External"/><Relationship Id="rId12" Type="http://schemas.openxmlformats.org/officeDocument/2006/relationships/hyperlink" Target="https://beebit.de/de/" TargetMode="External"/><Relationship Id="rId17" Type="http://schemas.openxmlformats.org/officeDocument/2006/relationships/slide" Target="slide9.xml"/><Relationship Id="rId25" Type="http://schemas.openxmlformats.org/officeDocument/2006/relationships/hyperlink" Target="https://creativecommons.org/licenses/by-sa/4.0/legalcode.de" TargetMode="External"/><Relationship Id="rId2" Type="http://schemas.openxmlformats.org/officeDocument/2006/relationships/notesSlide" Target="../notesSlides/notesSlide15.xml"/><Relationship Id="rId16" Type="http://schemas.openxmlformats.org/officeDocument/2006/relationships/slide" Target="slide8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11" Type="http://schemas.openxmlformats.org/officeDocument/2006/relationships/slide" Target="slide6.xml"/><Relationship Id="rId24" Type="http://schemas.openxmlformats.org/officeDocument/2006/relationships/hyperlink" Target="https://pixabay.com/images/id-594090/" TargetMode="External"/><Relationship Id="rId5" Type="http://schemas.openxmlformats.org/officeDocument/2006/relationships/slide" Target="slide3.xml"/><Relationship Id="rId15" Type="http://schemas.openxmlformats.org/officeDocument/2006/relationships/slide" Target="slide7.xml"/><Relationship Id="rId23" Type="http://schemas.openxmlformats.org/officeDocument/2006/relationships/slide" Target="slide13.xml"/><Relationship Id="rId10" Type="http://schemas.openxmlformats.org/officeDocument/2006/relationships/slide" Target="slide5.xml"/><Relationship Id="rId19" Type="http://schemas.openxmlformats.org/officeDocument/2006/relationships/hyperlink" Target="https://www.tinkercad.com/things/3SABAD5efqu" TargetMode="External"/><Relationship Id="rId4" Type="http://schemas.openxmlformats.org/officeDocument/2006/relationships/hyperlink" Target="https://p1.pxfuel.com/preview/840/409/182/image-editing-photoshop-image-editing-program-laptop.jpg" TargetMode="External"/><Relationship Id="rId9" Type="http://schemas.openxmlformats.org/officeDocument/2006/relationships/hyperlink" Target="https://www.freepik.com/" TargetMode="External"/><Relationship Id="rId14" Type="http://schemas.openxmlformats.org/officeDocument/2006/relationships/hyperlink" Target="https://www.flaticon.com/de" TargetMode="External"/><Relationship Id="rId22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s://floraincognita.com/de/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wn-chorus.org/e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eebit.de/diagram/#bselectPage" TargetMode="External"/><Relationship Id="rId7" Type="http://schemas.openxmlformats.org/officeDocument/2006/relationships/hyperlink" Target="https://www-genesis.destatis.de/genesis/onlin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lfu.bayern.de/luft/immissionsmessungen/messwertarchiv/index.htm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icarus.mpg.de/4331/animal-tracker-app" TargetMode="External"/><Relationship Id="rId7" Type="http://schemas.openxmlformats.org/officeDocument/2006/relationships/hyperlink" Target="https://www.bisa100.de/spielen/wirbeltiere/vogel/99-kennst-du-den-zugvoge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hyperlink" Target="https://naturgucker.de/natur.dll/sNpUy0Z0ERcwgMzkLeHFeaKa10i/" TargetMode="External"/><Relationship Id="rId9" Type="http://schemas.openxmlformats.org/officeDocument/2006/relationships/hyperlink" Target="https://www.bisa100.d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ghtmaker.com/insight/217174/Populationsdynami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tinkercad.com/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hyperlink" Target="https://www.tinkercad.com/things/3SABAD5efqu-dna-model-final-by-aidan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79536" y="493"/>
            <a:ext cx="10765680" cy="7188334"/>
          </a:xfrm>
          <a:prstGeom prst="rect">
            <a:avLst/>
          </a:prstGeom>
        </p:spPr>
      </p:pic>
      <p:sp>
        <p:nvSpPr>
          <p:cNvPr id="5" name="Rechteck 8"/>
          <p:cNvSpPr/>
          <p:nvPr/>
        </p:nvSpPr>
        <p:spPr bwMode="auto">
          <a:xfrm>
            <a:off x="3492872" y="504154"/>
            <a:ext cx="6836361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2800" dirty="0">
                <a:solidFill>
                  <a:schemeClr val="tx1"/>
                </a:solidFill>
              </a:rPr>
              <a:t>Vielfalt digitaler Werkzeuge</a:t>
            </a:r>
            <a:endParaRPr dirty="0"/>
          </a:p>
        </p:txBody>
      </p:sp>
      <p:sp>
        <p:nvSpPr>
          <p:cNvPr id="6" name="Rechteck 10"/>
          <p:cNvSpPr/>
          <p:nvPr/>
        </p:nvSpPr>
        <p:spPr bwMode="auto">
          <a:xfrm>
            <a:off x="3492872" y="1008209"/>
            <a:ext cx="6836361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2800" dirty="0">
                <a:solidFill>
                  <a:schemeClr val="tx1"/>
                </a:solidFill>
              </a:rPr>
              <a:t>für den Biologieunterricht kennenlernen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>
          <a:xfrm>
            <a:off x="2603147" y="6099125"/>
            <a:ext cx="6002293" cy="45577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u="sng" dirty="0">
                <a:hlinkClick r:id="rId3" tooltip="https://www.digitus.biologie.uni-muenchen.de/?page_id=31"/>
              </a:rPr>
              <a:t>https://www.digitus.biologie.uni-muenchen.de/?page_id=31</a:t>
            </a:r>
            <a:r>
              <a:rPr lang="de-DE" dirty="0"/>
              <a:t> </a:t>
            </a:r>
            <a:endParaRPr dirty="0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Datenbank digitaler Werkzeuge</a:t>
            </a:r>
            <a:endParaRPr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587" y="1008162"/>
            <a:ext cx="6586622" cy="4958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83" y="6178544"/>
            <a:ext cx="296931" cy="2969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Checkliste zur Bewertung digitaler Werkzeuge</a:t>
            </a:r>
            <a:endParaRPr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7" name="Inhaltsplatzhalter 2"/>
          <p:cNvSpPr>
            <a:spLocks/>
          </p:cNvSpPr>
          <p:nvPr/>
        </p:nvSpPr>
        <p:spPr bwMode="auto">
          <a:xfrm>
            <a:off x="7525320" y="0"/>
            <a:ext cx="2664295" cy="648128"/>
          </a:xfrm>
          <a:prstGeom prst="rect">
            <a:avLst/>
          </a:prstGeom>
        </p:spPr>
        <p:txBody>
          <a:bodyPr vert="horz" lIns="95361" tIns="47681" rIns="95361" bIns="47681" rtlCol="0" anchor="ctr">
            <a:normAutofit/>
          </a:bodyPr>
          <a:lstStyle>
            <a:lvl1pPr marL="357607" indent="-357607" algn="r" defTabSz="953617">
              <a:spcBef>
                <a:spcPts val="0"/>
              </a:spcBef>
              <a:buFont typeface="Arial"/>
              <a:buNone/>
              <a:defRPr sz="13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76806" indent="0" algn="l" defTabSz="953617">
              <a:spcBef>
                <a:spcPts val="0"/>
              </a:spcBef>
              <a:buFont typeface="Arial"/>
              <a:buNone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2021" indent="-238404" algn="l" defTabSz="953617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8828" indent="-238404" algn="l" defTabSz="953617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636" indent="-238404" algn="l" defTabSz="953617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2444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9252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6061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2869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fi-FI" sz="1400"/>
              <a:t>Girwidz (2012); siehe auch Debowska et al. (2013)</a:t>
            </a:r>
            <a:endParaRPr/>
          </a:p>
        </p:txBody>
      </p:sp>
      <p:graphicFrame>
        <p:nvGraphicFramePr>
          <p:cNvPr id="16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230752"/>
              </p:ext>
            </p:extLst>
          </p:nvPr>
        </p:nvGraphicFramePr>
        <p:xfrm>
          <a:off x="514350" y="1008063"/>
          <a:ext cx="9269413" cy="4464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feld 24"/>
          <p:cNvSpPr/>
          <p:nvPr/>
        </p:nvSpPr>
        <p:spPr bwMode="auto">
          <a:xfrm>
            <a:off x="632171" y="5796656"/>
            <a:ext cx="9269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 dirty="0"/>
              <a:t>Die ausführliche Checkliste zur Bewertung digitaler Werkzeuge findet sich in der Handreichung für Lehrkräfte.</a:t>
            </a:r>
            <a:endParaRPr sz="16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333" y="5817467"/>
            <a:ext cx="296931" cy="29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53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>
          <a:xfrm>
            <a:off x="6229175" y="821404"/>
            <a:ext cx="3556001" cy="573137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  <a:defRPr/>
            </a:pPr>
            <a:r>
              <a:rPr lang="de-DE" sz="1800" b="0" dirty="0"/>
              <a:t>Wählen Sie 3 Ihnen noch unbekannte digitale Werkzeuge aus und arbeiten Sie sich so in die Werkzeuge ein, dass Sie diese anderen erklären können.</a:t>
            </a:r>
            <a:endParaRPr sz="1800" dirty="0"/>
          </a:p>
          <a:p>
            <a:pPr>
              <a:spcBef>
                <a:spcPts val="600"/>
              </a:spcBef>
              <a:buClr>
                <a:schemeClr val="tx2"/>
              </a:buClr>
              <a:defRPr/>
            </a:pPr>
            <a:r>
              <a:rPr lang="de-DE" sz="1800" b="0" dirty="0"/>
              <a:t>Überlegen Sie sich Unterrichtsbeispiele, in denen diese Werkzeuge genutzt werden können und formulieren Sie eine entsprechende Aufgabenstellung für ein Unterrichtsbeispiel.</a:t>
            </a:r>
            <a:endParaRPr sz="1800" dirty="0"/>
          </a:p>
          <a:p>
            <a:pPr>
              <a:spcBef>
                <a:spcPts val="600"/>
              </a:spcBef>
              <a:buClr>
                <a:schemeClr val="tx2"/>
              </a:buClr>
              <a:defRPr/>
            </a:pPr>
            <a:r>
              <a:rPr lang="de-DE" sz="1800" b="0" dirty="0"/>
              <a:t>Identifizieren Sie, u.a. mit Hilfe der vorgestellten Checkliste, Vor- und Nachteile des Werkzeugs.</a:t>
            </a:r>
            <a:endParaRPr sz="1800" dirty="0"/>
          </a:p>
        </p:txBody>
      </p:sp>
      <p:sp>
        <p:nvSpPr>
          <p:cNvPr id="5" name="Titel 10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Aufgabe I</a:t>
            </a:r>
            <a:endParaRPr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400"/>
              <a:t>Digitale Werkzeuge</a:t>
            </a:r>
            <a:endParaRPr/>
          </a:p>
          <a:p>
            <a:pPr>
              <a:defRPr/>
            </a:pPr>
            <a:endParaRPr lang="de-DE" sz="1400"/>
          </a:p>
          <a:p>
            <a:pPr marL="0" indent="0">
              <a:defRPr/>
            </a:pPr>
            <a:r>
              <a:rPr lang="de-DE" sz="1400" b="0"/>
              <a:t>Nutzen Sie das Aufgabenblatt </a:t>
            </a:r>
            <a:r>
              <a:rPr lang="de-DE" b="0" i="1"/>
              <a:t>„</a:t>
            </a:r>
            <a:r>
              <a:rPr lang="de-DE" sz="1400" b="0" i="1"/>
              <a:t>Aufgabe I </a:t>
            </a:r>
            <a:r>
              <a:rPr lang="de-DE" b="0" i="1"/>
              <a:t>– Digitale Werkzeuge“ </a:t>
            </a:r>
            <a:r>
              <a:rPr lang="de-DE" sz="1400" b="0"/>
              <a:t>aus der Handreichung für Lehrkräfte.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buClr>
                <a:schemeClr val="tx2"/>
              </a:buClr>
              <a:defRPr/>
            </a:pPr>
            <a:r>
              <a:rPr lang="de-DE" sz="1800" b="0" dirty="0"/>
              <a:t>Integrieren Sie in Ihre Unterrichtsstunde eines der kennengelernten digitalen Werkzeuge und begründen Sie Ihre Entscheidung.</a:t>
            </a:r>
            <a:endParaRPr dirty="0"/>
          </a:p>
        </p:txBody>
      </p:sp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Aufgabe II</a:t>
            </a:r>
            <a:endParaRPr sz="270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Digitale Werkzeuge</a:t>
            </a:r>
            <a:endParaRPr dirty="0"/>
          </a:p>
          <a:p>
            <a:pPr>
              <a:defRPr/>
            </a:pPr>
            <a:endParaRPr lang="de-DE" dirty="0"/>
          </a:p>
          <a:p>
            <a:pPr marL="0" indent="0">
              <a:defRPr/>
            </a:pPr>
            <a:r>
              <a:rPr lang="de-DE" b="0" dirty="0"/>
              <a:t>Nutzen Sie das Aufgabenblatt </a:t>
            </a:r>
            <a:r>
              <a:rPr lang="de-DE" b="0" i="1" dirty="0"/>
              <a:t>„Aufgabe II – Digitale Werkzeuge“ </a:t>
            </a:r>
            <a:r>
              <a:rPr lang="de-DE" b="0" dirty="0"/>
              <a:t>aus der Handreichung für Lehrkräfte.</a:t>
            </a:r>
            <a:endParaRPr dirty="0"/>
          </a:p>
        </p:txBody>
      </p:sp>
      <p:sp>
        <p:nvSpPr>
          <p:cNvPr id="7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de-DE" sz="1800" b="0" dirty="0"/>
              <a:t>Becker, </a:t>
            </a:r>
            <a:r>
              <a:rPr lang="de-DE" sz="1800" b="0" dirty="0" err="1"/>
              <a:t>Messinger</a:t>
            </a:r>
            <a:r>
              <a:rPr lang="de-DE" sz="1800" b="0" dirty="0"/>
              <a:t>-Koppelt, Thyssen (2020).</a:t>
            </a:r>
            <a:r>
              <a:rPr lang="de-DE" sz="1800" b="0" i="1" dirty="0"/>
              <a:t>Digitale Basiskompetenzen – Orientierungshilfe und Praxisbeispiele für die universitäre Lehramtsausbildung in den Naturwissenschaften.</a:t>
            </a:r>
            <a:r>
              <a:rPr lang="de-DE" sz="1800" b="0" dirty="0"/>
              <a:t> Hamburg: Joachim Herz Stiftung.</a:t>
            </a:r>
          </a:p>
          <a:p>
            <a:pPr>
              <a:defRPr/>
            </a:pPr>
            <a:r>
              <a:rPr lang="de-DE" sz="1800" b="0" dirty="0"/>
              <a:t>Bryce, M., </a:t>
            </a:r>
            <a:r>
              <a:rPr lang="de-DE" sz="1800" b="0" dirty="0" err="1"/>
              <a:t>Hutfluss</a:t>
            </a:r>
            <a:r>
              <a:rPr lang="de-DE" sz="1800" b="0" dirty="0"/>
              <a:t>, A., </a:t>
            </a:r>
            <a:r>
              <a:rPr lang="de-DE" sz="1800" b="0" dirty="0" err="1"/>
              <a:t>Gerl</a:t>
            </a:r>
            <a:r>
              <a:rPr lang="de-DE" sz="1800" b="0" dirty="0"/>
              <a:t>, T. (2021). Biologie macht </a:t>
            </a:r>
            <a:r>
              <a:rPr lang="de-DE" sz="1800" b="0" dirty="0" err="1"/>
              <a:t>SchulePLUS</a:t>
            </a:r>
            <a:r>
              <a:rPr lang="de-DE" sz="1800" b="0" dirty="0"/>
              <a:t> und BIOTOPIA Dawn Chorus – Ein </a:t>
            </a:r>
            <a:r>
              <a:rPr lang="de-DE" sz="1800" b="0" dirty="0" err="1"/>
              <a:t>Citizen</a:t>
            </a:r>
            <a:r>
              <a:rPr lang="de-DE" sz="1800" b="0" dirty="0"/>
              <a:t> Science &amp; Arts-Projekt zum weltweiten Vogelgesang. </a:t>
            </a:r>
            <a:r>
              <a:rPr lang="de-DE" sz="1800" b="0" i="1" dirty="0" err="1"/>
              <a:t>Lehrerbildung@LMU</a:t>
            </a:r>
            <a:r>
              <a:rPr lang="de-DE" sz="1800" b="0" dirty="0"/>
              <a:t>, 1(1), 1–12. </a:t>
            </a:r>
            <a:r>
              <a:rPr lang="de-DE" sz="1800" b="0" dirty="0">
                <a:hlinkClick r:id="rId3"/>
              </a:rPr>
              <a:t>https://doi.org/10.5282/lb/12</a:t>
            </a:r>
            <a:r>
              <a:rPr lang="de-DE" sz="1800" b="0" dirty="0"/>
              <a:t> </a:t>
            </a:r>
            <a:endParaRPr sz="1800" dirty="0"/>
          </a:p>
          <a:p>
            <a:pPr>
              <a:defRPr/>
            </a:pPr>
            <a:r>
              <a:rPr lang="de-DE" sz="1800" b="0" dirty="0" err="1"/>
              <a:t>Dȩbowska</a:t>
            </a:r>
            <a:r>
              <a:rPr lang="de-DE" sz="1800" b="0" dirty="0"/>
              <a:t>, E., </a:t>
            </a:r>
            <a:r>
              <a:rPr lang="de-DE" sz="1800" b="0" dirty="0" err="1"/>
              <a:t>Girwidz</a:t>
            </a:r>
            <a:r>
              <a:rPr lang="de-DE" sz="1800" b="0" dirty="0"/>
              <a:t>, R., </a:t>
            </a:r>
            <a:r>
              <a:rPr lang="de-DE" sz="1800" b="0" dirty="0" err="1"/>
              <a:t>Greczyło</a:t>
            </a:r>
            <a:r>
              <a:rPr lang="de-DE" sz="1800" b="0" dirty="0"/>
              <a:t>, T., Kohnle, A., Mason, B., </a:t>
            </a:r>
            <a:r>
              <a:rPr lang="de-DE" sz="1800" b="0" dirty="0" err="1"/>
              <a:t>Mathelitsch</a:t>
            </a:r>
            <a:r>
              <a:rPr lang="de-DE" sz="1800" b="0" dirty="0"/>
              <a:t>, L., Melder, T., </a:t>
            </a:r>
            <a:r>
              <a:rPr lang="de-DE" sz="1800" b="0" dirty="0" err="1"/>
              <a:t>Michelini</a:t>
            </a:r>
            <a:r>
              <a:rPr lang="de-DE" sz="1800" b="0" dirty="0"/>
              <a:t>, M., </a:t>
            </a:r>
            <a:r>
              <a:rPr lang="de-DE" sz="1800" b="0" dirty="0" err="1"/>
              <a:t>Ruddock</a:t>
            </a:r>
            <a:r>
              <a:rPr lang="de-DE" sz="1800" b="0" dirty="0"/>
              <a:t>, I. &amp; Silva, J. (2013). Report </a:t>
            </a:r>
            <a:r>
              <a:rPr lang="de-DE" sz="1800" b="0" dirty="0" err="1"/>
              <a:t>and</a:t>
            </a:r>
            <a:r>
              <a:rPr lang="de-DE" sz="1800" b="0" dirty="0"/>
              <a:t> </a:t>
            </a:r>
            <a:r>
              <a:rPr lang="de-DE" sz="1800" b="0" dirty="0" err="1"/>
              <a:t>recommendations</a:t>
            </a:r>
            <a:r>
              <a:rPr lang="de-DE" sz="1800" b="0" dirty="0"/>
              <a:t> on </a:t>
            </a:r>
            <a:r>
              <a:rPr lang="de-DE" sz="1800" b="0" dirty="0" err="1"/>
              <a:t>multimedia</a:t>
            </a:r>
            <a:r>
              <a:rPr lang="de-DE" sz="1800" b="0" dirty="0"/>
              <a:t> </a:t>
            </a:r>
            <a:r>
              <a:rPr lang="de-DE" sz="1800" b="0" dirty="0" err="1"/>
              <a:t>materials</a:t>
            </a:r>
            <a:r>
              <a:rPr lang="de-DE" sz="1800" b="0" dirty="0"/>
              <a:t> </a:t>
            </a:r>
            <a:r>
              <a:rPr lang="de-DE" sz="1800" b="0" dirty="0" err="1"/>
              <a:t>for</a:t>
            </a:r>
            <a:r>
              <a:rPr lang="de-DE" sz="1800" b="0" dirty="0"/>
              <a:t> </a:t>
            </a:r>
            <a:r>
              <a:rPr lang="de-DE" sz="1800" b="0" dirty="0" err="1"/>
              <a:t>teaching</a:t>
            </a:r>
            <a:r>
              <a:rPr lang="de-DE" sz="1800" b="0" dirty="0"/>
              <a:t> </a:t>
            </a:r>
            <a:r>
              <a:rPr lang="de-DE" sz="1800" b="0" dirty="0" err="1"/>
              <a:t>and</a:t>
            </a:r>
            <a:r>
              <a:rPr lang="de-DE" sz="1800" b="0" dirty="0"/>
              <a:t> </a:t>
            </a:r>
            <a:r>
              <a:rPr lang="de-DE" sz="1800" b="0" dirty="0" err="1"/>
              <a:t>learning</a:t>
            </a:r>
            <a:r>
              <a:rPr lang="de-DE" sz="1800" b="0" dirty="0"/>
              <a:t> </a:t>
            </a:r>
            <a:r>
              <a:rPr lang="de-DE" sz="1800" b="0" dirty="0" err="1"/>
              <a:t>electricity</a:t>
            </a:r>
            <a:r>
              <a:rPr lang="de-DE" sz="1800" b="0" dirty="0"/>
              <a:t> </a:t>
            </a:r>
            <a:r>
              <a:rPr lang="de-DE" sz="1800" b="0" dirty="0" err="1"/>
              <a:t>and</a:t>
            </a:r>
            <a:r>
              <a:rPr lang="de-DE" sz="1800" b="0" dirty="0"/>
              <a:t> </a:t>
            </a:r>
            <a:r>
              <a:rPr lang="de-DE" sz="1800" b="0" dirty="0" err="1"/>
              <a:t>magnetism</a:t>
            </a:r>
            <a:r>
              <a:rPr lang="de-DE" sz="1800" b="0" dirty="0"/>
              <a:t>. </a:t>
            </a:r>
            <a:r>
              <a:rPr lang="de-DE" sz="1800" b="0" i="1" dirty="0"/>
              <a:t>European Journal </a:t>
            </a:r>
            <a:r>
              <a:rPr lang="de-DE" sz="1800" b="0" i="1" dirty="0" err="1"/>
              <a:t>of</a:t>
            </a:r>
            <a:r>
              <a:rPr lang="de-DE" sz="1800" b="0" i="1" dirty="0"/>
              <a:t> </a:t>
            </a:r>
            <a:r>
              <a:rPr lang="de-DE" sz="1800" b="0" i="1" dirty="0" err="1"/>
              <a:t>Physics</a:t>
            </a:r>
            <a:r>
              <a:rPr lang="de-DE" sz="1800" b="0" dirty="0"/>
              <a:t>, </a:t>
            </a:r>
            <a:r>
              <a:rPr lang="de-DE" sz="1800" b="0" i="1" dirty="0"/>
              <a:t>34</a:t>
            </a:r>
            <a:r>
              <a:rPr lang="de-DE" sz="1800" b="0" dirty="0"/>
              <a:t>(3), 47-54.</a:t>
            </a:r>
            <a:endParaRPr sz="1800" dirty="0"/>
          </a:p>
          <a:p>
            <a:pPr>
              <a:defRPr/>
            </a:pPr>
            <a:r>
              <a:rPr lang="de-DE" sz="1800" b="0" dirty="0" err="1"/>
              <a:t>Gerl</a:t>
            </a:r>
            <a:r>
              <a:rPr lang="de-DE" sz="1800" b="0" dirty="0"/>
              <a:t>, T. (2018). Outdoor und Online – Naturbeobachtung 2.0. </a:t>
            </a:r>
            <a:r>
              <a:rPr lang="de-DE" sz="1800" b="0" i="1" dirty="0">
                <a:ea typeface="Calibri"/>
                <a:cs typeface="Calibri"/>
              </a:rPr>
              <a:t>Biologie 5-10</a:t>
            </a:r>
            <a:r>
              <a:rPr lang="de-DE" sz="1800" b="0" dirty="0">
                <a:ea typeface="Calibri"/>
                <a:cs typeface="Calibri"/>
              </a:rPr>
              <a:t>. 22:  42-45. Friedrich Verlag.</a:t>
            </a:r>
            <a:endParaRPr sz="1800" dirty="0"/>
          </a:p>
          <a:p>
            <a:pPr>
              <a:defRPr/>
            </a:pPr>
            <a:r>
              <a:rPr lang="de-DE" sz="1800" b="0" dirty="0" err="1"/>
              <a:t>Gerl</a:t>
            </a:r>
            <a:r>
              <a:rPr lang="de-DE" sz="1800" b="0" dirty="0"/>
              <a:t>, T. (2020a). </a:t>
            </a:r>
            <a:r>
              <a:rPr lang="de-DE" sz="1800" b="0" dirty="0" err="1"/>
              <a:t>Animal</a:t>
            </a:r>
            <a:r>
              <a:rPr lang="de-DE" sz="1800" b="0" dirty="0"/>
              <a:t> </a:t>
            </a:r>
            <a:r>
              <a:rPr lang="de-DE" sz="1800" b="0" dirty="0" err="1"/>
              <a:t>Tracker</a:t>
            </a:r>
            <a:r>
              <a:rPr lang="de-DE" sz="1800" b="0" dirty="0"/>
              <a:t> App: Der Natur auf der Spur. </a:t>
            </a:r>
            <a:r>
              <a:rPr lang="de-DE" sz="1800" b="0" i="1" dirty="0">
                <a:ea typeface="Calibri"/>
                <a:cs typeface="Calibri"/>
              </a:rPr>
              <a:t>Digital Unterrichten Biologie</a:t>
            </a:r>
            <a:r>
              <a:rPr lang="de-DE" sz="1800" b="0" dirty="0">
                <a:ea typeface="Calibri"/>
                <a:cs typeface="Calibri"/>
              </a:rPr>
              <a:t>, 1(03), 1.</a:t>
            </a:r>
            <a:endParaRPr lang="de-DE" sz="1800" b="0" dirty="0"/>
          </a:p>
          <a:p>
            <a:pPr>
              <a:defRPr/>
            </a:pPr>
            <a:r>
              <a:rPr lang="de-DE" sz="1800" b="0" dirty="0" err="1"/>
              <a:t>Gerl</a:t>
            </a:r>
            <a:r>
              <a:rPr lang="de-DE" sz="1800" b="0" dirty="0"/>
              <a:t>, T. (2020b). Der Vogelzug-eine faszinierende Reise: Nutzung von digitalen Daten zur Aufklärung </a:t>
            </a:r>
            <a:r>
              <a:rPr lang="de-DE" sz="1800" b="0" dirty="0" err="1"/>
              <a:t>chronobiologischer</a:t>
            </a:r>
            <a:r>
              <a:rPr lang="de-DE" sz="1800" b="0" dirty="0"/>
              <a:t> Phänomene. </a:t>
            </a:r>
            <a:r>
              <a:rPr lang="de-DE" sz="1800" b="0" i="1" dirty="0"/>
              <a:t>Unterricht Biologie</a:t>
            </a:r>
            <a:r>
              <a:rPr lang="de-DE" sz="1800" b="0" dirty="0"/>
              <a:t>, </a:t>
            </a:r>
            <a:r>
              <a:rPr lang="de-DE" sz="1800" b="0" i="1" dirty="0"/>
              <a:t>44</a:t>
            </a:r>
            <a:r>
              <a:rPr lang="de-DE" sz="1800" b="0" dirty="0"/>
              <a:t>(451), 10–14.</a:t>
            </a:r>
            <a:endParaRPr sz="1800" dirty="0"/>
          </a:p>
          <a:p>
            <a:pPr>
              <a:defRPr/>
            </a:pPr>
            <a:r>
              <a:rPr lang="de-DE" sz="1800" b="0" dirty="0" err="1"/>
              <a:t>Girwidz</a:t>
            </a:r>
            <a:r>
              <a:rPr lang="de-DE" sz="1800" b="0" dirty="0"/>
              <a:t>, R. (2012). Vortrag zum Multimediaeinsatz im Physikunterricht. </a:t>
            </a:r>
            <a:r>
              <a:rPr lang="de-DE" sz="1800" b="0" u="sng" dirty="0">
                <a:hlinkClick r:id="rId4" tooltip="http://www.didaktikonline.physik.uni-muenchen.de/physik_multimedia/vortr/6_muenchen_LFB_2012_out.pdf"/>
              </a:rPr>
              <a:t>http://www.didaktikonline.physik.uni-muenchen.de/physik_multimedia/vortr/6_muenchen_LFB_2012_out.pdf</a:t>
            </a:r>
            <a:r>
              <a:rPr lang="de-DE" sz="1800" b="0" dirty="0"/>
              <a:t>  (Aufgerufen am 18.02.2021).</a:t>
            </a:r>
            <a:endParaRPr sz="1800" dirty="0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Quellen- und Literaturverzeichnis</a:t>
            </a:r>
            <a:endParaRPr/>
          </a:p>
        </p:txBody>
      </p:sp>
      <p:sp>
        <p:nvSpPr>
          <p:cNvPr id="6" name="Inhaltsplatzhalter 6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clip" vert="horz" wrap="square" lIns="95358" tIns="47678" rIns="95358" bIns="47678" numCol="1" spcCol="0" rtlCol="0" fromWordArt="0" anchor="t" anchorCtr="0" forceAA="0" compatLnSpc="0">
            <a:normAutofit fontScale="80000" lnSpcReduction="10000"/>
          </a:bodyPr>
          <a:lstStyle/>
          <a:p>
            <a:pPr>
              <a:defRPr/>
            </a:pPr>
            <a:r>
              <a:rPr lang="de-DE" sz="1800" b="0" u="sng" dirty="0">
                <a:hlinkClick r:id="rId3" action="ppaction://hlinksldjump"/>
              </a:rPr>
              <a:t>Titelbild</a:t>
            </a:r>
            <a:r>
              <a:rPr lang="de-DE" sz="1800" b="0" dirty="0"/>
              <a:t>: </a:t>
            </a:r>
            <a:r>
              <a:rPr lang="de-DE" sz="1800" b="0" dirty="0" err="1"/>
              <a:t>Pxfue</a:t>
            </a:r>
            <a:r>
              <a:rPr lang="de-DE" sz="1800" b="0" dirty="0"/>
              <a:t>: </a:t>
            </a:r>
            <a:r>
              <a:rPr lang="de-DE" sz="18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4"/>
              </a:rPr>
              <a:t>https://p1.pxfuel.com/preview/840/409/182/image-editing-photoshop-image-editing-program-laptop.jpg</a:t>
            </a:r>
            <a:r>
              <a:rPr lang="de-DE" sz="18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(Aufgerufen am 12.02.2021).</a:t>
            </a:r>
            <a:endParaRPr sz="1800" b="0" dirty="0"/>
          </a:p>
          <a:p>
            <a:pPr>
              <a:defRPr/>
            </a:pPr>
            <a:r>
              <a:rPr lang="de-DE" sz="1800" b="0" u="sng" dirty="0">
                <a:hlinkClick r:id="rId5" action="ppaction://hlinksldjump"/>
              </a:rPr>
              <a:t>Mess-Sensoren</a:t>
            </a:r>
            <a:r>
              <a:rPr lang="de-DE" sz="1800" b="0" dirty="0"/>
              <a:t>: Versuchsaufbau und Grafik von </a:t>
            </a:r>
            <a:r>
              <a:rPr lang="de-DE" sz="1800" b="0" dirty="0" err="1"/>
              <a:t>DigitUS</a:t>
            </a:r>
            <a:r>
              <a:rPr lang="de-DE" sz="1800" b="0" dirty="0"/>
              <a:t>, Autor: Dagmar Frick</a:t>
            </a:r>
          </a:p>
          <a:p>
            <a:pPr>
              <a:defRPr/>
            </a:pPr>
            <a:r>
              <a:rPr lang="de-DE" sz="1800" b="0" dirty="0">
                <a:hlinkClick r:id="rId6" action="ppaction://hlinksldjump"/>
              </a:rPr>
              <a:t>Datenerfassung mit Hilfe des Smartphones</a:t>
            </a:r>
            <a:r>
              <a:rPr lang="de-DE" sz="1800" b="0" dirty="0"/>
              <a:t>: Fotos und Grafiken von </a:t>
            </a:r>
            <a:r>
              <a:rPr lang="de-DE" sz="1800" b="0" dirty="0" err="1"/>
              <a:t>DigitUS</a:t>
            </a:r>
            <a:r>
              <a:rPr lang="de-DE" sz="1800" b="0" dirty="0"/>
              <a:t>, Autor: Dagmar Frick</a:t>
            </a:r>
          </a:p>
          <a:p>
            <a:pPr>
              <a:defRPr/>
            </a:pPr>
            <a:r>
              <a:rPr lang="de-DE" sz="1800" b="0" dirty="0">
                <a:hlinkClick r:id="rId5" action="ppaction://hlinksldjump"/>
              </a:rPr>
              <a:t>Bluetooth</a:t>
            </a:r>
            <a:r>
              <a:rPr lang="de-DE" sz="1800" b="0" dirty="0"/>
              <a:t>: Icon von </a:t>
            </a:r>
            <a:r>
              <a:rPr lang="de-DE" sz="1800" b="0" dirty="0" err="1">
                <a:hlinkClick r:id="rId7"/>
              </a:rPr>
              <a:t>Smashicons</a:t>
            </a:r>
            <a:r>
              <a:rPr lang="de-DE" sz="1800" b="0" dirty="0"/>
              <a:t> auf </a:t>
            </a:r>
            <a:r>
              <a:rPr lang="de-DE" sz="1800" b="0" dirty="0" err="1">
                <a:hlinkClick r:id="rId8"/>
              </a:rPr>
              <a:t>Flaticon</a:t>
            </a:r>
            <a:endParaRPr lang="de-DE" sz="1800" b="0" dirty="0"/>
          </a:p>
          <a:p>
            <a:pPr>
              <a:defRPr/>
            </a:pPr>
            <a:r>
              <a:rPr lang="de-DE" sz="1800" b="0" dirty="0">
                <a:hlinkClick r:id="rId6" action="ppaction://hlinksldjump"/>
              </a:rPr>
              <a:t>Lavendel</a:t>
            </a:r>
            <a:r>
              <a:rPr lang="de-DE" sz="1800" b="0" dirty="0"/>
              <a:t>: Icon von </a:t>
            </a:r>
            <a:r>
              <a:rPr lang="de-DE" sz="1800" b="0" dirty="0" err="1">
                <a:hlinkClick r:id="rId9"/>
              </a:rPr>
              <a:t>Freepik</a:t>
            </a:r>
            <a:r>
              <a:rPr lang="de-DE" sz="1800" b="0" dirty="0"/>
              <a:t> auf </a:t>
            </a:r>
            <a:r>
              <a:rPr lang="de-DE" sz="1800" b="0" dirty="0" err="1">
                <a:hlinkClick r:id="rId8"/>
              </a:rPr>
              <a:t>Flaticon</a:t>
            </a:r>
            <a:endParaRPr lang="de-DE" sz="1800" b="0" dirty="0"/>
          </a:p>
          <a:p>
            <a:pPr>
              <a:defRPr/>
            </a:pPr>
            <a:r>
              <a:rPr lang="de-DE" sz="1800" b="0" dirty="0" err="1">
                <a:hlinkClick r:id="rId10" action="ppaction://hlinksldjump"/>
              </a:rPr>
              <a:t>Citizen</a:t>
            </a:r>
            <a:r>
              <a:rPr lang="de-DE" sz="1800" b="0" dirty="0">
                <a:hlinkClick r:id="rId10" action="ppaction://hlinksldjump"/>
              </a:rPr>
              <a:t> Science</a:t>
            </a:r>
            <a:r>
              <a:rPr lang="de-DE" sz="1800" b="0" dirty="0"/>
              <a:t>: Grafik von </a:t>
            </a:r>
            <a:r>
              <a:rPr lang="de-DE" sz="1800" b="0" dirty="0" err="1"/>
              <a:t>DigitUS</a:t>
            </a:r>
            <a:r>
              <a:rPr lang="de-DE" sz="1800" b="0" dirty="0"/>
              <a:t>, Autor: Dagmar Frick</a:t>
            </a:r>
          </a:p>
          <a:p>
            <a:pPr>
              <a:defRPr/>
            </a:pPr>
            <a:r>
              <a:rPr lang="de-DE" sz="1800" b="0" dirty="0">
                <a:hlinkClick r:id="rId10" action="ppaction://hlinksldjump"/>
              </a:rPr>
              <a:t>Vogel</a:t>
            </a:r>
            <a:r>
              <a:rPr lang="de-DE" sz="1800" b="0" dirty="0"/>
              <a:t>: Icon von </a:t>
            </a:r>
            <a:r>
              <a:rPr lang="de-DE" sz="1800" b="0" dirty="0" err="1">
                <a:hlinkClick r:id="rId7"/>
              </a:rPr>
              <a:t>Smashicons</a:t>
            </a:r>
            <a:r>
              <a:rPr lang="de-DE" sz="1800" b="0" dirty="0"/>
              <a:t> auf </a:t>
            </a:r>
            <a:r>
              <a:rPr lang="de-DE" sz="1800" b="0" dirty="0" err="1">
                <a:hlinkClick r:id="rId8"/>
              </a:rPr>
              <a:t>Flaticon</a:t>
            </a:r>
            <a:endParaRPr lang="de-DE" sz="1800" b="0" dirty="0"/>
          </a:p>
          <a:p>
            <a:pPr>
              <a:defRPr/>
            </a:pPr>
            <a:r>
              <a:rPr lang="de-DE" sz="1800" b="0" u="sng" dirty="0" err="1">
                <a:hlinkClick r:id="rId11" action="ppaction://hlinksldjump" tooltip="ppaction://hlinksldjumpslide3"/>
              </a:rPr>
              <a:t>BeeBit</a:t>
            </a:r>
            <a:r>
              <a:rPr lang="de-DE" sz="1800" b="0" dirty="0"/>
              <a:t>: Logo und Diagramm von </a:t>
            </a:r>
            <a:r>
              <a:rPr lang="de-DE" sz="1800" b="0" dirty="0" err="1">
                <a:hlinkClick r:id="rId12"/>
              </a:rPr>
              <a:t>BeeBit</a:t>
            </a:r>
            <a:r>
              <a:rPr lang="de-DE" sz="1800" b="0" dirty="0"/>
              <a:t> </a:t>
            </a:r>
          </a:p>
          <a:p>
            <a:pPr>
              <a:defRPr/>
            </a:pPr>
            <a:r>
              <a:rPr lang="de-DE" sz="1800" b="0" dirty="0">
                <a:hlinkClick r:id="rId11" action="ppaction://hlinksldjump"/>
              </a:rPr>
              <a:t>Daten</a:t>
            </a:r>
            <a:r>
              <a:rPr lang="de-DE" sz="1800" b="0" dirty="0"/>
              <a:t>: Icon von </a:t>
            </a:r>
            <a:r>
              <a:rPr lang="de-DE" sz="1800" b="0" dirty="0" err="1">
                <a:hlinkClick r:id="rId13"/>
              </a:rPr>
              <a:t>Eucalyp</a:t>
            </a:r>
            <a:r>
              <a:rPr lang="de-DE" sz="1800" b="0" dirty="0"/>
              <a:t> auf </a:t>
            </a:r>
            <a:r>
              <a:rPr lang="de-DE" sz="1800" b="0" dirty="0" err="1">
                <a:hlinkClick r:id="rId14"/>
              </a:rPr>
              <a:t>Flaticon</a:t>
            </a:r>
            <a:endParaRPr lang="de-DE" sz="1800" b="0" dirty="0">
              <a:hlinkClick r:id="rId15" action="ppaction://hlinksldjump" tooltip="ppaction://hlinksldjumpslide3"/>
            </a:endParaRPr>
          </a:p>
          <a:p>
            <a:pPr>
              <a:defRPr/>
            </a:pPr>
            <a:r>
              <a:rPr lang="de-DE" sz="1800" b="0" u="sng" dirty="0">
                <a:hlinkClick r:id="rId15" action="ppaction://hlinksldjump" tooltip="ppaction://hlinksldjumpslide3"/>
              </a:rPr>
              <a:t>Vogelzug:</a:t>
            </a:r>
            <a:r>
              <a:rPr lang="de-DE" sz="1800" b="0" dirty="0"/>
              <a:t> </a:t>
            </a:r>
            <a:r>
              <a:rPr lang="de-DE" sz="18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GERL, T. (2018). Outdoor und Online – Naturbeobachtung 2.0. </a:t>
            </a:r>
            <a:r>
              <a:rPr lang="de-DE" sz="1800" b="0" i="1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Biologie 5-10</a:t>
            </a:r>
            <a:r>
              <a:rPr lang="de-DE" sz="18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. 22:  42-45. Friedrich Verlag.</a:t>
            </a:r>
            <a:endParaRPr sz="1800" b="0" dirty="0"/>
          </a:p>
          <a:p>
            <a:pPr>
              <a:defRPr/>
            </a:pPr>
            <a:r>
              <a:rPr lang="de-DE" sz="1800" b="0" u="sng" dirty="0" err="1">
                <a:hlinkClick r:id="rId15" action="ppaction://hlinksldjump" tooltip="ppaction://hlinksldjumpslide3"/>
              </a:rPr>
              <a:t>Animal</a:t>
            </a:r>
            <a:r>
              <a:rPr lang="de-DE" sz="1800" b="0" u="sng" dirty="0">
                <a:hlinkClick r:id="rId15" action="ppaction://hlinksldjump" tooltip="ppaction://hlinksldjumpslide3"/>
              </a:rPr>
              <a:t> </a:t>
            </a:r>
            <a:r>
              <a:rPr lang="de-DE" sz="1800" b="0" u="sng" dirty="0" err="1">
                <a:hlinkClick r:id="rId15" action="ppaction://hlinksldjump" tooltip="ppaction://hlinksldjumpslide3"/>
              </a:rPr>
              <a:t>Tracker</a:t>
            </a:r>
            <a:r>
              <a:rPr lang="de-DE" sz="1800" b="0" u="sng" dirty="0">
                <a:hlinkClick r:id="rId15" action="ppaction://hlinksldjump" tooltip="ppaction://hlinksldjumpslide3"/>
              </a:rPr>
              <a:t>:</a:t>
            </a:r>
            <a:r>
              <a:rPr lang="de-DE" sz="1800" b="0" dirty="0"/>
              <a:t> </a:t>
            </a:r>
            <a:r>
              <a:rPr lang="de-DE" sz="1800" b="0" i="0" u="none" strike="noStrike" cap="none" spc="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Gerl</a:t>
            </a:r>
            <a:r>
              <a:rPr lang="de-DE" sz="18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T. (2020b). </a:t>
            </a:r>
            <a:r>
              <a:rPr lang="de-DE" sz="1800" b="0" i="0" u="none" strike="noStrike" cap="none" spc="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Animal</a:t>
            </a:r>
            <a:r>
              <a:rPr lang="de-DE" sz="18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800" b="0" i="0" u="none" strike="noStrike" cap="none" spc="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Tracker</a:t>
            </a:r>
            <a:r>
              <a:rPr lang="de-DE" sz="18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App: Der Natur auf der Spur. </a:t>
            </a:r>
            <a:r>
              <a:rPr lang="de-DE" sz="1800" b="0" i="1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Digital Unterrichten Biologie</a:t>
            </a:r>
            <a:r>
              <a:rPr lang="de-DE" sz="18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1(03), 1.</a:t>
            </a:r>
            <a:endParaRPr sz="1800" b="0" dirty="0"/>
          </a:p>
          <a:p>
            <a:pPr>
              <a:defRPr/>
            </a:pPr>
            <a:r>
              <a:rPr lang="de-DE" sz="1800" b="0" u="sng" dirty="0" err="1">
                <a:hlinkClick r:id="rId15" action="ppaction://hlinksldjump" tooltip="ppaction://hlinksldjumpslide3"/>
              </a:rPr>
              <a:t>Bisa</a:t>
            </a:r>
            <a:r>
              <a:rPr lang="de-DE" sz="1800" b="0" u="sng" dirty="0">
                <a:hlinkClick r:id="rId15" action="ppaction://hlinksldjump" tooltip="ppaction://hlinksldjumpslide3"/>
              </a:rPr>
              <a:t>:</a:t>
            </a:r>
            <a:r>
              <a:rPr lang="de-DE" sz="1800" b="0" dirty="0"/>
              <a:t> </a:t>
            </a:r>
            <a:r>
              <a:rPr lang="de-DE" sz="1800" b="0" i="0" u="none" strike="noStrike" cap="none" spc="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Gerl</a:t>
            </a:r>
            <a:r>
              <a:rPr lang="de-DE" sz="18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T. (2020). Der Vogelzug - eine faszinierende Reise: Nutzung von digitalen Daten zur Aufklärung </a:t>
            </a:r>
            <a:r>
              <a:rPr lang="de-DE" sz="1800" b="0" i="0" u="none" strike="noStrike" cap="none" spc="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chronobiologischer</a:t>
            </a:r>
            <a:r>
              <a:rPr lang="de-DE" sz="18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Phänomene. </a:t>
            </a:r>
            <a:r>
              <a:rPr lang="de-DE" sz="1800" b="0" i="1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Unterricht Biologie</a:t>
            </a:r>
            <a:r>
              <a:rPr lang="de-DE" sz="18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44(451), 10–14.</a:t>
            </a:r>
            <a:endParaRPr sz="1800" b="0" dirty="0"/>
          </a:p>
          <a:p>
            <a:pPr>
              <a:defRPr/>
            </a:pPr>
            <a:r>
              <a:rPr lang="de-DE" sz="1800" b="0" u="sng" dirty="0">
                <a:hlinkClick r:id="rId16" action="ppaction://hlinksldjump" tooltip="ppaction://hlinksldjumpslide4"/>
              </a:rPr>
              <a:t>Insight </a:t>
            </a:r>
            <a:r>
              <a:rPr lang="de-DE" sz="1800" b="0" u="sng" dirty="0" err="1">
                <a:hlinkClick r:id="rId16" action="ppaction://hlinksldjump" tooltip="ppaction://hlinksldjumpslide4"/>
              </a:rPr>
              <a:t>Maker</a:t>
            </a:r>
            <a:r>
              <a:rPr lang="de-DE" sz="1800" b="0" dirty="0"/>
              <a:t>: Screenshot von </a:t>
            </a:r>
            <a:r>
              <a:rPr lang="de-DE" sz="1800" b="0" u="sng" dirty="0">
                <a:hlinkClick r:id="rId16" action="ppaction://hlinksldjump" tooltip="ppaction://hlinksldjumpslide4"/>
              </a:rPr>
              <a:t>https://insightmaker.com/insight/217174/Populationsdynamik </a:t>
            </a:r>
            <a:r>
              <a:rPr lang="de-DE" sz="1800" b="0" dirty="0"/>
              <a:t>(Aufgerufen am 10.02.2021).</a:t>
            </a:r>
          </a:p>
          <a:p>
            <a:pPr>
              <a:defRPr/>
            </a:pPr>
            <a:r>
              <a:rPr lang="de-DE" sz="1800" b="0" dirty="0" err="1">
                <a:hlinkClick r:id="rId17" action="ppaction://hlinksldjump"/>
              </a:rPr>
              <a:t>Tinkercad</a:t>
            </a:r>
            <a:r>
              <a:rPr lang="de-DE" sz="1800" b="0" dirty="0"/>
              <a:t>: Screenshots Kugelgelenk von </a:t>
            </a:r>
            <a:r>
              <a:rPr lang="de-DE" sz="1800" b="0" dirty="0" err="1"/>
              <a:t>DigitUS</a:t>
            </a:r>
            <a:r>
              <a:rPr lang="de-DE" sz="1800" b="0" dirty="0"/>
              <a:t> auf </a:t>
            </a:r>
            <a:r>
              <a:rPr lang="de-DE" sz="1800" b="0" dirty="0" err="1">
                <a:hlinkClick r:id="rId18"/>
              </a:rPr>
              <a:t>Tinkercad</a:t>
            </a:r>
            <a:r>
              <a:rPr lang="de-DE" sz="1800" b="0" dirty="0"/>
              <a:t>, Screenshots DNA-Doppelhelix von </a:t>
            </a:r>
            <a:r>
              <a:rPr lang="de-DE" sz="1800" b="0" dirty="0" err="1"/>
              <a:t>aidan</a:t>
            </a:r>
            <a:r>
              <a:rPr lang="de-DE" sz="1800" b="0" dirty="0"/>
              <a:t> auf  </a:t>
            </a:r>
            <a:r>
              <a:rPr lang="de-DE" sz="1800" b="0" dirty="0">
                <a:hlinkClick r:id="rId19"/>
              </a:rPr>
              <a:t>https://www.tinkercad.com/things/3SABAD5efqu</a:t>
            </a:r>
            <a:endParaRPr sz="1800" b="0" dirty="0"/>
          </a:p>
          <a:p>
            <a:pPr>
              <a:defRPr/>
            </a:pPr>
            <a:r>
              <a:rPr lang="de-DE" sz="1800" b="0" u="sng" dirty="0">
                <a:hlinkClick r:id="rId20" action="ppaction://hlinksldjump" tooltip="ppaction://hlinksldjumpslide6"/>
              </a:rPr>
              <a:t>Datenbank</a:t>
            </a:r>
            <a:r>
              <a:rPr lang="de-DE" sz="1800" b="0" dirty="0"/>
              <a:t>:  Screenshot „Datenbank digitaler Werkzeuge“ von </a:t>
            </a:r>
            <a:r>
              <a:rPr lang="de-DE" sz="1800" b="0" dirty="0" err="1"/>
              <a:t>DigitUS</a:t>
            </a:r>
            <a:r>
              <a:rPr lang="de-DE" sz="1800" b="0" dirty="0"/>
              <a:t> </a:t>
            </a:r>
            <a:r>
              <a:rPr lang="de-DE" sz="1800" b="0" u="sng" dirty="0">
                <a:hlinkClick r:id="rId21" tooltip="https://www.digitus.biologie.uni-muenchen.de/?page_id=345"/>
              </a:rPr>
              <a:t>https://www.digitus.biologie.uni-muenchen.de/?page_id=345</a:t>
            </a:r>
            <a:r>
              <a:rPr lang="de-DE" sz="1800" b="0" dirty="0"/>
              <a:t> (Aufgerufen am 06.07.2021).</a:t>
            </a:r>
            <a:endParaRPr sz="1800" b="0" dirty="0"/>
          </a:p>
          <a:p>
            <a:pPr>
              <a:defRPr/>
            </a:pPr>
            <a:r>
              <a:rPr lang="de-DE" sz="1800" b="0" u="sng" dirty="0">
                <a:hlinkClick r:id="rId22" action="ppaction://hlinksldjump" tooltip="ppaction://hlinksldjumpslide7"/>
              </a:rPr>
              <a:t>Aufgabe I </a:t>
            </a:r>
            <a:r>
              <a:rPr lang="de-DE" sz="1800" b="0" dirty="0"/>
              <a:t>/</a:t>
            </a:r>
            <a:r>
              <a:rPr lang="de-DE" sz="1800" b="0" u="sng" dirty="0">
                <a:hlinkClick r:id="rId23" action="ppaction://hlinksldjump" tooltip="ppaction://hlinksldjumpslide9"/>
              </a:rPr>
              <a:t>II</a:t>
            </a:r>
            <a:r>
              <a:rPr lang="de-DE" sz="1800" b="0" dirty="0"/>
              <a:t> Bild von </a:t>
            </a:r>
            <a:r>
              <a:rPr lang="de-DE" sz="1800" b="0" dirty="0" err="1"/>
              <a:t>StartupStockPhots</a:t>
            </a:r>
            <a:r>
              <a:rPr lang="de-DE" sz="1800" b="0" dirty="0"/>
              <a:t> auf </a:t>
            </a:r>
            <a:r>
              <a:rPr lang="de-DE" sz="1800" b="0" dirty="0" err="1"/>
              <a:t>Pixabay</a:t>
            </a:r>
            <a:r>
              <a:rPr lang="de-DE" sz="1800" b="0" dirty="0"/>
              <a:t>: </a:t>
            </a:r>
            <a:r>
              <a:rPr lang="de-DE" sz="1800" b="0" dirty="0">
                <a:hlinkClick r:id="rId24"/>
              </a:rPr>
              <a:t>https://pixabay.com/images/id-594090/</a:t>
            </a:r>
            <a:r>
              <a:rPr lang="de-DE" sz="1800" b="0" dirty="0"/>
              <a:t> </a:t>
            </a:r>
            <a:br>
              <a:rPr lang="de-DE" sz="1800" b="0" dirty="0"/>
            </a:br>
            <a:endParaRPr lang="de-DE" sz="1800" b="0" i="0" u="none" strike="noStrike" cap="none" spc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>
              <a:buClr>
                <a:srgbClr val="C00000"/>
              </a:buClr>
              <a:buSzPct val="120000"/>
              <a:buFont typeface="Wingdings"/>
              <a:buNone/>
              <a:defRPr/>
            </a:pPr>
            <a:r>
              <a:rPr lang="de-DE" sz="18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Alle Bilder lizensiert unter</a:t>
            </a:r>
            <a:r>
              <a:rPr lang="de-DE" sz="1800" b="0" i="0" u="none" strike="noStrike" cap="none" spc="0" dirty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 </a:t>
            </a:r>
            <a:r>
              <a:rPr lang="de-DE" sz="1800" b="0" i="0" u="sng" strike="noStrike" cap="none" spc="0" dirty="0">
                <a:solidFill>
                  <a:schemeClr val="tx1"/>
                </a:solidFill>
                <a:latin typeface="+mn-lt"/>
                <a:ea typeface="Calibri"/>
                <a:cs typeface="Calibri"/>
                <a:hlinkClick r:id="rId25" tooltip="https://creativecommons.org/licenses/by-sa/4.0/legalcode.de"/>
              </a:rPr>
              <a:t>CC-BY-SA 4.0</a:t>
            </a:r>
            <a:endParaRPr lang="de-DE" sz="1800" b="0" i="0" u="sng" strike="noStrike" cap="none" spc="0" dirty="0">
              <a:solidFill>
                <a:schemeClr val="tx1"/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Quellen- und Literaturverzeichnis</a:t>
            </a:r>
            <a:endParaRPr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Bilder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066142A-875F-46E5-B3B0-DC05E79DB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b="0" dirty="0"/>
              <a:t>Lizenzhinweis: "Vielfalt digitaler Werkzeuge für den Biologieunterricht kennenlernen", erstellt  von D. Traub, M. Aufleger, A. Rutkowski, C. Förtsch, M. Spangler und B. Neuhaus im Projekt  </a:t>
            </a:r>
            <a:r>
              <a:rPr lang="de-DE" sz="1800" b="0" dirty="0" err="1"/>
              <a:t>DigitUS</a:t>
            </a:r>
            <a:r>
              <a:rPr lang="de-DE" sz="1800" b="0" dirty="0"/>
              <a:t> und lizenziert als CC BY SA 4.0. </a:t>
            </a:r>
          </a:p>
          <a:p>
            <a:pPr marL="0" indent="0">
              <a:buNone/>
            </a:pPr>
            <a:endParaRPr lang="de-DE" sz="1800" b="0" dirty="0"/>
          </a:p>
          <a:p>
            <a:pPr marL="0" indent="0">
              <a:buNone/>
            </a:pPr>
            <a:r>
              <a:rPr lang="de-DE" sz="1800" b="0" dirty="0"/>
              <a:t>Hinweis: Die Logos von </a:t>
            </a:r>
            <a:r>
              <a:rPr lang="de-DE" sz="1800" b="0" dirty="0" err="1"/>
              <a:t>DigitUS</a:t>
            </a:r>
            <a:r>
              <a:rPr lang="de-DE" sz="1800" b="0" dirty="0"/>
              <a:t> und seiner Projektpartner sind  urheberrechtlich geschützt. Sie sind im Fall einer Bearbeitung des  Materials zu entfernen.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60E6D68-6267-4EA0-8D05-621B75470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DigitUS</a:t>
            </a:r>
            <a:r>
              <a:rPr lang="de-DE" dirty="0"/>
              <a:t>-Projekt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B3CAC47-CBBC-4EFE-9361-5F095EFE57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Lizenzhinweis</a:t>
            </a:r>
          </a:p>
        </p:txBody>
      </p:sp>
    </p:spTree>
    <p:extLst>
      <p:ext uri="{BB962C8B-B14F-4D97-AF65-F5344CB8AC3E}">
        <p14:creationId xmlns:p14="http://schemas.microsoft.com/office/powerpoint/2010/main" val="40148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Vielfalt digitaler Werkzeuge kennenlernen</a:t>
            </a:r>
            <a:endParaRPr dirty="0"/>
          </a:p>
        </p:txBody>
      </p:sp>
      <p:sp>
        <p:nvSpPr>
          <p:cNvPr id="5" name="Inhaltsplatzhalter 10"/>
          <p:cNvSpPr>
            <a:spLocks noGrp="1"/>
          </p:cNvSpPr>
          <p:nvPr>
            <p:ph sz="quarter" idx="10"/>
          </p:nvPr>
        </p:nvSpPr>
        <p:spPr bwMode="auto">
          <a:xfrm>
            <a:off x="5878018" y="188208"/>
            <a:ext cx="4420095" cy="786663"/>
          </a:xfrm>
        </p:spPr>
        <p:txBody>
          <a:bodyPr vertOverflow="overflow" horzOverflow="clip" vert="horz" wrap="square" lIns="95360" tIns="47680" rIns="95360" bIns="47680" numCol="1" spcCol="0" rtlCol="0" fromWordArt="0" anchor="ctr" anchorCtr="0" forceAA="0" compatLnSpc="0">
            <a:noAutofit/>
          </a:bodyPr>
          <a:lstStyle/>
          <a:p>
            <a:pPr>
              <a:defRPr/>
            </a:pPr>
            <a:r>
              <a:rPr lang="de-DE" sz="1200" dirty="0"/>
              <a:t>leicht verändert nach: Becker, </a:t>
            </a:r>
            <a:endParaRPr dirty="0"/>
          </a:p>
          <a:p>
            <a:pPr>
              <a:defRPr/>
            </a:pPr>
            <a:r>
              <a:rPr lang="de-DE" sz="1200" dirty="0" err="1"/>
              <a:t>Messinger</a:t>
            </a:r>
            <a:r>
              <a:rPr lang="de-DE" sz="1200" dirty="0"/>
              <a:t>-Koppelt, Thyssen (2020).</a:t>
            </a:r>
            <a:endParaRPr dirty="0"/>
          </a:p>
          <a:p>
            <a:pPr>
              <a:defRPr/>
            </a:pPr>
            <a:r>
              <a:rPr lang="de-DE" sz="1200" dirty="0"/>
              <a:t> Digitale Basiskompetenzen.</a:t>
            </a:r>
            <a:endParaRPr dirty="0"/>
          </a:p>
          <a:p>
            <a:pPr>
              <a:defRPr/>
            </a:pPr>
            <a:r>
              <a:rPr lang="de-DE" sz="1200" dirty="0"/>
              <a:t> Joachim Herz Stiftung</a:t>
            </a:r>
            <a:endParaRPr sz="1200" dirty="0"/>
          </a:p>
          <a:p>
            <a:pPr>
              <a:defRPr/>
            </a:pPr>
            <a:endParaRPr sz="1200" dirty="0"/>
          </a:p>
          <a:p>
            <a:pPr>
              <a:defRPr/>
            </a:pPr>
            <a:endParaRPr sz="1200" dirty="0"/>
          </a:p>
        </p:txBody>
      </p:sp>
      <p:graphicFrame>
        <p:nvGraphicFramePr>
          <p:cNvPr id="6" name="Spalte 1-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393022"/>
              </p:ext>
            </p:extLst>
          </p:nvPr>
        </p:nvGraphicFramePr>
        <p:xfrm>
          <a:off x="1260624" y="1800250"/>
          <a:ext cx="4707941" cy="3523740"/>
        </p:xfrm>
        <a:graphic>
          <a:graphicData uri="http://schemas.openxmlformats.org/drawingml/2006/table">
            <a:tbl>
              <a:tblPr bandRow="1"/>
              <a:tblGrid>
                <a:gridCol w="4707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0" marR="0" lvl="0" indent="0" algn="l" defTabSz="95361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800" b="0" dirty="0" err="1">
                          <a:solidFill>
                            <a:schemeClr val="bg1"/>
                          </a:solidFill>
                        </a:rPr>
                        <a:t>DiKoLaN</a:t>
                      </a:r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7980">
                <a:tc>
                  <a:txBody>
                    <a:bodyPr/>
                    <a:lstStyle/>
                    <a:p>
                      <a:pPr marL="0" indent="0">
                        <a:buFont typeface="Webdings"/>
                        <a:buNone/>
                        <a:defRPr/>
                      </a:pPr>
                      <a:r>
                        <a:rPr lang="de-DE" sz="1600" b="1" dirty="0"/>
                        <a:t>Basiskompetenzen Lehramtsausbildung</a:t>
                      </a:r>
                      <a:endParaRPr dirty="0"/>
                    </a:p>
                    <a:p>
                      <a:pPr marL="285750" indent="-285750">
                        <a:buFont typeface="Webdings"/>
                        <a:buChar char="4"/>
                        <a:defRPr/>
                      </a:pPr>
                      <a:r>
                        <a:rPr lang="de-DE" sz="1600" dirty="0"/>
                        <a:t>Dokumentation</a:t>
                      </a:r>
                      <a:endParaRPr dirty="0"/>
                    </a:p>
                    <a:p>
                      <a:pPr marL="285750" indent="-285750">
                        <a:buFont typeface="Webdings"/>
                        <a:buChar char="4"/>
                        <a:defRPr/>
                      </a:pPr>
                      <a:r>
                        <a:rPr lang="de-DE" sz="1600" dirty="0"/>
                        <a:t>Kommunikation/Kollaboration</a:t>
                      </a:r>
                      <a:endParaRPr dirty="0"/>
                    </a:p>
                    <a:p>
                      <a:pPr marL="285750" indent="-285750">
                        <a:buFont typeface="Webdings"/>
                        <a:buChar char="4"/>
                        <a:defRPr/>
                      </a:pPr>
                      <a:r>
                        <a:rPr lang="de-DE" sz="1600" dirty="0"/>
                        <a:t>Präsentation</a:t>
                      </a:r>
                      <a:endParaRPr dirty="0"/>
                    </a:p>
                    <a:p>
                      <a:pPr marL="285750" indent="-285750">
                        <a:buFont typeface="Webdings"/>
                        <a:buChar char="4"/>
                        <a:defRPr/>
                      </a:pPr>
                      <a:r>
                        <a:rPr lang="de-DE" sz="1600" dirty="0"/>
                        <a:t>Recherche/Bewertung</a:t>
                      </a:r>
                      <a:endParaRPr dirty="0"/>
                    </a:p>
                    <a:p>
                      <a:pPr marL="285750" indent="-285750">
                        <a:buFont typeface="Webdings"/>
                        <a:buChar char="4"/>
                        <a:defRPr/>
                      </a:pPr>
                      <a:endParaRPr lang="de-DE" sz="1600" dirty="0"/>
                    </a:p>
                    <a:p>
                      <a:pPr marL="285750" indent="-285750">
                        <a:buFont typeface="Webdings"/>
                        <a:buChar char="4"/>
                        <a:defRPr/>
                      </a:pPr>
                      <a:endParaRPr lang="de-DE" sz="1600" dirty="0"/>
                    </a:p>
                    <a:p>
                      <a:pPr marL="0" indent="0">
                        <a:buFont typeface="Webdings"/>
                        <a:buNone/>
                        <a:defRPr/>
                      </a:pPr>
                      <a:endParaRPr lang="de-DE" sz="1600" dirty="0"/>
                    </a:p>
                    <a:p>
                      <a:pPr marL="285750" marR="0" indent="-285750" algn="l" defTabSz="95361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/>
                        <a:buChar char="4"/>
                        <a:defRPr/>
                      </a:pPr>
                      <a:r>
                        <a:rPr lang="de-DE" sz="1600" dirty="0"/>
                        <a:t>Messwert- und Datenerfassung</a:t>
                      </a:r>
                      <a:endParaRPr dirty="0"/>
                    </a:p>
                    <a:p>
                      <a:pPr marL="285750" indent="-285750">
                        <a:buFont typeface="Webdings"/>
                        <a:buChar char="4"/>
                        <a:defRPr/>
                      </a:pPr>
                      <a:r>
                        <a:rPr lang="de-DE" sz="1600" dirty="0"/>
                        <a:t>Datenverarbeitung</a:t>
                      </a:r>
                      <a:endParaRPr dirty="0"/>
                    </a:p>
                    <a:p>
                      <a:pPr marL="285750" indent="-285750">
                        <a:buFont typeface="Webdings"/>
                        <a:buChar char="4"/>
                        <a:defRPr/>
                      </a:pPr>
                      <a:r>
                        <a:rPr lang="de-DE" sz="1600" dirty="0"/>
                        <a:t>Simulation</a:t>
                      </a:r>
                      <a:r>
                        <a:rPr lang="de-DE" sz="1600" baseline="0" dirty="0"/>
                        <a:t> und </a:t>
                      </a:r>
                      <a:r>
                        <a:rPr lang="de-DE" sz="1600" dirty="0"/>
                        <a:t>Modellierung</a:t>
                      </a:r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Geschweifte Klammer rechts 5"/>
          <p:cNvSpPr/>
          <p:nvPr/>
        </p:nvSpPr>
        <p:spPr bwMode="auto">
          <a:xfrm>
            <a:off x="4225372" y="2483391"/>
            <a:ext cx="360039" cy="936104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Textfeld 7"/>
          <p:cNvSpPr/>
          <p:nvPr/>
        </p:nvSpPr>
        <p:spPr bwMode="auto">
          <a:xfrm>
            <a:off x="4544383" y="2659055"/>
            <a:ext cx="1333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600" dirty="0"/>
              <a:t>Allgemeinere</a:t>
            </a:r>
            <a:endParaRPr dirty="0"/>
          </a:p>
          <a:p>
            <a:pPr>
              <a:defRPr/>
            </a:pPr>
            <a:r>
              <a:rPr lang="de-DE" sz="1600" dirty="0"/>
              <a:t>Kompetenzen</a:t>
            </a:r>
            <a:endParaRPr dirty="0"/>
          </a:p>
        </p:txBody>
      </p:sp>
      <p:sp>
        <p:nvSpPr>
          <p:cNvPr id="9" name="Geschweifte Klammer rechts 13"/>
          <p:cNvSpPr/>
          <p:nvPr/>
        </p:nvSpPr>
        <p:spPr bwMode="auto">
          <a:xfrm>
            <a:off x="4229244" y="4180283"/>
            <a:ext cx="360039" cy="782352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Textfeld 14"/>
          <p:cNvSpPr/>
          <p:nvPr/>
        </p:nvSpPr>
        <p:spPr bwMode="auto">
          <a:xfrm>
            <a:off x="4510208" y="4279071"/>
            <a:ext cx="14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600"/>
              <a:t>Fachspezifische</a:t>
            </a:r>
            <a:endParaRPr/>
          </a:p>
          <a:p>
            <a:pPr>
              <a:defRPr/>
            </a:pPr>
            <a:r>
              <a:rPr lang="de-DE" sz="1600"/>
              <a:t>Kompetenzen</a:t>
            </a:r>
            <a:endParaRPr/>
          </a:p>
        </p:txBody>
      </p:sp>
      <p:sp>
        <p:nvSpPr>
          <p:cNvPr id="11" name="Rechteck 11"/>
          <p:cNvSpPr/>
          <p:nvPr/>
        </p:nvSpPr>
        <p:spPr bwMode="auto">
          <a:xfrm>
            <a:off x="6157167" y="2483226"/>
            <a:ext cx="2561837" cy="1224136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/>
              <a:t>Verwendung digitaler Werkzeuge, die für alle Fächer nutzbar sind.</a:t>
            </a:r>
            <a:endParaRPr/>
          </a:p>
        </p:txBody>
      </p:sp>
      <p:sp>
        <p:nvSpPr>
          <p:cNvPr id="12" name="Rechteck 12"/>
          <p:cNvSpPr/>
          <p:nvPr/>
        </p:nvSpPr>
        <p:spPr bwMode="auto">
          <a:xfrm>
            <a:off x="6157166" y="3955838"/>
            <a:ext cx="2561837" cy="1368152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/>
              <a:t>Verwendung digitaler Werkzeuge, die speziell für den Biologieunterricht/ naturwissenschaftlichen Unterricht nutzbar sind.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Messwert- und Datenerfassung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Digitale Mess-Sensoren</a:t>
            </a:r>
          </a:p>
        </p:txBody>
      </p:sp>
      <p:grpSp>
        <p:nvGrpSpPr>
          <p:cNvPr id="50" name="Gruppieren 49"/>
          <p:cNvGrpSpPr>
            <a:grpSpLocks noChangeAspect="1"/>
          </p:cNvGrpSpPr>
          <p:nvPr/>
        </p:nvGrpSpPr>
        <p:grpSpPr>
          <a:xfrm>
            <a:off x="8516985" y="3513182"/>
            <a:ext cx="476802" cy="1698551"/>
            <a:chOff x="6229176" y="1743262"/>
            <a:chExt cx="864096" cy="3078241"/>
          </a:xfrm>
        </p:grpSpPr>
        <p:sp>
          <p:nvSpPr>
            <p:cNvPr id="46" name="Abgerundetes Rechteck 45"/>
            <p:cNvSpPr/>
            <p:nvPr/>
          </p:nvSpPr>
          <p:spPr>
            <a:xfrm>
              <a:off x="6229176" y="1743262"/>
              <a:ext cx="864096" cy="1343562"/>
            </a:xfrm>
            <a:prstGeom prst="round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rapezoid 46"/>
            <p:cNvSpPr/>
            <p:nvPr/>
          </p:nvSpPr>
          <p:spPr>
            <a:xfrm rot="10800000">
              <a:off x="6229176" y="3086823"/>
              <a:ext cx="864096" cy="520811"/>
            </a:xfrm>
            <a:prstGeom prst="trapezoid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/>
            <p:cNvSpPr/>
            <p:nvPr/>
          </p:nvSpPr>
          <p:spPr>
            <a:xfrm>
              <a:off x="6589216" y="3607634"/>
              <a:ext cx="144016" cy="121386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Ellipse 48"/>
            <p:cNvSpPr/>
            <p:nvPr/>
          </p:nvSpPr>
          <p:spPr>
            <a:xfrm>
              <a:off x="6805240" y="2008317"/>
              <a:ext cx="144016" cy="144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53" name="Gerader Verbinder 52"/>
          <p:cNvCxnSpPr/>
          <p:nvPr/>
        </p:nvCxnSpPr>
        <p:spPr>
          <a:xfrm>
            <a:off x="6089657" y="2821595"/>
            <a:ext cx="2271343" cy="799883"/>
          </a:xfrm>
          <a:prstGeom prst="line">
            <a:avLst/>
          </a:prstGeom>
          <a:ln w="19050"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/>
          <p:cNvGrpSpPr/>
          <p:nvPr/>
        </p:nvGrpSpPr>
        <p:grpSpPr>
          <a:xfrm>
            <a:off x="6961525" y="2882599"/>
            <a:ext cx="527606" cy="579529"/>
            <a:chOff x="6876889" y="2816478"/>
            <a:chExt cx="579113" cy="636105"/>
          </a:xfrm>
        </p:grpSpPr>
        <p:sp>
          <p:nvSpPr>
            <p:cNvPr id="54" name="Abgerundetes Rechteck 53"/>
            <p:cNvSpPr/>
            <p:nvPr/>
          </p:nvSpPr>
          <p:spPr>
            <a:xfrm>
              <a:off x="6949256" y="2816478"/>
              <a:ext cx="432047" cy="63610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1" name="Grafik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889" y="2844973"/>
              <a:ext cx="579113" cy="579113"/>
            </a:xfrm>
            <a:prstGeom prst="rect">
              <a:avLst/>
            </a:prstGeom>
          </p:spPr>
        </p:pic>
      </p:grpSp>
      <p:grpSp>
        <p:nvGrpSpPr>
          <p:cNvPr id="90" name="Gruppieren 89"/>
          <p:cNvGrpSpPr>
            <a:grpSpLocks noChangeAspect="1"/>
          </p:cNvGrpSpPr>
          <p:nvPr/>
        </p:nvGrpSpPr>
        <p:grpSpPr>
          <a:xfrm>
            <a:off x="3890496" y="1614625"/>
            <a:ext cx="1886903" cy="1657026"/>
            <a:chOff x="2609832" y="2084833"/>
            <a:chExt cx="2376777" cy="2087219"/>
          </a:xfrm>
        </p:grpSpPr>
        <p:sp>
          <p:nvSpPr>
            <p:cNvPr id="15" name="Trapezoid 14"/>
            <p:cNvSpPr/>
            <p:nvPr/>
          </p:nvSpPr>
          <p:spPr>
            <a:xfrm>
              <a:off x="3420864" y="3456434"/>
              <a:ext cx="711642" cy="202758"/>
            </a:xfrm>
            <a:prstGeom prst="trapezoid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Abgerundetes Rechteck 15"/>
            <p:cNvSpPr/>
            <p:nvPr/>
          </p:nvSpPr>
          <p:spPr>
            <a:xfrm>
              <a:off x="2909330" y="2084833"/>
              <a:ext cx="1749287" cy="1419308"/>
            </a:xfrm>
            <a:prstGeom prst="roundRect">
              <a:avLst>
                <a:gd name="adj" fmla="val 7703"/>
              </a:avLst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rapezoid 16"/>
            <p:cNvSpPr/>
            <p:nvPr/>
          </p:nvSpPr>
          <p:spPr>
            <a:xfrm>
              <a:off x="2609832" y="3774486"/>
              <a:ext cx="2376777" cy="349858"/>
            </a:xfrm>
            <a:prstGeom prst="trapezoid">
              <a:avLst>
                <a:gd name="adj" fmla="val 78409"/>
              </a:avLst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877522" y="3822194"/>
              <a:ext cx="117945" cy="636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3047815" y="3822194"/>
              <a:ext cx="117945" cy="636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/>
            <p:cNvSpPr/>
            <p:nvPr/>
          </p:nvSpPr>
          <p:spPr>
            <a:xfrm>
              <a:off x="3218108" y="3822194"/>
              <a:ext cx="117945" cy="636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/>
            <p:nvPr/>
          </p:nvSpPr>
          <p:spPr>
            <a:xfrm>
              <a:off x="3388401" y="3822194"/>
              <a:ext cx="117945" cy="636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/>
            <p:nvPr/>
          </p:nvSpPr>
          <p:spPr>
            <a:xfrm>
              <a:off x="3558681" y="3822194"/>
              <a:ext cx="117945" cy="636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/>
            <p:nvPr/>
          </p:nvSpPr>
          <p:spPr>
            <a:xfrm>
              <a:off x="3728961" y="3822194"/>
              <a:ext cx="117945" cy="636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/>
            <p:cNvSpPr/>
            <p:nvPr/>
          </p:nvSpPr>
          <p:spPr>
            <a:xfrm>
              <a:off x="3899280" y="3822194"/>
              <a:ext cx="117945" cy="636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/>
            <p:cNvSpPr/>
            <p:nvPr/>
          </p:nvSpPr>
          <p:spPr>
            <a:xfrm>
              <a:off x="4069599" y="3822194"/>
              <a:ext cx="117945" cy="636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/>
            <p:cNvSpPr/>
            <p:nvPr/>
          </p:nvSpPr>
          <p:spPr>
            <a:xfrm>
              <a:off x="4239918" y="3822194"/>
              <a:ext cx="117945" cy="636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4410237" y="3822194"/>
              <a:ext cx="117945" cy="636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/>
            <p:cNvSpPr/>
            <p:nvPr/>
          </p:nvSpPr>
          <p:spPr>
            <a:xfrm>
              <a:off x="4568601" y="3822194"/>
              <a:ext cx="117945" cy="636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/>
            <p:cNvSpPr/>
            <p:nvPr/>
          </p:nvSpPr>
          <p:spPr>
            <a:xfrm>
              <a:off x="2802645" y="3913635"/>
              <a:ext cx="117945" cy="636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/>
            <p:cNvSpPr/>
            <p:nvPr/>
          </p:nvSpPr>
          <p:spPr>
            <a:xfrm>
              <a:off x="2972938" y="3913635"/>
              <a:ext cx="117945" cy="636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/>
            <p:cNvSpPr/>
            <p:nvPr/>
          </p:nvSpPr>
          <p:spPr>
            <a:xfrm>
              <a:off x="3143231" y="3913635"/>
              <a:ext cx="117945" cy="636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3313524" y="3913635"/>
              <a:ext cx="117945" cy="636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Ellipse 32"/>
            <p:cNvSpPr/>
            <p:nvPr/>
          </p:nvSpPr>
          <p:spPr>
            <a:xfrm>
              <a:off x="3483804" y="3913635"/>
              <a:ext cx="117945" cy="636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Ellipse 33"/>
            <p:cNvSpPr/>
            <p:nvPr/>
          </p:nvSpPr>
          <p:spPr>
            <a:xfrm>
              <a:off x="3654084" y="3913635"/>
              <a:ext cx="117945" cy="636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3824403" y="3913635"/>
              <a:ext cx="117945" cy="636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Ellipse 35"/>
            <p:cNvSpPr/>
            <p:nvPr/>
          </p:nvSpPr>
          <p:spPr>
            <a:xfrm>
              <a:off x="3994722" y="3913635"/>
              <a:ext cx="117945" cy="636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Ellipse 36"/>
            <p:cNvSpPr/>
            <p:nvPr/>
          </p:nvSpPr>
          <p:spPr>
            <a:xfrm>
              <a:off x="4165041" y="3913635"/>
              <a:ext cx="117945" cy="636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4335360" y="3913635"/>
              <a:ext cx="117945" cy="636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Ellipse 38"/>
            <p:cNvSpPr/>
            <p:nvPr/>
          </p:nvSpPr>
          <p:spPr>
            <a:xfrm>
              <a:off x="4493724" y="3913635"/>
              <a:ext cx="117945" cy="636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Ellipse 39"/>
            <p:cNvSpPr/>
            <p:nvPr/>
          </p:nvSpPr>
          <p:spPr>
            <a:xfrm>
              <a:off x="4658617" y="3915625"/>
              <a:ext cx="117945" cy="636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hteck 40"/>
            <p:cNvSpPr/>
            <p:nvPr/>
          </p:nvSpPr>
          <p:spPr>
            <a:xfrm>
              <a:off x="3106788" y="2263738"/>
              <a:ext cx="1339795" cy="922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2609832" y="4124344"/>
              <a:ext cx="2376777" cy="4770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83" name="Gruppieren 82"/>
            <p:cNvGrpSpPr/>
            <p:nvPr/>
          </p:nvGrpSpPr>
          <p:grpSpPr>
            <a:xfrm>
              <a:off x="3503166" y="2506511"/>
              <a:ext cx="613630" cy="482241"/>
              <a:chOff x="3503166" y="2506511"/>
              <a:chExt cx="613630" cy="482241"/>
            </a:xfrm>
          </p:grpSpPr>
          <p:grpSp>
            <p:nvGrpSpPr>
              <p:cNvPr id="62" name="Gruppieren 61"/>
              <p:cNvGrpSpPr/>
              <p:nvPr/>
            </p:nvGrpSpPr>
            <p:grpSpPr>
              <a:xfrm>
                <a:off x="3510222" y="2506511"/>
                <a:ext cx="606574" cy="482241"/>
                <a:chOff x="4140944" y="4752578"/>
                <a:chExt cx="432048" cy="360040"/>
              </a:xfrm>
            </p:grpSpPr>
            <p:cxnSp>
              <p:nvCxnSpPr>
                <p:cNvPr id="57" name="Gerader Verbinder 56"/>
                <p:cNvCxnSpPr/>
                <p:nvPr/>
              </p:nvCxnSpPr>
              <p:spPr>
                <a:xfrm>
                  <a:off x="4140944" y="5112618"/>
                  <a:ext cx="432048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Gerader Verbinder 58"/>
                <p:cNvCxnSpPr/>
                <p:nvPr/>
              </p:nvCxnSpPr>
              <p:spPr>
                <a:xfrm flipV="1">
                  <a:off x="4140944" y="4752578"/>
                  <a:ext cx="0" cy="36004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Freihandform 62"/>
              <p:cNvSpPr/>
              <p:nvPr/>
            </p:nvSpPr>
            <p:spPr>
              <a:xfrm>
                <a:off x="3503166" y="2654684"/>
                <a:ext cx="572415" cy="275247"/>
              </a:xfrm>
              <a:custGeom>
                <a:avLst/>
                <a:gdLst>
                  <a:gd name="connsiteX0" fmla="*/ 0 w 572415"/>
                  <a:gd name="connsiteY0" fmla="*/ 74950 h 275247"/>
                  <a:gd name="connsiteX1" fmla="*/ 174172 w 572415"/>
                  <a:gd name="connsiteY1" fmla="*/ 927 h 275247"/>
                  <a:gd name="connsiteX2" fmla="*/ 339634 w 572415"/>
                  <a:gd name="connsiteY2" fmla="*/ 44470 h 275247"/>
                  <a:gd name="connsiteX3" fmla="*/ 487680 w 572415"/>
                  <a:gd name="connsiteY3" fmla="*/ 196870 h 275247"/>
                  <a:gd name="connsiteX4" fmla="*/ 561703 w 572415"/>
                  <a:gd name="connsiteY4" fmla="*/ 262184 h 275247"/>
                  <a:gd name="connsiteX5" fmla="*/ 570412 w 572415"/>
                  <a:gd name="connsiteY5" fmla="*/ 275247 h 2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2415" h="275247">
                    <a:moveTo>
                      <a:pt x="0" y="74950"/>
                    </a:moveTo>
                    <a:cubicBezTo>
                      <a:pt x="58783" y="40478"/>
                      <a:pt x="117566" y="6007"/>
                      <a:pt x="174172" y="927"/>
                    </a:cubicBezTo>
                    <a:cubicBezTo>
                      <a:pt x="230778" y="-4153"/>
                      <a:pt x="287383" y="11813"/>
                      <a:pt x="339634" y="44470"/>
                    </a:cubicBezTo>
                    <a:cubicBezTo>
                      <a:pt x="391885" y="77127"/>
                      <a:pt x="450669" y="160584"/>
                      <a:pt x="487680" y="196870"/>
                    </a:cubicBezTo>
                    <a:cubicBezTo>
                      <a:pt x="524691" y="233156"/>
                      <a:pt x="547914" y="249121"/>
                      <a:pt x="561703" y="262184"/>
                    </a:cubicBezTo>
                    <a:cubicBezTo>
                      <a:pt x="575492" y="275247"/>
                      <a:pt x="572952" y="275247"/>
                      <a:pt x="570412" y="275247"/>
                    </a:cubicBezTo>
                  </a:path>
                </a:pathLst>
              </a:cu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65" name="Textfeld 64"/>
          <p:cNvSpPr txBox="1"/>
          <p:nvPr/>
        </p:nvSpPr>
        <p:spPr>
          <a:xfrm>
            <a:off x="7820643" y="5225005"/>
            <a:ext cx="1902501" cy="280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Mess-Sensor</a:t>
            </a:r>
          </a:p>
        </p:txBody>
      </p:sp>
      <p:grpSp>
        <p:nvGrpSpPr>
          <p:cNvPr id="89" name="Gruppieren 88"/>
          <p:cNvGrpSpPr>
            <a:grpSpLocks noChangeAspect="1"/>
          </p:cNvGrpSpPr>
          <p:nvPr/>
        </p:nvGrpSpPr>
        <p:grpSpPr>
          <a:xfrm>
            <a:off x="4449469" y="3748538"/>
            <a:ext cx="906988" cy="1119752"/>
            <a:chOff x="804715" y="4236210"/>
            <a:chExt cx="1513513" cy="1868558"/>
          </a:xfrm>
        </p:grpSpPr>
        <p:sp>
          <p:nvSpPr>
            <p:cNvPr id="81" name="Abgerundetes Rechteck 80"/>
            <p:cNvSpPr/>
            <p:nvPr/>
          </p:nvSpPr>
          <p:spPr>
            <a:xfrm>
              <a:off x="804715" y="4236210"/>
              <a:ext cx="1253659" cy="186855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Ellipse 81"/>
            <p:cNvSpPr/>
            <p:nvPr/>
          </p:nvSpPr>
          <p:spPr>
            <a:xfrm>
              <a:off x="1386281" y="5997778"/>
              <a:ext cx="90527" cy="813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Abgerundetes Rechteck 79"/>
            <p:cNvSpPr/>
            <p:nvPr/>
          </p:nvSpPr>
          <p:spPr>
            <a:xfrm>
              <a:off x="835251" y="4266348"/>
              <a:ext cx="1197422" cy="17058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75" name="Gruppieren 74"/>
            <p:cNvGrpSpPr/>
            <p:nvPr/>
          </p:nvGrpSpPr>
          <p:grpSpPr>
            <a:xfrm rot="19838450">
              <a:off x="1638379" y="5576633"/>
              <a:ext cx="679849" cy="54695"/>
              <a:chOff x="6277542" y="3701332"/>
              <a:chExt cx="679849" cy="54695"/>
            </a:xfrm>
          </p:grpSpPr>
          <p:sp>
            <p:nvSpPr>
              <p:cNvPr id="77" name="Rechteck 76"/>
              <p:cNvSpPr/>
              <p:nvPr/>
            </p:nvSpPr>
            <p:spPr>
              <a:xfrm>
                <a:off x="6372970" y="3701332"/>
                <a:ext cx="584421" cy="54695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" name="Gleichschenkliges Dreieck 77"/>
              <p:cNvSpPr/>
              <p:nvPr/>
            </p:nvSpPr>
            <p:spPr>
              <a:xfrm rot="16200000">
                <a:off x="6293666" y="3689695"/>
                <a:ext cx="45719" cy="77967"/>
              </a:xfrm>
              <a:prstGeom prst="triangl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76" name="Gerader Verbinder 75"/>
            <p:cNvCxnSpPr/>
            <p:nvPr/>
          </p:nvCxnSpPr>
          <p:spPr>
            <a:xfrm rot="19838450">
              <a:off x="2257309" y="5418906"/>
              <a:ext cx="1587" cy="502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uppieren 83"/>
            <p:cNvGrpSpPr/>
            <p:nvPr/>
          </p:nvGrpSpPr>
          <p:grpSpPr>
            <a:xfrm>
              <a:off x="1205593" y="4708712"/>
              <a:ext cx="613630" cy="482241"/>
              <a:chOff x="3503166" y="2506511"/>
              <a:chExt cx="613630" cy="482241"/>
            </a:xfrm>
          </p:grpSpPr>
          <p:grpSp>
            <p:nvGrpSpPr>
              <p:cNvPr id="85" name="Gruppieren 84"/>
              <p:cNvGrpSpPr/>
              <p:nvPr/>
            </p:nvGrpSpPr>
            <p:grpSpPr>
              <a:xfrm>
                <a:off x="3510222" y="2506511"/>
                <a:ext cx="606574" cy="482241"/>
                <a:chOff x="4140944" y="4752578"/>
                <a:chExt cx="432048" cy="360040"/>
              </a:xfrm>
            </p:grpSpPr>
            <p:cxnSp>
              <p:nvCxnSpPr>
                <p:cNvPr id="87" name="Gerader Verbinder 86"/>
                <p:cNvCxnSpPr/>
                <p:nvPr/>
              </p:nvCxnSpPr>
              <p:spPr>
                <a:xfrm>
                  <a:off x="4140944" y="5112618"/>
                  <a:ext cx="432048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Gerader Verbinder 87"/>
                <p:cNvCxnSpPr/>
                <p:nvPr/>
              </p:nvCxnSpPr>
              <p:spPr>
                <a:xfrm flipV="1">
                  <a:off x="4140944" y="4752578"/>
                  <a:ext cx="0" cy="36004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" name="Freihandform 85"/>
              <p:cNvSpPr/>
              <p:nvPr/>
            </p:nvSpPr>
            <p:spPr>
              <a:xfrm>
                <a:off x="3503166" y="2654684"/>
                <a:ext cx="572415" cy="275247"/>
              </a:xfrm>
              <a:custGeom>
                <a:avLst/>
                <a:gdLst>
                  <a:gd name="connsiteX0" fmla="*/ 0 w 572415"/>
                  <a:gd name="connsiteY0" fmla="*/ 74950 h 275247"/>
                  <a:gd name="connsiteX1" fmla="*/ 174172 w 572415"/>
                  <a:gd name="connsiteY1" fmla="*/ 927 h 275247"/>
                  <a:gd name="connsiteX2" fmla="*/ 339634 w 572415"/>
                  <a:gd name="connsiteY2" fmla="*/ 44470 h 275247"/>
                  <a:gd name="connsiteX3" fmla="*/ 487680 w 572415"/>
                  <a:gd name="connsiteY3" fmla="*/ 196870 h 275247"/>
                  <a:gd name="connsiteX4" fmla="*/ 561703 w 572415"/>
                  <a:gd name="connsiteY4" fmla="*/ 262184 h 275247"/>
                  <a:gd name="connsiteX5" fmla="*/ 570412 w 572415"/>
                  <a:gd name="connsiteY5" fmla="*/ 275247 h 2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2415" h="275247">
                    <a:moveTo>
                      <a:pt x="0" y="74950"/>
                    </a:moveTo>
                    <a:cubicBezTo>
                      <a:pt x="58783" y="40478"/>
                      <a:pt x="117566" y="6007"/>
                      <a:pt x="174172" y="927"/>
                    </a:cubicBezTo>
                    <a:cubicBezTo>
                      <a:pt x="230778" y="-4153"/>
                      <a:pt x="287383" y="11813"/>
                      <a:pt x="339634" y="44470"/>
                    </a:cubicBezTo>
                    <a:cubicBezTo>
                      <a:pt x="391885" y="77127"/>
                      <a:pt x="450669" y="160584"/>
                      <a:pt x="487680" y="196870"/>
                    </a:cubicBezTo>
                    <a:cubicBezTo>
                      <a:pt x="524691" y="233156"/>
                      <a:pt x="547914" y="249121"/>
                      <a:pt x="561703" y="262184"/>
                    </a:cubicBezTo>
                    <a:cubicBezTo>
                      <a:pt x="575492" y="275247"/>
                      <a:pt x="572952" y="275247"/>
                      <a:pt x="570412" y="275247"/>
                    </a:cubicBezTo>
                  </a:path>
                </a:pathLst>
              </a:cu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07" name="Gruppieren 106"/>
          <p:cNvGrpSpPr/>
          <p:nvPr/>
        </p:nvGrpSpPr>
        <p:grpSpPr>
          <a:xfrm>
            <a:off x="4632519" y="5458375"/>
            <a:ext cx="394790" cy="643717"/>
            <a:chOff x="4571709" y="4622082"/>
            <a:chExt cx="433331" cy="706560"/>
          </a:xfrm>
        </p:grpSpPr>
        <p:grpSp>
          <p:nvGrpSpPr>
            <p:cNvPr id="105" name="Gruppieren 104"/>
            <p:cNvGrpSpPr/>
            <p:nvPr/>
          </p:nvGrpSpPr>
          <p:grpSpPr>
            <a:xfrm>
              <a:off x="4571709" y="4622082"/>
              <a:ext cx="433331" cy="706560"/>
              <a:chOff x="4571709" y="4622082"/>
              <a:chExt cx="605910" cy="778568"/>
            </a:xfrm>
          </p:grpSpPr>
          <p:grpSp>
            <p:nvGrpSpPr>
              <p:cNvPr id="91" name="Gruppieren 90"/>
              <p:cNvGrpSpPr>
                <a:grpSpLocks noChangeAspect="1"/>
              </p:cNvGrpSpPr>
              <p:nvPr/>
            </p:nvGrpSpPr>
            <p:grpSpPr>
              <a:xfrm>
                <a:off x="4571709" y="4622082"/>
                <a:ext cx="605910" cy="778568"/>
                <a:chOff x="804715" y="4236210"/>
                <a:chExt cx="1454181" cy="1868558"/>
              </a:xfrm>
            </p:grpSpPr>
            <p:sp>
              <p:nvSpPr>
                <p:cNvPr id="92" name="Abgerundetes Rechteck 91"/>
                <p:cNvSpPr/>
                <p:nvPr/>
              </p:nvSpPr>
              <p:spPr>
                <a:xfrm>
                  <a:off x="804715" y="4236210"/>
                  <a:ext cx="1253659" cy="1868558"/>
                </a:xfrm>
                <a:prstGeom prst="roundRect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4" name="Abgerundetes Rechteck 93"/>
                <p:cNvSpPr/>
                <p:nvPr/>
              </p:nvSpPr>
              <p:spPr>
                <a:xfrm>
                  <a:off x="804715" y="4236210"/>
                  <a:ext cx="1253659" cy="186855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96" name="Gerader Verbinder 95"/>
                <p:cNvCxnSpPr/>
                <p:nvPr/>
              </p:nvCxnSpPr>
              <p:spPr>
                <a:xfrm rot="19838450">
                  <a:off x="2257309" y="5418906"/>
                  <a:ext cx="1587" cy="50206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Gruppieren 96"/>
                <p:cNvGrpSpPr/>
                <p:nvPr/>
              </p:nvGrpSpPr>
              <p:grpSpPr>
                <a:xfrm>
                  <a:off x="1205593" y="4708712"/>
                  <a:ext cx="613630" cy="482241"/>
                  <a:chOff x="3503166" y="2506511"/>
                  <a:chExt cx="613630" cy="482241"/>
                </a:xfrm>
              </p:grpSpPr>
              <p:grpSp>
                <p:nvGrpSpPr>
                  <p:cNvPr id="98" name="Gruppieren 97"/>
                  <p:cNvGrpSpPr/>
                  <p:nvPr/>
                </p:nvGrpSpPr>
                <p:grpSpPr>
                  <a:xfrm>
                    <a:off x="3510222" y="2506511"/>
                    <a:ext cx="606574" cy="482241"/>
                    <a:chOff x="4140944" y="4752578"/>
                    <a:chExt cx="432048" cy="360040"/>
                  </a:xfrm>
                </p:grpSpPr>
                <p:cxnSp>
                  <p:nvCxnSpPr>
                    <p:cNvPr id="100" name="Gerader Verbinder 99"/>
                    <p:cNvCxnSpPr/>
                    <p:nvPr/>
                  </p:nvCxnSpPr>
                  <p:spPr>
                    <a:xfrm>
                      <a:off x="4140944" y="5112618"/>
                      <a:ext cx="432048" cy="0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  <a:tailEnd type="triangl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Gerader Verbinder 100"/>
                    <p:cNvCxnSpPr/>
                    <p:nvPr/>
                  </p:nvCxnSpPr>
                  <p:spPr>
                    <a:xfrm flipV="1">
                      <a:off x="4140944" y="4752578"/>
                      <a:ext cx="0" cy="360040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  <a:tailEnd type="triangl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9" name="Freihandform 98"/>
                  <p:cNvSpPr/>
                  <p:nvPr/>
                </p:nvSpPr>
                <p:spPr>
                  <a:xfrm>
                    <a:off x="3503166" y="2654684"/>
                    <a:ext cx="572415" cy="275247"/>
                  </a:xfrm>
                  <a:custGeom>
                    <a:avLst/>
                    <a:gdLst>
                      <a:gd name="connsiteX0" fmla="*/ 0 w 572415"/>
                      <a:gd name="connsiteY0" fmla="*/ 74950 h 275247"/>
                      <a:gd name="connsiteX1" fmla="*/ 174172 w 572415"/>
                      <a:gd name="connsiteY1" fmla="*/ 927 h 275247"/>
                      <a:gd name="connsiteX2" fmla="*/ 339634 w 572415"/>
                      <a:gd name="connsiteY2" fmla="*/ 44470 h 275247"/>
                      <a:gd name="connsiteX3" fmla="*/ 487680 w 572415"/>
                      <a:gd name="connsiteY3" fmla="*/ 196870 h 275247"/>
                      <a:gd name="connsiteX4" fmla="*/ 561703 w 572415"/>
                      <a:gd name="connsiteY4" fmla="*/ 262184 h 275247"/>
                      <a:gd name="connsiteX5" fmla="*/ 570412 w 572415"/>
                      <a:gd name="connsiteY5" fmla="*/ 275247 h 2752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2415" h="275247">
                        <a:moveTo>
                          <a:pt x="0" y="74950"/>
                        </a:moveTo>
                        <a:cubicBezTo>
                          <a:pt x="58783" y="40478"/>
                          <a:pt x="117566" y="6007"/>
                          <a:pt x="174172" y="927"/>
                        </a:cubicBezTo>
                        <a:cubicBezTo>
                          <a:pt x="230778" y="-4153"/>
                          <a:pt x="287383" y="11813"/>
                          <a:pt x="339634" y="44470"/>
                        </a:cubicBezTo>
                        <a:cubicBezTo>
                          <a:pt x="391885" y="77127"/>
                          <a:pt x="450669" y="160584"/>
                          <a:pt x="487680" y="196870"/>
                        </a:cubicBezTo>
                        <a:cubicBezTo>
                          <a:pt x="524691" y="233156"/>
                          <a:pt x="547914" y="249121"/>
                          <a:pt x="561703" y="262184"/>
                        </a:cubicBezTo>
                        <a:cubicBezTo>
                          <a:pt x="575492" y="275247"/>
                          <a:pt x="572952" y="275247"/>
                          <a:pt x="570412" y="275247"/>
                        </a:cubicBezTo>
                      </a:path>
                    </a:pathLst>
                  </a:custGeom>
                  <a:noFill/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  <p:sp>
            <p:nvSpPr>
              <p:cNvPr id="104" name="Abgerundetes Rechteck 103"/>
              <p:cNvSpPr/>
              <p:nvPr/>
            </p:nvSpPr>
            <p:spPr>
              <a:xfrm>
                <a:off x="4726141" y="4631657"/>
                <a:ext cx="216024" cy="45719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06" name="Ellipse 105"/>
            <p:cNvSpPr/>
            <p:nvPr/>
          </p:nvSpPr>
          <p:spPr>
            <a:xfrm>
              <a:off x="4803043" y="463077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11" name="Gerader Verbinder 110"/>
          <p:cNvCxnSpPr/>
          <p:nvPr/>
        </p:nvCxnSpPr>
        <p:spPr>
          <a:xfrm flipV="1">
            <a:off x="6089657" y="4811401"/>
            <a:ext cx="2271343" cy="799883"/>
          </a:xfrm>
          <a:prstGeom prst="line">
            <a:avLst/>
          </a:prstGeom>
          <a:ln w="19050"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r Verbinder 111"/>
          <p:cNvCxnSpPr/>
          <p:nvPr/>
        </p:nvCxnSpPr>
        <p:spPr>
          <a:xfrm>
            <a:off x="5933671" y="4250162"/>
            <a:ext cx="2349312" cy="27548"/>
          </a:xfrm>
          <a:prstGeom prst="line">
            <a:avLst/>
          </a:prstGeom>
          <a:ln w="19050"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uppieren 113"/>
          <p:cNvGrpSpPr/>
          <p:nvPr/>
        </p:nvGrpSpPr>
        <p:grpSpPr>
          <a:xfrm>
            <a:off x="6961525" y="3960397"/>
            <a:ext cx="527606" cy="579529"/>
            <a:chOff x="6876889" y="2816478"/>
            <a:chExt cx="579113" cy="636105"/>
          </a:xfrm>
        </p:grpSpPr>
        <p:sp>
          <p:nvSpPr>
            <p:cNvPr id="115" name="Abgerundetes Rechteck 114"/>
            <p:cNvSpPr/>
            <p:nvPr/>
          </p:nvSpPr>
          <p:spPr>
            <a:xfrm>
              <a:off x="6949256" y="2816478"/>
              <a:ext cx="432047" cy="63610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6" name="Grafik 1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889" y="2844973"/>
              <a:ext cx="579113" cy="579113"/>
            </a:xfrm>
            <a:prstGeom prst="rect">
              <a:avLst/>
            </a:prstGeom>
          </p:spPr>
        </p:pic>
      </p:grpSp>
      <p:grpSp>
        <p:nvGrpSpPr>
          <p:cNvPr id="117" name="Gruppieren 116"/>
          <p:cNvGrpSpPr/>
          <p:nvPr/>
        </p:nvGrpSpPr>
        <p:grpSpPr>
          <a:xfrm>
            <a:off x="6961525" y="4903161"/>
            <a:ext cx="527606" cy="579529"/>
            <a:chOff x="6876889" y="2816478"/>
            <a:chExt cx="579113" cy="636105"/>
          </a:xfrm>
        </p:grpSpPr>
        <p:sp>
          <p:nvSpPr>
            <p:cNvPr id="118" name="Abgerundetes Rechteck 117"/>
            <p:cNvSpPr/>
            <p:nvPr/>
          </p:nvSpPr>
          <p:spPr>
            <a:xfrm>
              <a:off x="6949256" y="2816478"/>
              <a:ext cx="432047" cy="63610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9" name="Grafik 1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889" y="2844973"/>
              <a:ext cx="579113" cy="579113"/>
            </a:xfrm>
            <a:prstGeom prst="rect">
              <a:avLst/>
            </a:prstGeom>
          </p:spPr>
        </p:pic>
      </p:grpSp>
      <p:sp>
        <p:nvSpPr>
          <p:cNvPr id="126" name="Rechteck 125"/>
          <p:cNvSpPr/>
          <p:nvPr/>
        </p:nvSpPr>
        <p:spPr>
          <a:xfrm>
            <a:off x="-7449" y="1193671"/>
            <a:ext cx="2644338" cy="271874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7675" lvl="0" indent="-447675">
              <a:buClr>
                <a:srgbClr val="C00000"/>
              </a:buClr>
              <a:buSzPct val="120000"/>
              <a:buFont typeface="Wingdings"/>
              <a:buChar char="§"/>
              <a:defRPr/>
            </a:pPr>
            <a:r>
              <a:rPr lang="de-DE" sz="1600" dirty="0">
                <a:solidFill>
                  <a:schemeClr val="bg1"/>
                </a:solidFill>
              </a:rPr>
              <a:t>Messreihen (verschiedener Gruppen) sind schnell zusammenzuführen </a:t>
            </a:r>
          </a:p>
          <a:p>
            <a:pPr marL="447675" lvl="0" indent="-447675">
              <a:buClr>
                <a:srgbClr val="C00000"/>
              </a:buClr>
              <a:buSzPct val="120000"/>
              <a:buFont typeface="Wingdings"/>
              <a:buChar char="§"/>
              <a:defRPr/>
            </a:pPr>
            <a:r>
              <a:rPr lang="de-DE" sz="1600" dirty="0">
                <a:solidFill>
                  <a:schemeClr val="bg1"/>
                </a:solidFill>
              </a:rPr>
              <a:t>Reduzierung von Komplexität</a:t>
            </a:r>
          </a:p>
          <a:p>
            <a:pPr marL="447675" lvl="0" indent="-447675">
              <a:buClr>
                <a:srgbClr val="C00000"/>
              </a:buClr>
              <a:buSzPct val="120000"/>
              <a:buFont typeface="Wingdings"/>
              <a:buChar char="§"/>
              <a:defRPr/>
            </a:pPr>
            <a:r>
              <a:rPr lang="de-DE" sz="1600" dirty="0">
                <a:solidFill>
                  <a:schemeClr val="bg1"/>
                </a:solidFill>
              </a:rPr>
              <a:t>Schülerinnen und Schüler können leicht mit den Systemen arbeiten</a:t>
            </a:r>
          </a:p>
        </p:txBody>
      </p:sp>
      <p:pic>
        <p:nvPicPr>
          <p:cNvPr id="93" name="Grafik 1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-4205" y="4454032"/>
            <a:ext cx="2644830" cy="176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172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Messwert- und Datenerfassung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Datenerfassung mit Hilfe des Smartphones</a:t>
            </a:r>
          </a:p>
          <a:p>
            <a:r>
              <a:rPr lang="de-DE" dirty="0"/>
              <a:t>s-Sensoren</a:t>
            </a:r>
          </a:p>
        </p:txBody>
      </p:sp>
      <p:sp>
        <p:nvSpPr>
          <p:cNvPr id="129" name="Textfeld 7"/>
          <p:cNvSpPr/>
          <p:nvPr/>
        </p:nvSpPr>
        <p:spPr bwMode="auto">
          <a:xfrm>
            <a:off x="2628776" y="1431487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800" b="1" dirty="0"/>
              <a:t>Videoaufnahmen erstellen, um Vorgänge zu erfassen</a:t>
            </a:r>
            <a:endParaRPr dirty="0"/>
          </a:p>
        </p:txBody>
      </p:sp>
      <p:grpSp>
        <p:nvGrpSpPr>
          <p:cNvPr id="130" name="Gruppieren 129"/>
          <p:cNvGrpSpPr/>
          <p:nvPr/>
        </p:nvGrpSpPr>
        <p:grpSpPr>
          <a:xfrm>
            <a:off x="3351237" y="2407005"/>
            <a:ext cx="1368152" cy="1368000"/>
            <a:chOff x="480758" y="2592338"/>
            <a:chExt cx="1368152" cy="1368000"/>
          </a:xfrm>
        </p:grpSpPr>
        <p:sp>
          <p:nvSpPr>
            <p:cNvPr id="131" name="Ellipse 130"/>
            <p:cNvSpPr/>
            <p:nvPr/>
          </p:nvSpPr>
          <p:spPr>
            <a:xfrm>
              <a:off x="480758" y="2592338"/>
              <a:ext cx="1368152" cy="136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2" name="Ellipse 131"/>
            <p:cNvSpPr>
              <a:spLocks noChangeAspect="1"/>
            </p:cNvSpPr>
            <p:nvPr/>
          </p:nvSpPr>
          <p:spPr bwMode="auto">
            <a:xfrm>
              <a:off x="849278" y="3125462"/>
              <a:ext cx="301785" cy="30175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Ellipse 132"/>
            <p:cNvSpPr>
              <a:spLocks noChangeAspect="1"/>
            </p:cNvSpPr>
            <p:nvPr/>
          </p:nvSpPr>
          <p:spPr bwMode="auto">
            <a:xfrm>
              <a:off x="1044600" y="3125462"/>
              <a:ext cx="301785" cy="30175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Ellipse 133"/>
            <p:cNvSpPr>
              <a:spLocks noChangeAspect="1"/>
            </p:cNvSpPr>
            <p:nvPr/>
          </p:nvSpPr>
          <p:spPr bwMode="auto">
            <a:xfrm>
              <a:off x="1210867" y="3125462"/>
              <a:ext cx="301785" cy="301752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5" name="Rechteck 134"/>
          <p:cNvSpPr/>
          <p:nvPr/>
        </p:nvSpPr>
        <p:spPr bwMode="auto">
          <a:xfrm>
            <a:off x="3583105" y="3790521"/>
            <a:ext cx="878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/>
              <a:t>Zeitlupe</a:t>
            </a:r>
            <a:endParaRPr lang="de-DE" dirty="0"/>
          </a:p>
        </p:txBody>
      </p:sp>
      <p:sp>
        <p:nvSpPr>
          <p:cNvPr id="136" name="Rechteck 135"/>
          <p:cNvSpPr/>
          <p:nvPr/>
        </p:nvSpPr>
        <p:spPr bwMode="auto">
          <a:xfrm>
            <a:off x="3527656" y="5979532"/>
            <a:ext cx="9877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/>
              <a:t>Zeitraffer</a:t>
            </a:r>
            <a:endParaRPr lang="de-DE" dirty="0"/>
          </a:p>
        </p:txBody>
      </p:sp>
      <p:grpSp>
        <p:nvGrpSpPr>
          <p:cNvPr id="137" name="Gruppieren 136"/>
          <p:cNvGrpSpPr/>
          <p:nvPr/>
        </p:nvGrpSpPr>
        <p:grpSpPr>
          <a:xfrm>
            <a:off x="3333303" y="4490188"/>
            <a:ext cx="1369268" cy="1368000"/>
            <a:chOff x="1066486" y="4603513"/>
            <a:chExt cx="1369268" cy="1368000"/>
          </a:xfrm>
        </p:grpSpPr>
        <p:sp>
          <p:nvSpPr>
            <p:cNvPr id="138" name="Kreis 137"/>
            <p:cNvSpPr/>
            <p:nvPr/>
          </p:nvSpPr>
          <p:spPr>
            <a:xfrm>
              <a:off x="1066486" y="4603513"/>
              <a:ext cx="1368000" cy="1368000"/>
            </a:xfrm>
            <a:prstGeom prst="pi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39" name="Kreis 138"/>
            <p:cNvSpPr/>
            <p:nvPr/>
          </p:nvSpPr>
          <p:spPr bwMode="auto">
            <a:xfrm rot="5400000">
              <a:off x="1067754" y="4603513"/>
              <a:ext cx="1368000" cy="1368000"/>
            </a:xfrm>
            <a:prstGeom prst="pie">
              <a:avLst>
                <a:gd name="adj1" fmla="val 10800000"/>
                <a:gd name="adj2" fmla="val 16200000"/>
              </a:avLst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40" name="Ellipse 139"/>
            <p:cNvSpPr/>
            <p:nvPr/>
          </p:nvSpPr>
          <p:spPr>
            <a:xfrm>
              <a:off x="1118115" y="4634113"/>
              <a:ext cx="1296000" cy="1306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Gleichschenkliges Dreieck 12"/>
            <p:cNvSpPr/>
            <p:nvPr/>
          </p:nvSpPr>
          <p:spPr bwMode="auto">
            <a:xfrm rot="16200000">
              <a:off x="1943575" y="5071564"/>
              <a:ext cx="45719" cy="431897"/>
            </a:xfrm>
            <a:custGeom>
              <a:avLst/>
              <a:gdLst>
                <a:gd name="connsiteX0" fmla="*/ 0 w 144016"/>
                <a:gd name="connsiteY0" fmla="*/ 720080 h 720080"/>
                <a:gd name="connsiteX1" fmla="*/ 72008 w 144016"/>
                <a:gd name="connsiteY1" fmla="*/ 0 h 720080"/>
                <a:gd name="connsiteX2" fmla="*/ 144016 w 144016"/>
                <a:gd name="connsiteY2" fmla="*/ 720080 h 720080"/>
                <a:gd name="connsiteX3" fmla="*/ 0 w 144016"/>
                <a:gd name="connsiteY3" fmla="*/ 720080 h 720080"/>
                <a:gd name="connsiteX0" fmla="*/ 0 w 144016"/>
                <a:gd name="connsiteY0" fmla="*/ 720080 h 751564"/>
                <a:gd name="connsiteX1" fmla="*/ 72008 w 144016"/>
                <a:gd name="connsiteY1" fmla="*/ 0 h 751564"/>
                <a:gd name="connsiteX2" fmla="*/ 144016 w 144016"/>
                <a:gd name="connsiteY2" fmla="*/ 720080 h 751564"/>
                <a:gd name="connsiteX3" fmla="*/ 72165 w 144016"/>
                <a:gd name="connsiteY3" fmla="*/ 751539 h 751564"/>
                <a:gd name="connsiteX4" fmla="*/ 0 w 144016"/>
                <a:gd name="connsiteY4" fmla="*/ 720080 h 751564"/>
                <a:gd name="connsiteX0" fmla="*/ 0 w 144016"/>
                <a:gd name="connsiteY0" fmla="*/ 720080 h 751564"/>
                <a:gd name="connsiteX1" fmla="*/ 72008 w 144016"/>
                <a:gd name="connsiteY1" fmla="*/ 0 h 751564"/>
                <a:gd name="connsiteX2" fmla="*/ 144016 w 144016"/>
                <a:gd name="connsiteY2" fmla="*/ 720080 h 751564"/>
                <a:gd name="connsiteX3" fmla="*/ 72165 w 144016"/>
                <a:gd name="connsiteY3" fmla="*/ 751539 h 751564"/>
                <a:gd name="connsiteX4" fmla="*/ 0 w 144016"/>
                <a:gd name="connsiteY4" fmla="*/ 720080 h 751564"/>
                <a:gd name="connsiteX0" fmla="*/ 0 w 144016"/>
                <a:gd name="connsiteY0" fmla="*/ 720080 h 751539"/>
                <a:gd name="connsiteX1" fmla="*/ 72008 w 144016"/>
                <a:gd name="connsiteY1" fmla="*/ 0 h 751539"/>
                <a:gd name="connsiteX2" fmla="*/ 144016 w 144016"/>
                <a:gd name="connsiteY2" fmla="*/ 720080 h 751539"/>
                <a:gd name="connsiteX3" fmla="*/ 72165 w 144016"/>
                <a:gd name="connsiteY3" fmla="*/ 751539 h 751539"/>
                <a:gd name="connsiteX4" fmla="*/ 0 w 144016"/>
                <a:gd name="connsiteY4" fmla="*/ 720080 h 751539"/>
                <a:gd name="connsiteX0" fmla="*/ 0 w 144016"/>
                <a:gd name="connsiteY0" fmla="*/ 720080 h 751539"/>
                <a:gd name="connsiteX1" fmla="*/ 72008 w 144016"/>
                <a:gd name="connsiteY1" fmla="*/ 0 h 751539"/>
                <a:gd name="connsiteX2" fmla="*/ 144016 w 144016"/>
                <a:gd name="connsiteY2" fmla="*/ 720080 h 751539"/>
                <a:gd name="connsiteX3" fmla="*/ 72165 w 144016"/>
                <a:gd name="connsiteY3" fmla="*/ 751539 h 751539"/>
                <a:gd name="connsiteX4" fmla="*/ 0 w 144016"/>
                <a:gd name="connsiteY4" fmla="*/ 720080 h 751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16" h="751539">
                  <a:moveTo>
                    <a:pt x="0" y="720080"/>
                  </a:moveTo>
                  <a:lnTo>
                    <a:pt x="72008" y="0"/>
                  </a:lnTo>
                  <a:lnTo>
                    <a:pt x="144016" y="720080"/>
                  </a:lnTo>
                  <a:cubicBezTo>
                    <a:pt x="121510" y="719010"/>
                    <a:pt x="107371" y="743084"/>
                    <a:pt x="72165" y="751539"/>
                  </a:cubicBezTo>
                  <a:cubicBezTo>
                    <a:pt x="32235" y="736291"/>
                    <a:pt x="24055" y="730566"/>
                    <a:pt x="0" y="720080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Gleichschenkliges Dreieck 12"/>
            <p:cNvSpPr/>
            <p:nvPr/>
          </p:nvSpPr>
          <p:spPr>
            <a:xfrm flipV="1">
              <a:off x="1720396" y="4846565"/>
              <a:ext cx="45719" cy="431897"/>
            </a:xfrm>
            <a:custGeom>
              <a:avLst/>
              <a:gdLst>
                <a:gd name="connsiteX0" fmla="*/ 0 w 144016"/>
                <a:gd name="connsiteY0" fmla="*/ 720080 h 720080"/>
                <a:gd name="connsiteX1" fmla="*/ 72008 w 144016"/>
                <a:gd name="connsiteY1" fmla="*/ 0 h 720080"/>
                <a:gd name="connsiteX2" fmla="*/ 144016 w 144016"/>
                <a:gd name="connsiteY2" fmla="*/ 720080 h 720080"/>
                <a:gd name="connsiteX3" fmla="*/ 0 w 144016"/>
                <a:gd name="connsiteY3" fmla="*/ 720080 h 720080"/>
                <a:gd name="connsiteX0" fmla="*/ 0 w 144016"/>
                <a:gd name="connsiteY0" fmla="*/ 720080 h 751564"/>
                <a:gd name="connsiteX1" fmla="*/ 72008 w 144016"/>
                <a:gd name="connsiteY1" fmla="*/ 0 h 751564"/>
                <a:gd name="connsiteX2" fmla="*/ 144016 w 144016"/>
                <a:gd name="connsiteY2" fmla="*/ 720080 h 751564"/>
                <a:gd name="connsiteX3" fmla="*/ 72165 w 144016"/>
                <a:gd name="connsiteY3" fmla="*/ 751539 h 751564"/>
                <a:gd name="connsiteX4" fmla="*/ 0 w 144016"/>
                <a:gd name="connsiteY4" fmla="*/ 720080 h 751564"/>
                <a:gd name="connsiteX0" fmla="*/ 0 w 144016"/>
                <a:gd name="connsiteY0" fmla="*/ 720080 h 751564"/>
                <a:gd name="connsiteX1" fmla="*/ 72008 w 144016"/>
                <a:gd name="connsiteY1" fmla="*/ 0 h 751564"/>
                <a:gd name="connsiteX2" fmla="*/ 144016 w 144016"/>
                <a:gd name="connsiteY2" fmla="*/ 720080 h 751564"/>
                <a:gd name="connsiteX3" fmla="*/ 72165 w 144016"/>
                <a:gd name="connsiteY3" fmla="*/ 751539 h 751564"/>
                <a:gd name="connsiteX4" fmla="*/ 0 w 144016"/>
                <a:gd name="connsiteY4" fmla="*/ 720080 h 751564"/>
                <a:gd name="connsiteX0" fmla="*/ 0 w 144016"/>
                <a:gd name="connsiteY0" fmla="*/ 720080 h 751539"/>
                <a:gd name="connsiteX1" fmla="*/ 72008 w 144016"/>
                <a:gd name="connsiteY1" fmla="*/ 0 h 751539"/>
                <a:gd name="connsiteX2" fmla="*/ 144016 w 144016"/>
                <a:gd name="connsiteY2" fmla="*/ 720080 h 751539"/>
                <a:gd name="connsiteX3" fmla="*/ 72165 w 144016"/>
                <a:gd name="connsiteY3" fmla="*/ 751539 h 751539"/>
                <a:gd name="connsiteX4" fmla="*/ 0 w 144016"/>
                <a:gd name="connsiteY4" fmla="*/ 720080 h 751539"/>
                <a:gd name="connsiteX0" fmla="*/ 0 w 144016"/>
                <a:gd name="connsiteY0" fmla="*/ 720080 h 751539"/>
                <a:gd name="connsiteX1" fmla="*/ 72008 w 144016"/>
                <a:gd name="connsiteY1" fmla="*/ 0 h 751539"/>
                <a:gd name="connsiteX2" fmla="*/ 144016 w 144016"/>
                <a:gd name="connsiteY2" fmla="*/ 720080 h 751539"/>
                <a:gd name="connsiteX3" fmla="*/ 72165 w 144016"/>
                <a:gd name="connsiteY3" fmla="*/ 751539 h 751539"/>
                <a:gd name="connsiteX4" fmla="*/ 0 w 144016"/>
                <a:gd name="connsiteY4" fmla="*/ 720080 h 751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16" h="751539">
                  <a:moveTo>
                    <a:pt x="0" y="720080"/>
                  </a:moveTo>
                  <a:lnTo>
                    <a:pt x="72008" y="0"/>
                  </a:lnTo>
                  <a:lnTo>
                    <a:pt x="144016" y="720080"/>
                  </a:lnTo>
                  <a:cubicBezTo>
                    <a:pt x="121510" y="719010"/>
                    <a:pt x="107371" y="743084"/>
                    <a:pt x="72165" y="751539"/>
                  </a:cubicBezTo>
                  <a:cubicBezTo>
                    <a:pt x="32235" y="736291"/>
                    <a:pt x="24055" y="730566"/>
                    <a:pt x="0" y="720080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3" name="Textfeld 9"/>
          <p:cNvSpPr/>
          <p:nvPr/>
        </p:nvSpPr>
        <p:spPr bwMode="auto">
          <a:xfrm>
            <a:off x="5979466" y="1580262"/>
            <a:ext cx="139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800" b="1" dirty="0"/>
              <a:t>Mikroskopie</a:t>
            </a:r>
            <a:endParaRPr dirty="0"/>
          </a:p>
        </p:txBody>
      </p:sp>
      <p:pic>
        <p:nvPicPr>
          <p:cNvPr id="144" name="Grafik 14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29262" y="2266650"/>
            <a:ext cx="1868095" cy="1949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5" name="Grafik 14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438375" y="4733240"/>
            <a:ext cx="2355379" cy="155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6" name="Textfeld 8"/>
          <p:cNvSpPr/>
          <p:nvPr/>
        </p:nvSpPr>
        <p:spPr bwMode="auto">
          <a:xfrm>
            <a:off x="7914761" y="1580262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800" b="1" dirty="0"/>
              <a:t>Pflanzenbestimmung</a:t>
            </a:r>
            <a:endParaRPr dirty="0"/>
          </a:p>
        </p:txBody>
      </p:sp>
      <p:sp>
        <p:nvSpPr>
          <p:cNvPr id="147" name="Textfeld 146"/>
          <p:cNvSpPr txBox="1"/>
          <p:nvPr/>
        </p:nvSpPr>
        <p:spPr bwMode="auto">
          <a:xfrm>
            <a:off x="8216926" y="6069782"/>
            <a:ext cx="159851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z.B. mit der App</a:t>
            </a:r>
          </a:p>
          <a:p>
            <a:pPr algn="ctr"/>
            <a:r>
              <a:rPr lang="de-DE" u="sng" dirty="0">
                <a:hlinkClick r:id="rId5" tooltip="https://floraincognita.com/de/"/>
              </a:rPr>
              <a:t>Flora Incognita</a:t>
            </a:r>
            <a:endParaRPr lang="de-DE" dirty="0"/>
          </a:p>
        </p:txBody>
      </p:sp>
      <p:pic>
        <p:nvPicPr>
          <p:cNvPr id="148" name="Grafik 1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5067" y="2354561"/>
            <a:ext cx="1151466" cy="1151466"/>
          </a:xfrm>
          <a:prstGeom prst="rect">
            <a:avLst/>
          </a:prstGeom>
        </p:spPr>
      </p:pic>
      <p:grpSp>
        <p:nvGrpSpPr>
          <p:cNvPr id="149" name="Gruppieren 148"/>
          <p:cNvGrpSpPr/>
          <p:nvPr/>
        </p:nvGrpSpPr>
        <p:grpSpPr>
          <a:xfrm>
            <a:off x="8558043" y="3888482"/>
            <a:ext cx="1496980" cy="1627623"/>
            <a:chOff x="8299765" y="3546101"/>
            <a:chExt cx="1496980" cy="1627623"/>
          </a:xfrm>
        </p:grpSpPr>
        <p:sp>
          <p:nvSpPr>
            <p:cNvPr id="151" name="Stern mit 7 Zacken 150"/>
            <p:cNvSpPr/>
            <p:nvPr/>
          </p:nvSpPr>
          <p:spPr>
            <a:xfrm>
              <a:off x="8299765" y="3546101"/>
              <a:ext cx="720080" cy="667412"/>
            </a:xfrm>
            <a:prstGeom prst="star7">
              <a:avLst>
                <a:gd name="adj" fmla="val 24059"/>
                <a:gd name="hf" fmla="val 102572"/>
                <a:gd name="vf" fmla="val 10521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Ellipse 149"/>
            <p:cNvSpPr/>
            <p:nvPr/>
          </p:nvSpPr>
          <p:spPr>
            <a:xfrm flipH="1">
              <a:off x="9079687" y="4268930"/>
              <a:ext cx="717058" cy="6948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52" name="Gruppieren 151"/>
            <p:cNvGrpSpPr/>
            <p:nvPr/>
          </p:nvGrpSpPr>
          <p:grpSpPr>
            <a:xfrm>
              <a:off x="8647534" y="3853090"/>
              <a:ext cx="741038" cy="1320634"/>
              <a:chOff x="4571713" y="4622082"/>
              <a:chExt cx="373578" cy="706560"/>
            </a:xfrm>
          </p:grpSpPr>
          <p:grpSp>
            <p:nvGrpSpPr>
              <p:cNvPr id="160" name="Gruppieren 159"/>
              <p:cNvGrpSpPr/>
              <p:nvPr/>
            </p:nvGrpSpPr>
            <p:grpSpPr>
              <a:xfrm>
                <a:off x="4571713" y="4622082"/>
                <a:ext cx="373578" cy="706560"/>
                <a:chOff x="4571709" y="4622082"/>
                <a:chExt cx="522359" cy="778568"/>
              </a:xfrm>
            </p:grpSpPr>
            <p:grpSp>
              <p:nvGrpSpPr>
                <p:cNvPr id="162" name="Gruppieren 161"/>
                <p:cNvGrpSpPr>
                  <a:grpSpLocks noChangeAspect="1"/>
                </p:cNvGrpSpPr>
                <p:nvPr/>
              </p:nvGrpSpPr>
              <p:grpSpPr>
                <a:xfrm>
                  <a:off x="4571709" y="4622082"/>
                  <a:ext cx="522359" cy="778568"/>
                  <a:chOff x="804715" y="4236210"/>
                  <a:chExt cx="1253659" cy="1868558"/>
                </a:xfrm>
              </p:grpSpPr>
              <p:sp>
                <p:nvSpPr>
                  <p:cNvPr id="164" name="Abgerundetes Rechteck 163"/>
                  <p:cNvSpPr/>
                  <p:nvPr/>
                </p:nvSpPr>
                <p:spPr>
                  <a:xfrm>
                    <a:off x="804715" y="4236210"/>
                    <a:ext cx="1253659" cy="1868558"/>
                  </a:xfrm>
                  <a:prstGeom prst="roundRect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65" name="Abgerundetes Rechteck 164"/>
                  <p:cNvSpPr/>
                  <p:nvPr/>
                </p:nvSpPr>
                <p:spPr>
                  <a:xfrm>
                    <a:off x="804715" y="4236210"/>
                    <a:ext cx="1253659" cy="1868558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163" name="Abgerundetes Rechteck 162"/>
                <p:cNvSpPr/>
                <p:nvPr/>
              </p:nvSpPr>
              <p:spPr>
                <a:xfrm>
                  <a:off x="4726141" y="4631657"/>
                  <a:ext cx="216024" cy="45719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61" name="Ellipse 160"/>
              <p:cNvSpPr/>
              <p:nvPr/>
            </p:nvSpPr>
            <p:spPr>
              <a:xfrm>
                <a:off x="4803043" y="4630771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55" name="Abgerundetes Rechteck 154"/>
            <p:cNvSpPr/>
            <p:nvPr/>
          </p:nvSpPr>
          <p:spPr>
            <a:xfrm rot="2014734" flipH="1">
              <a:off x="9085106" y="4176720"/>
              <a:ext cx="597835" cy="16583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53" name="Grafik 15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820360" y="4304365"/>
              <a:ext cx="392386" cy="392386"/>
            </a:xfrm>
            <a:prstGeom prst="rect">
              <a:avLst/>
            </a:prstGeom>
            <a:ln>
              <a:noFill/>
            </a:ln>
          </p:spPr>
        </p:pic>
        <p:sp>
          <p:nvSpPr>
            <p:cNvPr id="154" name="Rechteck 153"/>
            <p:cNvSpPr/>
            <p:nvPr/>
          </p:nvSpPr>
          <p:spPr>
            <a:xfrm>
              <a:off x="8647889" y="4769037"/>
              <a:ext cx="736786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de-DE" sz="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Lavandula</a:t>
              </a:r>
              <a:r>
                <a:rPr lang="de-DE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de-DE" sz="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angustifolia</a:t>
              </a:r>
              <a:endParaRPr lang="de-DE" sz="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6" name="Abgerundetes Rechteck 155"/>
            <p:cNvSpPr/>
            <p:nvPr/>
          </p:nvSpPr>
          <p:spPr>
            <a:xfrm>
              <a:off x="8485923" y="4271466"/>
              <a:ext cx="253586" cy="12997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Abgerundetes Rechteck 156"/>
            <p:cNvSpPr/>
            <p:nvPr/>
          </p:nvSpPr>
          <p:spPr bwMode="auto">
            <a:xfrm>
              <a:off x="8485923" y="4419131"/>
              <a:ext cx="253586" cy="12997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8" name="Abgerundetes Rechteck 157"/>
            <p:cNvSpPr/>
            <p:nvPr/>
          </p:nvSpPr>
          <p:spPr bwMode="auto">
            <a:xfrm>
              <a:off x="8485923" y="4565703"/>
              <a:ext cx="253586" cy="12997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Abgerundetes Rechteck 158"/>
            <p:cNvSpPr/>
            <p:nvPr/>
          </p:nvSpPr>
          <p:spPr bwMode="auto">
            <a:xfrm>
              <a:off x="8485923" y="4712275"/>
              <a:ext cx="253586" cy="12997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1" name="Rechteck 40"/>
          <p:cNvSpPr/>
          <p:nvPr/>
        </p:nvSpPr>
        <p:spPr>
          <a:xfrm>
            <a:off x="-7449" y="1193671"/>
            <a:ext cx="2644338" cy="271874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7675" lvl="0" indent="-447675">
              <a:buClr>
                <a:srgbClr val="C00000"/>
              </a:buClr>
              <a:buSzPct val="120000"/>
              <a:buFont typeface="Wingdings"/>
              <a:buChar char="§"/>
              <a:defRPr/>
            </a:pPr>
            <a:r>
              <a:rPr lang="de-DE" sz="1600" dirty="0">
                <a:solidFill>
                  <a:schemeClr val="bg1"/>
                </a:solidFill>
              </a:rPr>
              <a:t>Die integrierte Kamera des Smartphones bietet zahlreiche Möglichkeiten Messwerte und Daten erfassen zu können.</a:t>
            </a:r>
          </a:p>
          <a:p>
            <a:pPr marL="447675" lvl="0" indent="-447675">
              <a:buClr>
                <a:srgbClr val="C00000"/>
              </a:buClr>
              <a:buSzPct val="120000"/>
              <a:buFont typeface="Wingdings"/>
              <a:buChar char="§"/>
              <a:defRPr/>
            </a:pPr>
            <a:r>
              <a:rPr lang="de-DE" sz="1600" dirty="0">
                <a:solidFill>
                  <a:schemeClr val="bg1"/>
                </a:solidFill>
              </a:rPr>
              <a:t>Schülerinnen und Schüler haben meist ein eigenes Gerät, das sie nutzen können.</a:t>
            </a:r>
          </a:p>
        </p:txBody>
      </p:sp>
    </p:spTree>
    <p:extLst>
      <p:ext uri="{BB962C8B-B14F-4D97-AF65-F5344CB8AC3E}">
        <p14:creationId xmlns:p14="http://schemas.microsoft.com/office/powerpoint/2010/main" val="144383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348855" y="1440209"/>
            <a:ext cx="6434359" cy="4992275"/>
          </a:xfrm>
        </p:spPr>
        <p:txBody>
          <a:bodyPr/>
          <a:lstStyle/>
          <a:p>
            <a:pPr marL="0" indent="0">
              <a:buNone/>
            </a:pPr>
            <a:r>
              <a:rPr lang="de-DE" b="0" dirty="0"/>
              <a:t>z.B. das Projekt </a:t>
            </a:r>
            <a:r>
              <a:rPr lang="de-DE" b="0" dirty="0">
                <a:hlinkClick r:id="rId3"/>
              </a:rPr>
              <a:t>BIOTOPIA Dawn Chorus</a:t>
            </a:r>
            <a:endParaRPr lang="de-DE" b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Messwert- und Datenerfassung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Citizen</a:t>
            </a:r>
            <a:r>
              <a:rPr lang="de-DE" dirty="0"/>
              <a:t> Science</a:t>
            </a:r>
          </a:p>
        </p:txBody>
      </p:sp>
      <p:grpSp>
        <p:nvGrpSpPr>
          <p:cNvPr id="87" name="Gruppieren 86"/>
          <p:cNvGrpSpPr/>
          <p:nvPr/>
        </p:nvGrpSpPr>
        <p:grpSpPr>
          <a:xfrm>
            <a:off x="4117635" y="2232298"/>
            <a:ext cx="4896798" cy="3531876"/>
            <a:chOff x="4356714" y="1886478"/>
            <a:chExt cx="4896798" cy="3531876"/>
          </a:xfrm>
        </p:grpSpPr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13352" y="2318526"/>
              <a:ext cx="1440160" cy="1440160"/>
            </a:xfrm>
            <a:prstGeom prst="rect">
              <a:avLst/>
            </a:prstGeom>
          </p:spPr>
        </p:pic>
        <p:grpSp>
          <p:nvGrpSpPr>
            <p:cNvPr id="53" name="Gruppieren 52"/>
            <p:cNvGrpSpPr/>
            <p:nvPr/>
          </p:nvGrpSpPr>
          <p:grpSpPr>
            <a:xfrm>
              <a:off x="4356714" y="3672458"/>
              <a:ext cx="2101235" cy="1745896"/>
              <a:chOff x="2223733" y="3679244"/>
              <a:chExt cx="2101235" cy="1745896"/>
            </a:xfrm>
          </p:grpSpPr>
          <p:grpSp>
            <p:nvGrpSpPr>
              <p:cNvPr id="6" name="Gruppieren 5"/>
              <p:cNvGrpSpPr/>
              <p:nvPr/>
            </p:nvGrpSpPr>
            <p:grpSpPr>
              <a:xfrm flipH="1">
                <a:off x="2556768" y="4104506"/>
                <a:ext cx="1310822" cy="1320634"/>
                <a:chOff x="8485923" y="3853090"/>
                <a:chExt cx="1310822" cy="1320634"/>
              </a:xfrm>
            </p:grpSpPr>
            <p:sp>
              <p:nvSpPr>
                <p:cNvPr id="8" name="Ellipse 7"/>
                <p:cNvSpPr/>
                <p:nvPr/>
              </p:nvSpPr>
              <p:spPr>
                <a:xfrm flipH="1">
                  <a:off x="9079687" y="4268930"/>
                  <a:ext cx="717058" cy="6948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9" name="Gruppieren 8"/>
                <p:cNvGrpSpPr/>
                <p:nvPr/>
              </p:nvGrpSpPr>
              <p:grpSpPr>
                <a:xfrm>
                  <a:off x="8647534" y="3853090"/>
                  <a:ext cx="741038" cy="1320634"/>
                  <a:chOff x="4571713" y="4622082"/>
                  <a:chExt cx="373578" cy="706560"/>
                </a:xfrm>
              </p:grpSpPr>
              <p:grpSp>
                <p:nvGrpSpPr>
                  <p:cNvPr id="17" name="Gruppieren 16"/>
                  <p:cNvGrpSpPr/>
                  <p:nvPr/>
                </p:nvGrpSpPr>
                <p:grpSpPr>
                  <a:xfrm>
                    <a:off x="4571713" y="4622082"/>
                    <a:ext cx="373578" cy="706560"/>
                    <a:chOff x="4571709" y="4622082"/>
                    <a:chExt cx="522359" cy="778568"/>
                  </a:xfrm>
                </p:grpSpPr>
                <p:grpSp>
                  <p:nvGrpSpPr>
                    <p:cNvPr id="19" name="Gruppieren 1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571709" y="4622082"/>
                      <a:ext cx="522359" cy="778568"/>
                      <a:chOff x="804715" y="4236210"/>
                      <a:chExt cx="1253659" cy="1868558"/>
                    </a:xfrm>
                  </p:grpSpPr>
                  <p:sp>
                    <p:nvSpPr>
                      <p:cNvPr id="21" name="Abgerundetes Rechteck 20"/>
                      <p:cNvSpPr/>
                      <p:nvPr/>
                    </p:nvSpPr>
                    <p:spPr>
                      <a:xfrm>
                        <a:off x="804715" y="4236210"/>
                        <a:ext cx="1253659" cy="1868558"/>
                      </a:xfrm>
                      <a:prstGeom prst="roundRect">
                        <a:avLst/>
                      </a:prstGeom>
                      <a:solidFill>
                        <a:schemeClr val="tx2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2" name="Abgerundetes Rechteck 21"/>
                      <p:cNvSpPr/>
                      <p:nvPr/>
                    </p:nvSpPr>
                    <p:spPr>
                      <a:xfrm>
                        <a:off x="804715" y="4236210"/>
                        <a:ext cx="1253659" cy="1868558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sp>
                  <p:nvSpPr>
                    <p:cNvPr id="20" name="Abgerundetes Rechteck 19"/>
                    <p:cNvSpPr/>
                    <p:nvPr/>
                  </p:nvSpPr>
                  <p:spPr>
                    <a:xfrm>
                      <a:off x="4726141" y="4631657"/>
                      <a:ext cx="216024" cy="45719"/>
                    </a:xfrm>
                    <a:prstGeom prst="round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sp>
                <p:nvSpPr>
                  <p:cNvPr id="18" name="Ellipse 17"/>
                  <p:cNvSpPr/>
                  <p:nvPr/>
                </p:nvSpPr>
                <p:spPr>
                  <a:xfrm>
                    <a:off x="4679146" y="4630771"/>
                    <a:ext cx="36000" cy="36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10" name="Abgerundetes Rechteck 9"/>
                <p:cNvSpPr/>
                <p:nvPr/>
              </p:nvSpPr>
              <p:spPr>
                <a:xfrm rot="2014734" flipH="1">
                  <a:off x="9085106" y="4176720"/>
                  <a:ext cx="597835" cy="1658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" name="Abgerundetes Rechteck 12"/>
                <p:cNvSpPr/>
                <p:nvPr/>
              </p:nvSpPr>
              <p:spPr>
                <a:xfrm>
                  <a:off x="8485923" y="4271465"/>
                  <a:ext cx="253586" cy="14892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" name="Abgerundetes Rechteck 13"/>
                <p:cNvSpPr/>
                <p:nvPr/>
              </p:nvSpPr>
              <p:spPr bwMode="auto">
                <a:xfrm>
                  <a:off x="8485923" y="4419130"/>
                  <a:ext cx="253586" cy="14892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" name="Abgerundetes Rechteck 14"/>
                <p:cNvSpPr/>
                <p:nvPr/>
              </p:nvSpPr>
              <p:spPr bwMode="auto">
                <a:xfrm>
                  <a:off x="8485923" y="4565702"/>
                  <a:ext cx="253586" cy="14892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" name="Abgerundetes Rechteck 15"/>
                <p:cNvSpPr/>
                <p:nvPr/>
              </p:nvSpPr>
              <p:spPr bwMode="auto">
                <a:xfrm>
                  <a:off x="8485923" y="4712274"/>
                  <a:ext cx="253586" cy="14892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" name="Gruppieren 37"/>
              <p:cNvGrpSpPr/>
              <p:nvPr/>
            </p:nvGrpSpPr>
            <p:grpSpPr>
              <a:xfrm>
                <a:off x="2223733" y="3679244"/>
                <a:ext cx="657282" cy="459544"/>
                <a:chOff x="2223733" y="3679244"/>
                <a:chExt cx="657282" cy="459544"/>
              </a:xfrm>
            </p:grpSpPr>
            <p:grpSp>
              <p:nvGrpSpPr>
                <p:cNvPr id="33" name="Gruppieren 32"/>
                <p:cNvGrpSpPr/>
                <p:nvPr/>
              </p:nvGrpSpPr>
              <p:grpSpPr>
                <a:xfrm rot="18484438">
                  <a:off x="2459324" y="3717098"/>
                  <a:ext cx="455973" cy="387408"/>
                  <a:chOff x="2459324" y="3717098"/>
                  <a:chExt cx="455973" cy="387408"/>
                </a:xfrm>
              </p:grpSpPr>
              <p:cxnSp>
                <p:nvCxnSpPr>
                  <p:cNvPr id="25" name="Gerader Verbinder 24"/>
                  <p:cNvCxnSpPr/>
                  <p:nvPr/>
                </p:nvCxnSpPr>
                <p:spPr>
                  <a:xfrm flipV="1">
                    <a:off x="2700784" y="3936346"/>
                    <a:ext cx="214513" cy="16816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Gerader Verbinder 25"/>
                  <p:cNvCxnSpPr/>
                  <p:nvPr/>
                </p:nvCxnSpPr>
                <p:spPr>
                  <a:xfrm flipV="1">
                    <a:off x="2579132" y="3820356"/>
                    <a:ext cx="336165" cy="2676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Gerader Verbinder 28"/>
                  <p:cNvCxnSpPr/>
                  <p:nvPr/>
                </p:nvCxnSpPr>
                <p:spPr>
                  <a:xfrm flipV="1">
                    <a:off x="2459324" y="3717098"/>
                    <a:ext cx="430537" cy="34335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" name="Gruppieren 33"/>
                <p:cNvGrpSpPr/>
                <p:nvPr/>
              </p:nvGrpSpPr>
              <p:grpSpPr>
                <a:xfrm rot="18441796">
                  <a:off x="2189450" y="3713527"/>
                  <a:ext cx="455973" cy="387408"/>
                  <a:chOff x="2459324" y="3717098"/>
                  <a:chExt cx="455973" cy="387408"/>
                </a:xfrm>
              </p:grpSpPr>
              <p:cxnSp>
                <p:nvCxnSpPr>
                  <p:cNvPr id="35" name="Gerader Verbinder 34"/>
                  <p:cNvCxnSpPr/>
                  <p:nvPr/>
                </p:nvCxnSpPr>
                <p:spPr>
                  <a:xfrm flipV="1">
                    <a:off x="2700784" y="3936346"/>
                    <a:ext cx="214513" cy="16816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Gerader Verbinder 35"/>
                  <p:cNvCxnSpPr/>
                  <p:nvPr/>
                </p:nvCxnSpPr>
                <p:spPr>
                  <a:xfrm flipV="1">
                    <a:off x="2579132" y="3820356"/>
                    <a:ext cx="336165" cy="2676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Gerader Verbinder 36"/>
                  <p:cNvCxnSpPr/>
                  <p:nvPr/>
                </p:nvCxnSpPr>
                <p:spPr>
                  <a:xfrm flipV="1">
                    <a:off x="2459324" y="3717098"/>
                    <a:ext cx="430537" cy="34335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9" name="Gruppieren 38"/>
              <p:cNvGrpSpPr/>
              <p:nvPr/>
            </p:nvGrpSpPr>
            <p:grpSpPr>
              <a:xfrm>
                <a:off x="3667686" y="3706574"/>
                <a:ext cx="657282" cy="459544"/>
                <a:chOff x="2223733" y="3679244"/>
                <a:chExt cx="657282" cy="459544"/>
              </a:xfrm>
            </p:grpSpPr>
            <p:grpSp>
              <p:nvGrpSpPr>
                <p:cNvPr id="40" name="Gruppieren 39"/>
                <p:cNvGrpSpPr/>
                <p:nvPr/>
              </p:nvGrpSpPr>
              <p:grpSpPr>
                <a:xfrm rot="18484438">
                  <a:off x="2459324" y="3717098"/>
                  <a:ext cx="455973" cy="387408"/>
                  <a:chOff x="2459324" y="3717098"/>
                  <a:chExt cx="455973" cy="387408"/>
                </a:xfrm>
              </p:grpSpPr>
              <p:cxnSp>
                <p:nvCxnSpPr>
                  <p:cNvPr id="45" name="Gerader Verbinder 44"/>
                  <p:cNvCxnSpPr/>
                  <p:nvPr/>
                </p:nvCxnSpPr>
                <p:spPr>
                  <a:xfrm flipV="1">
                    <a:off x="2700784" y="3936346"/>
                    <a:ext cx="214513" cy="16816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Gerader Verbinder 45"/>
                  <p:cNvCxnSpPr/>
                  <p:nvPr/>
                </p:nvCxnSpPr>
                <p:spPr>
                  <a:xfrm flipV="1">
                    <a:off x="2579132" y="3820356"/>
                    <a:ext cx="336165" cy="2676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Gerader Verbinder 46"/>
                  <p:cNvCxnSpPr/>
                  <p:nvPr/>
                </p:nvCxnSpPr>
                <p:spPr>
                  <a:xfrm flipV="1">
                    <a:off x="2459324" y="3717098"/>
                    <a:ext cx="430537" cy="34335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" name="Gruppieren 40"/>
                <p:cNvGrpSpPr/>
                <p:nvPr/>
              </p:nvGrpSpPr>
              <p:grpSpPr>
                <a:xfrm rot="18441796">
                  <a:off x="2189450" y="3713527"/>
                  <a:ext cx="455973" cy="387408"/>
                  <a:chOff x="2459324" y="3717098"/>
                  <a:chExt cx="455973" cy="387408"/>
                </a:xfrm>
              </p:grpSpPr>
              <p:cxnSp>
                <p:nvCxnSpPr>
                  <p:cNvPr id="42" name="Gerader Verbinder 41"/>
                  <p:cNvCxnSpPr/>
                  <p:nvPr/>
                </p:nvCxnSpPr>
                <p:spPr>
                  <a:xfrm flipV="1">
                    <a:off x="2700784" y="3936346"/>
                    <a:ext cx="214513" cy="16816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Gerader Verbinder 42"/>
                  <p:cNvCxnSpPr/>
                  <p:nvPr/>
                </p:nvCxnSpPr>
                <p:spPr>
                  <a:xfrm flipV="1">
                    <a:off x="2579132" y="3820356"/>
                    <a:ext cx="336165" cy="2676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Gerader Verbinder 43"/>
                  <p:cNvCxnSpPr/>
                  <p:nvPr/>
                </p:nvCxnSpPr>
                <p:spPr>
                  <a:xfrm flipV="1">
                    <a:off x="2459324" y="3717098"/>
                    <a:ext cx="430537" cy="34335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8" name="Rechteck 47"/>
              <p:cNvSpPr/>
              <p:nvPr/>
            </p:nvSpPr>
            <p:spPr>
              <a:xfrm>
                <a:off x="3060824" y="4968602"/>
                <a:ext cx="508251" cy="6955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Interaktive Schaltfläche: Sound 48">
                <a:hlinkClick r:id="" action="ppaction://noaction" highlightClick="1">
                  <a:snd r:embed="rId5" name="applause.wav"/>
                </a:hlinkClick>
              </p:cNvPr>
              <p:cNvSpPr/>
              <p:nvPr/>
            </p:nvSpPr>
            <p:spPr>
              <a:xfrm>
                <a:off x="3036910" y="4676321"/>
                <a:ext cx="296756" cy="265467"/>
              </a:xfrm>
              <a:prstGeom prst="actionButtonSound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51" name="Gerader Verbinder 50"/>
              <p:cNvCxnSpPr/>
              <p:nvPr/>
            </p:nvCxnSpPr>
            <p:spPr>
              <a:xfrm>
                <a:off x="3117165" y="5040610"/>
                <a:ext cx="45191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Gleichschenkliges Dreieck 51"/>
              <p:cNvSpPr/>
              <p:nvPr/>
            </p:nvSpPr>
            <p:spPr>
              <a:xfrm rot="5400000">
                <a:off x="3068356" y="4980727"/>
                <a:ext cx="51898" cy="45719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9" name="Gruppieren 68"/>
            <p:cNvGrpSpPr/>
            <p:nvPr/>
          </p:nvGrpSpPr>
          <p:grpSpPr>
            <a:xfrm>
              <a:off x="6369449" y="2212431"/>
              <a:ext cx="478094" cy="340090"/>
              <a:chOff x="4039014" y="2396264"/>
              <a:chExt cx="478094" cy="340090"/>
            </a:xfrm>
          </p:grpSpPr>
          <p:grpSp>
            <p:nvGrpSpPr>
              <p:cNvPr id="57" name="Gruppieren 56"/>
              <p:cNvGrpSpPr/>
              <p:nvPr/>
            </p:nvGrpSpPr>
            <p:grpSpPr>
              <a:xfrm>
                <a:off x="4039014" y="2433307"/>
                <a:ext cx="161610" cy="303047"/>
                <a:chOff x="4039014" y="2433307"/>
                <a:chExt cx="161610" cy="303047"/>
              </a:xfrm>
            </p:grpSpPr>
            <p:sp>
              <p:nvSpPr>
                <p:cNvPr id="54" name="Ellipse 53"/>
                <p:cNvSpPr/>
                <p:nvPr/>
              </p:nvSpPr>
              <p:spPr>
                <a:xfrm>
                  <a:off x="4039014" y="2657436"/>
                  <a:ext cx="161610" cy="7891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56" name="Gerader Verbinder 55"/>
                <p:cNvCxnSpPr>
                  <a:stCxn id="54" idx="6"/>
                </p:cNvCxnSpPr>
                <p:nvPr/>
              </p:nvCxnSpPr>
              <p:spPr>
                <a:xfrm flipH="1" flipV="1">
                  <a:off x="4200578" y="2433307"/>
                  <a:ext cx="46" cy="263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uppieren 57"/>
              <p:cNvGrpSpPr/>
              <p:nvPr/>
            </p:nvGrpSpPr>
            <p:grpSpPr>
              <a:xfrm>
                <a:off x="4271417" y="2418281"/>
                <a:ext cx="245691" cy="274020"/>
                <a:chOff x="4039014" y="2462334"/>
                <a:chExt cx="245691" cy="274020"/>
              </a:xfrm>
            </p:grpSpPr>
            <p:sp>
              <p:nvSpPr>
                <p:cNvPr id="59" name="Ellipse 58"/>
                <p:cNvSpPr/>
                <p:nvPr/>
              </p:nvSpPr>
              <p:spPr>
                <a:xfrm>
                  <a:off x="4039014" y="2657436"/>
                  <a:ext cx="161610" cy="7891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60" name="Gerader Verbinder 59"/>
                <p:cNvCxnSpPr/>
                <p:nvPr/>
              </p:nvCxnSpPr>
              <p:spPr>
                <a:xfrm rot="18484438" flipV="1">
                  <a:off x="4093368" y="2485511"/>
                  <a:ext cx="214513" cy="16816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2" name="Gerader Verbinder 61"/>
              <p:cNvCxnSpPr/>
              <p:nvPr/>
            </p:nvCxnSpPr>
            <p:spPr>
              <a:xfrm flipV="1">
                <a:off x="4198870" y="2396264"/>
                <a:ext cx="234157" cy="30032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uppieren 69"/>
            <p:cNvGrpSpPr/>
            <p:nvPr/>
          </p:nvGrpSpPr>
          <p:grpSpPr>
            <a:xfrm>
              <a:off x="7335258" y="1886478"/>
              <a:ext cx="478094" cy="340090"/>
              <a:chOff x="4039014" y="2396264"/>
              <a:chExt cx="478094" cy="340090"/>
            </a:xfrm>
          </p:grpSpPr>
          <p:grpSp>
            <p:nvGrpSpPr>
              <p:cNvPr id="71" name="Gruppieren 70"/>
              <p:cNvGrpSpPr/>
              <p:nvPr/>
            </p:nvGrpSpPr>
            <p:grpSpPr>
              <a:xfrm>
                <a:off x="4039014" y="2433307"/>
                <a:ext cx="161610" cy="303047"/>
                <a:chOff x="4039014" y="2433307"/>
                <a:chExt cx="161610" cy="303047"/>
              </a:xfrm>
            </p:grpSpPr>
            <p:sp>
              <p:nvSpPr>
                <p:cNvPr id="76" name="Ellipse 75"/>
                <p:cNvSpPr/>
                <p:nvPr/>
              </p:nvSpPr>
              <p:spPr>
                <a:xfrm>
                  <a:off x="4039014" y="2657436"/>
                  <a:ext cx="161610" cy="7891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77" name="Gerader Verbinder 76"/>
                <p:cNvCxnSpPr>
                  <a:stCxn id="76" idx="6"/>
                </p:cNvCxnSpPr>
                <p:nvPr/>
              </p:nvCxnSpPr>
              <p:spPr>
                <a:xfrm flipH="1" flipV="1">
                  <a:off x="4200578" y="2433307"/>
                  <a:ext cx="46" cy="263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ieren 71"/>
              <p:cNvGrpSpPr/>
              <p:nvPr/>
            </p:nvGrpSpPr>
            <p:grpSpPr>
              <a:xfrm>
                <a:off x="4271417" y="2418281"/>
                <a:ext cx="245691" cy="274020"/>
                <a:chOff x="4039014" y="2462334"/>
                <a:chExt cx="245691" cy="274020"/>
              </a:xfrm>
            </p:grpSpPr>
            <p:sp>
              <p:nvSpPr>
                <p:cNvPr id="74" name="Ellipse 73"/>
                <p:cNvSpPr/>
                <p:nvPr/>
              </p:nvSpPr>
              <p:spPr>
                <a:xfrm>
                  <a:off x="4039014" y="2657436"/>
                  <a:ext cx="161610" cy="7891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75" name="Gerader Verbinder 74"/>
                <p:cNvCxnSpPr/>
                <p:nvPr/>
              </p:nvCxnSpPr>
              <p:spPr>
                <a:xfrm rot="18484438" flipV="1">
                  <a:off x="4093368" y="2485511"/>
                  <a:ext cx="214513" cy="16816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3" name="Gerader Verbinder 72"/>
              <p:cNvCxnSpPr/>
              <p:nvPr/>
            </p:nvCxnSpPr>
            <p:spPr>
              <a:xfrm flipV="1">
                <a:off x="4198870" y="2396264"/>
                <a:ext cx="234157" cy="30032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uppieren 77"/>
            <p:cNvGrpSpPr/>
            <p:nvPr/>
          </p:nvGrpSpPr>
          <p:grpSpPr>
            <a:xfrm>
              <a:off x="6949265" y="2425009"/>
              <a:ext cx="478094" cy="340090"/>
              <a:chOff x="4039014" y="2396264"/>
              <a:chExt cx="478094" cy="340090"/>
            </a:xfrm>
          </p:grpSpPr>
          <p:grpSp>
            <p:nvGrpSpPr>
              <p:cNvPr id="79" name="Gruppieren 78"/>
              <p:cNvGrpSpPr/>
              <p:nvPr/>
            </p:nvGrpSpPr>
            <p:grpSpPr>
              <a:xfrm>
                <a:off x="4039014" y="2433307"/>
                <a:ext cx="161610" cy="303047"/>
                <a:chOff x="4039014" y="2433307"/>
                <a:chExt cx="161610" cy="303047"/>
              </a:xfrm>
            </p:grpSpPr>
            <p:sp>
              <p:nvSpPr>
                <p:cNvPr id="84" name="Ellipse 83"/>
                <p:cNvSpPr/>
                <p:nvPr/>
              </p:nvSpPr>
              <p:spPr>
                <a:xfrm>
                  <a:off x="4039014" y="2657436"/>
                  <a:ext cx="161610" cy="7891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85" name="Gerader Verbinder 84"/>
                <p:cNvCxnSpPr>
                  <a:stCxn id="84" idx="6"/>
                </p:cNvCxnSpPr>
                <p:nvPr/>
              </p:nvCxnSpPr>
              <p:spPr>
                <a:xfrm flipH="1" flipV="1">
                  <a:off x="4200578" y="2433307"/>
                  <a:ext cx="46" cy="263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uppieren 79"/>
              <p:cNvGrpSpPr/>
              <p:nvPr/>
            </p:nvGrpSpPr>
            <p:grpSpPr>
              <a:xfrm>
                <a:off x="4271417" y="2418281"/>
                <a:ext cx="245691" cy="274020"/>
                <a:chOff x="4039014" y="2462334"/>
                <a:chExt cx="245691" cy="274020"/>
              </a:xfrm>
            </p:grpSpPr>
            <p:sp>
              <p:nvSpPr>
                <p:cNvPr id="82" name="Ellipse 81"/>
                <p:cNvSpPr/>
                <p:nvPr/>
              </p:nvSpPr>
              <p:spPr>
                <a:xfrm>
                  <a:off x="4039014" y="2657436"/>
                  <a:ext cx="161610" cy="7891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83" name="Gerader Verbinder 82"/>
                <p:cNvCxnSpPr/>
                <p:nvPr/>
              </p:nvCxnSpPr>
              <p:spPr>
                <a:xfrm rot="18484438" flipV="1">
                  <a:off x="4093368" y="2485511"/>
                  <a:ext cx="214513" cy="16816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Gerader Verbinder 80"/>
              <p:cNvCxnSpPr/>
              <p:nvPr/>
            </p:nvCxnSpPr>
            <p:spPr>
              <a:xfrm flipV="1">
                <a:off x="4198870" y="2396264"/>
                <a:ext cx="234157" cy="30032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Textfeld 24"/>
          <p:cNvSpPr/>
          <p:nvPr/>
        </p:nvSpPr>
        <p:spPr bwMode="auto">
          <a:xfrm>
            <a:off x="7596939" y="6349001"/>
            <a:ext cx="260840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dirty="0"/>
              <a:t>Bryce, </a:t>
            </a:r>
            <a:r>
              <a:rPr lang="de-DE" dirty="0" err="1"/>
              <a:t>Hutfluss</a:t>
            </a:r>
            <a:r>
              <a:rPr lang="de-DE" dirty="0"/>
              <a:t>, </a:t>
            </a:r>
            <a:r>
              <a:rPr lang="de-DE" dirty="0" err="1"/>
              <a:t>Gerl</a:t>
            </a:r>
            <a:r>
              <a:rPr lang="de-DE" dirty="0"/>
              <a:t> (2021)</a:t>
            </a:r>
            <a:endParaRPr dirty="0"/>
          </a:p>
        </p:txBody>
      </p:sp>
      <p:sp>
        <p:nvSpPr>
          <p:cNvPr id="88" name="Rechteck 87"/>
          <p:cNvSpPr/>
          <p:nvPr/>
        </p:nvSpPr>
        <p:spPr>
          <a:xfrm>
            <a:off x="-7449" y="1193670"/>
            <a:ext cx="2644338" cy="56471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7675" lvl="0" indent="-447675">
              <a:buClr>
                <a:srgbClr val="C00000"/>
              </a:buClr>
              <a:buSzPct val="120000"/>
              <a:buFont typeface="Wingdings"/>
              <a:buChar char="§"/>
              <a:defRPr/>
            </a:pPr>
            <a:r>
              <a:rPr lang="de-DE" sz="1600" dirty="0" err="1">
                <a:solidFill>
                  <a:schemeClr val="bg1"/>
                </a:solidFill>
              </a:rPr>
              <a:t>Citizen</a:t>
            </a:r>
            <a:r>
              <a:rPr lang="de-DE" sz="1600" dirty="0">
                <a:solidFill>
                  <a:schemeClr val="bg1"/>
                </a:solidFill>
              </a:rPr>
              <a:t> Science bedeutet die aktive Beteiligung von Bürgerinnen und Bürgern in verschiedenen Phasen des wissenschaftlichen Forschungsprozesses.</a:t>
            </a:r>
          </a:p>
          <a:p>
            <a:pPr marL="447675" lvl="0" indent="-447675">
              <a:buClr>
                <a:srgbClr val="C00000"/>
              </a:buClr>
              <a:buSzPct val="120000"/>
              <a:buFont typeface="Wingdings"/>
              <a:buChar char="§"/>
              <a:defRPr/>
            </a:pPr>
            <a:r>
              <a:rPr lang="de-DE" sz="1600" dirty="0">
                <a:solidFill>
                  <a:schemeClr val="bg1"/>
                </a:solidFill>
              </a:rPr>
              <a:t>Durch das Erfassen und zur Verfügung stellen von Daten, können Datenbanken erstellt werden, die für künftige Wissenschaftsprojekte genutzt werden können.</a:t>
            </a:r>
          </a:p>
          <a:p>
            <a:pPr marL="447675" lvl="0" indent="-447675">
              <a:buClr>
                <a:srgbClr val="C00000"/>
              </a:buClr>
              <a:buSzPct val="120000"/>
              <a:buFont typeface="Wingdings"/>
              <a:buChar char="§"/>
              <a:defRPr/>
            </a:pPr>
            <a:r>
              <a:rPr lang="de-DE" sz="1600" dirty="0">
                <a:solidFill>
                  <a:schemeClr val="bg1"/>
                </a:solidFill>
              </a:rPr>
              <a:t>Schülerinnen und Schüler können einfach an den wissenschaftlichen Forschungsprozess herangeführt werden.</a:t>
            </a:r>
          </a:p>
        </p:txBody>
      </p:sp>
    </p:spTree>
    <p:extLst>
      <p:ext uri="{BB962C8B-B14F-4D97-AF65-F5344CB8AC3E}">
        <p14:creationId xmlns:p14="http://schemas.microsoft.com/office/powerpoint/2010/main" val="2001349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Inhaltsplatzhalter 1"/>
          <p:cNvSpPr txBox="1">
            <a:spLocks/>
          </p:cNvSpPr>
          <p:nvPr/>
        </p:nvSpPr>
        <p:spPr bwMode="auto">
          <a:xfrm>
            <a:off x="2772791" y="1580634"/>
            <a:ext cx="4248472" cy="4992275"/>
          </a:xfrm>
          <a:prstGeom prst="rect">
            <a:avLst/>
          </a:prstGeom>
        </p:spPr>
        <p:txBody>
          <a:bodyPr vert="horz" lIns="95361" tIns="47681" rIns="95361" bIns="47681" rtlCol="0">
            <a:normAutofit/>
          </a:bodyPr>
          <a:lstStyle>
            <a:lvl1pPr marL="357607" indent="-357607" algn="l" defTabSz="953617">
              <a:spcBef>
                <a:spcPts val="0"/>
              </a:spcBef>
              <a:buClr>
                <a:srgbClr val="C00000"/>
              </a:buClr>
              <a:buSzPct val="120000"/>
              <a:buFont typeface="Wingdings"/>
              <a:buChar char="§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811" indent="-298005" algn="l" defTabSz="953617">
              <a:spcBef>
                <a:spcPts val="0"/>
              </a:spcBef>
              <a:buFont typeface="Arial"/>
              <a:buChar char="–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1775" indent="-238356" algn="l" defTabSz="953617">
              <a:spcBef>
                <a:spcPts val="0"/>
              </a:spcBef>
              <a:buFont typeface="Symbol"/>
              <a:buChar char="-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8482" indent="-238356" algn="l" defTabSz="953617">
              <a:spcBef>
                <a:spcPts val="0"/>
              </a:spcBef>
              <a:buFont typeface="Symbol"/>
              <a:buChar char="-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192" indent="-238356" algn="l" defTabSz="953617">
              <a:spcBef>
                <a:spcPts val="0"/>
              </a:spcBef>
              <a:buFont typeface="Symbol"/>
              <a:buChar char="-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2444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9252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6061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2869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0" dirty="0"/>
              <a:t>Mit Mess-Sensoren ausgestattete Bienenstöcke im </a:t>
            </a:r>
            <a:r>
              <a:rPr lang="de-DE" sz="1800" b="0" dirty="0" err="1">
                <a:hlinkClick r:id="rId3"/>
              </a:rPr>
              <a:t>BeeBit</a:t>
            </a:r>
            <a:r>
              <a:rPr lang="de-DE" sz="1800" b="0" dirty="0"/>
              <a:t> Projekt</a:t>
            </a:r>
          </a:p>
          <a:p>
            <a:endParaRPr lang="de-DE" sz="1800" b="0" dirty="0"/>
          </a:p>
          <a:p>
            <a:endParaRPr lang="de-DE" sz="1800" b="0" dirty="0"/>
          </a:p>
          <a:p>
            <a:endParaRPr lang="de-DE" sz="1800" b="0" dirty="0"/>
          </a:p>
          <a:p>
            <a:endParaRPr lang="de-DE" sz="1800" b="0" dirty="0"/>
          </a:p>
          <a:p>
            <a:endParaRPr lang="de-DE" sz="1800" b="0" dirty="0"/>
          </a:p>
          <a:p>
            <a:pPr marL="0" indent="0">
              <a:buNone/>
            </a:pPr>
            <a:endParaRPr lang="de-DE" sz="1800" b="0" dirty="0"/>
          </a:p>
          <a:p>
            <a:pPr marL="0" indent="0">
              <a:buNone/>
            </a:pPr>
            <a:endParaRPr lang="de-DE" sz="1800" b="0" dirty="0"/>
          </a:p>
          <a:p>
            <a:endParaRPr lang="de-DE" sz="1800" b="0" dirty="0"/>
          </a:p>
          <a:p>
            <a:pPr marL="0" indent="0">
              <a:buNone/>
            </a:pPr>
            <a:endParaRPr lang="de-DE" sz="1700" b="0" dirty="0"/>
          </a:p>
          <a:p>
            <a:pPr marL="0" indent="0">
              <a:buNone/>
            </a:pPr>
            <a:endParaRPr lang="de-DE" sz="1700" b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Datenverarbeitung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Datenbanken und Datenrepositorien nutzen</a:t>
            </a:r>
          </a:p>
        </p:txBody>
      </p:sp>
      <p:pic>
        <p:nvPicPr>
          <p:cNvPr id="43" name="Grafik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839" y="2502218"/>
            <a:ext cx="3314631" cy="181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" name="Rechteck 46"/>
          <p:cNvSpPr/>
          <p:nvPr/>
        </p:nvSpPr>
        <p:spPr>
          <a:xfrm>
            <a:off x="5168227" y="5877711"/>
            <a:ext cx="4805365" cy="46050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>
                <a:ea typeface="Cambria Math" panose="02040503050406030204" pitchFamily="18" charset="0"/>
              </a:rPr>
              <a:t>Daten filtern, aggregieren, aufteilen, visualisieren, …</a:t>
            </a:r>
            <a:endParaRPr lang="de-DE" dirty="0"/>
          </a:p>
        </p:txBody>
      </p:sp>
      <p:pic>
        <p:nvPicPr>
          <p:cNvPr id="48" name="Grafik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15" y="5665953"/>
            <a:ext cx="676529" cy="67652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661224" y="1584226"/>
            <a:ext cx="33123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prstClr val="black"/>
                </a:solidFill>
              </a:rPr>
              <a:t>Das </a:t>
            </a:r>
            <a:r>
              <a:rPr lang="de-DE" sz="1800" dirty="0">
                <a:solidFill>
                  <a:prstClr val="black"/>
                </a:solidFill>
                <a:hlinkClick r:id="rId6"/>
              </a:rPr>
              <a:t>Bayerische Landesamt für Umwelt</a:t>
            </a:r>
            <a:r>
              <a:rPr lang="de-DE" sz="1800" dirty="0">
                <a:solidFill>
                  <a:prstClr val="black"/>
                </a:solidFill>
              </a:rPr>
              <a:t> stellt Luftschadstoffmessdaten aus Bayern zur Verfügung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de-DE" sz="1800" dirty="0">
              <a:solidFill>
                <a:prstClr val="black"/>
              </a:solidFill>
            </a:endParaRP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prstClr val="black"/>
                </a:solidFill>
              </a:rPr>
              <a:t>In der Datenbank des </a:t>
            </a:r>
            <a:r>
              <a:rPr lang="de-DE" sz="1800" dirty="0">
                <a:solidFill>
                  <a:prstClr val="black"/>
                </a:solidFill>
                <a:hlinkClick r:id="rId7"/>
              </a:rPr>
              <a:t>Statistisches Bundesamt</a:t>
            </a:r>
            <a:r>
              <a:rPr lang="de-DE" sz="1800" dirty="0">
                <a:solidFill>
                  <a:prstClr val="black"/>
                </a:solidFill>
              </a:rPr>
              <a:t> finden sich viele Daten u.a. zum ökologischen Landbau und Flächennutzung in Deutschland</a:t>
            </a:r>
          </a:p>
        </p:txBody>
      </p:sp>
      <p:sp>
        <p:nvSpPr>
          <p:cNvPr id="11" name="Rechteck 10"/>
          <p:cNvSpPr/>
          <p:nvPr/>
        </p:nvSpPr>
        <p:spPr>
          <a:xfrm>
            <a:off x="-7449" y="1193671"/>
            <a:ext cx="2644338" cy="413497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7675" lvl="0" indent="-447675">
              <a:buClr>
                <a:srgbClr val="C00000"/>
              </a:buClr>
              <a:buSzPct val="120000"/>
              <a:buFont typeface="Wingdings"/>
              <a:buChar char="§"/>
              <a:defRPr/>
            </a:pPr>
            <a:r>
              <a:rPr lang="de-DE" sz="1600" dirty="0">
                <a:solidFill>
                  <a:schemeClr val="bg1"/>
                </a:solidFill>
              </a:rPr>
              <a:t>In Datenbanken und Datenrepositorien werden Datensätze zu unterschiedlichen Themenbereichen zur Verfügung gestellt.</a:t>
            </a:r>
          </a:p>
          <a:p>
            <a:pPr marL="447675" lvl="0" indent="-447675">
              <a:buClr>
                <a:srgbClr val="C00000"/>
              </a:buClr>
              <a:buSzPct val="120000"/>
              <a:buFont typeface="Wingdings"/>
              <a:buChar char="§"/>
              <a:defRPr/>
            </a:pPr>
            <a:r>
              <a:rPr lang="de-DE" sz="1600" dirty="0">
                <a:solidFill>
                  <a:schemeClr val="bg1"/>
                </a:solidFill>
              </a:rPr>
              <a:t>Die Arbeit mit großen Datensätzen, um biologische Fragestellungen beantworten zu können, kann zu einer Förderung der Data </a:t>
            </a:r>
            <a:r>
              <a:rPr lang="de-DE" sz="1600" dirty="0" err="1">
                <a:solidFill>
                  <a:schemeClr val="bg1"/>
                </a:solidFill>
              </a:rPr>
              <a:t>Litracy</a:t>
            </a:r>
            <a:r>
              <a:rPr lang="de-DE" sz="1600" dirty="0">
                <a:solidFill>
                  <a:schemeClr val="bg1"/>
                </a:solidFill>
              </a:rPr>
              <a:t> im naturwissenschaftlichen Unterricht beitragen.</a:t>
            </a:r>
          </a:p>
        </p:txBody>
      </p:sp>
    </p:spTree>
    <p:extLst>
      <p:ext uri="{BB962C8B-B14F-4D97-AF65-F5344CB8AC3E}">
        <p14:creationId xmlns:p14="http://schemas.microsoft.com/office/powerpoint/2010/main" val="2102099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Datenverarbeitung</a:t>
            </a:r>
            <a:endParaRPr dirty="0"/>
          </a:p>
        </p:txBody>
      </p:sp>
      <p:sp>
        <p:nvSpPr>
          <p:cNvPr id="6" name="Textfeld 19"/>
          <p:cNvSpPr/>
          <p:nvPr/>
        </p:nvSpPr>
        <p:spPr bwMode="auto">
          <a:xfrm>
            <a:off x="3649547" y="1440210"/>
            <a:ext cx="19271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dirty="0"/>
              <a:t>Vogelzug verfolgen </a:t>
            </a:r>
            <a:endParaRPr dirty="0"/>
          </a:p>
          <a:p>
            <a:pPr>
              <a:defRPr/>
            </a:pPr>
            <a:r>
              <a:rPr lang="de-DE" dirty="0"/>
              <a:t>mit </a:t>
            </a:r>
            <a:r>
              <a:rPr lang="de-DE" u="sng" dirty="0" err="1">
                <a:hlinkClick r:id="rId3" tooltip="https://www.icarus.mpg.de/4331/animal-tracker-app"/>
              </a:rPr>
              <a:t>Animal</a:t>
            </a:r>
            <a:r>
              <a:rPr lang="de-DE" u="sng" dirty="0">
                <a:hlinkClick r:id="rId3" tooltip="https://www.icarus.mpg.de/4331/animal-tracker-app"/>
              </a:rPr>
              <a:t> </a:t>
            </a:r>
            <a:r>
              <a:rPr lang="de-DE" u="sng" dirty="0" err="1">
                <a:hlinkClick r:id="rId3" tooltip="https://www.icarus.mpg.de/4331/animal-tracker-app"/>
              </a:rPr>
              <a:t>Tracker</a:t>
            </a:r>
            <a:endParaRPr dirty="0"/>
          </a:p>
        </p:txBody>
      </p:sp>
      <p:sp>
        <p:nvSpPr>
          <p:cNvPr id="7" name="Textfeld 20"/>
          <p:cNvSpPr/>
          <p:nvPr/>
        </p:nvSpPr>
        <p:spPr bwMode="auto">
          <a:xfrm>
            <a:off x="877763" y="1440210"/>
            <a:ext cx="17281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/>
              <a:t>Daten auswerten</a:t>
            </a:r>
            <a:endParaRPr dirty="0"/>
          </a:p>
          <a:p>
            <a:pPr>
              <a:defRPr/>
            </a:pPr>
            <a:r>
              <a:rPr lang="de-DE" dirty="0"/>
              <a:t>mit </a:t>
            </a:r>
            <a:r>
              <a:rPr lang="de-DE" u="sng" dirty="0">
                <a:hlinkClick r:id="rId4" tooltip="https://naturgucker.de/natur.dll/sNpUy0Z0ERcwgMzkLeHFeaKa10i/"/>
              </a:rPr>
              <a:t>Naturgucker</a:t>
            </a:r>
            <a:endParaRPr dirty="0"/>
          </a:p>
        </p:txBody>
      </p:sp>
      <p:pic>
        <p:nvPicPr>
          <p:cNvPr id="8" name="Grafik 21"/>
          <p:cNvPicPr/>
          <p:nvPr/>
        </p:nvPicPr>
        <p:blipFill>
          <a:blip r:embed="rId5"/>
          <a:srcRect r="53263"/>
          <a:stretch/>
        </p:blipFill>
        <p:spPr bwMode="auto">
          <a:xfrm>
            <a:off x="360661" y="2126348"/>
            <a:ext cx="2762398" cy="2296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22"/>
          <p:cNvPicPr/>
          <p:nvPr/>
        </p:nvPicPr>
        <p:blipFill>
          <a:blip r:embed="rId5"/>
          <a:srcRect l="46639"/>
          <a:stretch/>
        </p:blipFill>
        <p:spPr bwMode="auto">
          <a:xfrm>
            <a:off x="362694" y="4321839"/>
            <a:ext cx="2782253" cy="2134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nhaltsplatzhalter 25" descr="Ein Bild, das Text, Karte enthält.&#10;&#10;Automatisch generierte Beschreibu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521515" y="2126348"/>
            <a:ext cx="2224733" cy="395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feld 24"/>
          <p:cNvSpPr/>
          <p:nvPr/>
        </p:nvSpPr>
        <p:spPr bwMode="auto">
          <a:xfrm>
            <a:off x="3458220" y="6337454"/>
            <a:ext cx="129394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dirty="0" err="1"/>
              <a:t>Gerl</a:t>
            </a:r>
            <a:r>
              <a:rPr lang="de-DE" dirty="0"/>
              <a:t> (2020b)</a:t>
            </a:r>
            <a:endParaRPr dirty="0"/>
          </a:p>
        </p:txBody>
      </p:sp>
      <p:sp>
        <p:nvSpPr>
          <p:cNvPr id="12" name="Textfeld 26"/>
          <p:cNvSpPr/>
          <p:nvPr/>
        </p:nvSpPr>
        <p:spPr bwMode="auto">
          <a:xfrm>
            <a:off x="360661" y="6342851"/>
            <a:ext cx="127292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 err="1"/>
              <a:t>Gerl</a:t>
            </a:r>
            <a:r>
              <a:rPr lang="de-DE" dirty="0"/>
              <a:t> (2018)</a:t>
            </a:r>
            <a:endParaRPr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/>
          <a:lstStyle/>
          <a:p>
            <a:pPr>
              <a:defRPr/>
            </a:pPr>
            <a:r>
              <a:rPr lang="de-DE" dirty="0"/>
              <a:t>Vogelzug interaktiv</a:t>
            </a:r>
            <a:endParaRPr dirty="0"/>
          </a:p>
          <a:p>
            <a:pPr>
              <a:defRPr/>
            </a:pPr>
            <a:endParaRPr lang="de-DE" dirty="0"/>
          </a:p>
        </p:txBody>
      </p:sp>
      <p:pic>
        <p:nvPicPr>
          <p:cNvPr id="14" name="Grafik 17">
            <a:hlinkClick r:id="rId7"/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6121414" y="2126348"/>
            <a:ext cx="3895047" cy="3312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feld 18"/>
          <p:cNvSpPr/>
          <p:nvPr/>
        </p:nvSpPr>
        <p:spPr bwMode="auto">
          <a:xfrm>
            <a:off x="6232611" y="1441389"/>
            <a:ext cx="370165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dirty="0"/>
              <a:t>Interaktive Übungen des </a:t>
            </a:r>
            <a:r>
              <a:rPr lang="de-DE" u="sng" dirty="0">
                <a:hlinkClick r:id="rId9" tooltip="https://www.bisa100.de/"/>
              </a:rPr>
              <a:t>BISA-Projekts</a:t>
            </a:r>
            <a:r>
              <a:rPr lang="de-DE" dirty="0"/>
              <a:t>,</a:t>
            </a:r>
            <a:endParaRPr dirty="0"/>
          </a:p>
          <a:p>
            <a:pPr>
              <a:defRPr/>
            </a:pPr>
            <a:r>
              <a:rPr lang="de-DE" dirty="0"/>
              <a:t>um Zugvögel kennenzulernen</a:t>
            </a:r>
            <a:endParaRPr dirty="0"/>
          </a:p>
        </p:txBody>
      </p:sp>
      <p:sp>
        <p:nvSpPr>
          <p:cNvPr id="16" name="Textfeld 28"/>
          <p:cNvSpPr/>
          <p:nvPr/>
        </p:nvSpPr>
        <p:spPr bwMode="auto">
          <a:xfrm>
            <a:off x="6463258" y="6337453"/>
            <a:ext cx="128432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dirty="0" err="1"/>
              <a:t>Gerl</a:t>
            </a:r>
            <a:r>
              <a:rPr lang="de-DE" dirty="0"/>
              <a:t> (2020a)</a:t>
            </a:r>
            <a:endParaRPr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3F9AE4B-A6ED-4D5D-A3A1-BA7D144DC53B}"/>
              </a:ext>
            </a:extLst>
          </p:cNvPr>
          <p:cNvSpPr txBox="1"/>
          <p:nvPr/>
        </p:nvSpPr>
        <p:spPr>
          <a:xfrm>
            <a:off x="360661" y="6605041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erstellt mit: www.naturgucker.de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4A007B4-B3C1-4A6E-A9F9-4B901BB5A820}"/>
              </a:ext>
            </a:extLst>
          </p:cNvPr>
          <p:cNvSpPr txBox="1"/>
          <p:nvPr/>
        </p:nvSpPr>
        <p:spPr bwMode="auto">
          <a:xfrm>
            <a:off x="3458220" y="6605040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erstellt mit: Animal Tracker App, MPG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EDC8D5D-54DB-4FFA-A7CE-5925FF139470}"/>
              </a:ext>
            </a:extLst>
          </p:cNvPr>
          <p:cNvSpPr txBox="1"/>
          <p:nvPr/>
        </p:nvSpPr>
        <p:spPr bwMode="auto">
          <a:xfrm>
            <a:off x="6463258" y="6595305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erstellt mit: BISA, www.bisa100.de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>
          <a:xfrm>
            <a:off x="3564880" y="1193671"/>
            <a:ext cx="6407406" cy="523881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b="0" dirty="0"/>
              <a:t>z.B. Simulation einer Räuber-Beute-Beziehung mit der browserbasierten Anwendung </a:t>
            </a:r>
            <a:r>
              <a:rPr lang="de-DE" b="0" u="sng" dirty="0" err="1">
                <a:hlinkClick r:id="rId3" tooltip="https://insightmaker.com/insight/217174/Populationsdynamik"/>
              </a:rPr>
              <a:t>InsightMaker</a:t>
            </a:r>
            <a:endParaRPr lang="de-DE" b="0" dirty="0"/>
          </a:p>
          <a:p>
            <a:pPr marL="0" indent="0">
              <a:buNone/>
              <a:defRPr/>
            </a:pPr>
            <a:endParaRPr lang="de-DE" dirty="0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Simulation und Modellierung</a:t>
            </a:r>
            <a:endParaRPr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378621"/>
          </a:xfrm>
        </p:spPr>
        <p:txBody>
          <a:bodyPr/>
          <a:lstStyle/>
          <a:p>
            <a:pPr>
              <a:defRPr/>
            </a:pPr>
            <a:r>
              <a:rPr lang="de-DE" dirty="0"/>
              <a:t>Simulation mit </a:t>
            </a:r>
            <a:r>
              <a:rPr lang="de-DE" dirty="0" err="1"/>
              <a:t>InsightMaker</a:t>
            </a:r>
            <a:endParaRPr dirty="0"/>
          </a:p>
        </p:txBody>
      </p:sp>
      <p:pic>
        <p:nvPicPr>
          <p:cNvPr id="8" name="Grafik 6"/>
          <p:cNvPicPr>
            <a:picLocks noChangeAspect="1"/>
          </p:cNvPicPr>
          <p:nvPr/>
        </p:nvPicPr>
        <p:blipFill>
          <a:blip r:embed="rId4"/>
          <a:srcRect l="1128" r="1"/>
          <a:stretch/>
        </p:blipFill>
        <p:spPr bwMode="auto">
          <a:xfrm>
            <a:off x="3636888" y="2106692"/>
            <a:ext cx="5328592" cy="4325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hteck 6"/>
          <p:cNvSpPr/>
          <p:nvPr/>
        </p:nvSpPr>
        <p:spPr>
          <a:xfrm>
            <a:off x="-7449" y="1193671"/>
            <a:ext cx="2644338" cy="348689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7675" lvl="0" indent="-447675">
              <a:buClr>
                <a:srgbClr val="C00000"/>
              </a:buClr>
              <a:buSzPct val="120000"/>
              <a:buFont typeface="Wingdings"/>
              <a:buChar char="§"/>
              <a:defRPr/>
            </a:pPr>
            <a:r>
              <a:rPr lang="de-DE" sz="1600" dirty="0">
                <a:solidFill>
                  <a:schemeClr val="bg1"/>
                </a:solidFill>
              </a:rPr>
              <a:t>Das selbstständige Erstellen datengestützter Simulationen bietet vielfältige Möglichkeiten.</a:t>
            </a:r>
          </a:p>
          <a:p>
            <a:pPr marL="447675" lvl="0" indent="-447675">
              <a:buClr>
                <a:srgbClr val="C00000"/>
              </a:buClr>
              <a:buSzPct val="120000"/>
              <a:buFont typeface="Wingdings"/>
              <a:buChar char="§"/>
              <a:defRPr/>
            </a:pPr>
            <a:r>
              <a:rPr lang="de-DE" sz="1600" dirty="0">
                <a:solidFill>
                  <a:schemeClr val="bg1"/>
                </a:solidFill>
              </a:rPr>
              <a:t>Schülerinnen und Schüler können bei der Erarbeitung komplexer naturwissenschaftlicher Modelle mit Hilfe von Simulationen unterstütz werden.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E5DB2E-3470-4CFC-9D52-CF9BB43D3F01}"/>
              </a:ext>
            </a:extLst>
          </p:cNvPr>
          <p:cNvSpPr txBox="1"/>
          <p:nvPr/>
        </p:nvSpPr>
        <p:spPr>
          <a:xfrm>
            <a:off x="3636887" y="6529848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erstellt mit: www.insightmaker.com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32832" y="1193671"/>
            <a:ext cx="6816275" cy="5238813"/>
          </a:xfrm>
        </p:spPr>
        <p:txBody>
          <a:bodyPr/>
          <a:lstStyle/>
          <a:p>
            <a:pPr marL="0" indent="0">
              <a:buNone/>
            </a:pPr>
            <a:r>
              <a:rPr lang="de-DE" b="0" dirty="0"/>
              <a:t>z.B. Modellierung eines Kugelgelenks oder der DNA-Doppelhelix mit der browserbasierten Anwendung </a:t>
            </a:r>
            <a:r>
              <a:rPr lang="de-DE" b="0" dirty="0" err="1">
                <a:hlinkClick r:id="rId3"/>
              </a:rPr>
              <a:t>Tinkercad</a:t>
            </a:r>
            <a:r>
              <a:rPr lang="de-DE" b="0" dirty="0"/>
              <a:t>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Simulation und Modellierung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Digitale 3D-Modelle erstellen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/>
          <a:srcRect l="7923" t="8879" r="6792" b="11249"/>
          <a:stretch/>
        </p:blipFill>
        <p:spPr>
          <a:xfrm rot="14651178">
            <a:off x="7517814" y="4553733"/>
            <a:ext cx="1729575" cy="170058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/>
          <a:srcRect l="16379" r="10049" b="5405"/>
          <a:stretch/>
        </p:blipFill>
        <p:spPr>
          <a:xfrm>
            <a:off x="8498320" y="2428420"/>
            <a:ext cx="1434518" cy="218296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8176" y="4358709"/>
            <a:ext cx="2189944" cy="167563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4943" y="3090773"/>
            <a:ext cx="2370072" cy="139625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3268" y="2552774"/>
            <a:ext cx="1341983" cy="193425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6219" y="2995989"/>
            <a:ext cx="1449252" cy="144811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7353312" y="6044130"/>
            <a:ext cx="205857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DNA Modell </a:t>
            </a:r>
            <a:r>
              <a:rPr lang="de-DE" dirty="0" err="1">
                <a:hlinkClick r:id="rId10"/>
              </a:rPr>
              <a:t>by</a:t>
            </a:r>
            <a:r>
              <a:rPr lang="de-DE" dirty="0">
                <a:hlinkClick r:id="rId10"/>
              </a:rPr>
              <a:t> </a:t>
            </a:r>
            <a:r>
              <a:rPr lang="de-DE" dirty="0" err="1">
                <a:hlinkClick r:id="rId10"/>
              </a:rPr>
              <a:t>aidan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4234610" y="6101539"/>
            <a:ext cx="125707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Kugelgelenk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-7449" y="1193671"/>
            <a:ext cx="2644338" cy="39909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7675" lvl="0" indent="-447675">
              <a:buClr>
                <a:srgbClr val="C00000"/>
              </a:buClr>
              <a:buSzPct val="120000"/>
              <a:buFont typeface="Wingdings"/>
              <a:buChar char="§"/>
              <a:defRPr/>
            </a:pPr>
            <a:r>
              <a:rPr lang="de-DE" sz="1600" dirty="0">
                <a:solidFill>
                  <a:schemeClr val="bg1"/>
                </a:solidFill>
              </a:rPr>
              <a:t>Modellieren als zentrale naturwissenschaftliche Arbeitsweise.</a:t>
            </a:r>
          </a:p>
          <a:p>
            <a:pPr marL="447675" lvl="0" indent="-447675">
              <a:buClr>
                <a:srgbClr val="C00000"/>
              </a:buClr>
              <a:buSzPct val="120000"/>
              <a:buFont typeface="Wingdings"/>
              <a:buChar char="§"/>
              <a:defRPr/>
            </a:pPr>
            <a:r>
              <a:rPr lang="de-DE" sz="1600" dirty="0">
                <a:solidFill>
                  <a:schemeClr val="bg1"/>
                </a:solidFill>
              </a:rPr>
              <a:t>3D-Modelle am Computer lassen sich aus unterschiedlichen Perspektiven betrachten und beliebig verändern und überarbeiten.</a:t>
            </a:r>
          </a:p>
          <a:p>
            <a:pPr marL="447675" lvl="0" indent="-447675">
              <a:buClr>
                <a:srgbClr val="C00000"/>
              </a:buClr>
              <a:buSzPct val="120000"/>
              <a:buFont typeface="Wingdings"/>
              <a:buChar char="§"/>
              <a:defRPr/>
            </a:pPr>
            <a:r>
              <a:rPr lang="de-DE" sz="1600" dirty="0">
                <a:solidFill>
                  <a:schemeClr val="bg1"/>
                </a:solidFill>
              </a:rPr>
              <a:t>Die Benutzung des Programms ist für Schülerinnen und Schüler vergleichsweise einfach und intuitiv.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614BE8E-CBA8-4460-A5C5-26249D178847}"/>
              </a:ext>
            </a:extLst>
          </p:cNvPr>
          <p:cNvSpPr txBox="1"/>
          <p:nvPr/>
        </p:nvSpPr>
        <p:spPr bwMode="auto">
          <a:xfrm>
            <a:off x="2688382" y="6482496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erstellt mit: www.tinkercad.com</a:t>
            </a:r>
          </a:p>
        </p:txBody>
      </p:sp>
    </p:spTree>
    <p:extLst>
      <p:ext uri="{BB962C8B-B14F-4D97-AF65-F5344CB8AC3E}">
        <p14:creationId xmlns:p14="http://schemas.microsoft.com/office/powerpoint/2010/main" val="184470946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1378</Words>
  <Application>Microsoft Office PowerPoint</Application>
  <DocSecurity>0</DocSecurity>
  <PresentationFormat>Benutzerdefiniert</PresentationFormat>
  <Paragraphs>175</Paragraphs>
  <Slides>16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Arial</vt:lpstr>
      <vt:lpstr>Arial Bold</vt:lpstr>
      <vt:lpstr>Calibri</vt:lpstr>
      <vt:lpstr>Cambria Math</vt:lpstr>
      <vt:lpstr>Courier New</vt:lpstr>
      <vt:lpstr>Symbol</vt:lpstr>
      <vt:lpstr>Webdings</vt:lpstr>
      <vt:lpstr>Wingdings</vt:lpstr>
      <vt:lpstr>Larissa-Design</vt:lpstr>
      <vt:lpstr>PowerPoint-Präsentation</vt:lpstr>
      <vt:lpstr>Vielfalt digitaler Werkzeuge kennenlernen</vt:lpstr>
      <vt:lpstr>Messwert- und Datenerfassung</vt:lpstr>
      <vt:lpstr>Messwert- und Datenerfassung</vt:lpstr>
      <vt:lpstr>Messwert- und Datenerfassung</vt:lpstr>
      <vt:lpstr>Datenverarbeitung</vt:lpstr>
      <vt:lpstr>Datenverarbeitung</vt:lpstr>
      <vt:lpstr>Simulation und Modellierung</vt:lpstr>
      <vt:lpstr>Simulation und Modellierung</vt:lpstr>
      <vt:lpstr>Datenbank digitaler Werkzeuge</vt:lpstr>
      <vt:lpstr>Checkliste zur Bewertung digitaler Werkzeuge</vt:lpstr>
      <vt:lpstr>Aufgabe I</vt:lpstr>
      <vt:lpstr>Aufgabe II</vt:lpstr>
      <vt:lpstr>Quellen- und Literaturverzeichnis</vt:lpstr>
      <vt:lpstr>Quellen- und Literaturverzeichnis</vt:lpstr>
      <vt:lpstr>DigitUS-Projekt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8</cp:revision>
  <dcterms:created xsi:type="dcterms:W3CDTF">2011-02-03T11:29:47Z</dcterms:created>
  <dcterms:modified xsi:type="dcterms:W3CDTF">2023-04-05T10:53:02Z</dcterms:modified>
  <cp:category/>
  <dc:identifier/>
  <cp:contentStatus/>
  <dc:language/>
  <cp:version/>
</cp:coreProperties>
</file>