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3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342" r:id="rId8"/>
    <p:sldId id="263" r:id="rId9"/>
    <p:sldId id="265" r:id="rId10"/>
    <p:sldId id="266" r:id="rId11"/>
    <p:sldId id="267" r:id="rId12"/>
    <p:sldId id="341" r:id="rId13"/>
  </p:sldIdLst>
  <p:sldSz cx="10298113" cy="7200900"/>
  <p:notesSz cx="7200900" cy="10298113"/>
  <p:defaultTextStyle>
    <a:defPPr>
      <a:defRPr lang="de-DE"/>
    </a:defPPr>
    <a:lvl1pPr marL="0" algn="l" defTabSz="953617">
      <a:defRPr sz="17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7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7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7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7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7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7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7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7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8ED5"/>
    <a:srgbClr val="C0000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373" autoAdjust="0"/>
  </p:normalViewPr>
  <p:slideViewPr>
    <p:cSldViewPr>
      <p:cViewPr varScale="1">
        <p:scale>
          <a:sx n="70" d="100"/>
          <a:sy n="70" d="100"/>
        </p:scale>
        <p:origin x="8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4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50448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pPr>
              <a:defRPr/>
            </a:pPr>
            <a:fld id="{3DBE2723-2822-419A-9BD4-4BAD25D3271D}" type="datetimeFigureOut">
              <a:rPr lang="en-US"/>
              <a:t>4/5/2023</a:t>
            </a:fld>
            <a:endParaRPr lang="en-US"/>
          </a:p>
        </p:txBody>
      </p:sp>
      <p:sp>
        <p:nvSpPr>
          <p:cNvPr id="6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750888" y="741363"/>
            <a:ext cx="5295899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0" tIns="47750" rIns="95500" bIns="4775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79769" y="4690272"/>
            <a:ext cx="5438140" cy="4443412"/>
          </a:xfrm>
          <a:prstGeom prst="rect">
            <a:avLst/>
          </a:prstGeom>
        </p:spPr>
        <p:txBody>
          <a:bodyPr vert="horz" lIns="95500" tIns="47750" rIns="95500" bIns="47750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4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8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pPr>
              <a:defRPr/>
            </a:pPr>
            <a:fld id="{5453E05D-3DF1-4E21-AB1B-DE220D2B1110}" type="slidenum">
              <a:rPr lang="en-US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3617">
      <a:defRPr sz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2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5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171450" indent="-171450">
              <a:buFontTx/>
              <a:buChar char="-"/>
              <a:defRPr/>
            </a:pPr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5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171450" indent="-171450">
              <a:buFontTx/>
              <a:buChar char="-"/>
              <a:defRPr/>
            </a:pPr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9_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16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008163"/>
            <a:ext cx="9268300" cy="542432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tx2"/>
              </a:buClr>
              <a:buSzPct val="120000"/>
              <a:buFont typeface="Wingdings"/>
              <a:buChar char="§"/>
              <a:defRPr sz="1800" b="0">
                <a:latin typeface="+mn-lt"/>
              </a:defRPr>
            </a:lvl1pPr>
            <a:lvl2pPr>
              <a:defRPr sz="1800" b="0"/>
            </a:lvl2pPr>
            <a:lvl3pPr marL="1191775" indent="-238356">
              <a:buFont typeface="Symbol"/>
              <a:buChar char="-"/>
              <a:defRPr sz="1800" b="0"/>
            </a:lvl3pPr>
            <a:lvl4pPr marL="1668482" indent="-238356">
              <a:buFont typeface="Symbol"/>
              <a:buChar char="-"/>
              <a:defRPr sz="1800" b="0"/>
            </a:lvl4pPr>
            <a:lvl5pPr marL="2145192" indent="-238356">
              <a:buFont typeface="Symbol"/>
              <a:buChar char="-"/>
              <a:defRPr sz="1800" b="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7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19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feld 20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Biologie, Didaktik der Mathematik – LMU München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1"/>
          </p:nvPr>
        </p:nvSpPr>
        <p:spPr bwMode="auto">
          <a:xfrm>
            <a:off x="6229175" y="821404"/>
            <a:ext cx="3556001" cy="5424322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cxnSp>
        <p:nvCxnSpPr>
          <p:cNvPr id="5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 6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Rechteck 11"/>
          <p:cNvSpPr/>
          <p:nvPr userDrawn="1"/>
        </p:nvSpPr>
        <p:spPr bwMode="auto">
          <a:xfrm>
            <a:off x="-1428" y="4536554"/>
            <a:ext cx="5150484" cy="201622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7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grpSp>
        <p:nvGrpSpPr>
          <p:cNvPr id="10" name="Diagramm 9"/>
          <p:cNvGrpSpPr/>
          <p:nvPr userDrawn="1"/>
        </p:nvGrpSpPr>
        <p:grpSpPr bwMode="auto">
          <a:xfrm>
            <a:off x="1871" y="360090"/>
            <a:ext cx="7309297" cy="4872865"/>
            <a:chOff x="0" y="0"/>
            <a:chExt cx="7309297" cy="4872865"/>
          </a:xfrm>
        </p:grpSpPr>
        <p:sp>
          <p:nvSpPr>
            <p:cNvPr id="11" name="Rechteck 10"/>
            <p:cNvSpPr/>
            <p:nvPr/>
          </p:nvSpPr>
          <p:spPr bwMode="auto">
            <a:xfrm>
              <a:off x="0" y="438557"/>
              <a:ext cx="6000445" cy="4434307"/>
            </a:xfrm>
            <a:prstGeom prst="rect">
              <a:avLst/>
            </a:prstGeom>
            <a:blipFill>
              <a:blip r:embed="rId2"/>
              <a:srcRect l="4545" r="4545"/>
              <a:stretch/>
            </a:blipFill>
            <a:ln>
              <a:noFill/>
            </a:ln>
          </p:spPr>
          <p:style>
            <a:lnRef idx="0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2" name="Rechteck 11"/>
            <p:cNvSpPr/>
            <p:nvPr/>
          </p:nvSpPr>
          <p:spPr bwMode="auto">
            <a:xfrm>
              <a:off x="0" y="4146676"/>
              <a:ext cx="5170597" cy="726188"/>
            </a:xfrm>
            <a:prstGeom prst="rect">
              <a:avLst/>
            </a:prstGeom>
            <a:solidFill>
              <a:schemeClr val="tx2"/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lang="de-DE" sz="4000"/>
            </a:p>
          </p:txBody>
        </p:sp>
      </p:grpSp>
      <p:sp>
        <p:nvSpPr>
          <p:cNvPr id="13" name="Titel 1"/>
          <p:cNvSpPr>
            <a:spLocks noGrp="1"/>
          </p:cNvSpPr>
          <p:nvPr>
            <p:ph type="title"/>
          </p:nvPr>
        </p:nvSpPr>
        <p:spPr bwMode="auto">
          <a:xfrm>
            <a:off x="1" y="4536554"/>
            <a:ext cx="5149055" cy="648128"/>
          </a:xfrm>
          <a:prstGeom prst="rect">
            <a:avLst/>
          </a:prstGeom>
        </p:spPr>
        <p:txBody>
          <a:bodyPr>
            <a:normAutofit/>
          </a:bodyPr>
          <a:lstStyle>
            <a:lvl1pPr marL="266700" indent="0"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" name="Textplatzhalter 2"/>
          <p:cNvSpPr>
            <a:spLocks noGrp="1"/>
          </p:cNvSpPr>
          <p:nvPr>
            <p:ph type="body" sz="quarter" idx="11"/>
          </p:nvPr>
        </p:nvSpPr>
        <p:spPr bwMode="auto">
          <a:xfrm>
            <a:off x="324520" y="5400650"/>
            <a:ext cx="4680520" cy="1056268"/>
          </a:xfrm>
        </p:spPr>
        <p:txBody>
          <a:bodyPr/>
          <a:lstStyle>
            <a:lvl1pPr>
              <a:defRPr sz="1400"/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7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feld 13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Biologie, Didaktik der Mathematik – LMU München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1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2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feld 13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Biologie, Didaktik der Mathematik – LMU München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514915" y="288377"/>
            <a:ext cx="9268300" cy="1200151"/>
          </a:xfrm>
          <a:prstGeom prst="rect">
            <a:avLst/>
          </a:prstGeom>
        </p:spPr>
        <p:txBody>
          <a:bodyPr vert="horz" lIns="95361" tIns="47681" rIns="95361" bIns="47681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14915" y="1680223"/>
            <a:ext cx="9268300" cy="4752261"/>
          </a:xfrm>
          <a:prstGeom prst="rect">
            <a:avLst/>
          </a:prstGeom>
        </p:spPr>
        <p:txBody>
          <a:bodyPr vert="horz" lIns="95361" tIns="47681" rIns="95361" bIns="47681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</p:txBody>
      </p:sp>
      <p:sp>
        <p:nvSpPr>
          <p:cNvPr id="6" name="Foliennummernplatzhalter 4"/>
          <p:cNvSpPr>
            <a:spLocks noAdjustHandles="1"/>
          </p:cNvSpPr>
          <p:nvPr userDrawn="1"/>
        </p:nvSpPr>
        <p:spPr bwMode="auto">
          <a:xfrm>
            <a:off x="9845788" y="6773532"/>
            <a:ext cx="470210" cy="53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361" tIns="47681" rIns="95361" bIns="47681" anchor="ctr"/>
          <a:lstStyle/>
          <a:p>
            <a:pPr algn="ctr">
              <a:defRPr/>
            </a:pPr>
            <a:fld id="{8BE7A362-220D-42D0-B4B4-4DB6B9E5BC20}" type="slidenum">
              <a:rPr lang="de-DE" sz="1200" b="1">
                <a:solidFill>
                  <a:schemeClr val="bg1"/>
                </a:solidFill>
                <a:latin typeface="Arial Bold"/>
                <a:ea typeface="Arial Bold"/>
                <a:cs typeface="Arial Bold"/>
              </a:rPr>
              <a:t>‹Nr.›</a:t>
            </a:fld>
            <a:endParaRPr lang="de-DE" sz="1200" b="1">
              <a:solidFill>
                <a:schemeClr val="bg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53617">
        <a:spcBef>
          <a:spcPts val="0"/>
        </a:spcBef>
        <a:buNone/>
        <a:defRPr sz="47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07" indent="-357607" algn="l" defTabSz="953617">
        <a:spcBef>
          <a:spcPts val="0"/>
        </a:spcBef>
        <a:buFont typeface="Arial"/>
        <a:buNone/>
        <a:defRPr sz="2400" b="1">
          <a:solidFill>
            <a:schemeClr val="tx1"/>
          </a:solidFill>
          <a:latin typeface="Arial Bold"/>
          <a:ea typeface="+mn-ea"/>
          <a:cs typeface="+mn-cs"/>
        </a:defRPr>
      </a:lvl1pPr>
      <a:lvl2pPr marL="774811" indent="-298005" algn="l" defTabSz="953617">
        <a:spcBef>
          <a:spcPts val="0"/>
        </a:spcBef>
        <a:buFont typeface="Arial"/>
        <a:buChar char="–"/>
        <a:defRPr sz="3000">
          <a:solidFill>
            <a:schemeClr val="tx1"/>
          </a:solidFill>
          <a:latin typeface="+mn-lt"/>
          <a:ea typeface="+mn-ea"/>
          <a:cs typeface="+mn-cs"/>
        </a:defRPr>
      </a:lvl2pPr>
      <a:lvl3pPr marL="1192021" indent="-238404" algn="l" defTabSz="953617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68828" indent="-238404" algn="l" defTabSz="953617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45636" indent="-238404" algn="l" defTabSz="953617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622444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99252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76061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52869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6808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953617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430423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907231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38403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86084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337656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14465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m.bayern.de/download/13284_stmbw_digitalebildung_2016.pdf" TargetMode="External"/><Relationship Id="rId2" Type="http://schemas.openxmlformats.org/officeDocument/2006/relationships/hyperlink" Target="https://www.mebis.bayern.de/infoportal/konzepte/kompetenzrahmen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ec.europa.eu/jrc/en/publication/eur-scientific-and-technical-research-reports/european-framework-digital-competence-educators-digcompedu" TargetMode="External"/><Relationship Id="rId4" Type="http://schemas.openxmlformats.org/officeDocument/2006/relationships/hyperlink" Target="https://www.kmk.org/fileadmin/Dateien/veroeffentlichungen_beschluesse/2018/Strategie_Bildung_in_der_digitalen_Welt_idF._vom_07.12.2017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mages/id-654155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creativecommons.org/licenses/by-sa/4.0/legalcode.de" TargetMode="External"/><Relationship Id="rId4" Type="http://schemas.openxmlformats.org/officeDocument/2006/relationships/hyperlink" Target="http://matt-koehler.com/tpack2/wp-content/uploads/2013/08/TPACK-new-768x768.png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orcid.org/0000-0002-7235-5391" TargetMode="External"/><Relationship Id="rId13" Type="http://schemas.openxmlformats.org/officeDocument/2006/relationships/hyperlink" Target="https://creativecommons.org/licenses/by-sa/4.0/deed.de" TargetMode="External"/><Relationship Id="rId3" Type="http://schemas.openxmlformats.org/officeDocument/2006/relationships/hyperlink" Target="https://orcid.org/0000-0001-6031-9660" TargetMode="External"/><Relationship Id="rId7" Type="http://schemas.openxmlformats.org/officeDocument/2006/relationships/hyperlink" Target="https://orcid.org/0000-0003-3051-73259" TargetMode="External"/><Relationship Id="rId12" Type="http://schemas.openxmlformats.org/officeDocument/2006/relationships/hyperlink" Target="https://orcid.org/0000-0001-9345-8149" TargetMode="External"/><Relationship Id="rId2" Type="http://schemas.openxmlformats.org/officeDocument/2006/relationships/hyperlink" Target="https://nbn-resolving.org/urn:nbn:de:bvb:19-epub-93577-3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orcid.org/0000-0002-8386-5151" TargetMode="External"/><Relationship Id="rId11" Type="http://schemas.openxmlformats.org/officeDocument/2006/relationships/hyperlink" Target="https://orcid.org/0000-0002-4017-3534" TargetMode="External"/><Relationship Id="rId5" Type="http://schemas.openxmlformats.org/officeDocument/2006/relationships/hyperlink" Target="https://orcid.org/0000-0001-6618-1084" TargetMode="External"/><Relationship Id="rId10" Type="http://schemas.openxmlformats.org/officeDocument/2006/relationships/hyperlink" Target="https://orcid.org/0000-0003-2828-6939" TargetMode="External"/><Relationship Id="rId4" Type="http://schemas.openxmlformats.org/officeDocument/2006/relationships/hyperlink" Target="https://orcid.org/0000-0002-3187-3459" TargetMode="External"/><Relationship Id="rId9" Type="http://schemas.openxmlformats.org/officeDocument/2006/relationships/hyperlink" Target="https://orcid.org/0000-0002-3625-6791" TargetMode="External"/><Relationship Id="rId1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kuendung-bayern.de/files/baymbl/2019/307/baymbl-2019-307.pdf" TargetMode="External"/><Relationship Id="rId2" Type="http://schemas.openxmlformats.org/officeDocument/2006/relationships/hyperlink" Target="https://www.bayern.de/bericht-aus-der-kabinettssitzung-vom-30-mai-2017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13" descr="Ein Bild, das draußen, Gebäude, groß, Wasser enthält.&#10;&#10;Automatisch generierte Beschreibu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0837688" cy="7196902"/>
          </a:xfrm>
          <a:prstGeom prst="rect">
            <a:avLst/>
          </a:prstGeom>
        </p:spPr>
      </p:pic>
      <p:sp>
        <p:nvSpPr>
          <p:cNvPr id="5" name="Rechteck 11"/>
          <p:cNvSpPr/>
          <p:nvPr/>
        </p:nvSpPr>
        <p:spPr bwMode="auto">
          <a:xfrm>
            <a:off x="434936" y="4639005"/>
            <a:ext cx="417646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br>
              <a:rPr lang="de-DE" sz="2800"/>
            </a:br>
            <a:endParaRPr/>
          </a:p>
        </p:txBody>
      </p:sp>
      <p:sp>
        <p:nvSpPr>
          <p:cNvPr id="6" name="Rechteck 5"/>
          <p:cNvSpPr/>
          <p:nvPr/>
        </p:nvSpPr>
        <p:spPr bwMode="auto">
          <a:xfrm>
            <a:off x="6301184" y="5400698"/>
            <a:ext cx="4028049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 dirty="0">
                <a:solidFill>
                  <a:schemeClr val="tx1"/>
                </a:solidFill>
              </a:rPr>
              <a:t>Bildungspolitische</a:t>
            </a:r>
            <a:endParaRPr dirty="0"/>
          </a:p>
        </p:txBody>
      </p:sp>
      <p:sp>
        <p:nvSpPr>
          <p:cNvPr id="7" name="Rechteck 6"/>
          <p:cNvSpPr/>
          <p:nvPr/>
        </p:nvSpPr>
        <p:spPr bwMode="auto">
          <a:xfrm>
            <a:off x="6301184" y="5904754"/>
            <a:ext cx="4028049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 dirty="0">
                <a:solidFill>
                  <a:schemeClr val="tx1"/>
                </a:solidFill>
              </a:rPr>
              <a:t>Leitlinien &amp; Unterstützung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>
          <a:xfrm>
            <a:off x="514915" y="1296194"/>
            <a:ext cx="9268300" cy="49922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de-DE" sz="1600" b="0" dirty="0"/>
              <a:t>KM Bayern. (2020). </a:t>
            </a:r>
            <a:r>
              <a:rPr lang="de-DE" sz="1600" b="0" i="1" dirty="0"/>
              <a:t>Kompetenzrahmen zur Medienbildung an bayerischen Schulen</a:t>
            </a:r>
            <a:r>
              <a:rPr lang="de-DE" sz="1600" b="0" dirty="0"/>
              <a:t>. </a:t>
            </a:r>
            <a:r>
              <a:rPr lang="de-DE" sz="1600" b="0" u="sng" dirty="0">
                <a:hlinkClick r:id="rId2" tooltip="https://www.mebis.bayern.de/infoportal/konzepte/kompetenzrahmen/"/>
              </a:rPr>
              <a:t>https://www.mebis.bayern.de/infoportal/konzepte/kompetenzrahmen/</a:t>
            </a:r>
            <a:r>
              <a:rPr lang="de-DE" sz="1600" b="0" dirty="0"/>
              <a:t>  (Aufgerufen am 15.02.2021).</a:t>
            </a:r>
            <a:endParaRPr dirty="0"/>
          </a:p>
          <a:p>
            <a:pPr>
              <a:defRPr/>
            </a:pPr>
            <a:r>
              <a:rPr lang="de-DE" sz="1600" b="0" dirty="0"/>
              <a:t>KM Bayern (2016).  </a:t>
            </a:r>
            <a:r>
              <a:rPr lang="de-DE" sz="1600" b="0" i="1" dirty="0"/>
              <a:t>Digitale Bildung in Schule, Hochschule und Kultur. Die Zukunftsstrategie der Bayerischen Staatsregierung. </a:t>
            </a:r>
            <a:r>
              <a:rPr lang="de-DE" sz="1600" b="0" i="1" u="sng" dirty="0">
                <a:hlinkClick r:id="rId3" tooltip="http://www.km.bayern.de/download/13284_stmbw_digitalebildung_2016.pdf"/>
              </a:rPr>
              <a:t>http://www.km.bayern.de/download/13284_stmbw_digitalebildung_2016.pdf</a:t>
            </a:r>
            <a:r>
              <a:rPr lang="de-DE" sz="1600" b="0" i="1" dirty="0"/>
              <a:t> </a:t>
            </a:r>
            <a:r>
              <a:rPr lang="de-DE" sz="1600" b="0" dirty="0"/>
              <a:t>( Aufgerufen am 15.02.2021).</a:t>
            </a:r>
            <a:endParaRPr dirty="0"/>
          </a:p>
          <a:p>
            <a:pPr>
              <a:defRPr/>
            </a:pPr>
            <a:r>
              <a:rPr lang="de-DE" sz="1600" b="0" dirty="0"/>
              <a:t>KMK (2017). </a:t>
            </a:r>
            <a:r>
              <a:rPr lang="de-DE" sz="1600" b="0" i="1" dirty="0"/>
              <a:t>Bildung in der digitalen Welt: Strategie der Kultusministerkonferenz</a:t>
            </a:r>
            <a:r>
              <a:rPr lang="de-DE" sz="1600" b="0" dirty="0"/>
              <a:t>. </a:t>
            </a:r>
            <a:r>
              <a:rPr lang="de-DE" sz="1600" b="0" u="sng" dirty="0">
                <a:solidFill>
                  <a:srgbClr val="00B0F0"/>
                </a:solidFill>
                <a:hlinkClick r:id="rId4" tooltip="https://www.kmk.org/fileadmin/Dateien/veroeffentlichungen_beschluesse/2018/Strategie_Bildung_in_der_digitalen_Welt_idF._vom_07.12.2017.pdf"/>
              </a:rPr>
              <a:t>https://www.kmk.org/fileadmin/Dateien/veroeffentlichungen_beschluesse/2018/Strategie_Bildung_in_der_digitalen_Welt_idF._vom_07.12.2017.pdf</a:t>
            </a:r>
            <a:r>
              <a:rPr lang="de-DE" sz="1600" b="0" dirty="0">
                <a:solidFill>
                  <a:srgbClr val="00B0F0"/>
                </a:solidFill>
              </a:rPr>
              <a:t>  </a:t>
            </a:r>
            <a:r>
              <a:rPr lang="de-DE" sz="1600" b="0" dirty="0"/>
              <a:t>(Aufgerufen am 15.02.2020)</a:t>
            </a:r>
            <a:endParaRPr sz="1600" dirty="0"/>
          </a:p>
          <a:p>
            <a:pPr>
              <a:defRPr/>
            </a:pPr>
            <a:r>
              <a:rPr lang="de-DE" sz="1600" b="0" dirty="0"/>
              <a:t>Redecker, C. &amp; </a:t>
            </a:r>
            <a:r>
              <a:rPr lang="de-DE" sz="1600" b="0" dirty="0" err="1"/>
              <a:t>Punie</a:t>
            </a:r>
            <a:r>
              <a:rPr lang="de-DE" sz="1600" b="0" dirty="0"/>
              <a:t>, Y. (2017). </a:t>
            </a:r>
            <a:r>
              <a:rPr lang="de-DE" sz="1600" b="0" i="1" dirty="0"/>
              <a:t>European Framework </a:t>
            </a:r>
            <a:r>
              <a:rPr lang="de-DE" sz="1600" b="0" i="1" dirty="0" err="1"/>
              <a:t>for</a:t>
            </a:r>
            <a:r>
              <a:rPr lang="de-DE" sz="1600" b="0" i="1" dirty="0"/>
              <a:t> </a:t>
            </a:r>
            <a:r>
              <a:rPr lang="de-DE" sz="1600" b="0" i="1" dirty="0" err="1"/>
              <a:t>the</a:t>
            </a:r>
            <a:r>
              <a:rPr lang="de-DE" sz="1600" b="0" i="1" dirty="0"/>
              <a:t> Digital Competence </a:t>
            </a:r>
            <a:r>
              <a:rPr lang="de-DE" sz="1600" b="0" i="1" dirty="0" err="1"/>
              <a:t>of</a:t>
            </a:r>
            <a:r>
              <a:rPr lang="de-DE" sz="1600" b="0" i="1" dirty="0"/>
              <a:t> </a:t>
            </a:r>
            <a:r>
              <a:rPr lang="de-DE" sz="1600" b="0" i="1" dirty="0" err="1"/>
              <a:t>Educators</a:t>
            </a:r>
            <a:r>
              <a:rPr lang="de-DE" sz="1600" b="0" dirty="0"/>
              <a:t>. </a:t>
            </a:r>
            <a:r>
              <a:rPr lang="de-DE" sz="1600" b="0" u="sng" dirty="0">
                <a:hlinkClick r:id="rId5" tooltip="https://ec.europa.eu/jrc/en/publication/eur-scientific-and-technical-research-reports/european-framework-digital-competence-educators-digcompedu"/>
              </a:rPr>
              <a:t>https://ec.europa.eu/jrc/en/publication/eur-scientific-and-technical-research-reports/european-framework-digital-competence-educators-digcompedu</a:t>
            </a:r>
            <a:r>
              <a:rPr lang="de-DE" sz="1600" b="0" dirty="0"/>
              <a:t> (Aufgerufen am 15.02.2021).</a:t>
            </a:r>
            <a:endParaRPr sz="1600" dirty="0"/>
          </a:p>
          <a:p>
            <a:pPr>
              <a:defRPr/>
            </a:pPr>
            <a:r>
              <a:rPr lang="de-DE" sz="1600" b="0" dirty="0" err="1"/>
              <a:t>Valtonen</a:t>
            </a:r>
            <a:r>
              <a:rPr lang="de-DE" sz="1600" b="0" dirty="0"/>
              <a:t>, T., </a:t>
            </a:r>
            <a:r>
              <a:rPr lang="de-DE" sz="1600" b="0" dirty="0" err="1"/>
              <a:t>Sointu</a:t>
            </a:r>
            <a:r>
              <a:rPr lang="de-DE" sz="1600" b="0" dirty="0"/>
              <a:t>, E. T.,  </a:t>
            </a:r>
            <a:r>
              <a:rPr lang="de-DE" sz="1600" b="0" dirty="0" err="1"/>
              <a:t>Mäkitalo</a:t>
            </a:r>
            <a:r>
              <a:rPr lang="de-DE" sz="1600" b="0" dirty="0"/>
              <a:t>-Siegl, K. &amp; </a:t>
            </a:r>
            <a:r>
              <a:rPr lang="de-DE" sz="1600" b="0" dirty="0" err="1"/>
              <a:t>Kukkonen</a:t>
            </a:r>
            <a:r>
              <a:rPr lang="de-DE" sz="1600" b="0" dirty="0"/>
              <a:t>, J. (2015). </a:t>
            </a:r>
            <a:r>
              <a:rPr lang="de-DE" sz="1600" b="0" dirty="0" err="1"/>
              <a:t>Developing</a:t>
            </a:r>
            <a:r>
              <a:rPr lang="de-DE" sz="1600" b="0" dirty="0"/>
              <a:t> a TPACK </a:t>
            </a:r>
            <a:r>
              <a:rPr lang="de-DE" sz="1600" b="0" dirty="0" err="1"/>
              <a:t>measurement</a:t>
            </a:r>
            <a:r>
              <a:rPr lang="de-DE" sz="1600" b="0" dirty="0"/>
              <a:t> </a:t>
            </a:r>
            <a:r>
              <a:rPr lang="de-DE" sz="1600" b="0" dirty="0" err="1"/>
              <a:t>instrument</a:t>
            </a:r>
            <a:r>
              <a:rPr lang="de-DE" sz="1600" b="0" dirty="0"/>
              <a:t> </a:t>
            </a:r>
            <a:r>
              <a:rPr lang="de-DE" sz="1600" b="0" dirty="0" err="1"/>
              <a:t>for</a:t>
            </a:r>
            <a:r>
              <a:rPr lang="de-DE" sz="1600" b="0" dirty="0"/>
              <a:t> 21st </a:t>
            </a:r>
            <a:r>
              <a:rPr lang="de-DE" sz="1600" b="0" dirty="0" err="1"/>
              <a:t>century</a:t>
            </a:r>
            <a:r>
              <a:rPr lang="de-DE" sz="1600" b="0" dirty="0"/>
              <a:t> </a:t>
            </a:r>
            <a:r>
              <a:rPr lang="de-DE" sz="1600" b="0" dirty="0" err="1"/>
              <a:t>pre</a:t>
            </a:r>
            <a:r>
              <a:rPr lang="de-DE" sz="1600" b="0" dirty="0"/>
              <a:t>-service </a:t>
            </a:r>
            <a:r>
              <a:rPr lang="de-DE" sz="1600" b="0" dirty="0" err="1"/>
              <a:t>teachers</a:t>
            </a:r>
            <a:r>
              <a:rPr lang="de-DE" sz="1600" b="0" dirty="0"/>
              <a:t>. </a:t>
            </a:r>
            <a:r>
              <a:rPr lang="de-DE" sz="1600" b="0" i="1" dirty="0"/>
              <a:t>International </a:t>
            </a:r>
            <a:r>
              <a:rPr lang="de-DE" sz="1600" b="0" i="1" dirty="0" err="1"/>
              <a:t>journal</a:t>
            </a:r>
            <a:r>
              <a:rPr lang="de-DE" sz="1600" b="0" i="1" dirty="0"/>
              <a:t> </a:t>
            </a:r>
            <a:r>
              <a:rPr lang="de-DE" sz="1600" b="0" i="1" dirty="0" err="1"/>
              <a:t>of</a:t>
            </a:r>
            <a:r>
              <a:rPr lang="de-DE" sz="1600" b="0" i="1" dirty="0"/>
              <a:t> </a:t>
            </a:r>
            <a:r>
              <a:rPr lang="de-DE" sz="1600" b="0" i="1" dirty="0" err="1"/>
              <a:t>media</a:t>
            </a:r>
            <a:r>
              <a:rPr lang="de-DE" sz="1600" b="0" i="1" dirty="0"/>
              <a:t>, </a:t>
            </a:r>
            <a:r>
              <a:rPr lang="de-DE" sz="1600" b="0" i="1" dirty="0" err="1"/>
              <a:t>technology</a:t>
            </a:r>
            <a:r>
              <a:rPr lang="de-DE" sz="1600" b="0" i="1" dirty="0"/>
              <a:t> </a:t>
            </a:r>
            <a:r>
              <a:rPr lang="de-DE" sz="1600" b="0" i="1" dirty="0" err="1"/>
              <a:t>and</a:t>
            </a:r>
            <a:r>
              <a:rPr lang="de-DE" sz="1600" b="0" i="1" dirty="0"/>
              <a:t> </a:t>
            </a:r>
            <a:r>
              <a:rPr lang="de-DE" sz="1600" b="0" i="1" dirty="0" err="1"/>
              <a:t>lifelong</a:t>
            </a:r>
            <a:r>
              <a:rPr lang="de-DE" sz="1600" b="0" i="1" dirty="0"/>
              <a:t> </a:t>
            </a:r>
            <a:r>
              <a:rPr lang="de-DE" sz="1600" b="0" i="1" dirty="0" err="1"/>
              <a:t>learning</a:t>
            </a:r>
            <a:r>
              <a:rPr lang="de-DE" sz="1600" b="0" dirty="0"/>
              <a:t>, </a:t>
            </a:r>
            <a:r>
              <a:rPr lang="de-DE" sz="1600" b="0" i="1" dirty="0"/>
              <a:t>11</a:t>
            </a:r>
            <a:r>
              <a:rPr lang="de-DE" sz="1600" b="0" dirty="0"/>
              <a:t>(2), 87–100</a:t>
            </a:r>
            <a:endParaRPr sz="1600" dirty="0"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Literaturverzeichniss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Literatur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r>
              <a:rPr lang="de-DE" sz="1800" b="0" u="sng" dirty="0">
                <a:hlinkClick r:id="rId2" action="ppaction://hlinksldjump" tooltip="ppaction://hlinksldjumpslide0"/>
              </a:rPr>
              <a:t>Bildungspolitische </a:t>
            </a:r>
            <a:r>
              <a:rPr lang="de-DE" sz="1800" b="0" u="sng" dirty="0" err="1">
                <a:hlinkClick r:id="rId2" action="ppaction://hlinksldjump" tooltip="ppaction://hlinksldjumpslide0"/>
              </a:rPr>
              <a:t>Leitlinen</a:t>
            </a:r>
            <a:r>
              <a:rPr lang="de-DE" sz="1800" b="0" u="sng" dirty="0">
                <a:hlinkClick r:id="rId2" action="ppaction://hlinksldjump" tooltip="ppaction://hlinksldjumpslide0"/>
              </a:rPr>
              <a:t>: </a:t>
            </a:r>
            <a:r>
              <a:rPr lang="de-DE" sz="1800" b="0" dirty="0"/>
              <a:t>Bild von </a:t>
            </a:r>
            <a:r>
              <a:rPr lang="de-DE" sz="1800" b="0" i="0" u="none" strike="noStrike" cap="none" spc="0" dirty="0">
                <a:solidFill>
                  <a:schemeClr val="tx1"/>
                </a:solidFill>
                <a:latin typeface="+mn-lt"/>
                <a:ea typeface="+mn-lt"/>
                <a:cs typeface="+mn-lt"/>
              </a:rPr>
              <a:t>Angelo Giordano auf </a:t>
            </a:r>
            <a:r>
              <a:rPr lang="de-DE" sz="1800" b="0" i="0" u="none" strike="noStrike" cap="none" spc="0" dirty="0" err="1">
                <a:solidFill>
                  <a:schemeClr val="tx1"/>
                </a:solidFill>
                <a:latin typeface="+mn-lt"/>
                <a:ea typeface="+mn-lt"/>
                <a:cs typeface="+mn-lt"/>
              </a:rPr>
              <a:t>Pixaybay</a:t>
            </a:r>
            <a:r>
              <a:rPr lang="de-DE" sz="1800" b="0" i="0" u="none" strike="noStrike" cap="none" spc="0" dirty="0">
                <a:solidFill>
                  <a:schemeClr val="tx1"/>
                </a:solidFill>
                <a:latin typeface="+mn-lt"/>
                <a:ea typeface="+mn-lt"/>
                <a:cs typeface="+mn-lt"/>
              </a:rPr>
              <a:t>: </a:t>
            </a:r>
            <a:r>
              <a:rPr lang="de-DE" sz="1800" b="0" dirty="0">
                <a:hlinkClick r:id="rId3"/>
              </a:rPr>
              <a:t>https://pixabay.com/images/id-654155/</a:t>
            </a:r>
            <a:endParaRPr lang="de-DE" sz="1800" b="0" dirty="0"/>
          </a:p>
          <a:p>
            <a:pPr>
              <a:defRPr/>
            </a:pPr>
            <a:r>
              <a:rPr lang="de-DE" sz="1800" b="0" dirty="0"/>
              <a:t>TPCAK Modell: Bild von </a:t>
            </a:r>
            <a:r>
              <a:rPr lang="de-DE" sz="1800" b="0" dirty="0" err="1"/>
              <a:t>Mishra</a:t>
            </a:r>
            <a:r>
              <a:rPr lang="de-DE" sz="1800" b="0" dirty="0"/>
              <a:t> und Koehler (2012) auf tpack.org: </a:t>
            </a:r>
            <a:r>
              <a:rPr lang="de-DE" sz="1800" b="0" dirty="0">
                <a:hlinkClick r:id="rId4"/>
              </a:rPr>
              <a:t>http://matt-koehler.com/tpack2/wp-content/uploads/2013/08/TPACK-new-768x768.png</a:t>
            </a:r>
            <a:r>
              <a:rPr lang="de-DE" sz="1800" b="0" dirty="0"/>
              <a:t>. Wiedergegeben mit der Erlaubnis der </a:t>
            </a:r>
            <a:r>
              <a:rPr lang="de-DE" sz="1800" b="0" dirty="0" err="1"/>
              <a:t>Pbulizierer</a:t>
            </a:r>
            <a:r>
              <a:rPr lang="de-DE" sz="1800" b="0" dirty="0"/>
              <a:t>. </a:t>
            </a:r>
          </a:p>
          <a:p>
            <a:pPr>
              <a:defRPr/>
            </a:pPr>
            <a:endParaRPr lang="de-DE" sz="1800" b="0" dirty="0"/>
          </a:p>
          <a:p>
            <a:pPr marL="0" indent="0">
              <a:buNone/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 marL="0" indent="0">
              <a:buNone/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 marL="0" indent="0">
              <a:buClr>
                <a:srgbClr val="C00000"/>
              </a:buClr>
              <a:buSzPct val="120000"/>
              <a:buFont typeface="Wingdings"/>
              <a:buNone/>
              <a:defRPr/>
            </a:pPr>
            <a:r>
              <a:rPr lang="de-DE" sz="1600" b="0" i="0" u="none" strike="noStrike" cap="none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Alle Bilder </a:t>
            </a:r>
            <a:r>
              <a:rPr lang="de-DE" sz="1600" b="0" i="0" u="none" strike="noStrike" cap="none" spc="0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linzensiert</a:t>
            </a:r>
            <a:r>
              <a:rPr lang="de-DE" sz="1600" b="0" i="0" u="none" strike="noStrike" cap="none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unter</a:t>
            </a:r>
            <a:r>
              <a:rPr lang="de-DE" sz="1600" b="0" i="0" u="none" strike="noStrike" cap="none" spc="0" dirty="0">
                <a:solidFill>
                  <a:srgbClr val="000000"/>
                </a:solidFill>
                <a:latin typeface="+mn-lt"/>
                <a:ea typeface="Calibri"/>
                <a:cs typeface="Calibri"/>
              </a:rPr>
              <a:t> </a:t>
            </a:r>
            <a:r>
              <a:rPr lang="de-DE" sz="1600" b="0" i="0" u="sng" strike="noStrike" cap="none" spc="0" dirty="0">
                <a:solidFill>
                  <a:schemeClr val="tx1"/>
                </a:solidFill>
                <a:latin typeface="+mn-lt"/>
                <a:ea typeface="Calibri"/>
                <a:cs typeface="Calibri"/>
                <a:hlinkClick r:id="rId5" tooltip="https://creativecommons.org/licenses/by-sa/4.0/legalcode.de"/>
              </a:rPr>
              <a:t>CC-BY-SA 4.0</a:t>
            </a:r>
            <a:endParaRPr sz="1600" dirty="0"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Literaturverzeichniss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Bilder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67B8E04-588B-4AD9-8ECF-8E109C85E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Dieser Foliensatz </a:t>
            </a:r>
            <a:r>
              <a:rPr lang="de-DE" sz="1800" i="1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„</a:t>
            </a:r>
            <a:r>
              <a:rPr lang="de-DE" sz="1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sz="1800" i="1" dirty="0">
                <a:latin typeface="Corbel Light" panose="020B0303020204020204" pitchFamily="34" charset="0"/>
              </a:rPr>
              <a:t>Bildungspolitische Leitlinien &amp; Unterstützung</a:t>
            </a:r>
            <a:r>
              <a:rPr lang="de-DE" sz="1800" i="1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wurde im Rahmen des Projekts </a:t>
            </a:r>
            <a:r>
              <a:rPr lang="de-DE" sz="1800" dirty="0" err="1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DigitUS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von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Birgit Neuhaus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Stefan Ufer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5"/>
              </a:rPr>
              <a:t>Dagmar Traub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Timo </a:t>
            </a:r>
            <a:r>
              <a:rPr lang="de-DE" sz="1800" dirty="0" err="1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Kosiol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7"/>
              </a:rPr>
              <a:t>Monika Aufleger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8"/>
              </a:rPr>
              <a:t>Annemarie Rutkowski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9"/>
              </a:rPr>
              <a:t>Christian Förtsch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cs typeface="Times New Roman" panose="02020603050405020304" pitchFamily="18" charset="0"/>
              </a:rPr>
              <a:t>,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10"/>
              </a:rPr>
              <a:t>Matthias Mohr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11"/>
              </a:rPr>
              <a:t>Christian </a:t>
            </a:r>
            <a:r>
              <a:rPr lang="de-DE" sz="1800" dirty="0" err="1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11"/>
              </a:rPr>
              <a:t>Lindermayer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und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12"/>
              </a:rPr>
              <a:t>Michael Spangler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erstellt und ist als </a:t>
            </a:r>
            <a:r>
              <a:rPr lang="de-DE" sz="1800" dirty="0">
                <a:solidFill>
                  <a:srgbClr val="0563C1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13"/>
              </a:rPr>
              <a:t>CC-BY-SA4.0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lizensiert.</a:t>
            </a: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Einen Überblick über alle Materialien im </a:t>
            </a:r>
            <a:r>
              <a:rPr lang="de-DE" sz="1800" dirty="0" err="1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DigitUS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-Projekt findet sich im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Einführungskapitel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EAA8889-C5FC-4910-A88B-C52037BE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DigitUS</a:t>
            </a:r>
            <a:r>
              <a:rPr lang="de-DE" dirty="0"/>
              <a:t>-Projekt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B75EBC-C52C-4785-96C8-2C62B2202A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Lizenzhinweis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445200" y="3936346"/>
            <a:ext cx="3426191" cy="261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17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4"/>
          <p:cNvSpPr>
            <a:spLocks noGrp="1"/>
          </p:cNvSpPr>
          <p:nvPr>
            <p:ph type="title"/>
          </p:nvPr>
        </p:nvSpPr>
        <p:spPr bwMode="auto">
          <a:ln>
            <a:solidFill>
              <a:srgbClr val="C00000"/>
            </a:solidFill>
          </a:ln>
        </p:spPr>
        <p:txBody>
          <a:bodyPr/>
          <a:lstStyle/>
          <a:p>
            <a:pPr>
              <a:defRPr/>
            </a:pPr>
            <a:r>
              <a:rPr lang="de-DE" dirty="0"/>
              <a:t>Bildungspolitische Leitlinien</a:t>
            </a:r>
            <a:endParaRPr dirty="0"/>
          </a:p>
        </p:txBody>
      </p:sp>
      <p:graphicFrame>
        <p:nvGraphicFramePr>
          <p:cNvPr id="5" name="Inhaltsplatzhalter 5"/>
          <p:cNvGraphicFramePr>
            <a:graphicFrameLocks noGrp="1"/>
          </p:cNvGraphicFramePr>
          <p:nvPr>
            <p:ph sz="quarter" idx="10"/>
          </p:nvPr>
        </p:nvGraphicFramePr>
        <p:xfrm>
          <a:off x="5473592" y="1276782"/>
          <a:ext cx="4500000" cy="3210550"/>
        </p:xfrm>
        <a:graphic>
          <a:graphicData uri="http://schemas.openxmlformats.org/drawingml/2006/table">
            <a:tbl>
              <a:tblPr bandRow="1"/>
              <a:tblGrid>
                <a:gridCol w="45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>
                          <a:solidFill>
                            <a:schemeClr val="bg1"/>
                          </a:solidFill>
                        </a:rPr>
                        <a:t>Zielsetzung</a:t>
                      </a:r>
                      <a:endParaRPr lang="de-DE" sz="180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>
                          <a:solidFill>
                            <a:schemeClr val="bg1"/>
                          </a:solidFill>
                        </a:rPr>
                        <a:t>Digitale Kompetenzen der Lernenden</a:t>
                      </a:r>
                      <a:endParaRPr lang="de-DE" sz="180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600" b="1"/>
                        <a:t>Kompetenzen in einer digitalen Welt (KMK, 2017)</a:t>
                      </a:r>
                      <a:br>
                        <a:rPr lang="de-DE" sz="1600"/>
                      </a:br>
                      <a:r>
                        <a:rPr lang="de-DE" sz="1600"/>
                        <a:t>Erste Entwicklungen eines Kompetenzmodells (Bundesebene)</a:t>
                      </a:r>
                      <a:endParaRPr sz="160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600" b="1"/>
                        <a:t>Kompetenzrahmen zur Medienbildung an bayerischen Schulen (KM Bayern, 2020)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de-DE" sz="1600"/>
                        <a:t>Kompetenzdimensionen für Schüler in Bayern</a:t>
                      </a:r>
                      <a:endParaRPr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600" b="1"/>
                        <a:t>European Framework for the Digital Competence of Educators (Redecker &amp; Punie, 2017)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US" sz="1600"/>
                        <a:t>Kompetenzdimensionen für Lernende in Europa</a:t>
                      </a:r>
                      <a:endParaRPr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Inhaltsplatzhalter 5"/>
          <p:cNvGraphicFramePr>
            <a:graphicFrameLocks/>
          </p:cNvGraphicFramePr>
          <p:nvPr/>
        </p:nvGraphicFramePr>
        <p:xfrm>
          <a:off x="324520" y="1276782"/>
          <a:ext cx="4500000" cy="3210550"/>
        </p:xfrm>
        <a:graphic>
          <a:graphicData uri="http://schemas.openxmlformats.org/drawingml/2006/table">
            <a:tbl>
              <a:tblPr bandRow="1"/>
              <a:tblGrid>
                <a:gridCol w="45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 dirty="0">
                          <a:solidFill>
                            <a:schemeClr val="bg1"/>
                          </a:solidFill>
                        </a:rPr>
                        <a:t>Voraussetzung</a:t>
                      </a:r>
                      <a:endParaRPr lang="de-DE" sz="1800" dirty="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>
                          <a:solidFill>
                            <a:schemeClr val="bg1"/>
                          </a:solidFill>
                        </a:rPr>
                        <a:t>Digitale Kompetenzen der Lehrenden</a:t>
                      </a:r>
                      <a:endParaRPr lang="de-DE" sz="180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600" b="1"/>
                        <a:t>DiKoLaN (AG Digitale Basiskompetenzen,  2020) </a:t>
                      </a:r>
                      <a:br>
                        <a:rPr lang="de-DE" sz="1600"/>
                      </a:br>
                      <a:r>
                        <a:rPr lang="de-DE" sz="1600"/>
                        <a:t>Digitale Kompetenzen für das Lehramt in den Naturwissenschaften</a:t>
                      </a:r>
                      <a:endParaRPr sz="160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600" b="1"/>
                        <a:t>Digitaler Campus Bayern (Forschungsgruppe Lehrerbildung, 2017)</a:t>
                      </a:r>
                      <a:br>
                        <a:rPr lang="de-DE" sz="1600"/>
                      </a:br>
                      <a:r>
                        <a:rPr lang="de-DE" sz="1600"/>
                        <a:t>Kernkompetenzen</a:t>
                      </a:r>
                      <a:endParaRPr sz="160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600" b="1" dirty="0"/>
                        <a:t>European Framework for the Digital Competence of Educators (</a:t>
                      </a:r>
                      <a:r>
                        <a:rPr lang="en-US" sz="1600" b="1" dirty="0" err="1"/>
                        <a:t>Redecker</a:t>
                      </a:r>
                      <a:r>
                        <a:rPr lang="en-US" sz="1600" b="1" dirty="0"/>
                        <a:t> &amp; </a:t>
                      </a:r>
                      <a:r>
                        <a:rPr lang="en-US" sz="1600" b="1" dirty="0" err="1"/>
                        <a:t>Punie</a:t>
                      </a:r>
                      <a:r>
                        <a:rPr lang="en-US" sz="1600" b="1" dirty="0"/>
                        <a:t>, 2017)</a:t>
                      </a:r>
                      <a:endParaRPr dirty="0"/>
                    </a:p>
                    <a:p>
                      <a:pPr>
                        <a:defRPr/>
                      </a:pPr>
                      <a:r>
                        <a:rPr lang="en-US" sz="1600" dirty="0" err="1"/>
                        <a:t>Kompetenzdimensionen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für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Lehrkräfte</a:t>
                      </a:r>
                      <a:r>
                        <a:rPr lang="en-US" sz="1600" dirty="0"/>
                        <a:t> in Europa</a:t>
                      </a:r>
                      <a:endParaRPr dirty="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hteck 2"/>
          <p:cNvSpPr/>
          <p:nvPr/>
        </p:nvSpPr>
        <p:spPr bwMode="auto">
          <a:xfrm>
            <a:off x="5347328" y="1155398"/>
            <a:ext cx="4752528" cy="34531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Pfeil: nach oben 1"/>
          <p:cNvSpPr/>
          <p:nvPr/>
        </p:nvSpPr>
        <p:spPr bwMode="auto">
          <a:xfrm rot="16199998">
            <a:off x="4297625" y="1448990"/>
            <a:ext cx="1512168" cy="2943452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>
              <a:defRPr/>
            </a:pPr>
            <a:r>
              <a:rPr lang="de-DE"/>
              <a:t>Notwendige Voraussetzung für Lehrkräfte</a:t>
            </a:r>
            <a:endParaRPr/>
          </a:p>
        </p:txBody>
      </p:sp>
      <p:graphicFrame>
        <p:nvGraphicFramePr>
          <p:cNvPr id="9" name="Inhaltsplatzhalter 5"/>
          <p:cNvGraphicFramePr>
            <a:graphicFrameLocks/>
          </p:cNvGraphicFramePr>
          <p:nvPr/>
        </p:nvGraphicFramePr>
        <p:xfrm>
          <a:off x="2406839" y="4872148"/>
          <a:ext cx="5293740" cy="1772915"/>
        </p:xfrm>
        <a:graphic>
          <a:graphicData uri="http://schemas.openxmlformats.org/drawingml/2006/table">
            <a:tbl>
              <a:tblPr bandRow="1"/>
              <a:tblGrid>
                <a:gridCol w="5293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 dirty="0">
                          <a:solidFill>
                            <a:schemeClr val="bg1"/>
                          </a:solidFill>
                        </a:rPr>
                        <a:t>Unterstützungsmaßnahmen</a:t>
                      </a:r>
                      <a:endParaRPr lang="de-DE" sz="1800" dirty="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600" b="1"/>
                        <a:t>Masterplan BAYERN DIGITAL II  (Bay. Staatsregierung, 2017)</a:t>
                      </a:r>
                      <a:br>
                        <a:rPr lang="de-DE" sz="1600"/>
                      </a:br>
                      <a:r>
                        <a:rPr lang="de-DE" sz="1600"/>
                        <a:t>Medienkonzepte an bayerischen Schulen</a:t>
                      </a:r>
                      <a:endParaRPr sz="160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600" b="1" dirty="0" err="1"/>
                        <a:t>DigitalPakt</a:t>
                      </a:r>
                      <a:r>
                        <a:rPr lang="de-DE" sz="1600" b="1" dirty="0"/>
                        <a:t> Schule 2019-2024</a:t>
                      </a:r>
                      <a:br>
                        <a:rPr lang="de-DE" sz="1600" dirty="0"/>
                      </a:br>
                      <a:r>
                        <a:rPr lang="de-DE" sz="1600" dirty="0"/>
                        <a:t>Pädagogisch begründete Investitionen im Bereich Digitalisierung (Bundesebene &amp; Bayern)</a:t>
                      </a:r>
                      <a:endParaRPr sz="1600" dirty="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Bildungspolitische Leitlinien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Digitale Kompetenzen der Lernenden</a:t>
            </a:r>
            <a:endParaRPr/>
          </a:p>
        </p:txBody>
      </p:sp>
      <p:sp>
        <p:nvSpPr>
          <p:cNvPr id="6" name="Inhaltsplatzhalter 1"/>
          <p:cNvSpPr>
            <a:spLocks noGrp="1"/>
          </p:cNvSpPr>
          <p:nvPr>
            <p:ph idx="1"/>
          </p:nvPr>
        </p:nvSpPr>
        <p:spPr bwMode="auto">
          <a:xfrm>
            <a:off x="516964" y="1866312"/>
            <a:ext cx="9268300" cy="4992275"/>
          </a:xfrm>
        </p:spPr>
        <p:txBody>
          <a:bodyPr>
            <a:normAutofit/>
          </a:bodyPr>
          <a:lstStyle/>
          <a:p>
            <a:pPr>
              <a:defRPr/>
            </a:pPr>
            <a:endParaRPr lang="de-DE" b="0"/>
          </a:p>
          <a:p>
            <a:pPr>
              <a:defRPr/>
            </a:pPr>
            <a:endParaRPr lang="de-DE" b="0"/>
          </a:p>
          <a:p>
            <a:pPr>
              <a:defRPr/>
            </a:pPr>
            <a:endParaRPr lang="de-DE" b="0"/>
          </a:p>
          <a:p>
            <a:pPr>
              <a:defRPr/>
            </a:pPr>
            <a:endParaRPr lang="de-DE" b="0"/>
          </a:p>
          <a:p>
            <a:pPr>
              <a:defRPr/>
            </a:pPr>
            <a:endParaRPr lang="de-DE" b="0"/>
          </a:p>
          <a:p>
            <a:pPr>
              <a:defRPr/>
            </a:pPr>
            <a:endParaRPr lang="de-DE" b="0"/>
          </a:p>
          <a:p>
            <a:pPr>
              <a:defRPr/>
            </a:pPr>
            <a:endParaRPr lang="de-DE" b="0"/>
          </a:p>
          <a:p>
            <a:pPr>
              <a:defRPr/>
            </a:pPr>
            <a:endParaRPr lang="de-DE" b="0"/>
          </a:p>
          <a:p>
            <a:pPr>
              <a:defRPr/>
            </a:pPr>
            <a:endParaRPr lang="de-DE" b="0"/>
          </a:p>
          <a:p>
            <a:pPr>
              <a:defRPr/>
            </a:pPr>
            <a:r>
              <a:rPr lang="de-DE" b="0"/>
              <a:t>Breiter Konsens in Bezug auf allgemeine digitale Kompetenzen von Lernenden </a:t>
            </a:r>
            <a:endParaRPr/>
          </a:p>
          <a:p>
            <a:pPr>
              <a:defRPr/>
            </a:pPr>
            <a:r>
              <a:rPr lang="de-DE" b="0"/>
              <a:t>Notwendigkeit: allgemeine digitale Kompetenzen fachspezifisch konkretisieren und vermitteln</a:t>
            </a:r>
            <a:endParaRPr/>
          </a:p>
        </p:txBody>
      </p:sp>
      <p:graphicFrame>
        <p:nvGraphicFramePr>
          <p:cNvPr id="7" name="Spalte1"/>
          <p:cNvGraphicFramePr>
            <a:graphicFrameLocks/>
          </p:cNvGraphicFramePr>
          <p:nvPr/>
        </p:nvGraphicFramePr>
        <p:xfrm>
          <a:off x="108496" y="1680210"/>
          <a:ext cx="3360372" cy="2682240"/>
        </p:xfrm>
        <a:graphic>
          <a:graphicData uri="http://schemas.openxmlformats.org/drawingml/2006/table">
            <a:tbl>
              <a:tblPr bandRow="1"/>
              <a:tblGrid>
                <a:gridCol w="3360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0">
                          <a:solidFill>
                            <a:schemeClr val="bg1"/>
                          </a:solidFill>
                        </a:rPr>
                        <a:t>Kompetenzrahmen digitale Bildung (KMK, 2016)</a:t>
                      </a:r>
                      <a:endParaRPr lang="de-DE" sz="1800" b="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Suchen, Verarbeiten, Aufbewahren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Kommunizieren, Kooperieren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Produzieren, Präsentieren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Analysieren &amp; Reflektieren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Schützen und sicher agieren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Problemlösen &amp; Handeln</a:t>
                      </a:r>
                      <a:endParaRPr/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Spalte 1&amp;2"/>
          <p:cNvGraphicFramePr>
            <a:graphicFrameLocks/>
          </p:cNvGraphicFramePr>
          <p:nvPr/>
        </p:nvGraphicFramePr>
        <p:xfrm>
          <a:off x="108496" y="1680210"/>
          <a:ext cx="6720744" cy="2682240"/>
        </p:xfrm>
        <a:graphic>
          <a:graphicData uri="http://schemas.openxmlformats.org/drawingml/2006/table">
            <a:tbl>
              <a:tblPr bandRow="1"/>
              <a:tblGrid>
                <a:gridCol w="3360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0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0">
                          <a:solidFill>
                            <a:schemeClr val="bg1"/>
                          </a:solidFill>
                        </a:rPr>
                        <a:t>Kompetenzrahmen digitale Bildung (KMK, 2016)</a:t>
                      </a:r>
                      <a:endParaRPr lang="de-DE" sz="1800" b="0"/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Kompetenzrahmen Medien-bildung (KM Bayern, 2020)</a:t>
                      </a:r>
                      <a:endParaRPr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Suchen, Verarbeiten, Aufbewahren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Kommunizieren, Kooperieren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Produzieren, Präsentieren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Analysieren &amp; Reflektieren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Schützen und sicher agieren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Problemlösen &amp; Handeln</a:t>
                      </a:r>
                      <a:endParaRPr/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Basiskompetenzen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Suchen und Verarbeiten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Kommunizieren und Kooperieren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Produzieren und Präsentieren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Analysieren und Reflektieren</a:t>
                      </a:r>
                      <a:endParaRPr/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Spalte 1-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2211759"/>
              </p:ext>
            </p:extLst>
          </p:nvPr>
        </p:nvGraphicFramePr>
        <p:xfrm>
          <a:off x="108496" y="1680210"/>
          <a:ext cx="10081116" cy="3215640"/>
        </p:xfrm>
        <a:graphic>
          <a:graphicData uri="http://schemas.openxmlformats.org/drawingml/2006/table">
            <a:tbl>
              <a:tblPr bandRow="1"/>
              <a:tblGrid>
                <a:gridCol w="3360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0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0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0">
                          <a:solidFill>
                            <a:schemeClr val="bg1"/>
                          </a:solidFill>
                        </a:rPr>
                        <a:t>Kompetenzrahmen digitale Bildung (KMK, 2017)</a:t>
                      </a:r>
                      <a:endParaRPr lang="de-DE" sz="1800" b="0"/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Kompetenzrahmen Medien-bildung (KM Bayern, 2020)</a:t>
                      </a:r>
                      <a:endParaRPr dirty="0"/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European Framework Digital Competence of Educators (</a:t>
                      </a:r>
                      <a:r>
                        <a:rPr lang="en-US" sz="1800" b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Redecker</a:t>
                      </a: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en-US" sz="1800" b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Punie</a:t>
                      </a: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2017)</a:t>
                      </a:r>
                      <a:endParaRPr dirty="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Suchen, Verarbeiten, Aufbewahren</a:t>
                      </a:r>
                      <a:endParaRPr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Kommunizieren, Kooperieren</a:t>
                      </a:r>
                      <a:br>
                        <a:rPr lang="de-DE" sz="1600" dirty="0"/>
                      </a:br>
                      <a:endParaRPr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Produzieren, Präsentieren</a:t>
                      </a:r>
                      <a:endParaRPr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Analysieren &amp; Reflektieren</a:t>
                      </a:r>
                      <a:endParaRPr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Schützen und sicher agieren</a:t>
                      </a:r>
                      <a:endParaRPr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Problemlösen &amp; Handeln</a:t>
                      </a:r>
                      <a:endParaRPr dirty="0"/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Basiskompetenzen</a:t>
                      </a:r>
                      <a:endParaRPr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Suchen und Verarbeiten</a:t>
                      </a:r>
                      <a:br>
                        <a:rPr lang="de-DE" sz="1600" dirty="0"/>
                      </a:br>
                      <a:endParaRPr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Kommunizieren und Kooperieren</a:t>
                      </a:r>
                      <a:br>
                        <a:rPr lang="de-DE" sz="1600" dirty="0"/>
                      </a:br>
                      <a:endParaRPr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Produzieren und Präsentieren</a:t>
                      </a:r>
                      <a:endParaRPr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Analysieren und Reflektieren</a:t>
                      </a:r>
                      <a:endParaRPr dirty="0"/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endParaRPr lang="de-DE"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Information &amp;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literacy</a:t>
                      </a:r>
                      <a:endParaRPr lang="de-DE"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953617">
                        <a:buFont typeface="Webdings"/>
                        <a:buNone/>
                        <a:defRPr/>
                      </a:pPr>
                      <a:endParaRPr lang="de-DE"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Digital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communication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collaboration</a:t>
                      </a:r>
                      <a:endParaRPr lang="de-DE"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Digital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content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creation</a:t>
                      </a:r>
                      <a:endParaRPr lang="de-DE"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 err="1"/>
                        <a:t>Responsible</a:t>
                      </a:r>
                      <a:r>
                        <a:rPr lang="de-DE" sz="1600" dirty="0"/>
                        <a:t> </a:t>
                      </a:r>
                      <a:r>
                        <a:rPr lang="de-DE" sz="1600" dirty="0" err="1"/>
                        <a:t>use</a:t>
                      </a:r>
                      <a:br>
                        <a:rPr lang="de-DE" sz="1600" dirty="0"/>
                      </a:br>
                      <a:endParaRPr lang="de-DE" sz="1600" dirty="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 dirty="0"/>
                        <a:t>Digital </a:t>
                      </a:r>
                      <a:r>
                        <a:rPr lang="de-DE" sz="1600" dirty="0" err="1"/>
                        <a:t>problem</a:t>
                      </a:r>
                      <a:r>
                        <a:rPr lang="de-DE" sz="1600" dirty="0"/>
                        <a:t> </a:t>
                      </a:r>
                      <a:r>
                        <a:rPr lang="de-DE" sz="1600" dirty="0" err="1"/>
                        <a:t>solving</a:t>
                      </a:r>
                      <a:endParaRPr lang="de-DE" sz="1600" dirty="0"/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Bildungspolitische Leitlinien</a:t>
            </a:r>
            <a:endParaRPr/>
          </a:p>
        </p:txBody>
      </p:sp>
      <p:graphicFrame>
        <p:nvGraphicFramePr>
          <p:cNvPr id="5" name="Inhaltsplatzhalter 5"/>
          <p:cNvGraphicFramePr>
            <a:graphicFrameLocks noGrp="1"/>
          </p:cNvGraphicFramePr>
          <p:nvPr>
            <p:ph sz="quarter" idx="10"/>
          </p:nvPr>
        </p:nvGraphicFramePr>
        <p:xfrm>
          <a:off x="5473592" y="1276782"/>
          <a:ext cx="4500000" cy="3210550"/>
        </p:xfrm>
        <a:graphic>
          <a:graphicData uri="http://schemas.openxmlformats.org/drawingml/2006/table">
            <a:tbl>
              <a:tblPr bandRow="1"/>
              <a:tblGrid>
                <a:gridCol w="45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>
                          <a:solidFill>
                            <a:schemeClr val="bg1"/>
                          </a:solidFill>
                        </a:rPr>
                        <a:t>Zielsetzung</a:t>
                      </a:r>
                      <a:endParaRPr lang="de-DE" sz="180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>
                          <a:solidFill>
                            <a:schemeClr val="bg1"/>
                          </a:solidFill>
                        </a:rPr>
                        <a:t>Digitale Kompetenzen der Lernenden</a:t>
                      </a:r>
                      <a:endParaRPr lang="de-DE" sz="180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600" b="1"/>
                        <a:t>Kompetenzen in einer digitalen Welt (KMK, 2017)</a:t>
                      </a:r>
                      <a:br>
                        <a:rPr lang="de-DE" sz="1600"/>
                      </a:br>
                      <a:r>
                        <a:rPr lang="de-DE" sz="1600"/>
                        <a:t>Erste Entwicklungen eines Kompetenzmodells (Bundesebene)</a:t>
                      </a:r>
                      <a:endParaRPr sz="160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600" b="1"/>
                        <a:t>Kompetenzrahmen zur Medienbildung an bayerischen Schulen (KM Bayern, 2020)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de-DE" sz="1600"/>
                        <a:t>Kompetenzdimensionen für Schüler in Bayern</a:t>
                      </a:r>
                      <a:endParaRPr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600" b="1"/>
                        <a:t>European Framework for the Digital Competence of Educators (Redecker &amp; Punie, 2017)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n-US" sz="1600"/>
                        <a:t>Kompetenzdimensionen für Lernende in Europa</a:t>
                      </a:r>
                      <a:endParaRPr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Inhaltsplatzhalt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7596610"/>
              </p:ext>
            </p:extLst>
          </p:nvPr>
        </p:nvGraphicFramePr>
        <p:xfrm>
          <a:off x="324520" y="1276782"/>
          <a:ext cx="4500000" cy="3210550"/>
        </p:xfrm>
        <a:graphic>
          <a:graphicData uri="http://schemas.openxmlformats.org/drawingml/2006/table">
            <a:tbl>
              <a:tblPr bandRow="1"/>
              <a:tblGrid>
                <a:gridCol w="45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 dirty="0">
                          <a:solidFill>
                            <a:schemeClr val="bg1"/>
                          </a:solidFill>
                        </a:rPr>
                        <a:t>Voraussetzung</a:t>
                      </a:r>
                      <a:endParaRPr lang="de-DE" sz="1800" dirty="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 dirty="0">
                          <a:solidFill>
                            <a:schemeClr val="bg1"/>
                          </a:solidFill>
                        </a:rPr>
                        <a:t>Digitale Kompetenzen der Lehrenden</a:t>
                      </a:r>
                      <a:endParaRPr lang="de-DE" sz="1800" dirty="0"/>
                    </a:p>
                  </a:txBody>
                  <a:tcPr>
                    <a:solidFill>
                      <a:srgbClr val="558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600" b="1"/>
                        <a:t>DiKoLaN (AG Digitale Basiskompetenzen,  2020) </a:t>
                      </a:r>
                      <a:br>
                        <a:rPr lang="de-DE" sz="1600"/>
                      </a:br>
                      <a:r>
                        <a:rPr lang="de-DE" sz="1600"/>
                        <a:t>Digitale Kompetenzen für das Lehramt in den Naturwissenschaften</a:t>
                      </a:r>
                      <a:endParaRPr sz="160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600" b="1"/>
                        <a:t>Digitaler Campus Bayern (Forschungsgruppe Lehrerbildung, 2017)</a:t>
                      </a:r>
                      <a:br>
                        <a:rPr lang="de-DE" sz="1600"/>
                      </a:br>
                      <a:r>
                        <a:rPr lang="de-DE" sz="1600"/>
                        <a:t>Kernkompetenzen</a:t>
                      </a:r>
                      <a:endParaRPr sz="160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600" b="1" dirty="0"/>
                        <a:t>European Framework for the Digital Competence of Educators (</a:t>
                      </a:r>
                      <a:r>
                        <a:rPr lang="en-US" sz="1600" b="1" dirty="0" err="1"/>
                        <a:t>Redecker</a:t>
                      </a:r>
                      <a:r>
                        <a:rPr lang="en-US" sz="1600" b="1" dirty="0"/>
                        <a:t> &amp; </a:t>
                      </a:r>
                      <a:r>
                        <a:rPr lang="en-US" sz="1600" b="1" dirty="0" err="1"/>
                        <a:t>Punie</a:t>
                      </a:r>
                      <a:r>
                        <a:rPr lang="en-US" sz="1600" b="1" dirty="0"/>
                        <a:t>, 2017)</a:t>
                      </a:r>
                      <a:endParaRPr dirty="0"/>
                    </a:p>
                    <a:p>
                      <a:pPr>
                        <a:defRPr/>
                      </a:pPr>
                      <a:r>
                        <a:rPr lang="en-US" sz="1600" dirty="0" err="1"/>
                        <a:t>Kompetenzdimensionen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für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Lehrkräfte</a:t>
                      </a:r>
                      <a:r>
                        <a:rPr lang="en-US" sz="1600" dirty="0"/>
                        <a:t> in Europa</a:t>
                      </a:r>
                      <a:endParaRPr dirty="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hteck 2"/>
          <p:cNvSpPr/>
          <p:nvPr/>
        </p:nvSpPr>
        <p:spPr bwMode="auto">
          <a:xfrm>
            <a:off x="180504" y="1152178"/>
            <a:ext cx="4752528" cy="345638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aphicFrame>
        <p:nvGraphicFramePr>
          <p:cNvPr id="8" name="Inhaltsplatzhalter 5"/>
          <p:cNvGraphicFramePr>
            <a:graphicFrameLocks/>
          </p:cNvGraphicFramePr>
          <p:nvPr/>
        </p:nvGraphicFramePr>
        <p:xfrm>
          <a:off x="2406839" y="4872148"/>
          <a:ext cx="5293740" cy="1772915"/>
        </p:xfrm>
        <a:graphic>
          <a:graphicData uri="http://schemas.openxmlformats.org/drawingml/2006/table">
            <a:tbl>
              <a:tblPr bandRow="1"/>
              <a:tblGrid>
                <a:gridCol w="5293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>
                          <a:solidFill>
                            <a:schemeClr val="bg1"/>
                          </a:solidFill>
                        </a:rPr>
                        <a:t>Unterstützungsmaßnahmen</a:t>
                      </a:r>
                      <a:endParaRPr lang="de-DE" sz="180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600" b="1"/>
                        <a:t>Masterplan BAYERN DIGITAL II  (Bay. Staatsregierung, 2017)</a:t>
                      </a:r>
                      <a:br>
                        <a:rPr lang="de-DE" sz="1600"/>
                      </a:br>
                      <a:r>
                        <a:rPr lang="de-DE" sz="1600"/>
                        <a:t>Medienkonzepte an bayerischen Schulen</a:t>
                      </a:r>
                      <a:endParaRPr sz="160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600" b="1"/>
                        <a:t>DigitalPakt Schule 2019-2024</a:t>
                      </a:r>
                      <a:br>
                        <a:rPr lang="de-DE" sz="1600"/>
                      </a:br>
                      <a:r>
                        <a:rPr lang="de-DE" sz="1600"/>
                        <a:t>Pädagogisch begründete Investitionen im Bereich Digitalisierung (Bundesebene &amp; Bayern)</a:t>
                      </a:r>
                      <a:endParaRPr sz="1600"/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lnT w="12700" algn="ctr">
                      <a:solidFill>
                        <a:srgbClr val="1F497D"/>
                      </a:solidFill>
                    </a:lnT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Bildungspolitische Leitlinien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Digitale Kompetenzen der Lehrenden</a:t>
            </a:r>
            <a:endParaRPr/>
          </a:p>
        </p:txBody>
      </p:sp>
      <p:graphicFrame>
        <p:nvGraphicFramePr>
          <p:cNvPr id="6" name="Spalte 1-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257119"/>
              </p:ext>
            </p:extLst>
          </p:nvPr>
        </p:nvGraphicFramePr>
        <p:xfrm>
          <a:off x="108495" y="1680210"/>
          <a:ext cx="10081122" cy="4876800"/>
        </p:xfrm>
        <a:graphic>
          <a:graphicData uri="http://schemas.openxmlformats.org/drawingml/2006/table">
            <a:tbl>
              <a:tblPr bandRow="1"/>
              <a:tblGrid>
                <a:gridCol w="5040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0">
                          <a:solidFill>
                            <a:schemeClr val="bg1"/>
                          </a:solidFill>
                        </a:rPr>
                        <a:t>DiKoLaN </a:t>
                      </a:r>
                      <a:br>
                        <a:rPr lang="de-DE" sz="1800" b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800" b="0">
                          <a:solidFill>
                            <a:schemeClr val="bg1"/>
                          </a:solidFill>
                        </a:rPr>
                        <a:t>(AG Digitale Basiskompetenzen, 2020)</a:t>
                      </a:r>
                      <a:endParaRPr/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Digitaler Campus Bayern </a:t>
                      </a:r>
                      <a:br>
                        <a:rPr lang="de-DE" sz="1800" b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(Forschungsgruppe Lehrerbildung, 2017)</a:t>
                      </a:r>
                      <a:endParaRPr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Font typeface="Webdings"/>
                        <a:buNone/>
                        <a:defRPr/>
                      </a:pPr>
                      <a:r>
                        <a:rPr lang="de-DE" sz="1600" b="1"/>
                        <a:t>Basiskompetenzen Lehramtsausbildung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Dokumentation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Kommunikation/Kollaboration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Präsentation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Recherche/Bewertung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Datenverarbeiten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Simulieren/Modellieren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r>
                        <a:rPr lang="de-DE" sz="1600"/>
                        <a:t>Messwert- und Datenerfassung</a:t>
                      </a:r>
                      <a:endParaRPr/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ebdings"/>
                        <a:buNone/>
                        <a:defRPr/>
                      </a:pPr>
                      <a:r>
                        <a:rPr lang="de-DE" sz="1600" b="1" dirty="0"/>
                        <a:t>Zielkompetenzen Lernende als Voraussetzung Lehrende</a:t>
                      </a:r>
                      <a:endParaRPr dirty="0"/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Suchen und Verarbeiten  von Information mithilfe digitaler Medien</a:t>
                      </a:r>
                      <a:endParaRPr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Kommunizieren und Kooperieren mit digitalen Medien</a:t>
                      </a:r>
                      <a:endParaRPr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Produzieren und Präsentieren mit digitalen Medien</a:t>
                      </a:r>
                      <a:endParaRPr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Analysieren, Reflektieren und Diskutieren über digitale Medien</a:t>
                      </a:r>
                      <a:endParaRPr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Selbstreguliertes und verantwortungsbewusstes Handeln mit digitalen Medien</a:t>
                      </a: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Bedienen und Anwenden digitaler Medien</a:t>
                      </a:r>
                      <a:endParaRPr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Erkennen von Lernpotenzialen und Entwicklung von Lernstrategien mit digitalen Medien</a:t>
                      </a:r>
                      <a:endParaRPr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53617">
                        <a:buFont typeface="Webdings"/>
                        <a:buChar char="4"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Erwerben und Anwenden von Wissen über digitale Medien</a:t>
                      </a:r>
                      <a:endParaRPr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Geschweifte Klammer rechts 5"/>
          <p:cNvSpPr/>
          <p:nvPr/>
        </p:nvSpPr>
        <p:spPr bwMode="auto">
          <a:xfrm>
            <a:off x="3276849" y="2664346"/>
            <a:ext cx="360039" cy="936104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7"/>
          <p:cNvSpPr/>
          <p:nvPr/>
        </p:nvSpPr>
        <p:spPr bwMode="auto">
          <a:xfrm>
            <a:off x="3636888" y="2838847"/>
            <a:ext cx="1333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sz="1600"/>
              <a:t>Allgemeine</a:t>
            </a:r>
            <a:endParaRPr/>
          </a:p>
          <a:p>
            <a:pPr>
              <a:defRPr/>
            </a:pPr>
            <a:r>
              <a:rPr lang="de-DE" sz="1600"/>
              <a:t>Kompetenzen</a:t>
            </a:r>
            <a:endParaRPr/>
          </a:p>
        </p:txBody>
      </p:sp>
      <p:sp>
        <p:nvSpPr>
          <p:cNvPr id="9" name="Geschweifte Klammer rechts 13"/>
          <p:cNvSpPr/>
          <p:nvPr/>
        </p:nvSpPr>
        <p:spPr bwMode="auto">
          <a:xfrm>
            <a:off x="3276848" y="5692380"/>
            <a:ext cx="360039" cy="7823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0" name="Textfeld 14"/>
          <p:cNvSpPr/>
          <p:nvPr/>
        </p:nvSpPr>
        <p:spPr bwMode="auto">
          <a:xfrm>
            <a:off x="3569914" y="5791168"/>
            <a:ext cx="1467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sz="1600"/>
              <a:t>Fachspezifische</a:t>
            </a:r>
            <a:endParaRPr/>
          </a:p>
          <a:p>
            <a:pPr>
              <a:defRPr/>
            </a:pPr>
            <a:r>
              <a:rPr lang="de-DE" sz="1600"/>
              <a:t>Kompetenzen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de-DE" b="0"/>
              <a:t>Fokus auf medienbezogene didaktisch-pädagogische Kompetenzen im Hinblick auf Unterrichtsgeschehen</a:t>
            </a:r>
            <a:endParaRPr/>
          </a:p>
          <a:p>
            <a:pPr>
              <a:defRPr/>
            </a:pPr>
            <a:r>
              <a:rPr lang="de-DE" b="0"/>
              <a:t>Medienbezogene Lehrkompetenzen auf Zielkompetenzen der Lernenden bezogen</a:t>
            </a:r>
            <a:endParaRPr/>
          </a:p>
        </p:txBody>
      </p:sp>
      <p:graphicFrame>
        <p:nvGraphicFramePr>
          <p:cNvPr id="5" name="Spalte 1-3"/>
          <p:cNvGraphicFramePr>
            <a:graphicFrameLocks/>
          </p:cNvGraphicFramePr>
          <p:nvPr/>
        </p:nvGraphicFramePr>
        <p:xfrm>
          <a:off x="514897" y="3096401"/>
          <a:ext cx="9268302" cy="2783830"/>
        </p:xfrm>
        <a:graphic>
          <a:graphicData uri="http://schemas.openxmlformats.org/drawingml/2006/table">
            <a:tbl>
              <a:tblPr bandRow="1"/>
              <a:tblGrid>
                <a:gridCol w="4634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4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5">
                <a:tc gridSpan="2">
                  <a:txBody>
                    <a:bodyPr/>
                    <a:lstStyle/>
                    <a:p>
                      <a:pPr marL="0" marR="0" lvl="0" indent="0" algn="ctr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Medienbezogene Lehrkompetenzen</a:t>
                      </a:r>
                      <a:endParaRPr/>
                    </a:p>
                  </a:txBody>
                  <a:tcPr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35"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0">
                          <a:solidFill>
                            <a:schemeClr val="bg1"/>
                          </a:solidFill>
                        </a:rPr>
                        <a:t>Wissenskomponente</a:t>
                      </a:r>
                      <a:endParaRPr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361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800" b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Handlungskomponente</a:t>
                      </a:r>
                      <a:endParaRPr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85750" indent="-285750" algn="l" defTabSz="953617">
                        <a:buClr>
                          <a:schemeClr val="tx2"/>
                        </a:buClr>
                        <a:buSzPct val="120000"/>
                        <a:buFont typeface="Webdings"/>
                        <a:buChar char="4"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Medienbezogene informatische Kenntnisse</a:t>
                      </a:r>
                      <a:endParaRPr/>
                    </a:p>
                    <a:p>
                      <a:pPr marL="285750" indent="-285750" algn="l" defTabSz="953617">
                        <a:buClr>
                          <a:schemeClr val="tx2"/>
                        </a:buClr>
                        <a:buSzPct val="120000"/>
                        <a:buFont typeface="Webdings"/>
                        <a:buChar char="4"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Medienbezogene pädagogisch-psychologische Kenntnisse</a:t>
                      </a:r>
                      <a:endParaRPr/>
                    </a:p>
                    <a:p>
                      <a:pPr marL="285750" indent="-285750" algn="l" defTabSz="953617">
                        <a:buClr>
                          <a:schemeClr val="tx2"/>
                        </a:buClr>
                        <a:buSzPct val="120000"/>
                        <a:buFont typeface="Webdings"/>
                        <a:buChar char="4"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Medienbezogene fachliche Kenntnisse</a:t>
                      </a:r>
                      <a:endParaRPr/>
                    </a:p>
                    <a:p>
                      <a:pPr marL="285750" indent="-285750" algn="l" defTabSz="953617">
                        <a:buClr>
                          <a:schemeClr val="tx2"/>
                        </a:buClr>
                        <a:buSzPct val="120000"/>
                        <a:buFont typeface="Webdings"/>
                        <a:buChar char="4"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Medienbezogene fachdidaktische Kenntnisse</a:t>
                      </a:r>
                      <a:endParaRPr/>
                    </a:p>
                    <a:p>
                      <a:pPr marL="285750" indent="-285750">
                        <a:buFont typeface="Webdings"/>
                        <a:buChar char="4"/>
                        <a:defRPr/>
                      </a:pPr>
                      <a:endParaRPr lang="de-DE" sz="1600"/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53617">
                        <a:buClr>
                          <a:schemeClr val="tx2"/>
                        </a:buClr>
                        <a:buSzPct val="120000"/>
                        <a:buFont typeface="Webdings"/>
                        <a:buChar char="4"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Planung/Entwicklung sowie Weiterentwicklung digitaler Unterrichtsszenarien</a:t>
                      </a:r>
                      <a:endParaRPr/>
                    </a:p>
                    <a:p>
                      <a:pPr marL="285750" indent="-285750" algn="l" defTabSz="953617">
                        <a:buClr>
                          <a:schemeClr val="tx2"/>
                        </a:buClr>
                        <a:buSzPct val="120000"/>
                        <a:buFont typeface="Webdings"/>
                        <a:buChar char="4"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Realisierung von Unterricht mit digitalen Medien</a:t>
                      </a:r>
                      <a:endParaRPr/>
                    </a:p>
                    <a:p>
                      <a:pPr marL="285750" indent="-285750" algn="l" defTabSz="953617">
                        <a:buClr>
                          <a:schemeClr val="tx2"/>
                        </a:buClr>
                        <a:buSzPct val="120000"/>
                        <a:buFont typeface="Webdings"/>
                        <a:buChar char="4"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Evaluation der Effekte digitaler Medien auf den Unterrichtserfolg</a:t>
                      </a:r>
                      <a:endParaRPr/>
                    </a:p>
                    <a:p>
                      <a:pPr marL="285750" indent="-285750" algn="l" defTabSz="953617">
                        <a:buClr>
                          <a:schemeClr val="tx2"/>
                        </a:buClr>
                        <a:buSzPct val="120000"/>
                        <a:buFont typeface="Webdings"/>
                        <a:buChar char="4"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Reflexion und Kommunikation über die eigenen digitalen Unterrichtsszenarien sowie Austausch im Rahmen der kollegialen Zusammenarbeit</a:t>
                      </a:r>
                      <a:endParaRPr/>
                    </a:p>
                  </a:txBody>
                  <a:tcPr>
                    <a:lnB w="12700" algn="ctr">
                      <a:solidFill>
                        <a:srgbClr val="1F497D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itel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Bildungspolitische Leitlinien</a:t>
            </a:r>
            <a:endParaRPr/>
          </a:p>
        </p:txBody>
      </p:sp>
      <p:sp>
        <p:nvSpPr>
          <p:cNvPr id="7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7381303" y="0"/>
            <a:ext cx="2808313" cy="64812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de-DE" dirty="0"/>
              <a:t>Forschungsgruppe Lehrerbildung Digitaler Campus Bayern (2017)</a:t>
            </a:r>
            <a:endParaRPr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Digitaler Campus Bayern</a:t>
            </a:r>
            <a:endParaRPr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5"/>
          <p:cNvSpPr/>
          <p:nvPr/>
        </p:nvSpPr>
        <p:spPr bwMode="auto">
          <a:xfrm>
            <a:off x="793" y="1081805"/>
            <a:ext cx="10298112" cy="4320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Bildungspolitische Leitlinien</a:t>
            </a:r>
            <a:endParaRPr/>
          </a:p>
        </p:txBody>
      </p:sp>
      <p:sp>
        <p:nvSpPr>
          <p:cNvPr id="6" name="Rechteck 8"/>
          <p:cNvSpPr/>
          <p:nvPr/>
        </p:nvSpPr>
        <p:spPr bwMode="auto">
          <a:xfrm>
            <a:off x="469330" y="1224186"/>
            <a:ext cx="147989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b="1"/>
              <a:t>TPACK-Modell</a:t>
            </a:r>
            <a:endParaRPr/>
          </a:p>
        </p:txBody>
      </p:sp>
      <p:sp>
        <p:nvSpPr>
          <p:cNvPr id="7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7525320" y="0"/>
            <a:ext cx="2664295" cy="64812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/>
              <a:t>Reproduced by permission of the publisher, © 2012 by tpack.org</a:t>
            </a:r>
            <a:endParaRPr sz="1400" dirty="0"/>
          </a:p>
        </p:txBody>
      </p:sp>
      <p:pic>
        <p:nvPicPr>
          <p:cNvPr id="1026" name="Picture 2" descr="http://matt-koehler.com/tpack2/wp-content/uploads/2013/08/TPACK-ne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720" y="1152178"/>
            <a:ext cx="5328592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558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5"/>
          <p:cNvSpPr>
            <a:spLocks noGrp="1"/>
          </p:cNvSpPr>
          <p:nvPr>
            <p:ph idx="1"/>
          </p:nvPr>
        </p:nvSpPr>
        <p:spPr bwMode="auto">
          <a:xfrm>
            <a:off x="514915" y="1368202"/>
            <a:ext cx="9268300" cy="4992275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endParaRPr lang="de-DE" sz="200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de-DE" sz="2000" b="1"/>
              <a:t>Lebensweltargument</a:t>
            </a:r>
            <a:r>
              <a:rPr lang="de-DE" sz="2000"/>
              <a:t>: </a:t>
            </a:r>
            <a:endParaRPr sz="2000"/>
          </a:p>
          <a:p>
            <a:pPr>
              <a:lnSpc>
                <a:spcPct val="90000"/>
              </a:lnSpc>
              <a:defRPr/>
            </a:pPr>
            <a:r>
              <a:rPr lang="de-DE" sz="2000" b="0"/>
              <a:t>Digitale Medien gehören in die Schule, weil sie die Alltagsrealität der Schülerinnen und Schüler mitprägen</a:t>
            </a:r>
            <a:endParaRPr sz="2000"/>
          </a:p>
          <a:p>
            <a:pPr>
              <a:lnSpc>
                <a:spcPct val="90000"/>
              </a:lnSpc>
              <a:defRPr/>
            </a:pPr>
            <a:endParaRPr lang="de-DE" sz="200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de-DE" sz="2000" b="1"/>
              <a:t>Lernargument</a:t>
            </a:r>
            <a:r>
              <a:rPr lang="de-DE" sz="2000"/>
              <a:t>: </a:t>
            </a:r>
            <a:endParaRPr sz="2000"/>
          </a:p>
          <a:p>
            <a:pPr>
              <a:lnSpc>
                <a:spcPct val="90000"/>
              </a:lnSpc>
              <a:defRPr/>
            </a:pPr>
            <a:r>
              <a:rPr lang="de-DE" sz="2000" b="0"/>
              <a:t>Digitale Medien fördern das Lernen</a:t>
            </a:r>
            <a:endParaRPr sz="2000"/>
          </a:p>
          <a:p>
            <a:pPr>
              <a:lnSpc>
                <a:spcPct val="90000"/>
              </a:lnSpc>
              <a:defRPr/>
            </a:pPr>
            <a:endParaRPr lang="de-DE" sz="200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de-DE" sz="2000" b="1"/>
              <a:t>Effizienzargument</a:t>
            </a:r>
            <a:r>
              <a:rPr lang="de-DE" sz="2000"/>
              <a:t>: </a:t>
            </a:r>
            <a:endParaRPr sz="2000"/>
          </a:p>
          <a:p>
            <a:pPr>
              <a:lnSpc>
                <a:spcPct val="90000"/>
              </a:lnSpc>
              <a:defRPr/>
            </a:pPr>
            <a:r>
              <a:rPr lang="de-DE" sz="2000" b="0"/>
              <a:t>Mit digitalen Medien lassen sich gewisse Abläufe beim Lernen effizienter gestalten</a:t>
            </a:r>
            <a:endParaRPr sz="2000"/>
          </a:p>
          <a:p>
            <a:pPr marL="0" indent="0">
              <a:lnSpc>
                <a:spcPct val="90000"/>
              </a:lnSpc>
              <a:buNone/>
              <a:defRPr/>
            </a:pPr>
            <a:endParaRPr lang="de-DE" sz="200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de-DE" sz="2000" b="1"/>
              <a:t>Zukunftsargument</a:t>
            </a:r>
            <a:r>
              <a:rPr lang="de-DE" sz="2000"/>
              <a:t>: </a:t>
            </a:r>
            <a:endParaRPr sz="2000"/>
          </a:p>
          <a:p>
            <a:pPr>
              <a:lnSpc>
                <a:spcPct val="90000"/>
              </a:lnSpc>
              <a:defRPr/>
            </a:pPr>
            <a:r>
              <a:rPr lang="de-DE" sz="2000" b="0"/>
              <a:t>Computer Literacy ist eine für die Informationsgesellschaft notwendige Kulturtechnik</a:t>
            </a:r>
            <a:endParaRPr sz="200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Bildungspolitische Leitlinien</a:t>
            </a:r>
            <a:endParaRPr/>
          </a:p>
        </p:txBody>
      </p:sp>
      <p:sp>
        <p:nvSpPr>
          <p:cNvPr id="6" name="Inhaltsplatzhalter 6"/>
          <p:cNvSpPr>
            <a:spLocks noGrp="1"/>
          </p:cNvSpPr>
          <p:nvPr>
            <p:ph sz="quarter" idx="10"/>
          </p:nvPr>
        </p:nvSpPr>
        <p:spPr bwMode="auto">
          <a:xfrm>
            <a:off x="7453312" y="0"/>
            <a:ext cx="2736775" cy="64812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de-DE"/>
              <a:t>Döbli Honegger (2016) </a:t>
            </a:r>
            <a:br>
              <a:rPr lang="de-DE"/>
            </a:br>
            <a:r>
              <a:rPr lang="de-DE"/>
              <a:t>zit. nach Maxton-Küchenmeister &amp; Meßinger-Koppelt (2020)</a:t>
            </a:r>
            <a:endParaRPr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Gründe für die Nutzung digitaler Medien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>
          <a:xfrm>
            <a:off x="514915" y="1296194"/>
            <a:ext cx="9268300" cy="49922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de-DE" sz="1600" b="0"/>
              <a:t>AG Digitale Basiskompetenzen: Becker, S., Bruckermann, T., Finger, A., Huwer, J., Kremser, E., Meier, M., Thoms, L.-T., Thyssen, C. &amp; von Kotzebue, L. (2020). Orientierungsrahmen Digitale Kompetenzen Lehramtsstudierender der Naturwissenschaften - DiKoLAN. In S. Becker, J. Meßinger-Koppelt &amp; C. Thyssen (Hrsg.). </a:t>
            </a:r>
            <a:r>
              <a:rPr lang="de-DE" sz="1600" b="0" i="1"/>
              <a:t>Digitale Basiskompetenzen - eine Orientierungshilfe und Praxisbeispiele für die naturwissenschaftliche Lehramtsausbildung</a:t>
            </a:r>
            <a:r>
              <a:rPr lang="de-DE" sz="1600" b="0"/>
              <a:t>. Hamburg: Joachim Herz Stiftung, 14-43.</a:t>
            </a:r>
            <a:endParaRPr sz="1600"/>
          </a:p>
          <a:p>
            <a:pPr>
              <a:defRPr/>
            </a:pPr>
            <a:r>
              <a:rPr lang="de-DE" sz="1600" b="0"/>
              <a:t>Bayerische Staatsregierung (2017): Bericht aus der Kabinettssitzung vom 30. Mai 2017 </a:t>
            </a:r>
            <a:r>
              <a:rPr lang="de-DE" sz="1600" b="0" u="sng">
                <a:hlinkClick r:id="rId2" tooltip="https://www.bayern.de/bericht-aus-der-kabinettssitzung-vom-30-mai-2017/"/>
              </a:rPr>
              <a:t>https://www.bayern.de/bericht-aus-der-kabinettssitzung-vom-30-mai-2017/</a:t>
            </a:r>
            <a:r>
              <a:rPr lang="de-DE" sz="1600" b="0"/>
              <a:t> (Aufgerufen am 18.02.2021)</a:t>
            </a:r>
            <a:endParaRPr/>
          </a:p>
          <a:p>
            <a:pPr>
              <a:defRPr/>
            </a:pPr>
            <a:r>
              <a:rPr lang="de-DE" sz="1600" b="0"/>
              <a:t>DigitalPakt 2010 – 2024. Richtlinie für die Gewährung von Zuwendungen aus dem Förderprogramm des Bayerischen Staatsministeriums für Unterricht und Kultus – digitale Bildungsinfrastruktur an bayerischen Schulen (dBIR). Bekanntmachung des Bayerischen Staatsministeriums für Unterricht und Kultus vom 30. Juli 2019, Az. I.5-BS4400.27/211/98</a:t>
            </a:r>
            <a:r>
              <a:rPr lang="de-DE" sz="1600"/>
              <a:t>.</a:t>
            </a:r>
            <a:r>
              <a:rPr lang="de-DE" sz="1600" b="0"/>
              <a:t> </a:t>
            </a:r>
            <a:r>
              <a:rPr lang="de-DE" sz="1600" b="0" u="sng">
                <a:hlinkClick r:id="rId3" tooltip="https://www.verkuendung-bayern.de/files/baymbl/2019/307/baymbl-2019-307.pdf"/>
              </a:rPr>
              <a:t>https://www.verkuendung-bayern.de/files/baymbl/2019/307/baymbl-2019-307.pdf</a:t>
            </a:r>
            <a:r>
              <a:rPr lang="de-DE" sz="1600" b="0"/>
              <a:t> (Aufgerufen am 15.02.2021).</a:t>
            </a:r>
            <a:endParaRPr sz="1600"/>
          </a:p>
          <a:p>
            <a:pPr>
              <a:defRPr/>
            </a:pPr>
            <a:r>
              <a:rPr lang="de-DE" sz="1600" b="0"/>
              <a:t>Döbeli Honegger, B. (2017). </a:t>
            </a:r>
            <a:r>
              <a:rPr lang="de-DE" sz="1600" b="0" i="1"/>
              <a:t>Mehr als 0 und 1: Schule in einer digitalisierten Welt</a:t>
            </a:r>
            <a:r>
              <a:rPr lang="de-DE" sz="1600" b="0"/>
              <a:t> (2. Auflage). Bern: hep Verlag. </a:t>
            </a:r>
            <a:endParaRPr/>
          </a:p>
          <a:p>
            <a:pPr>
              <a:defRPr/>
            </a:pPr>
            <a:r>
              <a:rPr lang="de-DE" sz="1600" b="0"/>
              <a:t>Forschungsgruppe Lehrerbildung Digitaler Campus Bayern: Schultz-Pernice, F., Kotzebue, L. von, Franke, U., Ascherl, C., Hirner, C., Neuhaus, B., Ballis, A., Hauck-Thum, U., Aufleger, M., Romeike, R., Frederking, V., Krommer, A., Haider, M., Schworm, S., Kuhbandner, C. &amp; Fischer, F. (2017). Kernkompetenzen von Lehrkräften für das Unterrichten in einer digitalisierten Welt. </a:t>
            </a:r>
            <a:r>
              <a:rPr lang="de-DE" sz="1600" b="0" i="1"/>
              <a:t>medien+erziehung merz Zeitschrift für Medienpädagogik</a:t>
            </a:r>
            <a:r>
              <a:rPr lang="de-DE" sz="1600" b="0"/>
              <a:t>, </a:t>
            </a:r>
            <a:r>
              <a:rPr lang="de-DE" sz="1600" b="0" i="1"/>
              <a:t>2017/04</a:t>
            </a:r>
            <a:r>
              <a:rPr lang="de-DE" sz="1600" b="0"/>
              <a:t>, 65–74.</a:t>
            </a:r>
            <a:endParaRPr lang="de-DE" sz="1600"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Literaturverzeichniss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Literatur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1474</Words>
  <Application>Microsoft Office PowerPoint</Application>
  <DocSecurity>0</DocSecurity>
  <PresentationFormat>Benutzerdefiniert</PresentationFormat>
  <Paragraphs>199</Paragraphs>
  <Slides>12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21" baseType="lpstr">
      <vt:lpstr>Arial</vt:lpstr>
      <vt:lpstr>Arial Bold</vt:lpstr>
      <vt:lpstr>Calibri</vt:lpstr>
      <vt:lpstr>Corbel Light</vt:lpstr>
      <vt:lpstr>Symbol</vt:lpstr>
      <vt:lpstr>Times New Roman</vt:lpstr>
      <vt:lpstr>Webdings</vt:lpstr>
      <vt:lpstr>Wingdings</vt:lpstr>
      <vt:lpstr>Larissa-Design</vt:lpstr>
      <vt:lpstr>PowerPoint-Präsentation</vt:lpstr>
      <vt:lpstr>Bildungspolitische Leitlinien</vt:lpstr>
      <vt:lpstr>Bildungspolitische Leitlinien</vt:lpstr>
      <vt:lpstr>Bildungspolitische Leitlinien</vt:lpstr>
      <vt:lpstr>Bildungspolitische Leitlinien</vt:lpstr>
      <vt:lpstr>Bildungspolitische Leitlinien</vt:lpstr>
      <vt:lpstr>Bildungspolitische Leitlinien</vt:lpstr>
      <vt:lpstr>Bildungspolitische Leitlinien</vt:lpstr>
      <vt:lpstr>Quellen und Literaturverzeichniss</vt:lpstr>
      <vt:lpstr>Quellen und Literaturverzeichniss</vt:lpstr>
      <vt:lpstr>Quellen und Literaturverzeichniss</vt:lpstr>
      <vt:lpstr>DigitUS-Projekt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6</cp:revision>
  <dcterms:created xsi:type="dcterms:W3CDTF">2011-02-03T11:29:47Z</dcterms:created>
  <dcterms:modified xsi:type="dcterms:W3CDTF">2023-04-05T13:18:51Z</dcterms:modified>
  <cp:category/>
  <dc:identifier/>
  <cp:contentStatus/>
  <dc:language/>
  <cp:version/>
</cp:coreProperties>
</file>