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</p:sldMasterIdLst>
  <p:notesMasterIdLst>
    <p:notesMasterId r:id="rId16"/>
  </p:notesMasterIdLst>
  <p:handoutMasterIdLst>
    <p:handoutMasterId r:id="rId17"/>
  </p:handoutMasterIdLst>
  <p:sldIdLst>
    <p:sldId id="1440" r:id="rId2"/>
    <p:sldId id="1446" r:id="rId3"/>
    <p:sldId id="1433" r:id="rId4"/>
    <p:sldId id="1434" r:id="rId5"/>
    <p:sldId id="1435" r:id="rId6"/>
    <p:sldId id="1436" r:id="rId7"/>
    <p:sldId id="1437" r:id="rId8"/>
    <p:sldId id="1438" r:id="rId9"/>
    <p:sldId id="1439" r:id="rId10"/>
    <p:sldId id="1443" r:id="rId11"/>
    <p:sldId id="1444" r:id="rId12"/>
    <p:sldId id="1447" r:id="rId13"/>
    <p:sldId id="1442" r:id="rId14"/>
    <p:sldId id="1505" r:id="rId15"/>
  </p:sldIdLst>
  <p:sldSz cx="10298113" cy="7200900"/>
  <p:notesSz cx="6797675" cy="9928225"/>
  <p:defaultTextStyle>
    <a:defPPr>
      <a:defRPr lang="de-DE"/>
    </a:defPPr>
    <a:lvl1pPr marL="0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76709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53419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30126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906835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83545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60256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336966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813675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CFCFA"/>
    <a:srgbClr val="E9E6D7"/>
    <a:srgbClr val="E6E3D2"/>
    <a:srgbClr val="2873AC"/>
    <a:srgbClr val="77933C"/>
    <a:srgbClr val="008000"/>
    <a:srgbClr val="969B9F"/>
    <a:srgbClr val="A6CCFA"/>
    <a:srgbClr val="A6C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74160" autoAdjust="0"/>
  </p:normalViewPr>
  <p:slideViewPr>
    <p:cSldViewPr>
      <p:cViewPr>
        <p:scale>
          <a:sx n="63" d="100"/>
          <a:sy n="63" d="100"/>
        </p:scale>
        <p:origin x="-1709" y="-58"/>
      </p:cViewPr>
      <p:guideLst>
        <p:guide orient="horz" pos="77"/>
        <p:guide pos="32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6"/>
    </p:cViewPr>
  </p:sorterViewPr>
  <p:notesViewPr>
    <p:cSldViewPr>
      <p:cViewPr varScale="1">
        <p:scale>
          <a:sx n="52" d="100"/>
          <a:sy n="52" d="100"/>
        </p:scale>
        <p:origin x="-264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77E60B9-ED42-49FE-94AB-26D6EB54BD6D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FF27CFD-6141-4F92-942A-215AA79275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6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3DBE2723-2822-419A-9BD4-4BAD25D3271D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746125"/>
            <a:ext cx="53213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910"/>
            <a:ext cx="5438140" cy="4467701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5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5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5453E05D-3DF1-4E21-AB1B-DE220D2B111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6709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3419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0126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6835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83545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60256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6966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13675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fld id="{A4BC15E8-84E6-4594-93AB-97F0797ECF54}" type="slidenum">
              <a:rPr lang="en-US" sz="1300">
                <a:solidFill>
                  <a:prstClr val="black"/>
                </a:solidFill>
              </a:rPr>
              <a:pPr defTabSz="9525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fld id="{B58094A1-C2C0-440C-8E68-DE24A87CA700}" type="slidenum">
              <a:rPr lang="en-US" sz="1300">
                <a:solidFill>
                  <a:prstClr val="black"/>
                </a:solidFill>
              </a:rPr>
              <a:pPr defTabSz="9525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20000"/>
              <a:buFont typeface="Wingdings"/>
              <a:buChar char="§"/>
              <a:defRPr sz="1800" b="0">
                <a:latin typeface="+mn-lt"/>
              </a:defRPr>
            </a:lvl1pPr>
            <a:lvl2pPr>
              <a:defRPr sz="1800" b="0"/>
            </a:lvl2pPr>
            <a:lvl3pPr marL="1191775" indent="-238356">
              <a:buFont typeface="Symbol"/>
              <a:buChar char="-"/>
              <a:defRPr sz="1800" b="0"/>
            </a:lvl3pPr>
            <a:lvl4pPr marL="1668482" indent="-238356">
              <a:buFont typeface="Symbol"/>
              <a:buChar char="-"/>
              <a:defRPr sz="1800" b="0"/>
            </a:lvl4pPr>
            <a:lvl5pPr marL="2145192" indent="-238356">
              <a:buFont typeface="Symbol"/>
              <a:buChar char="-"/>
              <a:defRPr sz="1800" b="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cxnSp>
        <p:nvCxnSpPr>
          <p:cNvPr id="7" name="Gerade Verbindung 18"/>
          <p:cNvCxnSpPr>
            <a:cxnSpLocks/>
          </p:cNvCxnSpPr>
          <p:nvPr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30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x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2912" y="6851612"/>
            <a:ext cx="6445202" cy="465625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Prof. Dr. Birgit J. Neuhaus – Didaktik der Biologie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de-DE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31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grpSp>
        <p:nvGrpSpPr>
          <p:cNvPr id="10" name="Diagramm 9"/>
          <p:cNvGrpSpPr/>
          <p:nvPr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3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cxnSp>
        <p:nvCxnSpPr>
          <p:cNvPr id="7" name="Gerade Verbindung 18"/>
          <p:cNvCxnSpPr>
            <a:cxnSpLocks/>
          </p:cNvCxnSpPr>
          <p:nvPr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11" name="Rechteck 15"/>
          <p:cNvSpPr/>
          <p:nvPr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63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eck 12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13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x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236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xx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14906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7BE63F6D-6D15-4905-B693-47E39FD14BD2}" type="datetimeFigureOut">
              <a:rPr lang="de-DE" smtClean="0"/>
              <a:pPr/>
              <a:t>25.07.2023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18522" y="6674168"/>
            <a:ext cx="3261069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380314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C2DEDFD7-A2F0-4D3C-A124-EB09041151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xx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88437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xx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8502" y="5040630"/>
            <a:ext cx="6178868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8502" y="643414"/>
            <a:ext cx="6178868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9948" indent="0">
              <a:buNone/>
              <a:defRPr sz="3100"/>
            </a:lvl2pPr>
            <a:lvl3pPr marL="999896" indent="0">
              <a:buNone/>
              <a:defRPr sz="2600"/>
            </a:lvl3pPr>
            <a:lvl4pPr marL="1499845" indent="0">
              <a:buNone/>
              <a:defRPr sz="2200"/>
            </a:lvl4pPr>
            <a:lvl5pPr marL="1999793" indent="0">
              <a:buNone/>
              <a:defRPr sz="2200"/>
            </a:lvl5pPr>
            <a:lvl6pPr marL="2499741" indent="0">
              <a:buNone/>
              <a:defRPr sz="2200"/>
            </a:lvl6pPr>
            <a:lvl7pPr marL="2999689" indent="0">
              <a:buNone/>
              <a:defRPr sz="2200"/>
            </a:lvl7pPr>
            <a:lvl8pPr marL="3499637" indent="0">
              <a:buNone/>
              <a:defRPr sz="2200"/>
            </a:lvl8pPr>
            <a:lvl9pPr marL="3999586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8502" y="5635705"/>
            <a:ext cx="617886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9948" indent="0">
              <a:buNone/>
              <a:defRPr sz="1300"/>
            </a:lvl2pPr>
            <a:lvl3pPr marL="999896" indent="0">
              <a:buNone/>
              <a:defRPr sz="1100"/>
            </a:lvl3pPr>
            <a:lvl4pPr marL="1499845" indent="0">
              <a:buNone/>
              <a:defRPr sz="1000"/>
            </a:lvl4pPr>
            <a:lvl5pPr marL="1999793" indent="0">
              <a:buNone/>
              <a:defRPr sz="1000"/>
            </a:lvl5pPr>
            <a:lvl6pPr marL="2499741" indent="0">
              <a:buNone/>
              <a:defRPr sz="1000"/>
            </a:lvl6pPr>
            <a:lvl7pPr marL="2999689" indent="0">
              <a:buNone/>
              <a:defRPr sz="1000"/>
            </a:lvl7pPr>
            <a:lvl8pPr marL="3499637" indent="0">
              <a:buNone/>
              <a:defRPr sz="1000"/>
            </a:lvl8pPr>
            <a:lvl9pPr marL="399958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14906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7BE63F6D-6D15-4905-B693-47E39FD14BD2}" type="datetimeFigureOut">
              <a:rPr lang="de-DE" smtClean="0">
                <a:solidFill>
                  <a:prstClr val="black"/>
                </a:solidFill>
              </a:rPr>
              <a:pPr/>
              <a:t>25.07.2023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18522" y="6674168"/>
            <a:ext cx="3261069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80314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C2DEDFD7-A2F0-4D3C-A124-EB090411511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617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  <p:sldLayoutId id="2147483707" r:id="rId7"/>
    <p:sldLayoutId id="2147483708" r:id="rId8"/>
    <p:sldLayoutId id="2147483650" r:id="rId9"/>
    <p:sldLayoutId id="2147483689" r:id="rId10"/>
  </p:sldLayoutIdLst>
  <p:txStyles>
    <p:titleStyle>
      <a:lvl1pPr algn="ctr" defTabSz="953617" eaLnBrk="1" hangingPunct="1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 eaLnBrk="1" hangingPunct="1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 eaLnBrk="1" hangingPunct="1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 eaLnBrk="1" hangingPunct="1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 eaLnBrk="1" hangingPunct="1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 eaLnBrk="1" hangingPunct="1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lavkh754hM&amp;ab_channel=jotra" TargetMode="External"/><Relationship Id="rId13" Type="http://schemas.openxmlformats.org/officeDocument/2006/relationships/hyperlink" Target="https://www.blender.org/" TargetMode="External"/><Relationship Id="rId18" Type="http://schemas.openxmlformats.org/officeDocument/2006/relationships/hyperlink" Target="https://www.bandicam.com/video-cutter/" TargetMode="External"/><Relationship Id="rId3" Type="http://schemas.openxmlformats.org/officeDocument/2006/relationships/hyperlink" Target="https://www.getpaint.net/" TargetMode="External"/><Relationship Id="rId21" Type="http://schemas.openxmlformats.org/officeDocument/2006/relationships/hyperlink" Target="https://www.youtube.com/watch?v=fft3pRfDViA&amp;ab_channel=AndreasAbb" TargetMode="External"/><Relationship Id="rId7" Type="http://schemas.openxmlformats.org/officeDocument/2006/relationships/hyperlink" Target="https://support.microsoft.com/en-us/windows/get-microsoft-paint-a6b9578c-ed1c-5b09-0699-4ed8115f9aa9" TargetMode="External"/><Relationship Id="rId12" Type="http://schemas.openxmlformats.org/officeDocument/2006/relationships/hyperlink" Target="https://www.youtube.com/watch?v=gOs6Mdj7y_4&amp;ab_channel=bai" TargetMode="External"/><Relationship Id="rId17" Type="http://schemas.openxmlformats.org/officeDocument/2006/relationships/hyperlink" Target="https://www.youtube.com/watch?v=N0xOg4bYC0k&amp;ab_channel=Pitchfrog" TargetMode="External"/><Relationship Id="rId25" Type="http://schemas.openxmlformats.org/officeDocument/2006/relationships/hyperlink" Target="https://www.youtube.com/watch?v=bfTAKv4htDE&amp;ab_channel=unfa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youtube.com/watch?v=rEuhQcius9o&amp;ab_channel=WorkshopHelden" TargetMode="External"/><Relationship Id="rId20" Type="http://schemas.openxmlformats.org/officeDocument/2006/relationships/hyperlink" Target="https://www.blackmagicdesign.com/products/davinciresolv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BaPIMe5dCv0" TargetMode="External"/><Relationship Id="rId11" Type="http://schemas.openxmlformats.org/officeDocument/2006/relationships/hyperlink" Target="https://www.tinkercad.com/" TargetMode="External"/><Relationship Id="rId24" Type="http://schemas.openxmlformats.org/officeDocument/2006/relationships/hyperlink" Target="https://ardour.org/" TargetMode="External"/><Relationship Id="rId5" Type="http://schemas.openxmlformats.org/officeDocument/2006/relationships/hyperlink" Target="https://www.computerbild.de/download/Adobe-Photoshop-CS2-Vollversion-8040793.html" TargetMode="External"/><Relationship Id="rId15" Type="http://schemas.openxmlformats.org/officeDocument/2006/relationships/hyperlink" Target="https://www.animaker.com/" TargetMode="External"/><Relationship Id="rId23" Type="http://schemas.openxmlformats.org/officeDocument/2006/relationships/hyperlink" Target="https://www.youtube.com/watch?v=Vn7HYyopGXk&amp;ab_channel=AndreasKalt%E2%80%93Erkl%C3%A4rvideos" TargetMode="External"/><Relationship Id="rId10" Type="http://schemas.openxmlformats.org/officeDocument/2006/relationships/hyperlink" Target="https://www.youtube.com/watch?v=XgjTSGyUemw&amp;list=PL5v-iRNBZicFjF9N5vz9mLxIDpiUBX2bO&amp;ab_channel=DrawTut-ZeichnenlernenundTutorials" TargetMode="External"/><Relationship Id="rId19" Type="http://schemas.openxmlformats.org/officeDocument/2006/relationships/hyperlink" Target="https://www.bandicam.com/bandicut-video-cutter/how-to/" TargetMode="External"/><Relationship Id="rId4" Type="http://schemas.openxmlformats.org/officeDocument/2006/relationships/hyperlink" Target="https://www.youtube.com/watch?v=HFQTPQ9G8i4&amp;ab_channel=DrawTut-ZeichnenlernenundTutorials" TargetMode="External"/><Relationship Id="rId9" Type="http://schemas.openxmlformats.org/officeDocument/2006/relationships/hyperlink" Target="https://krita.org/en/" TargetMode="External"/><Relationship Id="rId14" Type="http://schemas.openxmlformats.org/officeDocument/2006/relationships/hyperlink" Target="https://www.youtube.com/watch?v=TPrnSACiTJ4&amp;list=PLjEaoINr3zgEq0u2MzVgAaHEBt--xLB6U&amp;index=2&amp;ab_channel=BlenderGuru" TargetMode="External"/><Relationship Id="rId22" Type="http://schemas.openxmlformats.org/officeDocument/2006/relationships/hyperlink" Target="https://www.audacityteam.org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ladybug-beetle-blossom-bloom-241636/" TargetMode="External"/><Relationship Id="rId3" Type="http://schemas.openxmlformats.org/officeDocument/2006/relationships/hyperlink" Target="https://pixabay.com/images/id-5464441/" TargetMode="External"/><Relationship Id="rId7" Type="http://schemas.openxmlformats.org/officeDocument/2006/relationships/hyperlink" Target="https://pixabay.com/de/illustrations/elefant-icon-elefanten-symbol-hauer-5569071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vectors/elephant-animal-safari-cartoon-1295085/" TargetMode="External"/><Relationship Id="rId5" Type="http://schemas.openxmlformats.org/officeDocument/2006/relationships/hyperlink" Target="https://pixabay.com/de/photos/schnee-berge-wolken-arktis-965524/" TargetMode="External"/><Relationship Id="rId4" Type="http://schemas.openxmlformats.org/officeDocument/2006/relationships/hyperlink" Target="https://pixabay.com/de/illustrations/blumen-sonnenblumen-sommer-bl%C3%BCte-525058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us@bio.lmu.de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E6BB61F3-6D96-4F52-9FEB-1AAF5EB6F08D}"/>
              </a:ext>
            </a:extLst>
          </p:cNvPr>
          <p:cNvGrpSpPr>
            <a:grpSpLocks noChangeAspect="1"/>
          </p:cNvGrpSpPr>
          <p:nvPr/>
        </p:nvGrpSpPr>
        <p:grpSpPr>
          <a:xfrm>
            <a:off x="-383437" y="0"/>
            <a:ext cx="11064987" cy="7272858"/>
            <a:chOff x="2151227" y="1633349"/>
            <a:chExt cx="6027846" cy="396201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xmlns="" id="{F5556869-4DE0-4355-9132-CAF651FC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33" r="20733"/>
            <a:stretch/>
          </p:blipFill>
          <p:spPr>
            <a:xfrm>
              <a:off x="2151227" y="1633349"/>
              <a:ext cx="6027846" cy="393420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="" id="{0CA8B6A9-D222-4841-889B-6055AE500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1001" r="50203" b="50000"/>
            <a:stretch/>
          </p:blipFill>
          <p:spPr>
            <a:xfrm>
              <a:off x="3744443" y="1994916"/>
              <a:ext cx="2793674" cy="3600450"/>
            </a:xfrm>
            <a:prstGeom prst="rect">
              <a:avLst/>
            </a:prstGeom>
          </p:spPr>
        </p:pic>
      </p:grpSp>
      <p:sp>
        <p:nvSpPr>
          <p:cNvPr id="6" name="Rechteck 8"/>
          <p:cNvSpPr/>
          <p:nvPr/>
        </p:nvSpPr>
        <p:spPr bwMode="auto">
          <a:xfrm>
            <a:off x="1908696" y="1394657"/>
            <a:ext cx="8424936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Exkurs:</a:t>
            </a:r>
            <a:endParaRPr dirty="0"/>
          </a:p>
        </p:txBody>
      </p:sp>
      <p:sp>
        <p:nvSpPr>
          <p:cNvPr id="7" name="Rechteck 9"/>
          <p:cNvSpPr/>
          <p:nvPr/>
        </p:nvSpPr>
        <p:spPr bwMode="auto">
          <a:xfrm>
            <a:off x="1908696" y="1864805"/>
            <a:ext cx="8424936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Hinführungsphasen an einem Basiskonzept ausrichten</a:t>
            </a:r>
            <a:endParaRPr dirty="0"/>
          </a:p>
        </p:txBody>
      </p:sp>
      <p:sp>
        <p:nvSpPr>
          <p:cNvPr id="8" name="Textfeld 11"/>
          <p:cNvSpPr>
            <a:spLocks/>
          </p:cNvSpPr>
          <p:nvPr/>
        </p:nvSpPr>
        <p:spPr bwMode="auto">
          <a:xfrm>
            <a:off x="6797855" y="2334953"/>
            <a:ext cx="3679793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lvl="2">
              <a:defRPr/>
            </a:pPr>
            <a:r>
              <a:rPr lang="de-DE" dirty="0"/>
              <a:t>Verfremdungen nutzen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133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Wirbellose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14915" y="1728242"/>
            <a:ext cx="9268300" cy="4416210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>
            <a:lvl1pPr marL="357607" indent="-357607" algn="l" defTabSz="953617" eaLnBrk="1" hangingPunct="1">
              <a:spcBef>
                <a:spcPts val="0"/>
              </a:spcBef>
              <a:buClr>
                <a:srgbClr val="C00000"/>
              </a:buClr>
              <a:buSzPct val="120000"/>
              <a:buFont typeface="Wingdings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811" indent="-298005" algn="l" defTabSz="953617" eaLnBrk="1" hangingPunct="1">
              <a:spcBef>
                <a:spcPts val="0"/>
              </a:spcBef>
              <a:buFont typeface="Arial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1775" indent="-238356" algn="l" defTabSz="953617" eaLnBrk="1" hangingPunct="1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482" indent="-238356" algn="l" defTabSz="953617" eaLnBrk="1" hangingPunct="1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192" indent="-238356" algn="l" defTabSz="953617" eaLnBrk="1" hangingPunct="1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3419">
              <a:buFont typeface="Wingdings"/>
              <a:buNone/>
              <a:defRPr/>
            </a:pPr>
            <a:endParaRPr lang="de-DE" kern="0" dirty="0">
              <a:latin typeface="+mj-lt"/>
              <a:ea typeface="+mj-ea"/>
              <a:cs typeface="+mj-cs"/>
            </a:endParaRPr>
          </a:p>
          <a:p>
            <a:pPr marL="0" indent="0" algn="ctr" defTabSz="953419">
              <a:buFont typeface="Wingdings"/>
              <a:buNone/>
              <a:defRPr/>
            </a:pPr>
            <a:endParaRPr lang="de-DE" kern="0" dirty="0">
              <a:latin typeface="+mj-lt"/>
              <a:ea typeface="+mj-ea"/>
              <a:cs typeface="+mj-cs"/>
            </a:endParaRPr>
          </a:p>
          <a:p>
            <a:pPr marL="0" indent="0" algn="ctr" defTabSz="953419">
              <a:spcAft>
                <a:spcPts val="1200"/>
              </a:spcAft>
              <a:buFont typeface="Wingdings"/>
              <a:buNone/>
              <a:defRPr/>
            </a:pPr>
            <a:r>
              <a:rPr lang="de-DE" kern="0" dirty="0">
                <a:latin typeface="+mj-lt"/>
                <a:ea typeface="+mj-ea"/>
                <a:cs typeface="+mj-cs"/>
              </a:rPr>
              <a:t>Betrachte den Längs- und Querschnitt des Regenwurms und identifiziere Organsysteme, die bei der Qualle noch nicht vorhanden waren.  </a:t>
            </a:r>
          </a:p>
          <a:p>
            <a:pPr marL="0" indent="0" algn="ctr" defTabSz="953419">
              <a:buFont typeface="Wingdings"/>
              <a:buNone/>
              <a:defRPr/>
            </a:pPr>
            <a:r>
              <a:rPr lang="de-DE" b="0" kern="0" dirty="0">
                <a:latin typeface="+mj-lt"/>
                <a:ea typeface="+mj-ea"/>
                <a:cs typeface="+mj-cs"/>
              </a:rPr>
              <a:t>(</a:t>
            </a:r>
            <a:r>
              <a:rPr lang="de-DE" b="0" i="1" kern="0" dirty="0">
                <a:latin typeface="+mj-lt"/>
                <a:ea typeface="+mj-ea"/>
                <a:cs typeface="+mj-cs"/>
              </a:rPr>
              <a:t>Fakten ohne Zusammenhang</a:t>
            </a:r>
            <a:r>
              <a:rPr lang="de-DE" b="0" i="1" kern="0" dirty="0"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lang="de-DE" b="0" i="1" kern="0" dirty="0">
                <a:latin typeface="+mj-lt"/>
                <a:ea typeface="+mj-ea"/>
                <a:cs typeface="+mj-cs"/>
              </a:rPr>
              <a:t>gut für Erarbeitung, </a:t>
            </a:r>
            <a:br>
              <a:rPr lang="de-DE" b="0" i="1" kern="0" dirty="0">
                <a:latin typeface="+mj-lt"/>
                <a:ea typeface="+mj-ea"/>
                <a:cs typeface="+mj-cs"/>
              </a:rPr>
            </a:br>
            <a:r>
              <a:rPr lang="de-DE" b="0" i="1" kern="0" dirty="0">
                <a:latin typeface="+mj-lt"/>
                <a:ea typeface="+mj-ea"/>
                <a:cs typeface="+mj-cs"/>
              </a:rPr>
              <a:t>aber keine Problematisierung!</a:t>
            </a:r>
            <a:r>
              <a:rPr lang="de-DE" b="0" kern="0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1116013" y="4608513"/>
            <a:ext cx="756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Entwicklung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Wirbellose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</p:txBody>
      </p:sp>
      <p:sp>
        <p:nvSpPr>
          <p:cNvPr id="6" name="Rechteck 5"/>
          <p:cNvSpPr/>
          <p:nvPr/>
        </p:nvSpPr>
        <p:spPr>
          <a:xfrm>
            <a:off x="2844800" y="5976714"/>
            <a:ext cx="46116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Pinkeln männliche Regenwürmer auch im Stehen?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C3E5A40-C507-43EF-9881-DD96A4649D4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590" y="1872257"/>
            <a:ext cx="2581586" cy="40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Selber zeichnen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Bildbearbeitung</a:t>
            </a:r>
          </a:p>
          <a:p>
            <a:pPr lvl="1"/>
            <a:r>
              <a:rPr lang="de-DE" dirty="0" err="1">
                <a:hlinkClick r:id="rId3"/>
              </a:rPr>
              <a:t>Paint.Net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4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 err="1">
                <a:hlinkClick r:id="rId5"/>
              </a:rPr>
              <a:t>Photoschop</a:t>
            </a:r>
            <a:r>
              <a:rPr lang="de-DE" dirty="0">
                <a:hlinkClick r:id="rId5"/>
              </a:rPr>
              <a:t> CS 2</a:t>
            </a:r>
            <a:r>
              <a:rPr lang="de-DE" dirty="0"/>
              <a:t>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6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Zeichenprogramme</a:t>
            </a:r>
          </a:p>
          <a:p>
            <a:pPr lvl="1"/>
            <a:r>
              <a:rPr lang="de-DE" dirty="0">
                <a:hlinkClick r:id="rId7"/>
              </a:rPr>
              <a:t>Paint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8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 err="1">
                <a:hlinkClick r:id="rId9"/>
              </a:rPr>
              <a:t>Krita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0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3-D-Modellierungen</a:t>
            </a:r>
          </a:p>
          <a:p>
            <a:pPr lvl="1"/>
            <a:r>
              <a:rPr lang="de-DE" dirty="0" err="1">
                <a:hlinkClick r:id="rId11"/>
              </a:rPr>
              <a:t>Tinkercard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2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13"/>
              </a:rPr>
              <a:t>Blender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4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Animationsfilme</a:t>
            </a:r>
          </a:p>
          <a:p>
            <a:pPr lvl="1"/>
            <a:r>
              <a:rPr lang="de-DE" dirty="0" err="1">
                <a:hlinkClick r:id="rId15"/>
              </a:rPr>
              <a:t>Animaker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6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13"/>
              </a:rPr>
              <a:t>Blender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7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Filme </a:t>
            </a:r>
          </a:p>
          <a:p>
            <a:pPr lvl="1"/>
            <a:r>
              <a:rPr lang="de-DE" dirty="0" err="1">
                <a:hlinkClick r:id="rId18"/>
              </a:rPr>
              <a:t>Freecutter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9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20"/>
              </a:rPr>
              <a:t>Da Vinci </a:t>
            </a:r>
            <a:r>
              <a:rPr lang="de-DE" dirty="0" err="1">
                <a:hlinkClick r:id="rId20"/>
              </a:rPr>
              <a:t>Resolve</a:t>
            </a:r>
            <a:r>
              <a:rPr lang="de-DE" dirty="0"/>
              <a:t>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1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Podcasts</a:t>
            </a:r>
          </a:p>
          <a:p>
            <a:pPr lvl="1"/>
            <a:r>
              <a:rPr lang="de-DE" dirty="0" err="1">
                <a:hlinkClick r:id="rId22"/>
              </a:rPr>
              <a:t>Audiacity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3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sz="1800" dirty="0" err="1">
                <a:hlinkClick r:id="rId24"/>
              </a:rPr>
              <a:t>Ar</a:t>
            </a:r>
            <a:r>
              <a:rPr lang="de-DE" dirty="0" err="1">
                <a:hlinkClick r:id="rId24"/>
              </a:rPr>
              <a:t>dour</a:t>
            </a:r>
            <a:r>
              <a:rPr lang="de-DE" sz="1800" dirty="0"/>
              <a:t>		(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5"/>
              </a:rPr>
              <a:t>Tutorial</a:t>
            </a:r>
            <a:r>
              <a:rPr lang="de-DE" sz="1800" dirty="0"/>
              <a:t>)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6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600" b="0" dirty="0">
                <a:hlinkClick r:id="rId2" action="ppaction://hlinksldjump"/>
              </a:rPr>
              <a:t>Titelbild</a:t>
            </a:r>
            <a:r>
              <a:rPr lang="de-DE" sz="1600" b="0" dirty="0"/>
              <a:t>: Bild von Gerd Altmann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3"/>
              </a:rPr>
              <a:t>https://pixabay.com/images/id-5464441/</a:t>
            </a:r>
            <a:r>
              <a:rPr lang="de-DE" sz="1600" b="0" dirty="0"/>
              <a:t> </a:t>
            </a:r>
          </a:p>
          <a:p>
            <a:pPr>
              <a:defRPr/>
            </a:pPr>
            <a:r>
              <a:rPr lang="de-DE" sz="1600" b="0" dirty="0"/>
              <a:t>Sonnenblume: </a:t>
            </a:r>
            <a:r>
              <a:rPr lang="en-US" sz="1600" b="0" dirty="0"/>
              <a:t>Bild von Please Don't sell My Artwork AS IS auf </a:t>
            </a:r>
            <a:r>
              <a:rPr lang="en-US" sz="1600" b="0" dirty="0" err="1"/>
              <a:t>Pixabay</a:t>
            </a:r>
            <a:r>
              <a:rPr lang="en-US" sz="1600" b="0" dirty="0"/>
              <a:t>: </a:t>
            </a:r>
            <a:r>
              <a:rPr lang="en-US" sz="1600" b="0" dirty="0">
                <a:hlinkClick r:id="rId4"/>
              </a:rPr>
              <a:t>https://pixabay.com/de/illustrations/blumen-sonnenblumen-sommer-bl%C3%BCte-5250580/</a:t>
            </a:r>
            <a:endParaRPr lang="en-US" sz="1600" b="0" dirty="0"/>
          </a:p>
          <a:p>
            <a:pPr>
              <a:defRPr/>
            </a:pPr>
            <a:r>
              <a:rPr lang="de-DE" sz="1600" b="0" dirty="0"/>
              <a:t>Eisberge: Bild von </a:t>
            </a:r>
            <a:r>
              <a:rPr lang="de-DE" sz="1600" b="0" dirty="0" err="1"/>
              <a:t>Ståle</a:t>
            </a:r>
            <a:r>
              <a:rPr lang="de-DE" sz="1600" b="0" dirty="0"/>
              <a:t> Freyer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5"/>
              </a:rPr>
              <a:t>https://pixabay.com/de/photos/schnee-berge-wolken-arktis-965524/</a:t>
            </a:r>
            <a:endParaRPr lang="de-DE" sz="1600" b="0" dirty="0"/>
          </a:p>
          <a:p>
            <a:pPr>
              <a:defRPr/>
            </a:pPr>
            <a:r>
              <a:rPr lang="de-DE" sz="1600" b="0" dirty="0"/>
              <a:t>Elefant: Bild von </a:t>
            </a:r>
            <a:r>
              <a:rPr lang="de-DE" sz="1600" b="0" dirty="0" err="1"/>
              <a:t>OpenClipart-Vectors</a:t>
            </a:r>
            <a:r>
              <a:rPr lang="de-DE" sz="1600" b="0" dirty="0"/>
              <a:t>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6"/>
              </a:rPr>
              <a:t>https://pixabay.com/vectors/elephant-animal-safari-cartoon-1295085/</a:t>
            </a:r>
            <a:endParaRPr lang="de-DE" sz="1600" b="0" dirty="0"/>
          </a:p>
          <a:p>
            <a:pPr>
              <a:defRPr/>
            </a:pPr>
            <a:r>
              <a:rPr lang="de-DE" sz="1600" b="0" dirty="0"/>
              <a:t>Rüssel: Bild von 17234435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7"/>
              </a:rPr>
              <a:t>https://pixabay.com/de/illustrations/elefant-icon-elefanten-symbol-hauer-5569071/</a:t>
            </a:r>
            <a:endParaRPr lang="de-DE" sz="1600" b="0" dirty="0"/>
          </a:p>
          <a:p>
            <a:pPr>
              <a:defRPr/>
            </a:pPr>
            <a:r>
              <a:rPr lang="de-DE" sz="1600" b="0" dirty="0"/>
              <a:t>Marienkäfer: Bild von Anja🤗#helpinghands #solidarity#stays </a:t>
            </a:r>
            <a:r>
              <a:rPr lang="de-DE" sz="1600" b="0" dirty="0" err="1"/>
              <a:t>healthy</a:t>
            </a:r>
            <a:r>
              <a:rPr lang="de-DE" sz="1600" b="0" dirty="0"/>
              <a:t>🙏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8"/>
              </a:rPr>
              <a:t>https://pixabay.com/photos/ladybug-beetle-blossom-bloom-241636/</a:t>
            </a:r>
            <a:r>
              <a:rPr lang="de-DE" sz="1600" b="0" dirty="0"/>
              <a:t> </a:t>
            </a:r>
          </a:p>
          <a:p>
            <a:pPr>
              <a:defRPr/>
            </a:pPr>
            <a:r>
              <a:rPr lang="de-DE" sz="1600" b="0" dirty="0"/>
              <a:t>Zellen: gezeichnet von Marie Endmann</a:t>
            </a:r>
          </a:p>
          <a:p>
            <a:pPr>
              <a:defRPr/>
            </a:pPr>
            <a:r>
              <a:rPr lang="de-DE" sz="1600" b="0" dirty="0"/>
              <a:t>Regenwurm: gezeichnet von Michael </a:t>
            </a:r>
            <a:r>
              <a:rPr lang="de-DE" sz="1600" b="0" dirty="0" err="1"/>
              <a:t>Schmölzl</a:t>
            </a:r>
            <a:endParaRPr lang="de-DE" sz="16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52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Lehrstuhl für Didaktik der Biologie</a:t>
            </a:r>
          </a:p>
          <a:p>
            <a:pPr marL="0" indent="0">
              <a:buNone/>
              <a:defRPr/>
            </a:pPr>
            <a:r>
              <a:rPr lang="de-DE" dirty="0"/>
              <a:t>Projekt DigitUS Biologie</a:t>
            </a:r>
          </a:p>
          <a:p>
            <a:pPr marL="0" indent="0">
              <a:buNone/>
              <a:defRPr/>
            </a:pPr>
            <a:endParaRPr lang="de-DE" b="0" i="1" dirty="0"/>
          </a:p>
          <a:p>
            <a:pPr marL="0" indent="0">
              <a:buNone/>
              <a:defRPr/>
            </a:pPr>
            <a:r>
              <a:rPr lang="de-DE" b="0" i="1" dirty="0"/>
              <a:t>Prof. Dr. Birgit J. Neuhaus</a:t>
            </a:r>
          </a:p>
          <a:p>
            <a:pPr marL="0" indent="0">
              <a:buNone/>
              <a:defRPr/>
            </a:pPr>
            <a:r>
              <a:rPr lang="de-DE" b="0" i="1" dirty="0"/>
              <a:t>Dr. Monika Aufleger</a:t>
            </a:r>
          </a:p>
          <a:p>
            <a:pPr marL="0" indent="0">
              <a:buNone/>
              <a:defRPr/>
            </a:pPr>
            <a:r>
              <a:rPr lang="de-DE" b="0" i="1" dirty="0"/>
              <a:t>Dr. Christian Förtsch</a:t>
            </a:r>
          </a:p>
          <a:p>
            <a:pPr marL="0" indent="0">
              <a:buNone/>
              <a:defRPr/>
            </a:pPr>
            <a:r>
              <a:rPr lang="de-DE" b="0" i="1" dirty="0"/>
              <a:t>Dr. Dagmar Frick</a:t>
            </a:r>
          </a:p>
          <a:p>
            <a:pPr marL="0" indent="0">
              <a:buNone/>
              <a:defRPr/>
            </a:pPr>
            <a:r>
              <a:rPr lang="de-DE" b="0" i="1" dirty="0"/>
              <a:t>Annemarie Rutkowski</a:t>
            </a:r>
          </a:p>
          <a:p>
            <a:pPr marL="0" indent="0">
              <a:buNone/>
              <a:defRPr/>
            </a:pPr>
            <a:r>
              <a:rPr lang="de-DE" b="0" i="1"/>
              <a:t>Michael Spangler</a:t>
            </a:r>
          </a:p>
          <a:p>
            <a:pPr marL="0" indent="0">
              <a:buNone/>
              <a:defRPr/>
            </a:pPr>
            <a:endParaRPr lang="de-DE" b="0" dirty="0"/>
          </a:p>
          <a:p>
            <a:pPr marL="0" indent="0">
              <a:buNone/>
              <a:defRPr/>
            </a:pPr>
            <a:r>
              <a:rPr lang="de-DE" b="0" dirty="0" err="1"/>
              <a:t>Winzererstraße</a:t>
            </a:r>
            <a:r>
              <a:rPr lang="de-DE" b="0" dirty="0"/>
              <a:t> 45</a:t>
            </a:r>
          </a:p>
          <a:p>
            <a:pPr marL="0" indent="0">
              <a:buNone/>
              <a:defRPr/>
            </a:pPr>
            <a:r>
              <a:rPr lang="de-DE" b="0" dirty="0"/>
              <a:t>80797 München</a:t>
            </a:r>
            <a:br>
              <a:rPr lang="de-DE" b="0" dirty="0"/>
            </a:br>
            <a:r>
              <a:rPr lang="de-DE" b="0" dirty="0">
                <a:hlinkClick r:id="rId3"/>
              </a:rPr>
              <a:t>digitus@bio.lmu.de</a:t>
            </a:r>
            <a:r>
              <a:rPr lang="de-DE" b="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EC12B8C2-7587-4E0C-9221-BF043B099809}"/>
              </a:ext>
            </a:extLst>
          </p:cNvPr>
          <p:cNvSpPr txBox="1"/>
          <p:nvPr/>
        </p:nvSpPr>
        <p:spPr>
          <a:xfrm>
            <a:off x="4428976" y="3600450"/>
            <a:ext cx="5662652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Erstellt von Didaktik der Biologie, LMU München, im Projekt DigitUS. Die Logos von DigitUS und seiner Projektpartner sind urheberrechtlich geschützt.</a:t>
            </a:r>
          </a:p>
          <a:p>
            <a:endParaRPr lang="de-DE" dirty="0"/>
          </a:p>
          <a:p>
            <a:r>
              <a:rPr lang="de-DE" dirty="0"/>
              <a:t>DigitUS (Digitalisierung von Unterricht in der Schule) wird aus Mitteln des Bundesministerium für Bildung und Forschung gefördert (FKZ: 01JD1830A).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4198D13A-ED9F-4D76-9F0B-6EC29EA38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75473"/>
              </p:ext>
            </p:extLst>
          </p:nvPr>
        </p:nvGraphicFramePr>
        <p:xfrm>
          <a:off x="7192361" y="5263785"/>
          <a:ext cx="1752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4" imgW="1752600" imgH="1254292" progId="CorelDraw.Graphic.21">
                  <p:embed/>
                </p:oleObj>
              </mc:Choice>
              <mc:Fallback>
                <p:oleObj name="CorelDRAW" r:id="rId4" imgW="1752600" imgH="1254292" progId="CorelDraw.Graphic.21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xmlns="" id="{4198D13A-ED9F-4D76-9F0B-6EC29EA38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2361" y="5263785"/>
                        <a:ext cx="17526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979757DE-6A02-4B1D-A19E-5ADC54221E2C}"/>
              </a:ext>
            </a:extLst>
          </p:cNvPr>
          <p:cNvGrpSpPr/>
          <p:nvPr/>
        </p:nvGrpSpPr>
        <p:grpSpPr>
          <a:xfrm>
            <a:off x="4748669" y="2380927"/>
            <a:ext cx="5023266" cy="990237"/>
            <a:chOff x="4861024" y="2380927"/>
            <a:chExt cx="5023266" cy="9902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98004BBF-8C49-4DA7-9028-3E1C03243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272" y="2447627"/>
              <a:ext cx="2791018" cy="85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98CAC30B-8D1A-441E-8B48-AC6D9407D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024" y="2380927"/>
              <a:ext cx="1933054" cy="99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88E2CF6-03DF-44C5-91CA-4EEA3FD892F7}"/>
              </a:ext>
            </a:extLst>
          </p:cNvPr>
          <p:cNvSpPr txBox="1"/>
          <p:nvPr/>
        </p:nvSpPr>
        <p:spPr>
          <a:xfrm>
            <a:off x="0" y="6366833"/>
            <a:ext cx="810670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Lizenzhinweis: "</a:t>
            </a:r>
            <a:r>
              <a:rPr lang="de-DE" sz="1200" dirty="0" err="1"/>
              <a:t>Exkurs:Hinführungsphasen</a:t>
            </a:r>
            <a:r>
              <a:rPr lang="de-DE" sz="1200" dirty="0"/>
              <a:t> an einem Basiskonzept ausrichten Verfremdungen nutzen", erstellt  von </a:t>
            </a:r>
          </a:p>
          <a:p>
            <a:r>
              <a:rPr lang="de-DE" sz="1200" dirty="0"/>
              <a:t>B. Neuhaus, D. Traub, M. Aufleger, A. Rutkowski, C. Förtsch und M. Spangler  im Projekt  </a:t>
            </a:r>
            <a:r>
              <a:rPr lang="de-DE" sz="1200" dirty="0" err="1"/>
              <a:t>DigitUS</a:t>
            </a:r>
            <a:r>
              <a:rPr lang="de-DE" sz="1200" dirty="0"/>
              <a:t> und lizenziert als CC BY SA 4.0.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70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-107528" y="0"/>
            <a:ext cx="10513168" cy="7200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4000" dirty="0"/>
              <a:t>Der Mensch beginnt nicht leicht </a:t>
            </a:r>
          </a:p>
          <a:p>
            <a:pPr marL="0" indent="0" algn="ctr">
              <a:buNone/>
            </a:pPr>
            <a:r>
              <a:rPr lang="de-DE" sz="4000" dirty="0"/>
              <a:t>zu denken. </a:t>
            </a:r>
          </a:p>
          <a:p>
            <a:pPr marL="0" indent="0" algn="ctr">
              <a:buNone/>
            </a:pPr>
            <a:r>
              <a:rPr lang="de-DE" sz="4000" dirty="0"/>
              <a:t>Sobald er aber erst </a:t>
            </a:r>
          </a:p>
          <a:p>
            <a:pPr marL="0" indent="0" algn="ctr">
              <a:buNone/>
            </a:pPr>
            <a:r>
              <a:rPr lang="de-DE" sz="4000" dirty="0"/>
              <a:t>einmal den Anfang damit gemacht hat, hört er nicht mehr auf.      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(Jean-Jacques Rousseau)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49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dirty="0"/>
              <a:t>Was braucht eine Zimmerpflanze, um wachsen zu können?</a:t>
            </a: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b="0" i="1" dirty="0"/>
              <a:t>(Fakten; geschlossen, eng)</a:t>
            </a:r>
            <a:endParaRPr lang="de-DE" b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Thema: Pflanzenwachstum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6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1116013" y="4608513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prstClr val="black"/>
                </a:solidFill>
                <a:sym typeface="Wingdings" pitchFamily="2" charset="2"/>
              </a:rPr>
              <a:t>Basiskonzept: </a:t>
            </a:r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Variabilität und Angepasstheit</a:t>
            </a:r>
          </a:p>
          <a:p>
            <a:pPr algn="ctr"/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Thema: Pflanzenwachstum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6</a:t>
            </a:r>
          </a:p>
        </p:txBody>
      </p:sp>
      <p:sp>
        <p:nvSpPr>
          <p:cNvPr id="5" name="Rechteck 4"/>
          <p:cNvSpPr/>
          <p:nvPr/>
        </p:nvSpPr>
        <p:spPr>
          <a:xfrm>
            <a:off x="2628776" y="5556860"/>
            <a:ext cx="5183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/>
              <a:t>Prächtige Landschaften!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61DE7B5-4ED6-41AF-BE88-3CC63725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3349"/>
            <a:ext cx="10298113" cy="39342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0CA8B6A9-D222-4841-889B-6055AE500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001" r="50203" b="50000"/>
          <a:stretch/>
        </p:blipFill>
        <p:spPr bwMode="auto">
          <a:xfrm>
            <a:off x="3584619" y="2110255"/>
            <a:ext cx="2716565" cy="35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dirty="0">
                <a:latin typeface="+mj-lt"/>
                <a:ea typeface="+mj-ea"/>
                <a:cs typeface="+mj-cs"/>
              </a:rPr>
              <a:t>Was sind Kennzeichen von Lebewesen? </a:t>
            </a:r>
            <a:br>
              <a:rPr lang="de-DE" dirty="0">
                <a:latin typeface="+mj-lt"/>
                <a:ea typeface="+mj-ea"/>
                <a:cs typeface="+mj-cs"/>
              </a:rPr>
            </a:br>
            <a:r>
              <a:rPr lang="de-DE" dirty="0">
                <a:latin typeface="+mj-lt"/>
                <a:ea typeface="+mj-ea"/>
                <a:cs typeface="+mj-cs"/>
              </a:rPr>
              <a:t>Wie entstanden wohl die höheren Lebewesen?</a:t>
            </a: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r>
              <a:rPr lang="de-DE" b="0" dirty="0">
                <a:latin typeface="+mj-lt"/>
                <a:ea typeface="+mj-ea"/>
                <a:cs typeface="+mj-cs"/>
              </a:rPr>
              <a:t>(</a:t>
            </a:r>
            <a:r>
              <a:rPr lang="de-DE" b="0" i="1" dirty="0">
                <a:latin typeface="+mj-lt"/>
                <a:ea typeface="+mj-ea"/>
                <a:cs typeface="+mj-cs"/>
              </a:rPr>
              <a:t>Bau aus Zellen, da Einzeller Ursprung waren; </a:t>
            </a:r>
            <a:br>
              <a:rPr lang="de-DE" b="0" i="1" dirty="0">
                <a:latin typeface="+mj-lt"/>
                <a:ea typeface="+mj-ea"/>
                <a:cs typeface="+mj-cs"/>
              </a:rPr>
            </a:br>
            <a:r>
              <a:rPr lang="de-DE" b="0" i="1" dirty="0">
                <a:latin typeface="+mj-lt"/>
                <a:ea typeface="+mj-ea"/>
                <a:cs typeface="+mj-cs"/>
              </a:rPr>
              <a:t>sehr eng und geschlossen, reine Fakten</a:t>
            </a:r>
            <a:r>
              <a:rPr lang="de-DE" b="0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357533" indent="-357533" defTabSz="953419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ea typeface="+mn-ea"/>
                <a:cs typeface="+mn-cs"/>
              </a:rPr>
              <a:t>Entwicklung vom Ein- zum Vielzeller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 / Oberstufe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116013" y="4608513"/>
            <a:ext cx="75612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Struktur und Funktion </a:t>
            </a:r>
            <a:br>
              <a:rPr lang="de-DE" sz="2400" b="1" dirty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2000" dirty="0">
                <a:solidFill>
                  <a:prstClr val="black"/>
                </a:solidFill>
                <a:sym typeface="Wingdings" pitchFamily="2" charset="2"/>
              </a:rPr>
              <a:t>hier: </a:t>
            </a:r>
            <a:r>
              <a:rPr lang="de-DE" sz="2000" dirty="0" err="1">
                <a:solidFill>
                  <a:prstClr val="black"/>
                </a:solidFill>
                <a:sym typeface="Wingdings" pitchFamily="2" charset="2"/>
              </a:rPr>
              <a:t>Kompartimentierung</a:t>
            </a:r>
            <a:r>
              <a:rPr lang="de-DE" sz="2000" dirty="0">
                <a:solidFill>
                  <a:prstClr val="black"/>
                </a:solidFill>
                <a:sym typeface="Wingdings" pitchFamily="2" charset="2"/>
              </a:rPr>
              <a:t> und Differenzierung </a:t>
            </a:r>
            <a:br>
              <a:rPr lang="de-DE" sz="2000" dirty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2000" dirty="0">
                <a:solidFill>
                  <a:prstClr val="black"/>
                </a:solidFill>
                <a:sym typeface="Wingdings" pitchFamily="2" charset="2"/>
              </a:rPr>
              <a:t>erhöht Durchsetzungsfähigkeit</a:t>
            </a:r>
            <a:endParaRPr lang="de-D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Entwicklung vom Ein- zum Vielzeller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 / Oberstufe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066F2FA-D684-47A9-9C53-D7B09108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24" y="1561691"/>
            <a:ext cx="5544615" cy="416742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041334" y="5798575"/>
            <a:ext cx="514667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Auch ein Elefant besitzt Organe für verschiedene Aufgaben!</a:t>
            </a:r>
          </a:p>
        </p:txBody>
      </p:sp>
    </p:spTree>
    <p:extLst>
      <p:ext uri="{BB962C8B-B14F-4D97-AF65-F5344CB8AC3E}">
        <p14:creationId xmlns:p14="http://schemas.microsoft.com/office/powerpoint/2010/main" val="31747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768A9065-E790-4586-9BAA-7DB1A5EE5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4" t="36064" r="1738" b="22110"/>
          <a:stretch/>
        </p:blipFill>
        <p:spPr>
          <a:xfrm>
            <a:off x="3276848" y="1778282"/>
            <a:ext cx="4697903" cy="3168352"/>
          </a:xfrm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vom Ein- zum Vielzeller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 / Oberstufe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916584" y="5472658"/>
            <a:ext cx="322017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Manche </a:t>
            </a:r>
            <a:r>
              <a:rPr lang="de-DE" dirty="0" err="1"/>
              <a:t>verstehen‘s</a:t>
            </a:r>
            <a:r>
              <a:rPr lang="de-DE" dirty="0"/>
              <a:t> einfach nicht!</a:t>
            </a:r>
          </a:p>
        </p:txBody>
      </p:sp>
    </p:spTree>
    <p:extLst>
      <p:ext uri="{BB962C8B-B14F-4D97-AF65-F5344CB8AC3E}">
        <p14:creationId xmlns:p14="http://schemas.microsoft.com/office/powerpoint/2010/main" val="321669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dirty="0">
                <a:latin typeface="+mj-lt"/>
                <a:ea typeface="+mj-ea"/>
                <a:cs typeface="+mj-cs"/>
              </a:rPr>
              <a:t>Beschreibt die folgende Abbildung eines Insekts und </a:t>
            </a:r>
            <a:br>
              <a:rPr lang="de-DE" dirty="0">
                <a:latin typeface="+mj-lt"/>
                <a:ea typeface="+mj-ea"/>
                <a:cs typeface="+mj-cs"/>
              </a:rPr>
            </a:br>
            <a:r>
              <a:rPr lang="de-DE" dirty="0">
                <a:latin typeface="+mj-lt"/>
                <a:ea typeface="+mj-ea"/>
                <a:cs typeface="+mj-cs"/>
              </a:rPr>
              <a:t>nennt typische äußere Merkmale, die beim Menschen nicht vorkommen. </a:t>
            </a: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r>
              <a:rPr lang="de-DE" b="0" dirty="0">
                <a:latin typeface="+mj-lt"/>
                <a:ea typeface="+mj-ea"/>
                <a:cs typeface="+mj-cs"/>
              </a:rPr>
              <a:t>(</a:t>
            </a:r>
            <a:r>
              <a:rPr lang="de-DE" b="0" i="1" dirty="0">
                <a:latin typeface="+mj-lt"/>
                <a:ea typeface="+mj-ea"/>
                <a:cs typeface="+mj-cs"/>
              </a:rPr>
              <a:t>Fakten ohne Zusammenhang</a:t>
            </a:r>
            <a:r>
              <a:rPr lang="de-DE" b="0" i="1" dirty="0"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lang="de-DE" b="0" i="1" dirty="0">
                <a:latin typeface="+mj-lt"/>
                <a:ea typeface="+mj-ea"/>
                <a:cs typeface="+mj-cs"/>
              </a:rPr>
              <a:t>gut für Erarbeitung, </a:t>
            </a:r>
            <a:br>
              <a:rPr lang="de-DE" b="0" i="1" dirty="0">
                <a:latin typeface="+mj-lt"/>
                <a:ea typeface="+mj-ea"/>
                <a:cs typeface="+mj-cs"/>
              </a:rPr>
            </a:br>
            <a:r>
              <a:rPr lang="de-DE" b="0" i="1" dirty="0">
                <a:latin typeface="+mj-lt"/>
                <a:ea typeface="+mj-ea"/>
                <a:cs typeface="+mj-cs"/>
              </a:rPr>
              <a:t>aber keine Problematisierung!</a:t>
            </a:r>
            <a:r>
              <a:rPr lang="de-DE" b="0" dirty="0">
                <a:latin typeface="+mj-lt"/>
                <a:ea typeface="+mj-ea"/>
                <a:cs typeface="+mj-cs"/>
              </a:rPr>
              <a:t>)</a:t>
            </a: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Äußerer Bau der Insekten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116013" y="4608513"/>
            <a:ext cx="75612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Variabilität und Angepasstheit</a:t>
            </a:r>
          </a:p>
          <a:p>
            <a:pPr algn="ctr"/>
            <a:r>
              <a:rPr lang="de-DE" sz="1800" dirty="0">
                <a:solidFill>
                  <a:prstClr val="black"/>
                </a:solidFill>
                <a:sym typeface="Wingdings" pitchFamily="2" charset="2"/>
              </a:rPr>
              <a:t>oder</a:t>
            </a:r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/>
            </a:r>
            <a:br>
              <a:rPr lang="de-DE" sz="2400" b="1" dirty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Struktur und Funktion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Äußerer Bau der Insekten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58972" y="5400650"/>
            <a:ext cx="36622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Ein </a:t>
            </a:r>
            <a:r>
              <a:rPr lang="de-DE" dirty="0" err="1"/>
              <a:t>Marilofant</a:t>
            </a:r>
            <a:r>
              <a:rPr lang="de-DE" dirty="0"/>
              <a:t> – wieso eigentlich nicht?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F192DDB3-09DC-4819-B490-F112F3620CF5}"/>
              </a:ext>
            </a:extLst>
          </p:cNvPr>
          <p:cNvGrpSpPr/>
          <p:nvPr/>
        </p:nvGrpSpPr>
        <p:grpSpPr>
          <a:xfrm>
            <a:off x="2586255" y="1656234"/>
            <a:ext cx="5125603" cy="3643714"/>
            <a:chOff x="2586255" y="1656234"/>
            <a:chExt cx="5125603" cy="3643714"/>
          </a:xfrm>
        </p:grpSpPr>
        <p:pic>
          <p:nvPicPr>
            <p:cNvPr id="1026" name="Picture 2" descr="Marienkäfer, Käfer, Blüte, Punkte, Insekten, Insekt">
              <a:extLst>
                <a:ext uri="{FF2B5EF4-FFF2-40B4-BE49-F238E27FC236}">
                  <a16:creationId xmlns:a16="http://schemas.microsoft.com/office/drawing/2014/main" xmlns="" id="{93AF3D07-F8DA-46CD-901B-67F19B7E7A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47" b="20114"/>
            <a:stretch/>
          </p:blipFill>
          <p:spPr bwMode="auto">
            <a:xfrm>
              <a:off x="2586255" y="1656234"/>
              <a:ext cx="5125603" cy="364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xmlns="" id="{9D57CED4-D553-4E1D-B49A-45FFE558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4880" y="1872258"/>
              <a:ext cx="1111582" cy="140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173678"/>
      </p:ext>
    </p:extLst>
  </p:cSld>
  <p:clrMapOvr>
    <a:masterClrMapping/>
  </p:clrMapOvr>
</p:sld>
</file>

<file path=ppt/theme/theme1.xml><?xml version="1.0" encoding="utf-8"?>
<a:theme xmlns:a="http://schemas.openxmlformats.org/drawingml/2006/main" name="DigitUS_Biodidakti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US_Biodidaktik" id="{04AF456F-852C-48D7-BC64-6C8F3F8FD5A6}" vid="{E6885798-60EA-4A0A-B744-2BACF29B19E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DigitUS_Biodidaktik</Template>
  <TotalTime>0</TotalTime>
  <Words>416</Words>
  <Application>Microsoft Office PowerPoint</Application>
  <PresentationFormat>Benutzerdefiniert</PresentationFormat>
  <Paragraphs>112</Paragraphs>
  <Slides>14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DigitUS_Biodidaktik</vt:lpstr>
      <vt:lpstr>CorelDRAW</vt:lpstr>
      <vt:lpstr>PowerPoint-Präsentation</vt:lpstr>
      <vt:lpstr>PowerPoint-Präsentation</vt:lpstr>
      <vt:lpstr>Thema: Pflanzenwachstum</vt:lpstr>
      <vt:lpstr>Thema: Pflanzenwachstum</vt:lpstr>
      <vt:lpstr>Entwicklung vom Ein- zum Vielzeller</vt:lpstr>
      <vt:lpstr>Entwicklung vom Ein- zum Vielzeller</vt:lpstr>
      <vt:lpstr>Entwicklung vom Ein- zum Vielzeller</vt:lpstr>
      <vt:lpstr>Äußerer Bau der Insekten</vt:lpstr>
      <vt:lpstr>Äußerer Bau der Insekten</vt:lpstr>
      <vt:lpstr>Wirbellose</vt:lpstr>
      <vt:lpstr>Wirbellose</vt:lpstr>
      <vt:lpstr>Digitalisierung?</vt:lpstr>
      <vt:lpstr>Quellen und Literaturverzeichnis</vt:lpstr>
      <vt:lpstr>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2011-02-03T11:29:47Z</dcterms:created>
  <dcterms:modified xsi:type="dcterms:W3CDTF">2023-07-25T07:08:15Z</dcterms:modified>
</cp:coreProperties>
</file>