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52"/>
    <p:restoredTop sz="95182"/>
  </p:normalViewPr>
  <p:slideViewPr>
    <p:cSldViewPr snapToGrid="0">
      <p:cViewPr varScale="1">
        <p:scale>
          <a:sx n="105" d="100"/>
          <a:sy n="105" d="100"/>
        </p:scale>
        <p:origin x="58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1/25/2023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1/25/2023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1/25/2023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1/25/2023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1/25/2023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svg"/><Relationship Id="rId7" Type="http://schemas.openxmlformats.org/officeDocument/2006/relationships/image" Target="../media/image19.sv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Relationship Id="rId9" Type="http://schemas.openxmlformats.org/officeDocument/2006/relationships/image" Target="../media/image21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D7A013-B756-BA0E-8B39-708527ABF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1152983"/>
            <a:ext cx="9404723" cy="1400530"/>
          </a:xfrm>
        </p:spPr>
        <p:txBody>
          <a:bodyPr/>
          <a:lstStyle/>
          <a:p>
            <a:r>
              <a:rPr lang="de-DE" dirty="0">
                <a:solidFill>
                  <a:schemeClr val="bg2">
                    <a:lumMod val="40000"/>
                    <a:lumOff val="60000"/>
                  </a:schemeClr>
                </a:solidFill>
                <a:latin typeface="Modern Love Caps" pitchFamily="82" charset="0"/>
              </a:rPr>
              <a:t>einen Comic gestalten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51BCAC4-FDAA-4E9B-D751-02423B5DF4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9"/>
            <a:ext cx="10558805" cy="1268794"/>
          </a:xfrm>
        </p:spPr>
        <p:txBody>
          <a:bodyPr>
            <a:normAutofit/>
          </a:bodyPr>
          <a:lstStyle/>
          <a:p>
            <a:r>
              <a:rPr lang="de-DE" sz="3200" dirty="0">
                <a:latin typeface="Modern Love Caps" pitchFamily="82" charset="0"/>
              </a:rPr>
              <a:t>Wir gestalten zu der Ballade „Der Handschuh“ von Friedrich Schiller einen Comic.</a:t>
            </a:r>
          </a:p>
        </p:txBody>
      </p:sp>
      <p:sp>
        <p:nvSpPr>
          <p:cNvPr id="4" name="Abgerundete rechteckige Legende 3">
            <a:extLst>
              <a:ext uri="{FF2B5EF4-FFF2-40B4-BE49-F238E27FC236}">
                <a16:creationId xmlns:a16="http://schemas.microsoft.com/office/drawing/2014/main" id="{ADDEC11E-6664-2CA4-D64B-5F9F78EB127F}"/>
              </a:ext>
            </a:extLst>
          </p:cNvPr>
          <p:cNvSpPr/>
          <p:nvPr/>
        </p:nvSpPr>
        <p:spPr>
          <a:xfrm>
            <a:off x="6739279" y="2901606"/>
            <a:ext cx="1273148" cy="840214"/>
          </a:xfrm>
          <a:prstGeom prst="wedgeRoundRectCallout">
            <a:avLst>
              <a:gd name="adj1" fmla="val -47756"/>
              <a:gd name="adj2" fmla="val 85462"/>
              <a:gd name="adj3" fmla="val 16667"/>
            </a:avLst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Wolkenförmige Legende 7">
            <a:extLst>
              <a:ext uri="{FF2B5EF4-FFF2-40B4-BE49-F238E27FC236}">
                <a16:creationId xmlns:a16="http://schemas.microsoft.com/office/drawing/2014/main" id="{66151AC8-90C4-F926-8A10-5380BB272C07}"/>
              </a:ext>
            </a:extLst>
          </p:cNvPr>
          <p:cNvSpPr/>
          <p:nvPr/>
        </p:nvSpPr>
        <p:spPr>
          <a:xfrm>
            <a:off x="8156753" y="3723449"/>
            <a:ext cx="2545915" cy="1400530"/>
          </a:xfrm>
          <a:prstGeom prst="cloudCallout">
            <a:avLst>
              <a:gd name="adj1" fmla="val -78488"/>
              <a:gd name="adj2" fmla="val -4388"/>
            </a:avLst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9" name="Ovale Legende 8">
            <a:extLst>
              <a:ext uri="{FF2B5EF4-FFF2-40B4-BE49-F238E27FC236}">
                <a16:creationId xmlns:a16="http://schemas.microsoft.com/office/drawing/2014/main" id="{736F385B-BD1C-275C-98C4-B9047171614E}"/>
              </a:ext>
            </a:extLst>
          </p:cNvPr>
          <p:cNvSpPr/>
          <p:nvPr/>
        </p:nvSpPr>
        <p:spPr>
          <a:xfrm>
            <a:off x="5520548" y="4424437"/>
            <a:ext cx="1855305" cy="1205948"/>
          </a:xfrm>
          <a:prstGeom prst="wedgeEllipseCallout">
            <a:avLst>
              <a:gd name="adj1" fmla="val -41086"/>
              <a:gd name="adj2" fmla="val -62775"/>
            </a:avLst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2A772180-2F0E-D41E-4A91-56395A756CC5}"/>
              </a:ext>
            </a:extLst>
          </p:cNvPr>
          <p:cNvSpPr/>
          <p:nvPr/>
        </p:nvSpPr>
        <p:spPr>
          <a:xfrm>
            <a:off x="6594953" y="2930905"/>
            <a:ext cx="15618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de-DE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Modern Love Caps" pitchFamily="82" charset="0"/>
              </a:rPr>
              <a:t>POW</a:t>
            </a:r>
            <a:endParaRPr lang="de-DE" sz="5400" b="1" dirty="0">
              <a:ln/>
              <a:solidFill>
                <a:schemeClr val="accent4"/>
              </a:solidFill>
            </a:endParaRP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A33F7561-516A-09F5-A807-D2EB0CBD7665}"/>
              </a:ext>
            </a:extLst>
          </p:cNvPr>
          <p:cNvSpPr/>
          <p:nvPr/>
        </p:nvSpPr>
        <p:spPr>
          <a:xfrm>
            <a:off x="5568996" y="4742213"/>
            <a:ext cx="1758407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de-DE" sz="2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Modern Love Caps" pitchFamily="82" charset="0"/>
              </a:rPr>
              <a:t>CRASH BOOM BANG</a:t>
            </a:r>
            <a:endParaRPr lang="de-DE" sz="2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5783095D-3188-B751-E8B7-11AD916BFC63}"/>
              </a:ext>
            </a:extLst>
          </p:cNvPr>
          <p:cNvSpPr/>
          <p:nvPr/>
        </p:nvSpPr>
        <p:spPr>
          <a:xfrm>
            <a:off x="8588747" y="3774888"/>
            <a:ext cx="1537600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urveUp">
              <a:avLst/>
            </a:prstTxWarp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de-DE" sz="5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Modern Love Caps" pitchFamily="82" charset="0"/>
              </a:rPr>
              <a:t>BAM!</a:t>
            </a:r>
          </a:p>
        </p:txBody>
      </p:sp>
    </p:spTree>
    <p:extLst>
      <p:ext uri="{BB962C8B-B14F-4D97-AF65-F5344CB8AC3E}">
        <p14:creationId xmlns:p14="http://schemas.microsoft.com/office/powerpoint/2010/main" val="463729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01F3EE-B858-C94C-F7CC-229D0846C8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1790" y="1613003"/>
            <a:ext cx="10550535" cy="861420"/>
          </a:xfrm>
        </p:spPr>
        <p:txBody>
          <a:bodyPr/>
          <a:lstStyle/>
          <a:p>
            <a:br>
              <a:rPr lang="de-DE" sz="4000" dirty="0">
                <a:latin typeface="Modern Love Caps" pitchFamily="82" charset="0"/>
              </a:rPr>
            </a:br>
            <a:br>
              <a:rPr lang="de-DE" sz="4000" dirty="0">
                <a:latin typeface="Modern Love Caps" pitchFamily="82" charset="0"/>
              </a:rPr>
            </a:br>
            <a:r>
              <a:rPr lang="de-DE" sz="4000" dirty="0">
                <a:latin typeface="Modern Love Caps" pitchFamily="82" charset="0"/>
              </a:rPr>
              <a:t>Handlungsschritte – Wie erstelle ich einen Comic?</a:t>
            </a:r>
            <a:br>
              <a:rPr lang="de-DE" sz="4000" dirty="0">
                <a:latin typeface="Modern Love Caps" pitchFamily="82" charset="0"/>
              </a:rPr>
            </a:br>
            <a:r>
              <a:rPr lang="de-DE" sz="2400" dirty="0">
                <a:latin typeface="Modern Love Caps" pitchFamily="82" charset="0"/>
              </a:rPr>
              <a:t>In den kommenden Deutschstunden werdet ihr einen Comic gestalten. </a:t>
            </a:r>
            <a:br>
              <a:rPr lang="de-DE" sz="2400" dirty="0">
                <a:latin typeface="Modern Love Caps" pitchFamily="82" charset="0"/>
              </a:rPr>
            </a:br>
            <a:r>
              <a:rPr lang="de-DE" sz="2400" dirty="0">
                <a:latin typeface="Modern Love Caps" pitchFamily="82" charset="0"/>
              </a:rPr>
              <a:t>Folgende Handlungsschritte sind dazu notwendig: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855257C-ECFD-ED1C-44B6-263A164ED7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1790" y="2482750"/>
            <a:ext cx="1371338" cy="1153649"/>
          </a:xfrm>
          <a:solidFill>
            <a:schemeClr val="tx1"/>
          </a:solidFill>
          <a:ln>
            <a:solidFill>
              <a:schemeClr val="bg2"/>
            </a:solidFill>
          </a:ln>
        </p:spPr>
        <p:txBody>
          <a:bodyPr/>
          <a:lstStyle/>
          <a:p>
            <a:endParaRPr lang="de-DE" dirty="0">
              <a:solidFill>
                <a:schemeClr val="bg1"/>
              </a:solidFill>
              <a:latin typeface="Modern Love Caps" pitchFamily="82" charset="0"/>
            </a:endParaRPr>
          </a:p>
          <a:p>
            <a:pPr algn="ctr"/>
            <a:r>
              <a:rPr lang="de-DE" dirty="0">
                <a:solidFill>
                  <a:schemeClr val="bg1"/>
                </a:solidFill>
                <a:latin typeface="Modern Love Caps" pitchFamily="82" charset="0"/>
              </a:rPr>
              <a:t>1. Schritt: </a:t>
            </a:r>
          </a:p>
          <a:p>
            <a:endParaRPr lang="de-DE" dirty="0">
              <a:latin typeface="Modern Love Caps" pitchFamily="82" charset="0"/>
            </a:endParaRPr>
          </a:p>
        </p:txBody>
      </p:sp>
      <p:sp>
        <p:nvSpPr>
          <p:cNvPr id="6" name="Pfeil nach rechts 5">
            <a:extLst>
              <a:ext uri="{FF2B5EF4-FFF2-40B4-BE49-F238E27FC236}">
                <a16:creationId xmlns:a16="http://schemas.microsoft.com/office/drawing/2014/main" id="{24941F09-7789-36CF-85C2-7F08557F317B}"/>
              </a:ext>
            </a:extLst>
          </p:cNvPr>
          <p:cNvSpPr/>
          <p:nvPr/>
        </p:nvSpPr>
        <p:spPr>
          <a:xfrm>
            <a:off x="2035299" y="2707566"/>
            <a:ext cx="399319" cy="350406"/>
          </a:xfrm>
          <a:prstGeom prst="rightArrow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" name="Untertitel 2">
            <a:extLst>
              <a:ext uri="{FF2B5EF4-FFF2-40B4-BE49-F238E27FC236}">
                <a16:creationId xmlns:a16="http://schemas.microsoft.com/office/drawing/2014/main" id="{029F903B-EBD9-9B58-4A46-0214EB7414B7}"/>
              </a:ext>
            </a:extLst>
          </p:cNvPr>
          <p:cNvSpPr txBox="1">
            <a:spLocks/>
          </p:cNvSpPr>
          <p:nvPr/>
        </p:nvSpPr>
        <p:spPr>
          <a:xfrm>
            <a:off x="2521846" y="2487874"/>
            <a:ext cx="1371338" cy="1153649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2000" b="0" i="0" kern="1200" cap="all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9pPr>
          </a:lstStyle>
          <a:p>
            <a:endParaRPr lang="de-DE" dirty="0">
              <a:solidFill>
                <a:schemeClr val="bg1"/>
              </a:solidFill>
              <a:latin typeface="Modern Love Caps" pitchFamily="82" charset="0"/>
            </a:endParaRPr>
          </a:p>
          <a:p>
            <a:pPr algn="ctr"/>
            <a:r>
              <a:rPr lang="de-DE" dirty="0">
                <a:solidFill>
                  <a:schemeClr val="bg1"/>
                </a:solidFill>
                <a:latin typeface="Modern Love Caps" pitchFamily="82" charset="0"/>
              </a:rPr>
              <a:t>2. Schritt: </a:t>
            </a:r>
          </a:p>
          <a:p>
            <a:endParaRPr lang="de-DE" dirty="0">
              <a:latin typeface="Modern Love Caps" pitchFamily="82" charset="0"/>
            </a:endParaRPr>
          </a:p>
        </p:txBody>
      </p:sp>
      <p:sp>
        <p:nvSpPr>
          <p:cNvPr id="9" name="Pfeil nach rechts 8">
            <a:extLst>
              <a:ext uri="{FF2B5EF4-FFF2-40B4-BE49-F238E27FC236}">
                <a16:creationId xmlns:a16="http://schemas.microsoft.com/office/drawing/2014/main" id="{3464E1E4-A17F-285E-462D-7F95885EA910}"/>
              </a:ext>
            </a:extLst>
          </p:cNvPr>
          <p:cNvSpPr/>
          <p:nvPr/>
        </p:nvSpPr>
        <p:spPr>
          <a:xfrm>
            <a:off x="7072161" y="2660038"/>
            <a:ext cx="508000" cy="365158"/>
          </a:xfrm>
          <a:prstGeom prst="rightArrow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Untertitel 2">
            <a:extLst>
              <a:ext uri="{FF2B5EF4-FFF2-40B4-BE49-F238E27FC236}">
                <a16:creationId xmlns:a16="http://schemas.microsoft.com/office/drawing/2014/main" id="{16EE1A83-7B26-635A-166D-1E006DC72D67}"/>
              </a:ext>
            </a:extLst>
          </p:cNvPr>
          <p:cNvSpPr txBox="1">
            <a:spLocks/>
          </p:cNvSpPr>
          <p:nvPr/>
        </p:nvSpPr>
        <p:spPr>
          <a:xfrm>
            <a:off x="4451021" y="2487873"/>
            <a:ext cx="1366792" cy="1153649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2000" b="0" i="0" kern="1200" cap="all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9pPr>
          </a:lstStyle>
          <a:p>
            <a:endParaRPr lang="de-DE" dirty="0">
              <a:solidFill>
                <a:schemeClr val="bg1"/>
              </a:solidFill>
              <a:latin typeface="Modern Love Caps" pitchFamily="82" charset="0"/>
            </a:endParaRPr>
          </a:p>
          <a:p>
            <a:pPr algn="ctr"/>
            <a:r>
              <a:rPr lang="de-DE" dirty="0">
                <a:solidFill>
                  <a:schemeClr val="bg1"/>
                </a:solidFill>
                <a:latin typeface="Modern Love Caps" pitchFamily="82" charset="0"/>
              </a:rPr>
              <a:t>3. Schritt: </a:t>
            </a:r>
          </a:p>
          <a:p>
            <a:endParaRPr lang="de-DE" dirty="0">
              <a:latin typeface="Modern Love Caps" pitchFamily="82" charset="0"/>
            </a:endParaRPr>
          </a:p>
        </p:txBody>
      </p:sp>
      <p:sp>
        <p:nvSpPr>
          <p:cNvPr id="11" name="Untertitel 2">
            <a:extLst>
              <a:ext uri="{FF2B5EF4-FFF2-40B4-BE49-F238E27FC236}">
                <a16:creationId xmlns:a16="http://schemas.microsoft.com/office/drawing/2014/main" id="{5A07D4C4-3AE3-B112-8CE4-7CE78E0FF91C}"/>
              </a:ext>
            </a:extLst>
          </p:cNvPr>
          <p:cNvSpPr txBox="1">
            <a:spLocks/>
          </p:cNvSpPr>
          <p:nvPr/>
        </p:nvSpPr>
        <p:spPr>
          <a:xfrm>
            <a:off x="8348093" y="2487871"/>
            <a:ext cx="1353894" cy="1153649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2000" b="0" i="0" kern="1200" cap="all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9pPr>
          </a:lstStyle>
          <a:p>
            <a:endParaRPr lang="de-DE" dirty="0">
              <a:solidFill>
                <a:schemeClr val="bg1"/>
              </a:solidFill>
              <a:latin typeface="Modern Love Caps" pitchFamily="82" charset="0"/>
            </a:endParaRPr>
          </a:p>
          <a:p>
            <a:pPr algn="ctr"/>
            <a:r>
              <a:rPr lang="de-DE" dirty="0">
                <a:solidFill>
                  <a:schemeClr val="bg1"/>
                </a:solidFill>
                <a:latin typeface="Modern Love Caps" pitchFamily="82" charset="0"/>
              </a:rPr>
              <a:t>5. Schritt: </a:t>
            </a:r>
          </a:p>
          <a:p>
            <a:endParaRPr lang="de-DE" dirty="0">
              <a:latin typeface="Modern Love Caps" pitchFamily="82" charset="0"/>
            </a:endParaRPr>
          </a:p>
        </p:txBody>
      </p:sp>
      <p:sp>
        <p:nvSpPr>
          <p:cNvPr id="13" name="Untertitel 2">
            <a:extLst>
              <a:ext uri="{FF2B5EF4-FFF2-40B4-BE49-F238E27FC236}">
                <a16:creationId xmlns:a16="http://schemas.microsoft.com/office/drawing/2014/main" id="{AB12A49A-07DA-BA5E-3952-11073F98E914}"/>
              </a:ext>
            </a:extLst>
          </p:cNvPr>
          <p:cNvSpPr txBox="1">
            <a:spLocks/>
          </p:cNvSpPr>
          <p:nvPr/>
        </p:nvSpPr>
        <p:spPr>
          <a:xfrm>
            <a:off x="10273879" y="2512389"/>
            <a:ext cx="1339505" cy="1153649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2000" b="0" i="0" kern="1200" cap="all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9pPr>
          </a:lstStyle>
          <a:p>
            <a:endParaRPr lang="de-DE" dirty="0">
              <a:solidFill>
                <a:schemeClr val="bg1"/>
              </a:solidFill>
              <a:latin typeface="Modern Love Caps" pitchFamily="82" charset="0"/>
            </a:endParaRPr>
          </a:p>
          <a:p>
            <a:pPr algn="ctr"/>
            <a:r>
              <a:rPr lang="de-DE" dirty="0">
                <a:solidFill>
                  <a:schemeClr val="bg1"/>
                </a:solidFill>
                <a:latin typeface="Modern Love Caps" pitchFamily="82" charset="0"/>
              </a:rPr>
              <a:t>6. Schritt: </a:t>
            </a:r>
          </a:p>
          <a:p>
            <a:endParaRPr lang="de-DE" dirty="0">
              <a:latin typeface="Modern Love Caps" pitchFamily="82" charset="0"/>
            </a:endParaRPr>
          </a:p>
        </p:txBody>
      </p:sp>
      <p:sp>
        <p:nvSpPr>
          <p:cNvPr id="14" name="Untertitel 2">
            <a:extLst>
              <a:ext uri="{FF2B5EF4-FFF2-40B4-BE49-F238E27FC236}">
                <a16:creationId xmlns:a16="http://schemas.microsoft.com/office/drawing/2014/main" id="{4CCAD704-60F1-E967-7BE8-5B75E3AE6733}"/>
              </a:ext>
            </a:extLst>
          </p:cNvPr>
          <p:cNvSpPr txBox="1">
            <a:spLocks/>
          </p:cNvSpPr>
          <p:nvPr/>
        </p:nvSpPr>
        <p:spPr>
          <a:xfrm>
            <a:off x="576732" y="3989491"/>
            <a:ext cx="1371339" cy="1473201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2000" b="0" i="0" kern="1200" cap="all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endParaRPr lang="de-DE" dirty="0">
              <a:solidFill>
                <a:schemeClr val="bg1"/>
              </a:solidFill>
              <a:latin typeface="Modern Love Caps" pitchFamily="82" charset="0"/>
            </a:endParaRPr>
          </a:p>
          <a:p>
            <a:pPr algn="ctr"/>
            <a:r>
              <a:rPr lang="de-DE" dirty="0">
                <a:solidFill>
                  <a:schemeClr val="bg1"/>
                </a:solidFill>
                <a:latin typeface="Modern Love Caps" pitchFamily="82" charset="0"/>
              </a:rPr>
              <a:t>Inhalt kennen</a:t>
            </a:r>
          </a:p>
          <a:p>
            <a:endParaRPr lang="de-DE" dirty="0">
              <a:latin typeface="Modern Love Caps" pitchFamily="82" charset="0"/>
            </a:endParaRPr>
          </a:p>
        </p:txBody>
      </p:sp>
      <p:sp>
        <p:nvSpPr>
          <p:cNvPr id="15" name="Untertitel 2">
            <a:extLst>
              <a:ext uri="{FF2B5EF4-FFF2-40B4-BE49-F238E27FC236}">
                <a16:creationId xmlns:a16="http://schemas.microsoft.com/office/drawing/2014/main" id="{B167C4D6-EE0D-EEEA-1B06-B8DDE53D901C}"/>
              </a:ext>
            </a:extLst>
          </p:cNvPr>
          <p:cNvSpPr txBox="1">
            <a:spLocks/>
          </p:cNvSpPr>
          <p:nvPr/>
        </p:nvSpPr>
        <p:spPr>
          <a:xfrm>
            <a:off x="2521846" y="3989490"/>
            <a:ext cx="1371338" cy="1473201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2000" b="0" i="0" kern="1200" cap="all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endParaRPr lang="de-DE" dirty="0">
              <a:solidFill>
                <a:schemeClr val="bg1"/>
              </a:solidFill>
              <a:latin typeface="Modern Love Caps" pitchFamily="82" charset="0"/>
            </a:endParaRPr>
          </a:p>
          <a:p>
            <a:pPr algn="ctr"/>
            <a:r>
              <a:rPr lang="de-DE" sz="1700" dirty="0">
                <a:solidFill>
                  <a:schemeClr val="bg1"/>
                </a:solidFill>
                <a:latin typeface="Modern Love Caps" pitchFamily="82" charset="0"/>
              </a:rPr>
              <a:t>Text in Handlungs-schritte einteilen</a:t>
            </a:r>
          </a:p>
          <a:p>
            <a:endParaRPr lang="de-DE" dirty="0">
              <a:latin typeface="Modern Love Caps" pitchFamily="82" charset="0"/>
            </a:endParaRPr>
          </a:p>
        </p:txBody>
      </p:sp>
      <p:sp>
        <p:nvSpPr>
          <p:cNvPr id="16" name="Untertitel 2">
            <a:extLst>
              <a:ext uri="{FF2B5EF4-FFF2-40B4-BE49-F238E27FC236}">
                <a16:creationId xmlns:a16="http://schemas.microsoft.com/office/drawing/2014/main" id="{B7BCC5C9-E418-FF4B-816E-3916843F74C3}"/>
              </a:ext>
            </a:extLst>
          </p:cNvPr>
          <p:cNvSpPr txBox="1">
            <a:spLocks/>
          </p:cNvSpPr>
          <p:nvPr/>
        </p:nvSpPr>
        <p:spPr>
          <a:xfrm>
            <a:off x="4470373" y="3989489"/>
            <a:ext cx="1363378" cy="1473201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vert="horz" lIns="91440" tIns="45720" rIns="91440" bIns="45720" rtlCol="0" anchor="t">
            <a:normAutofit fontScale="925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2000" b="0" i="0" kern="1200" cap="all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endParaRPr lang="de-DE" sz="1700" dirty="0">
              <a:solidFill>
                <a:schemeClr val="bg1"/>
              </a:solidFill>
              <a:latin typeface="Modern Love Caps" pitchFamily="82" charset="0"/>
            </a:endParaRPr>
          </a:p>
          <a:p>
            <a:pPr algn="ctr"/>
            <a:r>
              <a:rPr lang="de-DE" sz="1700" dirty="0">
                <a:solidFill>
                  <a:schemeClr val="bg1"/>
                </a:solidFill>
                <a:latin typeface="Modern Love Caps" pitchFamily="82" charset="0"/>
              </a:rPr>
              <a:t>Storyboard erstellen – Bild und Text überlegen </a:t>
            </a:r>
          </a:p>
          <a:p>
            <a:endParaRPr lang="de-DE" dirty="0">
              <a:latin typeface="Modern Love Caps" pitchFamily="82" charset="0"/>
            </a:endParaRPr>
          </a:p>
        </p:txBody>
      </p:sp>
      <p:sp>
        <p:nvSpPr>
          <p:cNvPr id="17" name="Untertitel 2">
            <a:extLst>
              <a:ext uri="{FF2B5EF4-FFF2-40B4-BE49-F238E27FC236}">
                <a16:creationId xmlns:a16="http://schemas.microsoft.com/office/drawing/2014/main" id="{300B0614-3FFD-F5B7-63FB-627655FFD201}"/>
              </a:ext>
            </a:extLst>
          </p:cNvPr>
          <p:cNvSpPr txBox="1">
            <a:spLocks/>
          </p:cNvSpPr>
          <p:nvPr/>
        </p:nvSpPr>
        <p:spPr>
          <a:xfrm>
            <a:off x="8352639" y="3971595"/>
            <a:ext cx="1339505" cy="1473201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2000" b="0" i="0" kern="1200" cap="all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endParaRPr lang="de-DE" dirty="0">
              <a:solidFill>
                <a:schemeClr val="bg1"/>
              </a:solidFill>
              <a:latin typeface="Modern Love Caps" pitchFamily="82" charset="0"/>
            </a:endParaRPr>
          </a:p>
          <a:p>
            <a:pPr algn="ctr"/>
            <a:r>
              <a:rPr lang="de-DE" dirty="0">
                <a:solidFill>
                  <a:schemeClr val="bg1"/>
                </a:solidFill>
                <a:latin typeface="Modern Love Caps" pitchFamily="82" charset="0"/>
              </a:rPr>
              <a:t>Bilder gestalten/ </a:t>
            </a:r>
            <a:r>
              <a:rPr lang="de-DE" dirty="0" err="1">
                <a:solidFill>
                  <a:schemeClr val="bg1"/>
                </a:solidFill>
                <a:latin typeface="Modern Love Caps" pitchFamily="82" charset="0"/>
              </a:rPr>
              <a:t>fotogra</a:t>
            </a:r>
            <a:r>
              <a:rPr lang="de-DE" dirty="0">
                <a:solidFill>
                  <a:schemeClr val="bg1"/>
                </a:solidFill>
                <a:latin typeface="Modern Love Caps" pitchFamily="82" charset="0"/>
              </a:rPr>
              <a:t>-fieren</a:t>
            </a:r>
          </a:p>
          <a:p>
            <a:endParaRPr lang="de-DE" dirty="0">
              <a:latin typeface="Modern Love Caps" pitchFamily="82" charset="0"/>
            </a:endParaRPr>
          </a:p>
        </p:txBody>
      </p:sp>
      <p:sp>
        <p:nvSpPr>
          <p:cNvPr id="18" name="Untertitel 2">
            <a:extLst>
              <a:ext uri="{FF2B5EF4-FFF2-40B4-BE49-F238E27FC236}">
                <a16:creationId xmlns:a16="http://schemas.microsoft.com/office/drawing/2014/main" id="{9B24808C-DA3E-6E3A-459B-6033062600CE}"/>
              </a:ext>
            </a:extLst>
          </p:cNvPr>
          <p:cNvSpPr txBox="1">
            <a:spLocks/>
          </p:cNvSpPr>
          <p:nvPr/>
        </p:nvSpPr>
        <p:spPr>
          <a:xfrm>
            <a:off x="10273879" y="3971594"/>
            <a:ext cx="1339505" cy="1473201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2000" b="0" i="0" kern="1200" cap="all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endParaRPr lang="de-DE" dirty="0">
              <a:solidFill>
                <a:schemeClr val="bg1"/>
              </a:solidFill>
              <a:latin typeface="Modern Love Caps" pitchFamily="82" charset="0"/>
            </a:endParaRPr>
          </a:p>
          <a:p>
            <a:pPr algn="ctr"/>
            <a:r>
              <a:rPr lang="de-DE" dirty="0">
                <a:solidFill>
                  <a:schemeClr val="bg1"/>
                </a:solidFill>
                <a:latin typeface="Modern Love Caps" pitchFamily="82" charset="0"/>
              </a:rPr>
              <a:t>Comic erstellen </a:t>
            </a:r>
          </a:p>
          <a:p>
            <a:endParaRPr lang="de-DE" dirty="0">
              <a:latin typeface="Modern Love Caps" pitchFamily="82" charset="0"/>
            </a:endParaRPr>
          </a:p>
        </p:txBody>
      </p:sp>
      <p:sp>
        <p:nvSpPr>
          <p:cNvPr id="4" name="Untertitel 2">
            <a:extLst>
              <a:ext uri="{FF2B5EF4-FFF2-40B4-BE49-F238E27FC236}">
                <a16:creationId xmlns:a16="http://schemas.microsoft.com/office/drawing/2014/main" id="{B4FF31B4-2E75-3ED7-964F-64C9DFE73D3F}"/>
              </a:ext>
            </a:extLst>
          </p:cNvPr>
          <p:cNvSpPr txBox="1">
            <a:spLocks/>
          </p:cNvSpPr>
          <p:nvPr/>
        </p:nvSpPr>
        <p:spPr>
          <a:xfrm>
            <a:off x="6407526" y="2487872"/>
            <a:ext cx="1366792" cy="1153649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2000" b="0" i="0" kern="1200" cap="all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9pPr>
          </a:lstStyle>
          <a:p>
            <a:endParaRPr lang="de-DE" dirty="0">
              <a:solidFill>
                <a:schemeClr val="bg1"/>
              </a:solidFill>
              <a:latin typeface="Modern Love Caps" pitchFamily="82" charset="0"/>
            </a:endParaRPr>
          </a:p>
          <a:p>
            <a:pPr algn="ctr"/>
            <a:r>
              <a:rPr lang="de-DE" dirty="0">
                <a:solidFill>
                  <a:schemeClr val="bg1"/>
                </a:solidFill>
                <a:latin typeface="Modern Love Caps" pitchFamily="82" charset="0"/>
              </a:rPr>
              <a:t>4. Schritt: </a:t>
            </a:r>
          </a:p>
          <a:p>
            <a:endParaRPr lang="de-DE" dirty="0">
              <a:latin typeface="Modern Love Caps" pitchFamily="82" charset="0"/>
            </a:endParaRPr>
          </a:p>
        </p:txBody>
      </p:sp>
      <p:sp>
        <p:nvSpPr>
          <p:cNvPr id="19" name="Untertitel 2">
            <a:extLst>
              <a:ext uri="{FF2B5EF4-FFF2-40B4-BE49-F238E27FC236}">
                <a16:creationId xmlns:a16="http://schemas.microsoft.com/office/drawing/2014/main" id="{A2A6CE98-2ED6-905C-69F7-6FAB9E603D31}"/>
              </a:ext>
            </a:extLst>
          </p:cNvPr>
          <p:cNvSpPr txBox="1">
            <a:spLocks/>
          </p:cNvSpPr>
          <p:nvPr/>
        </p:nvSpPr>
        <p:spPr>
          <a:xfrm>
            <a:off x="6407526" y="3973508"/>
            <a:ext cx="1363378" cy="1473201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2000" b="0" i="0" kern="1200" cap="all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endParaRPr lang="de-DE" dirty="0">
              <a:solidFill>
                <a:schemeClr val="bg1"/>
              </a:solidFill>
              <a:latin typeface="Modern Love Caps" pitchFamily="82" charset="0"/>
            </a:endParaRPr>
          </a:p>
          <a:p>
            <a:pPr algn="ctr"/>
            <a:r>
              <a:rPr lang="de-DE" dirty="0">
                <a:solidFill>
                  <a:schemeClr val="bg1"/>
                </a:solidFill>
                <a:latin typeface="Modern Love Caps" pitchFamily="82" charset="0"/>
              </a:rPr>
              <a:t>Feedback einholen</a:t>
            </a:r>
          </a:p>
          <a:p>
            <a:endParaRPr lang="de-DE" dirty="0">
              <a:latin typeface="Modern Love Caps" pitchFamily="82" charset="0"/>
            </a:endParaRPr>
          </a:p>
        </p:txBody>
      </p:sp>
      <p:sp>
        <p:nvSpPr>
          <p:cNvPr id="20" name="Pfeil nach rechts 19">
            <a:extLst>
              <a:ext uri="{FF2B5EF4-FFF2-40B4-BE49-F238E27FC236}">
                <a16:creationId xmlns:a16="http://schemas.microsoft.com/office/drawing/2014/main" id="{7158DB66-EAEF-650E-806B-72B7D02B916B}"/>
              </a:ext>
            </a:extLst>
          </p:cNvPr>
          <p:cNvSpPr/>
          <p:nvPr/>
        </p:nvSpPr>
        <p:spPr>
          <a:xfrm>
            <a:off x="3976835" y="2707566"/>
            <a:ext cx="399319" cy="350406"/>
          </a:xfrm>
          <a:prstGeom prst="rightArrow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Pfeil nach rechts 20">
            <a:extLst>
              <a:ext uri="{FF2B5EF4-FFF2-40B4-BE49-F238E27FC236}">
                <a16:creationId xmlns:a16="http://schemas.microsoft.com/office/drawing/2014/main" id="{D3B0AD19-A8D0-787D-FFDF-28EB0CD9B616}"/>
              </a:ext>
            </a:extLst>
          </p:cNvPr>
          <p:cNvSpPr/>
          <p:nvPr/>
        </p:nvSpPr>
        <p:spPr>
          <a:xfrm>
            <a:off x="5920979" y="2707566"/>
            <a:ext cx="399319" cy="350406"/>
          </a:xfrm>
          <a:prstGeom prst="rightArrow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Pfeil nach rechts 21">
            <a:extLst>
              <a:ext uri="{FF2B5EF4-FFF2-40B4-BE49-F238E27FC236}">
                <a16:creationId xmlns:a16="http://schemas.microsoft.com/office/drawing/2014/main" id="{AB1F681E-710C-0420-B17F-BF3A08C19E99}"/>
              </a:ext>
            </a:extLst>
          </p:cNvPr>
          <p:cNvSpPr/>
          <p:nvPr/>
        </p:nvSpPr>
        <p:spPr>
          <a:xfrm>
            <a:off x="7861546" y="2707566"/>
            <a:ext cx="399319" cy="350406"/>
          </a:xfrm>
          <a:prstGeom prst="rightArrow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Pfeil nach rechts 22">
            <a:extLst>
              <a:ext uri="{FF2B5EF4-FFF2-40B4-BE49-F238E27FC236}">
                <a16:creationId xmlns:a16="http://schemas.microsoft.com/office/drawing/2014/main" id="{01170084-5F99-D86A-25CD-813EB36E82CE}"/>
              </a:ext>
            </a:extLst>
          </p:cNvPr>
          <p:cNvSpPr/>
          <p:nvPr/>
        </p:nvSpPr>
        <p:spPr>
          <a:xfrm>
            <a:off x="9789215" y="2707566"/>
            <a:ext cx="399319" cy="350406"/>
          </a:xfrm>
          <a:prstGeom prst="rightArrow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2351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005ABB-6827-7B3F-E4F0-22C9E4744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915987"/>
            <a:ext cx="10487283" cy="939984"/>
          </a:xfrm>
        </p:spPr>
        <p:txBody>
          <a:bodyPr/>
          <a:lstStyle/>
          <a:p>
            <a:r>
              <a:rPr lang="de-DE" dirty="0">
                <a:latin typeface="Modern Love Caps" pitchFamily="82" charset="0"/>
              </a:rPr>
              <a:t>1. Schritt: Den Inhalt der Ballade erschließen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F2BB743-C8A9-BFB2-6C3C-1C9E0DDBA3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11" y="1588685"/>
            <a:ext cx="11100412" cy="507940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e-DE" sz="2200" b="1" dirty="0">
                <a:solidFill>
                  <a:schemeClr val="bg2">
                    <a:lumMod val="40000"/>
                    <a:lumOff val="60000"/>
                  </a:schemeClr>
                </a:solidFill>
                <a:effectLst/>
                <a:latin typeface="Modern Love Caps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Erschließt anhand der W-Fragen den Inhalt der Ballade. Wann geschieht was, wo, wer handelt, wie und warum?</a:t>
            </a:r>
            <a:br>
              <a:rPr lang="de-DE" sz="2200" b="1" dirty="0">
                <a:solidFill>
                  <a:schemeClr val="bg2">
                    <a:lumMod val="40000"/>
                    <a:lumOff val="60000"/>
                  </a:schemeClr>
                </a:solidFill>
                <a:effectLst/>
                <a:latin typeface="Modern Love Caps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de-DE" sz="2200" dirty="0">
              <a:solidFill>
                <a:schemeClr val="bg2">
                  <a:lumMod val="40000"/>
                  <a:lumOff val="60000"/>
                </a:schemeClr>
              </a:solidFill>
              <a:effectLst/>
              <a:latin typeface="Modern Love Caps" pitchFamily="8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DE" dirty="0">
                <a:effectLst/>
                <a:latin typeface="Modern Love Caps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Wann? -&gt; Suche, falls vorhanden, nach Zeitangaben im Text.</a:t>
            </a:r>
          </a:p>
          <a:p>
            <a:r>
              <a:rPr lang="de-DE" dirty="0">
                <a:effectLst/>
                <a:latin typeface="Modern Love Caps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Was? -&gt; Fasse den Inhalt in eigenen Worten zusammen.</a:t>
            </a:r>
          </a:p>
          <a:p>
            <a:r>
              <a:rPr lang="de-DE" dirty="0">
                <a:effectLst/>
                <a:latin typeface="Modern Love Caps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Wo? -&gt; Notiere, in welchem Land, an welchem Ort sich das Geschehen zuträgt.</a:t>
            </a:r>
          </a:p>
          <a:p>
            <a:r>
              <a:rPr lang="de-DE" dirty="0">
                <a:effectLst/>
                <a:latin typeface="Modern Love Caps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Wer? -&gt; Kläre, wie die Hauptfiguren beschrieben sind (Eigenschaften). Fertige eine </a:t>
            </a:r>
          </a:p>
          <a:p>
            <a:pPr marL="0" indent="0">
              <a:buNone/>
            </a:pPr>
            <a:r>
              <a:rPr lang="de-DE" dirty="0">
                <a:effectLst/>
                <a:latin typeface="Modern Love Caps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Skizze an, die zeigt, in welchem Verhältnis sie zueinander stehen.        </a:t>
            </a:r>
          </a:p>
          <a:p>
            <a:pPr marL="0" indent="0">
              <a:buNone/>
            </a:pPr>
            <a:r>
              <a:rPr lang="de-DE" dirty="0">
                <a:latin typeface="Modern Love Caps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de-DE" dirty="0">
                <a:effectLst/>
                <a:latin typeface="Modern Love Caps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(Personenkonstellation)</a:t>
            </a:r>
          </a:p>
          <a:p>
            <a:r>
              <a:rPr lang="de-DE" dirty="0">
                <a:effectLst/>
                <a:latin typeface="Modern Love Caps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Wie? -&gt; Schreibe in Stichpunkten auf, wie sich die Handlung entwickelt.</a:t>
            </a:r>
          </a:p>
          <a:p>
            <a:r>
              <a:rPr lang="de-DE" dirty="0">
                <a:effectLst/>
                <a:latin typeface="Modern Love Caps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Warum? -&gt; Überlege dir, ob es Textstellen gibt, an denen Ursachen für das Geschehen </a:t>
            </a:r>
          </a:p>
          <a:p>
            <a:pPr marL="0" indent="0">
              <a:buNone/>
            </a:pPr>
            <a:r>
              <a:rPr lang="de-DE" dirty="0">
                <a:effectLst/>
                <a:latin typeface="Modern Love Caps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deutlich werden.</a:t>
            </a:r>
          </a:p>
          <a:p>
            <a:pPr marL="0" indent="0">
              <a:buNone/>
            </a:pPr>
            <a:endParaRPr lang="de-DE" dirty="0">
              <a:effectLst/>
              <a:latin typeface="Modern Love Caps" pitchFamily="8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de-DE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de-DE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Abgerundete rechteckige Legende 11">
            <a:extLst>
              <a:ext uri="{FF2B5EF4-FFF2-40B4-BE49-F238E27FC236}">
                <a16:creationId xmlns:a16="http://schemas.microsoft.com/office/drawing/2014/main" id="{314A5198-EF58-0599-1D39-8FC92849A264}"/>
              </a:ext>
            </a:extLst>
          </p:cNvPr>
          <p:cNvSpPr/>
          <p:nvPr/>
        </p:nvSpPr>
        <p:spPr>
          <a:xfrm>
            <a:off x="9860246" y="2588786"/>
            <a:ext cx="1273148" cy="840214"/>
          </a:xfrm>
          <a:prstGeom prst="wedgeRoundRectCallout">
            <a:avLst>
              <a:gd name="adj1" fmla="val -47756"/>
              <a:gd name="adj2" fmla="val 85462"/>
              <a:gd name="adj3" fmla="val 16667"/>
            </a:avLst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8B8B7529-6630-4868-8562-A89C9305AC05}"/>
              </a:ext>
            </a:extLst>
          </p:cNvPr>
          <p:cNvSpPr/>
          <p:nvPr/>
        </p:nvSpPr>
        <p:spPr>
          <a:xfrm>
            <a:off x="9709073" y="2547228"/>
            <a:ext cx="157549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de-DE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?!?</a:t>
            </a:r>
          </a:p>
        </p:txBody>
      </p:sp>
    </p:spTree>
    <p:extLst>
      <p:ext uri="{BB962C8B-B14F-4D97-AF65-F5344CB8AC3E}">
        <p14:creationId xmlns:p14="http://schemas.microsoft.com/office/powerpoint/2010/main" val="2938791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FCD6BF-7329-0EE5-CD1F-1635828DB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821201"/>
            <a:ext cx="9890591" cy="1400530"/>
          </a:xfrm>
        </p:spPr>
        <p:txBody>
          <a:bodyPr/>
          <a:lstStyle/>
          <a:p>
            <a:r>
              <a:rPr lang="de-DE" dirty="0">
                <a:latin typeface="Modern Love Caps" pitchFamily="82" charset="0"/>
              </a:rPr>
              <a:t>2. und 3. Schritt: Handlungsschritte einteilen und Storyboard erstellen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71132E8-776B-C1BE-B5B0-1BF59A49C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2221731"/>
            <a:ext cx="9318331" cy="41954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400" b="1" dirty="0">
                <a:solidFill>
                  <a:schemeClr val="bg2">
                    <a:lumMod val="40000"/>
                    <a:lumOff val="60000"/>
                  </a:schemeClr>
                </a:solidFill>
                <a:effectLst/>
                <a:latin typeface="Modern Love Caps" pitchFamily="82" charset="0"/>
                <a:ea typeface="Times New Roman" panose="02020603050405020304" pitchFamily="18" charset="0"/>
                <a:cs typeface="Calibri" panose="020F0502020204030204" pitchFamily="34" charset="0"/>
              </a:rPr>
              <a:t>Teilt die Ballade in Handlungsschritte ein und erstellt dazu ein Storyboard.</a:t>
            </a:r>
            <a:r>
              <a:rPr lang="de-DE" dirty="0">
                <a:effectLst/>
                <a:latin typeface="Modern Love Caps" pitchFamily="82" charset="0"/>
                <a:ea typeface="Times New Roman" panose="02020603050405020304" pitchFamily="18" charset="0"/>
                <a:cs typeface="Calibri" panose="020F0502020204030204" pitchFamily="34" charset="0"/>
              </a:rPr>
              <a:t>   </a:t>
            </a:r>
          </a:p>
          <a:p>
            <a:pPr marL="0" indent="0">
              <a:buNone/>
            </a:pPr>
            <a:r>
              <a:rPr lang="de-DE" dirty="0">
                <a:effectLst/>
                <a:latin typeface="Modern Love Caps" pitchFamily="82" charset="0"/>
                <a:ea typeface="Times New Roman" panose="02020603050405020304" pitchFamily="18" charset="0"/>
                <a:cs typeface="Calibri" panose="020F0502020204030204" pitchFamily="34" charset="0"/>
              </a:rPr>
              <a:t>Comics sind eine Abfolge von Bildern, die einen Vorgang oder eine Geschichte      erzählen. </a:t>
            </a:r>
            <a:r>
              <a:rPr lang="de-DE" dirty="0">
                <a:effectLst/>
                <a:latin typeface="Modern Love Caps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Will man aus einem Text einen Comic gestalten, muss man das Geschriebene mithilfe eines Storyboards in Szenen einteilen, sich Bilder überlegen und </a:t>
            </a:r>
            <a:br>
              <a:rPr lang="de-DE" dirty="0">
                <a:effectLst/>
                <a:latin typeface="Modern Love Caps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dirty="0">
                <a:effectLst/>
                <a:latin typeface="Modern Love Caps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Sprechblasen gestalten. </a:t>
            </a:r>
          </a:p>
          <a:p>
            <a:pPr marL="457200"/>
            <a:r>
              <a:rPr lang="de-DE" dirty="0">
                <a:effectLst/>
                <a:latin typeface="Modern Love Caps" pitchFamily="82" charset="0"/>
                <a:ea typeface="Calibri" panose="020F0502020204030204" pitchFamily="34" charset="0"/>
                <a:cs typeface="Calibri" panose="020F0502020204030204" pitchFamily="34" charset="0"/>
              </a:rPr>
              <a:t>Notiert euch für jede Handlungsszene, was zu sehen ist (Hintergrund, Personen).</a:t>
            </a:r>
            <a:endParaRPr lang="de-DE" dirty="0">
              <a:latin typeface="Modern Love Caps" pitchFamily="8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/>
            <a:r>
              <a:rPr lang="de-DE" dirty="0">
                <a:effectLst/>
                <a:latin typeface="Modern Love Caps" pitchFamily="82" charset="0"/>
                <a:ea typeface="Times New Roman" panose="02020603050405020304" pitchFamily="18" charset="0"/>
                <a:cs typeface="Calibri" panose="020F0502020204030204" pitchFamily="34" charset="0"/>
              </a:rPr>
              <a:t>Notiert euch, was die Bilder darstellen sollen, was die Figuren sagen müssen, damit der Textinhalt verständlich bleibt. Versucht dabei, Originalzitate zu verwenden.</a:t>
            </a:r>
            <a:endParaRPr lang="de-DE" dirty="0">
              <a:effectLst/>
              <a:latin typeface="Modern Love Caps" pitchFamily="8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45155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EF5F5D-0B11-43D5-8235-5F368B39B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30" y="863403"/>
            <a:ext cx="9404723" cy="1400530"/>
          </a:xfrm>
        </p:spPr>
        <p:txBody>
          <a:bodyPr/>
          <a:lstStyle/>
          <a:p>
            <a:r>
              <a:rPr lang="de-DE" dirty="0">
                <a:latin typeface="Modern Love Caps" pitchFamily="82" charset="0"/>
              </a:rPr>
              <a:t>4. Schritt: Feedback einholen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2A79571-6BAA-3798-F65D-B268C0CDCC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130" y="2052918"/>
            <a:ext cx="9404723" cy="2828571"/>
          </a:xfrm>
        </p:spPr>
        <p:txBody>
          <a:bodyPr/>
          <a:lstStyle/>
          <a:p>
            <a:pPr marL="0" lvl="0" indent="0">
              <a:buNone/>
            </a:pPr>
            <a:r>
              <a:rPr lang="de-DE" sz="2400" b="1" dirty="0">
                <a:solidFill>
                  <a:schemeClr val="bg2">
                    <a:lumMod val="40000"/>
                    <a:lumOff val="60000"/>
                  </a:schemeClr>
                </a:solidFill>
                <a:effectLst/>
                <a:latin typeface="Modern Love Caps" pitchFamily="82" charset="0"/>
                <a:ea typeface="Calibri" panose="020F0502020204030204" pitchFamily="34" charset="0"/>
                <a:cs typeface="Calibri" panose="020F0502020204030204" pitchFamily="34" charset="0"/>
              </a:rPr>
              <a:t>Holt euch von eurer Lehrkraft ein Feedback ein.</a:t>
            </a:r>
            <a:endParaRPr lang="de-DE" sz="2400" b="1" dirty="0">
              <a:solidFill>
                <a:schemeClr val="bg2">
                  <a:lumMod val="40000"/>
                  <a:lumOff val="60000"/>
                </a:schemeClr>
              </a:solidFill>
              <a:latin typeface="Modern Love Caps" pitchFamily="82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dirty="0">
                <a:effectLst/>
                <a:latin typeface="Modern Love Caps" pitchFamily="82" charset="0"/>
                <a:ea typeface="Calibri" panose="020F0502020204030204" pitchFamily="34" charset="0"/>
                <a:cs typeface="Calibri" panose="020F0502020204030204" pitchFamily="34" charset="0"/>
              </a:rPr>
              <a:t>Ist euer Storyboard fertig? Dann holt euch das Feedback eurer Lehrkraft ab. Erst dann erfolgt die Weiterarbeit am eigentlichen Comic.</a:t>
            </a:r>
            <a:endParaRPr lang="de-DE" dirty="0">
              <a:effectLst/>
              <a:latin typeface="Modern Love Caps" pitchFamily="8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/>
          </a:p>
        </p:txBody>
      </p:sp>
      <p:pic>
        <p:nvPicPr>
          <p:cNvPr id="7" name="Grafik 6" descr="Person mit Idee mit einfarbiger Füllung">
            <a:extLst>
              <a:ext uri="{FF2B5EF4-FFF2-40B4-BE49-F238E27FC236}">
                <a16:creationId xmlns:a16="http://schemas.microsoft.com/office/drawing/2014/main" id="{7B2DE8CB-3D75-174A-F8F0-9F451C3098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14535" y="3353387"/>
            <a:ext cx="1798321" cy="1798321"/>
          </a:xfrm>
          <a:prstGeom prst="rect">
            <a:avLst/>
          </a:prstGeom>
        </p:spPr>
      </p:pic>
      <p:pic>
        <p:nvPicPr>
          <p:cNvPr id="9" name="Grafik 8" descr="Chatblase mit einfarbiger Füllung">
            <a:extLst>
              <a:ext uri="{FF2B5EF4-FFF2-40B4-BE49-F238E27FC236}">
                <a16:creationId xmlns:a16="http://schemas.microsoft.com/office/drawing/2014/main" id="{92BFECE5-9D74-AB86-2712-74A67A98023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951830" y="3349871"/>
            <a:ext cx="1144170" cy="1144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4553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D55660-B6B0-9C64-3E66-A11DCF85E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179" y="809157"/>
            <a:ext cx="10242283" cy="1400530"/>
          </a:xfrm>
        </p:spPr>
        <p:txBody>
          <a:bodyPr/>
          <a:lstStyle/>
          <a:p>
            <a:r>
              <a:rPr lang="de-DE" dirty="0">
                <a:latin typeface="Modern Love Caps" pitchFamily="82" charset="0"/>
              </a:rPr>
              <a:t>5. Schritt: Bilder gestalten/ abfotografieren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A83454B-20D7-C919-E68F-6E0087E0CC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926" y="1749432"/>
            <a:ext cx="9233927" cy="4195481"/>
          </a:xfrm>
        </p:spPr>
        <p:txBody>
          <a:bodyPr/>
          <a:lstStyle/>
          <a:p>
            <a:pPr marL="0" indent="0">
              <a:buNone/>
            </a:pPr>
            <a:endParaRPr lang="de-DE" sz="2400" dirty="0">
              <a:solidFill>
                <a:schemeClr val="bg2">
                  <a:lumMod val="40000"/>
                  <a:lumOff val="60000"/>
                </a:schemeClr>
              </a:solidFill>
              <a:effectLst/>
              <a:latin typeface="Modern Love Caps" pitchFamily="82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dirty="0">
                <a:effectLst/>
                <a:latin typeface="Modern Love Caps" pitchFamily="82" charset="0"/>
                <a:ea typeface="Calibri" panose="020F0502020204030204" pitchFamily="34" charset="0"/>
                <a:cs typeface="Calibri" panose="020F0502020204030204" pitchFamily="34" charset="0"/>
              </a:rPr>
              <a:t>Ihr könnt die Szenen in eurem Comic selbst zeichnen oder mit Playmobil- / Lego- oder Schleichfiguren nachstellen und abfotografieren.</a:t>
            </a:r>
            <a:endParaRPr lang="de-DE" dirty="0">
              <a:effectLst/>
              <a:latin typeface="Modern Love Caps" pitchFamily="8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/>
          </a:p>
        </p:txBody>
      </p:sp>
      <p:pic>
        <p:nvPicPr>
          <p:cNvPr id="5" name="Grafik 4" descr="Kamera mit einfarbiger Füllung">
            <a:extLst>
              <a:ext uri="{FF2B5EF4-FFF2-40B4-BE49-F238E27FC236}">
                <a16:creationId xmlns:a16="http://schemas.microsoft.com/office/drawing/2014/main" id="{52D9171C-5D64-F933-B8A2-AF4BB6299F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28991" y="3453448"/>
            <a:ext cx="1115206" cy="1115206"/>
          </a:xfrm>
          <a:prstGeom prst="rect">
            <a:avLst/>
          </a:prstGeom>
        </p:spPr>
      </p:pic>
      <p:pic>
        <p:nvPicPr>
          <p:cNvPr id="7" name="Grafik 6" descr="Stift mit einfarbiger Füllung">
            <a:extLst>
              <a:ext uri="{FF2B5EF4-FFF2-40B4-BE49-F238E27FC236}">
                <a16:creationId xmlns:a16="http://schemas.microsoft.com/office/drawing/2014/main" id="{0C00530D-61CE-CD81-AE66-315E2350C78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638799" y="3389972"/>
            <a:ext cx="1115205" cy="1115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2025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6D9C80-82F9-75E2-E86A-2157F992B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30" y="640165"/>
            <a:ext cx="9404723" cy="1400530"/>
          </a:xfrm>
        </p:spPr>
        <p:txBody>
          <a:bodyPr/>
          <a:lstStyle/>
          <a:p>
            <a:r>
              <a:rPr lang="de-DE" dirty="0">
                <a:latin typeface="Modern Love Caps" pitchFamily="82" charset="0"/>
              </a:rPr>
              <a:t>6. Schritt: Comic mithilfe eines Comic Tools erstellen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4058A75-D828-68AE-DBD8-74DDACA850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9165" y="2198767"/>
            <a:ext cx="9304265" cy="1970442"/>
          </a:xfrm>
        </p:spPr>
        <p:txBody>
          <a:bodyPr/>
          <a:lstStyle/>
          <a:p>
            <a:pPr marL="457200"/>
            <a:r>
              <a:rPr lang="de-DE" dirty="0">
                <a:effectLst/>
                <a:latin typeface="Modern Love Caps" pitchFamily="82" charset="0"/>
                <a:ea typeface="Calibri" panose="020F0502020204030204" pitchFamily="34" charset="0"/>
                <a:cs typeface="Calibri" panose="020F0502020204030204" pitchFamily="34" charset="0"/>
              </a:rPr>
              <a:t>Fügt eure Bilder oder Zeichnungen in das Comic Tool ein und gestaltet Sprech- oder Gedankenblasen. Orientiert euch dabei an eurem Storyboard.</a:t>
            </a:r>
            <a:endParaRPr lang="de-DE" dirty="0">
              <a:effectLst/>
              <a:latin typeface="Modern Love Caps" pitchFamily="8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/>
          </a:p>
        </p:txBody>
      </p:sp>
      <p:pic>
        <p:nvPicPr>
          <p:cNvPr id="5" name="Grafik 4" descr="Bilder mit einfarbiger Füllung">
            <a:extLst>
              <a:ext uri="{FF2B5EF4-FFF2-40B4-BE49-F238E27FC236}">
                <a16:creationId xmlns:a16="http://schemas.microsoft.com/office/drawing/2014/main" id="{380F9450-B1D5-51C5-62C2-C8281A949A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84947" y="3429000"/>
            <a:ext cx="914400" cy="914400"/>
          </a:xfrm>
          <a:prstGeom prst="rect">
            <a:avLst/>
          </a:prstGeom>
        </p:spPr>
      </p:pic>
      <p:pic>
        <p:nvPicPr>
          <p:cNvPr id="7" name="Grafik 6" descr="Tablet mit einfarbiger Füllung">
            <a:extLst>
              <a:ext uri="{FF2B5EF4-FFF2-40B4-BE49-F238E27FC236}">
                <a16:creationId xmlns:a16="http://schemas.microsoft.com/office/drawing/2014/main" id="{4F952859-4E09-58E0-00CD-F65D1FC88DE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620767" y="3183988"/>
            <a:ext cx="1338776" cy="1338776"/>
          </a:xfrm>
          <a:prstGeom prst="rect">
            <a:avLst/>
          </a:prstGeom>
        </p:spPr>
      </p:pic>
      <p:pic>
        <p:nvPicPr>
          <p:cNvPr id="13" name="Grafik 12" descr="Gedankenblase mit einfarbiger Füllung">
            <a:extLst>
              <a:ext uri="{FF2B5EF4-FFF2-40B4-BE49-F238E27FC236}">
                <a16:creationId xmlns:a16="http://schemas.microsoft.com/office/drawing/2014/main" id="{A0B298E9-6144-501D-4A59-DD9050BEC0B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19591" y="3183988"/>
            <a:ext cx="1338776" cy="1338776"/>
          </a:xfrm>
          <a:prstGeom prst="rect">
            <a:avLst/>
          </a:prstGeom>
        </p:spPr>
      </p:pic>
      <p:pic>
        <p:nvPicPr>
          <p:cNvPr id="15" name="Grafik 14" descr="Chat mit einfarbiger Füllung">
            <a:extLst>
              <a:ext uri="{FF2B5EF4-FFF2-40B4-BE49-F238E27FC236}">
                <a16:creationId xmlns:a16="http://schemas.microsoft.com/office/drawing/2014/main" id="{8B72BB53-9C6D-EFFB-D218-4BB914F3B35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377522" y="3319184"/>
            <a:ext cx="1338776" cy="1338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7695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{2DFF42C0-5CC8-7843-B691-D55DFF5B5505}tf10001070</Template>
  <TotalTime>0</TotalTime>
  <Words>448</Words>
  <Application>Microsoft Office PowerPoint</Application>
  <PresentationFormat>Breitbild</PresentationFormat>
  <Paragraphs>56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Modern Love Caps</vt:lpstr>
      <vt:lpstr>Wingdings 3</vt:lpstr>
      <vt:lpstr>Ion</vt:lpstr>
      <vt:lpstr>einen Comic gestalten</vt:lpstr>
      <vt:lpstr>  Handlungsschritte – Wie erstelle ich einen Comic? In den kommenden Deutschstunden werdet ihr einen Comic gestalten.  Folgende Handlungsschritte sind dazu notwendig:</vt:lpstr>
      <vt:lpstr>1. Schritt: Den Inhalt der Ballade erschließen</vt:lpstr>
      <vt:lpstr>2. und 3. Schritt: Handlungsschritte einteilen und Storyboard erstellen</vt:lpstr>
      <vt:lpstr>4. Schritt: Feedback einholen</vt:lpstr>
      <vt:lpstr>5. Schritt: Bilder gestalten/ abfotografieren</vt:lpstr>
      <vt:lpstr>6. Schritt: Comic mithilfe eines Comic Tools erstellen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Handlungsschritte – Wie erstelle ich ein Comic?</dc:title>
  <dc:creator>Richter Aslihan</dc:creator>
  <cp:lastModifiedBy>CSI.Hei</cp:lastModifiedBy>
  <cp:revision>5</cp:revision>
  <dcterms:created xsi:type="dcterms:W3CDTF">2022-12-07T11:55:22Z</dcterms:created>
  <dcterms:modified xsi:type="dcterms:W3CDTF">2023-01-25T11:45:01Z</dcterms:modified>
</cp:coreProperties>
</file>