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70" r:id="rId4"/>
    <p:sldId id="287" r:id="rId5"/>
    <p:sldId id="264" r:id="rId6"/>
    <p:sldId id="271" r:id="rId7"/>
    <p:sldId id="285" r:id="rId8"/>
    <p:sldId id="286" r:id="rId9"/>
    <p:sldId id="269" r:id="rId10"/>
    <p:sldId id="268" r:id="rId11"/>
    <p:sldId id="259" r:id="rId12"/>
    <p:sldId id="260" r:id="rId13"/>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8"/>
    <p:restoredTop sz="94719"/>
  </p:normalViewPr>
  <p:slideViewPr>
    <p:cSldViewPr snapToGrid="0">
      <p:cViewPr varScale="1">
        <p:scale>
          <a:sx n="105" d="100"/>
          <a:sy n="105" d="100"/>
        </p:scale>
        <p:origin x="726"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49B201-7CA0-449D-580F-EF1273D83E8E}"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dirty="0"/>
              <a:t>Ein Schüler/eine Schülerin liest das Szenario vor. Die Lehrkraft blendet per Animation die Frage „Darf er das?“ als stummer Impuls ein. Die Lernenden werden schnell erkennen, dass das Verhalten des fiktiven Bürgermeisters so nicht in Ordnung ist. Die Lehrkraft kann so zu Art. 5 GG auf der nächsten Folie überleiten. </a:t>
            </a:r>
            <a:endParaRPr dirty="0"/>
          </a:p>
        </p:txBody>
      </p:sp>
      <p:sp>
        <p:nvSpPr>
          <p:cNvPr id="4" name="Slide Number Placeholder 3"/>
          <p:cNvSpPr>
            <a:spLocks noGrp="1"/>
          </p:cNvSpPr>
          <p:nvPr>
            <p:ph type="sldNum" sz="quarter" idx="10"/>
          </p:nvPr>
        </p:nvSpPr>
        <p:spPr bwMode="auto"/>
        <p:txBody>
          <a:bodyPr/>
          <a:lstStyle/>
          <a:p>
            <a:pPr>
              <a:defRPr/>
            </a:pPr>
            <a:fld id="{AF62B468-CE85-A600-27A2-6B5F839351B4}"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Lehrkraft liest Art. 5 Abs. 1 GG vor. Unbekannte Begriffe (v.a. Zensur) können bereits hier oder im Anschluss an das Video geklärt werden.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94400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C1C6C-9B29-45B2-5D83-6C20159D9051}"/>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3B65EC8D-CA40-2593-A9FC-8B11C0774B4D}"/>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BD7A379D-E2A0-92B8-06E8-A533686ACF1F}"/>
              </a:ext>
            </a:extLst>
          </p:cNvPr>
          <p:cNvSpPr>
            <a:spLocks noGrp="1"/>
          </p:cNvSpPr>
          <p:nvPr>
            <p:ph type="body" idx="1"/>
          </p:nvPr>
        </p:nvSpPr>
        <p:spPr bwMode="auto"/>
        <p:txBody>
          <a:bodyPr/>
          <a:lstStyle/>
          <a:p>
            <a:pPr>
              <a:defRPr/>
            </a:pPr>
            <a:r>
              <a:rPr lang="de-DE" dirty="0"/>
              <a:t>Die Lehrkraft teilt das Arbeitsblatt aus. Zur Differenzierung steht hier eine Version mit und eine Version ohne Wortspeicher für den Lückentext zur Verfügung. Die SuS lösen das, während das Video (Dauer: 01:23 min) abgespielt wird. Bei Bedarf kann das Video ein zweites Mal gezeigt werden. </a:t>
            </a:r>
            <a:endParaRPr dirty="0"/>
          </a:p>
        </p:txBody>
      </p:sp>
      <p:sp>
        <p:nvSpPr>
          <p:cNvPr id="4" name="Slide Number Placeholder 3">
            <a:extLst>
              <a:ext uri="{FF2B5EF4-FFF2-40B4-BE49-F238E27FC236}">
                <a16:creationId xmlns:a16="http://schemas.microsoft.com/office/drawing/2014/main" id="{6BA63A3A-3A9D-6E95-36AD-CF5337D304D1}"/>
              </a:ext>
            </a:extLst>
          </p:cNvPr>
          <p:cNvSpPr>
            <a:spLocks noGrp="1"/>
          </p:cNvSpPr>
          <p:nvPr>
            <p:ph type="sldNum" sz="quarter" idx="10"/>
          </p:nvPr>
        </p:nvSpPr>
        <p:spPr bwMode="auto"/>
        <p:txBody>
          <a:bodyPr/>
          <a:lstStyle/>
          <a:p>
            <a:pPr>
              <a:defRPr/>
            </a:pPr>
            <a:fld id="{9A38AF7D-4203-2E0E-29EC-D7BB74B2B1B3}" type="slidenum">
              <a:rPr/>
              <a:t>5</a:t>
            </a:fld>
            <a:endParaRPr/>
          </a:p>
        </p:txBody>
      </p:sp>
    </p:spTree>
    <p:extLst>
      <p:ext uri="{BB962C8B-B14F-4D97-AF65-F5344CB8AC3E}">
        <p14:creationId xmlns:p14="http://schemas.microsoft.com/office/powerpoint/2010/main" val="593464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F0D71-B099-2971-898B-CA9C54FDD72A}"/>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AADDE865-FBB0-058A-3C2B-E1BA1BA90218}"/>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B3FF2256-1BEC-1611-2F49-6D0066C29263}"/>
              </a:ext>
            </a:extLst>
          </p:cNvPr>
          <p:cNvSpPr>
            <a:spLocks noGrp="1"/>
          </p:cNvSpPr>
          <p:nvPr>
            <p:ph type="body" idx="1"/>
          </p:nvPr>
        </p:nvSpPr>
        <p:spPr bwMode="auto"/>
        <p:txBody>
          <a:bodyPr/>
          <a:lstStyle/>
          <a:p>
            <a:pPr>
              <a:defRPr/>
            </a:pPr>
            <a:r>
              <a:rPr lang="de-DE" dirty="0"/>
              <a:t>Die Lehrkraft teilt das Arbeitsblatt aus. Zur Differenzierung steht hier eine Version mit und eine Version ohne Wortspeicher für den Lückentext zur Verfügung. Die SuS lösen das Arbeitsblatt, während das Video (Dauer: 01:23 min) abgespielt wird. Bei Bedarf kann das Video ein zweites Mal gezeigt werden. </a:t>
            </a:r>
            <a:endParaRPr dirty="0"/>
          </a:p>
        </p:txBody>
      </p:sp>
      <p:sp>
        <p:nvSpPr>
          <p:cNvPr id="4" name="Slide Number Placeholder 3">
            <a:extLst>
              <a:ext uri="{FF2B5EF4-FFF2-40B4-BE49-F238E27FC236}">
                <a16:creationId xmlns:a16="http://schemas.microsoft.com/office/drawing/2014/main" id="{86D62FC2-E190-0AF9-ADD0-95ECAC977DD6}"/>
              </a:ext>
            </a:extLst>
          </p:cNvPr>
          <p:cNvSpPr>
            <a:spLocks noGrp="1"/>
          </p:cNvSpPr>
          <p:nvPr>
            <p:ph type="sldNum" sz="quarter" idx="10"/>
          </p:nvPr>
        </p:nvSpPr>
        <p:spPr bwMode="auto"/>
        <p:txBody>
          <a:bodyPr/>
          <a:lstStyle/>
          <a:p>
            <a:pPr>
              <a:defRPr/>
            </a:pPr>
            <a:fld id="{9A38AF7D-4203-2E0E-29EC-D7BB74B2B1B3}" type="slidenum">
              <a:rPr/>
              <a:t>6</a:t>
            </a:fld>
            <a:endParaRPr/>
          </a:p>
        </p:txBody>
      </p:sp>
    </p:spTree>
    <p:extLst>
      <p:ext uri="{BB962C8B-B14F-4D97-AF65-F5344CB8AC3E}">
        <p14:creationId xmlns:p14="http://schemas.microsoft.com/office/powerpoint/2010/main" val="85990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E2F99-750E-7CE4-C298-57F6E9DE5EC2}"/>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EAC2AF62-2644-1385-5B89-B19C605412FF}"/>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70DEA992-76E2-A5B7-26DD-F4CDF10EB182}"/>
              </a:ext>
            </a:extLst>
          </p:cNvPr>
          <p:cNvSpPr>
            <a:spLocks noGrp="1"/>
          </p:cNvSpPr>
          <p:nvPr>
            <p:ph type="body" idx="1"/>
          </p:nvPr>
        </p:nvSpPr>
        <p:spPr bwMode="auto"/>
        <p:txBody>
          <a:bodyPr/>
          <a:lstStyle/>
          <a:p>
            <a:pPr>
              <a:defRPr/>
            </a:pPr>
            <a:r>
              <a:rPr lang="de-DE" dirty="0"/>
              <a:t>Die Lehrkraft teilt das Arbeitsblatt aus. Zur Differenzierung steht hier eine Version mit und eine Version ohne Wortspeicher für den Lückentext zur Verfügung. Die SuS lösen das, während das Video (Dauer: 01:23 min) abgespielt wird. Bei Bedarf kann das Video ein zweites Mal gezeigt werden. </a:t>
            </a:r>
            <a:endParaRPr dirty="0"/>
          </a:p>
        </p:txBody>
      </p:sp>
      <p:sp>
        <p:nvSpPr>
          <p:cNvPr id="4" name="Slide Number Placeholder 3">
            <a:extLst>
              <a:ext uri="{FF2B5EF4-FFF2-40B4-BE49-F238E27FC236}">
                <a16:creationId xmlns:a16="http://schemas.microsoft.com/office/drawing/2014/main" id="{15A9D861-76BF-182E-C3DE-9B7B330C2215}"/>
              </a:ext>
            </a:extLst>
          </p:cNvPr>
          <p:cNvSpPr>
            <a:spLocks noGrp="1"/>
          </p:cNvSpPr>
          <p:nvPr>
            <p:ph type="sldNum" sz="quarter" idx="10"/>
          </p:nvPr>
        </p:nvSpPr>
        <p:spPr bwMode="auto"/>
        <p:txBody>
          <a:bodyPr/>
          <a:lstStyle/>
          <a:p>
            <a:pPr>
              <a:defRPr/>
            </a:pPr>
            <a:fld id="{9A38AF7D-4203-2E0E-29EC-D7BB74B2B1B3}" type="slidenum">
              <a:rPr/>
              <a:t>8</a:t>
            </a:fld>
            <a:endParaRPr/>
          </a:p>
        </p:txBody>
      </p:sp>
    </p:spTree>
    <p:extLst>
      <p:ext uri="{BB962C8B-B14F-4D97-AF65-F5344CB8AC3E}">
        <p14:creationId xmlns:p14="http://schemas.microsoft.com/office/powerpoint/2010/main" val="130633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C6F805-DA8F-5762-6086-7BD0EDCB161C}" type="slidenum">
              <a:rPr/>
              <a:t>11</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02D626C-9917-15A8-806E-05FA700DADA9}" type="slidenum">
              <a:rP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10.04.2025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p>
          <a:p>
            <a:pPr lvl="1">
              <a:defRPr/>
            </a:pPr>
            <a:r>
              <a:rPr lang="de-DE"/>
              <a:t>Zweite Ebene</a:t>
            </a:r>
          </a:p>
          <a:p>
            <a:pPr lvl="2">
              <a:defRPr/>
            </a:pPr>
            <a:r>
              <a:rPr lang="de-DE"/>
              <a:t>Dritte Ebene</a:t>
            </a:r>
          </a:p>
          <a:p>
            <a:pPr lvl="3">
              <a:defRPr/>
            </a:pPr>
            <a:r>
              <a:rPr lang="de-DE"/>
              <a:t>Vierte Ebene</a:t>
            </a: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eaLnBrk="1" hangingPunct="1">
        <a:lnSpc>
          <a:spcPct val="90000"/>
        </a:lnSpc>
        <a:spcBef>
          <a:spcPts val="0"/>
        </a:spcBef>
        <a:buNone/>
        <a:defRPr sz="4400">
          <a:solidFill>
            <a:schemeClr val="tx1"/>
          </a:solidFill>
          <a:latin typeface="+mj-lt"/>
          <a:ea typeface="+mj-ea"/>
          <a:cs typeface="+mj-cs"/>
        </a:defRPr>
      </a:lvl1pPr>
    </p:titleStyle>
    <p:bodyStyle>
      <a:lvl1pPr marL="228600" indent="-228600" algn="l" defTabSz="914400" eaLnBrk="1" hangingPunct="1">
        <a:lnSpc>
          <a:spcPct val="90000"/>
        </a:lnSpc>
        <a:spcBef>
          <a:spcPts val="1000"/>
        </a:spcBef>
        <a:buFont typeface="Arial"/>
        <a:buChar char="•"/>
        <a:defRPr sz="2800">
          <a:solidFill>
            <a:schemeClr val="tx1"/>
          </a:solidFill>
          <a:latin typeface="+mn-lt"/>
          <a:ea typeface="+mn-ea"/>
          <a:cs typeface="+mn-cs"/>
        </a:defRPr>
      </a:lvl1pPr>
      <a:lvl2pPr marL="685800" indent="-228600" algn="l" defTabSz="914400" eaLnBrk="1" hangingPunct="1">
        <a:lnSpc>
          <a:spcPct val="90000"/>
        </a:lnSpc>
        <a:spcBef>
          <a:spcPts val="500"/>
        </a:spcBef>
        <a:buFont typeface="Arial"/>
        <a:buChar char="•"/>
        <a:defRPr sz="2400">
          <a:solidFill>
            <a:schemeClr val="tx1"/>
          </a:solidFill>
          <a:latin typeface="+mn-lt"/>
          <a:ea typeface="+mn-ea"/>
          <a:cs typeface="+mn-cs"/>
        </a:defRPr>
      </a:lvl2pPr>
      <a:lvl3pPr marL="1143000" indent="-228600" algn="l" defTabSz="914400" eaLnBrk="1" hangingPunct="1">
        <a:lnSpc>
          <a:spcPct val="90000"/>
        </a:lnSpc>
        <a:spcBef>
          <a:spcPts val="500"/>
        </a:spcBef>
        <a:buFont typeface="Arial"/>
        <a:buChar char="•"/>
        <a:defRPr sz="2000">
          <a:solidFill>
            <a:schemeClr val="tx1"/>
          </a:solidFill>
          <a:latin typeface="+mn-lt"/>
          <a:ea typeface="+mn-ea"/>
          <a:cs typeface="+mn-cs"/>
        </a:defRPr>
      </a:lvl3pPr>
      <a:lvl4pPr marL="1600200" indent="-228600" algn="l" defTabSz="914400" eaLnBrk="1" hangingPunct="1">
        <a:lnSpc>
          <a:spcPct val="90000"/>
        </a:lnSpc>
        <a:spcBef>
          <a:spcPts val="500"/>
        </a:spcBef>
        <a:buFont typeface="Arial"/>
        <a:buChar char="•"/>
        <a:defRPr sz="1800">
          <a:solidFill>
            <a:schemeClr val="tx1"/>
          </a:solidFill>
          <a:latin typeface="+mn-lt"/>
          <a:ea typeface="+mn-ea"/>
          <a:cs typeface="+mn-cs"/>
        </a:defRPr>
      </a:lvl4pPr>
      <a:lvl5pPr marL="2057400" indent="-228600" algn="l" defTabSz="914400" eaLnBrk="1" hangingPunct="1">
        <a:lnSpc>
          <a:spcPct val="90000"/>
        </a:lnSpc>
        <a:spcBef>
          <a:spcPts val="500"/>
        </a:spcBef>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zdf.de/kinder/logo/pressefreiheit-einfach-erklaert-100.html"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zdf.de/kinder/logo/pressefreiheit-einfach-erklaert-100.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D3FABCE-C983-42E9-A6EE-D0329C8A7D5A}"/>
              </a:ext>
            </a:extLst>
          </p:cNvPr>
          <p:cNvSpPr/>
          <p:nvPr/>
        </p:nvSpPr>
        <p:spPr>
          <a:xfrm>
            <a:off x="922789" y="427839"/>
            <a:ext cx="10301681" cy="1040234"/>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 111 BV</a:t>
            </a:r>
          </a:p>
        </p:txBody>
      </p:sp>
      <p:sp>
        <p:nvSpPr>
          <p:cNvPr id="5" name="Textfeld 4">
            <a:extLst>
              <a:ext uri="{FF2B5EF4-FFF2-40B4-BE49-F238E27FC236}">
                <a16:creationId xmlns:a16="http://schemas.microsoft.com/office/drawing/2014/main" id="{4C629D3D-3C02-4186-99C0-F018C8FBB68D}"/>
              </a:ext>
            </a:extLst>
          </p:cNvPr>
          <p:cNvSpPr txBox="1"/>
          <p:nvPr/>
        </p:nvSpPr>
        <p:spPr>
          <a:xfrm>
            <a:off x="1016000" y="1810327"/>
            <a:ext cx="10208470" cy="2513509"/>
          </a:xfrm>
          <a:prstGeom prst="rect">
            <a:avLst/>
          </a:prstGeom>
          <a:noFill/>
        </p:spPr>
        <p:txBody>
          <a:bodyPr wrap="square" rtlCol="0">
            <a:spAutoFit/>
          </a:bodyPr>
          <a:lstStyle/>
          <a:p>
            <a:pPr algn="l">
              <a:spcAft>
                <a:spcPts val="750"/>
              </a:spcAft>
            </a:pPr>
            <a:r>
              <a:rPr lang="de-DE" sz="2400" b="0" i="0" u="none" strike="noStrike" dirty="0">
                <a:solidFill>
                  <a:srgbClr val="222222"/>
                </a:solidFill>
                <a:effectLst/>
                <a:latin typeface="+mn-ea"/>
              </a:rPr>
              <a:t>(1) Die Presse hat die Aufgabe, im Dienst des demokratischen Gedankens über Vorgänge, Zustände und Einrichtungen und Persönlichkeiten des öffentlichen Lebens wahrheitsgemäß zu berichten.</a:t>
            </a:r>
          </a:p>
          <a:p>
            <a:pPr algn="l">
              <a:spcAft>
                <a:spcPts val="750"/>
              </a:spcAft>
            </a:pPr>
            <a:r>
              <a:rPr lang="de-DE" sz="2400" b="0" i="0" u="none" strike="noStrike" dirty="0">
                <a:solidFill>
                  <a:srgbClr val="222222"/>
                </a:solidFill>
                <a:effectLst/>
                <a:latin typeface="+mn-ea"/>
              </a:rPr>
              <a:t>(2) </a:t>
            </a:r>
            <a:r>
              <a:rPr lang="de-DE" sz="2400" b="0" i="0" u="none" strike="noStrike" baseline="30000" dirty="0">
                <a:solidFill>
                  <a:srgbClr val="222222"/>
                </a:solidFill>
                <a:effectLst/>
                <a:latin typeface="+mn-ea"/>
              </a:rPr>
              <a:t>1</a:t>
            </a:r>
            <a:r>
              <a:rPr lang="de-DE" sz="2400" b="0" i="0" u="none" strike="noStrike" dirty="0">
                <a:solidFill>
                  <a:srgbClr val="222222"/>
                </a:solidFill>
                <a:effectLst/>
                <a:latin typeface="+mn-ea"/>
              </a:rPr>
              <a:t>Vorzensur ist verboten. </a:t>
            </a:r>
            <a:r>
              <a:rPr lang="de-DE" sz="2400" b="0" i="0" u="none" strike="noStrike" baseline="30000" dirty="0">
                <a:solidFill>
                  <a:srgbClr val="222222"/>
                </a:solidFill>
                <a:effectLst/>
                <a:latin typeface="+mn-ea"/>
              </a:rPr>
              <a:t>2</a:t>
            </a:r>
            <a:r>
              <a:rPr lang="de-DE" sz="2400" b="0" i="0" u="none" strike="noStrike" dirty="0">
                <a:solidFill>
                  <a:srgbClr val="222222"/>
                </a:solidFill>
                <a:effectLst/>
                <a:latin typeface="+mn-ea"/>
              </a:rPr>
              <a:t>Gegen polizeiliche Verfügungen, welche die Pressefreiheit berühren, kann gerichtliche Entscheidung verlangt werden.</a:t>
            </a:r>
          </a:p>
          <a:p>
            <a:endParaRPr lang="de-DE" sz="2400" dirty="0">
              <a:latin typeface="+mn-ea"/>
              <a:cs typeface="Arial" panose="020B0604020202020204" pitchFamily="34" charset="0"/>
            </a:endParaRPr>
          </a:p>
        </p:txBody>
      </p:sp>
    </p:spTree>
    <p:extLst>
      <p:ext uri="{BB962C8B-B14F-4D97-AF65-F5344CB8AC3E}">
        <p14:creationId xmlns:p14="http://schemas.microsoft.com/office/powerpoint/2010/main" val="330045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Bildquellen</a:t>
            </a:r>
            <a:endParaRPr dirty="0"/>
          </a:p>
        </p:txBody>
      </p:sp>
      <p:sp>
        <p:nvSpPr>
          <p:cNvPr id="7" name="Textfeld 6">
            <a:extLst>
              <a:ext uri="{FF2B5EF4-FFF2-40B4-BE49-F238E27FC236}">
                <a16:creationId xmlns:a16="http://schemas.microsoft.com/office/drawing/2014/main" id="{40D535D6-97F5-3F74-75B4-0142E96FFC8D}"/>
              </a:ext>
            </a:extLst>
          </p:cNvPr>
          <p:cNvSpPr txBox="1"/>
          <p:nvPr/>
        </p:nvSpPr>
        <p:spPr>
          <a:xfrm>
            <a:off x="838199" y="1023027"/>
            <a:ext cx="10515599" cy="1569660"/>
          </a:xfrm>
          <a:prstGeom prst="rect">
            <a:avLst/>
          </a:prstGeom>
          <a:noFill/>
        </p:spPr>
        <p:txBody>
          <a:bodyPr wrap="square">
            <a:spAutoFit/>
          </a:bodyPr>
          <a:lstStyle/>
          <a:p>
            <a:pPr>
              <a:defRPr/>
            </a:pPr>
            <a:r>
              <a:rPr lang="de-DE" sz="1600" dirty="0">
                <a:latin typeface="Arial"/>
                <a:cs typeface="Arial"/>
              </a:rPr>
              <a:t>Folie 2 (oben)  z </a:t>
            </a:r>
            <a:r>
              <a:rPr lang="de-DE" sz="1600" dirty="0" err="1">
                <a:latin typeface="Arial"/>
                <a:cs typeface="Arial"/>
              </a:rPr>
              <a:t>pm</a:t>
            </a:r>
            <a:r>
              <a:rPr lang="de-DE" sz="1600" dirty="0">
                <a:latin typeface="Arial"/>
                <a:cs typeface="Arial"/>
              </a:rPr>
              <a:t>, veröffentlicht am 24.05.2019 via </a:t>
            </a:r>
            <a:r>
              <a:rPr lang="de-DE" sz="1600" dirty="0" err="1">
                <a:latin typeface="Arial"/>
                <a:cs typeface="Arial"/>
              </a:rPr>
              <a:t>Unsplash</a:t>
            </a:r>
            <a:r>
              <a:rPr lang="de-DE" sz="1600" dirty="0">
                <a:latin typeface="Arial"/>
                <a:cs typeface="Arial"/>
              </a:rPr>
              <a:t>, Link: https://unsplash.com/de/fotos/hallenbad-j4_gi5yHZxU (zuletzt aufgerufen am 17.02.2025)</a:t>
            </a:r>
          </a:p>
          <a:p>
            <a:pPr>
              <a:defRPr/>
            </a:pPr>
            <a:endParaRPr lang="de-DE" sz="1600" dirty="0">
              <a:latin typeface="Arial"/>
              <a:cs typeface="Arial"/>
            </a:endParaRPr>
          </a:p>
          <a:p>
            <a:pPr>
              <a:defRPr/>
            </a:pPr>
            <a:r>
              <a:rPr lang="de-DE" sz="1600" dirty="0">
                <a:latin typeface="Arial"/>
                <a:cs typeface="Arial"/>
              </a:rPr>
              <a:t>Folie 2 (unten) </a:t>
            </a:r>
            <a:r>
              <a:rPr lang="de-DE" sz="1600" dirty="0" err="1">
                <a:latin typeface="Arial" panose="020B0604020202020204" pitchFamily="34" charset="0"/>
                <a:cs typeface="Arial" panose="020B0604020202020204" pitchFamily="34" charset="0"/>
              </a:rPr>
              <a:t>CoWomen</a:t>
            </a:r>
            <a:r>
              <a:rPr lang="de-DE" sz="1600" dirty="0">
                <a:latin typeface="Arial" panose="020B0604020202020204" pitchFamily="34" charset="0"/>
                <a:cs typeface="Arial" panose="020B0604020202020204" pitchFamily="34" charset="0"/>
              </a:rPr>
              <a:t>, veröffentlicht am 02.04.2019 via </a:t>
            </a:r>
            <a:r>
              <a:rPr lang="de-DE" sz="1600" dirty="0" err="1">
                <a:latin typeface="Arial" panose="020B0604020202020204" pitchFamily="34" charset="0"/>
                <a:cs typeface="Arial" panose="020B0604020202020204" pitchFamily="34" charset="0"/>
              </a:rPr>
              <a:t>Unsplash</a:t>
            </a:r>
            <a:r>
              <a:rPr lang="de-DE" sz="1600" dirty="0">
                <a:latin typeface="Arial" panose="020B0604020202020204" pitchFamily="34" charset="0"/>
                <a:cs typeface="Arial" panose="020B0604020202020204" pitchFamily="34" charset="0"/>
              </a:rPr>
              <a:t>, Link: https://unsplash.com/de/fotos/frau-im-schwarzen-halbarmeligen-hemd-sitzt-wahrend-sie-der-frau-zugewandt-ist-und-lachelt-QziaoZM0M44  (zuletzt abgerufen am 17.02.2025)</a:t>
            </a:r>
          </a:p>
        </p:txBody>
      </p:sp>
      <p:sp>
        <p:nvSpPr>
          <p:cNvPr id="8" name="Titel 1">
            <a:extLst>
              <a:ext uri="{FF2B5EF4-FFF2-40B4-BE49-F238E27FC236}">
                <a16:creationId xmlns:a16="http://schemas.microsoft.com/office/drawing/2014/main" id="{A53FD975-5914-CA1F-DE02-01B5B325965E}"/>
              </a:ext>
            </a:extLst>
          </p:cNvPr>
          <p:cNvSpPr txBox="1"/>
          <p:nvPr/>
        </p:nvSpPr>
        <p:spPr bwMode="auto">
          <a:xfrm>
            <a:off x="838197" y="2993136"/>
            <a:ext cx="10624129" cy="8964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dirty="0">
                <a:latin typeface="Arial"/>
                <a:cs typeface="Arial"/>
              </a:rPr>
              <a:t>Videoquelle</a:t>
            </a:r>
          </a:p>
          <a:p>
            <a:pPr>
              <a:defRPr/>
            </a:pPr>
            <a:endParaRPr lang="de-DE" sz="1400" dirty="0">
              <a:latin typeface="Arial"/>
              <a:cs typeface="Arial"/>
            </a:endParaRPr>
          </a:p>
          <a:p>
            <a:pPr>
              <a:defRPr/>
            </a:pPr>
            <a:r>
              <a:rPr lang="de-DE" sz="1600" dirty="0">
                <a:latin typeface="Arial"/>
                <a:cs typeface="Arial"/>
              </a:rPr>
              <a:t>ZDF Logo: Was Pressefreiheit bedeutet, veröffentlicht am 03.05.2024, in: https://www.zdf.de/kinder/logo/pressefreiheit-einfach-erklaert-100.html </a:t>
            </a:r>
          </a:p>
          <a:p>
            <a:pPr>
              <a:defRPr/>
            </a:pP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descr="Frau im schwarzen halbärmeligen Hemd sitzt, während sie der Frau zugewandt ist und lächelt">
            <a:extLst>
              <a:ext uri="{FF2B5EF4-FFF2-40B4-BE49-F238E27FC236}">
                <a16:creationId xmlns:a16="http://schemas.microsoft.com/office/drawing/2014/main" id="{37F5BB3A-8F28-66C5-0983-93DC363E49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415" y="3342017"/>
            <a:ext cx="4524872" cy="3016582"/>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0CF633A9-6871-17C9-FB5D-3C593DD5CE3C}"/>
              </a:ext>
            </a:extLst>
          </p:cNvPr>
          <p:cNvSpPr txBox="1"/>
          <p:nvPr/>
        </p:nvSpPr>
        <p:spPr>
          <a:xfrm>
            <a:off x="167403" y="153641"/>
            <a:ext cx="4361935" cy="523220"/>
          </a:xfrm>
          <a:prstGeom prst="rect">
            <a:avLst/>
          </a:prstGeom>
          <a:noFill/>
        </p:spPr>
        <p:txBody>
          <a:bodyPr wrap="square" rtlCol="0">
            <a:spAutoFit/>
          </a:bodyPr>
          <a:lstStyle/>
          <a:p>
            <a:r>
              <a:rPr lang="de-DE" sz="2800" b="1" dirty="0">
                <a:solidFill>
                  <a:srgbClr val="7030A0"/>
                </a:solidFill>
                <a:latin typeface="+mn-ea"/>
              </a:rPr>
              <a:t>Szenario</a:t>
            </a:r>
            <a:endParaRPr lang="de-DE" sz="3600" dirty="0">
              <a:solidFill>
                <a:srgbClr val="7030A0"/>
              </a:solidFill>
              <a:latin typeface="+mn-ea"/>
            </a:endParaRPr>
          </a:p>
        </p:txBody>
      </p:sp>
      <p:sp>
        <p:nvSpPr>
          <p:cNvPr id="4" name="Textfeld 3">
            <a:extLst>
              <a:ext uri="{FF2B5EF4-FFF2-40B4-BE49-F238E27FC236}">
                <a16:creationId xmlns:a16="http://schemas.microsoft.com/office/drawing/2014/main" id="{178A48AF-DE44-2A4B-295E-A596D9FB041F}"/>
              </a:ext>
            </a:extLst>
          </p:cNvPr>
          <p:cNvSpPr txBox="1"/>
          <p:nvPr/>
        </p:nvSpPr>
        <p:spPr>
          <a:xfrm>
            <a:off x="167403" y="859065"/>
            <a:ext cx="6448301" cy="4524315"/>
          </a:xfrm>
          <a:prstGeom prst="rect">
            <a:avLst/>
          </a:prstGeom>
          <a:noFill/>
        </p:spPr>
        <p:txBody>
          <a:bodyPr wrap="square" rtlCol="0">
            <a:spAutoFit/>
          </a:bodyPr>
          <a:lstStyle/>
          <a:p>
            <a:pPr algn="just"/>
            <a:r>
              <a:rPr lang="de-DE" sz="2400" dirty="0">
                <a:latin typeface="+mn-ea"/>
              </a:rPr>
              <a:t>Klara ist Journalistin für die Zeitung ihres Heimatortes. Im Podcast der Zeitung berichtet sie regelmäßig kritisch über die politischen Entscheidungen aus der Umgebung. In ihrer aktuellen Folge kritisiert sie besonders scharf, dass das örtliche Hallenbad aufgrund der hohen Kosten und des Personalmangels endgültig schließen musste.</a:t>
            </a:r>
          </a:p>
          <a:p>
            <a:endParaRPr lang="de-DE" sz="2400" dirty="0">
              <a:latin typeface="+mn-ea"/>
            </a:endParaRPr>
          </a:p>
          <a:p>
            <a:r>
              <a:rPr lang="de-DE" sz="2400" dirty="0">
                <a:latin typeface="+mn-ea"/>
              </a:rPr>
              <a:t>Als der Bürgermeister davon erfährt, möchte er Klara verbieten, die Podcast-Folge zu veröffentlichen.</a:t>
            </a:r>
          </a:p>
        </p:txBody>
      </p:sp>
      <p:pic>
        <p:nvPicPr>
          <p:cNvPr id="1028" name="Picture 4" descr="Hallenbad">
            <a:extLst>
              <a:ext uri="{FF2B5EF4-FFF2-40B4-BE49-F238E27FC236}">
                <a16:creationId xmlns:a16="http://schemas.microsoft.com/office/drawing/2014/main" id="{6A84D9FC-0B30-9B48-67C8-64956DC547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415" y="153641"/>
            <a:ext cx="4524872" cy="307730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C7AC0474-75B5-6505-BD18-7166825B3172}"/>
              </a:ext>
            </a:extLst>
          </p:cNvPr>
          <p:cNvSpPr/>
          <p:nvPr/>
        </p:nvSpPr>
        <p:spPr>
          <a:xfrm rot="20390329">
            <a:off x="6973105" y="1383373"/>
            <a:ext cx="5004486" cy="61783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bg1"/>
                </a:solidFill>
                <a:latin typeface="+mn-ea"/>
              </a:rPr>
              <a:t>Geschlossen</a:t>
            </a:r>
          </a:p>
        </p:txBody>
      </p:sp>
      <p:sp>
        <p:nvSpPr>
          <p:cNvPr id="6" name="Wolkenförmige Legende 5">
            <a:extLst>
              <a:ext uri="{FF2B5EF4-FFF2-40B4-BE49-F238E27FC236}">
                <a16:creationId xmlns:a16="http://schemas.microsoft.com/office/drawing/2014/main" id="{1DB7F21D-CDB1-BB2F-4F45-B65B053B1A99}"/>
              </a:ext>
            </a:extLst>
          </p:cNvPr>
          <p:cNvSpPr/>
          <p:nvPr/>
        </p:nvSpPr>
        <p:spPr>
          <a:xfrm>
            <a:off x="3923822" y="5000307"/>
            <a:ext cx="3010737" cy="1136073"/>
          </a:xfrm>
          <a:prstGeom prst="cloudCallout">
            <a:avLst>
              <a:gd name="adj1" fmla="val -61528"/>
              <a:gd name="adj2" fmla="val 7550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n-ea"/>
              </a:rPr>
              <a:t>Darf er das?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03FC-5F6D-CC5D-3E58-F47F53B75CAD}"/>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77F5069D-C145-F21B-E898-01311464DA43}"/>
              </a:ext>
            </a:extLst>
          </p:cNvPr>
          <p:cNvSpPr/>
          <p:nvPr/>
        </p:nvSpPr>
        <p:spPr>
          <a:xfrm>
            <a:off x="922789" y="427839"/>
            <a:ext cx="10301681" cy="1040234"/>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 5 GG</a:t>
            </a:r>
          </a:p>
        </p:txBody>
      </p:sp>
      <p:sp>
        <p:nvSpPr>
          <p:cNvPr id="5" name="Textfeld 4">
            <a:extLst>
              <a:ext uri="{FF2B5EF4-FFF2-40B4-BE49-F238E27FC236}">
                <a16:creationId xmlns:a16="http://schemas.microsoft.com/office/drawing/2014/main" id="{B13B1EB3-9D20-6203-CD70-BB241D220989}"/>
              </a:ext>
            </a:extLst>
          </p:cNvPr>
          <p:cNvSpPr txBox="1"/>
          <p:nvPr/>
        </p:nvSpPr>
        <p:spPr>
          <a:xfrm>
            <a:off x="1016000" y="1810327"/>
            <a:ext cx="10208470" cy="1938992"/>
          </a:xfrm>
          <a:prstGeom prst="rect">
            <a:avLst/>
          </a:prstGeom>
          <a:noFill/>
        </p:spPr>
        <p:txBody>
          <a:bodyPr wrap="square" rtlCol="0">
            <a:spAutoFit/>
          </a:bodyPr>
          <a:lstStyle/>
          <a:p>
            <a:pPr algn="l">
              <a:spcAft>
                <a:spcPts val="750"/>
              </a:spcAft>
            </a:pPr>
            <a:r>
              <a:rPr lang="de-DE" sz="2400" b="0" i="0" u="none" strike="noStrike" dirty="0">
                <a:solidFill>
                  <a:srgbClr val="000000"/>
                </a:solidFill>
                <a:effectLst/>
                <a:latin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endParaRPr lang="de-DE" sz="2400" dirty="0">
              <a:latin typeface="+mn-ea"/>
              <a:cs typeface="Arial" panose="020B0604020202020204" pitchFamily="34" charset="0"/>
            </a:endParaRPr>
          </a:p>
        </p:txBody>
      </p:sp>
      <p:sp>
        <p:nvSpPr>
          <p:cNvPr id="2" name="Wolkenförmige Legende 1">
            <a:extLst>
              <a:ext uri="{FF2B5EF4-FFF2-40B4-BE49-F238E27FC236}">
                <a16:creationId xmlns:a16="http://schemas.microsoft.com/office/drawing/2014/main" id="{F8DF510A-912D-6FD2-E4C7-4B8D9BB1651B}"/>
              </a:ext>
            </a:extLst>
          </p:cNvPr>
          <p:cNvSpPr/>
          <p:nvPr/>
        </p:nvSpPr>
        <p:spPr bwMode="auto">
          <a:xfrm>
            <a:off x="5929746" y="3749319"/>
            <a:ext cx="5087286" cy="1709372"/>
          </a:xfrm>
          <a:prstGeom prst="cloudCallout">
            <a:avLst>
              <a:gd name="adj1" fmla="val -66067"/>
              <a:gd name="adj2" fmla="val -66601"/>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bg1"/>
                </a:solidFill>
                <a:latin typeface="+mn-ea"/>
              </a:rPr>
              <a:t>Und was heißt das </a:t>
            </a:r>
          </a:p>
          <a:p>
            <a:pPr algn="ctr"/>
            <a:r>
              <a:rPr lang="de-DE" sz="2400" dirty="0">
                <a:solidFill>
                  <a:schemeClr val="bg1"/>
                </a:solidFill>
                <a:latin typeface="+mn-ea"/>
              </a:rPr>
              <a:t>nun genau?</a:t>
            </a:r>
          </a:p>
        </p:txBody>
      </p:sp>
    </p:spTree>
    <p:extLst>
      <p:ext uri="{BB962C8B-B14F-4D97-AF65-F5344CB8AC3E}">
        <p14:creationId xmlns:p14="http://schemas.microsoft.com/office/powerpoint/2010/main" val="16333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hlinkClick r:id="rId2"/>
            <a:extLst>
              <a:ext uri="{FF2B5EF4-FFF2-40B4-BE49-F238E27FC236}">
                <a16:creationId xmlns:a16="http://schemas.microsoft.com/office/drawing/2014/main" id="{5DB74439-C5E6-4733-950B-4CD1DEDCE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490" y="384426"/>
            <a:ext cx="5540507" cy="5540507"/>
          </a:xfrm>
          <a:prstGeom prst="rect">
            <a:avLst/>
          </a:prstGeom>
        </p:spPr>
      </p:pic>
      <p:pic>
        <p:nvPicPr>
          <p:cNvPr id="4" name="Grafik 3">
            <a:hlinkClick r:id="rId2"/>
            <a:extLst>
              <a:ext uri="{FF2B5EF4-FFF2-40B4-BE49-F238E27FC236}">
                <a16:creationId xmlns:a16="http://schemas.microsoft.com/office/drawing/2014/main" id="{AE9579C4-C59B-4114-9E0C-26CE61DFBECC}"/>
              </a:ext>
            </a:extLst>
          </p:cNvPr>
          <p:cNvPicPr>
            <a:picLocks noChangeAspect="1"/>
          </p:cNvPicPr>
          <p:nvPr/>
        </p:nvPicPr>
        <p:blipFill>
          <a:blip r:embed="rId4"/>
          <a:stretch>
            <a:fillRect/>
          </a:stretch>
        </p:blipFill>
        <p:spPr>
          <a:xfrm>
            <a:off x="7253858" y="3543436"/>
            <a:ext cx="2338197" cy="2381497"/>
          </a:xfrm>
          <a:prstGeom prst="rect">
            <a:avLst/>
          </a:prstGeom>
        </p:spPr>
      </p:pic>
    </p:spTree>
    <p:extLst>
      <p:ext uri="{BB962C8B-B14F-4D97-AF65-F5344CB8AC3E}">
        <p14:creationId xmlns:p14="http://schemas.microsoft.com/office/powerpoint/2010/main" val="17437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471266C8-E926-D60A-8D06-9BF86C4FB9AD}"/>
            </a:ext>
          </a:extLst>
        </p:cNvPr>
        <p:cNvGrpSpPr/>
        <p:nvPr/>
      </p:nvGrpSpPr>
      <p:grpSpPr bwMode="auto">
        <a:xfrm>
          <a:off x="0" y="0"/>
          <a:ext cx="0" cy="0"/>
          <a:chOff x="0" y="0"/>
          <a:chExt cx="0" cy="0"/>
        </a:xfrm>
      </p:grpSpPr>
      <p:sp>
        <p:nvSpPr>
          <p:cNvPr id="4" name="Textfeld 3">
            <a:extLst>
              <a:ext uri="{FF2B5EF4-FFF2-40B4-BE49-F238E27FC236}">
                <a16:creationId xmlns:a16="http://schemas.microsoft.com/office/drawing/2014/main" id="{1E2AEA2B-DA81-8BBB-0DCC-5CCBA3E49DC9}"/>
              </a:ext>
            </a:extLst>
          </p:cNvPr>
          <p:cNvSpPr txBox="1"/>
          <p:nvPr/>
        </p:nvSpPr>
        <p:spPr bwMode="auto">
          <a:xfrm>
            <a:off x="479525" y="126669"/>
            <a:ext cx="10197712" cy="2000548"/>
          </a:xfrm>
          <a:prstGeom prst="rect">
            <a:avLst/>
          </a:prstGeom>
          <a:noFill/>
        </p:spPr>
        <p:txBody>
          <a:bodyPr wrap="square" rtlCol="0">
            <a:spAutoFit/>
          </a:bodyPr>
          <a:lstStyle/>
          <a:p>
            <a:pPr>
              <a:defRPr/>
            </a:pPr>
            <a:r>
              <a:rPr lang="de-DE" sz="4400" b="1" dirty="0">
                <a:solidFill>
                  <a:srgbClr val="7030A0"/>
                </a:solidFill>
                <a:latin typeface="Arial"/>
                <a:cs typeface="Arial"/>
              </a:rPr>
              <a:t>Arbeitsauftrag</a:t>
            </a:r>
          </a:p>
          <a:p>
            <a:pPr>
              <a:defRPr/>
            </a:pPr>
            <a:endParaRPr lang="de-DE" sz="3200" b="1" dirty="0">
              <a:solidFill>
                <a:srgbClr val="7030A0"/>
              </a:solidFill>
              <a:latin typeface="Arial"/>
              <a:cs typeface="Arial"/>
            </a:endParaRPr>
          </a:p>
          <a:p>
            <a:pPr>
              <a:defRPr/>
            </a:pPr>
            <a:r>
              <a:rPr lang="de-DE" sz="2400" dirty="0">
                <a:latin typeface="+mn-ea"/>
              </a:rPr>
              <a:t>Sieh dir das folgende </a:t>
            </a:r>
            <a:r>
              <a:rPr lang="de-DE" sz="2400" dirty="0">
                <a:latin typeface="+mn-ea"/>
                <a:hlinkClick r:id="rId3"/>
              </a:rPr>
              <a:t>Video</a:t>
            </a:r>
            <a:r>
              <a:rPr lang="de-DE" sz="2400" dirty="0">
                <a:latin typeface="+mn-ea"/>
              </a:rPr>
              <a:t> an und vervollständige dabei den Lückentext auf deinem Arbeitsblatt.</a:t>
            </a:r>
            <a:endParaRPr sz="2400" dirty="0">
              <a:latin typeface="+mn-ea"/>
            </a:endParaRPr>
          </a:p>
        </p:txBody>
      </p:sp>
      <p:pic>
        <p:nvPicPr>
          <p:cNvPr id="10" name="Grafik 9" descr="Ein Bild, das Text, Schrift, Screenshot, Reihe enthält.&#10;&#10;KI-generierte Inhalte können fehlerhaft sein.">
            <a:extLst>
              <a:ext uri="{FF2B5EF4-FFF2-40B4-BE49-F238E27FC236}">
                <a16:creationId xmlns:a16="http://schemas.microsoft.com/office/drawing/2014/main" id="{25D34121-1BCE-85A0-15B9-87DEC6562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037" y="2474578"/>
            <a:ext cx="10796150" cy="3489362"/>
          </a:xfrm>
          <a:prstGeom prst="rect">
            <a:avLst/>
          </a:prstGeom>
        </p:spPr>
      </p:pic>
    </p:spTree>
    <p:extLst>
      <p:ext uri="{BB962C8B-B14F-4D97-AF65-F5344CB8AC3E}">
        <p14:creationId xmlns:p14="http://schemas.microsoft.com/office/powerpoint/2010/main" val="310393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D2674505-1798-3656-214A-AEF4CE972E13}"/>
            </a:ext>
          </a:extLst>
        </p:cNvPr>
        <p:cNvGrpSpPr/>
        <p:nvPr/>
      </p:nvGrpSpPr>
      <p:grpSpPr bwMode="auto">
        <a:xfrm>
          <a:off x="0" y="0"/>
          <a:ext cx="0" cy="0"/>
          <a:chOff x="0" y="0"/>
          <a:chExt cx="0" cy="0"/>
        </a:xfrm>
      </p:grpSpPr>
      <p:pic>
        <p:nvPicPr>
          <p:cNvPr id="10" name="Grafik 9" descr="Ein Bild, das Text, Schrift, Screenshot, Reihe enthält.&#10;&#10;KI-generierte Inhalte können fehlerhaft sein.">
            <a:extLst>
              <a:ext uri="{FF2B5EF4-FFF2-40B4-BE49-F238E27FC236}">
                <a16:creationId xmlns:a16="http://schemas.microsoft.com/office/drawing/2014/main" id="{D9C26EEB-AD3B-5EC6-FCDD-359665CB7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64" y="1089123"/>
            <a:ext cx="11661983" cy="3769203"/>
          </a:xfrm>
          <a:prstGeom prst="rect">
            <a:avLst/>
          </a:prstGeom>
        </p:spPr>
      </p:pic>
      <p:sp>
        <p:nvSpPr>
          <p:cNvPr id="2" name="Textfeld 1">
            <a:extLst>
              <a:ext uri="{FF2B5EF4-FFF2-40B4-BE49-F238E27FC236}">
                <a16:creationId xmlns:a16="http://schemas.microsoft.com/office/drawing/2014/main" id="{543A3643-A68E-2F21-6725-393F64FE399D}"/>
              </a:ext>
            </a:extLst>
          </p:cNvPr>
          <p:cNvSpPr txBox="1"/>
          <p:nvPr/>
        </p:nvSpPr>
        <p:spPr>
          <a:xfrm>
            <a:off x="554182" y="249382"/>
            <a:ext cx="4211782" cy="646331"/>
          </a:xfrm>
          <a:prstGeom prst="rect">
            <a:avLst/>
          </a:prstGeom>
          <a:noFill/>
        </p:spPr>
        <p:txBody>
          <a:bodyPr wrap="square" rtlCol="0">
            <a:spAutoFit/>
          </a:bodyPr>
          <a:lstStyle/>
          <a:p>
            <a:r>
              <a:rPr lang="de-DE" sz="3600" dirty="0">
                <a:solidFill>
                  <a:srgbClr val="7030A0"/>
                </a:solidFill>
                <a:latin typeface="+mn-ea"/>
              </a:rPr>
              <a:t>Lösung:</a:t>
            </a:r>
          </a:p>
        </p:txBody>
      </p:sp>
      <p:sp>
        <p:nvSpPr>
          <p:cNvPr id="3" name="Textfeld 2">
            <a:extLst>
              <a:ext uri="{FF2B5EF4-FFF2-40B4-BE49-F238E27FC236}">
                <a16:creationId xmlns:a16="http://schemas.microsoft.com/office/drawing/2014/main" id="{FB080DE8-81E2-F732-0246-1DE97692BC82}"/>
              </a:ext>
            </a:extLst>
          </p:cNvPr>
          <p:cNvSpPr txBox="1"/>
          <p:nvPr/>
        </p:nvSpPr>
        <p:spPr>
          <a:xfrm>
            <a:off x="7241309" y="2429164"/>
            <a:ext cx="2854036" cy="461665"/>
          </a:xfrm>
          <a:prstGeom prst="rect">
            <a:avLst/>
          </a:prstGeom>
          <a:noFill/>
        </p:spPr>
        <p:txBody>
          <a:bodyPr wrap="square" rtlCol="0">
            <a:spAutoFit/>
          </a:bodyPr>
          <a:lstStyle/>
          <a:p>
            <a:pPr algn="ctr"/>
            <a:r>
              <a:rPr lang="de-DE" sz="2400" dirty="0">
                <a:solidFill>
                  <a:srgbClr val="7030A0"/>
                </a:solidFill>
                <a:latin typeface="+mn-ea"/>
              </a:rPr>
              <a:t>informieren</a:t>
            </a:r>
          </a:p>
        </p:txBody>
      </p:sp>
      <p:sp>
        <p:nvSpPr>
          <p:cNvPr id="5" name="Textfeld 4">
            <a:extLst>
              <a:ext uri="{FF2B5EF4-FFF2-40B4-BE49-F238E27FC236}">
                <a16:creationId xmlns:a16="http://schemas.microsoft.com/office/drawing/2014/main" id="{36FCC1DB-09B5-FC27-8266-6D6CAD7F35B8}"/>
              </a:ext>
            </a:extLst>
          </p:cNvPr>
          <p:cNvSpPr txBox="1"/>
          <p:nvPr/>
        </p:nvSpPr>
        <p:spPr bwMode="auto">
          <a:xfrm>
            <a:off x="6571673" y="2890829"/>
            <a:ext cx="2854036" cy="461665"/>
          </a:xfrm>
          <a:prstGeom prst="rect">
            <a:avLst/>
          </a:prstGeom>
          <a:noFill/>
        </p:spPr>
        <p:txBody>
          <a:bodyPr wrap="square" rtlCol="0">
            <a:spAutoFit/>
          </a:bodyPr>
          <a:lstStyle/>
          <a:p>
            <a:pPr algn="ctr"/>
            <a:r>
              <a:rPr lang="de-DE" sz="2400" dirty="0">
                <a:solidFill>
                  <a:srgbClr val="7030A0"/>
                </a:solidFill>
                <a:latin typeface="+mn-ea"/>
              </a:rPr>
              <a:t>Fehler</a:t>
            </a:r>
          </a:p>
        </p:txBody>
      </p:sp>
      <p:sp>
        <p:nvSpPr>
          <p:cNvPr id="6" name="Textfeld 5">
            <a:extLst>
              <a:ext uri="{FF2B5EF4-FFF2-40B4-BE49-F238E27FC236}">
                <a16:creationId xmlns:a16="http://schemas.microsoft.com/office/drawing/2014/main" id="{6A1A298A-861A-7855-7C45-5D7977941BAB}"/>
              </a:ext>
            </a:extLst>
          </p:cNvPr>
          <p:cNvSpPr txBox="1"/>
          <p:nvPr/>
        </p:nvSpPr>
        <p:spPr bwMode="auto">
          <a:xfrm>
            <a:off x="2230582" y="3352494"/>
            <a:ext cx="2854036" cy="461665"/>
          </a:xfrm>
          <a:prstGeom prst="rect">
            <a:avLst/>
          </a:prstGeom>
          <a:noFill/>
        </p:spPr>
        <p:txBody>
          <a:bodyPr wrap="square" rtlCol="0">
            <a:spAutoFit/>
          </a:bodyPr>
          <a:lstStyle/>
          <a:p>
            <a:pPr algn="ctr"/>
            <a:r>
              <a:rPr lang="de-DE" sz="2400" dirty="0">
                <a:solidFill>
                  <a:srgbClr val="7030A0"/>
                </a:solidFill>
                <a:latin typeface="+mn-ea"/>
              </a:rPr>
              <a:t>frei</a:t>
            </a:r>
          </a:p>
        </p:txBody>
      </p:sp>
      <p:sp>
        <p:nvSpPr>
          <p:cNvPr id="7" name="Textfeld 6">
            <a:extLst>
              <a:ext uri="{FF2B5EF4-FFF2-40B4-BE49-F238E27FC236}">
                <a16:creationId xmlns:a16="http://schemas.microsoft.com/office/drawing/2014/main" id="{42E35F87-D46D-8352-3D95-CA7B3CCD27AA}"/>
              </a:ext>
            </a:extLst>
          </p:cNvPr>
          <p:cNvSpPr txBox="1"/>
          <p:nvPr/>
        </p:nvSpPr>
        <p:spPr bwMode="auto">
          <a:xfrm>
            <a:off x="8534400" y="3352493"/>
            <a:ext cx="2854036" cy="461665"/>
          </a:xfrm>
          <a:prstGeom prst="rect">
            <a:avLst/>
          </a:prstGeom>
          <a:noFill/>
        </p:spPr>
        <p:txBody>
          <a:bodyPr wrap="square" rtlCol="0">
            <a:spAutoFit/>
          </a:bodyPr>
          <a:lstStyle/>
          <a:p>
            <a:pPr algn="ctr"/>
            <a:r>
              <a:rPr lang="de-DE" sz="2400" dirty="0">
                <a:solidFill>
                  <a:srgbClr val="7030A0"/>
                </a:solidFill>
                <a:latin typeface="+mn-ea"/>
              </a:rPr>
              <a:t>verbieten</a:t>
            </a:r>
          </a:p>
        </p:txBody>
      </p:sp>
      <p:sp>
        <p:nvSpPr>
          <p:cNvPr id="8" name="Textfeld 7">
            <a:extLst>
              <a:ext uri="{FF2B5EF4-FFF2-40B4-BE49-F238E27FC236}">
                <a16:creationId xmlns:a16="http://schemas.microsoft.com/office/drawing/2014/main" id="{5F4E57CE-92FB-1C0E-F6D4-F46F1032A43B}"/>
              </a:ext>
            </a:extLst>
          </p:cNvPr>
          <p:cNvSpPr txBox="1"/>
          <p:nvPr/>
        </p:nvSpPr>
        <p:spPr bwMode="auto">
          <a:xfrm>
            <a:off x="2515138" y="3814158"/>
            <a:ext cx="2854036" cy="461665"/>
          </a:xfrm>
          <a:prstGeom prst="rect">
            <a:avLst/>
          </a:prstGeom>
          <a:noFill/>
        </p:spPr>
        <p:txBody>
          <a:bodyPr wrap="square" rtlCol="0">
            <a:spAutoFit/>
          </a:bodyPr>
          <a:lstStyle/>
          <a:p>
            <a:pPr algn="ctr"/>
            <a:r>
              <a:rPr lang="de-DE" sz="2400" dirty="0">
                <a:solidFill>
                  <a:srgbClr val="7030A0"/>
                </a:solidFill>
                <a:latin typeface="+mn-ea"/>
              </a:rPr>
              <a:t>bestrafen</a:t>
            </a:r>
          </a:p>
        </p:txBody>
      </p:sp>
      <p:sp>
        <p:nvSpPr>
          <p:cNvPr id="9" name="Textfeld 8">
            <a:extLst>
              <a:ext uri="{FF2B5EF4-FFF2-40B4-BE49-F238E27FC236}">
                <a16:creationId xmlns:a16="http://schemas.microsoft.com/office/drawing/2014/main" id="{7832C544-50D9-86A6-FEB2-029CEEE24063}"/>
              </a:ext>
            </a:extLst>
          </p:cNvPr>
          <p:cNvSpPr txBox="1"/>
          <p:nvPr/>
        </p:nvSpPr>
        <p:spPr bwMode="auto">
          <a:xfrm>
            <a:off x="692727" y="4275823"/>
            <a:ext cx="2854036" cy="461665"/>
          </a:xfrm>
          <a:prstGeom prst="rect">
            <a:avLst/>
          </a:prstGeom>
          <a:noFill/>
        </p:spPr>
        <p:txBody>
          <a:bodyPr wrap="square" rtlCol="0">
            <a:spAutoFit/>
          </a:bodyPr>
          <a:lstStyle/>
          <a:p>
            <a:pPr algn="ctr"/>
            <a:r>
              <a:rPr lang="de-DE" sz="2400" dirty="0">
                <a:solidFill>
                  <a:srgbClr val="7030A0"/>
                </a:solidFill>
                <a:latin typeface="+mn-ea"/>
              </a:rPr>
              <a:t>Grundgesetz</a:t>
            </a:r>
          </a:p>
        </p:txBody>
      </p:sp>
    </p:spTree>
    <p:extLst>
      <p:ext uri="{BB962C8B-B14F-4D97-AF65-F5344CB8AC3E}">
        <p14:creationId xmlns:p14="http://schemas.microsoft.com/office/powerpoint/2010/main" val="171613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A289C-039C-BB61-37B3-6686B3ABBBB6}"/>
              </a:ext>
            </a:extLst>
          </p:cNvPr>
          <p:cNvSpPr>
            <a:spLocks noGrp="1"/>
          </p:cNvSpPr>
          <p:nvPr>
            <p:ph type="title"/>
          </p:nvPr>
        </p:nvSpPr>
        <p:spPr>
          <a:xfrm>
            <a:off x="710818" y="274874"/>
            <a:ext cx="10515600" cy="1325563"/>
          </a:xfrm>
        </p:spPr>
        <p:txBody>
          <a:bodyPr/>
          <a:lstStyle/>
          <a:p>
            <a:pPr algn="ctr"/>
            <a:r>
              <a:rPr lang="de-DE" sz="4000" b="1" dirty="0">
                <a:solidFill>
                  <a:srgbClr val="7030A0"/>
                </a:solidFill>
              </a:rPr>
              <a:t>Was denkst du?</a:t>
            </a:r>
            <a:br>
              <a:rPr lang="de-DE" sz="4000" b="1" dirty="0">
                <a:solidFill>
                  <a:srgbClr val="7030A0"/>
                </a:solidFill>
              </a:rPr>
            </a:br>
            <a:r>
              <a:rPr lang="de-DE" sz="3200" dirty="0"/>
              <a:t>Vervollständige einen der folgenden Sätze. </a:t>
            </a:r>
            <a:endParaRPr lang="de-DE" sz="4000" dirty="0"/>
          </a:p>
        </p:txBody>
      </p:sp>
      <p:sp>
        <p:nvSpPr>
          <p:cNvPr id="4" name="Ovale Legende 3">
            <a:extLst>
              <a:ext uri="{FF2B5EF4-FFF2-40B4-BE49-F238E27FC236}">
                <a16:creationId xmlns:a16="http://schemas.microsoft.com/office/drawing/2014/main" id="{752EEC23-325E-1C2C-62F0-0A3BFDF511DD}"/>
              </a:ext>
            </a:extLst>
          </p:cNvPr>
          <p:cNvSpPr/>
          <p:nvPr/>
        </p:nvSpPr>
        <p:spPr>
          <a:xfrm>
            <a:off x="304223" y="1627867"/>
            <a:ext cx="5209886" cy="1888569"/>
          </a:xfrm>
          <a:prstGeom prst="wedgeEllipseCallout">
            <a:avLst>
              <a:gd name="adj1" fmla="val -50301"/>
              <a:gd name="adj2" fmla="val 82017"/>
            </a:avLst>
          </a:prstGeom>
          <a:ln w="19050">
            <a:solidFill>
              <a:srgbClr val="7030A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de-DE" sz="2800" dirty="0">
                <a:latin typeface="+mn-ea"/>
              </a:rPr>
              <a:t>Journalistinnen/</a:t>
            </a:r>
          </a:p>
          <a:p>
            <a:pPr algn="ctr"/>
            <a:r>
              <a:rPr lang="de-DE" sz="2800" dirty="0">
                <a:latin typeface="+mn-ea"/>
              </a:rPr>
              <a:t>Journalisten haben einen wichtigen Beruf, da sie… </a:t>
            </a:r>
          </a:p>
        </p:txBody>
      </p:sp>
      <p:sp>
        <p:nvSpPr>
          <p:cNvPr id="5" name="Ovale Legende 4">
            <a:extLst>
              <a:ext uri="{FF2B5EF4-FFF2-40B4-BE49-F238E27FC236}">
                <a16:creationId xmlns:a16="http://schemas.microsoft.com/office/drawing/2014/main" id="{C13AB235-8B9A-1CBC-335F-6A197E184752}"/>
              </a:ext>
            </a:extLst>
          </p:cNvPr>
          <p:cNvSpPr/>
          <p:nvPr/>
        </p:nvSpPr>
        <p:spPr>
          <a:xfrm>
            <a:off x="6391564" y="1798637"/>
            <a:ext cx="5663276" cy="1888569"/>
          </a:xfrm>
          <a:prstGeom prst="wedgeEllipseCallout">
            <a:avLst>
              <a:gd name="adj1" fmla="val 38646"/>
              <a:gd name="adj2" fmla="val -70531"/>
            </a:avLst>
          </a:prstGeom>
          <a:ln w="19050">
            <a:solidFill>
              <a:srgbClr val="7030A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spcAft>
                <a:spcPts val="1200"/>
              </a:spcAft>
            </a:pPr>
            <a:r>
              <a:rPr lang="de-DE" sz="2800" dirty="0">
                <a:latin typeface="+mn-ea"/>
              </a:rPr>
              <a:t>Ohne die Pressefreiheit, dürften sie…</a:t>
            </a:r>
          </a:p>
        </p:txBody>
      </p:sp>
      <p:sp>
        <p:nvSpPr>
          <p:cNvPr id="6" name="Ovale Legende 5">
            <a:extLst>
              <a:ext uri="{FF2B5EF4-FFF2-40B4-BE49-F238E27FC236}">
                <a16:creationId xmlns:a16="http://schemas.microsoft.com/office/drawing/2014/main" id="{2F7B4611-2B0B-61DB-F189-3381290E43FA}"/>
              </a:ext>
            </a:extLst>
          </p:cNvPr>
          <p:cNvSpPr/>
          <p:nvPr/>
        </p:nvSpPr>
        <p:spPr>
          <a:xfrm>
            <a:off x="2881746" y="4023951"/>
            <a:ext cx="6221384" cy="2155176"/>
          </a:xfrm>
          <a:prstGeom prst="wedgeEllipseCallout">
            <a:avLst>
              <a:gd name="adj1" fmla="val 57559"/>
              <a:gd name="adj2" fmla="val 43262"/>
            </a:avLst>
          </a:prstGeom>
          <a:ln w="19050">
            <a:solidFill>
              <a:srgbClr val="7030A0"/>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spcAft>
                <a:spcPts val="1200"/>
              </a:spcAft>
            </a:pPr>
            <a:r>
              <a:rPr lang="de-DE" sz="2800" dirty="0">
                <a:latin typeface="+mn-ea"/>
              </a:rPr>
              <a:t>Die Pressefreiheit ist wichtig für die Menschen in der Demokratie, weil…</a:t>
            </a:r>
          </a:p>
        </p:txBody>
      </p:sp>
    </p:spTree>
    <p:extLst>
      <p:ext uri="{BB962C8B-B14F-4D97-AF65-F5344CB8AC3E}">
        <p14:creationId xmlns:p14="http://schemas.microsoft.com/office/powerpoint/2010/main" val="348356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a:extLst>
            <a:ext uri="{FF2B5EF4-FFF2-40B4-BE49-F238E27FC236}">
              <a16:creationId xmlns:a16="http://schemas.microsoft.com/office/drawing/2014/main" id="{86D64448-C0DE-4ED2-26AF-9D6C0A910CFB}"/>
            </a:ext>
          </a:extLst>
        </p:cNvPr>
        <p:cNvGrpSpPr/>
        <p:nvPr/>
      </p:nvGrpSpPr>
      <p:grpSpPr bwMode="auto">
        <a:xfrm>
          <a:off x="0" y="0"/>
          <a:ext cx="0" cy="0"/>
          <a:chOff x="0" y="0"/>
          <a:chExt cx="0" cy="0"/>
        </a:xfrm>
      </p:grpSpPr>
      <p:sp>
        <p:nvSpPr>
          <p:cNvPr id="4" name="Textfeld 3">
            <a:extLst>
              <a:ext uri="{FF2B5EF4-FFF2-40B4-BE49-F238E27FC236}">
                <a16:creationId xmlns:a16="http://schemas.microsoft.com/office/drawing/2014/main" id="{C5632265-8FF9-E176-AB43-2141FCF14172}"/>
              </a:ext>
            </a:extLst>
          </p:cNvPr>
          <p:cNvSpPr txBox="1"/>
          <p:nvPr/>
        </p:nvSpPr>
        <p:spPr bwMode="auto">
          <a:xfrm>
            <a:off x="479525" y="126669"/>
            <a:ext cx="10197712" cy="2000548"/>
          </a:xfrm>
          <a:prstGeom prst="rect">
            <a:avLst/>
          </a:prstGeom>
          <a:noFill/>
        </p:spPr>
        <p:txBody>
          <a:bodyPr wrap="square" rtlCol="0">
            <a:spAutoFit/>
          </a:bodyPr>
          <a:lstStyle/>
          <a:p>
            <a:pPr>
              <a:defRPr/>
            </a:pPr>
            <a:r>
              <a:rPr lang="de-DE" sz="4400" b="1" dirty="0">
                <a:solidFill>
                  <a:srgbClr val="7030A0"/>
                </a:solidFill>
                <a:latin typeface="Arial"/>
                <a:cs typeface="Arial"/>
              </a:rPr>
              <a:t>Arbeitsauftrag</a:t>
            </a:r>
          </a:p>
          <a:p>
            <a:pPr>
              <a:defRPr/>
            </a:pPr>
            <a:endParaRPr lang="de-DE" sz="3200" b="1" dirty="0">
              <a:solidFill>
                <a:srgbClr val="7030A0"/>
              </a:solidFill>
              <a:latin typeface="Arial"/>
              <a:cs typeface="Arial"/>
            </a:endParaRPr>
          </a:p>
          <a:p>
            <a:pPr>
              <a:defRPr/>
            </a:pPr>
            <a:r>
              <a:rPr lang="de-DE" sz="2400" dirty="0">
                <a:latin typeface="+mn-ea"/>
              </a:rPr>
              <a:t>Vervollständige zum Schluss den Satz unter Aufgabe 2 mit deinen eigenen Gedanken! </a:t>
            </a:r>
            <a:endParaRPr sz="2400" dirty="0">
              <a:latin typeface="+mn-ea"/>
            </a:endParaRPr>
          </a:p>
        </p:txBody>
      </p:sp>
      <p:pic>
        <p:nvPicPr>
          <p:cNvPr id="3" name="Grafik 2" descr="Ein Bild, das Text, Screenshot, Schrift, Reihe enthält.&#10;&#10;KI-generierte Inhalte können fehlerhaft sein.">
            <a:extLst>
              <a:ext uri="{FF2B5EF4-FFF2-40B4-BE49-F238E27FC236}">
                <a16:creationId xmlns:a16="http://schemas.microsoft.com/office/drawing/2014/main" id="{A66F5E09-9C14-A33F-E367-7C5E308D0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24" y="2575554"/>
            <a:ext cx="11691527" cy="2256830"/>
          </a:xfrm>
          <a:prstGeom prst="rect">
            <a:avLst/>
          </a:prstGeom>
        </p:spPr>
      </p:pic>
    </p:spTree>
    <p:extLst>
      <p:ext uri="{BB962C8B-B14F-4D97-AF65-F5344CB8AC3E}">
        <p14:creationId xmlns:p14="http://schemas.microsoft.com/office/powerpoint/2010/main" val="180335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D10DD-D91A-2A08-3C3D-8724830F1838}"/>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94886D1D-28C2-28F6-21F2-C0FC379181ED}"/>
              </a:ext>
            </a:extLst>
          </p:cNvPr>
          <p:cNvSpPr/>
          <p:nvPr/>
        </p:nvSpPr>
        <p:spPr>
          <a:xfrm>
            <a:off x="922789" y="427839"/>
            <a:ext cx="10301681" cy="1040234"/>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 5 GG</a:t>
            </a:r>
          </a:p>
        </p:txBody>
      </p:sp>
      <p:sp>
        <p:nvSpPr>
          <p:cNvPr id="5" name="Textfeld 4">
            <a:extLst>
              <a:ext uri="{FF2B5EF4-FFF2-40B4-BE49-F238E27FC236}">
                <a16:creationId xmlns:a16="http://schemas.microsoft.com/office/drawing/2014/main" id="{9182C108-85C9-8C06-6033-C8320DBEED29}"/>
              </a:ext>
            </a:extLst>
          </p:cNvPr>
          <p:cNvSpPr txBox="1"/>
          <p:nvPr/>
        </p:nvSpPr>
        <p:spPr>
          <a:xfrm>
            <a:off x="1016000" y="1810327"/>
            <a:ext cx="10208470" cy="1938992"/>
          </a:xfrm>
          <a:prstGeom prst="rect">
            <a:avLst/>
          </a:prstGeom>
          <a:noFill/>
        </p:spPr>
        <p:txBody>
          <a:bodyPr wrap="square" rtlCol="0">
            <a:spAutoFit/>
          </a:bodyPr>
          <a:lstStyle/>
          <a:p>
            <a:pPr algn="l">
              <a:spcAft>
                <a:spcPts val="750"/>
              </a:spcAft>
            </a:pPr>
            <a:r>
              <a:rPr lang="de-DE" sz="2400" b="0" i="0" u="none" strike="noStrike" dirty="0">
                <a:solidFill>
                  <a:srgbClr val="000000"/>
                </a:solidFill>
                <a:effectLst/>
                <a:latin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endParaRPr lang="de-DE" sz="2400" dirty="0">
              <a:latin typeface="+mn-ea"/>
              <a:cs typeface="Arial" panose="020B0604020202020204" pitchFamily="34" charset="0"/>
            </a:endParaRPr>
          </a:p>
        </p:txBody>
      </p:sp>
    </p:spTree>
    <p:extLst>
      <p:ext uri="{BB962C8B-B14F-4D97-AF65-F5344CB8AC3E}">
        <p14:creationId xmlns:p14="http://schemas.microsoft.com/office/powerpoint/2010/main" val="40848178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 Verfassungsviertelstunde" id="{37B4F3ED-0620-4645-BA3D-91E9C9648E05}" vid="{A4FF2EB2-9274-2A4B-B879-8F5FEF3D37E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plate>
  <TotalTime>0</TotalTime>
  <Words>693</Words>
  <Application>Microsoft Office PowerPoint</Application>
  <DocSecurity>0</DocSecurity>
  <PresentationFormat>Breitbild</PresentationFormat>
  <Paragraphs>53</Paragraphs>
  <Slides>12</Slides>
  <Notes>8</Notes>
  <HiddenSlides>3</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Was denkst du? Vervollständige einen der folgenden Sätze. </vt:lpstr>
      <vt:lpstr>PowerPoint-Präsentation</vt:lpstr>
      <vt:lpstr>PowerPoint-Präsentation</vt:lpstr>
      <vt:lpstr>PowerPoint-Präsentation</vt:lpstr>
      <vt:lpstr>Bildquellen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7</cp:revision>
  <dcterms:created xsi:type="dcterms:W3CDTF">2025-02-17T15:48:28Z</dcterms:created>
  <dcterms:modified xsi:type="dcterms:W3CDTF">2025-04-10T14:48:32Z</dcterms:modified>
  <cp:category/>
  <dc:identifier/>
  <cp:contentStatus/>
  <dc:language/>
  <cp:version/>
</cp:coreProperties>
</file>