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DF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23"/>
    <p:restoredTop sz="94694"/>
  </p:normalViewPr>
  <p:slideViewPr>
    <p:cSldViewPr snapToGrid="0">
      <p:cViewPr varScale="1">
        <p:scale>
          <a:sx n="84" d="100"/>
          <a:sy n="84" d="100"/>
        </p:scale>
        <p:origin x="208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8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323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34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320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55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7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8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19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14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31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3/24/23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96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7" r:id="rId6"/>
    <p:sldLayoutId id="2147483832" r:id="rId7"/>
    <p:sldLayoutId id="2147483833" r:id="rId8"/>
    <p:sldLayoutId id="2147483834" r:id="rId9"/>
    <p:sldLayoutId id="2147483836" r:id="rId10"/>
    <p:sldLayoutId id="214748383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1" name="Rectangle 90">
            <a:extLst>
              <a:ext uri="{FF2B5EF4-FFF2-40B4-BE49-F238E27FC236}">
                <a16:creationId xmlns:a16="http://schemas.microsoft.com/office/drawing/2014/main" id="{C7FE5201-BB98-480C-BADB-207C8F8938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3" name="Freeform: Shape 92">
            <a:extLst>
              <a:ext uri="{FF2B5EF4-FFF2-40B4-BE49-F238E27FC236}">
                <a16:creationId xmlns:a16="http://schemas.microsoft.com/office/drawing/2014/main" id="{2C6A351E-7849-4BE6-984F-21BF052C14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379" y="2882524"/>
            <a:ext cx="12184765" cy="3975477"/>
          </a:xfrm>
          <a:custGeom>
            <a:avLst/>
            <a:gdLst>
              <a:gd name="connsiteX0" fmla="*/ 8942254 w 12188952"/>
              <a:gd name="connsiteY0" fmla="*/ 34 h 3975477"/>
              <a:gd name="connsiteX1" fmla="*/ 11642906 w 12188952"/>
              <a:gd name="connsiteY1" fmla="*/ 225257 h 3975477"/>
              <a:gd name="connsiteX2" fmla="*/ 12188952 w 12188952"/>
              <a:gd name="connsiteY2" fmla="*/ 311174 h 3975477"/>
              <a:gd name="connsiteX3" fmla="*/ 12188952 w 12188952"/>
              <a:gd name="connsiteY3" fmla="*/ 3975477 h 3975477"/>
              <a:gd name="connsiteX4" fmla="*/ 0 w 12188952"/>
              <a:gd name="connsiteY4" fmla="*/ 3975477 h 3975477"/>
              <a:gd name="connsiteX5" fmla="*/ 0 w 12188952"/>
              <a:gd name="connsiteY5" fmla="*/ 1085061 h 3975477"/>
              <a:gd name="connsiteX6" fmla="*/ 552141 w 12188952"/>
              <a:gd name="connsiteY6" fmla="*/ 1079980 h 3975477"/>
              <a:gd name="connsiteX7" fmla="*/ 8942254 w 12188952"/>
              <a:gd name="connsiteY7" fmla="*/ 34 h 3975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975477">
                <a:moveTo>
                  <a:pt x="8942254" y="34"/>
                </a:moveTo>
                <a:cubicBezTo>
                  <a:pt x="9695041" y="1709"/>
                  <a:pt x="10568453" y="66687"/>
                  <a:pt x="11642906" y="225257"/>
                </a:cubicBezTo>
                <a:lnTo>
                  <a:pt x="12188952" y="311174"/>
                </a:lnTo>
                <a:lnTo>
                  <a:pt x="12188952" y="3975477"/>
                </a:lnTo>
                <a:lnTo>
                  <a:pt x="0" y="3975477"/>
                </a:lnTo>
                <a:lnTo>
                  <a:pt x="0" y="1085061"/>
                </a:lnTo>
                <a:lnTo>
                  <a:pt x="552141" y="1079980"/>
                </a:lnTo>
                <a:cubicBezTo>
                  <a:pt x="4849952" y="999477"/>
                  <a:pt x="5931106" y="-6667"/>
                  <a:pt x="8942254" y="34"/>
                </a:cubicBezTo>
                <a:close/>
              </a:path>
            </a:pathLst>
          </a:custGeom>
          <a:solidFill>
            <a:srgbClr val="BCBCBC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89B4FDB-F9D1-4D43-B86D-51ACE9F90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037B23DA-4E0E-49BE-810E-C7637A07D4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D65CA7FE-FCD5-47C3-92FB-F49AC69F07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EAD5018E-7FB8-4FEA-AA3F-0FD36E374B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C4A88892-D552-45DB-8CCD-6C9A16ACF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CB1D7A35-3512-4D9A-B5D9-88E8A9395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4ACB0DD2-9414-48A9-BA79-D51E16632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5AA1E851-0464-4EC3-8219-C796250F0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1CAADBF1-0CE2-427F-BEFD-78D4E64BF0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2802B401-1D95-400A-8D9E-187246678D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13F0EAFB-F3A2-4D25-B560-F52A25906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1CFFB80C-E3CE-4819-BDF0-4D68A9A0D9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3B0BA09C-F68C-40C4-B9F9-9D9724CFF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C3E693F-C86C-4623-AA42-E883D6374D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C96482AA-F56C-40B0-8222-3F76E3CC0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302A172B-1DBA-4520-AFAF-08E154349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7F0BAB68-600A-48AF-BBC0-D1362225C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752F0024-3921-4943-BD75-8B8E54FC8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6D632151-7D28-4DE9-BA72-C4FDEF1E25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3D6BFC43-3BCE-427B-BAC0-F42B78D05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B0CDE154-7BBB-4C66-9015-97400737B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E477CCD5-EA4B-4626-BD59-A76E92650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DB4D9CD3-DD4C-4140-9D1A-A3B5217FD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851245D5-14B2-48E8-88BA-467904EEA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ACC1EB80-3911-41A9-A8E6-5966A0E473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F5611626-2449-4313-BB89-F50B6E7D5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C2C8FC9E-6640-4CBC-BAB7-FCBDC5634E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60DD99DF-C91C-40A4-A8BE-DDA9140A4B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AF4A4E36-7BA6-445B-A7ED-470D4BFC39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035AC5C2-3974-4BD4-B657-1F17DD2CC2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0611033-3144-473A-80C6-F4FB900F93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7C39CA26-B170-4CA4-A8FB-61C194ADCA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Right Triangle 127">
            <a:extLst>
              <a:ext uri="{FF2B5EF4-FFF2-40B4-BE49-F238E27FC236}">
                <a16:creationId xmlns:a16="http://schemas.microsoft.com/office/drawing/2014/main" id="{2A56D982-198E-436A-A2D7-B9877B37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1" y="1528453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31FBA98-2BB9-1C02-4B46-6D4120559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7" y="725952"/>
            <a:ext cx="10811122" cy="2147932"/>
          </a:xfrm>
        </p:spPr>
        <p:txBody>
          <a:bodyPr anchor="ctr">
            <a:normAutofit/>
          </a:bodyPr>
          <a:lstStyle/>
          <a:p>
            <a:r>
              <a:rPr lang="de-DE" dirty="0"/>
              <a:t>Umsetzung einer </a:t>
            </a:r>
            <a:br>
              <a:rPr lang="de-DE" dirty="0"/>
            </a:br>
            <a:r>
              <a:rPr lang="de-DE" dirty="0"/>
              <a:t>schulinternen Mediathek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DC3B53B-CA04-01EF-6C84-6FDDD0FBF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6093" y="3432106"/>
            <a:ext cx="4666106" cy="2699064"/>
          </a:xfrm>
        </p:spPr>
        <p:txBody>
          <a:bodyPr anchor="ctr">
            <a:normAutofit/>
          </a:bodyPr>
          <a:lstStyle/>
          <a:p>
            <a:r>
              <a:rPr lang="de-DE" dirty="0"/>
              <a:t>Pilotprojekt: </a:t>
            </a:r>
          </a:p>
          <a:p>
            <a:r>
              <a:rPr lang="de-DE" dirty="0"/>
              <a:t>Fachschaft Mathematik</a:t>
            </a:r>
          </a:p>
        </p:txBody>
      </p:sp>
      <p:pic>
        <p:nvPicPr>
          <p:cNvPr id="6" name="Grafik 5" descr="Glühbirne und Zahnrad Silhouette">
            <a:extLst>
              <a:ext uri="{FF2B5EF4-FFF2-40B4-BE49-F238E27FC236}">
                <a16:creationId xmlns:a16="http://schemas.microsoft.com/office/drawing/2014/main" id="{B5D00DC6-77E7-6556-3FDB-EB7EC792BAF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47102" y="3413166"/>
            <a:ext cx="2760151" cy="2760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649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7C3C2D0-A48F-4A6F-9C7D-888E9DFE6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921D173-6284-4FAE-A99F-43ECD7FF2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A9BF565-BBEE-48F0-A1FA-F4E6BB258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92AA7AD-BC24-422C-941E-17CA67C9EA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5DE6859-3F3B-4967-BE7C-4A9E51DAE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15A87A1-CACC-4A2A-B78D-D40C6B33B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F779A3D-92DA-4F31-8FB7-B1C987E90E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D9AF05A-8ABD-47E9-BDF0-8FE84C30CA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C9C4168-16CE-49DB-9A25-7046068DC7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89829A5-43FD-42B2-ACDC-656339BF9E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A5CDD6A-F295-4FA4-9A8E-84EF71D4B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3D87361-C476-4621-86D8-7A4AAB077D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B28A1C1-067C-40F1-9DBD-7A29C86813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32EEEDA-3682-432F-8AF6-64C9861C43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55A0942-89D9-4008-B705-D394677DB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9F9EC0-3407-45D7-8140-44300FDEC7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80E820B-BF53-4C96-8E7F-0E84A2D0B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F916B3F-A54C-42D7-9755-BC4C334645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839EE86-1E58-4F25-A36E-6F8A0C1B4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CF943B8-9541-4EDB-BF3A-AC968A03B9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382AA5E-EAE7-4589-BD66-0D5C0CA9C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8B4626-DFE3-4915-854F-62EFAA5BE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D99BF45-4212-4A91-9D80-990C7971E1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B36D20A-9010-4C1A-9123-EBDEEB5131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6DACB13-D4A4-40CD-B5C2-1668B5A8FB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576C03C-90B5-4F21-869F-538C6C3FB6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2F950BD-388F-4F2D-9896-D94F81CD0A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BC3A6AC-920A-4DBD-A46A-E9ACB03BB1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8C2C64E-EFB0-4336-B5D5-4646040FD3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0760DFA-8273-42B4-BA9C-71A5B3271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BA07601-6746-4097-8AAC-604ADB050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22D8CD4-DCE3-42A2-85C2-2B5068B3C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D853C3B-C174-4ACE-99E6-3A948EE04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C3CB724-7E3E-CAA3-9C60-7B46D4B9A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685" y="1170074"/>
            <a:ext cx="3415364" cy="4887475"/>
          </a:xfrm>
        </p:spPr>
        <p:txBody>
          <a:bodyPr anchor="t">
            <a:normAutofit/>
          </a:bodyPr>
          <a:lstStyle/>
          <a:p>
            <a:r>
              <a:rPr lang="de-DE" dirty="0"/>
              <a:t>Warum ist eine Mediathek sinnvoll?</a:t>
            </a:r>
          </a:p>
        </p:txBody>
      </p:sp>
      <p:sp>
        <p:nvSpPr>
          <p:cNvPr id="43" name="Right Triangle 42">
            <a:extLst>
              <a:ext uri="{FF2B5EF4-FFF2-40B4-BE49-F238E27FC236}">
                <a16:creationId xmlns:a16="http://schemas.microsoft.com/office/drawing/2014/main" id="{69F0804E-F8DE-40E7-90F4-68B638136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8924" y="1516209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56F4B1-EFA2-AF70-4A40-274C5FA05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9836" y="714592"/>
            <a:ext cx="6411085" cy="5447987"/>
          </a:xfrm>
        </p:spPr>
        <p:txBody>
          <a:bodyPr anchor="t">
            <a:normAutofit lnSpcReduction="10000"/>
          </a:bodyPr>
          <a:lstStyle/>
          <a:p>
            <a:r>
              <a:rPr lang="de-DE" b="1" dirty="0">
                <a:solidFill>
                  <a:srgbClr val="9CDFCE"/>
                </a:solidFill>
              </a:rPr>
              <a:t>Teilen von Lernprodukten </a:t>
            </a:r>
            <a:r>
              <a:rPr lang="de-DE" dirty="0">
                <a:sym typeface="Wingdings" pitchFamily="2" charset="2"/>
              </a:rPr>
              <a:t> Entlastung der Lehrerschaft</a:t>
            </a:r>
          </a:p>
          <a:p>
            <a:r>
              <a:rPr lang="de-DE" dirty="0">
                <a:sym typeface="Wingdings" pitchFamily="2" charset="2"/>
              </a:rPr>
              <a:t>Unkomplizierte Einbindung der Produkte in </a:t>
            </a:r>
            <a:r>
              <a:rPr lang="de-DE" b="1" dirty="0">
                <a:solidFill>
                  <a:srgbClr val="9CDFCE"/>
                </a:solidFill>
                <a:sym typeface="Wingdings" pitchFamily="2" charset="2"/>
              </a:rPr>
              <a:t>verschiedene Lernszenarien </a:t>
            </a:r>
          </a:p>
          <a:p>
            <a:r>
              <a:rPr lang="de-DE" b="1" dirty="0">
                <a:solidFill>
                  <a:srgbClr val="9CDFCE"/>
                </a:solidFill>
                <a:sym typeface="Wingdings" pitchFamily="2" charset="2"/>
              </a:rPr>
              <a:t>Erleichterung der Recherche </a:t>
            </a:r>
            <a:r>
              <a:rPr lang="de-DE" dirty="0">
                <a:sym typeface="Wingdings" pitchFamily="2" charset="2"/>
              </a:rPr>
              <a:t>nach Materialien für Lernende</a:t>
            </a:r>
          </a:p>
          <a:p>
            <a:r>
              <a:rPr lang="de-DE" b="1" dirty="0">
                <a:solidFill>
                  <a:srgbClr val="9CDFCE"/>
                </a:solidFill>
                <a:sym typeface="Wingdings" pitchFamily="2" charset="2"/>
              </a:rPr>
              <a:t>Lernende nutzen passende Lernprodukte </a:t>
            </a:r>
            <a:r>
              <a:rPr lang="de-DE" dirty="0">
                <a:sym typeface="Wingdings" pitchFamily="2" charset="2"/>
              </a:rPr>
              <a:t>zum Lehrwerk/Lehrplan</a:t>
            </a:r>
          </a:p>
          <a:p>
            <a:r>
              <a:rPr lang="de-DE" b="1" dirty="0">
                <a:solidFill>
                  <a:srgbClr val="9CDFCE"/>
                </a:solidFill>
                <a:sym typeface="Wingdings" pitchFamily="2" charset="2"/>
              </a:rPr>
              <a:t>Medienerzieherische Aspekte </a:t>
            </a:r>
            <a:r>
              <a:rPr lang="de-DE" dirty="0">
                <a:sym typeface="Wingdings" pitchFamily="2" charset="2"/>
              </a:rPr>
              <a:t>(Werbung, Kommentare)</a:t>
            </a:r>
          </a:p>
          <a:p>
            <a:r>
              <a:rPr lang="de-DE" b="1" dirty="0">
                <a:solidFill>
                  <a:srgbClr val="9CDFCE"/>
                </a:solidFill>
                <a:sym typeface="Wingdings" pitchFamily="2" charset="2"/>
              </a:rPr>
              <a:t>Wiederholung von Grundwissen </a:t>
            </a:r>
            <a:r>
              <a:rPr lang="de-DE" dirty="0">
                <a:sym typeface="Wingdings" pitchFamily="2" charset="2"/>
              </a:rPr>
              <a:t>für Lernende orts- und zeitunabhängig</a:t>
            </a:r>
          </a:p>
          <a:p>
            <a:r>
              <a:rPr lang="de-DE" dirty="0">
                <a:sym typeface="Wingdings" pitchFamily="2" charset="2"/>
              </a:rPr>
              <a:t>Aspekt des </a:t>
            </a:r>
            <a:r>
              <a:rPr lang="de-DE" b="1" dirty="0">
                <a:solidFill>
                  <a:srgbClr val="9CDFCE"/>
                </a:solidFill>
                <a:sym typeface="Wingdings" pitchFamily="2" charset="2"/>
              </a:rPr>
              <a:t>Datenschutzes</a:t>
            </a:r>
          </a:p>
          <a:p>
            <a:r>
              <a:rPr lang="de-DE" dirty="0">
                <a:sym typeface="Wingdings" pitchFamily="2" charset="2"/>
              </a:rPr>
              <a:t>Materialien geben </a:t>
            </a:r>
            <a:r>
              <a:rPr lang="de-DE" b="1" dirty="0">
                <a:solidFill>
                  <a:srgbClr val="9CDFCE"/>
                </a:solidFill>
                <a:sym typeface="Wingdings" pitchFamily="2" charset="2"/>
              </a:rPr>
              <a:t>Hilfestellungen für Eltern</a:t>
            </a:r>
          </a:p>
          <a:p>
            <a:endParaRPr lang="de-DE" dirty="0">
              <a:sym typeface="Wingdings" pitchFamily="2" charset="2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3422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7C3C2D0-A48F-4A6F-9C7D-888E9DFE6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921D173-6284-4FAE-A99F-43ECD7FF2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A9BF565-BBEE-48F0-A1FA-F4E6BB258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92AA7AD-BC24-422C-941E-17CA67C9EA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5DE6859-3F3B-4967-BE7C-4A9E51DAE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15A87A1-CACC-4A2A-B78D-D40C6B33B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F779A3D-92DA-4F31-8FB7-B1C987E90E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D9AF05A-8ABD-47E9-BDF0-8FE84C30CA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C9C4168-16CE-49DB-9A25-7046068DC7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89829A5-43FD-42B2-ACDC-656339BF9E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A5CDD6A-F295-4FA4-9A8E-84EF71D4B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3D87361-C476-4621-86D8-7A4AAB077D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B28A1C1-067C-40F1-9DBD-7A29C86813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32EEEDA-3682-432F-8AF6-64C9861C43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55A0942-89D9-4008-B705-D394677DB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9F9EC0-3407-45D7-8140-44300FDEC7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80E820B-BF53-4C96-8E7F-0E84A2D0B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F916B3F-A54C-42D7-9755-BC4C334645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839EE86-1E58-4F25-A36E-6F8A0C1B4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CF943B8-9541-4EDB-BF3A-AC968A03B9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382AA5E-EAE7-4589-BD66-0D5C0CA9C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8B4626-DFE3-4915-854F-62EFAA5BE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D99BF45-4212-4A91-9D80-990C7971E1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B36D20A-9010-4C1A-9123-EBDEEB5131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6DACB13-D4A4-40CD-B5C2-1668B5A8FB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576C03C-90B5-4F21-869F-538C6C3FB6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2F950BD-388F-4F2D-9896-D94F81CD0A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BC3A6AC-920A-4DBD-A46A-E9ACB03BB1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8C2C64E-EFB0-4336-B5D5-4646040FD3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0760DFA-8273-42B4-BA9C-71A5B3271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BA07601-6746-4097-8AAC-604ADB050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22D8CD4-DCE3-42A2-85C2-2B5068B3C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D853C3B-C174-4ACE-99E6-3A948EE04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7E6CBD2C-99FF-9185-F764-D39D882F6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1255927"/>
            <a:ext cx="3415364" cy="4887475"/>
          </a:xfrm>
        </p:spPr>
        <p:txBody>
          <a:bodyPr anchor="t">
            <a:normAutofit/>
          </a:bodyPr>
          <a:lstStyle/>
          <a:p>
            <a:r>
              <a:rPr lang="de-DE" dirty="0"/>
              <a:t>Welche Produkte können wir einsetzen?</a:t>
            </a:r>
          </a:p>
        </p:txBody>
      </p:sp>
      <p:sp>
        <p:nvSpPr>
          <p:cNvPr id="43" name="Right Triangle 42">
            <a:extLst>
              <a:ext uri="{FF2B5EF4-FFF2-40B4-BE49-F238E27FC236}">
                <a16:creationId xmlns:a16="http://schemas.microsoft.com/office/drawing/2014/main" id="{69F0804E-F8DE-40E7-90F4-68B638136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8924" y="1516209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0AF4C7-4516-545A-9D00-B17815589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0801" y="704236"/>
            <a:ext cx="6982490" cy="5810323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de-DE" sz="2400" b="1" dirty="0">
                <a:solidFill>
                  <a:srgbClr val="9CDFCE"/>
                </a:solidFill>
              </a:rPr>
              <a:t>(interaktive) Videos: </a:t>
            </a:r>
          </a:p>
          <a:p>
            <a:pPr marL="0" indent="0">
              <a:buNone/>
            </a:pPr>
            <a:r>
              <a:rPr lang="de-DE" dirty="0"/>
              <a:t>Erklärvideos zu Einführungsthemen verschiedener Formate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2400" b="1" dirty="0">
                <a:solidFill>
                  <a:srgbClr val="9CDFCE"/>
                </a:solidFill>
              </a:rPr>
              <a:t>Interaktive Bilder:</a:t>
            </a:r>
          </a:p>
          <a:p>
            <a:pPr marL="0" indent="0">
              <a:buNone/>
            </a:pPr>
            <a:r>
              <a:rPr lang="de-DE" dirty="0"/>
              <a:t>Mindmaps, Graphen, Diagramme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2400" b="1" dirty="0">
                <a:solidFill>
                  <a:srgbClr val="9CDFCE"/>
                </a:solidFill>
              </a:rPr>
              <a:t>Audioaufnahmen:</a:t>
            </a:r>
          </a:p>
          <a:p>
            <a:pPr marL="0" indent="0">
              <a:buNone/>
            </a:pPr>
            <a:r>
              <a:rPr lang="de-DE" dirty="0"/>
              <a:t>Beschreibungen, Erklärungen, Aufgabenstellungen aus dem Kompetenzbereich K5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2400" b="1" dirty="0">
                <a:solidFill>
                  <a:srgbClr val="9CDFCE"/>
                </a:solidFill>
              </a:rPr>
              <a:t>Glossare:</a:t>
            </a:r>
          </a:p>
          <a:p>
            <a:pPr marL="0" indent="0">
              <a:buNone/>
            </a:pPr>
            <a:r>
              <a:rPr lang="de-DE" dirty="0"/>
              <a:t>Definitionen, Beweise, Herleitungen, Beispiele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6432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7C3C2D0-A48F-4A6F-9C7D-888E9DFE6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921D173-6284-4FAE-A99F-43ECD7FF2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A9BF565-BBEE-48F0-A1FA-F4E6BB258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92AA7AD-BC24-422C-941E-17CA67C9EA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5DE6859-3F3B-4967-BE7C-4A9E51DAE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15A87A1-CACC-4A2A-B78D-D40C6B33B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F779A3D-92DA-4F31-8FB7-B1C987E90E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D9AF05A-8ABD-47E9-BDF0-8FE84C30CA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C9C4168-16CE-49DB-9A25-7046068DC7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89829A5-43FD-42B2-ACDC-656339BF9E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A5CDD6A-F295-4FA4-9A8E-84EF71D4B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3D87361-C476-4621-86D8-7A4AAB077D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B28A1C1-067C-40F1-9DBD-7A29C86813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32EEEDA-3682-432F-8AF6-64C9861C43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55A0942-89D9-4008-B705-D394677DB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9F9EC0-3407-45D7-8140-44300FDEC7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80E820B-BF53-4C96-8E7F-0E84A2D0B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F916B3F-A54C-42D7-9755-BC4C334645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839EE86-1E58-4F25-A36E-6F8A0C1B4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CF943B8-9541-4EDB-BF3A-AC968A03B9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382AA5E-EAE7-4589-BD66-0D5C0CA9C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8B4626-DFE3-4915-854F-62EFAA5BE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D99BF45-4212-4A91-9D80-990C7971E1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B36D20A-9010-4C1A-9123-EBDEEB5131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6DACB13-D4A4-40CD-B5C2-1668B5A8FB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576C03C-90B5-4F21-869F-538C6C3FB6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2F950BD-388F-4F2D-9896-D94F81CD0A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BC3A6AC-920A-4DBD-A46A-E9ACB03BB1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8C2C64E-EFB0-4336-B5D5-4646040FD3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0760DFA-8273-42B4-BA9C-71A5B3271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BA07601-6746-4097-8AAC-604ADB050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22D8CD4-DCE3-42A2-85C2-2B5068B3C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D853C3B-C174-4ACE-99E6-3A948EE04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FCB9462C-A37E-38D6-DB90-B1E9BDB48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1255927"/>
            <a:ext cx="3415364" cy="4887475"/>
          </a:xfrm>
        </p:spPr>
        <p:txBody>
          <a:bodyPr anchor="t">
            <a:normAutofit/>
          </a:bodyPr>
          <a:lstStyle/>
          <a:p>
            <a:r>
              <a:rPr lang="de-DE" dirty="0"/>
              <a:t>Beispiele:</a:t>
            </a:r>
          </a:p>
        </p:txBody>
      </p:sp>
      <p:sp>
        <p:nvSpPr>
          <p:cNvPr id="43" name="Right Triangle 42">
            <a:extLst>
              <a:ext uri="{FF2B5EF4-FFF2-40B4-BE49-F238E27FC236}">
                <a16:creationId xmlns:a16="http://schemas.microsoft.com/office/drawing/2014/main" id="{69F0804E-F8DE-40E7-90F4-68B638136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8924" y="1516209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297A5E-DBDE-55FE-F7ED-5B7F41F6B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9836" y="1255926"/>
            <a:ext cx="6411085" cy="490665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e-DE" dirty="0"/>
              <a:t>*Hier können Screenshots verschiedener Lernprodukte eingesetzt werden*</a:t>
            </a:r>
          </a:p>
        </p:txBody>
      </p:sp>
    </p:spTree>
    <p:extLst>
      <p:ext uri="{BB962C8B-B14F-4D97-AF65-F5344CB8AC3E}">
        <p14:creationId xmlns:p14="http://schemas.microsoft.com/office/powerpoint/2010/main" val="2936977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7C3C2D0-A48F-4A6F-9C7D-888E9DFE6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921D173-6284-4FAE-A99F-43ECD7FF2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A9BF565-BBEE-48F0-A1FA-F4E6BB258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92AA7AD-BC24-422C-941E-17CA67C9EA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5DE6859-3F3B-4967-BE7C-4A9E51DAE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15A87A1-CACC-4A2A-B78D-D40C6B33B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F779A3D-92DA-4F31-8FB7-B1C987E90E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D9AF05A-8ABD-47E9-BDF0-8FE84C30CA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C9C4168-16CE-49DB-9A25-7046068DC7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89829A5-43FD-42B2-ACDC-656339BF9E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A5CDD6A-F295-4FA4-9A8E-84EF71D4B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3D87361-C476-4621-86D8-7A4AAB077D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B28A1C1-067C-40F1-9DBD-7A29C86813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32EEEDA-3682-432F-8AF6-64C9861C43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55A0942-89D9-4008-B705-D394677DB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9F9EC0-3407-45D7-8140-44300FDEC7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80E820B-BF53-4C96-8E7F-0E84A2D0B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F916B3F-A54C-42D7-9755-BC4C334645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839EE86-1E58-4F25-A36E-6F8A0C1B4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CF943B8-9541-4EDB-BF3A-AC968A03B9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382AA5E-EAE7-4589-BD66-0D5C0CA9C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8B4626-DFE3-4915-854F-62EFAA5BE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D99BF45-4212-4A91-9D80-990C7971E1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B36D20A-9010-4C1A-9123-EBDEEB5131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6DACB13-D4A4-40CD-B5C2-1668B5A8FB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576C03C-90B5-4F21-869F-538C6C3FB6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2F950BD-388F-4F2D-9896-D94F81CD0A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BC3A6AC-920A-4DBD-A46A-E9ACB03BB1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8C2C64E-EFB0-4336-B5D5-4646040FD3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0760DFA-8273-42B4-BA9C-71A5B3271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BA07601-6746-4097-8AAC-604ADB050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22D8CD4-DCE3-42A2-85C2-2B5068B3C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D853C3B-C174-4ACE-99E6-3A948EE04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4D94A482-584C-237F-3259-EFDCE7AE3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1255927"/>
            <a:ext cx="3415364" cy="4887475"/>
          </a:xfrm>
        </p:spPr>
        <p:txBody>
          <a:bodyPr anchor="t">
            <a:normAutofit/>
          </a:bodyPr>
          <a:lstStyle/>
          <a:p>
            <a:r>
              <a:rPr lang="de-DE" dirty="0"/>
              <a:t>Wie setzen wir unser Vorhaben um?</a:t>
            </a:r>
          </a:p>
        </p:txBody>
      </p:sp>
      <p:sp>
        <p:nvSpPr>
          <p:cNvPr id="43" name="Right Triangle 42">
            <a:extLst>
              <a:ext uri="{FF2B5EF4-FFF2-40B4-BE49-F238E27FC236}">
                <a16:creationId xmlns:a16="http://schemas.microsoft.com/office/drawing/2014/main" id="{69F0804E-F8DE-40E7-90F4-68B638136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8924" y="1516209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AE4B40-3E88-A997-DB94-3E3128B86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197" y="886308"/>
            <a:ext cx="7201951" cy="5610126"/>
          </a:xfrm>
        </p:spPr>
        <p:txBody>
          <a:bodyPr anchor="t">
            <a:normAutofit lnSpcReduction="10000"/>
          </a:bodyPr>
          <a:lstStyle/>
          <a:p>
            <a:r>
              <a:rPr lang="de-DE" sz="2600" dirty="0">
                <a:sym typeface="Wingdings" pitchFamily="2" charset="2"/>
              </a:rPr>
              <a:t>Beschluss der Fachschaft und Namensfindung</a:t>
            </a:r>
          </a:p>
          <a:p>
            <a:r>
              <a:rPr lang="de-DE" sz="2600" dirty="0">
                <a:sym typeface="Wingdings" pitchFamily="2" charset="2"/>
              </a:rPr>
              <a:t>Einigung auf ein Lernprodukt/Mischformen nach Jahrgangsstufe</a:t>
            </a:r>
          </a:p>
          <a:p>
            <a:r>
              <a:rPr lang="de-DE" sz="2600" dirty="0">
                <a:sym typeface="Wingdings" pitchFamily="2" charset="2"/>
              </a:rPr>
              <a:t>Aufgabenverteilung: Zuständigkeiten nach Jahrgangsstufen</a:t>
            </a:r>
          </a:p>
          <a:p>
            <a:r>
              <a:rPr lang="de-DE" sz="2600" dirty="0">
                <a:sym typeface="Wingdings" pitchFamily="2" charset="2"/>
              </a:rPr>
              <a:t>Ablageort von Unterrichtseinheiten (Beispiel mebis Kurs der Fachschaft)</a:t>
            </a:r>
          </a:p>
          <a:p>
            <a:r>
              <a:rPr lang="de-DE" sz="2600" dirty="0">
                <a:sym typeface="Wingdings" pitchFamily="2" charset="2"/>
              </a:rPr>
              <a:t>Verankerung im Mediencurriculum</a:t>
            </a:r>
          </a:p>
          <a:p>
            <a:r>
              <a:rPr lang="de-DE" sz="2600" dirty="0">
                <a:sym typeface="Wingdings" pitchFamily="2" charset="2"/>
              </a:rPr>
              <a:t>Ende des Schuljahres: Evaluation</a:t>
            </a:r>
          </a:p>
          <a:p>
            <a:r>
              <a:rPr lang="de-DE" sz="2600" dirty="0">
                <a:sym typeface="Wingdings" pitchFamily="2" charset="2"/>
              </a:rPr>
              <a:t>Präsentation in der Lehrerkonferenz</a:t>
            </a:r>
          </a:p>
          <a:p>
            <a:endParaRPr lang="de-DE" sz="2600" dirty="0">
              <a:sym typeface="Wingdings" pitchFamily="2" charset="2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6268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7FE5201-BB98-480C-BADB-207C8F8938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2C6A351E-7849-4BE6-984F-21BF052C14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379" y="2882524"/>
            <a:ext cx="12184765" cy="3975477"/>
          </a:xfrm>
          <a:custGeom>
            <a:avLst/>
            <a:gdLst>
              <a:gd name="connsiteX0" fmla="*/ 8942254 w 12188952"/>
              <a:gd name="connsiteY0" fmla="*/ 34 h 3975477"/>
              <a:gd name="connsiteX1" fmla="*/ 11642906 w 12188952"/>
              <a:gd name="connsiteY1" fmla="*/ 225257 h 3975477"/>
              <a:gd name="connsiteX2" fmla="*/ 12188952 w 12188952"/>
              <a:gd name="connsiteY2" fmla="*/ 311174 h 3975477"/>
              <a:gd name="connsiteX3" fmla="*/ 12188952 w 12188952"/>
              <a:gd name="connsiteY3" fmla="*/ 3975477 h 3975477"/>
              <a:gd name="connsiteX4" fmla="*/ 0 w 12188952"/>
              <a:gd name="connsiteY4" fmla="*/ 3975477 h 3975477"/>
              <a:gd name="connsiteX5" fmla="*/ 0 w 12188952"/>
              <a:gd name="connsiteY5" fmla="*/ 1085061 h 3975477"/>
              <a:gd name="connsiteX6" fmla="*/ 552141 w 12188952"/>
              <a:gd name="connsiteY6" fmla="*/ 1079980 h 3975477"/>
              <a:gd name="connsiteX7" fmla="*/ 8942254 w 12188952"/>
              <a:gd name="connsiteY7" fmla="*/ 34 h 3975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975477">
                <a:moveTo>
                  <a:pt x="8942254" y="34"/>
                </a:moveTo>
                <a:cubicBezTo>
                  <a:pt x="9695041" y="1709"/>
                  <a:pt x="10568453" y="66687"/>
                  <a:pt x="11642906" y="225257"/>
                </a:cubicBezTo>
                <a:lnTo>
                  <a:pt x="12188952" y="311174"/>
                </a:lnTo>
                <a:lnTo>
                  <a:pt x="12188952" y="3975477"/>
                </a:lnTo>
                <a:lnTo>
                  <a:pt x="0" y="3975477"/>
                </a:lnTo>
                <a:lnTo>
                  <a:pt x="0" y="1085061"/>
                </a:lnTo>
                <a:lnTo>
                  <a:pt x="552141" y="1079980"/>
                </a:lnTo>
                <a:cubicBezTo>
                  <a:pt x="4849952" y="999477"/>
                  <a:pt x="5931106" y="-6667"/>
                  <a:pt x="8942254" y="34"/>
                </a:cubicBezTo>
                <a:close/>
              </a:path>
            </a:pathLst>
          </a:custGeom>
          <a:solidFill>
            <a:srgbClr val="BCBCBC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89B4FDB-F9D1-4D43-B86D-51ACE9F90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37B23DA-4E0E-49BE-810E-C7637A07D4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65CA7FE-FCD5-47C3-92FB-F49AC69F07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AD5018E-7FB8-4FEA-AA3F-0FD36E374B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4A88892-D552-45DB-8CCD-6C9A16ACF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B1D7A35-3512-4D9A-B5D9-88E8A9395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ACB0DD2-9414-48A9-BA79-D51E16632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AA1E851-0464-4EC3-8219-C796250F0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CAADBF1-0CE2-427F-BEFD-78D4E64BF0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802B401-1D95-400A-8D9E-187246678D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3F0EAFB-F3A2-4D25-B560-F52A25906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CFFB80C-E3CE-4819-BDF0-4D68A9A0D9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B0BA09C-F68C-40C4-B9F9-9D9724CFF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8C3E693F-C86C-4623-AA42-E883D6374D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96482AA-F56C-40B0-8222-3F76E3CC0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02A172B-1DBA-4520-AFAF-08E154349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F0BAB68-600A-48AF-BBC0-D1362225C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52F0024-3921-4943-BD75-8B8E54FC8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D632151-7D28-4DE9-BA72-C4FDEF1E25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D6BFC43-3BCE-427B-BAC0-F42B78D05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0CDE154-7BBB-4C66-9015-97400737B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77CCD5-EA4B-4626-BD59-A76E92650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B4D9CD3-DD4C-4140-9D1A-A3B5217FD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851245D5-14B2-48E8-88BA-467904EEA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CC1EB80-3911-41A9-A8E6-5966A0E473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5611626-2449-4313-BB89-F50B6E7D5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2C8FC9E-6640-4CBC-BAB7-FCBDC5634E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0DD99DF-C91C-40A4-A8BE-DDA9140A4B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F4A4E36-7BA6-445B-A7ED-470D4BFC39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35AC5C2-3974-4BD4-B657-1F17DD2CC2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00611033-3144-473A-80C6-F4FB900F93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7C39CA26-B170-4CA4-A8FB-61C194ADCA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Right Triangle 46">
            <a:extLst>
              <a:ext uri="{FF2B5EF4-FFF2-40B4-BE49-F238E27FC236}">
                <a16:creationId xmlns:a16="http://schemas.microsoft.com/office/drawing/2014/main" id="{2A56D982-198E-436A-A2D7-B9877B37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1" y="1528453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31FBA98-2BB9-1C02-4B46-6D4120559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7" y="725952"/>
            <a:ext cx="10811122" cy="214793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600"/>
              <a:t>Packen wir‘s an!</a:t>
            </a:r>
            <a:br>
              <a:rPr lang="de-DE" sz="4600"/>
            </a:br>
            <a:br>
              <a:rPr lang="de-DE" sz="4600"/>
            </a:br>
            <a:r>
              <a:rPr lang="de-DE" sz="4600"/>
              <a:t>*Name der Mediathek*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DC3B53B-CA04-01EF-6C84-6FDDD0FBF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6093" y="3432106"/>
            <a:ext cx="4666106" cy="2699064"/>
          </a:xfrm>
        </p:spPr>
        <p:txBody>
          <a:bodyPr anchor="ctr">
            <a:normAutofit/>
          </a:bodyPr>
          <a:lstStyle/>
          <a:p>
            <a:r>
              <a:rPr lang="de-DE" dirty="0"/>
              <a:t>Pilotprojekt: </a:t>
            </a:r>
          </a:p>
          <a:p>
            <a:r>
              <a:rPr lang="de-DE" dirty="0"/>
              <a:t>Fachschaft Mathematik</a:t>
            </a:r>
          </a:p>
        </p:txBody>
      </p:sp>
      <p:pic>
        <p:nvPicPr>
          <p:cNvPr id="5" name="Grafik 4" descr="Glühbirne und Zahnrad Silhouette">
            <a:extLst>
              <a:ext uri="{FF2B5EF4-FFF2-40B4-BE49-F238E27FC236}">
                <a16:creationId xmlns:a16="http://schemas.microsoft.com/office/drawing/2014/main" id="{C70DCD81-70C2-EA1E-5759-420F0465569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47102" y="3413166"/>
            <a:ext cx="2760151" cy="2760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941844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Custom 133">
      <a:dk1>
        <a:sysClr val="windowText" lastClr="000000"/>
      </a:dk1>
      <a:lt1>
        <a:sysClr val="window" lastClr="FFFFFF"/>
      </a:lt1>
      <a:dk2>
        <a:srgbClr val="2A2735"/>
      </a:dk2>
      <a:lt2>
        <a:srgbClr val="EEEEEE"/>
      </a:lt2>
      <a:accent1>
        <a:srgbClr val="1EBE9B"/>
      </a:accent1>
      <a:accent2>
        <a:srgbClr val="8F99BB"/>
      </a:accent2>
      <a:accent3>
        <a:srgbClr val="FD8686"/>
      </a:accent3>
      <a:accent4>
        <a:srgbClr val="A3A3C1"/>
      </a:accent4>
      <a:accent5>
        <a:srgbClr val="7162FE"/>
      </a:accent5>
      <a:accent6>
        <a:srgbClr val="E76445"/>
      </a:accent6>
      <a:hlink>
        <a:srgbClr val="EF08F7"/>
      </a:hlink>
      <a:folHlink>
        <a:srgbClr val="8477FE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Macintosh PowerPoint</Application>
  <PresentationFormat>Breitbild</PresentationFormat>
  <Paragraphs>37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Grandview</vt:lpstr>
      <vt:lpstr>Wingdings</vt:lpstr>
      <vt:lpstr>CosineVTI</vt:lpstr>
      <vt:lpstr>Umsetzung einer  schulinternen Mediathek</vt:lpstr>
      <vt:lpstr>Warum ist eine Mediathek sinnvoll?</vt:lpstr>
      <vt:lpstr>Welche Produkte können wir einsetzen?</vt:lpstr>
      <vt:lpstr>Beispiele:</vt:lpstr>
      <vt:lpstr>Wie setzen wir unser Vorhaben um?</vt:lpstr>
      <vt:lpstr>Packen wir‘s an!  *Name der Mediathek*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Umsetzung einer  schulinternen Mediathek</dc:title>
  <dc:creator>Hoi-Susak, Anne</dc:creator>
  <cp:lastModifiedBy>Viola Bauer</cp:lastModifiedBy>
  <cp:revision>2</cp:revision>
  <dcterms:created xsi:type="dcterms:W3CDTF">2023-01-11T08:12:38Z</dcterms:created>
  <dcterms:modified xsi:type="dcterms:W3CDTF">2023-03-24T16:39:55Z</dcterms:modified>
</cp:coreProperties>
</file>