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3752" r:id="rId2"/>
  </p:sldMasterIdLst>
  <p:sldIdLst>
    <p:sldId id="256" r:id="rId3"/>
    <p:sldId id="257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4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71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02278-FB7A-F764-148B-A331641C4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00A41A-76D4-6384-21DC-ADD94ED27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896D9-672D-30EC-E975-F0CE98682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AD333-363D-BF23-6110-974A8D76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83ED8-F893-DA48-4047-E4481194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6871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43E9F-58DE-AB56-E40B-14FC1AA9F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7B555-99F0-3B3C-D904-DC5777592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E01D0-720D-EFE9-9B6D-86FEBEC4A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71E05-B8EE-02D0-4EE9-6E6DDDB4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E22DA-2186-76E4-6D8B-EB3616F3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95897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9E474-9022-78AA-624D-322515315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73871-51CD-9AF0-50CF-837D04B78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507AE-63C1-924B-2DD2-181841280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9F6E8-4165-A6FF-417D-8BFBBC80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7965A-C4DD-F527-FACE-BE3D875F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3988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37353-448C-2400-EBB9-E75CA2854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B361F-A653-4BF9-C0E2-9FCBA7B445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6CD0E-65E8-97F0-9354-8E00F34A9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E3A1D-BAD5-6396-BB33-D4504192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92EC-417F-869B-5A1A-AAE718C7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F537A-7BB9-7B4F-A1FE-1CB23FFB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41361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1DA8D-D34F-CA1F-E912-B6932D5D9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91C39-DE08-4D8B-3770-73BBEA102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DBFD9-4C77-00D1-1102-6BA48FFC1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4528E-AE26-A15A-B256-88DD919C7C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508C3B-1536-64D4-CE20-64C9AD02BD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61BE5A-9FBD-CDDE-F23C-C12A6A440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79F55D-592F-61D5-4F79-BC0C2064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F0F7B7-1BC3-FDA9-D189-5F29D643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13256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058A0-3714-BF7B-BAD5-A41A7C0A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53E53-46B6-251C-5D9E-123908F0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82233F-4F9C-E70B-DD46-D0E0C314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07044-6BD0-A2A5-337A-FD83B45C7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97519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B911E4-3695-AE4E-BED6-A09834208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57F1B0-9882-1FBE-B86B-8E2AD7143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D649C-AD7A-22AD-E89E-FC779C183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01468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EFC10-946B-D363-E2D3-DEEA6511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CF21C-B0F4-597C-A983-997F9E65C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D166DD-8550-8985-BDDE-83780E0BC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43882-8757-4729-A127-390106527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EAE83-60E0-DB21-E9BA-7D34A799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D234F-BDAC-12F2-2D3C-60046150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1296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51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7A106-CF31-68C9-FD4A-021D5534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8754A9-1FE9-89A0-736A-9FA09C171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5B43B-8B37-7672-CD86-233730304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3498A-B749-23BC-8CB9-9DB3A0C22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47F55-6660-FE04-5691-83B210F68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9BB11-7F8D-ADA8-5F99-90C90ED2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5668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10F09-BE5F-5EDF-F7CC-5E280AF22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C6E331-8EA6-5933-5208-0BC1EA9A5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7E06D-3B62-12C4-04ED-0C90152CE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BD700-439C-A5DA-C06D-320BEF08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C8F08-97C0-C723-14D6-CAFB67B74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73475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4FC2E-F657-BD5B-EC62-F16EBCF3E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E408C-179E-729F-5F8E-D3BCB9154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62C1E-00FF-9FB0-2509-668A5B3CF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6DB99-3358-C713-A4A8-C4A6D4C0A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2597C-28F0-2017-ECDF-8A09D634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0149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5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3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3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79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9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8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2F3E8B1C-86EF-43CF-8304-249481088644}" type="datetimeFigureOut">
              <a:rPr lang="en-US" smtClean="0"/>
              <a:pPr/>
              <a:t>3/2/2023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17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12927D-8127-CE84-EC22-E3F44E526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FBA49-5F0A-0D7F-1E53-6D7B45D9B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01820-7229-35B0-E5F4-7C734BFABE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FD0B3-24AC-4862-B2ED-AEE46FD42A2B}" type="datetimeFigureOut">
              <a:rPr lang="en-DE" smtClean="0"/>
              <a:t>03/02/2023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B3F54-3767-18D1-003D-AFCCE735A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B1900-04F3-6AD9-3646-B0B96B8AB7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0AD89-2385-4F8F-B5AE-5ADFE7D6C4EF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3236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5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047B1B-680F-2C3E-53D8-190E31C3F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820" y="4624394"/>
            <a:ext cx="10803074" cy="103750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de-DE" sz="4000" dirty="0"/>
              <a:t>Aktuelle Herausforderungen in den </a:t>
            </a:r>
            <a:r>
              <a:rPr lang="de-DE" sz="4000" dirty="0" err="1"/>
              <a:t>Tabletklassen</a:t>
            </a:r>
            <a:endParaRPr lang="en-DE" sz="4000" dirty="0"/>
          </a:p>
        </p:txBody>
      </p:sp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FE362D15-6FF9-F40F-0E53-5AC17BE3AC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" y="815216"/>
            <a:ext cx="10591800" cy="3283458"/>
          </a:xfrm>
          <a:prstGeom prst="rect">
            <a:avLst/>
          </a:prstGeom>
          <a:noFill/>
        </p:spPr>
      </p:pic>
      <p:cxnSp>
        <p:nvCxnSpPr>
          <p:cNvPr id="23" name="Straight Connector 17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4568604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99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B1D3-FD22-0273-449A-F0D70DC6C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98" y="1396289"/>
            <a:ext cx="638710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800"/>
              <a:t>Identifizierung aktueller Herausforderungen und Fragestellungen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8BE0B-7972-74A3-BDC8-A8F3B0920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542" y="2871982"/>
            <a:ext cx="6382657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" algn="l"/>
            <a:r>
              <a:rPr lang="en-US" sz="1800" i="1" dirty="0" err="1">
                <a:solidFill>
                  <a:srgbClr val="00B0F0"/>
                </a:solidFill>
              </a:rPr>
              <a:t>Im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Vorfeld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digitale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Umfrage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durchführen</a:t>
            </a:r>
            <a:r>
              <a:rPr lang="en-US" sz="1800" i="1" dirty="0">
                <a:solidFill>
                  <a:srgbClr val="00B0F0"/>
                </a:solidFill>
              </a:rPr>
              <a:t> (</a:t>
            </a:r>
            <a:r>
              <a:rPr lang="en-US" sz="1800" i="1" dirty="0" err="1">
                <a:solidFill>
                  <a:srgbClr val="00B0F0"/>
                </a:solidFill>
              </a:rPr>
              <a:t>z.B</a:t>
            </a:r>
            <a:r>
              <a:rPr lang="en-US" sz="1800" i="1" dirty="0">
                <a:solidFill>
                  <a:srgbClr val="00B0F0"/>
                </a:solidFill>
              </a:rPr>
              <a:t>. </a:t>
            </a:r>
            <a:r>
              <a:rPr lang="en-US" sz="1800" i="1" dirty="0" err="1">
                <a:solidFill>
                  <a:srgbClr val="00B0F0"/>
                </a:solidFill>
              </a:rPr>
              <a:t>über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mebis</a:t>
            </a:r>
            <a:r>
              <a:rPr lang="en-US" sz="1800" i="1" dirty="0">
                <a:solidFill>
                  <a:srgbClr val="00B0F0"/>
                </a:solidFill>
              </a:rPr>
              <a:t>), </a:t>
            </a:r>
            <a:r>
              <a:rPr lang="en-US" sz="1800" i="1" dirty="0" err="1">
                <a:solidFill>
                  <a:srgbClr val="00B0F0"/>
                </a:solidFill>
              </a:rPr>
              <a:t>Ergebnisse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hier</a:t>
            </a:r>
            <a:r>
              <a:rPr lang="en-US" sz="1800" i="1" dirty="0">
                <a:solidFill>
                  <a:srgbClr val="00B0F0"/>
                </a:solidFill>
              </a:rPr>
              <a:t> </a:t>
            </a:r>
            <a:r>
              <a:rPr lang="en-US" sz="1800" i="1" dirty="0" err="1">
                <a:solidFill>
                  <a:srgbClr val="00B0F0"/>
                </a:solidFill>
              </a:rPr>
              <a:t>sammeln</a:t>
            </a:r>
            <a:endParaRPr lang="en-US" sz="1800" i="1" dirty="0">
              <a:solidFill>
                <a:srgbClr val="00B0F0"/>
              </a:solidFill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800" dirty="0" err="1"/>
              <a:t>z.B</a:t>
            </a:r>
            <a:r>
              <a:rPr lang="en-US" sz="1800" dirty="0"/>
              <a:t>. </a:t>
            </a:r>
            <a:r>
              <a:rPr lang="en-US" sz="1800" i="1" dirty="0"/>
              <a:t>n</a:t>
            </a:r>
            <a:r>
              <a:rPr lang="en-US" sz="1800" i="1"/>
              <a:t>icht</a:t>
            </a:r>
            <a:r>
              <a:rPr lang="en-US" sz="1800" i="1" dirty="0"/>
              <a:t> </a:t>
            </a:r>
            <a:r>
              <a:rPr lang="en-US" sz="1800" i="1" dirty="0" err="1"/>
              <a:t>alle</a:t>
            </a:r>
            <a:r>
              <a:rPr lang="en-US" sz="1800" i="1" dirty="0"/>
              <a:t> </a:t>
            </a:r>
            <a:r>
              <a:rPr lang="en-US" sz="1800" i="1" dirty="0" err="1"/>
              <a:t>Schüler</a:t>
            </a:r>
            <a:r>
              <a:rPr lang="en-US" sz="1800" i="1" dirty="0"/>
              <a:t>/-</a:t>
            </a:r>
            <a:r>
              <a:rPr lang="en-US" sz="1800" i="1" dirty="0" err="1"/>
              <a:t>innen</a:t>
            </a:r>
            <a:r>
              <a:rPr lang="en-US" sz="1800" i="1" dirty="0"/>
              <a:t> </a:t>
            </a:r>
            <a:r>
              <a:rPr lang="en-US" sz="1800" i="1" dirty="0" err="1"/>
              <a:t>kennen</a:t>
            </a:r>
            <a:r>
              <a:rPr lang="en-US" sz="1800" i="1" dirty="0"/>
              <a:t> </a:t>
            </a:r>
            <a:r>
              <a:rPr lang="en-US" sz="1800" i="1" dirty="0" err="1"/>
              <a:t>ihr</a:t>
            </a:r>
            <a:r>
              <a:rPr lang="en-US" sz="1800" i="1" dirty="0"/>
              <a:t> </a:t>
            </a:r>
            <a:r>
              <a:rPr lang="en-US" sz="1800" i="1" dirty="0" err="1"/>
              <a:t>mebis-Passwort</a:t>
            </a:r>
            <a:endParaRPr lang="en-US" sz="1800" i="1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i="1" dirty="0" err="1"/>
              <a:t>Regelverstöße</a:t>
            </a:r>
            <a:r>
              <a:rPr lang="en-US" sz="1800" i="1" dirty="0"/>
              <a:t>: </a:t>
            </a:r>
            <a:r>
              <a:rPr lang="en-US" sz="1800" i="1" dirty="0" err="1"/>
              <a:t>Fremdbeschäftigung</a:t>
            </a:r>
            <a:r>
              <a:rPr lang="en-US" sz="1800" i="1" dirty="0"/>
              <a:t> (Social Media, </a:t>
            </a:r>
            <a:r>
              <a:rPr lang="en-US" sz="1800" i="1" dirty="0" err="1"/>
              <a:t>Zocken</a:t>
            </a:r>
            <a:r>
              <a:rPr lang="en-US" sz="1800" i="1" dirty="0"/>
              <a:t>), </a:t>
            </a:r>
            <a:r>
              <a:rPr lang="en-US" sz="1800" i="1" dirty="0" err="1"/>
              <a:t>unerlaubte</a:t>
            </a:r>
            <a:r>
              <a:rPr lang="en-US" sz="1800" i="1" dirty="0"/>
              <a:t> Bild- und/</a:t>
            </a:r>
            <a:r>
              <a:rPr lang="en-US" sz="1800" i="1" dirty="0" err="1"/>
              <a:t>oder</a:t>
            </a:r>
            <a:r>
              <a:rPr lang="en-US" sz="1800" i="1" dirty="0"/>
              <a:t> </a:t>
            </a:r>
            <a:r>
              <a:rPr lang="en-US" sz="1800" i="1" dirty="0" err="1"/>
              <a:t>Tonaufnahmen</a:t>
            </a:r>
            <a:r>
              <a:rPr lang="en-US" sz="1800" i="1" dirty="0"/>
              <a:t>, Airdrop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6A2225-94AF-4BC4-98F4-77746E7B1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5108" y="1"/>
            <a:ext cx="4666892" cy="3612937"/>
          </a:xfrm>
          <a:custGeom>
            <a:avLst/>
            <a:gdLst>
              <a:gd name="connsiteX0" fmla="*/ 192227 w 4666892"/>
              <a:gd name="connsiteY0" fmla="*/ 0 h 3612937"/>
              <a:gd name="connsiteX1" fmla="*/ 4666892 w 4666892"/>
              <a:gd name="connsiteY1" fmla="*/ 0 h 3612937"/>
              <a:gd name="connsiteX2" fmla="*/ 4666892 w 4666892"/>
              <a:gd name="connsiteY2" fmla="*/ 2643684 h 3612937"/>
              <a:gd name="connsiteX3" fmla="*/ 4657487 w 4666892"/>
              <a:gd name="connsiteY3" fmla="*/ 2656262 h 3612937"/>
              <a:gd name="connsiteX4" fmla="*/ 2628900 w 4666892"/>
              <a:gd name="connsiteY4" fmla="*/ 3612937 h 3612937"/>
              <a:gd name="connsiteX5" fmla="*/ 0 w 4666892"/>
              <a:gd name="connsiteY5" fmla="*/ 984037 h 3612937"/>
              <a:gd name="connsiteX6" fmla="*/ 118190 w 4666892"/>
              <a:gd name="connsiteY6" fmla="*/ 202283 h 361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6892" h="3612937">
                <a:moveTo>
                  <a:pt x="192227" y="0"/>
                </a:moveTo>
                <a:lnTo>
                  <a:pt x="4666892" y="0"/>
                </a:lnTo>
                <a:lnTo>
                  <a:pt x="4666892" y="2643684"/>
                </a:lnTo>
                <a:lnTo>
                  <a:pt x="4657487" y="2656262"/>
                </a:lnTo>
                <a:cubicBezTo>
                  <a:pt x="4175308" y="3240527"/>
                  <a:pt x="3445594" y="3612937"/>
                  <a:pt x="2628900" y="3612937"/>
                </a:cubicBezTo>
                <a:cubicBezTo>
                  <a:pt x="1176999" y="3612937"/>
                  <a:pt x="0" y="2435938"/>
                  <a:pt x="0" y="984037"/>
                </a:cubicBezTo>
                <a:cubicBezTo>
                  <a:pt x="0" y="711806"/>
                  <a:pt x="41379" y="449239"/>
                  <a:pt x="118190" y="2022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6EA0402-5843-4D53-BF9C-BE7205812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9830" y="1"/>
            <a:ext cx="4502173" cy="3448219"/>
          </a:xfrm>
          <a:custGeom>
            <a:avLst/>
            <a:gdLst>
              <a:gd name="connsiteX0" fmla="*/ 205627 w 4502173"/>
              <a:gd name="connsiteY0" fmla="*/ 0 h 3448219"/>
              <a:gd name="connsiteX1" fmla="*/ 4502173 w 4502173"/>
              <a:gd name="connsiteY1" fmla="*/ 0 h 3448219"/>
              <a:gd name="connsiteX2" fmla="*/ 4502173 w 4502173"/>
              <a:gd name="connsiteY2" fmla="*/ 2368934 h 3448219"/>
              <a:gd name="connsiteX3" fmla="*/ 4365663 w 4502173"/>
              <a:gd name="connsiteY3" fmla="*/ 2551486 h 3448219"/>
              <a:gd name="connsiteX4" fmla="*/ 2464181 w 4502173"/>
              <a:gd name="connsiteY4" fmla="*/ 3448219 h 3448219"/>
              <a:gd name="connsiteX5" fmla="*/ 0 w 4502173"/>
              <a:gd name="connsiteY5" fmla="*/ 984038 h 3448219"/>
              <a:gd name="connsiteX6" fmla="*/ 193648 w 4502173"/>
              <a:gd name="connsiteY6" fmla="*/ 24867 h 3448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02173" h="3448219">
                <a:moveTo>
                  <a:pt x="205627" y="0"/>
                </a:moveTo>
                <a:lnTo>
                  <a:pt x="4502173" y="0"/>
                </a:lnTo>
                <a:lnTo>
                  <a:pt x="4502173" y="2368934"/>
                </a:lnTo>
                <a:lnTo>
                  <a:pt x="4365663" y="2551486"/>
                </a:lnTo>
                <a:cubicBezTo>
                  <a:pt x="3913696" y="3099144"/>
                  <a:pt x="3229704" y="3448219"/>
                  <a:pt x="2464181" y="3448219"/>
                </a:cubicBezTo>
                <a:cubicBezTo>
                  <a:pt x="1103251" y="3448219"/>
                  <a:pt x="0" y="2344968"/>
                  <a:pt x="0" y="984038"/>
                </a:cubicBezTo>
                <a:cubicBezTo>
                  <a:pt x="0" y="643806"/>
                  <a:pt x="68954" y="319678"/>
                  <a:pt x="193648" y="248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 descr="Badge Question Mark outline">
            <a:extLst>
              <a:ext uri="{FF2B5EF4-FFF2-40B4-BE49-F238E27FC236}">
                <a16:creationId xmlns:a16="http://schemas.microsoft.com/office/drawing/2014/main" id="{EDEE4EFF-55BB-BA0F-EE71-66E2E6E1A4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68827" y="244523"/>
            <a:ext cx="2580738" cy="2580738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48F5915-2CE1-4F74-88C5-D4366893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4737" y="3918051"/>
            <a:ext cx="3587263" cy="2939948"/>
          </a:xfrm>
          <a:custGeom>
            <a:avLst/>
            <a:gdLst>
              <a:gd name="connsiteX0" fmla="*/ 2070613 w 3587263"/>
              <a:gd name="connsiteY0" fmla="*/ 0 h 2939948"/>
              <a:gd name="connsiteX1" fmla="*/ 3534758 w 3587263"/>
              <a:gd name="connsiteY1" fmla="*/ 606469 h 2939948"/>
              <a:gd name="connsiteX2" fmla="*/ 3587263 w 3587263"/>
              <a:gd name="connsiteY2" fmla="*/ 664240 h 2939948"/>
              <a:gd name="connsiteX3" fmla="*/ 3587263 w 3587263"/>
              <a:gd name="connsiteY3" fmla="*/ 2939948 h 2939948"/>
              <a:gd name="connsiteX4" fmla="*/ 193241 w 3587263"/>
              <a:gd name="connsiteY4" fmla="*/ 2939948 h 2939948"/>
              <a:gd name="connsiteX5" fmla="*/ 162719 w 3587263"/>
              <a:gd name="connsiteY5" fmla="*/ 2876589 h 2939948"/>
              <a:gd name="connsiteX6" fmla="*/ 0 w 3587263"/>
              <a:gd name="connsiteY6" fmla="*/ 2070613 h 2939948"/>
              <a:gd name="connsiteX7" fmla="*/ 2070613 w 3587263"/>
              <a:gd name="connsiteY7" fmla="*/ 0 h 293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7263" h="2939948">
                <a:moveTo>
                  <a:pt x="2070613" y="0"/>
                </a:moveTo>
                <a:cubicBezTo>
                  <a:pt x="2642397" y="0"/>
                  <a:pt x="3160050" y="231761"/>
                  <a:pt x="3534758" y="606469"/>
                </a:cubicBezTo>
                <a:lnTo>
                  <a:pt x="3587263" y="664240"/>
                </a:lnTo>
                <a:lnTo>
                  <a:pt x="3587263" y="2939948"/>
                </a:lnTo>
                <a:lnTo>
                  <a:pt x="193241" y="2939948"/>
                </a:lnTo>
                <a:lnTo>
                  <a:pt x="162719" y="2876589"/>
                </a:lnTo>
                <a:cubicBezTo>
                  <a:pt x="57940" y="2628865"/>
                  <a:pt x="0" y="2356505"/>
                  <a:pt x="0" y="2070613"/>
                </a:cubicBezTo>
                <a:cubicBezTo>
                  <a:pt x="0" y="927045"/>
                  <a:pt x="927045" y="0"/>
                  <a:pt x="2070613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1B43EC4-7D6F-44CA-82DD-103883D23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8827" y="4082142"/>
            <a:ext cx="3423175" cy="2775859"/>
          </a:xfrm>
          <a:custGeom>
            <a:avLst/>
            <a:gdLst>
              <a:gd name="connsiteX0" fmla="*/ 1906524 w 3423175"/>
              <a:gd name="connsiteY0" fmla="*/ 0 h 2775859"/>
              <a:gd name="connsiteX1" fmla="*/ 3377691 w 3423175"/>
              <a:gd name="connsiteY1" fmla="*/ 693798 h 2775859"/>
              <a:gd name="connsiteX2" fmla="*/ 3423175 w 3423175"/>
              <a:gd name="connsiteY2" fmla="*/ 754624 h 2775859"/>
              <a:gd name="connsiteX3" fmla="*/ 3423175 w 3423175"/>
              <a:gd name="connsiteY3" fmla="*/ 2775859 h 2775859"/>
              <a:gd name="connsiteX4" fmla="*/ 211114 w 3423175"/>
              <a:gd name="connsiteY4" fmla="*/ 2775859 h 2775859"/>
              <a:gd name="connsiteX5" fmla="*/ 149824 w 3423175"/>
              <a:gd name="connsiteY5" fmla="*/ 2648629 h 2775859"/>
              <a:gd name="connsiteX6" fmla="*/ 0 w 3423175"/>
              <a:gd name="connsiteY6" fmla="*/ 1906524 h 2775859"/>
              <a:gd name="connsiteX7" fmla="*/ 1906524 w 3423175"/>
              <a:gd name="connsiteY7" fmla="*/ 0 h 2775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3175" h="2775859">
                <a:moveTo>
                  <a:pt x="1906524" y="0"/>
                </a:moveTo>
                <a:cubicBezTo>
                  <a:pt x="2498805" y="0"/>
                  <a:pt x="3028006" y="270078"/>
                  <a:pt x="3377691" y="693798"/>
                </a:cubicBezTo>
                <a:lnTo>
                  <a:pt x="3423175" y="754624"/>
                </a:lnTo>
                <a:lnTo>
                  <a:pt x="3423175" y="2775859"/>
                </a:lnTo>
                <a:lnTo>
                  <a:pt x="211114" y="2775859"/>
                </a:lnTo>
                <a:lnTo>
                  <a:pt x="149824" y="2648629"/>
                </a:lnTo>
                <a:cubicBezTo>
                  <a:pt x="53349" y="2420536"/>
                  <a:pt x="0" y="2169760"/>
                  <a:pt x="0" y="1906524"/>
                </a:cubicBezTo>
                <a:cubicBezTo>
                  <a:pt x="0" y="853580"/>
                  <a:pt x="853580" y="0"/>
                  <a:pt x="19065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E836C912-BC49-B6BF-AEEC-954CB29F80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6232" y="5360298"/>
            <a:ext cx="2394408" cy="742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7342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B1D3-FD22-0273-449A-F0D70DC6C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98" y="1396289"/>
            <a:ext cx="638710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800"/>
              <a:t>Gewinnung eines Überblicks über das Ausmaß der angesprochenen Probleme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8BE0B-7972-74A3-BDC8-A8F3B0920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542" y="2871982"/>
            <a:ext cx="6382657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/>
              <a:t>klassen- oder jahrgangsstufenspezifisch oder nur einzelne Lernende?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/>
              <a:t>Häufigkeit des Auftretens?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/>
              <a:t>…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80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C6A2225-94AF-4BC4-98F4-77746E7B1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5108" y="1"/>
            <a:ext cx="4666892" cy="3612937"/>
          </a:xfrm>
          <a:custGeom>
            <a:avLst/>
            <a:gdLst>
              <a:gd name="connsiteX0" fmla="*/ 192227 w 4666892"/>
              <a:gd name="connsiteY0" fmla="*/ 0 h 3612937"/>
              <a:gd name="connsiteX1" fmla="*/ 4666892 w 4666892"/>
              <a:gd name="connsiteY1" fmla="*/ 0 h 3612937"/>
              <a:gd name="connsiteX2" fmla="*/ 4666892 w 4666892"/>
              <a:gd name="connsiteY2" fmla="*/ 2643684 h 3612937"/>
              <a:gd name="connsiteX3" fmla="*/ 4657487 w 4666892"/>
              <a:gd name="connsiteY3" fmla="*/ 2656262 h 3612937"/>
              <a:gd name="connsiteX4" fmla="*/ 2628900 w 4666892"/>
              <a:gd name="connsiteY4" fmla="*/ 3612937 h 3612937"/>
              <a:gd name="connsiteX5" fmla="*/ 0 w 4666892"/>
              <a:gd name="connsiteY5" fmla="*/ 984037 h 3612937"/>
              <a:gd name="connsiteX6" fmla="*/ 118190 w 4666892"/>
              <a:gd name="connsiteY6" fmla="*/ 202283 h 361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6892" h="3612937">
                <a:moveTo>
                  <a:pt x="192227" y="0"/>
                </a:moveTo>
                <a:lnTo>
                  <a:pt x="4666892" y="0"/>
                </a:lnTo>
                <a:lnTo>
                  <a:pt x="4666892" y="2643684"/>
                </a:lnTo>
                <a:lnTo>
                  <a:pt x="4657487" y="2656262"/>
                </a:lnTo>
                <a:cubicBezTo>
                  <a:pt x="4175308" y="3240527"/>
                  <a:pt x="3445594" y="3612937"/>
                  <a:pt x="2628900" y="3612937"/>
                </a:cubicBezTo>
                <a:cubicBezTo>
                  <a:pt x="1176999" y="3612937"/>
                  <a:pt x="0" y="2435938"/>
                  <a:pt x="0" y="984037"/>
                </a:cubicBezTo>
                <a:cubicBezTo>
                  <a:pt x="0" y="711806"/>
                  <a:pt x="41379" y="449239"/>
                  <a:pt x="118190" y="2022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6EA0402-5843-4D53-BF9C-BE7205812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9830" y="1"/>
            <a:ext cx="4502173" cy="3448219"/>
          </a:xfrm>
          <a:custGeom>
            <a:avLst/>
            <a:gdLst>
              <a:gd name="connsiteX0" fmla="*/ 205627 w 4502173"/>
              <a:gd name="connsiteY0" fmla="*/ 0 h 3448219"/>
              <a:gd name="connsiteX1" fmla="*/ 4502173 w 4502173"/>
              <a:gd name="connsiteY1" fmla="*/ 0 h 3448219"/>
              <a:gd name="connsiteX2" fmla="*/ 4502173 w 4502173"/>
              <a:gd name="connsiteY2" fmla="*/ 2368934 h 3448219"/>
              <a:gd name="connsiteX3" fmla="*/ 4365663 w 4502173"/>
              <a:gd name="connsiteY3" fmla="*/ 2551486 h 3448219"/>
              <a:gd name="connsiteX4" fmla="*/ 2464181 w 4502173"/>
              <a:gd name="connsiteY4" fmla="*/ 3448219 h 3448219"/>
              <a:gd name="connsiteX5" fmla="*/ 0 w 4502173"/>
              <a:gd name="connsiteY5" fmla="*/ 984038 h 3448219"/>
              <a:gd name="connsiteX6" fmla="*/ 193648 w 4502173"/>
              <a:gd name="connsiteY6" fmla="*/ 24867 h 3448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02173" h="3448219">
                <a:moveTo>
                  <a:pt x="205627" y="0"/>
                </a:moveTo>
                <a:lnTo>
                  <a:pt x="4502173" y="0"/>
                </a:lnTo>
                <a:lnTo>
                  <a:pt x="4502173" y="2368934"/>
                </a:lnTo>
                <a:lnTo>
                  <a:pt x="4365663" y="2551486"/>
                </a:lnTo>
                <a:cubicBezTo>
                  <a:pt x="3913696" y="3099144"/>
                  <a:pt x="3229704" y="3448219"/>
                  <a:pt x="2464181" y="3448219"/>
                </a:cubicBezTo>
                <a:cubicBezTo>
                  <a:pt x="1103251" y="3448219"/>
                  <a:pt x="0" y="2344968"/>
                  <a:pt x="0" y="984038"/>
                </a:cubicBezTo>
                <a:cubicBezTo>
                  <a:pt x="0" y="643806"/>
                  <a:pt x="68954" y="319678"/>
                  <a:pt x="193648" y="248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Graphic 9" descr="Clipboard Checked outline">
            <a:extLst>
              <a:ext uri="{FF2B5EF4-FFF2-40B4-BE49-F238E27FC236}">
                <a16:creationId xmlns:a16="http://schemas.microsoft.com/office/drawing/2014/main" id="{5CD70AA2-C833-CE3E-45A0-7B7C9D047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68827" y="244523"/>
            <a:ext cx="2580738" cy="2580738"/>
          </a:xfrm>
          <a:prstGeom prst="rect">
            <a:avLst/>
          </a:pr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48F5915-2CE1-4F74-88C5-D4366893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4737" y="3918051"/>
            <a:ext cx="3587263" cy="2939948"/>
          </a:xfrm>
          <a:custGeom>
            <a:avLst/>
            <a:gdLst>
              <a:gd name="connsiteX0" fmla="*/ 2070613 w 3587263"/>
              <a:gd name="connsiteY0" fmla="*/ 0 h 2939948"/>
              <a:gd name="connsiteX1" fmla="*/ 3534758 w 3587263"/>
              <a:gd name="connsiteY1" fmla="*/ 606469 h 2939948"/>
              <a:gd name="connsiteX2" fmla="*/ 3587263 w 3587263"/>
              <a:gd name="connsiteY2" fmla="*/ 664240 h 2939948"/>
              <a:gd name="connsiteX3" fmla="*/ 3587263 w 3587263"/>
              <a:gd name="connsiteY3" fmla="*/ 2939948 h 2939948"/>
              <a:gd name="connsiteX4" fmla="*/ 193241 w 3587263"/>
              <a:gd name="connsiteY4" fmla="*/ 2939948 h 2939948"/>
              <a:gd name="connsiteX5" fmla="*/ 162719 w 3587263"/>
              <a:gd name="connsiteY5" fmla="*/ 2876589 h 2939948"/>
              <a:gd name="connsiteX6" fmla="*/ 0 w 3587263"/>
              <a:gd name="connsiteY6" fmla="*/ 2070613 h 2939948"/>
              <a:gd name="connsiteX7" fmla="*/ 2070613 w 3587263"/>
              <a:gd name="connsiteY7" fmla="*/ 0 h 293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7263" h="2939948">
                <a:moveTo>
                  <a:pt x="2070613" y="0"/>
                </a:moveTo>
                <a:cubicBezTo>
                  <a:pt x="2642397" y="0"/>
                  <a:pt x="3160050" y="231761"/>
                  <a:pt x="3534758" y="606469"/>
                </a:cubicBezTo>
                <a:lnTo>
                  <a:pt x="3587263" y="664240"/>
                </a:lnTo>
                <a:lnTo>
                  <a:pt x="3587263" y="2939948"/>
                </a:lnTo>
                <a:lnTo>
                  <a:pt x="193241" y="2939948"/>
                </a:lnTo>
                <a:lnTo>
                  <a:pt x="162719" y="2876589"/>
                </a:lnTo>
                <a:cubicBezTo>
                  <a:pt x="57940" y="2628865"/>
                  <a:pt x="0" y="2356505"/>
                  <a:pt x="0" y="2070613"/>
                </a:cubicBezTo>
                <a:cubicBezTo>
                  <a:pt x="0" y="927045"/>
                  <a:pt x="927045" y="0"/>
                  <a:pt x="2070613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1B43EC4-7D6F-44CA-82DD-103883D23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8827" y="4082142"/>
            <a:ext cx="3423175" cy="2775859"/>
          </a:xfrm>
          <a:custGeom>
            <a:avLst/>
            <a:gdLst>
              <a:gd name="connsiteX0" fmla="*/ 1906524 w 3423175"/>
              <a:gd name="connsiteY0" fmla="*/ 0 h 2775859"/>
              <a:gd name="connsiteX1" fmla="*/ 3377691 w 3423175"/>
              <a:gd name="connsiteY1" fmla="*/ 693798 h 2775859"/>
              <a:gd name="connsiteX2" fmla="*/ 3423175 w 3423175"/>
              <a:gd name="connsiteY2" fmla="*/ 754624 h 2775859"/>
              <a:gd name="connsiteX3" fmla="*/ 3423175 w 3423175"/>
              <a:gd name="connsiteY3" fmla="*/ 2775859 h 2775859"/>
              <a:gd name="connsiteX4" fmla="*/ 211114 w 3423175"/>
              <a:gd name="connsiteY4" fmla="*/ 2775859 h 2775859"/>
              <a:gd name="connsiteX5" fmla="*/ 149824 w 3423175"/>
              <a:gd name="connsiteY5" fmla="*/ 2648629 h 2775859"/>
              <a:gd name="connsiteX6" fmla="*/ 0 w 3423175"/>
              <a:gd name="connsiteY6" fmla="*/ 1906524 h 2775859"/>
              <a:gd name="connsiteX7" fmla="*/ 1906524 w 3423175"/>
              <a:gd name="connsiteY7" fmla="*/ 0 h 2775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3175" h="2775859">
                <a:moveTo>
                  <a:pt x="1906524" y="0"/>
                </a:moveTo>
                <a:cubicBezTo>
                  <a:pt x="2498805" y="0"/>
                  <a:pt x="3028006" y="270078"/>
                  <a:pt x="3377691" y="693798"/>
                </a:cubicBezTo>
                <a:lnTo>
                  <a:pt x="3423175" y="754624"/>
                </a:lnTo>
                <a:lnTo>
                  <a:pt x="3423175" y="2775859"/>
                </a:lnTo>
                <a:lnTo>
                  <a:pt x="211114" y="2775859"/>
                </a:lnTo>
                <a:lnTo>
                  <a:pt x="149824" y="2648629"/>
                </a:lnTo>
                <a:cubicBezTo>
                  <a:pt x="53349" y="2420536"/>
                  <a:pt x="0" y="2169760"/>
                  <a:pt x="0" y="1906524"/>
                </a:cubicBezTo>
                <a:cubicBezTo>
                  <a:pt x="0" y="853580"/>
                  <a:pt x="853580" y="0"/>
                  <a:pt x="19065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E836C912-BC49-B6BF-AEEC-954CB29F80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6232" y="5360298"/>
            <a:ext cx="2394408" cy="742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2620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B1D3-FD22-0273-449A-F0D70DC6C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98" y="1396289"/>
            <a:ext cx="638710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400"/>
              <a:t>Diskussion über geeignete Vorgehensweisen und Maßnahmen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8BE0B-7972-74A3-BDC8-A8F3B0920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542" y="2871982"/>
            <a:ext cx="6382657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 err="1"/>
              <a:t>Welche</a:t>
            </a:r>
            <a:r>
              <a:rPr lang="en-US" sz="1800" dirty="0"/>
              <a:t> </a:t>
            </a:r>
            <a:r>
              <a:rPr lang="en-US" sz="1800" dirty="0" err="1"/>
              <a:t>Maßnahmen</a:t>
            </a:r>
            <a:r>
              <a:rPr lang="en-US" sz="1800" dirty="0"/>
              <a:t> </a:t>
            </a:r>
            <a:r>
              <a:rPr lang="en-US" sz="1800" dirty="0" err="1"/>
              <a:t>haben</a:t>
            </a:r>
            <a:r>
              <a:rPr lang="en-US" sz="1800" dirty="0"/>
              <a:t> </a:t>
            </a:r>
            <a:r>
              <a:rPr lang="en-US" sz="1800" dirty="0" err="1"/>
              <a:t>sich</a:t>
            </a:r>
            <a:r>
              <a:rPr lang="en-US" sz="1800" dirty="0"/>
              <a:t> </a:t>
            </a:r>
            <a:r>
              <a:rPr lang="en-US" sz="1800" dirty="0" err="1"/>
              <a:t>schon</a:t>
            </a:r>
            <a:r>
              <a:rPr lang="en-US" sz="1800" dirty="0"/>
              <a:t> </a:t>
            </a:r>
            <a:r>
              <a:rPr lang="en-US" sz="1800" dirty="0" err="1"/>
              <a:t>bewährt</a:t>
            </a:r>
            <a:r>
              <a:rPr lang="en-US" sz="1800" dirty="0"/>
              <a:t>?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 err="1"/>
              <a:t>Brauchen</a:t>
            </a:r>
            <a:r>
              <a:rPr lang="en-US" sz="1800" dirty="0"/>
              <a:t> </a:t>
            </a:r>
            <a:r>
              <a:rPr lang="en-US" sz="1800" dirty="0" err="1"/>
              <a:t>wir</a:t>
            </a:r>
            <a:r>
              <a:rPr lang="en-US" sz="1800" dirty="0"/>
              <a:t> </a:t>
            </a:r>
            <a:r>
              <a:rPr lang="en-US" sz="1800" dirty="0" err="1"/>
              <a:t>einheitliche</a:t>
            </a:r>
            <a:r>
              <a:rPr lang="en-US" sz="1800" dirty="0"/>
              <a:t> </a:t>
            </a:r>
            <a:r>
              <a:rPr lang="en-US" sz="1800" dirty="0" err="1"/>
              <a:t>Maßnahmen</a:t>
            </a:r>
            <a:r>
              <a:rPr lang="en-US" sz="1800" dirty="0"/>
              <a:t> </a:t>
            </a:r>
            <a:r>
              <a:rPr lang="en-US" sz="1800" dirty="0" err="1"/>
              <a:t>im</a:t>
            </a:r>
            <a:r>
              <a:rPr lang="en-US" sz="1800" dirty="0"/>
              <a:t> </a:t>
            </a:r>
            <a:r>
              <a:rPr lang="en-US" sz="1800" dirty="0" err="1"/>
              <a:t>Klassenteam</a:t>
            </a:r>
            <a:r>
              <a:rPr lang="en-US" sz="1800" dirty="0"/>
              <a:t> / an der </a:t>
            </a:r>
            <a:r>
              <a:rPr lang="en-US" sz="1800" dirty="0" err="1"/>
              <a:t>ganzen</a:t>
            </a:r>
            <a:r>
              <a:rPr lang="en-US" sz="1800" dirty="0"/>
              <a:t> Schule?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/>
              <a:t>Wie </a:t>
            </a:r>
            <a:r>
              <a:rPr lang="en-US" sz="1800" dirty="0" err="1"/>
              <a:t>gehen</a:t>
            </a:r>
            <a:r>
              <a:rPr lang="en-US" sz="1800" dirty="0"/>
              <a:t> </a:t>
            </a:r>
            <a:r>
              <a:rPr lang="en-US" sz="1800" dirty="0" err="1"/>
              <a:t>andere</a:t>
            </a:r>
            <a:r>
              <a:rPr lang="en-US" sz="1800" dirty="0"/>
              <a:t> </a:t>
            </a:r>
            <a:r>
              <a:rPr lang="en-US" sz="1800" dirty="0" err="1"/>
              <a:t>Schulen</a:t>
            </a:r>
            <a:r>
              <a:rPr lang="en-US" sz="1800" dirty="0"/>
              <a:t> </a:t>
            </a:r>
            <a:r>
              <a:rPr lang="en-US" sz="1800" dirty="0" err="1"/>
              <a:t>damit</a:t>
            </a:r>
            <a:r>
              <a:rPr lang="en-US" sz="1800" dirty="0"/>
              <a:t> um?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/>
              <a:t>Wie </a:t>
            </a:r>
            <a:r>
              <a:rPr lang="en-US" sz="1800" dirty="0" err="1"/>
              <a:t>könnte</a:t>
            </a:r>
            <a:r>
              <a:rPr lang="en-US" sz="1800" dirty="0"/>
              <a:t> </a:t>
            </a:r>
            <a:r>
              <a:rPr lang="en-US" sz="1800" dirty="0" err="1"/>
              <a:t>ein</a:t>
            </a:r>
            <a:r>
              <a:rPr lang="en-US" sz="1800" dirty="0"/>
              <a:t> </a:t>
            </a:r>
            <a:r>
              <a:rPr lang="en-US" sz="1800" dirty="0" err="1"/>
              <a:t>Lösungsweg</a:t>
            </a:r>
            <a:r>
              <a:rPr lang="en-US" sz="1800" dirty="0"/>
              <a:t> </a:t>
            </a:r>
            <a:r>
              <a:rPr lang="en-US" sz="1800" dirty="0" err="1"/>
              <a:t>für</a:t>
            </a:r>
            <a:r>
              <a:rPr lang="en-US" sz="1800" dirty="0"/>
              <a:t> </a:t>
            </a:r>
            <a:r>
              <a:rPr lang="en-US" sz="1800" dirty="0" err="1"/>
              <a:t>uns</a:t>
            </a:r>
            <a:r>
              <a:rPr lang="en-US" sz="1800" dirty="0"/>
              <a:t> </a:t>
            </a:r>
            <a:r>
              <a:rPr lang="en-US" sz="1800" dirty="0" err="1"/>
              <a:t>aussehen</a:t>
            </a:r>
            <a:r>
              <a:rPr lang="en-US" sz="1800" dirty="0"/>
              <a:t>?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C6A2225-94AF-4BC4-98F4-77746E7B1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5108" y="1"/>
            <a:ext cx="4666892" cy="3612937"/>
          </a:xfrm>
          <a:custGeom>
            <a:avLst/>
            <a:gdLst>
              <a:gd name="connsiteX0" fmla="*/ 192227 w 4666892"/>
              <a:gd name="connsiteY0" fmla="*/ 0 h 3612937"/>
              <a:gd name="connsiteX1" fmla="*/ 4666892 w 4666892"/>
              <a:gd name="connsiteY1" fmla="*/ 0 h 3612937"/>
              <a:gd name="connsiteX2" fmla="*/ 4666892 w 4666892"/>
              <a:gd name="connsiteY2" fmla="*/ 2643684 h 3612937"/>
              <a:gd name="connsiteX3" fmla="*/ 4657487 w 4666892"/>
              <a:gd name="connsiteY3" fmla="*/ 2656262 h 3612937"/>
              <a:gd name="connsiteX4" fmla="*/ 2628900 w 4666892"/>
              <a:gd name="connsiteY4" fmla="*/ 3612937 h 3612937"/>
              <a:gd name="connsiteX5" fmla="*/ 0 w 4666892"/>
              <a:gd name="connsiteY5" fmla="*/ 984037 h 3612937"/>
              <a:gd name="connsiteX6" fmla="*/ 118190 w 4666892"/>
              <a:gd name="connsiteY6" fmla="*/ 202283 h 361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66892" h="3612937">
                <a:moveTo>
                  <a:pt x="192227" y="0"/>
                </a:moveTo>
                <a:lnTo>
                  <a:pt x="4666892" y="0"/>
                </a:lnTo>
                <a:lnTo>
                  <a:pt x="4666892" y="2643684"/>
                </a:lnTo>
                <a:lnTo>
                  <a:pt x="4657487" y="2656262"/>
                </a:lnTo>
                <a:cubicBezTo>
                  <a:pt x="4175308" y="3240527"/>
                  <a:pt x="3445594" y="3612937"/>
                  <a:pt x="2628900" y="3612937"/>
                </a:cubicBezTo>
                <a:cubicBezTo>
                  <a:pt x="1176999" y="3612937"/>
                  <a:pt x="0" y="2435938"/>
                  <a:pt x="0" y="984037"/>
                </a:cubicBezTo>
                <a:cubicBezTo>
                  <a:pt x="0" y="711806"/>
                  <a:pt x="41379" y="449239"/>
                  <a:pt x="118190" y="2022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6EA0402-5843-4D53-BF9C-BE7205812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9830" y="1"/>
            <a:ext cx="4502173" cy="3448219"/>
          </a:xfrm>
          <a:custGeom>
            <a:avLst/>
            <a:gdLst>
              <a:gd name="connsiteX0" fmla="*/ 205627 w 4502173"/>
              <a:gd name="connsiteY0" fmla="*/ 0 h 3448219"/>
              <a:gd name="connsiteX1" fmla="*/ 4502173 w 4502173"/>
              <a:gd name="connsiteY1" fmla="*/ 0 h 3448219"/>
              <a:gd name="connsiteX2" fmla="*/ 4502173 w 4502173"/>
              <a:gd name="connsiteY2" fmla="*/ 2368934 h 3448219"/>
              <a:gd name="connsiteX3" fmla="*/ 4365663 w 4502173"/>
              <a:gd name="connsiteY3" fmla="*/ 2551486 h 3448219"/>
              <a:gd name="connsiteX4" fmla="*/ 2464181 w 4502173"/>
              <a:gd name="connsiteY4" fmla="*/ 3448219 h 3448219"/>
              <a:gd name="connsiteX5" fmla="*/ 0 w 4502173"/>
              <a:gd name="connsiteY5" fmla="*/ 984038 h 3448219"/>
              <a:gd name="connsiteX6" fmla="*/ 193648 w 4502173"/>
              <a:gd name="connsiteY6" fmla="*/ 24867 h 3448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02173" h="3448219">
                <a:moveTo>
                  <a:pt x="205627" y="0"/>
                </a:moveTo>
                <a:lnTo>
                  <a:pt x="4502173" y="0"/>
                </a:lnTo>
                <a:lnTo>
                  <a:pt x="4502173" y="2368934"/>
                </a:lnTo>
                <a:lnTo>
                  <a:pt x="4365663" y="2551486"/>
                </a:lnTo>
                <a:cubicBezTo>
                  <a:pt x="3913696" y="3099144"/>
                  <a:pt x="3229704" y="3448219"/>
                  <a:pt x="2464181" y="3448219"/>
                </a:cubicBezTo>
                <a:cubicBezTo>
                  <a:pt x="1103251" y="3448219"/>
                  <a:pt x="0" y="2344968"/>
                  <a:pt x="0" y="984038"/>
                </a:cubicBezTo>
                <a:cubicBezTo>
                  <a:pt x="0" y="643806"/>
                  <a:pt x="68954" y="319678"/>
                  <a:pt x="193648" y="248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c 4" descr="Customer review outline">
            <a:extLst>
              <a:ext uri="{FF2B5EF4-FFF2-40B4-BE49-F238E27FC236}">
                <a16:creationId xmlns:a16="http://schemas.microsoft.com/office/drawing/2014/main" id="{543CF0BF-E8CB-28DF-5601-70EC7E36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68827" y="244523"/>
            <a:ext cx="2580738" cy="2580738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48F5915-2CE1-4F74-88C5-D4366893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4737" y="3918051"/>
            <a:ext cx="3587263" cy="2939948"/>
          </a:xfrm>
          <a:custGeom>
            <a:avLst/>
            <a:gdLst>
              <a:gd name="connsiteX0" fmla="*/ 2070613 w 3587263"/>
              <a:gd name="connsiteY0" fmla="*/ 0 h 2939948"/>
              <a:gd name="connsiteX1" fmla="*/ 3534758 w 3587263"/>
              <a:gd name="connsiteY1" fmla="*/ 606469 h 2939948"/>
              <a:gd name="connsiteX2" fmla="*/ 3587263 w 3587263"/>
              <a:gd name="connsiteY2" fmla="*/ 664240 h 2939948"/>
              <a:gd name="connsiteX3" fmla="*/ 3587263 w 3587263"/>
              <a:gd name="connsiteY3" fmla="*/ 2939948 h 2939948"/>
              <a:gd name="connsiteX4" fmla="*/ 193241 w 3587263"/>
              <a:gd name="connsiteY4" fmla="*/ 2939948 h 2939948"/>
              <a:gd name="connsiteX5" fmla="*/ 162719 w 3587263"/>
              <a:gd name="connsiteY5" fmla="*/ 2876589 h 2939948"/>
              <a:gd name="connsiteX6" fmla="*/ 0 w 3587263"/>
              <a:gd name="connsiteY6" fmla="*/ 2070613 h 2939948"/>
              <a:gd name="connsiteX7" fmla="*/ 2070613 w 3587263"/>
              <a:gd name="connsiteY7" fmla="*/ 0 h 293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7263" h="2939948">
                <a:moveTo>
                  <a:pt x="2070613" y="0"/>
                </a:moveTo>
                <a:cubicBezTo>
                  <a:pt x="2642397" y="0"/>
                  <a:pt x="3160050" y="231761"/>
                  <a:pt x="3534758" y="606469"/>
                </a:cubicBezTo>
                <a:lnTo>
                  <a:pt x="3587263" y="664240"/>
                </a:lnTo>
                <a:lnTo>
                  <a:pt x="3587263" y="2939948"/>
                </a:lnTo>
                <a:lnTo>
                  <a:pt x="193241" y="2939948"/>
                </a:lnTo>
                <a:lnTo>
                  <a:pt x="162719" y="2876589"/>
                </a:lnTo>
                <a:cubicBezTo>
                  <a:pt x="57940" y="2628865"/>
                  <a:pt x="0" y="2356505"/>
                  <a:pt x="0" y="2070613"/>
                </a:cubicBezTo>
                <a:cubicBezTo>
                  <a:pt x="0" y="927045"/>
                  <a:pt x="927045" y="0"/>
                  <a:pt x="2070613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1B43EC4-7D6F-44CA-82DD-103883D23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8827" y="4082142"/>
            <a:ext cx="3423175" cy="2775859"/>
          </a:xfrm>
          <a:custGeom>
            <a:avLst/>
            <a:gdLst>
              <a:gd name="connsiteX0" fmla="*/ 1906524 w 3423175"/>
              <a:gd name="connsiteY0" fmla="*/ 0 h 2775859"/>
              <a:gd name="connsiteX1" fmla="*/ 3377691 w 3423175"/>
              <a:gd name="connsiteY1" fmla="*/ 693798 h 2775859"/>
              <a:gd name="connsiteX2" fmla="*/ 3423175 w 3423175"/>
              <a:gd name="connsiteY2" fmla="*/ 754624 h 2775859"/>
              <a:gd name="connsiteX3" fmla="*/ 3423175 w 3423175"/>
              <a:gd name="connsiteY3" fmla="*/ 2775859 h 2775859"/>
              <a:gd name="connsiteX4" fmla="*/ 211114 w 3423175"/>
              <a:gd name="connsiteY4" fmla="*/ 2775859 h 2775859"/>
              <a:gd name="connsiteX5" fmla="*/ 149824 w 3423175"/>
              <a:gd name="connsiteY5" fmla="*/ 2648629 h 2775859"/>
              <a:gd name="connsiteX6" fmla="*/ 0 w 3423175"/>
              <a:gd name="connsiteY6" fmla="*/ 1906524 h 2775859"/>
              <a:gd name="connsiteX7" fmla="*/ 1906524 w 3423175"/>
              <a:gd name="connsiteY7" fmla="*/ 0 h 2775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3175" h="2775859">
                <a:moveTo>
                  <a:pt x="1906524" y="0"/>
                </a:moveTo>
                <a:cubicBezTo>
                  <a:pt x="2498805" y="0"/>
                  <a:pt x="3028006" y="270078"/>
                  <a:pt x="3377691" y="693798"/>
                </a:cubicBezTo>
                <a:lnTo>
                  <a:pt x="3423175" y="754624"/>
                </a:lnTo>
                <a:lnTo>
                  <a:pt x="3423175" y="2775859"/>
                </a:lnTo>
                <a:lnTo>
                  <a:pt x="211114" y="2775859"/>
                </a:lnTo>
                <a:lnTo>
                  <a:pt x="149824" y="2648629"/>
                </a:lnTo>
                <a:cubicBezTo>
                  <a:pt x="53349" y="2420536"/>
                  <a:pt x="0" y="2169760"/>
                  <a:pt x="0" y="1906524"/>
                </a:cubicBezTo>
                <a:cubicBezTo>
                  <a:pt x="0" y="853580"/>
                  <a:pt x="853580" y="0"/>
                  <a:pt x="19065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E836C912-BC49-B6BF-AEEC-954CB29F80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6232" y="5360298"/>
            <a:ext cx="2394408" cy="742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9398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5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047B1B-680F-2C3E-53D8-190E31C3F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820" y="4624394"/>
            <a:ext cx="10803074" cy="103750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de-DE" sz="4000" dirty="0"/>
              <a:t>Vielen Dank für eure Beiträge in der heutigen Sitzung!</a:t>
            </a:r>
            <a:endParaRPr lang="en-DE" sz="4000" dirty="0"/>
          </a:p>
        </p:txBody>
      </p:sp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FE362D15-6FF9-F40F-0E53-5AC17BE3AC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" y="815216"/>
            <a:ext cx="10591800" cy="3283458"/>
          </a:xfrm>
          <a:prstGeom prst="rect">
            <a:avLst/>
          </a:prstGeom>
          <a:noFill/>
        </p:spPr>
      </p:pic>
      <p:cxnSp>
        <p:nvCxnSpPr>
          <p:cNvPr id="23" name="Straight Connector 17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4568604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72660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Breitbild</PresentationFormat>
  <Paragraphs>15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ChronicleVTI</vt:lpstr>
      <vt:lpstr>Office Theme</vt:lpstr>
      <vt:lpstr>Aktuelle Herausforderungen in den Tabletklassen</vt:lpstr>
      <vt:lpstr>Identifizierung aktueller Herausforderungen und Fragestellungen</vt:lpstr>
      <vt:lpstr>Gewinnung eines Überblicks über das Ausmaß der angesprochenen Probleme</vt:lpstr>
      <vt:lpstr>Diskussion über geeignete Vorgehensweisen und Maßnahmen</vt:lpstr>
      <vt:lpstr>Vielen Dank für eure Beiträge in der heutigen Sitzung!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Aktuelle Herausforderungen in den Tabletklassen</dc:title>
  <dc:creator>Stefanie Schreiner</dc:creator>
  <cp:lastModifiedBy>Anca Paar</cp:lastModifiedBy>
  <cp:revision>6</cp:revision>
  <dcterms:created xsi:type="dcterms:W3CDTF">2022-12-01T13:26:47Z</dcterms:created>
  <dcterms:modified xsi:type="dcterms:W3CDTF">2023-03-02T11:26:21Z</dcterms:modified>
</cp:coreProperties>
</file>