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4" r:id="rId2"/>
    <p:sldMasterId id="2147483668" r:id="rId3"/>
    <p:sldMasterId id="2147483672" r:id="rId4"/>
    <p:sldMasterId id="2147483676" r:id="rId5"/>
  </p:sldMasterIdLst>
  <p:notesMasterIdLst>
    <p:notesMasterId r:id="rId16"/>
  </p:notesMasterIdLst>
  <p:sldIdLst>
    <p:sldId id="275" r:id="rId6"/>
    <p:sldId id="276" r:id="rId7"/>
    <p:sldId id="277" r:id="rId8"/>
    <p:sldId id="278" r:id="rId9"/>
    <p:sldId id="279" r:id="rId10"/>
    <p:sldId id="280" r:id="rId11"/>
    <p:sldId id="281" r:id="rId12"/>
    <p:sldId id="284" r:id="rId13"/>
    <p:sldId id="283" r:id="rId14"/>
    <p:sldId id="282" r:id="rId15"/>
  </p:sldIdLst>
  <p:sldSz cx="18288000" cy="10287000"/>
  <p:notesSz cx="6858000" cy="9144000"/>
  <p:embeddedFontLst>
    <p:embeddedFont>
      <p:font typeface="Fira Sans" panose="020B0503050000020004" pitchFamily="34" charset="0"/>
      <p:regular r:id="rId17"/>
      <p:bold r:id="rId18"/>
      <p:italic r:id="rId19"/>
      <p:boldItalic r:id="rId20"/>
    </p:embeddedFont>
    <p:embeddedFont>
      <p:font typeface="Fira Sans Bold" panose="020B0803050000020004" pitchFamily="34" charset="0"/>
      <p:regular r:id="rId21"/>
      <p:bold r:id="rId22"/>
    </p:embeddedFont>
    <p:embeddedFont>
      <p:font typeface="Fira Sans Light Italics" panose="020B0403050000020004" pitchFamily="34" charset="0"/>
      <p:regular r:id="rId23"/>
      <p:italic r:id="rId24"/>
    </p:embeddedFont>
    <p:embeddedFont>
      <p:font typeface="Fira Sans Semi-Bold" panose="020B0603050000020004" pitchFamily="34" charset="0"/>
      <p:regular r:id="rId25"/>
      <p:bold r:id="rId26"/>
    </p:embeddedFont>
    <p:embeddedFont>
      <p:font typeface="Voga" panose="02000606090000020004" pitchFamily="2" charset="77"/>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1" autoAdjust="0"/>
    <p:restoredTop sz="94551" autoAdjust="0"/>
  </p:normalViewPr>
  <p:slideViewPr>
    <p:cSldViewPr>
      <p:cViewPr varScale="1">
        <p:scale>
          <a:sx n="71" d="100"/>
          <a:sy n="71" d="100"/>
        </p:scale>
        <p:origin x="6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5D84B-8B23-D741-9F5F-C287616C3EE9}" type="datetimeFigureOut">
              <a:rPr lang="de-DE" smtClean="0"/>
              <a:t>16.03.26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850B0-7503-3E46-A271-2F8BD9143EED}" type="slidenum">
              <a:rPr lang="de-DE" smtClean="0"/>
              <a:t>‹Nr.›</a:t>
            </a:fld>
            <a:endParaRPr lang="de-DE"/>
          </a:p>
        </p:txBody>
      </p:sp>
    </p:spTree>
    <p:extLst>
      <p:ext uri="{BB962C8B-B14F-4D97-AF65-F5344CB8AC3E}">
        <p14:creationId xmlns:p14="http://schemas.microsoft.com/office/powerpoint/2010/main" val="2383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C850B0-7503-3E46-A271-2F8BD9143EED}" type="slidenum">
              <a:rPr lang="de-DE" smtClean="0"/>
              <a:t>1</a:t>
            </a:fld>
            <a:endParaRPr lang="de-DE"/>
          </a:p>
        </p:txBody>
      </p:sp>
    </p:spTree>
    <p:extLst>
      <p:ext uri="{BB962C8B-B14F-4D97-AF65-F5344CB8AC3E}">
        <p14:creationId xmlns:p14="http://schemas.microsoft.com/office/powerpoint/2010/main" val="10211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C850B0-7503-3E46-A271-2F8BD9143EED}" type="slidenum">
              <a:rPr lang="de-DE" smtClean="0"/>
              <a:t>9</a:t>
            </a:fld>
            <a:endParaRPr lang="de-DE"/>
          </a:p>
        </p:txBody>
      </p:sp>
    </p:spTree>
    <p:extLst>
      <p:ext uri="{BB962C8B-B14F-4D97-AF65-F5344CB8AC3E}">
        <p14:creationId xmlns:p14="http://schemas.microsoft.com/office/powerpoint/2010/main" val="28635282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VERANSCHAULICHUNG</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1</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sX0" fmla="*/ 0 w 9902632"/>
              <a:gd name="csY0" fmla="*/ 0 h 7699696"/>
              <a:gd name="csX1" fmla="*/ 483481 w 9902632"/>
              <a:gd name="csY1" fmla="*/ 0 h 7699696"/>
              <a:gd name="csX2" fmla="*/ 768910 w 9902632"/>
              <a:gd name="csY2" fmla="*/ 0 h 7699696"/>
              <a:gd name="csX3" fmla="*/ 1549471 w 9902632"/>
              <a:gd name="csY3" fmla="*/ 0 h 7699696"/>
              <a:gd name="csX4" fmla="*/ 2032952 w 9902632"/>
              <a:gd name="csY4" fmla="*/ 0 h 7699696"/>
              <a:gd name="csX5" fmla="*/ 2516434 w 9902632"/>
              <a:gd name="csY5" fmla="*/ 0 h 7699696"/>
              <a:gd name="csX6" fmla="*/ 3296994 w 9902632"/>
              <a:gd name="csY6" fmla="*/ 0 h 7699696"/>
              <a:gd name="csX7" fmla="*/ 3681449 w 9902632"/>
              <a:gd name="csY7" fmla="*/ 0 h 7699696"/>
              <a:gd name="csX8" fmla="*/ 4462009 w 9902632"/>
              <a:gd name="csY8" fmla="*/ 0 h 7699696"/>
              <a:gd name="csX9" fmla="*/ 5242570 w 9902632"/>
              <a:gd name="csY9" fmla="*/ 0 h 7699696"/>
              <a:gd name="csX10" fmla="*/ 5825078 w 9902632"/>
              <a:gd name="csY10" fmla="*/ 0 h 7699696"/>
              <a:gd name="csX11" fmla="*/ 6605638 w 9902632"/>
              <a:gd name="csY11" fmla="*/ 0 h 7699696"/>
              <a:gd name="csX12" fmla="*/ 7089119 w 9902632"/>
              <a:gd name="csY12" fmla="*/ 0 h 7699696"/>
              <a:gd name="csX13" fmla="*/ 7572601 w 9902632"/>
              <a:gd name="csY13" fmla="*/ 0 h 7699696"/>
              <a:gd name="csX14" fmla="*/ 8254135 w 9902632"/>
              <a:gd name="csY14" fmla="*/ 0 h 7699696"/>
              <a:gd name="csX15" fmla="*/ 8737616 w 9902632"/>
              <a:gd name="csY15" fmla="*/ 0 h 7699696"/>
              <a:gd name="csX16" fmla="*/ 9902632 w 9902632"/>
              <a:gd name="csY16" fmla="*/ 0 h 7699696"/>
              <a:gd name="csX17" fmla="*/ 9902632 w 9902632"/>
              <a:gd name="csY17" fmla="*/ 746278 h 7699696"/>
              <a:gd name="csX18" fmla="*/ 9902632 w 9902632"/>
              <a:gd name="csY18" fmla="*/ 1415559 h 7699696"/>
              <a:gd name="csX19" fmla="*/ 9902632 w 9902632"/>
              <a:gd name="csY19" fmla="*/ 2084841 h 7699696"/>
              <a:gd name="csX20" fmla="*/ 9902632 w 9902632"/>
              <a:gd name="csY20" fmla="*/ 2446134 h 7699696"/>
              <a:gd name="csX21" fmla="*/ 9902632 w 9902632"/>
              <a:gd name="csY21" fmla="*/ 2884425 h 7699696"/>
              <a:gd name="csX22" fmla="*/ 9902632 w 9902632"/>
              <a:gd name="csY22" fmla="*/ 3553706 h 7699696"/>
              <a:gd name="csX23" fmla="*/ 9902632 w 9902632"/>
              <a:gd name="csY23" fmla="*/ 4068993 h 7699696"/>
              <a:gd name="csX24" fmla="*/ 9902632 w 9902632"/>
              <a:gd name="csY24" fmla="*/ 4507284 h 7699696"/>
              <a:gd name="csX25" fmla="*/ 9902632 w 9902632"/>
              <a:gd name="csY25" fmla="*/ 5176565 h 7699696"/>
              <a:gd name="csX26" fmla="*/ 9902632 w 9902632"/>
              <a:gd name="csY26" fmla="*/ 5768849 h 7699696"/>
              <a:gd name="csX27" fmla="*/ 9902632 w 9902632"/>
              <a:gd name="csY27" fmla="*/ 6361133 h 7699696"/>
              <a:gd name="csX28" fmla="*/ 9902632 w 9902632"/>
              <a:gd name="csY28" fmla="*/ 7107412 h 7699696"/>
              <a:gd name="csX29" fmla="*/ 9902632 w 9902632"/>
              <a:gd name="csY29" fmla="*/ 7699696 h 7699696"/>
              <a:gd name="csX30" fmla="*/ 9617203 w 9902632"/>
              <a:gd name="csY30" fmla="*/ 7699696 h 7699696"/>
              <a:gd name="csX31" fmla="*/ 8935669 w 9902632"/>
              <a:gd name="csY31" fmla="*/ 7699696 h 7699696"/>
              <a:gd name="csX32" fmla="*/ 8650240 w 9902632"/>
              <a:gd name="csY32" fmla="*/ 7699696 h 7699696"/>
              <a:gd name="csX33" fmla="*/ 7968706 w 9902632"/>
              <a:gd name="csY33" fmla="*/ 7699696 h 7699696"/>
              <a:gd name="csX34" fmla="*/ 7584251 w 9902632"/>
              <a:gd name="csY34" fmla="*/ 7699696 h 7699696"/>
              <a:gd name="csX35" fmla="*/ 7298822 w 9902632"/>
              <a:gd name="csY35" fmla="*/ 7699696 h 7699696"/>
              <a:gd name="csX36" fmla="*/ 6914367 w 9902632"/>
              <a:gd name="csY36" fmla="*/ 7699696 h 7699696"/>
              <a:gd name="csX37" fmla="*/ 6232833 w 9902632"/>
              <a:gd name="csY37" fmla="*/ 7699696 h 7699696"/>
              <a:gd name="csX38" fmla="*/ 5848378 w 9902632"/>
              <a:gd name="csY38" fmla="*/ 7699696 h 7699696"/>
              <a:gd name="csX39" fmla="*/ 5562949 w 9902632"/>
              <a:gd name="csY39" fmla="*/ 7699696 h 7699696"/>
              <a:gd name="csX40" fmla="*/ 5178494 w 9902632"/>
              <a:gd name="csY40" fmla="*/ 7699696 h 7699696"/>
              <a:gd name="csX41" fmla="*/ 4695013 w 9902632"/>
              <a:gd name="csY41" fmla="*/ 7699696 h 7699696"/>
              <a:gd name="csX42" fmla="*/ 4112505 w 9902632"/>
              <a:gd name="csY42" fmla="*/ 7699696 h 7699696"/>
              <a:gd name="csX43" fmla="*/ 3728050 w 9902632"/>
              <a:gd name="csY43" fmla="*/ 7699696 h 7699696"/>
              <a:gd name="csX44" fmla="*/ 2947489 w 9902632"/>
              <a:gd name="csY44" fmla="*/ 7699696 h 7699696"/>
              <a:gd name="csX45" fmla="*/ 2364982 w 9902632"/>
              <a:gd name="csY45" fmla="*/ 7699696 h 7699696"/>
              <a:gd name="csX46" fmla="*/ 1584421 w 9902632"/>
              <a:gd name="csY46" fmla="*/ 7699696 h 7699696"/>
              <a:gd name="csX47" fmla="*/ 902887 w 9902632"/>
              <a:gd name="csY47" fmla="*/ 7699696 h 7699696"/>
              <a:gd name="csX48" fmla="*/ 0 w 9902632"/>
              <a:gd name="csY48" fmla="*/ 7699696 h 7699696"/>
              <a:gd name="csX49" fmla="*/ 0 w 9902632"/>
              <a:gd name="csY49" fmla="*/ 7030415 h 7699696"/>
              <a:gd name="csX50" fmla="*/ 0 w 9902632"/>
              <a:gd name="csY50" fmla="*/ 6361133 h 7699696"/>
              <a:gd name="csX51" fmla="*/ 0 w 9902632"/>
              <a:gd name="csY51" fmla="*/ 5768849 h 7699696"/>
              <a:gd name="csX52" fmla="*/ 0 w 9902632"/>
              <a:gd name="csY52" fmla="*/ 5022571 h 7699696"/>
              <a:gd name="csX53" fmla="*/ 0 w 9902632"/>
              <a:gd name="csY53" fmla="*/ 4276293 h 7699696"/>
              <a:gd name="csX54" fmla="*/ 0 w 9902632"/>
              <a:gd name="csY54" fmla="*/ 3607011 h 7699696"/>
              <a:gd name="csX55" fmla="*/ 0 w 9902632"/>
              <a:gd name="csY55" fmla="*/ 2937730 h 7699696"/>
              <a:gd name="csX56" fmla="*/ 0 w 9902632"/>
              <a:gd name="csY56" fmla="*/ 2268449 h 7699696"/>
              <a:gd name="csX57" fmla="*/ 0 w 9902632"/>
              <a:gd name="csY57" fmla="*/ 1830159 h 7699696"/>
              <a:gd name="csX58" fmla="*/ 0 w 9902632"/>
              <a:gd name="csY58" fmla="*/ 1083880 h 7699696"/>
              <a:gd name="csX59" fmla="*/ 0 w 9902632"/>
              <a:gd name="csY59" fmla="*/ 0 h 769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Relevanz</a:t>
            </a:r>
            <a:r>
              <a:rPr lang="en-US" sz="1896" b="1" spc="28" dirty="0">
                <a:solidFill>
                  <a:schemeClr val="tx1">
                    <a:lumMod val="75000"/>
                    <a:lumOff val="25000"/>
                  </a:schemeClr>
                </a:solidFill>
                <a:latin typeface="Fira Sans Bold"/>
                <a:ea typeface="Fira Sans Bold"/>
                <a:cs typeface="Fira Sans Bold"/>
                <a:sym typeface="Fira Sans Bold"/>
              </a:rPr>
              <a:t> für den </a:t>
            </a:r>
            <a:r>
              <a:rPr lang="en-US" sz="1896" b="1" spc="28" dirty="0" err="1">
                <a:solidFill>
                  <a:schemeClr val="tx1">
                    <a:lumMod val="75000"/>
                    <a:lumOff val="25000"/>
                  </a:schemeClr>
                </a:solidFill>
                <a:latin typeface="Fira Sans Bold"/>
                <a:ea typeface="Fira Sans Bold"/>
                <a:cs typeface="Fira Sans Bold"/>
                <a:sym typeface="Fira Sans Bold"/>
              </a:rPr>
              <a:t>eigenen</a:t>
            </a:r>
            <a:r>
              <a:rPr lang="en-US" sz="1896" b="1" spc="28" dirty="0">
                <a:solidFill>
                  <a:schemeClr val="tx1">
                    <a:lumMod val="75000"/>
                    <a:lumOff val="25000"/>
                  </a:schemeClr>
                </a:solidFill>
                <a:latin typeface="Fira Sans Bold"/>
                <a:ea typeface="Fira Sans Bold"/>
                <a:cs typeface="Fira Sans Bold"/>
                <a:sym typeface="Fira Sans Bold"/>
              </a:rPr>
              <a:t> </a:t>
            </a:r>
            <a:r>
              <a:rPr lang="en-US" sz="1896" b="1" spc="28" dirty="0" err="1">
                <a:solidFill>
                  <a:schemeClr val="tx1">
                    <a:lumMod val="75000"/>
                    <a:lumOff val="25000"/>
                  </a:schemeClr>
                </a:solidFill>
                <a:latin typeface="Fira Sans Bold"/>
                <a:ea typeface="Fira Sans Bold"/>
                <a:cs typeface="Fira Sans Bold"/>
                <a:sym typeface="Fira Sans Bold"/>
              </a:rPr>
              <a:t>Unterricht</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Beratungs</a:t>
            </a:r>
            <a:r>
              <a:rPr lang="en-US" sz="1896" b="1" spc="28" dirty="0">
                <a:solidFill>
                  <a:schemeClr val="tx1">
                    <a:lumMod val="75000"/>
                    <a:lumOff val="25000"/>
                  </a:schemeClr>
                </a:solidFill>
                <a:latin typeface="Fira Sans Bold"/>
                <a:ea typeface="Fira Sans Bold"/>
                <a:cs typeface="Fira Sans Bold"/>
                <a:sym typeface="Fira Sans Bold"/>
              </a:rPr>
              <a:t>- und </a:t>
            </a:r>
            <a:r>
              <a:rPr lang="en-US" sz="1896" b="1" spc="28" dirty="0" err="1">
                <a:solidFill>
                  <a:schemeClr val="tx1">
                    <a:lumMod val="75000"/>
                    <a:lumOff val="25000"/>
                  </a:schemeClr>
                </a:solidFill>
                <a:latin typeface="Fira Sans Bold"/>
                <a:ea typeface="Fira Sans Bold"/>
                <a:cs typeface="Fira Sans Bold"/>
                <a:sym typeface="Fira Sans Bold"/>
              </a:rPr>
              <a:t>Fortbildungswunsch</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Reflexion</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sX0" fmla="*/ 0 w 4611325"/>
              <a:gd name="csY0" fmla="*/ 0 h 2676070"/>
              <a:gd name="csX1" fmla="*/ 750987 w 4611325"/>
              <a:gd name="csY1" fmla="*/ 0 h 2676070"/>
              <a:gd name="csX2" fmla="*/ 1455861 w 4611325"/>
              <a:gd name="csY2" fmla="*/ 0 h 2676070"/>
              <a:gd name="csX3" fmla="*/ 2114622 w 4611325"/>
              <a:gd name="csY3" fmla="*/ 0 h 2676070"/>
              <a:gd name="csX4" fmla="*/ 2773383 w 4611325"/>
              <a:gd name="csY4" fmla="*/ 0 h 2676070"/>
              <a:gd name="csX5" fmla="*/ 3524370 w 4611325"/>
              <a:gd name="csY5" fmla="*/ 0 h 2676070"/>
              <a:gd name="csX6" fmla="*/ 4611325 w 4611325"/>
              <a:gd name="csY6" fmla="*/ 0 h 2676070"/>
              <a:gd name="csX7" fmla="*/ 4611325 w 4611325"/>
              <a:gd name="csY7" fmla="*/ 588735 h 2676070"/>
              <a:gd name="csX8" fmla="*/ 4611325 w 4611325"/>
              <a:gd name="csY8" fmla="*/ 1284514 h 2676070"/>
              <a:gd name="csX9" fmla="*/ 4611325 w 4611325"/>
              <a:gd name="csY9" fmla="*/ 1873249 h 2676070"/>
              <a:gd name="csX10" fmla="*/ 4611325 w 4611325"/>
              <a:gd name="csY10" fmla="*/ 2676070 h 2676070"/>
              <a:gd name="csX11" fmla="*/ 4044791 w 4611325"/>
              <a:gd name="csY11" fmla="*/ 2676070 h 2676070"/>
              <a:gd name="csX12" fmla="*/ 3293804 w 4611325"/>
              <a:gd name="csY12" fmla="*/ 2676070 h 2676070"/>
              <a:gd name="csX13" fmla="*/ 2681156 w 4611325"/>
              <a:gd name="csY13" fmla="*/ 2676070 h 2676070"/>
              <a:gd name="csX14" fmla="*/ 1930169 w 4611325"/>
              <a:gd name="csY14" fmla="*/ 2676070 h 2676070"/>
              <a:gd name="csX15" fmla="*/ 1363635 w 4611325"/>
              <a:gd name="csY15" fmla="*/ 2676070 h 2676070"/>
              <a:gd name="csX16" fmla="*/ 843214 w 4611325"/>
              <a:gd name="csY16" fmla="*/ 2676070 h 2676070"/>
              <a:gd name="csX17" fmla="*/ 0 w 4611325"/>
              <a:gd name="csY17" fmla="*/ 2676070 h 2676070"/>
              <a:gd name="csX18" fmla="*/ 0 w 4611325"/>
              <a:gd name="csY18" fmla="*/ 1980292 h 2676070"/>
              <a:gd name="csX19" fmla="*/ 0 w 4611325"/>
              <a:gd name="csY19" fmla="*/ 1391556 h 2676070"/>
              <a:gd name="csX20" fmla="*/ 0 w 4611325"/>
              <a:gd name="csY20" fmla="*/ 669018 h 2676070"/>
              <a:gd name="csX21" fmla="*/ 0 w 4611325"/>
              <a:gd name="csY21" fmla="*/ 0 h 2676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2290"/>
            <a:ext cx="555242"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0700"/>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45617"/>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28268"/>
            <a:ext cx="817294"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669671"/>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finden Sie konkrete Impulse aus der Unterrichtspraxis.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135392" y="5391325"/>
            <a:ext cx="4611325" cy="1744447"/>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410869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2548507"/>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lgn="ctr">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316544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92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1833300" y="-153721"/>
            <a:ext cx="16005496" cy="1384866"/>
          </a:xfrm>
          <a:prstGeom prst="rect">
            <a:avLst/>
          </a:prstGeom>
        </p:spPr>
        <p:txBody>
          <a:bodyPr wrap="square" lIns="0" tIns="0" rIns="0" bIns="0" rtlCol="0" anchor="t">
            <a:spAutoFit/>
          </a:bodyPr>
          <a:lstStyle/>
          <a:p>
            <a:pPr algn="ctr">
              <a:lnSpc>
                <a:spcPts val="12963"/>
              </a:lnSpc>
              <a:spcBef>
                <a:spcPct val="0"/>
              </a:spcBef>
            </a:pPr>
            <a:r>
              <a:rPr lang="en-US" sz="6000" b="1" spc="199" dirty="0">
                <a:solidFill>
                  <a:schemeClr val="bg1"/>
                </a:solidFill>
                <a:latin typeface="Voga"/>
                <a:ea typeface="Voga"/>
                <a:cs typeface="Voga"/>
                <a:sym typeface="Voga"/>
              </a:rPr>
              <a:t>KOMPETENZORIENTIERTE AUFGABEN &amp; INTELLIGENTES ÜBEN</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5</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sX0" fmla="*/ 0 w 9902632"/>
              <a:gd name="csY0" fmla="*/ 0 h 7699696"/>
              <a:gd name="csX1" fmla="*/ 483481 w 9902632"/>
              <a:gd name="csY1" fmla="*/ 0 h 7699696"/>
              <a:gd name="csX2" fmla="*/ 768910 w 9902632"/>
              <a:gd name="csY2" fmla="*/ 0 h 7699696"/>
              <a:gd name="csX3" fmla="*/ 1549471 w 9902632"/>
              <a:gd name="csY3" fmla="*/ 0 h 7699696"/>
              <a:gd name="csX4" fmla="*/ 2032952 w 9902632"/>
              <a:gd name="csY4" fmla="*/ 0 h 7699696"/>
              <a:gd name="csX5" fmla="*/ 2516434 w 9902632"/>
              <a:gd name="csY5" fmla="*/ 0 h 7699696"/>
              <a:gd name="csX6" fmla="*/ 3296994 w 9902632"/>
              <a:gd name="csY6" fmla="*/ 0 h 7699696"/>
              <a:gd name="csX7" fmla="*/ 3681449 w 9902632"/>
              <a:gd name="csY7" fmla="*/ 0 h 7699696"/>
              <a:gd name="csX8" fmla="*/ 4462009 w 9902632"/>
              <a:gd name="csY8" fmla="*/ 0 h 7699696"/>
              <a:gd name="csX9" fmla="*/ 5242570 w 9902632"/>
              <a:gd name="csY9" fmla="*/ 0 h 7699696"/>
              <a:gd name="csX10" fmla="*/ 5825078 w 9902632"/>
              <a:gd name="csY10" fmla="*/ 0 h 7699696"/>
              <a:gd name="csX11" fmla="*/ 6605638 w 9902632"/>
              <a:gd name="csY11" fmla="*/ 0 h 7699696"/>
              <a:gd name="csX12" fmla="*/ 7089119 w 9902632"/>
              <a:gd name="csY12" fmla="*/ 0 h 7699696"/>
              <a:gd name="csX13" fmla="*/ 7572601 w 9902632"/>
              <a:gd name="csY13" fmla="*/ 0 h 7699696"/>
              <a:gd name="csX14" fmla="*/ 8254135 w 9902632"/>
              <a:gd name="csY14" fmla="*/ 0 h 7699696"/>
              <a:gd name="csX15" fmla="*/ 8737616 w 9902632"/>
              <a:gd name="csY15" fmla="*/ 0 h 7699696"/>
              <a:gd name="csX16" fmla="*/ 9902632 w 9902632"/>
              <a:gd name="csY16" fmla="*/ 0 h 7699696"/>
              <a:gd name="csX17" fmla="*/ 9902632 w 9902632"/>
              <a:gd name="csY17" fmla="*/ 746278 h 7699696"/>
              <a:gd name="csX18" fmla="*/ 9902632 w 9902632"/>
              <a:gd name="csY18" fmla="*/ 1415559 h 7699696"/>
              <a:gd name="csX19" fmla="*/ 9902632 w 9902632"/>
              <a:gd name="csY19" fmla="*/ 2084841 h 7699696"/>
              <a:gd name="csX20" fmla="*/ 9902632 w 9902632"/>
              <a:gd name="csY20" fmla="*/ 2446134 h 7699696"/>
              <a:gd name="csX21" fmla="*/ 9902632 w 9902632"/>
              <a:gd name="csY21" fmla="*/ 2884425 h 7699696"/>
              <a:gd name="csX22" fmla="*/ 9902632 w 9902632"/>
              <a:gd name="csY22" fmla="*/ 3553706 h 7699696"/>
              <a:gd name="csX23" fmla="*/ 9902632 w 9902632"/>
              <a:gd name="csY23" fmla="*/ 4068993 h 7699696"/>
              <a:gd name="csX24" fmla="*/ 9902632 w 9902632"/>
              <a:gd name="csY24" fmla="*/ 4507284 h 7699696"/>
              <a:gd name="csX25" fmla="*/ 9902632 w 9902632"/>
              <a:gd name="csY25" fmla="*/ 5176565 h 7699696"/>
              <a:gd name="csX26" fmla="*/ 9902632 w 9902632"/>
              <a:gd name="csY26" fmla="*/ 5768849 h 7699696"/>
              <a:gd name="csX27" fmla="*/ 9902632 w 9902632"/>
              <a:gd name="csY27" fmla="*/ 6361133 h 7699696"/>
              <a:gd name="csX28" fmla="*/ 9902632 w 9902632"/>
              <a:gd name="csY28" fmla="*/ 7107412 h 7699696"/>
              <a:gd name="csX29" fmla="*/ 9902632 w 9902632"/>
              <a:gd name="csY29" fmla="*/ 7699696 h 7699696"/>
              <a:gd name="csX30" fmla="*/ 9617203 w 9902632"/>
              <a:gd name="csY30" fmla="*/ 7699696 h 7699696"/>
              <a:gd name="csX31" fmla="*/ 8935669 w 9902632"/>
              <a:gd name="csY31" fmla="*/ 7699696 h 7699696"/>
              <a:gd name="csX32" fmla="*/ 8650240 w 9902632"/>
              <a:gd name="csY32" fmla="*/ 7699696 h 7699696"/>
              <a:gd name="csX33" fmla="*/ 7968706 w 9902632"/>
              <a:gd name="csY33" fmla="*/ 7699696 h 7699696"/>
              <a:gd name="csX34" fmla="*/ 7584251 w 9902632"/>
              <a:gd name="csY34" fmla="*/ 7699696 h 7699696"/>
              <a:gd name="csX35" fmla="*/ 7298822 w 9902632"/>
              <a:gd name="csY35" fmla="*/ 7699696 h 7699696"/>
              <a:gd name="csX36" fmla="*/ 6914367 w 9902632"/>
              <a:gd name="csY36" fmla="*/ 7699696 h 7699696"/>
              <a:gd name="csX37" fmla="*/ 6232833 w 9902632"/>
              <a:gd name="csY37" fmla="*/ 7699696 h 7699696"/>
              <a:gd name="csX38" fmla="*/ 5848378 w 9902632"/>
              <a:gd name="csY38" fmla="*/ 7699696 h 7699696"/>
              <a:gd name="csX39" fmla="*/ 5562949 w 9902632"/>
              <a:gd name="csY39" fmla="*/ 7699696 h 7699696"/>
              <a:gd name="csX40" fmla="*/ 5178494 w 9902632"/>
              <a:gd name="csY40" fmla="*/ 7699696 h 7699696"/>
              <a:gd name="csX41" fmla="*/ 4695013 w 9902632"/>
              <a:gd name="csY41" fmla="*/ 7699696 h 7699696"/>
              <a:gd name="csX42" fmla="*/ 4112505 w 9902632"/>
              <a:gd name="csY42" fmla="*/ 7699696 h 7699696"/>
              <a:gd name="csX43" fmla="*/ 3728050 w 9902632"/>
              <a:gd name="csY43" fmla="*/ 7699696 h 7699696"/>
              <a:gd name="csX44" fmla="*/ 2947489 w 9902632"/>
              <a:gd name="csY44" fmla="*/ 7699696 h 7699696"/>
              <a:gd name="csX45" fmla="*/ 2364982 w 9902632"/>
              <a:gd name="csY45" fmla="*/ 7699696 h 7699696"/>
              <a:gd name="csX46" fmla="*/ 1584421 w 9902632"/>
              <a:gd name="csY46" fmla="*/ 7699696 h 7699696"/>
              <a:gd name="csX47" fmla="*/ 902887 w 9902632"/>
              <a:gd name="csY47" fmla="*/ 7699696 h 7699696"/>
              <a:gd name="csX48" fmla="*/ 0 w 9902632"/>
              <a:gd name="csY48" fmla="*/ 7699696 h 7699696"/>
              <a:gd name="csX49" fmla="*/ 0 w 9902632"/>
              <a:gd name="csY49" fmla="*/ 7030415 h 7699696"/>
              <a:gd name="csX50" fmla="*/ 0 w 9902632"/>
              <a:gd name="csY50" fmla="*/ 6361133 h 7699696"/>
              <a:gd name="csX51" fmla="*/ 0 w 9902632"/>
              <a:gd name="csY51" fmla="*/ 5768849 h 7699696"/>
              <a:gd name="csX52" fmla="*/ 0 w 9902632"/>
              <a:gd name="csY52" fmla="*/ 5022571 h 7699696"/>
              <a:gd name="csX53" fmla="*/ 0 w 9902632"/>
              <a:gd name="csY53" fmla="*/ 4276293 h 7699696"/>
              <a:gd name="csX54" fmla="*/ 0 w 9902632"/>
              <a:gd name="csY54" fmla="*/ 3607011 h 7699696"/>
              <a:gd name="csX55" fmla="*/ 0 w 9902632"/>
              <a:gd name="csY55" fmla="*/ 2937730 h 7699696"/>
              <a:gd name="csX56" fmla="*/ 0 w 9902632"/>
              <a:gd name="csY56" fmla="*/ 2268449 h 7699696"/>
              <a:gd name="csX57" fmla="*/ 0 w 9902632"/>
              <a:gd name="csY57" fmla="*/ 1830159 h 7699696"/>
              <a:gd name="csX58" fmla="*/ 0 w 9902632"/>
              <a:gd name="csY58" fmla="*/ 1083880 h 7699696"/>
              <a:gd name="csX59" fmla="*/ 0 w 9902632"/>
              <a:gd name="csY59" fmla="*/ 0 h 769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sX0" fmla="*/ 0 w 4611325"/>
              <a:gd name="csY0" fmla="*/ 0 h 2676070"/>
              <a:gd name="csX1" fmla="*/ 750987 w 4611325"/>
              <a:gd name="csY1" fmla="*/ 0 h 2676070"/>
              <a:gd name="csX2" fmla="*/ 1455861 w 4611325"/>
              <a:gd name="csY2" fmla="*/ 0 h 2676070"/>
              <a:gd name="csX3" fmla="*/ 2114622 w 4611325"/>
              <a:gd name="csY3" fmla="*/ 0 h 2676070"/>
              <a:gd name="csX4" fmla="*/ 2773383 w 4611325"/>
              <a:gd name="csY4" fmla="*/ 0 h 2676070"/>
              <a:gd name="csX5" fmla="*/ 3524370 w 4611325"/>
              <a:gd name="csY5" fmla="*/ 0 h 2676070"/>
              <a:gd name="csX6" fmla="*/ 4611325 w 4611325"/>
              <a:gd name="csY6" fmla="*/ 0 h 2676070"/>
              <a:gd name="csX7" fmla="*/ 4611325 w 4611325"/>
              <a:gd name="csY7" fmla="*/ 588735 h 2676070"/>
              <a:gd name="csX8" fmla="*/ 4611325 w 4611325"/>
              <a:gd name="csY8" fmla="*/ 1284514 h 2676070"/>
              <a:gd name="csX9" fmla="*/ 4611325 w 4611325"/>
              <a:gd name="csY9" fmla="*/ 1873249 h 2676070"/>
              <a:gd name="csX10" fmla="*/ 4611325 w 4611325"/>
              <a:gd name="csY10" fmla="*/ 2676070 h 2676070"/>
              <a:gd name="csX11" fmla="*/ 4044791 w 4611325"/>
              <a:gd name="csY11" fmla="*/ 2676070 h 2676070"/>
              <a:gd name="csX12" fmla="*/ 3293804 w 4611325"/>
              <a:gd name="csY12" fmla="*/ 2676070 h 2676070"/>
              <a:gd name="csX13" fmla="*/ 2681156 w 4611325"/>
              <a:gd name="csY13" fmla="*/ 2676070 h 2676070"/>
              <a:gd name="csX14" fmla="*/ 1930169 w 4611325"/>
              <a:gd name="csY14" fmla="*/ 2676070 h 2676070"/>
              <a:gd name="csX15" fmla="*/ 1363635 w 4611325"/>
              <a:gd name="csY15" fmla="*/ 2676070 h 2676070"/>
              <a:gd name="csX16" fmla="*/ 843214 w 4611325"/>
              <a:gd name="csY16" fmla="*/ 2676070 h 2676070"/>
              <a:gd name="csX17" fmla="*/ 0 w 4611325"/>
              <a:gd name="csY17" fmla="*/ 2676070 h 2676070"/>
              <a:gd name="csX18" fmla="*/ 0 w 4611325"/>
              <a:gd name="csY18" fmla="*/ 1980292 h 2676070"/>
              <a:gd name="csX19" fmla="*/ 0 w 4611325"/>
              <a:gd name="csY19" fmla="*/ 1391556 h 2676070"/>
              <a:gd name="csX20" fmla="*/ 0 w 4611325"/>
              <a:gd name="csY20" fmla="*/ 669018 h 2676070"/>
              <a:gd name="csX21" fmla="*/ 0 w 4611325"/>
              <a:gd name="csY21" fmla="*/ 0 h 2676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5"/>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noProof="0" dirty="0">
                <a:solidFill>
                  <a:schemeClr val="tx1">
                    <a:lumMod val="75000"/>
                    <a:lumOff val="25000"/>
                  </a:schemeClr>
                </a:solidFill>
                <a:latin typeface="Fira Sans"/>
              </a:rPr>
              <a:t>nein</a:t>
            </a: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669671"/>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finde Sie konkrete Impulse aus der Unterrichtspraxis.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373715"/>
            <a:ext cx="4510867" cy="176205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289611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2548507"/>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490705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33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2548507"/>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45454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LEBENSWELTBEZUG</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2</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sX0" fmla="*/ 0 w 9902632"/>
              <a:gd name="csY0" fmla="*/ 0 h 7699696"/>
              <a:gd name="csX1" fmla="*/ 483481 w 9902632"/>
              <a:gd name="csY1" fmla="*/ 0 h 7699696"/>
              <a:gd name="csX2" fmla="*/ 768910 w 9902632"/>
              <a:gd name="csY2" fmla="*/ 0 h 7699696"/>
              <a:gd name="csX3" fmla="*/ 1549471 w 9902632"/>
              <a:gd name="csY3" fmla="*/ 0 h 7699696"/>
              <a:gd name="csX4" fmla="*/ 2032952 w 9902632"/>
              <a:gd name="csY4" fmla="*/ 0 h 7699696"/>
              <a:gd name="csX5" fmla="*/ 2516434 w 9902632"/>
              <a:gd name="csY5" fmla="*/ 0 h 7699696"/>
              <a:gd name="csX6" fmla="*/ 3296994 w 9902632"/>
              <a:gd name="csY6" fmla="*/ 0 h 7699696"/>
              <a:gd name="csX7" fmla="*/ 3681449 w 9902632"/>
              <a:gd name="csY7" fmla="*/ 0 h 7699696"/>
              <a:gd name="csX8" fmla="*/ 4462009 w 9902632"/>
              <a:gd name="csY8" fmla="*/ 0 h 7699696"/>
              <a:gd name="csX9" fmla="*/ 5242570 w 9902632"/>
              <a:gd name="csY9" fmla="*/ 0 h 7699696"/>
              <a:gd name="csX10" fmla="*/ 5825078 w 9902632"/>
              <a:gd name="csY10" fmla="*/ 0 h 7699696"/>
              <a:gd name="csX11" fmla="*/ 6605638 w 9902632"/>
              <a:gd name="csY11" fmla="*/ 0 h 7699696"/>
              <a:gd name="csX12" fmla="*/ 7089119 w 9902632"/>
              <a:gd name="csY12" fmla="*/ 0 h 7699696"/>
              <a:gd name="csX13" fmla="*/ 7572601 w 9902632"/>
              <a:gd name="csY13" fmla="*/ 0 h 7699696"/>
              <a:gd name="csX14" fmla="*/ 8254135 w 9902632"/>
              <a:gd name="csY14" fmla="*/ 0 h 7699696"/>
              <a:gd name="csX15" fmla="*/ 8737616 w 9902632"/>
              <a:gd name="csY15" fmla="*/ 0 h 7699696"/>
              <a:gd name="csX16" fmla="*/ 9902632 w 9902632"/>
              <a:gd name="csY16" fmla="*/ 0 h 7699696"/>
              <a:gd name="csX17" fmla="*/ 9902632 w 9902632"/>
              <a:gd name="csY17" fmla="*/ 746278 h 7699696"/>
              <a:gd name="csX18" fmla="*/ 9902632 w 9902632"/>
              <a:gd name="csY18" fmla="*/ 1415559 h 7699696"/>
              <a:gd name="csX19" fmla="*/ 9902632 w 9902632"/>
              <a:gd name="csY19" fmla="*/ 2084841 h 7699696"/>
              <a:gd name="csX20" fmla="*/ 9902632 w 9902632"/>
              <a:gd name="csY20" fmla="*/ 2446134 h 7699696"/>
              <a:gd name="csX21" fmla="*/ 9902632 w 9902632"/>
              <a:gd name="csY21" fmla="*/ 2884425 h 7699696"/>
              <a:gd name="csX22" fmla="*/ 9902632 w 9902632"/>
              <a:gd name="csY22" fmla="*/ 3553706 h 7699696"/>
              <a:gd name="csX23" fmla="*/ 9902632 w 9902632"/>
              <a:gd name="csY23" fmla="*/ 4068993 h 7699696"/>
              <a:gd name="csX24" fmla="*/ 9902632 w 9902632"/>
              <a:gd name="csY24" fmla="*/ 4507284 h 7699696"/>
              <a:gd name="csX25" fmla="*/ 9902632 w 9902632"/>
              <a:gd name="csY25" fmla="*/ 5176565 h 7699696"/>
              <a:gd name="csX26" fmla="*/ 9902632 w 9902632"/>
              <a:gd name="csY26" fmla="*/ 5768849 h 7699696"/>
              <a:gd name="csX27" fmla="*/ 9902632 w 9902632"/>
              <a:gd name="csY27" fmla="*/ 6361133 h 7699696"/>
              <a:gd name="csX28" fmla="*/ 9902632 w 9902632"/>
              <a:gd name="csY28" fmla="*/ 7107412 h 7699696"/>
              <a:gd name="csX29" fmla="*/ 9902632 w 9902632"/>
              <a:gd name="csY29" fmla="*/ 7699696 h 7699696"/>
              <a:gd name="csX30" fmla="*/ 9617203 w 9902632"/>
              <a:gd name="csY30" fmla="*/ 7699696 h 7699696"/>
              <a:gd name="csX31" fmla="*/ 8935669 w 9902632"/>
              <a:gd name="csY31" fmla="*/ 7699696 h 7699696"/>
              <a:gd name="csX32" fmla="*/ 8650240 w 9902632"/>
              <a:gd name="csY32" fmla="*/ 7699696 h 7699696"/>
              <a:gd name="csX33" fmla="*/ 7968706 w 9902632"/>
              <a:gd name="csY33" fmla="*/ 7699696 h 7699696"/>
              <a:gd name="csX34" fmla="*/ 7584251 w 9902632"/>
              <a:gd name="csY34" fmla="*/ 7699696 h 7699696"/>
              <a:gd name="csX35" fmla="*/ 7298822 w 9902632"/>
              <a:gd name="csY35" fmla="*/ 7699696 h 7699696"/>
              <a:gd name="csX36" fmla="*/ 6914367 w 9902632"/>
              <a:gd name="csY36" fmla="*/ 7699696 h 7699696"/>
              <a:gd name="csX37" fmla="*/ 6232833 w 9902632"/>
              <a:gd name="csY37" fmla="*/ 7699696 h 7699696"/>
              <a:gd name="csX38" fmla="*/ 5848378 w 9902632"/>
              <a:gd name="csY38" fmla="*/ 7699696 h 7699696"/>
              <a:gd name="csX39" fmla="*/ 5562949 w 9902632"/>
              <a:gd name="csY39" fmla="*/ 7699696 h 7699696"/>
              <a:gd name="csX40" fmla="*/ 5178494 w 9902632"/>
              <a:gd name="csY40" fmla="*/ 7699696 h 7699696"/>
              <a:gd name="csX41" fmla="*/ 4695013 w 9902632"/>
              <a:gd name="csY41" fmla="*/ 7699696 h 7699696"/>
              <a:gd name="csX42" fmla="*/ 4112505 w 9902632"/>
              <a:gd name="csY42" fmla="*/ 7699696 h 7699696"/>
              <a:gd name="csX43" fmla="*/ 3728050 w 9902632"/>
              <a:gd name="csY43" fmla="*/ 7699696 h 7699696"/>
              <a:gd name="csX44" fmla="*/ 2947489 w 9902632"/>
              <a:gd name="csY44" fmla="*/ 7699696 h 7699696"/>
              <a:gd name="csX45" fmla="*/ 2364982 w 9902632"/>
              <a:gd name="csY45" fmla="*/ 7699696 h 7699696"/>
              <a:gd name="csX46" fmla="*/ 1584421 w 9902632"/>
              <a:gd name="csY46" fmla="*/ 7699696 h 7699696"/>
              <a:gd name="csX47" fmla="*/ 902887 w 9902632"/>
              <a:gd name="csY47" fmla="*/ 7699696 h 7699696"/>
              <a:gd name="csX48" fmla="*/ 0 w 9902632"/>
              <a:gd name="csY48" fmla="*/ 7699696 h 7699696"/>
              <a:gd name="csX49" fmla="*/ 0 w 9902632"/>
              <a:gd name="csY49" fmla="*/ 7030415 h 7699696"/>
              <a:gd name="csX50" fmla="*/ 0 w 9902632"/>
              <a:gd name="csY50" fmla="*/ 6361133 h 7699696"/>
              <a:gd name="csX51" fmla="*/ 0 w 9902632"/>
              <a:gd name="csY51" fmla="*/ 5768849 h 7699696"/>
              <a:gd name="csX52" fmla="*/ 0 w 9902632"/>
              <a:gd name="csY52" fmla="*/ 5022571 h 7699696"/>
              <a:gd name="csX53" fmla="*/ 0 w 9902632"/>
              <a:gd name="csY53" fmla="*/ 4276293 h 7699696"/>
              <a:gd name="csX54" fmla="*/ 0 w 9902632"/>
              <a:gd name="csY54" fmla="*/ 3607011 h 7699696"/>
              <a:gd name="csX55" fmla="*/ 0 w 9902632"/>
              <a:gd name="csY55" fmla="*/ 2937730 h 7699696"/>
              <a:gd name="csX56" fmla="*/ 0 w 9902632"/>
              <a:gd name="csY56" fmla="*/ 2268449 h 7699696"/>
              <a:gd name="csX57" fmla="*/ 0 w 9902632"/>
              <a:gd name="csY57" fmla="*/ 1830159 h 7699696"/>
              <a:gd name="csX58" fmla="*/ 0 w 9902632"/>
              <a:gd name="csY58" fmla="*/ 1083880 h 7699696"/>
              <a:gd name="csX59" fmla="*/ 0 w 9902632"/>
              <a:gd name="csY59" fmla="*/ 0 h 769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sX0" fmla="*/ 0 w 4611325"/>
              <a:gd name="csY0" fmla="*/ 0 h 2676070"/>
              <a:gd name="csX1" fmla="*/ 750987 w 4611325"/>
              <a:gd name="csY1" fmla="*/ 0 h 2676070"/>
              <a:gd name="csX2" fmla="*/ 1455861 w 4611325"/>
              <a:gd name="csY2" fmla="*/ 0 h 2676070"/>
              <a:gd name="csX3" fmla="*/ 2114622 w 4611325"/>
              <a:gd name="csY3" fmla="*/ 0 h 2676070"/>
              <a:gd name="csX4" fmla="*/ 2773383 w 4611325"/>
              <a:gd name="csY4" fmla="*/ 0 h 2676070"/>
              <a:gd name="csX5" fmla="*/ 3524370 w 4611325"/>
              <a:gd name="csY5" fmla="*/ 0 h 2676070"/>
              <a:gd name="csX6" fmla="*/ 4611325 w 4611325"/>
              <a:gd name="csY6" fmla="*/ 0 h 2676070"/>
              <a:gd name="csX7" fmla="*/ 4611325 w 4611325"/>
              <a:gd name="csY7" fmla="*/ 588735 h 2676070"/>
              <a:gd name="csX8" fmla="*/ 4611325 w 4611325"/>
              <a:gd name="csY8" fmla="*/ 1284514 h 2676070"/>
              <a:gd name="csX9" fmla="*/ 4611325 w 4611325"/>
              <a:gd name="csY9" fmla="*/ 1873249 h 2676070"/>
              <a:gd name="csX10" fmla="*/ 4611325 w 4611325"/>
              <a:gd name="csY10" fmla="*/ 2676070 h 2676070"/>
              <a:gd name="csX11" fmla="*/ 4044791 w 4611325"/>
              <a:gd name="csY11" fmla="*/ 2676070 h 2676070"/>
              <a:gd name="csX12" fmla="*/ 3293804 w 4611325"/>
              <a:gd name="csY12" fmla="*/ 2676070 h 2676070"/>
              <a:gd name="csX13" fmla="*/ 2681156 w 4611325"/>
              <a:gd name="csY13" fmla="*/ 2676070 h 2676070"/>
              <a:gd name="csX14" fmla="*/ 1930169 w 4611325"/>
              <a:gd name="csY14" fmla="*/ 2676070 h 2676070"/>
              <a:gd name="csX15" fmla="*/ 1363635 w 4611325"/>
              <a:gd name="csY15" fmla="*/ 2676070 h 2676070"/>
              <a:gd name="csX16" fmla="*/ 843214 w 4611325"/>
              <a:gd name="csY16" fmla="*/ 2676070 h 2676070"/>
              <a:gd name="csX17" fmla="*/ 0 w 4611325"/>
              <a:gd name="csY17" fmla="*/ 2676070 h 2676070"/>
              <a:gd name="csX18" fmla="*/ 0 w 4611325"/>
              <a:gd name="csY18" fmla="*/ 1980292 h 2676070"/>
              <a:gd name="csX19" fmla="*/ 0 w 4611325"/>
              <a:gd name="csY19" fmla="*/ 1391556 h 2676070"/>
              <a:gd name="csX20" fmla="*/ 0 w 4611325"/>
              <a:gd name="csY20" fmla="*/ 669018 h 2676070"/>
              <a:gd name="csX21" fmla="*/ 0 w 4611325"/>
              <a:gd name="csY21" fmla="*/ 0 h 2676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669671"/>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finden Sie konkrete Impulse aus der Unterrichtspraxis.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392617"/>
            <a:ext cx="4510867" cy="1743156"/>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113053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2"/>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2"/>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52318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3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METHODENVIELFALT</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3</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sX0" fmla="*/ 0 w 9902632"/>
              <a:gd name="csY0" fmla="*/ 0 h 7699696"/>
              <a:gd name="csX1" fmla="*/ 483481 w 9902632"/>
              <a:gd name="csY1" fmla="*/ 0 h 7699696"/>
              <a:gd name="csX2" fmla="*/ 768910 w 9902632"/>
              <a:gd name="csY2" fmla="*/ 0 h 7699696"/>
              <a:gd name="csX3" fmla="*/ 1549471 w 9902632"/>
              <a:gd name="csY3" fmla="*/ 0 h 7699696"/>
              <a:gd name="csX4" fmla="*/ 2032952 w 9902632"/>
              <a:gd name="csY4" fmla="*/ 0 h 7699696"/>
              <a:gd name="csX5" fmla="*/ 2516434 w 9902632"/>
              <a:gd name="csY5" fmla="*/ 0 h 7699696"/>
              <a:gd name="csX6" fmla="*/ 3296994 w 9902632"/>
              <a:gd name="csY6" fmla="*/ 0 h 7699696"/>
              <a:gd name="csX7" fmla="*/ 3681449 w 9902632"/>
              <a:gd name="csY7" fmla="*/ 0 h 7699696"/>
              <a:gd name="csX8" fmla="*/ 4462009 w 9902632"/>
              <a:gd name="csY8" fmla="*/ 0 h 7699696"/>
              <a:gd name="csX9" fmla="*/ 5242570 w 9902632"/>
              <a:gd name="csY9" fmla="*/ 0 h 7699696"/>
              <a:gd name="csX10" fmla="*/ 5825078 w 9902632"/>
              <a:gd name="csY10" fmla="*/ 0 h 7699696"/>
              <a:gd name="csX11" fmla="*/ 6605638 w 9902632"/>
              <a:gd name="csY11" fmla="*/ 0 h 7699696"/>
              <a:gd name="csX12" fmla="*/ 7089119 w 9902632"/>
              <a:gd name="csY12" fmla="*/ 0 h 7699696"/>
              <a:gd name="csX13" fmla="*/ 7572601 w 9902632"/>
              <a:gd name="csY13" fmla="*/ 0 h 7699696"/>
              <a:gd name="csX14" fmla="*/ 8254135 w 9902632"/>
              <a:gd name="csY14" fmla="*/ 0 h 7699696"/>
              <a:gd name="csX15" fmla="*/ 8737616 w 9902632"/>
              <a:gd name="csY15" fmla="*/ 0 h 7699696"/>
              <a:gd name="csX16" fmla="*/ 9902632 w 9902632"/>
              <a:gd name="csY16" fmla="*/ 0 h 7699696"/>
              <a:gd name="csX17" fmla="*/ 9902632 w 9902632"/>
              <a:gd name="csY17" fmla="*/ 746278 h 7699696"/>
              <a:gd name="csX18" fmla="*/ 9902632 w 9902632"/>
              <a:gd name="csY18" fmla="*/ 1415559 h 7699696"/>
              <a:gd name="csX19" fmla="*/ 9902632 w 9902632"/>
              <a:gd name="csY19" fmla="*/ 2084841 h 7699696"/>
              <a:gd name="csX20" fmla="*/ 9902632 w 9902632"/>
              <a:gd name="csY20" fmla="*/ 2446134 h 7699696"/>
              <a:gd name="csX21" fmla="*/ 9902632 w 9902632"/>
              <a:gd name="csY21" fmla="*/ 2884425 h 7699696"/>
              <a:gd name="csX22" fmla="*/ 9902632 w 9902632"/>
              <a:gd name="csY22" fmla="*/ 3553706 h 7699696"/>
              <a:gd name="csX23" fmla="*/ 9902632 w 9902632"/>
              <a:gd name="csY23" fmla="*/ 4068993 h 7699696"/>
              <a:gd name="csX24" fmla="*/ 9902632 w 9902632"/>
              <a:gd name="csY24" fmla="*/ 4507284 h 7699696"/>
              <a:gd name="csX25" fmla="*/ 9902632 w 9902632"/>
              <a:gd name="csY25" fmla="*/ 5176565 h 7699696"/>
              <a:gd name="csX26" fmla="*/ 9902632 w 9902632"/>
              <a:gd name="csY26" fmla="*/ 5768849 h 7699696"/>
              <a:gd name="csX27" fmla="*/ 9902632 w 9902632"/>
              <a:gd name="csY27" fmla="*/ 6361133 h 7699696"/>
              <a:gd name="csX28" fmla="*/ 9902632 w 9902632"/>
              <a:gd name="csY28" fmla="*/ 7107412 h 7699696"/>
              <a:gd name="csX29" fmla="*/ 9902632 w 9902632"/>
              <a:gd name="csY29" fmla="*/ 7699696 h 7699696"/>
              <a:gd name="csX30" fmla="*/ 9617203 w 9902632"/>
              <a:gd name="csY30" fmla="*/ 7699696 h 7699696"/>
              <a:gd name="csX31" fmla="*/ 8935669 w 9902632"/>
              <a:gd name="csY31" fmla="*/ 7699696 h 7699696"/>
              <a:gd name="csX32" fmla="*/ 8650240 w 9902632"/>
              <a:gd name="csY32" fmla="*/ 7699696 h 7699696"/>
              <a:gd name="csX33" fmla="*/ 7968706 w 9902632"/>
              <a:gd name="csY33" fmla="*/ 7699696 h 7699696"/>
              <a:gd name="csX34" fmla="*/ 7584251 w 9902632"/>
              <a:gd name="csY34" fmla="*/ 7699696 h 7699696"/>
              <a:gd name="csX35" fmla="*/ 7298822 w 9902632"/>
              <a:gd name="csY35" fmla="*/ 7699696 h 7699696"/>
              <a:gd name="csX36" fmla="*/ 6914367 w 9902632"/>
              <a:gd name="csY36" fmla="*/ 7699696 h 7699696"/>
              <a:gd name="csX37" fmla="*/ 6232833 w 9902632"/>
              <a:gd name="csY37" fmla="*/ 7699696 h 7699696"/>
              <a:gd name="csX38" fmla="*/ 5848378 w 9902632"/>
              <a:gd name="csY38" fmla="*/ 7699696 h 7699696"/>
              <a:gd name="csX39" fmla="*/ 5562949 w 9902632"/>
              <a:gd name="csY39" fmla="*/ 7699696 h 7699696"/>
              <a:gd name="csX40" fmla="*/ 5178494 w 9902632"/>
              <a:gd name="csY40" fmla="*/ 7699696 h 7699696"/>
              <a:gd name="csX41" fmla="*/ 4695013 w 9902632"/>
              <a:gd name="csY41" fmla="*/ 7699696 h 7699696"/>
              <a:gd name="csX42" fmla="*/ 4112505 w 9902632"/>
              <a:gd name="csY42" fmla="*/ 7699696 h 7699696"/>
              <a:gd name="csX43" fmla="*/ 3728050 w 9902632"/>
              <a:gd name="csY43" fmla="*/ 7699696 h 7699696"/>
              <a:gd name="csX44" fmla="*/ 2947489 w 9902632"/>
              <a:gd name="csY44" fmla="*/ 7699696 h 7699696"/>
              <a:gd name="csX45" fmla="*/ 2364982 w 9902632"/>
              <a:gd name="csY45" fmla="*/ 7699696 h 7699696"/>
              <a:gd name="csX46" fmla="*/ 1584421 w 9902632"/>
              <a:gd name="csY46" fmla="*/ 7699696 h 7699696"/>
              <a:gd name="csX47" fmla="*/ 902887 w 9902632"/>
              <a:gd name="csY47" fmla="*/ 7699696 h 7699696"/>
              <a:gd name="csX48" fmla="*/ 0 w 9902632"/>
              <a:gd name="csY48" fmla="*/ 7699696 h 7699696"/>
              <a:gd name="csX49" fmla="*/ 0 w 9902632"/>
              <a:gd name="csY49" fmla="*/ 7030415 h 7699696"/>
              <a:gd name="csX50" fmla="*/ 0 w 9902632"/>
              <a:gd name="csY50" fmla="*/ 6361133 h 7699696"/>
              <a:gd name="csX51" fmla="*/ 0 w 9902632"/>
              <a:gd name="csY51" fmla="*/ 5768849 h 7699696"/>
              <a:gd name="csX52" fmla="*/ 0 w 9902632"/>
              <a:gd name="csY52" fmla="*/ 5022571 h 7699696"/>
              <a:gd name="csX53" fmla="*/ 0 w 9902632"/>
              <a:gd name="csY53" fmla="*/ 4276293 h 7699696"/>
              <a:gd name="csX54" fmla="*/ 0 w 9902632"/>
              <a:gd name="csY54" fmla="*/ 3607011 h 7699696"/>
              <a:gd name="csX55" fmla="*/ 0 w 9902632"/>
              <a:gd name="csY55" fmla="*/ 2937730 h 7699696"/>
              <a:gd name="csX56" fmla="*/ 0 w 9902632"/>
              <a:gd name="csY56" fmla="*/ 2268449 h 7699696"/>
              <a:gd name="csX57" fmla="*/ 0 w 9902632"/>
              <a:gd name="csY57" fmla="*/ 1830159 h 7699696"/>
              <a:gd name="csX58" fmla="*/ 0 w 9902632"/>
              <a:gd name="csY58" fmla="*/ 1083880 h 7699696"/>
              <a:gd name="csX59" fmla="*/ 0 w 9902632"/>
              <a:gd name="csY59" fmla="*/ 0 h 769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3"/>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sX0" fmla="*/ 0 w 4611325"/>
              <a:gd name="csY0" fmla="*/ 0 h 2676070"/>
              <a:gd name="csX1" fmla="*/ 750987 w 4611325"/>
              <a:gd name="csY1" fmla="*/ 0 h 2676070"/>
              <a:gd name="csX2" fmla="*/ 1455861 w 4611325"/>
              <a:gd name="csY2" fmla="*/ 0 h 2676070"/>
              <a:gd name="csX3" fmla="*/ 2114622 w 4611325"/>
              <a:gd name="csY3" fmla="*/ 0 h 2676070"/>
              <a:gd name="csX4" fmla="*/ 2773383 w 4611325"/>
              <a:gd name="csY4" fmla="*/ 0 h 2676070"/>
              <a:gd name="csX5" fmla="*/ 3524370 w 4611325"/>
              <a:gd name="csY5" fmla="*/ 0 h 2676070"/>
              <a:gd name="csX6" fmla="*/ 4611325 w 4611325"/>
              <a:gd name="csY6" fmla="*/ 0 h 2676070"/>
              <a:gd name="csX7" fmla="*/ 4611325 w 4611325"/>
              <a:gd name="csY7" fmla="*/ 588735 h 2676070"/>
              <a:gd name="csX8" fmla="*/ 4611325 w 4611325"/>
              <a:gd name="csY8" fmla="*/ 1284514 h 2676070"/>
              <a:gd name="csX9" fmla="*/ 4611325 w 4611325"/>
              <a:gd name="csY9" fmla="*/ 1873249 h 2676070"/>
              <a:gd name="csX10" fmla="*/ 4611325 w 4611325"/>
              <a:gd name="csY10" fmla="*/ 2676070 h 2676070"/>
              <a:gd name="csX11" fmla="*/ 4044791 w 4611325"/>
              <a:gd name="csY11" fmla="*/ 2676070 h 2676070"/>
              <a:gd name="csX12" fmla="*/ 3293804 w 4611325"/>
              <a:gd name="csY12" fmla="*/ 2676070 h 2676070"/>
              <a:gd name="csX13" fmla="*/ 2681156 w 4611325"/>
              <a:gd name="csY13" fmla="*/ 2676070 h 2676070"/>
              <a:gd name="csX14" fmla="*/ 1930169 w 4611325"/>
              <a:gd name="csY14" fmla="*/ 2676070 h 2676070"/>
              <a:gd name="csX15" fmla="*/ 1363635 w 4611325"/>
              <a:gd name="csY15" fmla="*/ 2676070 h 2676070"/>
              <a:gd name="csX16" fmla="*/ 843214 w 4611325"/>
              <a:gd name="csY16" fmla="*/ 2676070 h 2676070"/>
              <a:gd name="csX17" fmla="*/ 0 w 4611325"/>
              <a:gd name="csY17" fmla="*/ 2676070 h 2676070"/>
              <a:gd name="csX18" fmla="*/ 0 w 4611325"/>
              <a:gd name="csY18" fmla="*/ 1980292 h 2676070"/>
              <a:gd name="csX19" fmla="*/ 0 w 4611325"/>
              <a:gd name="csY19" fmla="*/ 1391556 h 2676070"/>
              <a:gd name="csX20" fmla="*/ 0 w 4611325"/>
              <a:gd name="csY20" fmla="*/ 669018 h 2676070"/>
              <a:gd name="csX21" fmla="*/ 0 w 4611325"/>
              <a:gd name="csY21" fmla="*/ 0 h 2676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3"/>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669671"/>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finden Sie konkrete Impulse aus der Unterrichtspraxis.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3936" y="5448544"/>
            <a:ext cx="4510867" cy="1547309"/>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341407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3"/>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sX0" fmla="*/ 0 w 5442093"/>
              <a:gd name="csY0" fmla="*/ 0 h 7435208"/>
              <a:gd name="csX1" fmla="*/ 5442093 w 5442093"/>
              <a:gd name="csY1" fmla="*/ 0 h 7435208"/>
              <a:gd name="csX2" fmla="*/ 5442093 w 5442093"/>
              <a:gd name="csY2" fmla="*/ 7435208 h 7435208"/>
              <a:gd name="csX3" fmla="*/ 0 w 5442093"/>
              <a:gd name="csY3" fmla="*/ 7435208 h 7435208"/>
              <a:gd name="csX4" fmla="*/ 0 w 5442093"/>
              <a:gd name="csY4" fmla="*/ 0 h 7435208"/>
            </a:gdLst>
            <a:ahLst/>
            <a:cxnLst>
              <a:cxn ang="0">
                <a:pos x="csX0" y="csY0"/>
              </a:cxn>
              <a:cxn ang="0">
                <a:pos x="csX1" y="csY1"/>
              </a:cxn>
              <a:cxn ang="0">
                <a:pos x="csX2" y="csY2"/>
              </a:cxn>
              <a:cxn ang="0">
                <a:pos x="csX3" y="csY3"/>
              </a:cxn>
              <a:cxn ang="0">
                <a:pos x="csX4" y="cs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3"/>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15442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2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3524311" y="80619"/>
            <a:ext cx="12471426"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INDIVIDUALISIERTES LERNEN</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4</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sX0" fmla="*/ 0 w 9902632"/>
              <a:gd name="csY0" fmla="*/ 0 h 7699696"/>
              <a:gd name="csX1" fmla="*/ 483481 w 9902632"/>
              <a:gd name="csY1" fmla="*/ 0 h 7699696"/>
              <a:gd name="csX2" fmla="*/ 768910 w 9902632"/>
              <a:gd name="csY2" fmla="*/ 0 h 7699696"/>
              <a:gd name="csX3" fmla="*/ 1549471 w 9902632"/>
              <a:gd name="csY3" fmla="*/ 0 h 7699696"/>
              <a:gd name="csX4" fmla="*/ 2032952 w 9902632"/>
              <a:gd name="csY4" fmla="*/ 0 h 7699696"/>
              <a:gd name="csX5" fmla="*/ 2516434 w 9902632"/>
              <a:gd name="csY5" fmla="*/ 0 h 7699696"/>
              <a:gd name="csX6" fmla="*/ 3296994 w 9902632"/>
              <a:gd name="csY6" fmla="*/ 0 h 7699696"/>
              <a:gd name="csX7" fmla="*/ 3681449 w 9902632"/>
              <a:gd name="csY7" fmla="*/ 0 h 7699696"/>
              <a:gd name="csX8" fmla="*/ 4462009 w 9902632"/>
              <a:gd name="csY8" fmla="*/ 0 h 7699696"/>
              <a:gd name="csX9" fmla="*/ 5242570 w 9902632"/>
              <a:gd name="csY9" fmla="*/ 0 h 7699696"/>
              <a:gd name="csX10" fmla="*/ 5825078 w 9902632"/>
              <a:gd name="csY10" fmla="*/ 0 h 7699696"/>
              <a:gd name="csX11" fmla="*/ 6605638 w 9902632"/>
              <a:gd name="csY11" fmla="*/ 0 h 7699696"/>
              <a:gd name="csX12" fmla="*/ 7089119 w 9902632"/>
              <a:gd name="csY12" fmla="*/ 0 h 7699696"/>
              <a:gd name="csX13" fmla="*/ 7572601 w 9902632"/>
              <a:gd name="csY13" fmla="*/ 0 h 7699696"/>
              <a:gd name="csX14" fmla="*/ 8254135 w 9902632"/>
              <a:gd name="csY14" fmla="*/ 0 h 7699696"/>
              <a:gd name="csX15" fmla="*/ 8737616 w 9902632"/>
              <a:gd name="csY15" fmla="*/ 0 h 7699696"/>
              <a:gd name="csX16" fmla="*/ 9902632 w 9902632"/>
              <a:gd name="csY16" fmla="*/ 0 h 7699696"/>
              <a:gd name="csX17" fmla="*/ 9902632 w 9902632"/>
              <a:gd name="csY17" fmla="*/ 746278 h 7699696"/>
              <a:gd name="csX18" fmla="*/ 9902632 w 9902632"/>
              <a:gd name="csY18" fmla="*/ 1415559 h 7699696"/>
              <a:gd name="csX19" fmla="*/ 9902632 w 9902632"/>
              <a:gd name="csY19" fmla="*/ 2084841 h 7699696"/>
              <a:gd name="csX20" fmla="*/ 9902632 w 9902632"/>
              <a:gd name="csY20" fmla="*/ 2446134 h 7699696"/>
              <a:gd name="csX21" fmla="*/ 9902632 w 9902632"/>
              <a:gd name="csY21" fmla="*/ 2884425 h 7699696"/>
              <a:gd name="csX22" fmla="*/ 9902632 w 9902632"/>
              <a:gd name="csY22" fmla="*/ 3553706 h 7699696"/>
              <a:gd name="csX23" fmla="*/ 9902632 w 9902632"/>
              <a:gd name="csY23" fmla="*/ 4068993 h 7699696"/>
              <a:gd name="csX24" fmla="*/ 9902632 w 9902632"/>
              <a:gd name="csY24" fmla="*/ 4507284 h 7699696"/>
              <a:gd name="csX25" fmla="*/ 9902632 w 9902632"/>
              <a:gd name="csY25" fmla="*/ 5176565 h 7699696"/>
              <a:gd name="csX26" fmla="*/ 9902632 w 9902632"/>
              <a:gd name="csY26" fmla="*/ 5768849 h 7699696"/>
              <a:gd name="csX27" fmla="*/ 9902632 w 9902632"/>
              <a:gd name="csY27" fmla="*/ 6361133 h 7699696"/>
              <a:gd name="csX28" fmla="*/ 9902632 w 9902632"/>
              <a:gd name="csY28" fmla="*/ 7107412 h 7699696"/>
              <a:gd name="csX29" fmla="*/ 9902632 w 9902632"/>
              <a:gd name="csY29" fmla="*/ 7699696 h 7699696"/>
              <a:gd name="csX30" fmla="*/ 9617203 w 9902632"/>
              <a:gd name="csY30" fmla="*/ 7699696 h 7699696"/>
              <a:gd name="csX31" fmla="*/ 8935669 w 9902632"/>
              <a:gd name="csY31" fmla="*/ 7699696 h 7699696"/>
              <a:gd name="csX32" fmla="*/ 8650240 w 9902632"/>
              <a:gd name="csY32" fmla="*/ 7699696 h 7699696"/>
              <a:gd name="csX33" fmla="*/ 7968706 w 9902632"/>
              <a:gd name="csY33" fmla="*/ 7699696 h 7699696"/>
              <a:gd name="csX34" fmla="*/ 7584251 w 9902632"/>
              <a:gd name="csY34" fmla="*/ 7699696 h 7699696"/>
              <a:gd name="csX35" fmla="*/ 7298822 w 9902632"/>
              <a:gd name="csY35" fmla="*/ 7699696 h 7699696"/>
              <a:gd name="csX36" fmla="*/ 6914367 w 9902632"/>
              <a:gd name="csY36" fmla="*/ 7699696 h 7699696"/>
              <a:gd name="csX37" fmla="*/ 6232833 w 9902632"/>
              <a:gd name="csY37" fmla="*/ 7699696 h 7699696"/>
              <a:gd name="csX38" fmla="*/ 5848378 w 9902632"/>
              <a:gd name="csY38" fmla="*/ 7699696 h 7699696"/>
              <a:gd name="csX39" fmla="*/ 5562949 w 9902632"/>
              <a:gd name="csY39" fmla="*/ 7699696 h 7699696"/>
              <a:gd name="csX40" fmla="*/ 5178494 w 9902632"/>
              <a:gd name="csY40" fmla="*/ 7699696 h 7699696"/>
              <a:gd name="csX41" fmla="*/ 4695013 w 9902632"/>
              <a:gd name="csY41" fmla="*/ 7699696 h 7699696"/>
              <a:gd name="csX42" fmla="*/ 4112505 w 9902632"/>
              <a:gd name="csY42" fmla="*/ 7699696 h 7699696"/>
              <a:gd name="csX43" fmla="*/ 3728050 w 9902632"/>
              <a:gd name="csY43" fmla="*/ 7699696 h 7699696"/>
              <a:gd name="csX44" fmla="*/ 2947489 w 9902632"/>
              <a:gd name="csY44" fmla="*/ 7699696 h 7699696"/>
              <a:gd name="csX45" fmla="*/ 2364982 w 9902632"/>
              <a:gd name="csY45" fmla="*/ 7699696 h 7699696"/>
              <a:gd name="csX46" fmla="*/ 1584421 w 9902632"/>
              <a:gd name="csY46" fmla="*/ 7699696 h 7699696"/>
              <a:gd name="csX47" fmla="*/ 902887 w 9902632"/>
              <a:gd name="csY47" fmla="*/ 7699696 h 7699696"/>
              <a:gd name="csX48" fmla="*/ 0 w 9902632"/>
              <a:gd name="csY48" fmla="*/ 7699696 h 7699696"/>
              <a:gd name="csX49" fmla="*/ 0 w 9902632"/>
              <a:gd name="csY49" fmla="*/ 7030415 h 7699696"/>
              <a:gd name="csX50" fmla="*/ 0 w 9902632"/>
              <a:gd name="csY50" fmla="*/ 6361133 h 7699696"/>
              <a:gd name="csX51" fmla="*/ 0 w 9902632"/>
              <a:gd name="csY51" fmla="*/ 5768849 h 7699696"/>
              <a:gd name="csX52" fmla="*/ 0 w 9902632"/>
              <a:gd name="csY52" fmla="*/ 5022571 h 7699696"/>
              <a:gd name="csX53" fmla="*/ 0 w 9902632"/>
              <a:gd name="csY53" fmla="*/ 4276293 h 7699696"/>
              <a:gd name="csX54" fmla="*/ 0 w 9902632"/>
              <a:gd name="csY54" fmla="*/ 3607011 h 7699696"/>
              <a:gd name="csX55" fmla="*/ 0 w 9902632"/>
              <a:gd name="csY55" fmla="*/ 2937730 h 7699696"/>
              <a:gd name="csX56" fmla="*/ 0 w 9902632"/>
              <a:gd name="csY56" fmla="*/ 2268449 h 7699696"/>
              <a:gd name="csX57" fmla="*/ 0 w 9902632"/>
              <a:gd name="csY57" fmla="*/ 1830159 h 7699696"/>
              <a:gd name="csX58" fmla="*/ 0 w 9902632"/>
              <a:gd name="csY58" fmla="*/ 1083880 h 7699696"/>
              <a:gd name="csX59" fmla="*/ 0 w 9902632"/>
              <a:gd name="csY59" fmla="*/ 0 h 769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4"/>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sX0" fmla="*/ 0 w 4611325"/>
              <a:gd name="csY0" fmla="*/ 0 h 2676070"/>
              <a:gd name="csX1" fmla="*/ 750987 w 4611325"/>
              <a:gd name="csY1" fmla="*/ 0 h 2676070"/>
              <a:gd name="csX2" fmla="*/ 1455861 w 4611325"/>
              <a:gd name="csY2" fmla="*/ 0 h 2676070"/>
              <a:gd name="csX3" fmla="*/ 2114622 w 4611325"/>
              <a:gd name="csY3" fmla="*/ 0 h 2676070"/>
              <a:gd name="csX4" fmla="*/ 2773383 w 4611325"/>
              <a:gd name="csY4" fmla="*/ 0 h 2676070"/>
              <a:gd name="csX5" fmla="*/ 3524370 w 4611325"/>
              <a:gd name="csY5" fmla="*/ 0 h 2676070"/>
              <a:gd name="csX6" fmla="*/ 4611325 w 4611325"/>
              <a:gd name="csY6" fmla="*/ 0 h 2676070"/>
              <a:gd name="csX7" fmla="*/ 4611325 w 4611325"/>
              <a:gd name="csY7" fmla="*/ 588735 h 2676070"/>
              <a:gd name="csX8" fmla="*/ 4611325 w 4611325"/>
              <a:gd name="csY8" fmla="*/ 1284514 h 2676070"/>
              <a:gd name="csX9" fmla="*/ 4611325 w 4611325"/>
              <a:gd name="csY9" fmla="*/ 1873249 h 2676070"/>
              <a:gd name="csX10" fmla="*/ 4611325 w 4611325"/>
              <a:gd name="csY10" fmla="*/ 2676070 h 2676070"/>
              <a:gd name="csX11" fmla="*/ 4044791 w 4611325"/>
              <a:gd name="csY11" fmla="*/ 2676070 h 2676070"/>
              <a:gd name="csX12" fmla="*/ 3293804 w 4611325"/>
              <a:gd name="csY12" fmla="*/ 2676070 h 2676070"/>
              <a:gd name="csX13" fmla="*/ 2681156 w 4611325"/>
              <a:gd name="csY13" fmla="*/ 2676070 h 2676070"/>
              <a:gd name="csX14" fmla="*/ 1930169 w 4611325"/>
              <a:gd name="csY14" fmla="*/ 2676070 h 2676070"/>
              <a:gd name="csX15" fmla="*/ 1363635 w 4611325"/>
              <a:gd name="csY15" fmla="*/ 2676070 h 2676070"/>
              <a:gd name="csX16" fmla="*/ 843214 w 4611325"/>
              <a:gd name="csY16" fmla="*/ 2676070 h 2676070"/>
              <a:gd name="csX17" fmla="*/ 0 w 4611325"/>
              <a:gd name="csY17" fmla="*/ 2676070 h 2676070"/>
              <a:gd name="csX18" fmla="*/ 0 w 4611325"/>
              <a:gd name="csY18" fmla="*/ 1980292 h 2676070"/>
              <a:gd name="csX19" fmla="*/ 0 w 4611325"/>
              <a:gd name="csY19" fmla="*/ 1391556 h 2676070"/>
              <a:gd name="csX20" fmla="*/ 0 w 4611325"/>
              <a:gd name="csY20" fmla="*/ 669018 h 2676070"/>
              <a:gd name="csX21" fmla="*/ 0 w 4611325"/>
              <a:gd name="csY21" fmla="*/ 0 h 2676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4"/>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noProof="0" dirty="0">
                <a:solidFill>
                  <a:schemeClr val="tx1">
                    <a:lumMod val="75000"/>
                    <a:lumOff val="25000"/>
                  </a:schemeClr>
                </a:solidFill>
                <a:latin typeface="Fira Sans"/>
              </a:rPr>
              <a:t>nein</a:t>
            </a: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669671"/>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finden Sie konkrete Impulse aus der Unterrichtspraxis.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400169"/>
            <a:ext cx="4510867" cy="1735604"/>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1024450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1"/>
          </a:solidFill>
          <a:ln>
            <a:solidFill>
              <a:schemeClr val="accent1"/>
            </a:solid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6566682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2"/>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18256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3"/>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96615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4"/>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5916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5"/>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094976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0447672-8478-086C-2D78-2D8D485C9D81}"/>
              </a:ext>
            </a:extLst>
          </p:cNvPr>
          <p:cNvSpPr>
            <a:spLocks noGrp="1"/>
          </p:cNvSpPr>
          <p:nvPr>
            <p:ph type="body" sz="quarter" idx="14"/>
          </p:nvPr>
        </p:nvSpPr>
        <p:spPr/>
        <p:txBody>
          <a:bodyPr/>
          <a:lstStyle/>
          <a:p>
            <a:r>
              <a:rPr lang="de-DE" sz="1800" b="1" dirty="0"/>
              <a:t>1 Worum geht es?</a:t>
            </a:r>
          </a:p>
          <a:p>
            <a:r>
              <a:rPr lang="de-DE" dirty="0"/>
              <a:t>An der Förderschule brauchen Schülerinnen und Schüler besonders klare, greifbare Zugänge zu Lerninhalten. Digitale Medien ermöglichen es, abstrakte Inhalte durch Bilder, Töne, Videos und interaktive Elemente sichtbar und erlebbar zu machen – unabhängig vom Fachtext. Lernergebnisse können auf vielfältige Weise gesichert und präsentiert werden.</a:t>
            </a:r>
          </a:p>
          <a:p>
            <a:endParaRPr lang="de-DE" dirty="0"/>
          </a:p>
          <a:p>
            <a:r>
              <a:rPr lang="de-DE" sz="1800" b="1" dirty="0"/>
              <a:t>2 Was ist daran lernwirksam?</a:t>
            </a:r>
          </a:p>
          <a:p>
            <a:r>
              <a:rPr lang="de-DE" dirty="0"/>
              <a:t>Anschaulichkeit lenkt Aufmerksamkeit, unterstützt das Verständnis und ermöglicht Lernen jenseits von Sprache und Schrift. Ein strukturiertes, bildgestütztes Lernangebot gibt Schülerinnen und Schülern aller Förderschwerpunkte Sicherheit und Orientierung im Unterricht.</a:t>
            </a:r>
          </a:p>
          <a:p>
            <a:endParaRPr lang="de-DE" dirty="0"/>
          </a:p>
          <a:p>
            <a:endParaRPr lang="de-DE" dirty="0"/>
          </a:p>
        </p:txBody>
      </p:sp>
      <p:sp>
        <p:nvSpPr>
          <p:cNvPr id="4" name="Textplatzhalter 3">
            <a:extLst>
              <a:ext uri="{FF2B5EF4-FFF2-40B4-BE49-F238E27FC236}">
                <a16:creationId xmlns:a16="http://schemas.microsoft.com/office/drawing/2014/main" id="{660E0B72-BBDC-A428-80D5-A500AE4070B7}"/>
              </a:ext>
            </a:extLst>
          </p:cNvPr>
          <p:cNvSpPr>
            <a:spLocks noGrp="1"/>
          </p:cNvSpPr>
          <p:nvPr>
            <p:ph type="body" sz="quarter" idx="15"/>
          </p:nvPr>
        </p:nvSpPr>
        <p:spPr/>
        <p:txBody>
          <a:bodyPr/>
          <a:lstStyle/>
          <a:p>
            <a:r>
              <a:rPr lang="de-DE" sz="1800" b="1" dirty="0"/>
              <a:t>3 So gelingt es in der Praxis</a:t>
            </a:r>
          </a:p>
          <a:p>
            <a:endParaRPr lang="de-DE" sz="1800" b="1" dirty="0"/>
          </a:p>
          <a:p>
            <a:pPr marL="285750" indent="-285750">
              <a:buFont typeface="Arial" panose="020B0604020202020204" pitchFamily="34" charset="0"/>
              <a:buChar char="•"/>
            </a:pPr>
            <a:r>
              <a:rPr lang="de-DE" b="1" dirty="0"/>
              <a:t>Bildgestützte Strukturierung</a:t>
            </a:r>
          </a:p>
          <a:p>
            <a:r>
              <a:rPr lang="de-DE" dirty="0"/>
              <a:t>Arbeitsaufträge und Tagesabläufe werden durch Icons, Piktogramme und digitale Tafelbild-Elemente klar und verständlich – auch ohne Lesefähigkeit (FS Lernen, Geistige Entwicklung, Sprache).</a:t>
            </a:r>
          </a:p>
          <a:p>
            <a:endParaRPr lang="de-DE" dirty="0"/>
          </a:p>
          <a:p>
            <a:pPr marL="285750" indent="-285750">
              <a:buFont typeface="Arial" panose="020B0604020202020204" pitchFamily="34" charset="0"/>
              <a:buChar char="•"/>
            </a:pPr>
            <a:r>
              <a:rPr lang="de-DE" b="1" dirty="0"/>
              <a:t>Multimediale Darstellung</a:t>
            </a:r>
          </a:p>
          <a:p>
            <a:r>
              <a:rPr lang="de-DE" dirty="0"/>
              <a:t>Erklärvideos, Audiodateien und interaktive Grafiken eröffnen zusätzliche Zugänge zu Lerninhalten – besonders wertvoll für Schülerinnen und Schüler mit Beeinträchtigungen im Bereich Hören oder Sehen.</a:t>
            </a:r>
          </a:p>
          <a:p>
            <a:endParaRPr lang="de-DE" dirty="0"/>
          </a:p>
          <a:p>
            <a:pPr marL="285750" indent="-285750">
              <a:buFont typeface="Arial" panose="020B0604020202020204" pitchFamily="34" charset="0"/>
              <a:buChar char="•"/>
            </a:pPr>
            <a:r>
              <a:rPr lang="de-DE" b="1" dirty="0"/>
              <a:t>Ergebnissicherung kreativ gestalten</a:t>
            </a:r>
          </a:p>
          <a:p>
            <a:r>
              <a:rPr lang="de-DE" dirty="0"/>
              <a:t>Lernergebnisse werden als Foto, kurzes Video oder digitale Pinnwand gesichert – sichtbar, stolz präsentierbar und für alle Fachklassen zugänglich (FS Körperlich-motorische Entwicklung, Emotionale und soziale Entwicklung).</a:t>
            </a:r>
          </a:p>
        </p:txBody>
      </p:sp>
      <p:sp>
        <p:nvSpPr>
          <p:cNvPr id="7" name="Textplatzhalter 6">
            <a:extLst>
              <a:ext uri="{FF2B5EF4-FFF2-40B4-BE49-F238E27FC236}">
                <a16:creationId xmlns:a16="http://schemas.microsoft.com/office/drawing/2014/main" id="{01FD2867-884E-0E73-0308-DAC8CFBA25F1}"/>
              </a:ext>
            </a:extLst>
          </p:cNvPr>
          <p:cNvSpPr>
            <a:spLocks noGrp="1"/>
          </p:cNvSpPr>
          <p:nvPr>
            <p:ph type="body" sz="quarter" idx="13"/>
          </p:nvPr>
        </p:nvSpPr>
        <p:spPr>
          <a:xfrm>
            <a:off x="13182600" y="5448300"/>
            <a:ext cx="4724400" cy="1380405"/>
          </a:xfrm>
        </p:spPr>
        <p:txBody>
          <a:bodyPr/>
          <a:lstStyle/>
          <a:p>
            <a:pPr marL="138113" indent="-138113">
              <a:buFont typeface="Arial" panose="020B0604020202020204" pitchFamily="34" charset="0"/>
              <a:buChar char="•"/>
            </a:pPr>
            <a:r>
              <a:rPr lang="de-DE" sz="1500" dirty="0"/>
              <a:t>Wo erleben Sie bereits, dass digitale Veranschaulichung an Ihrer Förderschule besonders wirksam ist? Welche Schülerinnen und Schüler profitieren davon besonders?</a:t>
            </a:r>
          </a:p>
          <a:p>
            <a:pPr marL="138113" indent="-138113">
              <a:buFont typeface="Arial" panose="020B0604020202020204" pitchFamily="34" charset="0"/>
              <a:buChar char="•"/>
            </a:pPr>
            <a:r>
              <a:rPr lang="de-DE" sz="1500" dirty="0"/>
              <a:t>Welche weiteren digitalen Darstellungsformate könnten Sie erproben, um Lerninhalte für alle Förderschwerpunkte zugänglich zu machen?</a:t>
            </a:r>
          </a:p>
          <a:p>
            <a:endParaRPr lang="de-DE" dirty="0"/>
          </a:p>
        </p:txBody>
      </p:sp>
    </p:spTree>
    <p:extLst>
      <p:ext uri="{BB962C8B-B14F-4D97-AF65-F5344CB8AC3E}">
        <p14:creationId xmlns:p14="http://schemas.microsoft.com/office/powerpoint/2010/main" val="276129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A086-EFFE-09C9-02C6-A79B99CC50DF}"/>
              </a:ext>
            </a:extLst>
          </p:cNvPr>
          <p:cNvSpPr>
            <a:spLocks noGrp="1"/>
          </p:cNvSpPr>
          <p:nvPr>
            <p:ph type="title"/>
          </p:nvPr>
        </p:nvSpPr>
        <p:spPr/>
        <p:txBody>
          <a:bodyPr/>
          <a:lstStyle/>
          <a:p>
            <a:r>
              <a:rPr lang="de-DE" b="1" dirty="0"/>
              <a:t>Intelligentes Üben</a:t>
            </a:r>
            <a:br>
              <a:rPr lang="de-DE" dirty="0"/>
            </a:br>
            <a:endParaRPr lang="de-DE" dirty="0"/>
          </a:p>
        </p:txBody>
      </p:sp>
      <p:sp>
        <p:nvSpPr>
          <p:cNvPr id="6" name="Textplatzhalter 5">
            <a:extLst>
              <a:ext uri="{FF2B5EF4-FFF2-40B4-BE49-F238E27FC236}">
                <a16:creationId xmlns:a16="http://schemas.microsoft.com/office/drawing/2014/main" id="{E57F3B37-5DD7-C999-4CAA-2F9ADBA61009}"/>
              </a:ext>
            </a:extLst>
          </p:cNvPr>
          <p:cNvSpPr>
            <a:spLocks noGrp="1"/>
          </p:cNvSpPr>
          <p:nvPr>
            <p:ph type="body" sz="quarter" idx="13"/>
          </p:nvPr>
        </p:nvSpPr>
        <p:spPr/>
        <p:txBody>
          <a:bodyPr/>
          <a:lstStyle/>
          <a:p>
            <a:r>
              <a:rPr lang="de-DE" sz="1800" b="1" dirty="0"/>
              <a:t>Reflexionsfrage</a:t>
            </a:r>
          </a:p>
          <a:p>
            <a:r>
              <a:rPr lang="de-DE" dirty="0"/>
              <a:t>Welche Medienkompetenzen benötigen Ihre Schülerinnen und Schüler für ein selbstständiges Leben? Wie integrieren Sie diese schrittweise in den Unterricht?</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das Einführen einfacher Lernstrategien: Checklisten, digitale To-do-Listen, Strukturhilfen für die Aufgabenbearbeitung – sichtbar und begreifbar für alle Förderschwerpunkte. </a:t>
            </a:r>
          </a:p>
          <a:p>
            <a:pPr marL="285750" lvl="0" indent="-285750">
              <a:buFont typeface="Arial" panose="020B0604020202020204" pitchFamily="34" charset="0"/>
              <a:buChar char="•"/>
            </a:pPr>
            <a:r>
              <a:rPr lang="de-DE" dirty="0"/>
              <a:t>die kritische Reflexion der eigenen Mediennutzung: Was ist sicher? Was ist falsch? Wann ist genug? – altersgerecht und niedrigschwellig für alle Förderschwerpunkte aufbereitet. </a:t>
            </a:r>
          </a:p>
          <a:p>
            <a:pPr marL="285750" indent="-285750">
              <a:buFont typeface="Arial" panose="020B0604020202020204" pitchFamily="34" charset="0"/>
              <a:buChar char="•"/>
            </a:pPr>
            <a:r>
              <a:rPr lang="de-DE" dirty="0"/>
              <a:t>einen systematischen Medienkompetenzaufbau fachübergreifend: durch regelmäßige, reflektierte Nutzung werden digitale Fähigkeiten langfristig entwickelt – für die gesellschaftliche Teilhabe. </a:t>
            </a:r>
          </a:p>
          <a:p>
            <a:endParaRPr lang="de-DE" dirty="0"/>
          </a:p>
        </p:txBody>
      </p:sp>
      <p:sp>
        <p:nvSpPr>
          <p:cNvPr id="7" name="Textplatzhalter 6">
            <a:extLst>
              <a:ext uri="{FF2B5EF4-FFF2-40B4-BE49-F238E27FC236}">
                <a16:creationId xmlns:a16="http://schemas.microsoft.com/office/drawing/2014/main" id="{84DAE236-01F1-2B18-D595-1814CBF735D0}"/>
              </a:ext>
            </a:extLst>
          </p:cNvPr>
          <p:cNvSpPr>
            <a:spLocks noGrp="1"/>
          </p:cNvSpPr>
          <p:nvPr>
            <p:ph type="body" sz="quarter" idx="14"/>
          </p:nvPr>
        </p:nvSpPr>
        <p:spPr/>
        <p:txBody>
          <a:bodyPr/>
          <a:lstStyle/>
          <a:p>
            <a:r>
              <a:rPr lang="de-DE" sz="1800" b="1" dirty="0"/>
              <a:t>Reflexionsfrage</a:t>
            </a:r>
          </a:p>
          <a:p>
            <a:pPr marL="285750" lvl="0" indent="-285750" fontAlgn="base">
              <a:buFont typeface="Arial" panose="020B0604020202020204" pitchFamily="34" charset="0"/>
              <a:buChar char="•"/>
            </a:pPr>
            <a:r>
              <a:rPr lang="de-DE" dirty="0"/>
              <a:t>Welche Lernprodukte könnten Ihre Schülerinnen und Schüler erstellen, die sie gleichzeitig auf Alltag und späteres Leben vorbereiten? </a:t>
            </a:r>
          </a:p>
          <a:p>
            <a:pPr marL="285750" lvl="0" indent="-285750" fontAlgn="base">
              <a:buFont typeface="Arial" panose="020B0604020202020204" pitchFamily="34" charset="0"/>
              <a:buChar char="•"/>
            </a:pPr>
            <a:r>
              <a:rPr lang="de-DE" dirty="0"/>
              <a:t>Wie ermöglichen diese Aufgaben unterschiedliche Lernwege und regen zur kreativen Auseinandersetzung sowie zur Reflexion des Lernprozesses an?</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aktive, kreative Auseinandersetzung: Erklärvideos, Fotostorys, Audiobeiträge oder digitale Bilderbücher – zugänglich für alle Förderschwerpunkte, stolz präsentierbar.</a:t>
            </a:r>
          </a:p>
          <a:p>
            <a:pPr marL="285750" lvl="0" indent="-285750">
              <a:buFont typeface="Arial" panose="020B0604020202020204" pitchFamily="34" charset="0"/>
              <a:buChar char="•"/>
            </a:pPr>
            <a:r>
              <a:rPr lang="de-DE" dirty="0"/>
              <a:t>die flexible Erstellung von Lernprodukten: zuhause weiterarbeiten, in der Schule präsentieren – ermöglicht Einbindung der Familie in den Lernprozess.</a:t>
            </a:r>
          </a:p>
          <a:p>
            <a:pPr marL="285750" indent="-285750">
              <a:buFont typeface="Arial" panose="020B0604020202020204" pitchFamily="34" charset="0"/>
              <a:buChar char="•"/>
            </a:pPr>
            <a:r>
              <a:rPr lang="de-DE" dirty="0"/>
              <a:t>eine einfache Überarbeitung digitaler Lernprodukte auf Basis von Feedback – Schülerinnen und Schüler erleben, dass Überarbeiten dazugehört und Verbesserung möglich ist. </a:t>
            </a:r>
          </a:p>
          <a:p>
            <a:endParaRPr lang="de-DE" dirty="0"/>
          </a:p>
        </p:txBody>
      </p:sp>
      <p:sp>
        <p:nvSpPr>
          <p:cNvPr id="8" name="Textplatzhalter 7">
            <a:extLst>
              <a:ext uri="{FF2B5EF4-FFF2-40B4-BE49-F238E27FC236}">
                <a16:creationId xmlns:a16="http://schemas.microsoft.com/office/drawing/2014/main" id="{82AFE2A1-7589-34FE-108D-7C2BFEDFEE7D}"/>
              </a:ext>
            </a:extLst>
          </p:cNvPr>
          <p:cNvSpPr>
            <a:spLocks noGrp="1"/>
          </p:cNvSpPr>
          <p:nvPr>
            <p:ph type="body" sz="quarter" idx="15"/>
          </p:nvPr>
        </p:nvSpPr>
        <p:spPr/>
        <p:txBody>
          <a:bodyPr/>
          <a:lstStyle/>
          <a:p>
            <a:r>
              <a:rPr lang="de-DE" sz="1800" b="1" dirty="0"/>
              <a:t>Reflexionsfrage</a:t>
            </a:r>
          </a:p>
          <a:p>
            <a:pPr marL="285750" lvl="0" indent="-285750" fontAlgn="base">
              <a:buFont typeface="Arial" panose="020B0604020202020204" pitchFamily="34" charset="0"/>
              <a:buChar char="•"/>
            </a:pPr>
            <a:r>
              <a:rPr lang="de-DE" dirty="0"/>
              <a:t>Wie gestalten Sie Übungsphasen für Ihre Schülerinnen und Schüler differenziert? Welche digitalen Formate verbessern das Wiederholungslernen bei Ihrem Förderschwerpunkt? </a:t>
            </a:r>
          </a:p>
          <a:p>
            <a:pPr marL="285750" lvl="0" indent="-285750" fontAlgn="base">
              <a:buFont typeface="Arial" panose="020B0604020202020204" pitchFamily="34" charset="0"/>
              <a:buChar char="•"/>
            </a:pPr>
            <a:r>
              <a:rPr lang="de-DE" dirty="0"/>
              <a:t>Wie können Sie den Einsatz dieser "intelligenten" Übungsformate weiter optimieren, um einen nachhaltigen Kompetenzaufbau zu unterstützen?</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sofortige Rückmeldung nach jeder Aufgabe – das motiviert und zeigt Lernfortschritt ohne Wartezeit (besonders wirksam bei FS Lernen und FS Geistige Entwicklung).</a:t>
            </a:r>
          </a:p>
          <a:p>
            <a:pPr marL="285750" lvl="0" indent="-285750">
              <a:buFont typeface="Arial" panose="020B0604020202020204" pitchFamily="34" charset="0"/>
              <a:buChar char="•"/>
            </a:pPr>
            <a:r>
              <a:rPr lang="de-DE" dirty="0"/>
              <a:t>den Zugang zu differenzierten Übungsaufgaben auf verschiedenen Niveaustufen – angepasst an den jeweiligen Förderbedarf, auch KI-gestützt generierbar.</a:t>
            </a:r>
          </a:p>
          <a:p>
            <a:pPr marL="285750" lvl="0" indent="-285750">
              <a:buFont typeface="Arial" panose="020B0604020202020204" pitchFamily="34" charset="0"/>
              <a:buChar char="•"/>
            </a:pPr>
            <a:r>
              <a:rPr lang="de-DE" dirty="0"/>
              <a:t>Lernen im eigenen Tempo: Schülerinnen und Schüler wiederholen so oft wie nötig – ohne Druck, mit positivem Feedback und klarer Fortschrittsanzeige.</a:t>
            </a:r>
          </a:p>
          <a:p>
            <a:pPr marL="285750" indent="-285750">
              <a:buFont typeface="Arial" panose="020B0604020202020204" pitchFamily="34" charset="0"/>
              <a:buChar char="•"/>
            </a:pPr>
            <a:r>
              <a:rPr lang="de-DE" dirty="0"/>
              <a:t>das Verknüpfen von Neuem mit Vorhandenem: Transferübungen in lebenspraktischen Kontexten helfen, Wissen dauerhaft zu verankern (FS Lernen, Geistige Entwicklung). </a:t>
            </a:r>
          </a:p>
          <a:p>
            <a:endParaRPr lang="de-DE" dirty="0"/>
          </a:p>
        </p:txBody>
      </p:sp>
      <p:sp>
        <p:nvSpPr>
          <p:cNvPr id="9" name="Textplatzhalter 8">
            <a:extLst>
              <a:ext uri="{FF2B5EF4-FFF2-40B4-BE49-F238E27FC236}">
                <a16:creationId xmlns:a16="http://schemas.microsoft.com/office/drawing/2014/main" id="{2F7AEDDB-2BA4-8E11-07C1-7102A9229234}"/>
              </a:ext>
            </a:extLst>
          </p:cNvPr>
          <p:cNvSpPr>
            <a:spLocks noGrp="1"/>
          </p:cNvSpPr>
          <p:nvPr>
            <p:ph type="body" sz="quarter" idx="16"/>
          </p:nvPr>
        </p:nvSpPr>
        <p:spPr/>
        <p:txBody>
          <a:bodyPr/>
          <a:lstStyle/>
          <a:p>
            <a:r>
              <a:rPr lang="de-DE" b="1" dirty="0"/>
              <a:t>Medienproduktive und kollaborative Aufgabenformate</a:t>
            </a:r>
            <a:endParaRPr lang="de-DE" dirty="0"/>
          </a:p>
          <a:p>
            <a:endParaRPr lang="de-DE" dirty="0"/>
          </a:p>
        </p:txBody>
      </p:sp>
      <p:sp>
        <p:nvSpPr>
          <p:cNvPr id="10" name="Textplatzhalter 9">
            <a:extLst>
              <a:ext uri="{FF2B5EF4-FFF2-40B4-BE49-F238E27FC236}">
                <a16:creationId xmlns:a16="http://schemas.microsoft.com/office/drawing/2014/main" id="{092F0BC3-9904-9F34-5C3E-1AC3C1AEDB97}"/>
              </a:ext>
            </a:extLst>
          </p:cNvPr>
          <p:cNvSpPr>
            <a:spLocks noGrp="1"/>
          </p:cNvSpPr>
          <p:nvPr>
            <p:ph type="body" sz="quarter" idx="17"/>
          </p:nvPr>
        </p:nvSpPr>
        <p:spPr/>
        <p:txBody>
          <a:bodyPr/>
          <a:lstStyle/>
          <a:p>
            <a:pPr algn="ctr"/>
            <a:r>
              <a:rPr lang="de-DE" b="1" dirty="0"/>
              <a:t>Systematischer Erwerb von Medienkompetenzen</a:t>
            </a:r>
            <a:endParaRPr lang="de-DE" dirty="0"/>
          </a:p>
          <a:p>
            <a:endParaRPr lang="de-DE" dirty="0"/>
          </a:p>
        </p:txBody>
      </p:sp>
    </p:spTree>
    <p:extLst>
      <p:ext uri="{BB962C8B-B14F-4D97-AF65-F5344CB8AC3E}">
        <p14:creationId xmlns:p14="http://schemas.microsoft.com/office/powerpoint/2010/main" val="133596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CD670-68FE-4FBD-6AC8-B8CB2815C6F3}"/>
              </a:ext>
            </a:extLst>
          </p:cNvPr>
          <p:cNvSpPr>
            <a:spLocks noGrp="1"/>
          </p:cNvSpPr>
          <p:nvPr>
            <p:ph type="title"/>
          </p:nvPr>
        </p:nvSpPr>
        <p:spPr/>
        <p:txBody>
          <a:bodyPr/>
          <a:lstStyle/>
          <a:p>
            <a:r>
              <a:rPr lang="de-DE" b="1" dirty="0"/>
              <a:t>Ergebnissicherung</a:t>
            </a:r>
            <a:endParaRPr lang="de-DE" dirty="0"/>
          </a:p>
        </p:txBody>
      </p:sp>
      <p:sp>
        <p:nvSpPr>
          <p:cNvPr id="6" name="Textplatzhalter 5">
            <a:extLst>
              <a:ext uri="{FF2B5EF4-FFF2-40B4-BE49-F238E27FC236}">
                <a16:creationId xmlns:a16="http://schemas.microsoft.com/office/drawing/2014/main" id="{FF217EB4-E837-2465-F895-B58A0036953F}"/>
              </a:ext>
            </a:extLst>
          </p:cNvPr>
          <p:cNvSpPr>
            <a:spLocks noGrp="1"/>
          </p:cNvSpPr>
          <p:nvPr>
            <p:ph type="body" sz="quarter" idx="13"/>
          </p:nvPr>
        </p:nvSpPr>
        <p:spPr/>
        <p:txBody>
          <a:bodyPr/>
          <a:lstStyle/>
          <a:p>
            <a:r>
              <a:rPr lang="de-DE" sz="1800" b="1" dirty="0"/>
              <a:t>Reflexionsfrage</a:t>
            </a:r>
          </a:p>
          <a:p>
            <a:pPr lvl="0" fontAlgn="base"/>
            <a:r>
              <a:rPr lang="de-DE" dirty="0"/>
              <a:t>Welche Darstellungsformen helfen Ihren Schülerinnen und Schülern am meisten? Wie kombinieren Sie Bild, Audio und Video gezielt für verschiedene Förderschwerpunkte?</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den Lernprozess durch bildgestützte Aufträge (Piktogramme, Symbole), Erklärvideos mit Untertiteln und Audiodateien – barrierefrei für alle Förderschwerpunkte.</a:t>
            </a:r>
          </a:p>
          <a:p>
            <a:pPr marL="285750" indent="-285750">
              <a:buFont typeface="Arial" panose="020B0604020202020204" pitchFamily="34" charset="0"/>
              <a:buChar char="•"/>
            </a:pPr>
            <a:r>
              <a:rPr lang="de-DE" dirty="0"/>
              <a:t>das Verständnis durch Animationen und interaktive Lernspiele – besonders wirksam bei abstrakten Inhalten für Schülerinnen und Schüler mit Lernschwierigkeiten (FS Lernen, Geistige Entwicklung).</a:t>
            </a:r>
          </a:p>
        </p:txBody>
      </p:sp>
      <p:sp>
        <p:nvSpPr>
          <p:cNvPr id="7" name="Textplatzhalter 6">
            <a:extLst>
              <a:ext uri="{FF2B5EF4-FFF2-40B4-BE49-F238E27FC236}">
                <a16:creationId xmlns:a16="http://schemas.microsoft.com/office/drawing/2014/main" id="{62B830A1-577E-EA16-B7C3-B4D005D6F927}"/>
              </a:ext>
            </a:extLst>
          </p:cNvPr>
          <p:cNvSpPr>
            <a:spLocks noGrp="1"/>
          </p:cNvSpPr>
          <p:nvPr>
            <p:ph type="body" sz="quarter" idx="14"/>
          </p:nvPr>
        </p:nvSpPr>
        <p:spPr/>
        <p:txBody>
          <a:bodyPr/>
          <a:lstStyle/>
          <a:p>
            <a:r>
              <a:rPr lang="de-DE" sz="1800" b="1" dirty="0"/>
              <a:t>Reflexionsfrage</a:t>
            </a:r>
          </a:p>
          <a:p>
            <a:pPr lvl="0" fontAlgn="base"/>
            <a:r>
              <a:rPr lang="de-DE" dirty="0"/>
              <a:t>Wie strukturieren Sie aktuell Ihre Unterrichtseinheiten visuell? Welche Hilfsmittel nutzen Sie bereits, und wo könnten digitale Lösungen zusätzlich helfen?</a:t>
            </a:r>
          </a:p>
          <a:p>
            <a:endParaRPr lang="de-DE" dirty="0"/>
          </a:p>
          <a:p>
            <a:r>
              <a:rPr lang="de-DE" sz="1800" b="1" dirty="0"/>
              <a:t>Impulse zur Umsetzung</a:t>
            </a:r>
          </a:p>
          <a:p>
            <a:r>
              <a:rPr lang="de-DE" dirty="0"/>
              <a:t>Der Einsatz digitaler Medien unterstützt…</a:t>
            </a:r>
          </a:p>
          <a:p>
            <a:pPr marL="285750" indent="-285750">
              <a:buFont typeface="Arial" panose="020B0604020202020204" pitchFamily="34" charset="0"/>
              <a:buChar char="•"/>
            </a:pPr>
            <a:r>
              <a:rPr lang="de-DE" dirty="0"/>
              <a:t>eine klare Visualisierung von Arbeitsaufträgen mit Bildsymbolen und Icons, die ohne Lesen verständlich sind (FS Lernen, Sprache, Geistige Entwicklung).</a:t>
            </a:r>
          </a:p>
          <a:p>
            <a:pPr marL="285750" indent="-285750">
              <a:buFont typeface="Arial" panose="020B0604020202020204" pitchFamily="34" charset="0"/>
              <a:buChar char="•"/>
            </a:pPr>
            <a:r>
              <a:rPr lang="de-DE" dirty="0"/>
              <a:t>eine nachvollziehbare Bereitstellung von Unterrichtsmaterial auf der mebis Lernplattform – mit angepassten Sprachniveaus und Symbolunterstützung. </a:t>
            </a:r>
          </a:p>
          <a:p>
            <a:pPr marL="285750" indent="-285750">
              <a:buFont typeface="Arial" panose="020B0604020202020204" pitchFamily="34" charset="0"/>
              <a:buChar char="•"/>
            </a:pPr>
            <a:r>
              <a:rPr lang="de-DE" dirty="0"/>
              <a:t>Klarheit über Erwartungen und Anforderungen sowie eine Übersicht über Kursabläufe, Zwischenziele und Lernziele. </a:t>
            </a:r>
          </a:p>
        </p:txBody>
      </p:sp>
      <p:sp>
        <p:nvSpPr>
          <p:cNvPr id="8" name="Textplatzhalter 7">
            <a:extLst>
              <a:ext uri="{FF2B5EF4-FFF2-40B4-BE49-F238E27FC236}">
                <a16:creationId xmlns:a16="http://schemas.microsoft.com/office/drawing/2014/main" id="{54F72CF1-7E0B-2C68-6EBE-BEEE71C93F85}"/>
              </a:ext>
            </a:extLst>
          </p:cNvPr>
          <p:cNvSpPr>
            <a:spLocks noGrp="1"/>
          </p:cNvSpPr>
          <p:nvPr>
            <p:ph type="body" sz="quarter" idx="15"/>
          </p:nvPr>
        </p:nvSpPr>
        <p:spPr>
          <a:xfrm>
            <a:off x="12328453" y="2548507"/>
            <a:ext cx="5248136" cy="5257800"/>
          </a:xfrm>
        </p:spPr>
        <p:txBody>
          <a:bodyPr/>
          <a:lstStyle/>
          <a:p>
            <a:r>
              <a:rPr lang="de-DE" sz="1800" b="1" dirty="0"/>
              <a:t>Reflexionsfrage</a:t>
            </a:r>
          </a:p>
          <a:p>
            <a:pPr marL="285750" lvl="0" indent="-285750" fontAlgn="base">
              <a:buFont typeface="Arial" panose="020B0604020202020204" pitchFamily="34" charset="0"/>
              <a:buChar char="•"/>
            </a:pPr>
            <a:r>
              <a:rPr lang="de-DE" dirty="0"/>
              <a:t>Wie sichern Ihre Schülerinnen und Schüler aktuell ihre Lernergebnisse? Welche digitalen Formate sind für alle Förderschwerpunkte zugänglich?</a:t>
            </a:r>
          </a:p>
          <a:p>
            <a:pPr marL="285750" lvl="0" indent="-285750" fontAlgn="base">
              <a:buFont typeface="Arial" panose="020B0604020202020204" pitchFamily="34" charset="0"/>
              <a:buChar char="•"/>
            </a:pPr>
            <a:r>
              <a:rPr lang="de-DE" dirty="0"/>
              <a:t>Wie können Schülerinnen und Schüler mit kognitiven oder motorischen Beeinträchtigungen Lernergebnisse sichtbar machen, ohne auf Schreiben angewiesen zu sein?</a:t>
            </a:r>
          </a:p>
          <a:p>
            <a:pPr lvl="0" fontAlgn="base"/>
            <a:endParaRPr lang="de-DE" sz="800" dirty="0"/>
          </a:p>
          <a:p>
            <a:r>
              <a:rPr lang="de-DE" sz="1800" b="1" dirty="0"/>
              <a:t>Impulse zur Umsetzung</a:t>
            </a:r>
          </a:p>
          <a:p>
            <a:r>
              <a:rPr lang="de-DE" dirty="0"/>
              <a:t>Der Einsatz digitaler Medien unterstützt…</a:t>
            </a:r>
          </a:p>
          <a:p>
            <a:pPr marL="285750" lvl="0" indent="-285750">
              <a:spcBef>
                <a:spcPts val="600"/>
              </a:spcBef>
              <a:buFont typeface="Arial" panose="020B0604020202020204" pitchFamily="34" charset="0"/>
              <a:buChar char="•"/>
            </a:pPr>
            <a:r>
              <a:rPr lang="de-DE" dirty="0"/>
              <a:t>eine sichtbare Präsentation von Schülerergebnissen (z. B. in Videos, Bildern und eBooks).</a:t>
            </a:r>
          </a:p>
          <a:p>
            <a:pPr marL="285750" lvl="0" indent="-285750">
              <a:spcBef>
                <a:spcPts val="600"/>
              </a:spcBef>
              <a:buFont typeface="Arial" panose="020B0604020202020204" pitchFamily="34" charset="0"/>
              <a:buChar char="•"/>
            </a:pPr>
            <a:r>
              <a:rPr lang="de-DE" dirty="0"/>
              <a:t>die Bereitstellung von Materialien mit einfacher Sprache, Vorlese-Funktion und Symbolen – als Vor- und Nachbereitung auch für Schülerinnen und Schüler zuhause (FS Sprache, Hören).</a:t>
            </a:r>
          </a:p>
          <a:p>
            <a:pPr marL="285750" lvl="0" indent="-285750">
              <a:spcBef>
                <a:spcPts val="600"/>
              </a:spcBef>
              <a:buFont typeface="Arial" panose="020B0604020202020204" pitchFamily="34" charset="0"/>
              <a:buChar char="•"/>
            </a:pPr>
            <a:r>
              <a:rPr lang="de-DE" dirty="0"/>
              <a:t>eine lernförderliche Wiederholung durch kurze Erklärvideos auf der mebis Lernplattform – im eigenen Tempo, so oft wie nötig.</a:t>
            </a:r>
          </a:p>
          <a:p>
            <a:pPr marL="285750" lvl="0" indent="-285750">
              <a:spcBef>
                <a:spcPts val="600"/>
              </a:spcBef>
              <a:buFont typeface="Arial" panose="020B0604020202020204" pitchFamily="34" charset="0"/>
              <a:buChar char="•"/>
            </a:pPr>
            <a:r>
              <a:rPr lang="de-DE" dirty="0"/>
              <a:t>eine barrierefreie Unterrichtsdokumentation: Fotos, Sprachaufnahmen oder digitale Portfolios ersetzen klassische Hefteinträge (FS Körperlich-motorische Entwicklung, Sehen).</a:t>
            </a:r>
          </a:p>
          <a:p>
            <a:pPr marL="285750" indent="-285750">
              <a:spcBef>
                <a:spcPts val="600"/>
              </a:spcBef>
              <a:buFont typeface="Arial" panose="020B0604020202020204" pitchFamily="34" charset="0"/>
              <a:buChar char="•"/>
            </a:pPr>
            <a:r>
              <a:rPr lang="de-DE" dirty="0"/>
              <a:t>eine Anreicherung von Lernheften mit QR-Codes zu Erklärvideos – so können Schülerinnen und Schüler Inhalte zuhause hörend wiederholen (FS Sprache, Hören).</a:t>
            </a:r>
          </a:p>
        </p:txBody>
      </p:sp>
      <p:sp>
        <p:nvSpPr>
          <p:cNvPr id="9" name="Textplatzhalter 8">
            <a:extLst>
              <a:ext uri="{FF2B5EF4-FFF2-40B4-BE49-F238E27FC236}">
                <a16:creationId xmlns:a16="http://schemas.microsoft.com/office/drawing/2014/main" id="{5932F191-5615-3465-A69F-22E35A377695}"/>
              </a:ext>
            </a:extLst>
          </p:cNvPr>
          <p:cNvSpPr>
            <a:spLocks noGrp="1"/>
          </p:cNvSpPr>
          <p:nvPr>
            <p:ph type="body" sz="quarter" idx="16"/>
          </p:nvPr>
        </p:nvSpPr>
        <p:spPr/>
        <p:txBody>
          <a:bodyPr/>
          <a:lstStyle/>
          <a:p>
            <a:r>
              <a:rPr lang="de-DE" b="1" dirty="0"/>
              <a:t>Bildgestützte Strukturierung</a:t>
            </a:r>
            <a:r>
              <a:rPr lang="de-DE" dirty="0"/>
              <a:t> </a:t>
            </a:r>
          </a:p>
        </p:txBody>
      </p:sp>
      <p:sp>
        <p:nvSpPr>
          <p:cNvPr id="10" name="Textplatzhalter 9">
            <a:extLst>
              <a:ext uri="{FF2B5EF4-FFF2-40B4-BE49-F238E27FC236}">
                <a16:creationId xmlns:a16="http://schemas.microsoft.com/office/drawing/2014/main" id="{FF36C8B4-2348-14A1-885C-5B533BA55633}"/>
              </a:ext>
            </a:extLst>
          </p:cNvPr>
          <p:cNvSpPr>
            <a:spLocks noGrp="1"/>
          </p:cNvSpPr>
          <p:nvPr>
            <p:ph type="body" sz="quarter" idx="17"/>
          </p:nvPr>
        </p:nvSpPr>
        <p:spPr/>
        <p:txBody>
          <a:bodyPr/>
          <a:lstStyle/>
          <a:p>
            <a:r>
              <a:rPr lang="de-DE" b="1" dirty="0"/>
              <a:t>Multimediale Darstellung für alle Zugänge</a:t>
            </a:r>
            <a:r>
              <a:rPr lang="de-DE" dirty="0"/>
              <a:t> </a:t>
            </a:r>
          </a:p>
        </p:txBody>
      </p:sp>
    </p:spTree>
    <p:extLst>
      <p:ext uri="{BB962C8B-B14F-4D97-AF65-F5344CB8AC3E}">
        <p14:creationId xmlns:p14="http://schemas.microsoft.com/office/powerpoint/2010/main" val="396139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E634428-F47F-CB0E-6C11-C327F56DD024}"/>
              </a:ext>
            </a:extLst>
          </p:cNvPr>
          <p:cNvSpPr>
            <a:spLocks noGrp="1"/>
          </p:cNvSpPr>
          <p:nvPr>
            <p:ph type="body" sz="quarter" idx="14"/>
          </p:nvPr>
        </p:nvSpPr>
        <p:spPr/>
        <p:txBody>
          <a:bodyPr/>
          <a:lstStyle/>
          <a:p>
            <a:r>
              <a:rPr lang="de-DE" sz="1800" b="1" dirty="0"/>
              <a:t>1 Worum geht es?</a:t>
            </a:r>
          </a:p>
          <a:p>
            <a:r>
              <a:rPr lang="de-DE" dirty="0"/>
              <a:t>An der Förderschule ist der Anknüpfungspunkt an die reale Lebenswelt besonders bedeutsam. Digitale Materialien ermöglichen es, den Unterricht an echten Alltagssituationen auszurichten – Einkaufen, ÖPNV, Arbeitsleben, soziale Situationen. Gleichzeitig kann das Medienverhalten der Schülerinnen und Schüler reflektiert und für das Lernen genutzt werden. Das stärkt die gesellschaftliche Teilhabe aller Förderschwerpunkte.</a:t>
            </a:r>
          </a:p>
          <a:p>
            <a:r>
              <a:rPr lang="de-DE" dirty="0"/>
              <a:t> </a:t>
            </a:r>
          </a:p>
          <a:p>
            <a:r>
              <a:rPr lang="de-DE" sz="1800" b="1" dirty="0"/>
              <a:t>2 Was ist daran lernwirksam?</a:t>
            </a:r>
          </a:p>
          <a:p>
            <a:r>
              <a:rPr lang="de-DE" dirty="0"/>
              <a:t>Im Sinne der Schülerorientierung</a:t>
            </a:r>
            <a:r>
              <a:rPr lang="de-DE" i="1" dirty="0"/>
              <a:t> </a:t>
            </a:r>
            <a:r>
              <a:rPr lang="de-DE" dirty="0"/>
              <a:t>werden (Medien-)Inhalte der Lebenswelt, Medienerfahrungen und Nutzungsgewohnheiten der Schülerinnen und Schüler berücksichtigt und im Unterricht thematisiert.</a:t>
            </a:r>
          </a:p>
          <a:p>
            <a:endParaRPr lang="de-DE" dirty="0"/>
          </a:p>
          <a:p>
            <a:endParaRPr lang="de-DE" dirty="0"/>
          </a:p>
          <a:p>
            <a:endParaRPr lang="de-DE" dirty="0"/>
          </a:p>
        </p:txBody>
      </p:sp>
      <p:sp>
        <p:nvSpPr>
          <p:cNvPr id="4" name="Textplatzhalter 3">
            <a:extLst>
              <a:ext uri="{FF2B5EF4-FFF2-40B4-BE49-F238E27FC236}">
                <a16:creationId xmlns:a16="http://schemas.microsoft.com/office/drawing/2014/main" id="{FA0ED064-7D04-DE82-894D-9FF837FB4733}"/>
              </a:ext>
            </a:extLst>
          </p:cNvPr>
          <p:cNvSpPr>
            <a:spLocks noGrp="1"/>
          </p:cNvSpPr>
          <p:nvPr>
            <p:ph type="body" sz="quarter" idx="15"/>
          </p:nvPr>
        </p:nvSpPr>
        <p:spPr/>
        <p:txBody>
          <a:bodyPr/>
          <a:lstStyle/>
          <a:p>
            <a:r>
              <a:rPr lang="de-DE" sz="1800" b="1" dirty="0"/>
              <a:t>3 So gelingt es in der Praxis</a:t>
            </a:r>
          </a:p>
          <a:p>
            <a:endParaRPr lang="de-DE" sz="1800" b="1" dirty="0"/>
          </a:p>
          <a:p>
            <a:pPr marL="285750" indent="-285750">
              <a:buFont typeface="Arial" panose="020B0604020202020204" pitchFamily="34" charset="0"/>
              <a:buChar char="•"/>
            </a:pPr>
            <a:r>
              <a:rPr lang="de-DE" b="1" dirty="0"/>
              <a:t>Reflexion des eigenen Medienalltags</a:t>
            </a:r>
          </a:p>
          <a:p>
            <a:r>
              <a:rPr lang="de-DE" dirty="0"/>
              <a:t>Digitale Medien können dazu beitragen, den Unterricht an das Nutzungsverhalten der Lernenden und die Vorteile, die sie durch die Nutzung erfahren (wie Vernetztheit, Kooperation, Unmittelbarkeit…), anzupassen und eröffnen Raum für Reflexion und Thematisierung von Herausforderungen im Medienumgang.</a:t>
            </a:r>
          </a:p>
          <a:p>
            <a:endParaRPr lang="de-DE" dirty="0"/>
          </a:p>
          <a:p>
            <a:pPr marL="285750" indent="-285750">
              <a:buFont typeface="Arial" panose="020B0604020202020204" pitchFamily="34" charset="0"/>
              <a:buChar char="•"/>
            </a:pPr>
            <a:r>
              <a:rPr lang="de-DE" b="1" dirty="0"/>
              <a:t>Alltags- und Lebensweltbezug</a:t>
            </a:r>
          </a:p>
          <a:p>
            <a:r>
              <a:rPr lang="de-DE" dirty="0"/>
              <a:t>Authentische digitale Materialien zu Alltagssituationen (Einkaufen, ÖPNV, Arbeit) machen Lernen lebensnah und relevant für alle Förderschwerpunkte. </a:t>
            </a:r>
          </a:p>
          <a:p>
            <a:endParaRPr lang="de-DE" dirty="0"/>
          </a:p>
          <a:p>
            <a:endParaRPr lang="de-DE" dirty="0"/>
          </a:p>
        </p:txBody>
      </p:sp>
      <p:sp>
        <p:nvSpPr>
          <p:cNvPr id="7" name="Textplatzhalter 6">
            <a:extLst>
              <a:ext uri="{FF2B5EF4-FFF2-40B4-BE49-F238E27FC236}">
                <a16:creationId xmlns:a16="http://schemas.microsoft.com/office/drawing/2014/main" id="{38226CD7-63FA-22DA-AA8C-806AC4779151}"/>
              </a:ext>
            </a:extLst>
          </p:cNvPr>
          <p:cNvSpPr>
            <a:spLocks noGrp="1"/>
          </p:cNvSpPr>
          <p:nvPr>
            <p:ph type="body" sz="quarter" idx="13"/>
          </p:nvPr>
        </p:nvSpPr>
        <p:spPr/>
        <p:txBody>
          <a:bodyPr/>
          <a:lstStyle/>
          <a:p>
            <a:pPr marL="138113" indent="-138113">
              <a:buFont typeface="Arial" panose="020B0604020202020204" pitchFamily="34" charset="0"/>
              <a:buChar char="•"/>
            </a:pPr>
            <a:r>
              <a:rPr lang="de-DE" sz="1500" dirty="0"/>
              <a:t>An welchen Stellen schaffen digitale Medien an Ihrer Förderschule einen echten Alltagsbezug? Welche Lebenssituationen Ihrer Schülerinnen und Schüler könnten noch stärker aufgegriffen werden?</a:t>
            </a:r>
          </a:p>
          <a:p>
            <a:pPr marL="138113" indent="-138113">
              <a:buFont typeface="Arial" panose="020B0604020202020204" pitchFamily="34" charset="0"/>
              <a:buChar char="•"/>
            </a:pPr>
            <a:r>
              <a:rPr lang="de-DE" sz="1500" dirty="0"/>
              <a:t>Wie können Sie Lebensweltthemen (ÖPNV, Einkaufen, Arbeit) noch gezielter für alle Förderschwerpunkte digital aufbereiten?</a:t>
            </a:r>
          </a:p>
          <a:p>
            <a:endParaRPr lang="de-DE" dirty="0"/>
          </a:p>
        </p:txBody>
      </p:sp>
    </p:spTree>
    <p:extLst>
      <p:ext uri="{BB962C8B-B14F-4D97-AF65-F5344CB8AC3E}">
        <p14:creationId xmlns:p14="http://schemas.microsoft.com/office/powerpoint/2010/main" val="191257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1F26B83-FB38-EF9F-B4B4-5078DEE32198}"/>
              </a:ext>
            </a:extLst>
          </p:cNvPr>
          <p:cNvSpPr>
            <a:spLocks noGrp="1"/>
          </p:cNvSpPr>
          <p:nvPr>
            <p:ph type="body" sz="quarter" idx="13"/>
          </p:nvPr>
        </p:nvSpPr>
        <p:spPr/>
        <p:txBody>
          <a:bodyPr/>
          <a:lstStyle/>
          <a:p>
            <a:r>
              <a:rPr lang="de-DE" sz="1800" b="1" dirty="0"/>
              <a:t>Reflexionsfrage</a:t>
            </a:r>
          </a:p>
          <a:p>
            <a:pPr lvl="0" fontAlgn="base"/>
            <a:r>
              <a:rPr lang="de-DE" dirty="0"/>
              <a:t>Inwiefern ermöglichen die von Ihnen im Unterricht eingesetzten digitalen Werkzeuge und Materialien den Schülerinnen und Schülern, Verbindungen zwischen den Lerninhalten und ihren eigenen Erfahrungen sowie realen Anwendungskontexten herzustellen? Welche Anpassungen könnten Sie vornehmen, um diese Verbindungen noch deutlicher zu fö</a:t>
            </a:r>
            <a:r>
              <a:rPr lang="de-DE" altLang="zh-TW" dirty="0"/>
              <a:t>rdern?</a:t>
            </a:r>
            <a:endParaRPr lang="de-DE" dirty="0"/>
          </a:p>
          <a:p>
            <a:endParaRPr lang="de-DE" sz="800"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die Anknüpfung an individuelle Interessen und Alltagserfahrungen der Schülerinnen und Schüler durch vielfältige digitale Materialien in einfacher Sprache.</a:t>
            </a:r>
          </a:p>
          <a:p>
            <a:pPr marL="285750" lvl="0" indent="-285750">
              <a:buFont typeface="Arial" panose="020B0604020202020204" pitchFamily="34" charset="0"/>
              <a:buChar char="•"/>
            </a:pPr>
            <a:r>
              <a:rPr lang="de-DE" dirty="0"/>
              <a:t>eine lernförderliche Mediennutzung, die gesellschaftliche Teilhabe stärkt – besonders relevant für FS Geistige Entwicklung und Körperlich-motorische Entwicklung.</a:t>
            </a:r>
          </a:p>
          <a:p>
            <a:pPr marL="285750" indent="-285750">
              <a:buFont typeface="Arial" panose="020B0604020202020204" pitchFamily="34" charset="0"/>
              <a:buChar char="•"/>
            </a:pPr>
            <a:r>
              <a:rPr lang="de-DE" dirty="0"/>
              <a:t>die Nutzung bekannter digitaler Quellen aus dem Alltagsleben der Schülerinnen und Schüler: einfache Nachrichtenformate, YouTube-Erklärvideos oder Apps für den öffentlichen Nahverkehr. </a:t>
            </a:r>
          </a:p>
        </p:txBody>
      </p:sp>
      <p:sp>
        <p:nvSpPr>
          <p:cNvPr id="7" name="Textplatzhalter 6">
            <a:extLst>
              <a:ext uri="{FF2B5EF4-FFF2-40B4-BE49-F238E27FC236}">
                <a16:creationId xmlns:a16="http://schemas.microsoft.com/office/drawing/2014/main" id="{7B5AD4FB-3293-B52F-7C55-0A04BBE47B0E}"/>
              </a:ext>
            </a:extLst>
          </p:cNvPr>
          <p:cNvSpPr>
            <a:spLocks noGrp="1"/>
          </p:cNvSpPr>
          <p:nvPr>
            <p:ph type="body" sz="quarter" idx="14"/>
          </p:nvPr>
        </p:nvSpPr>
        <p:spPr/>
        <p:txBody>
          <a:bodyPr/>
          <a:lstStyle/>
          <a:p>
            <a:r>
              <a:rPr lang="de-DE" sz="1800" b="1" dirty="0"/>
              <a:t>Reflexionsfrage</a:t>
            </a:r>
          </a:p>
          <a:p>
            <a:pPr lvl="0" fontAlgn="base"/>
            <a:r>
              <a:rPr lang="de-DE" dirty="0"/>
              <a:t>Wie können Schülerinnen und Schüler aller Förderschwerpunkte digitale Medien als Werkzeug für ihren Alltag (ÖPNV, Einkaufen, Kommunikation) kennenlernen und einsetzen?</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Mediennutzung für lebenspraktische Ziele: Fahrplan lesen, Einkaufsliste erstellen, Nachrichten in einfacher Sprache verstehen (FS Lernen, Geistige Entwicklung).</a:t>
            </a:r>
          </a:p>
          <a:p>
            <a:pPr marL="285750" lvl="0" indent="-285750">
              <a:buFont typeface="Arial" panose="020B0604020202020204" pitchFamily="34" charset="0"/>
              <a:buChar char="•"/>
            </a:pPr>
            <a:r>
              <a:rPr lang="de-DE" dirty="0"/>
              <a:t>die gezielte Reflexion des eigenen Medienalltags: Was nutze ich, wann und wie? Gefahren und Schutzmöglichkeiten kennenlernen (FS Emotionale und soziale Entwicklung).</a:t>
            </a:r>
          </a:p>
          <a:p>
            <a:pPr marL="285750" indent="-285750">
              <a:buFont typeface="Arial" panose="020B0604020202020204" pitchFamily="34" charset="0"/>
              <a:buChar char="•"/>
            </a:pPr>
            <a:r>
              <a:rPr lang="de-DE" dirty="0"/>
              <a:t>gezielte Präventionsarbeit: Themen wie Mediensucht, Cybermobbing und Datenschutz im Unterricht besprechen – niedrigschwellig und altersgerecht aufbereitet. </a:t>
            </a:r>
          </a:p>
          <a:p>
            <a:endParaRPr lang="de-DE" dirty="0"/>
          </a:p>
        </p:txBody>
      </p:sp>
      <p:sp>
        <p:nvSpPr>
          <p:cNvPr id="9" name="Textplatzhalter 8">
            <a:extLst>
              <a:ext uri="{FF2B5EF4-FFF2-40B4-BE49-F238E27FC236}">
                <a16:creationId xmlns:a16="http://schemas.microsoft.com/office/drawing/2014/main" id="{054F6A8A-ACF7-016C-96A2-3ECEBE1A2EFD}"/>
              </a:ext>
            </a:extLst>
          </p:cNvPr>
          <p:cNvSpPr>
            <a:spLocks noGrp="1"/>
          </p:cNvSpPr>
          <p:nvPr>
            <p:ph type="body" sz="quarter" idx="16"/>
          </p:nvPr>
        </p:nvSpPr>
        <p:spPr/>
        <p:txBody>
          <a:bodyPr/>
          <a:lstStyle/>
          <a:p>
            <a:r>
              <a:rPr lang="de-DE" b="1" dirty="0"/>
              <a:t>Aufgreifen des Mediennutzungsverhaltens</a:t>
            </a:r>
            <a:endParaRPr lang="de-DE" dirty="0"/>
          </a:p>
          <a:p>
            <a:endParaRPr lang="de-DE" dirty="0"/>
          </a:p>
        </p:txBody>
      </p:sp>
      <p:sp>
        <p:nvSpPr>
          <p:cNvPr id="10" name="Textplatzhalter 9">
            <a:extLst>
              <a:ext uri="{FF2B5EF4-FFF2-40B4-BE49-F238E27FC236}">
                <a16:creationId xmlns:a16="http://schemas.microsoft.com/office/drawing/2014/main" id="{13BFF4B5-EDF6-3080-A653-1CBB09E1F0DF}"/>
              </a:ext>
            </a:extLst>
          </p:cNvPr>
          <p:cNvSpPr>
            <a:spLocks noGrp="1"/>
          </p:cNvSpPr>
          <p:nvPr>
            <p:ph type="body" sz="quarter" idx="17"/>
          </p:nvPr>
        </p:nvSpPr>
        <p:spPr/>
        <p:txBody>
          <a:bodyPr/>
          <a:lstStyle/>
          <a:p>
            <a:r>
              <a:rPr lang="de-DE" b="1" dirty="0"/>
              <a:t>Alltags- und Anwendungsbezug</a:t>
            </a:r>
            <a:endParaRPr lang="de-DE" dirty="0"/>
          </a:p>
          <a:p>
            <a:endParaRPr lang="de-DE" dirty="0"/>
          </a:p>
        </p:txBody>
      </p:sp>
    </p:spTree>
    <p:extLst>
      <p:ext uri="{BB962C8B-B14F-4D97-AF65-F5344CB8AC3E}">
        <p14:creationId xmlns:p14="http://schemas.microsoft.com/office/powerpoint/2010/main" val="275473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D900791-5BFC-70E7-A93D-D429893BF849}"/>
              </a:ext>
            </a:extLst>
          </p:cNvPr>
          <p:cNvSpPr>
            <a:spLocks noGrp="1"/>
          </p:cNvSpPr>
          <p:nvPr>
            <p:ph type="body" sz="quarter" idx="14"/>
          </p:nvPr>
        </p:nvSpPr>
        <p:spPr/>
        <p:txBody>
          <a:bodyPr/>
          <a:lstStyle/>
          <a:p>
            <a:r>
              <a:rPr lang="de-DE" sz="1800" b="1" dirty="0"/>
              <a:t>1 Worum geht es?</a:t>
            </a:r>
          </a:p>
          <a:p>
            <a:r>
              <a:rPr lang="de-DE" dirty="0"/>
              <a:t>An der Förderschule erfordert Methodenvielfalt besonders viel Sensibilität für individuelle Bedarfe. Digitale und analoge Lernsettings ergänzen sich: Ein Erklärvideo kann Einzelarbeit ermöglichen, während eine digitale Pinnwand kooperatives Lernen fördert. Abwechslung hält die Motivation hoch und verhindert Über- und Unterforderung – bei allen Förderschwerpunkten.</a:t>
            </a:r>
          </a:p>
          <a:p>
            <a:r>
              <a:rPr lang="de-DE" sz="1800" b="1" dirty="0"/>
              <a:t>2 Was ist daran lernwirksam?</a:t>
            </a:r>
          </a:p>
          <a:p>
            <a:r>
              <a:rPr lang="de-DE" dirty="0"/>
              <a:t>Methodenvielfalt bedeutet an der Förderschule: jedem Kind einen Zugang eröffnen. Kurze Aktivierungsphasen wechseln mit ruhigeren Einzelübungen. Digitale Werkzeuge helfen dabei, diesen Rhythmus flexibel zu gestalten und auf die Konzentrationsspanne der Schülerinnen und Schüler einzugehen. </a:t>
            </a:r>
          </a:p>
          <a:p>
            <a:endParaRPr lang="de-DE" dirty="0"/>
          </a:p>
          <a:p>
            <a:endParaRPr lang="de-DE" dirty="0"/>
          </a:p>
        </p:txBody>
      </p:sp>
      <p:sp>
        <p:nvSpPr>
          <p:cNvPr id="4" name="Textplatzhalter 3">
            <a:extLst>
              <a:ext uri="{FF2B5EF4-FFF2-40B4-BE49-F238E27FC236}">
                <a16:creationId xmlns:a16="http://schemas.microsoft.com/office/drawing/2014/main" id="{BE7647A0-EB1C-33B8-69E9-CCC3507D379D}"/>
              </a:ext>
            </a:extLst>
          </p:cNvPr>
          <p:cNvSpPr>
            <a:spLocks noGrp="1"/>
          </p:cNvSpPr>
          <p:nvPr>
            <p:ph type="body" sz="quarter" idx="15"/>
          </p:nvPr>
        </p:nvSpPr>
        <p:spPr/>
        <p:txBody>
          <a:bodyPr/>
          <a:lstStyle/>
          <a:p>
            <a:r>
              <a:rPr lang="de-DE" sz="1800" b="1" dirty="0"/>
              <a:t>3 So gelingt es in der Praxis</a:t>
            </a:r>
          </a:p>
          <a:p>
            <a:endParaRPr lang="de-DE" sz="1800" b="1" dirty="0"/>
          </a:p>
          <a:p>
            <a:pPr marL="285750" indent="-285750">
              <a:buFont typeface="Arial" panose="020B0604020202020204" pitchFamily="34" charset="0"/>
              <a:buChar char="•"/>
            </a:pPr>
            <a:r>
              <a:rPr lang="de-DE" b="1" dirty="0"/>
              <a:t>Flexible Methoden für vielfältige Bedarfe </a:t>
            </a:r>
            <a:endParaRPr lang="de-DE" dirty="0"/>
          </a:p>
          <a:p>
            <a:r>
              <a:rPr lang="de-DE" dirty="0"/>
              <a:t>Digitale Medien erweitern die Möglichkeiten zur Auseinandersetzung mit den Unterrichtsinhalten, wodurch Methoden, Sozialformen und Aufgabenstellungen flexibel an die Voraussetzungen der Lernenden und die Anforderungen des Lerngegenstandes angepasst werden können. Sie unterstützen dabei sowohl lehrerzentrierte Unterrichtsformen als auch Methoden, die z. B. die Selbstorganisation oder Kooperation der Schülerinnen und Schüler fördern. </a:t>
            </a:r>
          </a:p>
          <a:p>
            <a:endParaRPr lang="de-DE" dirty="0"/>
          </a:p>
          <a:p>
            <a:pPr marL="285750" indent="-285750">
              <a:buFont typeface="Arial" panose="020B0604020202020204" pitchFamily="34" charset="0"/>
              <a:buChar char="•"/>
            </a:pPr>
            <a:r>
              <a:rPr lang="de-DE" b="1" dirty="0"/>
              <a:t>Verschränkung analog und digital</a:t>
            </a:r>
            <a:endParaRPr lang="de-DE" dirty="0"/>
          </a:p>
          <a:p>
            <a:r>
              <a:rPr lang="de-DE" dirty="0"/>
              <a:t>Analoge und digitale Lehr- und Lernsettings greifen bei der Unterrichtsplanung gelingend ineinander, um bestmögliche Lernergebnisse zu erzielen. </a:t>
            </a:r>
          </a:p>
          <a:p>
            <a:endParaRPr lang="de-DE" dirty="0"/>
          </a:p>
          <a:p>
            <a:endParaRPr lang="de-DE" dirty="0"/>
          </a:p>
        </p:txBody>
      </p:sp>
      <p:sp>
        <p:nvSpPr>
          <p:cNvPr id="7" name="Textplatzhalter 6">
            <a:extLst>
              <a:ext uri="{FF2B5EF4-FFF2-40B4-BE49-F238E27FC236}">
                <a16:creationId xmlns:a16="http://schemas.microsoft.com/office/drawing/2014/main" id="{4F9F42F6-9631-1755-C232-03464EEBE892}"/>
              </a:ext>
            </a:extLst>
          </p:cNvPr>
          <p:cNvSpPr>
            <a:spLocks noGrp="1"/>
          </p:cNvSpPr>
          <p:nvPr>
            <p:ph type="body" sz="quarter" idx="13"/>
          </p:nvPr>
        </p:nvSpPr>
        <p:spPr>
          <a:xfrm>
            <a:off x="13258800" y="5372100"/>
            <a:ext cx="4510867" cy="1547309"/>
          </a:xfrm>
        </p:spPr>
        <p:txBody>
          <a:bodyPr/>
          <a:lstStyle/>
          <a:p>
            <a:pPr marL="138113" indent="-138113">
              <a:buFont typeface="Arial" panose="020B0604020202020204" pitchFamily="34" charset="0"/>
              <a:buChar char="•"/>
            </a:pPr>
            <a:r>
              <a:rPr lang="de-DE" sz="1500" dirty="0"/>
              <a:t>Welche Methoden funktionieren bei Ihren Schülerinnen und Schülern besonders gut? Wo könnten digitale Werkzeuge neue Methoden ermöglichen oder bestehende ergänzen?</a:t>
            </a:r>
          </a:p>
          <a:p>
            <a:pPr marL="138113" indent="-138113">
              <a:buFont typeface="Arial" panose="020B0604020202020204" pitchFamily="34" charset="0"/>
              <a:buChar char="•"/>
            </a:pPr>
            <a:r>
              <a:rPr lang="de-DE" sz="1500" dirty="0"/>
              <a:t>Welche Förderschwerpunkte in Ihrer Schule profitieren besonders von einem Methodenwechsel zwischen analog und digital?</a:t>
            </a:r>
          </a:p>
          <a:p>
            <a:endParaRPr lang="de-DE" dirty="0"/>
          </a:p>
        </p:txBody>
      </p:sp>
    </p:spTree>
    <p:extLst>
      <p:ext uri="{BB962C8B-B14F-4D97-AF65-F5344CB8AC3E}">
        <p14:creationId xmlns:p14="http://schemas.microsoft.com/office/powerpoint/2010/main" val="52111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69E17F92-82C3-03C9-31E9-C8C4D6EDD72C}"/>
              </a:ext>
            </a:extLst>
          </p:cNvPr>
          <p:cNvSpPr>
            <a:spLocks noGrp="1"/>
          </p:cNvSpPr>
          <p:nvPr>
            <p:ph type="body" sz="quarter" idx="13"/>
          </p:nvPr>
        </p:nvSpPr>
        <p:spPr>
          <a:xfrm>
            <a:off x="6553200" y="2628900"/>
            <a:ext cx="5104794" cy="5257800"/>
          </a:xfrm>
        </p:spPr>
        <p:txBody>
          <a:bodyPr/>
          <a:lstStyle/>
          <a:p>
            <a:r>
              <a:rPr lang="de-DE" sz="1800" b="1" dirty="0"/>
              <a:t>Reflexionsfrage</a:t>
            </a:r>
          </a:p>
          <a:p>
            <a:r>
              <a:rPr lang="de-DE" dirty="0"/>
              <a:t>Wie verbinden Sie analoge und digitale Methoden konkret in Ihrer Klasse? Welche Kombination hat sich bei welchem Förderschwerpunkt besonders bewährt?</a:t>
            </a:r>
          </a:p>
          <a:p>
            <a:endParaRPr lang="de-DE" sz="800" dirty="0"/>
          </a:p>
          <a:p>
            <a:r>
              <a:rPr lang="de-DE" sz="1800" b="1" dirty="0"/>
              <a:t>Impulse zur Umsetzung</a:t>
            </a:r>
          </a:p>
          <a:p>
            <a:r>
              <a:rPr lang="de-DE" dirty="0"/>
              <a:t>Der Einsatz digitaler Medien unterstützt…</a:t>
            </a:r>
          </a:p>
          <a:p>
            <a:pPr marL="285750" lvl="0" indent="-285750">
              <a:spcBef>
                <a:spcPts val="400"/>
              </a:spcBef>
              <a:buFont typeface="Arial" panose="020B0604020202020204" pitchFamily="34" charset="0"/>
              <a:buChar char="•"/>
            </a:pPr>
            <a:r>
              <a:rPr lang="de-DE" dirty="0"/>
              <a:t>die Anreicherung analoger Phasen mit digitalen Impulsen: ein Kurzfilm als Gesprächseinstieg, ein interaktives Quiz nach dem Erklären – für alle Förderschwerpunkte niedrigschwellig.</a:t>
            </a:r>
          </a:p>
          <a:p>
            <a:pPr marL="285750" lvl="0" indent="-285750">
              <a:spcBef>
                <a:spcPts val="400"/>
              </a:spcBef>
              <a:buFont typeface="Arial" panose="020B0604020202020204" pitchFamily="34" charset="0"/>
              <a:buChar char="•"/>
            </a:pPr>
            <a:r>
              <a:rPr lang="de-DE" dirty="0"/>
              <a:t>kooperative Arbeitsprozesse barrierefrei: digitale Pinnwände ermöglichen gemeinsames Sammeln und Präsentieren – auch für Schülerinnen und Schüler mit motorischen Einschränkungen.</a:t>
            </a:r>
          </a:p>
          <a:p>
            <a:pPr marL="285750" lvl="0" indent="-285750">
              <a:spcBef>
                <a:spcPts val="400"/>
              </a:spcBef>
              <a:buFont typeface="Arial" panose="020B0604020202020204" pitchFamily="34" charset="0"/>
              <a:buChar char="•"/>
            </a:pPr>
            <a:r>
              <a:rPr lang="de-DE" dirty="0"/>
              <a:t>neue Gestaltungsmöglichkeiten, die analoge Grenzen überwinden: Audio statt Text, Bild statt Schrift, Tippen statt Schreiben (FS Körperlich-motorische Entwicklung, Hören).</a:t>
            </a:r>
          </a:p>
          <a:p>
            <a:pPr marL="285750" lvl="0" indent="-285750">
              <a:spcBef>
                <a:spcPts val="400"/>
              </a:spcBef>
              <a:buFont typeface="Arial" panose="020B0604020202020204" pitchFamily="34" charset="0"/>
              <a:buChar char="•"/>
            </a:pPr>
            <a:r>
              <a:rPr lang="de-DE" dirty="0"/>
              <a:t>Peer-Feedback strukturiert und unterstützt: ein einfaches digitales Formular hilft, Rückmeldung zu geben und anzunehmen – sprachlich gestützt für FS Sprache und Emotionale Entwicklung.</a:t>
            </a:r>
          </a:p>
          <a:p>
            <a:pPr marL="285750" indent="-285750">
              <a:spcBef>
                <a:spcPts val="400"/>
              </a:spcBef>
              <a:buFont typeface="Arial" panose="020B0604020202020204" pitchFamily="34" charset="0"/>
              <a:buChar char="•"/>
            </a:pPr>
            <a:r>
              <a:rPr lang="de-DE" dirty="0"/>
              <a:t>gemeinsame Präsentation von Lernprodukten: jeder zeigt auf seine Weise – als Foto, Sprachaufnahme oder Video. Lernerfolge werden für alle sichtbar. </a:t>
            </a:r>
          </a:p>
          <a:p>
            <a:endParaRPr lang="de-DE" dirty="0"/>
          </a:p>
        </p:txBody>
      </p:sp>
      <p:sp>
        <p:nvSpPr>
          <p:cNvPr id="7" name="Textplatzhalter 6">
            <a:extLst>
              <a:ext uri="{FF2B5EF4-FFF2-40B4-BE49-F238E27FC236}">
                <a16:creationId xmlns:a16="http://schemas.microsoft.com/office/drawing/2014/main" id="{E7964ECC-9687-711E-5768-A6676ACEE1CB}"/>
              </a:ext>
            </a:extLst>
          </p:cNvPr>
          <p:cNvSpPr>
            <a:spLocks noGrp="1"/>
          </p:cNvSpPr>
          <p:nvPr>
            <p:ph type="body" sz="quarter" idx="14"/>
          </p:nvPr>
        </p:nvSpPr>
        <p:spPr/>
        <p:txBody>
          <a:bodyPr/>
          <a:lstStyle/>
          <a:p>
            <a:r>
              <a:rPr lang="de-DE" sz="1800" b="1" dirty="0"/>
              <a:t>Reflexionsfrage</a:t>
            </a:r>
          </a:p>
          <a:p>
            <a:r>
              <a:rPr lang="de-DE" dirty="0"/>
              <a:t>Welche digitalen Werkzeuge könnten Sie für bisher schwer umsetzbare Methoden nutzen? Welche Förderschwerpunkte würden davon besonders profitieren?</a:t>
            </a:r>
          </a:p>
          <a:p>
            <a:endParaRPr lang="de-DE" sz="800" dirty="0"/>
          </a:p>
          <a:p>
            <a:r>
              <a:rPr lang="de-DE" sz="1800" b="1" dirty="0"/>
              <a:t>Impulse zur Umsetzung</a:t>
            </a:r>
          </a:p>
          <a:p>
            <a:r>
              <a:rPr lang="de-DE" dirty="0"/>
              <a:t>Der Einsatz digitaler Medien unterstützt…</a:t>
            </a:r>
          </a:p>
          <a:p>
            <a:pPr marL="285750" indent="-285750">
              <a:spcBef>
                <a:spcPts val="400"/>
              </a:spcBef>
              <a:buFont typeface="Arial" panose="020B0604020202020204" pitchFamily="34" charset="0"/>
              <a:buChar char="•"/>
            </a:pPr>
            <a:r>
              <a:rPr lang="de-DE" dirty="0"/>
              <a:t>die Erweiterung des methodischen Repertoires: Gruppenarbeit digital, Stationenlernen mit QR-Codes, differenzierte Aufgaben auf der mebis Lernplattform.</a:t>
            </a:r>
          </a:p>
          <a:p>
            <a:pPr marL="285750" indent="-285750">
              <a:spcBef>
                <a:spcPts val="400"/>
              </a:spcBef>
              <a:buFont typeface="Arial" panose="020B0604020202020204" pitchFamily="34" charset="0"/>
              <a:buChar char="•"/>
            </a:pPr>
            <a:r>
              <a:rPr lang="de-DE" dirty="0"/>
              <a:t>die aktive Beteiligung aller Schülerinnen und Schüler durch interaktive, spielerische und kreative Aufgabenformate – individuell angepasst an den Förderbedarf.</a:t>
            </a:r>
          </a:p>
          <a:p>
            <a:pPr marL="285750" indent="-285750">
              <a:spcBef>
                <a:spcPts val="400"/>
              </a:spcBef>
              <a:buFont typeface="Arial" panose="020B0604020202020204" pitchFamily="34" charset="0"/>
              <a:buChar char="•"/>
            </a:pPr>
            <a:r>
              <a:rPr lang="de-DE" dirty="0"/>
              <a:t>die Einbindung in die Themenarbeit durch niedrigschwellige Produktionsformate: Audiobotschaft, Bildercollage, kurzes Video – für FS Geistige Entwicklung und Sprache.</a:t>
            </a:r>
          </a:p>
          <a:p>
            <a:pPr marL="285750" indent="-285750">
              <a:spcBef>
                <a:spcPts val="400"/>
              </a:spcBef>
              <a:buFont typeface="Arial" panose="020B0604020202020204" pitchFamily="34" charset="0"/>
              <a:buChar char="•"/>
            </a:pPr>
            <a:r>
              <a:rPr lang="de-DE" dirty="0"/>
              <a:t>eine Rhythmisierung des Unterrichts: Kurze Aktivierungsphasen wechseln mit ruhigen Übungszeiten – angepasst an die Konzentrationsspanne aller Förderschwerpunkte.</a:t>
            </a:r>
          </a:p>
          <a:p>
            <a:pPr marL="285750" indent="-285750">
              <a:spcBef>
                <a:spcPts val="400"/>
              </a:spcBef>
              <a:buFont typeface="Arial" panose="020B0604020202020204" pitchFamily="34" charset="0"/>
              <a:buChar char="•"/>
            </a:pPr>
            <a:r>
              <a:rPr lang="de-DE" dirty="0"/>
              <a:t>eine motivierende Auseinandersetzung durch spielerische Elemente: mebis Escaperoom, Quiz-Formate, Belohnungssysteme – bewährt in FS Emotionale und soziale Entwicklung. </a:t>
            </a:r>
          </a:p>
          <a:p>
            <a:endParaRPr lang="de-DE" dirty="0"/>
          </a:p>
        </p:txBody>
      </p:sp>
      <p:sp>
        <p:nvSpPr>
          <p:cNvPr id="9" name="Textplatzhalter 8">
            <a:extLst>
              <a:ext uri="{FF2B5EF4-FFF2-40B4-BE49-F238E27FC236}">
                <a16:creationId xmlns:a16="http://schemas.microsoft.com/office/drawing/2014/main" id="{F17AA108-8E48-8F59-E688-46A34BDC3B38}"/>
              </a:ext>
            </a:extLst>
          </p:cNvPr>
          <p:cNvSpPr>
            <a:spLocks noGrp="1"/>
          </p:cNvSpPr>
          <p:nvPr>
            <p:ph type="body" sz="quarter" idx="16"/>
          </p:nvPr>
        </p:nvSpPr>
        <p:spPr/>
        <p:txBody>
          <a:bodyPr/>
          <a:lstStyle/>
          <a:p>
            <a:r>
              <a:rPr lang="de-DE" b="1" dirty="0"/>
              <a:t>Angemessene Variation der Lehr- und Lernmethode </a:t>
            </a:r>
            <a:endParaRPr lang="de-DE" dirty="0"/>
          </a:p>
          <a:p>
            <a:endParaRPr lang="de-DE" dirty="0"/>
          </a:p>
        </p:txBody>
      </p:sp>
      <p:sp>
        <p:nvSpPr>
          <p:cNvPr id="10" name="Textplatzhalter 9">
            <a:extLst>
              <a:ext uri="{FF2B5EF4-FFF2-40B4-BE49-F238E27FC236}">
                <a16:creationId xmlns:a16="http://schemas.microsoft.com/office/drawing/2014/main" id="{A01E83BD-E4BD-89FE-27E6-04D1F07A5CB2}"/>
              </a:ext>
            </a:extLst>
          </p:cNvPr>
          <p:cNvSpPr>
            <a:spLocks noGrp="1"/>
          </p:cNvSpPr>
          <p:nvPr>
            <p:ph type="body" sz="quarter" idx="17"/>
          </p:nvPr>
        </p:nvSpPr>
        <p:spPr/>
        <p:txBody>
          <a:bodyPr/>
          <a:lstStyle/>
          <a:p>
            <a:r>
              <a:rPr lang="de-DE" b="1" dirty="0"/>
              <a:t>Verschränkung analoger und digitaler Lernsettings</a:t>
            </a:r>
            <a:endParaRPr lang="de-DE" dirty="0"/>
          </a:p>
          <a:p>
            <a:endParaRPr lang="de-DE" dirty="0"/>
          </a:p>
        </p:txBody>
      </p:sp>
    </p:spTree>
    <p:extLst>
      <p:ext uri="{BB962C8B-B14F-4D97-AF65-F5344CB8AC3E}">
        <p14:creationId xmlns:p14="http://schemas.microsoft.com/office/powerpoint/2010/main" val="229964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4DE4E2B-66EE-5065-A71C-F4167CBC3919}"/>
              </a:ext>
            </a:extLst>
          </p:cNvPr>
          <p:cNvSpPr>
            <a:spLocks noGrp="1"/>
          </p:cNvSpPr>
          <p:nvPr>
            <p:ph type="body" sz="quarter" idx="14"/>
          </p:nvPr>
        </p:nvSpPr>
        <p:spPr>
          <a:xfrm>
            <a:off x="788574" y="2427102"/>
            <a:ext cx="4510867" cy="6526398"/>
          </a:xfrm>
        </p:spPr>
        <p:txBody>
          <a:bodyPr/>
          <a:lstStyle/>
          <a:p>
            <a:r>
              <a:rPr lang="de-DE" sz="1800" b="1" dirty="0"/>
              <a:t>1 Worum geht es?</a:t>
            </a:r>
          </a:p>
          <a:p>
            <a:r>
              <a:rPr lang="de-DE" dirty="0"/>
              <a:t>Individualisierung ist das Herzstück der Förderschularbeit. Digitale Medien ermöglichen es, Lernangebote präzise an den Entwicklungsstand jedes Kindes anzupassen – durch differenzierte Aufgaben, automatisiertes Feedback und angepasste Materialien. Schülerinnen und Schüler lernen schrittweise, den eigenen Lernprozess mitzusteuern.</a:t>
            </a:r>
          </a:p>
          <a:p>
            <a:endParaRPr lang="de-DE" dirty="0"/>
          </a:p>
          <a:p>
            <a:r>
              <a:rPr lang="de-DE" sz="1800" b="1" dirty="0"/>
              <a:t>2 Was ist daran lernwirksam?</a:t>
            </a:r>
          </a:p>
          <a:p>
            <a:r>
              <a:rPr lang="de-DE" dirty="0"/>
              <a:t>Individualisiertes Lernen an der Förderschule bedeutet: keine Einheitslösung, sondern passgenaue Förderung für jeden Entwicklungsstand. Digitale Werkzeuge helfen, diesen Anspruch im Alltag umsetzbar zu machen – ohne die Lehrkraft zu überlasten.</a:t>
            </a:r>
            <a:r>
              <a:rPr lang="de-DE" strike="sngStrike" dirty="0"/>
              <a:t> </a:t>
            </a:r>
            <a:endParaRPr lang="de-DE" dirty="0"/>
          </a:p>
          <a:p>
            <a:endParaRPr lang="de-DE" dirty="0"/>
          </a:p>
          <a:p>
            <a:endParaRPr lang="de-DE" dirty="0"/>
          </a:p>
        </p:txBody>
      </p:sp>
      <p:sp>
        <p:nvSpPr>
          <p:cNvPr id="4" name="Textplatzhalter 3">
            <a:extLst>
              <a:ext uri="{FF2B5EF4-FFF2-40B4-BE49-F238E27FC236}">
                <a16:creationId xmlns:a16="http://schemas.microsoft.com/office/drawing/2014/main" id="{8BE29A46-0CCF-FF02-4494-3FFBD05492EB}"/>
              </a:ext>
            </a:extLst>
          </p:cNvPr>
          <p:cNvSpPr>
            <a:spLocks noGrp="1"/>
          </p:cNvSpPr>
          <p:nvPr>
            <p:ph type="body" sz="quarter" idx="15"/>
          </p:nvPr>
        </p:nvSpPr>
        <p:spPr>
          <a:xfrm>
            <a:off x="5715000" y="2492168"/>
            <a:ext cx="4510867" cy="6526398"/>
          </a:xfrm>
        </p:spPr>
        <p:txBody>
          <a:bodyPr/>
          <a:lstStyle/>
          <a:p>
            <a:r>
              <a:rPr lang="de-DE" sz="1800" b="1" dirty="0"/>
              <a:t>3 So gelingt es in der Praxis</a:t>
            </a:r>
          </a:p>
          <a:p>
            <a:pPr marL="285750" indent="-285750">
              <a:buFont typeface="Arial" panose="020B0604020202020204" pitchFamily="34" charset="0"/>
              <a:buChar char="•"/>
            </a:pPr>
            <a:r>
              <a:rPr lang="de-DE" b="1" dirty="0" err="1"/>
              <a:t>Lernstand digital erfassen</a:t>
            </a:r>
            <a:r>
              <a:rPr lang="de-DE" b="1" dirty="0"/>
              <a:t> und Anpassung des Lernangebotes</a:t>
            </a:r>
            <a:endParaRPr lang="de-DE" dirty="0"/>
          </a:p>
          <a:p>
            <a:r>
              <a:rPr lang="de-DE" dirty="0"/>
              <a:t>Der Einsatz digitaler Medien ermöglicht die Erfassung des individuellen Lernstandes sowie die Beobachtung des Lernprozesses, um eine effiziente Anpassung des Lernangebotes an spezifische Voraussetzungen der Lernenden zu ermöglichen. </a:t>
            </a:r>
          </a:p>
          <a:p>
            <a:endParaRPr lang="de-DE" sz="800" dirty="0"/>
          </a:p>
          <a:p>
            <a:pPr marL="285750" indent="-285750">
              <a:buFont typeface="Arial" panose="020B0604020202020204" pitchFamily="34" charset="0"/>
              <a:buChar char="•"/>
            </a:pPr>
            <a:r>
              <a:rPr lang="de-DE" b="1" dirty="0"/>
              <a:t>Feedback und Unterstützung für jeden</a:t>
            </a:r>
            <a:endParaRPr lang="de-DE" dirty="0"/>
          </a:p>
          <a:p>
            <a:r>
              <a:rPr lang="de-DE" dirty="0"/>
              <a:t>Der Einsatz digitaler Medien ermöglicht es, den individuellen Lernprozess durch lernförderliches Feedback sowie ein vielfältiges Unterstützungsangebot auch über die Unterrichtszeit hinaus zu begleiten.</a:t>
            </a:r>
          </a:p>
          <a:p>
            <a:endParaRPr lang="de-DE" sz="800" dirty="0"/>
          </a:p>
          <a:p>
            <a:pPr marL="285750" indent="-285750">
              <a:buFont typeface="Arial" panose="020B0604020202020204" pitchFamily="34" charset="0"/>
              <a:buChar char="•"/>
            </a:pPr>
            <a:r>
              <a:rPr lang="de-DE" b="1" dirty="0"/>
              <a:t>Schrittweise mehr Selbstständigkeit</a:t>
            </a:r>
            <a:endParaRPr lang="de-DE" dirty="0"/>
          </a:p>
          <a:p>
            <a:r>
              <a:rPr lang="de-DE" dirty="0"/>
              <a:t>Digitale Medien fördern durch die selbstorganisierte Bearbeitung von Inhalten und Aufgaben die Autonomie der Schülerinnen und Schüler und damit auch deren Fähigkeiten, den Lernprozess zunehmend selbständig zu steuern.</a:t>
            </a:r>
          </a:p>
          <a:p>
            <a:endParaRPr lang="de-DE" dirty="0"/>
          </a:p>
          <a:p>
            <a:endParaRPr lang="de-DE" dirty="0"/>
          </a:p>
        </p:txBody>
      </p:sp>
      <p:sp>
        <p:nvSpPr>
          <p:cNvPr id="5" name="Textplatzhalter 6">
            <a:extLst>
              <a:ext uri="{FF2B5EF4-FFF2-40B4-BE49-F238E27FC236}">
                <a16:creationId xmlns:a16="http://schemas.microsoft.com/office/drawing/2014/main" id="{6BCBC8E0-D4F2-BCF9-155A-B89ADFC31EC8}"/>
              </a:ext>
            </a:extLst>
          </p:cNvPr>
          <p:cNvSpPr>
            <a:spLocks noGrp="1"/>
          </p:cNvSpPr>
          <p:nvPr>
            <p:ph type="body" sz="quarter" idx="13"/>
          </p:nvPr>
        </p:nvSpPr>
        <p:spPr>
          <a:xfrm>
            <a:off x="13258800" y="5295900"/>
            <a:ext cx="4510867" cy="1735604"/>
          </a:xfrm>
        </p:spPr>
        <p:txBody>
          <a:bodyPr/>
          <a:lstStyle/>
          <a:p>
            <a:pPr marL="138113" indent="-138113">
              <a:buFont typeface="Arial" panose="020B0604020202020204" pitchFamily="34" charset="0"/>
              <a:buChar char="•"/>
            </a:pPr>
            <a:r>
              <a:rPr lang="de-DE" sz="1500" dirty="0"/>
              <a:t>Wie erfassen Sie aktuell den Lernstand Ihrer Schülerinnen und Schüler? Welche digitalen Möglichkeiten würden den Förderbedarf noch gezielter sichtbar machen?</a:t>
            </a:r>
          </a:p>
          <a:p>
            <a:pPr marL="138113" indent="-138113">
              <a:buFont typeface="Arial" panose="020B0604020202020204" pitchFamily="34" charset="0"/>
              <a:buChar char="•"/>
            </a:pPr>
            <a:r>
              <a:rPr lang="de-DE" sz="1500" dirty="0"/>
              <a:t>Welche digitalen Feedback-Formate könnten Lehrkräfte bei der Differenzierung entlasten und gleichzeitig Schülerinnen und Schüler motivieren?</a:t>
            </a:r>
          </a:p>
          <a:p>
            <a:endParaRPr lang="de-DE" dirty="0"/>
          </a:p>
        </p:txBody>
      </p:sp>
    </p:spTree>
    <p:extLst>
      <p:ext uri="{BB962C8B-B14F-4D97-AF65-F5344CB8AC3E}">
        <p14:creationId xmlns:p14="http://schemas.microsoft.com/office/powerpoint/2010/main" val="386240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93F6C-CC11-0639-BD7D-8E570278EBC7}"/>
              </a:ext>
            </a:extLst>
          </p:cNvPr>
          <p:cNvSpPr>
            <a:spLocks noGrp="1"/>
          </p:cNvSpPr>
          <p:nvPr>
            <p:ph type="title"/>
          </p:nvPr>
        </p:nvSpPr>
        <p:spPr/>
        <p:txBody>
          <a:bodyPr/>
          <a:lstStyle/>
          <a:p>
            <a:r>
              <a:rPr lang="de-DE" b="1" dirty="0"/>
              <a:t>Unterstützung des selbstgesteuerten Lernens</a:t>
            </a:r>
            <a:br>
              <a:rPr lang="de-DE" dirty="0"/>
            </a:br>
            <a:endParaRPr lang="de-DE" dirty="0"/>
          </a:p>
        </p:txBody>
      </p:sp>
      <p:sp>
        <p:nvSpPr>
          <p:cNvPr id="6" name="Textplatzhalter 5">
            <a:extLst>
              <a:ext uri="{FF2B5EF4-FFF2-40B4-BE49-F238E27FC236}">
                <a16:creationId xmlns:a16="http://schemas.microsoft.com/office/drawing/2014/main" id="{46298FE4-F8DA-3891-CD5B-C32F0618D5F7}"/>
              </a:ext>
            </a:extLst>
          </p:cNvPr>
          <p:cNvSpPr>
            <a:spLocks noGrp="1"/>
          </p:cNvSpPr>
          <p:nvPr>
            <p:ph type="body" sz="quarter" idx="13"/>
          </p:nvPr>
        </p:nvSpPr>
        <p:spPr>
          <a:xfrm>
            <a:off x="6553200" y="2628900"/>
            <a:ext cx="5257800" cy="5257800"/>
          </a:xfrm>
        </p:spPr>
        <p:txBody>
          <a:bodyPr/>
          <a:lstStyle/>
          <a:p>
            <a:r>
              <a:rPr lang="de-DE" sz="1800" b="1" dirty="0"/>
              <a:t>Reflexionsfrage</a:t>
            </a:r>
          </a:p>
          <a:p>
            <a:pPr lvl="0" fontAlgn="base"/>
            <a:r>
              <a:rPr lang="de-DE" dirty="0"/>
              <a:t>Welche Feedback-Möglichkeiten nutzen Sie bereits digital? Wie könnten automatisierte Rückmeldungen die Förderung ergänzen, ohne die Lehrkraft zu überlasten? </a:t>
            </a:r>
          </a:p>
          <a:p>
            <a:endParaRPr lang="de-DE" sz="800"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die Bereitstellung vielfältiger Unterstützung: Tipps, Lernvideos und Hilfekarten digital abrufbar – auf dem Niveau des jeweiligen Förderschwerpunkts.</a:t>
            </a:r>
          </a:p>
          <a:p>
            <a:pPr marL="285750" lvl="0" indent="-285750">
              <a:buFont typeface="Arial" panose="020B0604020202020204" pitchFamily="34" charset="0"/>
              <a:buChar char="•"/>
            </a:pPr>
            <a:r>
              <a:rPr lang="de-DE" dirty="0"/>
              <a:t>eine unkomplizierte Abgabe von Zwischenständen – auch als Foto oder Sprachaufnahme – damit Lehrkräfte schnell und individuell auf den Lernfortschritt reagieren können.</a:t>
            </a:r>
          </a:p>
          <a:p>
            <a:pPr marL="285750" lvl="0" indent="-285750">
              <a:buFont typeface="Arial" panose="020B0604020202020204" pitchFamily="34" charset="0"/>
              <a:buChar char="•"/>
            </a:pPr>
            <a:r>
              <a:rPr lang="de-DE" dirty="0"/>
              <a:t>eine individuelle Förderung durch adaptive Übungsformate mit automatischem Feedback: sofortiger Lernerfolg motiviert – besonders wirksam bei FS Lernen und FS Sprache. </a:t>
            </a:r>
          </a:p>
          <a:p>
            <a:pPr marL="285750" lvl="0" indent="-285750">
              <a:buFont typeface="Arial" panose="020B0604020202020204" pitchFamily="34" charset="0"/>
              <a:buChar char="•"/>
            </a:pPr>
            <a:r>
              <a:rPr lang="de-DE" dirty="0"/>
              <a:t>kollegialen Austausch digital unterstützen: gegenseitige Kommentare auf der Pinnwand, auch mit Bildkarten oder Symbolen statt Text (FS Sprache, Geistige Entwicklung).</a:t>
            </a:r>
          </a:p>
          <a:p>
            <a:pPr marL="285750" lvl="0" indent="-285750">
              <a:buFont typeface="Arial" panose="020B0604020202020204" pitchFamily="34" charset="0"/>
              <a:buChar char="•"/>
            </a:pPr>
            <a:r>
              <a:rPr lang="de-DE" dirty="0"/>
              <a:t>neue Kommunikationswege für die Familie: Fortschritte sichtbar machen, Hausaufgaben klar kommunizieren – niedrigschwellig und inklusiv gestaltet.</a:t>
            </a:r>
          </a:p>
          <a:p>
            <a:endParaRPr lang="de-DE" dirty="0"/>
          </a:p>
          <a:p>
            <a:endParaRPr lang="de-DE" dirty="0"/>
          </a:p>
        </p:txBody>
      </p:sp>
      <p:sp>
        <p:nvSpPr>
          <p:cNvPr id="7" name="Textplatzhalter 6">
            <a:extLst>
              <a:ext uri="{FF2B5EF4-FFF2-40B4-BE49-F238E27FC236}">
                <a16:creationId xmlns:a16="http://schemas.microsoft.com/office/drawing/2014/main" id="{4B35D9FB-4AEB-F10B-FCC9-B03153A0DF18}"/>
              </a:ext>
            </a:extLst>
          </p:cNvPr>
          <p:cNvSpPr>
            <a:spLocks noGrp="1"/>
          </p:cNvSpPr>
          <p:nvPr>
            <p:ph type="body" sz="quarter" idx="14"/>
          </p:nvPr>
        </p:nvSpPr>
        <p:spPr/>
        <p:txBody>
          <a:bodyPr/>
          <a:lstStyle/>
          <a:p>
            <a:r>
              <a:rPr lang="de-DE" sz="1800" b="1" dirty="0"/>
              <a:t>Reflexionsfrage</a:t>
            </a:r>
          </a:p>
          <a:p>
            <a:pPr marL="285750" indent="-285750">
              <a:buFont typeface="Arial" panose="020B0604020202020204" pitchFamily="34" charset="0"/>
              <a:buChar char="•"/>
            </a:pPr>
            <a:r>
              <a:rPr lang="de-DE" dirty="0"/>
              <a:t>Wie erfassen Sie aktuell den Lernstand? Welche digitalen Werkzeuge helfen Ihnen, differenzierte Aufgaben für alle Förderschwerpunkte schneller zu erstellen? </a:t>
            </a:r>
          </a:p>
          <a:p>
            <a:pPr marL="285750" indent="-285750">
              <a:buFont typeface="Arial" panose="020B0604020202020204" pitchFamily="34" charset="0"/>
              <a:buChar char="•"/>
            </a:pPr>
            <a:r>
              <a:rPr lang="de-DE" dirty="0"/>
              <a:t>Wie können die gewonnenen Informationen konkret zur Anpassung des Lernangebots (z. B. Aufgabenformate, Schwierigkeitsgrade, Unterstützungsangebote) genutzt werden?</a:t>
            </a:r>
          </a:p>
          <a:p>
            <a:endParaRPr lang="de-DE" sz="800" dirty="0"/>
          </a:p>
          <a:p>
            <a:r>
              <a:rPr lang="de-DE" sz="1800" b="1" dirty="0"/>
              <a:t>Impulse zur Umsetzung</a:t>
            </a:r>
          </a:p>
          <a:p>
            <a:pPr>
              <a:spcBef>
                <a:spcPts val="400"/>
              </a:spcBef>
            </a:pPr>
            <a:r>
              <a:rPr lang="de-DE" dirty="0"/>
              <a:t>Der Einsatz digitaler Medien unterstützt…</a:t>
            </a:r>
          </a:p>
          <a:p>
            <a:pPr marL="285750" lvl="0" indent="-285750">
              <a:spcBef>
                <a:spcPts val="400"/>
              </a:spcBef>
              <a:buFont typeface="Arial" panose="020B0604020202020204" pitchFamily="34" charset="0"/>
              <a:buChar char="•"/>
            </a:pPr>
            <a:r>
              <a:rPr lang="de-DE" dirty="0"/>
              <a:t>die Durchführung von Tests mit automatischer Auswertung – sofortiges Feedback motiviert und gibt der Lehrkraft einen Überblick ohne Nachkorrektur (FS Lernen, Sprache).</a:t>
            </a:r>
          </a:p>
          <a:p>
            <a:pPr marL="285750" lvl="0" indent="-285750">
              <a:spcBef>
                <a:spcPts val="400"/>
              </a:spcBef>
              <a:buFont typeface="Arial" panose="020B0604020202020204" pitchFamily="34" charset="0"/>
              <a:buChar char="•"/>
            </a:pPr>
            <a:r>
              <a:rPr lang="de-DE" dirty="0"/>
              <a:t>eine effektive Nachverfolgung des Lernfortschritts: Aufgaben digital einreichen, Lernverläufe dokumentieren – als Grundlage für Fördergespräche und Förderpläne.</a:t>
            </a:r>
          </a:p>
          <a:p>
            <a:pPr marL="285750" indent="-285750">
              <a:spcBef>
                <a:spcPts val="400"/>
              </a:spcBef>
              <a:buFont typeface="Arial" panose="020B0604020202020204" pitchFamily="34" charset="0"/>
              <a:buChar char="•"/>
            </a:pPr>
            <a:r>
              <a:rPr lang="de-DE" dirty="0"/>
              <a:t>eine differenzierte Aufgabengestaltung für alle Förderschwerpunkte: Niveau, Darstellungsform, Eingabeart und Sozialform werden individuell angepasst – auf derselben mebis-Kursseite. </a:t>
            </a:r>
          </a:p>
          <a:p>
            <a:endParaRPr lang="de-DE" dirty="0"/>
          </a:p>
        </p:txBody>
      </p:sp>
      <p:sp>
        <p:nvSpPr>
          <p:cNvPr id="8" name="Textplatzhalter 7">
            <a:extLst>
              <a:ext uri="{FF2B5EF4-FFF2-40B4-BE49-F238E27FC236}">
                <a16:creationId xmlns:a16="http://schemas.microsoft.com/office/drawing/2014/main" id="{088970CF-FDE5-30E8-3206-D030F3D184B2}"/>
              </a:ext>
            </a:extLst>
          </p:cNvPr>
          <p:cNvSpPr>
            <a:spLocks noGrp="1"/>
          </p:cNvSpPr>
          <p:nvPr>
            <p:ph type="body" sz="quarter" idx="15"/>
          </p:nvPr>
        </p:nvSpPr>
        <p:spPr/>
        <p:txBody>
          <a:bodyPr/>
          <a:lstStyle/>
          <a:p>
            <a:r>
              <a:rPr lang="de-DE" sz="1800" b="1" dirty="0"/>
              <a:t>Reflexionsfrage</a:t>
            </a:r>
          </a:p>
          <a:p>
            <a:pPr lvl="0" fontAlgn="base"/>
            <a:r>
              <a:rPr lang="de-DE" dirty="0"/>
              <a:t>Wie können Sie digitale Werkzeuge nutzen, um die Selbstständigkeit Ihrer Schülerinnen und Schüler schrittweise zu stärken – angepasst an den Förderschwerpunkt? </a:t>
            </a:r>
          </a:p>
          <a:p>
            <a:endParaRPr lang="de-DE" sz="800"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Unterrichtsgestaltung mit Wahlmöglichkeiten: Schülerinnen und Schüler wählen Einstieg, Schwierigkeitsgrad oder Darstellungsform – angepasst an Förderschwerpunkt.</a:t>
            </a:r>
          </a:p>
          <a:p>
            <a:pPr marL="285750" lvl="0" indent="-285750">
              <a:buFont typeface="Arial" panose="020B0604020202020204" pitchFamily="34" charset="0"/>
              <a:buChar char="•"/>
            </a:pPr>
            <a:r>
              <a:rPr lang="de-DE" dirty="0"/>
              <a:t>ein klar strukturiertes Lernangebot: visuelle Ablaufpläne, Schritt-für-Schritt-Anleitungen und konsistente Aufgabenformate schaffen Sicherheit (FS Geistige Entwicklung, Autismus).</a:t>
            </a:r>
          </a:p>
          <a:p>
            <a:pPr marL="285750" lvl="0" indent="-285750">
              <a:buFont typeface="Arial" panose="020B0604020202020204" pitchFamily="34" charset="0"/>
              <a:buChar char="•"/>
            </a:pPr>
            <a:r>
              <a:rPr lang="de-DE" dirty="0"/>
              <a:t>die Förderung selbstgesteuerten Lernens: Erklärvideos, Audiobeiträge oder digitale Portfolios als Lernprodukt – für alle Förderschwerpunkte individuell gestaltbar. </a:t>
            </a:r>
          </a:p>
          <a:p>
            <a:pPr marL="285750" lvl="0" indent="-285750">
              <a:buFont typeface="Arial" panose="020B0604020202020204" pitchFamily="34" charset="0"/>
              <a:buChar char="•"/>
            </a:pPr>
            <a:r>
              <a:rPr lang="de-DE" dirty="0"/>
              <a:t>einen einfachen Zugang zu digitalen Arbeitshilfen: Vorlese-Funktion, Spracheingabe, angepasste Schriftgröße – barrierefrei für FS Sehen, Hören, Körperlich-motorische Entwicklung. </a:t>
            </a:r>
          </a:p>
          <a:p>
            <a:endParaRPr lang="de-DE" dirty="0"/>
          </a:p>
        </p:txBody>
      </p:sp>
      <p:sp>
        <p:nvSpPr>
          <p:cNvPr id="9" name="Textplatzhalter 8">
            <a:extLst>
              <a:ext uri="{FF2B5EF4-FFF2-40B4-BE49-F238E27FC236}">
                <a16:creationId xmlns:a16="http://schemas.microsoft.com/office/drawing/2014/main" id="{CD474CD5-0B06-92ED-A0D2-FA031C4FAFC8}"/>
              </a:ext>
            </a:extLst>
          </p:cNvPr>
          <p:cNvSpPr>
            <a:spLocks noGrp="1"/>
          </p:cNvSpPr>
          <p:nvPr>
            <p:ph type="body" sz="quarter" idx="16"/>
          </p:nvPr>
        </p:nvSpPr>
        <p:spPr/>
        <p:txBody>
          <a:bodyPr/>
          <a:lstStyle/>
          <a:p>
            <a:r>
              <a:rPr lang="de-DE" b="1" dirty="0"/>
              <a:t>Lernstandserfassung und Anpassung des Lernangebotes</a:t>
            </a:r>
            <a:endParaRPr lang="de-DE" dirty="0"/>
          </a:p>
          <a:p>
            <a:endParaRPr lang="de-DE" dirty="0"/>
          </a:p>
        </p:txBody>
      </p:sp>
      <p:sp>
        <p:nvSpPr>
          <p:cNvPr id="10" name="Textplatzhalter 9">
            <a:extLst>
              <a:ext uri="{FF2B5EF4-FFF2-40B4-BE49-F238E27FC236}">
                <a16:creationId xmlns:a16="http://schemas.microsoft.com/office/drawing/2014/main" id="{E1C5DFF2-ACB7-149A-AFD7-3802DF130FBB}"/>
              </a:ext>
            </a:extLst>
          </p:cNvPr>
          <p:cNvSpPr>
            <a:spLocks noGrp="1"/>
          </p:cNvSpPr>
          <p:nvPr>
            <p:ph type="body" sz="quarter" idx="17"/>
          </p:nvPr>
        </p:nvSpPr>
        <p:spPr/>
        <p:txBody>
          <a:bodyPr/>
          <a:lstStyle/>
          <a:p>
            <a:r>
              <a:rPr lang="de-DE" b="1" dirty="0"/>
              <a:t>Lernförderliches Feedback und Unterstützung</a:t>
            </a:r>
            <a:endParaRPr lang="de-DE" dirty="0"/>
          </a:p>
          <a:p>
            <a:endParaRPr lang="de-DE" dirty="0"/>
          </a:p>
        </p:txBody>
      </p:sp>
    </p:spTree>
    <p:extLst>
      <p:ext uri="{BB962C8B-B14F-4D97-AF65-F5344CB8AC3E}">
        <p14:creationId xmlns:p14="http://schemas.microsoft.com/office/powerpoint/2010/main" val="37394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DE8A077-D1B5-956A-8D01-56747934691B}"/>
              </a:ext>
            </a:extLst>
          </p:cNvPr>
          <p:cNvSpPr>
            <a:spLocks noGrp="1"/>
          </p:cNvSpPr>
          <p:nvPr>
            <p:ph type="body" sz="quarter" idx="14"/>
          </p:nvPr>
        </p:nvSpPr>
        <p:spPr>
          <a:xfrm>
            <a:off x="746933" y="2427102"/>
            <a:ext cx="4510867" cy="6526398"/>
          </a:xfrm>
        </p:spPr>
        <p:txBody>
          <a:bodyPr/>
          <a:lstStyle/>
          <a:p>
            <a:r>
              <a:rPr lang="de-DE" sz="1800" b="1" dirty="0"/>
              <a:t>1 Worum geht es?</a:t>
            </a:r>
          </a:p>
          <a:p>
            <a:r>
              <a:rPr lang="de-DE" dirty="0"/>
              <a:t>An der Förderschule steht nachhaltiges Lernen im Mittelpunkt: Inhalte müssen vielfältig geübt, angewendet und mit dem eigenen Leben verbunden werden. Digitale Medien ermöglichen es, Lernprodukte zu erstellen, die stolz machen – ein Erklärvideo, eine Fotodokumentation oder ein Audiobeitrag. Das stärkt Fach- und Medienkompetenz gleichzeitig, für alle Förderschwerpunkte zugänglich.</a:t>
            </a:r>
          </a:p>
          <a:p>
            <a:endParaRPr lang="de-DE" sz="400" dirty="0"/>
          </a:p>
          <a:p>
            <a:r>
              <a:rPr lang="de-DE" sz="1800" b="1" dirty="0"/>
              <a:t>2 Was ist daran lernwirksam?</a:t>
            </a:r>
          </a:p>
          <a:p>
            <a:r>
              <a:rPr lang="de-DE" dirty="0"/>
              <a:t>Nachhaltiges Lernen entsteht durch Wiederholung, Anwendung und eigene Produktion. An der Förderschule bedeutet das: Gelerntes in echten Situationen nutzen, üben bis es sitzt, und Stolz auf eigene Lernprodukte erleben – das verankert Wissen dauerhaft.</a:t>
            </a:r>
          </a:p>
          <a:p>
            <a:endParaRPr lang="de-DE" dirty="0"/>
          </a:p>
          <a:p>
            <a:endParaRPr lang="de-DE" dirty="0"/>
          </a:p>
        </p:txBody>
      </p:sp>
      <p:sp>
        <p:nvSpPr>
          <p:cNvPr id="4" name="Textplatzhalter 3">
            <a:extLst>
              <a:ext uri="{FF2B5EF4-FFF2-40B4-BE49-F238E27FC236}">
                <a16:creationId xmlns:a16="http://schemas.microsoft.com/office/drawing/2014/main" id="{1BB88063-9F64-1E40-9289-2532BB3B3AEA}"/>
              </a:ext>
            </a:extLst>
          </p:cNvPr>
          <p:cNvSpPr>
            <a:spLocks noGrp="1"/>
          </p:cNvSpPr>
          <p:nvPr>
            <p:ph type="body" sz="quarter" idx="15"/>
          </p:nvPr>
        </p:nvSpPr>
        <p:spPr>
          <a:xfrm>
            <a:off x="5638800" y="2492168"/>
            <a:ext cx="4510867" cy="6526398"/>
          </a:xfrm>
        </p:spPr>
        <p:txBody>
          <a:bodyPr/>
          <a:lstStyle/>
          <a:p>
            <a:r>
              <a:rPr lang="de-DE" sz="1800" b="1" dirty="0"/>
              <a:t>3 So gelingt es in der Praxis</a:t>
            </a:r>
          </a:p>
          <a:p>
            <a:pPr marL="285750" indent="-285750">
              <a:buFont typeface="Arial" panose="020B0604020202020204" pitchFamily="34" charset="0"/>
              <a:buChar char="•"/>
            </a:pPr>
            <a:r>
              <a:rPr lang="de-DE" b="1" dirty="0"/>
              <a:t>Medienproduktive und kollaborative Aufgabenformate</a:t>
            </a:r>
            <a:endParaRPr lang="de-DE" dirty="0"/>
          </a:p>
          <a:p>
            <a:r>
              <a:rPr lang="de-DE" dirty="0"/>
              <a:t>Durch die aktive Auseinandersetzung mit dem Lerngegenstand und die kooperative Erstellung von digitalen Lernprodukten als Kompetenznachweise bauen die Lernenden Wissen auf, wenden es an und vertiefen es. </a:t>
            </a:r>
          </a:p>
          <a:p>
            <a:pPr marL="285750" indent="-285750">
              <a:buFont typeface="Arial" panose="020B0604020202020204" pitchFamily="34" charset="0"/>
              <a:buChar char="•"/>
            </a:pPr>
            <a:r>
              <a:rPr lang="de-DE" b="1" dirty="0"/>
              <a:t>Systematischer Erwerb von Medienkompetenzen</a:t>
            </a:r>
            <a:endParaRPr lang="de-DE" dirty="0"/>
          </a:p>
          <a:p>
            <a:r>
              <a:rPr lang="de-DE" dirty="0"/>
              <a:t>Im Umgang mit digitalen Medien werden im Unterricht Strategien zur Arbeitsorganisation und zum nachhaltigen Wissenserwerb vermittelt, angewandt und reflektiert. Der regelmäßige und reflektierte fachintegrative Einsatz ermöglicht einen systematischen Aufbau von Medienkompetenz.</a:t>
            </a:r>
          </a:p>
          <a:p>
            <a:pPr marL="285750" indent="-285750">
              <a:buFont typeface="Arial" panose="020B0604020202020204" pitchFamily="34" charset="0"/>
              <a:buChar char="•"/>
            </a:pPr>
            <a:r>
              <a:rPr lang="de-DE" b="1" dirty="0"/>
              <a:t>Intelligentes Üben</a:t>
            </a:r>
          </a:p>
          <a:p>
            <a:r>
              <a:rPr lang="de-DE" dirty="0"/>
              <a:t>Der Einsatz digitaler Medien bietet Übungsphasen mit vielfältigen und differenzierten Übungsmöglichkeiten. </a:t>
            </a:r>
          </a:p>
          <a:p>
            <a:endParaRPr lang="de-DE" dirty="0"/>
          </a:p>
        </p:txBody>
      </p:sp>
      <p:sp>
        <p:nvSpPr>
          <p:cNvPr id="7" name="Textplatzhalter 6">
            <a:extLst>
              <a:ext uri="{FF2B5EF4-FFF2-40B4-BE49-F238E27FC236}">
                <a16:creationId xmlns:a16="http://schemas.microsoft.com/office/drawing/2014/main" id="{416EE75C-CE5F-9600-F33B-337C88FAA104}"/>
              </a:ext>
            </a:extLst>
          </p:cNvPr>
          <p:cNvSpPr>
            <a:spLocks noGrp="1"/>
          </p:cNvSpPr>
          <p:nvPr>
            <p:ph type="body" sz="quarter" idx="13"/>
          </p:nvPr>
        </p:nvSpPr>
        <p:spPr/>
        <p:txBody>
          <a:bodyPr/>
          <a:lstStyle/>
          <a:p>
            <a:pPr marL="138113" indent="-138113">
              <a:buFont typeface="Arial" panose="020B0604020202020204" pitchFamily="34" charset="0"/>
              <a:buChar char="•"/>
            </a:pPr>
            <a:r>
              <a:rPr lang="de-DE" sz="1500" dirty="0"/>
              <a:t>Welche Lernprodukte erstellen Ihre Schülerinnen und Schüler aktuell? Wie könnten digitale Formate neue kreative Möglichkeiten für alle Förderschwerpunkte eröffnen?</a:t>
            </a:r>
          </a:p>
          <a:p>
            <a:pPr marL="138113" indent="-138113">
              <a:buFont typeface="Arial" panose="020B0604020202020204" pitchFamily="34" charset="0"/>
              <a:buChar char="•"/>
            </a:pPr>
            <a:r>
              <a:rPr lang="de-DE" sz="1500" dirty="0"/>
              <a:t>Welche digitalen Lernprodukte stärken gleichzeitig Fach- und Medienkompetenz und bereiten auf gesellschaftliche Teilhabe vor?</a:t>
            </a:r>
          </a:p>
          <a:p>
            <a:endParaRPr lang="de-DE" dirty="0"/>
          </a:p>
        </p:txBody>
      </p:sp>
    </p:spTree>
    <p:extLst>
      <p:ext uri="{BB962C8B-B14F-4D97-AF65-F5344CB8AC3E}">
        <p14:creationId xmlns:p14="http://schemas.microsoft.com/office/powerpoint/2010/main" val="1344672825"/>
      </p:ext>
    </p:extLst>
  </p:cSld>
  <p:clrMapOvr>
    <a:masterClrMapping/>
  </p:clrMapOvr>
</p:sld>
</file>

<file path=ppt/theme/theme1.xml><?xml version="1.0" encoding="utf-8"?>
<a:theme xmlns:a="http://schemas.openxmlformats.org/drawingml/2006/main" name="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2776</Words>
  <Application>Microsoft Macintosh PowerPoint</Application>
  <PresentationFormat>Benutzerdefiniert</PresentationFormat>
  <Paragraphs>207</Paragraphs>
  <Slides>10</Slides>
  <Notes>2</Notes>
  <HiddenSlides>0</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10</vt:i4>
      </vt:variant>
    </vt:vector>
  </HeadingPairs>
  <TitlesOfParts>
    <vt:vector size="22" baseType="lpstr">
      <vt:lpstr>Aptos</vt:lpstr>
      <vt:lpstr>Fira Sans Bold</vt:lpstr>
      <vt:lpstr>Fira Sans Light Italics</vt:lpstr>
      <vt:lpstr>Fira Sans Semi-Bold</vt:lpstr>
      <vt:lpstr>Fira Sans</vt:lpstr>
      <vt:lpstr>Arial</vt:lpstr>
      <vt:lpstr>Voga</vt:lpstr>
      <vt:lpstr>Benutzerdefiniertes Design</vt:lpstr>
      <vt:lpstr>1_Benutzerdefiniertes Design</vt:lpstr>
      <vt:lpstr>2_Benutzerdefiniertes Design</vt:lpstr>
      <vt:lpstr>3_Benutzerdefiniertes Design</vt:lpstr>
      <vt:lpstr>4_Benutzerdefiniertes Design</vt:lpstr>
      <vt:lpstr>PowerPoint-Präsentation</vt:lpstr>
      <vt:lpstr>Ergebnissicherung</vt:lpstr>
      <vt:lpstr>PowerPoint-Präsentation</vt:lpstr>
      <vt:lpstr>PowerPoint-Präsentation</vt:lpstr>
      <vt:lpstr>PowerPoint-Präsentation</vt:lpstr>
      <vt:lpstr>PowerPoint-Präsentation</vt:lpstr>
      <vt:lpstr>PowerPoint-Präsentation</vt:lpstr>
      <vt:lpstr>Unterstützung des selbstgesteuerten Lernens </vt:lpstr>
      <vt:lpstr>PowerPoint-Präsentation</vt:lpstr>
      <vt:lpstr>Intelligentes Üben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Text Magic Studio Magic Design for Presentations L&amp;P</dc:title>
  <dc:creator>Daniela Lehmann</dc:creator>
  <cp:lastModifiedBy>Viola Bauer</cp:lastModifiedBy>
  <cp:revision>10</cp:revision>
  <cp:lastPrinted>2025-06-20T05:53:23Z</cp:lastPrinted>
  <dcterms:created xsi:type="dcterms:W3CDTF">2006-08-16T00:00:00Z</dcterms:created>
  <dcterms:modified xsi:type="dcterms:W3CDTF">2026-03-16T17:26:02Z</dcterms:modified>
  <dc:identifier>DAGqzx9VKYE</dc:identifier>
</cp:coreProperties>
</file>