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7559675" cy="10691813"/>
  <p:notesSz cx="6858000" cy="9144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8" d="100"/>
          <a:sy n="38" d="100"/>
        </p:scale>
        <p:origin x="2216" y="56"/>
      </p:cViewPr>
      <p:guideLst>
        <p:guide orient="horz" pos="3368"/>
        <p:guide pos="23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42C5EA9-73DD-5518-B70F-F022EB3DF393}"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305D6B7-E275-15E6-A3C3-D88BF2900EF2}"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6CBE1FB-0AF4-D26A-4D35-1E9974F6D0CD}"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62C4D16-52F2-8272-BCC1-44FE48B1B66F}"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4F9B847-4ADA-66FF-5DE4-B6964EDBCDE2}" type="slidenum">
              <a:rPr/>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566976" y="1749794"/>
            <a:ext cx="6425724" cy="3722335"/>
          </a:xfrm>
        </p:spPr>
        <p:txBody>
          <a:bodyPr anchor="b"/>
          <a:lstStyle>
            <a:lvl1pPr algn="ctr">
              <a:defRPr sz="4950"/>
            </a:lvl1pPr>
          </a:lstStyle>
          <a:p>
            <a:pPr>
              <a:defRPr/>
            </a:pPr>
            <a:r>
              <a:rPr lang="de-DE"/>
              <a:t>Mastertitelformat bearbeiten</a:t>
            </a:r>
            <a:endParaRPr lang="en-US"/>
          </a:p>
        </p:txBody>
      </p:sp>
      <p:sp>
        <p:nvSpPr>
          <p:cNvPr id="3" name="Subtitle 2"/>
          <p:cNvSpPr>
            <a:spLocks noGrp="1"/>
          </p:cNvSpPr>
          <p:nvPr>
            <p:ph type="subTitle" idx="1"/>
          </p:nvPr>
        </p:nvSpPr>
        <p:spPr bwMode="auto">
          <a:xfrm>
            <a:off x="944960" y="5615678"/>
            <a:ext cx="5669756" cy="2581379"/>
          </a:xfrm>
        </p:spPr>
        <p:txBody>
          <a:bodyPr/>
          <a:lstStyle>
            <a:lvl1pPr marL="0" indent="0" algn="ctr">
              <a:buNone/>
              <a:defRPr sz="2000"/>
            </a:lvl1pPr>
            <a:lvl2pPr marL="377967" indent="0" algn="ctr">
              <a:buNone/>
              <a:defRPr sz="1650"/>
            </a:lvl2pPr>
            <a:lvl3pPr marL="755934" indent="0" algn="ctr">
              <a:buNone/>
              <a:defRPr sz="1500"/>
            </a:lvl3pPr>
            <a:lvl4pPr marL="1133902" indent="0" algn="ctr">
              <a:buNone/>
              <a:defRPr sz="1300"/>
            </a:lvl4pPr>
            <a:lvl5pPr marL="1511869" indent="0" algn="ctr">
              <a:buNone/>
              <a:defRPr sz="1300"/>
            </a:lvl5pPr>
            <a:lvl6pPr marL="1889836" indent="0" algn="ctr">
              <a:buNone/>
              <a:defRPr sz="1300"/>
            </a:lvl6pPr>
            <a:lvl7pPr marL="2267803" indent="0" algn="ctr">
              <a:buNone/>
              <a:defRPr sz="1300"/>
            </a:lvl7pPr>
            <a:lvl8pPr marL="2645771" indent="0" algn="ctr">
              <a:buNone/>
              <a:defRPr sz="1300"/>
            </a:lvl8pPr>
            <a:lvl9pPr marL="3023738" indent="0" algn="ctr">
              <a:buNone/>
              <a:defRPr sz="1300"/>
            </a:lvl9pPr>
          </a:lstStyle>
          <a:p>
            <a:pPr>
              <a:defRPr/>
            </a:pPr>
            <a:r>
              <a:rPr lang="de-DE"/>
              <a:t>Master-Untertitelformat bearbeiten</a:t>
            </a:r>
            <a:endParaRPr lang="en-US"/>
          </a:p>
        </p:txBody>
      </p:sp>
      <p:sp>
        <p:nvSpPr>
          <p:cNvPr id="4" name="Date Placeholder 3"/>
          <p:cNvSpPr>
            <a:spLocks noGrp="1"/>
          </p:cNvSpPr>
          <p:nvPr>
            <p:ph type="dt" sz="half" idx="10"/>
          </p:nvPr>
        </p:nvSpPr>
        <p:spPr bwMode="auto"/>
        <p:txBody>
          <a:bodyPr/>
          <a:lstStyle/>
          <a:p>
            <a:pPr>
              <a:defRPr/>
            </a:pPr>
            <a:fld id="{6E85C257-3164-4C7A-9D16-1BE1D4AEB18E}" type="datetimeFigureOut">
              <a:rPr lang="de-CH"/>
              <a:t>25.06.2025</a:t>
            </a:fld>
            <a:endParaRPr lang="de-CH"/>
          </a:p>
        </p:txBody>
      </p:sp>
      <p:sp>
        <p:nvSpPr>
          <p:cNvPr id="5" name="Footer Placeholder 4"/>
          <p:cNvSpPr>
            <a:spLocks noGrp="1"/>
          </p:cNvSpPr>
          <p:nvPr>
            <p:ph type="ftr" sz="quarter" idx="11"/>
          </p:nvPr>
        </p:nvSpPr>
        <p:spPr bwMode="auto"/>
        <p:txBody>
          <a:bodyPr/>
          <a:lstStyle/>
          <a:p>
            <a:pPr>
              <a:defRPr/>
            </a:pPr>
            <a:endParaRPr lang="de-CH"/>
          </a:p>
        </p:txBody>
      </p:sp>
      <p:sp>
        <p:nvSpPr>
          <p:cNvPr id="6" name="Slide Number Placeholder 5"/>
          <p:cNvSpPr>
            <a:spLocks noGrp="1"/>
          </p:cNvSpPr>
          <p:nvPr>
            <p:ph type="sldNum" sz="quarter" idx="12"/>
          </p:nvPr>
        </p:nvSpPr>
        <p:spPr bwMode="auto"/>
        <p:txBody>
          <a:bodyPr/>
          <a:lstStyle/>
          <a:p>
            <a:pPr>
              <a:defRPr/>
            </a:pPr>
            <a:fld id="{FE81DD8F-1935-403E-BBC7-DDE3BD373ED9}" type="slidenum">
              <a:rPr lang="de-CH"/>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el und Inhal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Mastertitelformat bearbeiten</a:t>
            </a:r>
            <a:endParaRPr lang="en-US"/>
          </a:p>
        </p:txBody>
      </p:sp>
      <p:sp>
        <p:nvSpPr>
          <p:cNvPr id="3" name="Content Placeholder 2"/>
          <p:cNvSpPr>
            <a:spLocks noGrp="1"/>
          </p:cNvSpPr>
          <p:nvPr>
            <p:ph idx="1"/>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6E85C257-3164-4C7A-9D16-1BE1D4AEB18E}" type="datetimeFigureOut">
              <a:rPr lang="de-CH"/>
              <a:t>25.06.2025</a:t>
            </a:fld>
            <a:endParaRPr lang="de-CH"/>
          </a:p>
        </p:txBody>
      </p:sp>
      <p:sp>
        <p:nvSpPr>
          <p:cNvPr id="5" name="Footer Placeholder 4"/>
          <p:cNvSpPr>
            <a:spLocks noGrp="1"/>
          </p:cNvSpPr>
          <p:nvPr>
            <p:ph type="ftr" sz="quarter" idx="11"/>
          </p:nvPr>
        </p:nvSpPr>
        <p:spPr bwMode="auto"/>
        <p:txBody>
          <a:bodyPr/>
          <a:lstStyle/>
          <a:p>
            <a:pPr>
              <a:defRPr/>
            </a:pPr>
            <a:endParaRPr lang="de-CH"/>
          </a:p>
        </p:txBody>
      </p:sp>
      <p:sp>
        <p:nvSpPr>
          <p:cNvPr id="6" name="Slide Number Placeholder 5"/>
          <p:cNvSpPr>
            <a:spLocks noGrp="1"/>
          </p:cNvSpPr>
          <p:nvPr>
            <p:ph type="sldNum" sz="quarter" idx="12"/>
          </p:nvPr>
        </p:nvSpPr>
        <p:spPr bwMode="auto"/>
        <p:txBody>
          <a:bodyPr/>
          <a:lstStyle/>
          <a:p>
            <a:pPr>
              <a:defRPr/>
            </a:pPr>
            <a:fld id="{FE81DD8F-1935-403E-BBC7-DDE3BD373ED9}" type="slidenum">
              <a:rPr lang="de-CH"/>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10;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15791" y="2665532"/>
            <a:ext cx="6520220" cy="4447496"/>
          </a:xfrm>
        </p:spPr>
        <p:txBody>
          <a:bodyPr anchor="b"/>
          <a:lstStyle>
            <a:lvl1pPr>
              <a:defRPr sz="4950"/>
            </a:lvl1pPr>
          </a:lstStyle>
          <a:p>
            <a:pPr>
              <a:defRPr/>
            </a:pPr>
            <a:r>
              <a:rPr lang="de-DE"/>
              <a:t>Mastertitelformat bearbeiten</a:t>
            </a:r>
            <a:endParaRPr lang="en-US"/>
          </a:p>
        </p:txBody>
      </p:sp>
      <p:sp>
        <p:nvSpPr>
          <p:cNvPr id="3" name="Text Placeholder 2"/>
          <p:cNvSpPr>
            <a:spLocks noGrp="1"/>
          </p:cNvSpPr>
          <p:nvPr>
            <p:ph type="body" idx="1"/>
          </p:nvPr>
        </p:nvSpPr>
        <p:spPr bwMode="auto">
          <a:xfrm>
            <a:off x="515791" y="7155103"/>
            <a:ext cx="6520220" cy="2338833"/>
          </a:xfrm>
        </p:spPr>
        <p:txBody>
          <a:bodyPr/>
          <a:lstStyle>
            <a:lvl1pPr marL="0" indent="0">
              <a:buNone/>
              <a:defRPr sz="2000">
                <a:solidFill>
                  <a:schemeClr val="tx1"/>
                </a:solidFill>
              </a:defRPr>
            </a:lvl1pPr>
            <a:lvl2pPr marL="377967" indent="0">
              <a:buNone/>
              <a:defRPr sz="1650">
                <a:solidFill>
                  <a:schemeClr val="tx1">
                    <a:tint val="75000"/>
                  </a:schemeClr>
                </a:solidFill>
              </a:defRPr>
            </a:lvl2pPr>
            <a:lvl3pPr marL="755934" indent="0">
              <a:buNone/>
              <a:defRPr sz="1500">
                <a:solidFill>
                  <a:schemeClr val="tx1">
                    <a:tint val="75000"/>
                  </a:schemeClr>
                </a:solidFill>
              </a:defRPr>
            </a:lvl3pPr>
            <a:lvl4pPr marL="1133902" indent="0">
              <a:buNone/>
              <a:defRPr sz="1300">
                <a:solidFill>
                  <a:schemeClr val="tx1">
                    <a:tint val="75000"/>
                  </a:schemeClr>
                </a:solidFill>
              </a:defRPr>
            </a:lvl4pPr>
            <a:lvl5pPr marL="1511869" indent="0">
              <a:buNone/>
              <a:defRPr sz="1300">
                <a:solidFill>
                  <a:schemeClr val="tx1">
                    <a:tint val="75000"/>
                  </a:schemeClr>
                </a:solidFill>
              </a:defRPr>
            </a:lvl5pPr>
            <a:lvl6pPr marL="1889836" indent="0">
              <a:buNone/>
              <a:defRPr sz="1300">
                <a:solidFill>
                  <a:schemeClr val="tx1">
                    <a:tint val="75000"/>
                  </a:schemeClr>
                </a:solidFill>
              </a:defRPr>
            </a:lvl6pPr>
            <a:lvl7pPr marL="2267803" indent="0">
              <a:buNone/>
              <a:defRPr sz="1300">
                <a:solidFill>
                  <a:schemeClr val="tx1">
                    <a:tint val="75000"/>
                  </a:schemeClr>
                </a:solidFill>
              </a:defRPr>
            </a:lvl7pPr>
            <a:lvl8pPr marL="2645771" indent="0">
              <a:buNone/>
              <a:defRPr sz="1300">
                <a:solidFill>
                  <a:schemeClr val="tx1">
                    <a:tint val="75000"/>
                  </a:schemeClr>
                </a:solidFill>
              </a:defRPr>
            </a:lvl8pPr>
            <a:lvl9pPr marL="3023738" indent="0">
              <a:buNone/>
              <a:defRPr sz="1300">
                <a:solidFill>
                  <a:schemeClr val="tx1">
                    <a:tint val="75000"/>
                  </a:schemeClr>
                </a:solidFill>
              </a:defRPr>
            </a:lvl9pPr>
          </a:lstStyle>
          <a:p>
            <a:pPr lvl="0">
              <a:defRPr/>
            </a:pPr>
            <a:r>
              <a:rPr lang="de-DE"/>
              <a:t>Mastertextformat bearbeiten</a:t>
            </a:r>
            <a:endParaRPr/>
          </a:p>
        </p:txBody>
      </p:sp>
      <p:sp>
        <p:nvSpPr>
          <p:cNvPr id="4" name="Date Placeholder 3"/>
          <p:cNvSpPr>
            <a:spLocks noGrp="1"/>
          </p:cNvSpPr>
          <p:nvPr>
            <p:ph type="dt" sz="half" idx="10"/>
          </p:nvPr>
        </p:nvSpPr>
        <p:spPr bwMode="auto"/>
        <p:txBody>
          <a:bodyPr/>
          <a:lstStyle/>
          <a:p>
            <a:pPr>
              <a:defRPr/>
            </a:pPr>
            <a:fld id="{6E85C257-3164-4C7A-9D16-1BE1D4AEB18E}" type="datetimeFigureOut">
              <a:rPr lang="de-CH"/>
              <a:t>25.06.2025</a:t>
            </a:fld>
            <a:endParaRPr lang="de-CH"/>
          </a:p>
        </p:txBody>
      </p:sp>
      <p:sp>
        <p:nvSpPr>
          <p:cNvPr id="5" name="Footer Placeholder 4"/>
          <p:cNvSpPr>
            <a:spLocks noGrp="1"/>
          </p:cNvSpPr>
          <p:nvPr>
            <p:ph type="ftr" sz="quarter" idx="11"/>
          </p:nvPr>
        </p:nvSpPr>
        <p:spPr bwMode="auto"/>
        <p:txBody>
          <a:bodyPr/>
          <a:lstStyle/>
          <a:p>
            <a:pPr>
              <a:defRPr/>
            </a:pPr>
            <a:endParaRPr lang="de-CH"/>
          </a:p>
        </p:txBody>
      </p:sp>
      <p:sp>
        <p:nvSpPr>
          <p:cNvPr id="6" name="Slide Number Placeholder 5"/>
          <p:cNvSpPr>
            <a:spLocks noGrp="1"/>
          </p:cNvSpPr>
          <p:nvPr>
            <p:ph type="sldNum" sz="quarter" idx="12"/>
          </p:nvPr>
        </p:nvSpPr>
        <p:spPr bwMode="auto"/>
        <p:txBody>
          <a:bodyPr/>
          <a:lstStyle/>
          <a:p>
            <a:pPr>
              <a:defRPr/>
            </a:pPr>
            <a:fld id="{FE81DD8F-1935-403E-BBC7-DDE3BD373ED9}" type="slidenum">
              <a:rPr lang="de-CH"/>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Mastertitelformat bearbeiten</a:t>
            </a:r>
            <a:endParaRPr lang="en-US"/>
          </a:p>
        </p:txBody>
      </p:sp>
      <p:sp>
        <p:nvSpPr>
          <p:cNvPr id="3" name="Date Placeholder 2"/>
          <p:cNvSpPr>
            <a:spLocks noGrp="1"/>
          </p:cNvSpPr>
          <p:nvPr>
            <p:ph type="dt" sz="half" idx="10"/>
          </p:nvPr>
        </p:nvSpPr>
        <p:spPr bwMode="auto"/>
        <p:txBody>
          <a:bodyPr/>
          <a:lstStyle/>
          <a:p>
            <a:pPr>
              <a:defRPr/>
            </a:pPr>
            <a:fld id="{6E85C257-3164-4C7A-9D16-1BE1D4AEB18E}" type="datetimeFigureOut">
              <a:rPr lang="de-CH"/>
              <a:t>25.06.2025</a:t>
            </a:fld>
            <a:endParaRPr lang="de-CH"/>
          </a:p>
        </p:txBody>
      </p:sp>
      <p:sp>
        <p:nvSpPr>
          <p:cNvPr id="4" name="Footer Placeholder 3"/>
          <p:cNvSpPr>
            <a:spLocks noGrp="1"/>
          </p:cNvSpPr>
          <p:nvPr>
            <p:ph type="ftr" sz="quarter" idx="11"/>
          </p:nvPr>
        </p:nvSpPr>
        <p:spPr bwMode="auto"/>
        <p:txBody>
          <a:bodyPr/>
          <a:lstStyle/>
          <a:p>
            <a:pPr>
              <a:defRPr/>
            </a:pPr>
            <a:endParaRPr lang="de-CH"/>
          </a:p>
        </p:txBody>
      </p:sp>
      <p:sp>
        <p:nvSpPr>
          <p:cNvPr id="5" name="Slide Number Placeholder 4"/>
          <p:cNvSpPr>
            <a:spLocks noGrp="1"/>
          </p:cNvSpPr>
          <p:nvPr>
            <p:ph type="sldNum" sz="quarter" idx="12"/>
          </p:nvPr>
        </p:nvSpPr>
        <p:spPr bwMode="auto"/>
        <p:txBody>
          <a:bodyPr/>
          <a:lstStyle/>
          <a:p>
            <a:pPr>
              <a:defRPr/>
            </a:pPr>
            <a:fld id="{FE81DD8F-1935-403E-BBC7-DDE3BD373ED9}" type="slidenum">
              <a:rPr lang="de-CH"/>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cxnSp>
        <p:nvCxnSpPr>
          <p:cNvPr id="3" name="Gerade Verbindung 2"/>
          <p:cNvCxnSpPr>
            <a:cxnSpLocks/>
          </p:cNvCxnSpPr>
          <p:nvPr userDrawn="1"/>
        </p:nvCxnSpPr>
        <p:spPr bwMode="auto">
          <a:xfrm>
            <a:off x="3779837" y="0"/>
            <a:ext cx="0" cy="10691813"/>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6" name="Gerade Verbindung 5"/>
          <p:cNvCxnSpPr>
            <a:cxnSpLocks/>
          </p:cNvCxnSpPr>
          <p:nvPr userDrawn="1"/>
        </p:nvCxnSpPr>
        <p:spPr bwMode="auto">
          <a:xfrm>
            <a:off x="0" y="2607013"/>
            <a:ext cx="7559675"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7" name="Gerade Verbindung 6"/>
          <p:cNvCxnSpPr>
            <a:cxnSpLocks/>
          </p:cNvCxnSpPr>
          <p:nvPr userDrawn="1"/>
        </p:nvCxnSpPr>
        <p:spPr bwMode="auto">
          <a:xfrm>
            <a:off x="-1" y="5345906"/>
            <a:ext cx="7559675"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8" name="Gerade Verbindung 7"/>
          <p:cNvCxnSpPr>
            <a:cxnSpLocks/>
          </p:cNvCxnSpPr>
          <p:nvPr userDrawn="1"/>
        </p:nvCxnSpPr>
        <p:spPr bwMode="auto">
          <a:xfrm>
            <a:off x="0" y="8104255"/>
            <a:ext cx="7559675"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519728" y="569242"/>
            <a:ext cx="6520220" cy="2066590"/>
          </a:xfrm>
          <a:prstGeom prst="rect">
            <a:avLst/>
          </a:prstGeom>
        </p:spPr>
        <p:txBody>
          <a:bodyPr vert="horz" lIns="91440" tIns="45720" rIns="91440" bIns="45720" rtlCol="0" anchor="ctr">
            <a:normAutofit/>
          </a:bodyPr>
          <a:lstStyle/>
          <a:p>
            <a:pPr>
              <a:defRPr/>
            </a:pPr>
            <a:r>
              <a:rPr lang="de-DE"/>
              <a:t>Mastertitelformat bearbeiten</a:t>
            </a:r>
            <a:endParaRPr lang="en-US"/>
          </a:p>
        </p:txBody>
      </p:sp>
      <p:sp>
        <p:nvSpPr>
          <p:cNvPr id="3" name="Text Placeholder 2"/>
          <p:cNvSpPr>
            <a:spLocks noGrp="1"/>
          </p:cNvSpPr>
          <p:nvPr>
            <p:ph type="body" idx="1"/>
          </p:nvPr>
        </p:nvSpPr>
        <p:spPr bwMode="auto">
          <a:xfrm>
            <a:off x="519728" y="2846200"/>
            <a:ext cx="6520220" cy="6783857"/>
          </a:xfrm>
          <a:prstGeom prst="rect">
            <a:avLst/>
          </a:prstGeom>
        </p:spPr>
        <p:txBody>
          <a:bodyPr vert="horz" lIns="91440" tIns="45720" rIns="9144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2"/>
          </p:nvPr>
        </p:nvSpPr>
        <p:spPr bwMode="auto">
          <a:xfrm>
            <a:off x="519728" y="9909729"/>
            <a:ext cx="1700927" cy="569240"/>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fld id="{6E85C257-3164-4C7A-9D16-1BE1D4AEB18E}" type="datetimeFigureOut">
              <a:rPr lang="de-CH"/>
              <a:t>25.06.2025</a:t>
            </a:fld>
            <a:endParaRPr lang="de-CH"/>
          </a:p>
        </p:txBody>
      </p:sp>
      <p:sp>
        <p:nvSpPr>
          <p:cNvPr id="5" name="Footer Placeholder 4"/>
          <p:cNvSpPr>
            <a:spLocks noGrp="1"/>
          </p:cNvSpPr>
          <p:nvPr>
            <p:ph type="ftr" sz="quarter" idx="3"/>
          </p:nvPr>
        </p:nvSpPr>
        <p:spPr bwMode="auto">
          <a:xfrm>
            <a:off x="2504143" y="9909729"/>
            <a:ext cx="2551389" cy="569240"/>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de-CH"/>
          </a:p>
        </p:txBody>
      </p:sp>
      <p:sp>
        <p:nvSpPr>
          <p:cNvPr id="6" name="Slide Number Placeholder 5"/>
          <p:cNvSpPr>
            <a:spLocks noGrp="1"/>
          </p:cNvSpPr>
          <p:nvPr>
            <p:ph type="sldNum" sz="quarter" idx="4"/>
          </p:nvPr>
        </p:nvSpPr>
        <p:spPr bwMode="auto">
          <a:xfrm>
            <a:off x="5339020" y="9909729"/>
            <a:ext cx="1700927" cy="569240"/>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FE81DD8F-1935-403E-BBC7-DDE3BD373ED9}" type="slidenum">
              <a:rPr lang="de-CH"/>
              <a:t>‹Nr.›</a:t>
            </a:fld>
            <a:endParaRPr lang="de-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755934">
        <a:lnSpc>
          <a:spcPct val="90000"/>
        </a:lnSpc>
        <a:spcBef>
          <a:spcPts val="0"/>
        </a:spcBef>
        <a:buNone/>
        <a:defRPr sz="3650">
          <a:solidFill>
            <a:schemeClr val="tx1"/>
          </a:solidFill>
          <a:latin typeface="+mj-lt"/>
          <a:ea typeface="+mj-ea"/>
          <a:cs typeface="+mj-cs"/>
        </a:defRPr>
      </a:lvl1pPr>
    </p:titleStyle>
    <p:bodyStyle>
      <a:lvl1pPr marL="188984" indent="-188984" algn="l" defTabSz="755934">
        <a:lnSpc>
          <a:spcPct val="90000"/>
        </a:lnSpc>
        <a:spcBef>
          <a:spcPts val="827"/>
        </a:spcBef>
        <a:buFont typeface="Arial"/>
        <a:buChar char="•"/>
        <a:defRPr sz="2300">
          <a:solidFill>
            <a:schemeClr val="tx1"/>
          </a:solidFill>
          <a:latin typeface="+mn-lt"/>
          <a:ea typeface="+mn-ea"/>
          <a:cs typeface="+mn-cs"/>
        </a:defRPr>
      </a:lvl1pPr>
      <a:lvl2pPr marL="566951" indent="-188984" algn="l" defTabSz="755934">
        <a:lnSpc>
          <a:spcPct val="90000"/>
        </a:lnSpc>
        <a:spcBef>
          <a:spcPts val="413"/>
        </a:spcBef>
        <a:buFont typeface="Arial"/>
        <a:buChar char="•"/>
        <a:defRPr sz="2000">
          <a:solidFill>
            <a:schemeClr val="tx1"/>
          </a:solidFill>
          <a:latin typeface="+mn-lt"/>
          <a:ea typeface="+mn-ea"/>
          <a:cs typeface="+mn-cs"/>
        </a:defRPr>
      </a:lvl2pPr>
      <a:lvl3pPr marL="944918" indent="-188984" algn="l" defTabSz="755934">
        <a:lnSpc>
          <a:spcPct val="90000"/>
        </a:lnSpc>
        <a:spcBef>
          <a:spcPts val="413"/>
        </a:spcBef>
        <a:buFont typeface="Arial"/>
        <a:buChar char="•"/>
        <a:defRPr sz="1650">
          <a:solidFill>
            <a:schemeClr val="tx1"/>
          </a:solidFill>
          <a:latin typeface="+mn-lt"/>
          <a:ea typeface="+mn-ea"/>
          <a:cs typeface="+mn-cs"/>
        </a:defRPr>
      </a:lvl3pPr>
      <a:lvl4pPr marL="1322885" indent="-188984" algn="l" defTabSz="755934">
        <a:lnSpc>
          <a:spcPct val="90000"/>
        </a:lnSpc>
        <a:spcBef>
          <a:spcPts val="413"/>
        </a:spcBef>
        <a:buFont typeface="Arial"/>
        <a:buChar char="•"/>
        <a:defRPr sz="1500">
          <a:solidFill>
            <a:schemeClr val="tx1"/>
          </a:solidFill>
          <a:latin typeface="+mn-lt"/>
          <a:ea typeface="+mn-ea"/>
          <a:cs typeface="+mn-cs"/>
        </a:defRPr>
      </a:lvl4pPr>
      <a:lvl5pPr marL="1700853" indent="-188984" algn="l" defTabSz="755934">
        <a:lnSpc>
          <a:spcPct val="90000"/>
        </a:lnSpc>
        <a:spcBef>
          <a:spcPts val="413"/>
        </a:spcBef>
        <a:buFont typeface="Arial"/>
        <a:buChar char="•"/>
        <a:defRPr sz="1500">
          <a:solidFill>
            <a:schemeClr val="tx1"/>
          </a:solidFill>
          <a:latin typeface="+mn-lt"/>
          <a:ea typeface="+mn-ea"/>
          <a:cs typeface="+mn-cs"/>
        </a:defRPr>
      </a:lvl5pPr>
      <a:lvl6pPr marL="2078820" indent="-188984" algn="l" defTabSz="755934">
        <a:lnSpc>
          <a:spcPct val="90000"/>
        </a:lnSpc>
        <a:spcBef>
          <a:spcPts val="413"/>
        </a:spcBef>
        <a:buFont typeface="Arial"/>
        <a:buChar char="•"/>
        <a:defRPr sz="1500">
          <a:solidFill>
            <a:schemeClr val="tx1"/>
          </a:solidFill>
          <a:latin typeface="+mn-lt"/>
          <a:ea typeface="+mn-ea"/>
          <a:cs typeface="+mn-cs"/>
        </a:defRPr>
      </a:lvl6pPr>
      <a:lvl7pPr marL="2456787" indent="-188984" algn="l" defTabSz="755934">
        <a:lnSpc>
          <a:spcPct val="90000"/>
        </a:lnSpc>
        <a:spcBef>
          <a:spcPts val="413"/>
        </a:spcBef>
        <a:buFont typeface="Arial"/>
        <a:buChar char="•"/>
        <a:defRPr sz="1500">
          <a:solidFill>
            <a:schemeClr val="tx1"/>
          </a:solidFill>
          <a:latin typeface="+mn-lt"/>
          <a:ea typeface="+mn-ea"/>
          <a:cs typeface="+mn-cs"/>
        </a:defRPr>
      </a:lvl7pPr>
      <a:lvl8pPr marL="2834754" indent="-188984" algn="l" defTabSz="755934">
        <a:lnSpc>
          <a:spcPct val="90000"/>
        </a:lnSpc>
        <a:spcBef>
          <a:spcPts val="413"/>
        </a:spcBef>
        <a:buFont typeface="Arial"/>
        <a:buChar char="•"/>
        <a:defRPr sz="1500">
          <a:solidFill>
            <a:schemeClr val="tx1"/>
          </a:solidFill>
          <a:latin typeface="+mn-lt"/>
          <a:ea typeface="+mn-ea"/>
          <a:cs typeface="+mn-cs"/>
        </a:defRPr>
      </a:lvl8pPr>
      <a:lvl9pPr marL="3212722" indent="-188984" algn="l" defTabSz="755934">
        <a:lnSpc>
          <a:spcPct val="90000"/>
        </a:lnSpc>
        <a:spcBef>
          <a:spcPts val="413"/>
        </a:spcBef>
        <a:buFont typeface="Arial"/>
        <a:buChar char="•"/>
        <a:defRPr sz="1500">
          <a:solidFill>
            <a:schemeClr val="tx1"/>
          </a:solidFill>
          <a:latin typeface="+mn-lt"/>
          <a:ea typeface="+mn-ea"/>
          <a:cs typeface="+mn-cs"/>
        </a:defRPr>
      </a:lvl9pPr>
    </p:bodyStyle>
    <p:otherStyle>
      <a:defPPr>
        <a:defRPr lang="en-US"/>
      </a:defPPr>
      <a:lvl1pPr marL="0" algn="l" defTabSz="755934">
        <a:defRPr sz="1500">
          <a:solidFill>
            <a:schemeClr val="tx1"/>
          </a:solidFill>
          <a:latin typeface="+mn-lt"/>
          <a:ea typeface="+mn-ea"/>
          <a:cs typeface="+mn-cs"/>
        </a:defRPr>
      </a:lvl1pPr>
      <a:lvl2pPr marL="377967" algn="l" defTabSz="755934">
        <a:defRPr sz="1500">
          <a:solidFill>
            <a:schemeClr val="tx1"/>
          </a:solidFill>
          <a:latin typeface="+mn-lt"/>
          <a:ea typeface="+mn-ea"/>
          <a:cs typeface="+mn-cs"/>
        </a:defRPr>
      </a:lvl2pPr>
      <a:lvl3pPr marL="755934" algn="l" defTabSz="755934">
        <a:defRPr sz="1500">
          <a:solidFill>
            <a:schemeClr val="tx1"/>
          </a:solidFill>
          <a:latin typeface="+mn-lt"/>
          <a:ea typeface="+mn-ea"/>
          <a:cs typeface="+mn-cs"/>
        </a:defRPr>
      </a:lvl3pPr>
      <a:lvl4pPr marL="1133902" algn="l" defTabSz="755934">
        <a:defRPr sz="1500">
          <a:solidFill>
            <a:schemeClr val="tx1"/>
          </a:solidFill>
          <a:latin typeface="+mn-lt"/>
          <a:ea typeface="+mn-ea"/>
          <a:cs typeface="+mn-cs"/>
        </a:defRPr>
      </a:lvl4pPr>
      <a:lvl5pPr marL="1511869" algn="l" defTabSz="755934">
        <a:defRPr sz="1500">
          <a:solidFill>
            <a:schemeClr val="tx1"/>
          </a:solidFill>
          <a:latin typeface="+mn-lt"/>
          <a:ea typeface="+mn-ea"/>
          <a:cs typeface="+mn-cs"/>
        </a:defRPr>
      </a:lvl5pPr>
      <a:lvl6pPr marL="1889836" algn="l" defTabSz="755934">
        <a:defRPr sz="1500">
          <a:solidFill>
            <a:schemeClr val="tx1"/>
          </a:solidFill>
          <a:latin typeface="+mn-lt"/>
          <a:ea typeface="+mn-ea"/>
          <a:cs typeface="+mn-cs"/>
        </a:defRPr>
      </a:lvl6pPr>
      <a:lvl7pPr marL="2267803" algn="l" defTabSz="755934">
        <a:defRPr sz="1500">
          <a:solidFill>
            <a:schemeClr val="tx1"/>
          </a:solidFill>
          <a:latin typeface="+mn-lt"/>
          <a:ea typeface="+mn-ea"/>
          <a:cs typeface="+mn-cs"/>
        </a:defRPr>
      </a:lvl7pPr>
      <a:lvl8pPr marL="2645771" algn="l" defTabSz="755934">
        <a:defRPr sz="1500">
          <a:solidFill>
            <a:schemeClr val="tx1"/>
          </a:solidFill>
          <a:latin typeface="+mn-lt"/>
          <a:ea typeface="+mn-ea"/>
          <a:cs typeface="+mn-cs"/>
        </a:defRPr>
      </a:lvl8pPr>
      <a:lvl9pPr marL="3023738" algn="l" defTabSz="755934">
        <a:defRPr sz="15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s://kompassdigitalerwandel.ch/"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13.png"/><Relationship Id="rId10" Type="http://schemas.openxmlformats.org/officeDocument/2006/relationships/image" Target="../media/image17.png"/><Relationship Id="rId4" Type="http://schemas.openxmlformats.org/officeDocument/2006/relationships/image" Target="../media/image12.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 name="Rechteck 2"/>
          <p:cNvSpPr/>
          <p:nvPr/>
        </p:nvSpPr>
        <p:spPr bwMode="auto">
          <a:xfrm>
            <a:off x="206413" y="371081"/>
            <a:ext cx="4807547" cy="1550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defRPr/>
            </a:pPr>
            <a:r>
              <a:rPr lang="de-CH" sz="5400" b="1">
                <a:solidFill>
                  <a:schemeClr val="tx1"/>
                </a:solidFill>
                <a:latin typeface="Amatic SC"/>
                <a:cs typeface="Amatic SC"/>
              </a:rPr>
              <a:t>Mein Unterricht </a:t>
            </a:r>
            <a:endParaRPr/>
          </a:p>
          <a:p>
            <a:pPr>
              <a:lnSpc>
                <a:spcPct val="90000"/>
              </a:lnSpc>
              <a:defRPr/>
            </a:pPr>
            <a:r>
              <a:rPr lang="de-CH" sz="5400">
                <a:solidFill>
                  <a:schemeClr val="tx1"/>
                </a:solidFill>
                <a:latin typeface="Amatic SC"/>
                <a:cs typeface="Amatic SC"/>
              </a:rPr>
              <a:t>im Kartenbild</a:t>
            </a:r>
            <a:endParaRPr/>
          </a:p>
          <a:p>
            <a:pPr>
              <a:lnSpc>
                <a:spcPct val="90000"/>
              </a:lnSpc>
              <a:defRPr/>
            </a:pPr>
            <a:endParaRPr lang="de-CH" sz="6600">
              <a:solidFill>
                <a:schemeClr val="tx1"/>
              </a:solidFill>
              <a:latin typeface="Amatic SC"/>
              <a:cs typeface="Amatic SC"/>
            </a:endParaRPr>
          </a:p>
        </p:txBody>
      </p:sp>
      <p:sp>
        <p:nvSpPr>
          <p:cNvPr id="4" name="Textfeld 3"/>
          <p:cNvSpPr txBox="1"/>
          <p:nvPr/>
        </p:nvSpPr>
        <p:spPr bwMode="auto">
          <a:xfrm>
            <a:off x="6299278" y="10302309"/>
            <a:ext cx="875405" cy="123111"/>
          </a:xfrm>
          <a:prstGeom prst="rect">
            <a:avLst/>
          </a:prstGeom>
          <a:noFill/>
        </p:spPr>
        <p:txBody>
          <a:bodyPr wrap="square" lIns="0" tIns="0" rIns="0" bIns="0" rtlCol="0">
            <a:spAutoFit/>
          </a:bodyPr>
          <a:lstStyle/>
          <a:p>
            <a:pPr>
              <a:defRPr/>
            </a:pPr>
            <a:r>
              <a:rPr lang="de-DE" sz="800"/>
              <a:t>CC-BY-SA </a:t>
            </a:r>
            <a:r>
              <a:rPr lang="de-DE" sz="800" u="sng">
                <a:hlinkClick r:id="rId3" tooltip="https://creativecommons.org/licenses/by-sa/4.0/"/>
              </a:rPr>
              <a:t>4.0</a:t>
            </a:r>
            <a:r>
              <a:rPr lang="de-DE" sz="800"/>
              <a:t>, ISB</a:t>
            </a:r>
            <a:endParaRPr/>
          </a:p>
        </p:txBody>
      </p:sp>
      <p:sp>
        <p:nvSpPr>
          <p:cNvPr id="5" name="Rechteck 4"/>
          <p:cNvSpPr/>
          <p:nvPr/>
        </p:nvSpPr>
        <p:spPr bwMode="auto">
          <a:xfrm>
            <a:off x="353281" y="2836093"/>
            <a:ext cx="6510657" cy="27290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ct val="150000"/>
              </a:lnSpc>
              <a:defRPr/>
            </a:pPr>
            <a:r>
              <a:rPr lang="de-CH" sz="1400">
                <a:solidFill>
                  <a:schemeClr val="tx1"/>
                </a:solidFill>
              </a:rPr>
              <a:t>Einsatz</a:t>
            </a:r>
            <a:endParaRPr/>
          </a:p>
          <a:p>
            <a:pPr marL="228600" indent="-228600">
              <a:lnSpc>
                <a:spcPct val="120000"/>
              </a:lnSpc>
              <a:buFont typeface="+mj-lt"/>
              <a:buAutoNum type="arabicPeriod"/>
              <a:defRPr/>
            </a:pPr>
            <a:r>
              <a:rPr lang="de-CH" sz="1200" b="1">
                <a:solidFill>
                  <a:schemeClr val="tx1"/>
                </a:solidFill>
                <a:latin typeface="Calibri Light"/>
              </a:rPr>
              <a:t>Sortieren und Priorisieren der Karten:</a:t>
            </a:r>
            <a:endParaRPr/>
          </a:p>
          <a:p>
            <a:pPr marL="628650" lvl="1" indent="-171450">
              <a:lnSpc>
                <a:spcPct val="120000"/>
              </a:lnSpc>
              <a:buFont typeface="Arial"/>
              <a:buChar char="•"/>
              <a:defRPr/>
            </a:pPr>
            <a:r>
              <a:rPr lang="de-CH" sz="1200">
                <a:solidFill>
                  <a:schemeClr val="tx1"/>
                </a:solidFill>
                <a:latin typeface="Calibri Light"/>
              </a:rPr>
              <a:t>Grüner Bereich ("Relevant &amp; Wichtig"): Verschiebe alle Karten in diesen Bereich, die für deinen aktuellen Unterricht relevant und anwendbar sind.</a:t>
            </a:r>
            <a:endParaRPr/>
          </a:p>
          <a:p>
            <a:pPr marL="628650" lvl="1" indent="-171450">
              <a:lnSpc>
                <a:spcPct val="120000"/>
              </a:lnSpc>
              <a:buFont typeface="Arial"/>
              <a:buChar char="•"/>
              <a:defRPr/>
            </a:pPr>
            <a:r>
              <a:rPr lang="de-CH" sz="1200">
                <a:solidFill>
                  <a:schemeClr val="tx1"/>
                </a:solidFill>
                <a:latin typeface="Calibri Light"/>
              </a:rPr>
              <a:t>Oranger Bereich ("Potenziell Relevant / Beobachten"): Platziere hier alle Karten, die du momentan noch nicht oder nur teilweise umsetzt, die aber zukünftig für dich interessant sein könnten oder bei denen du noch unsicher bist.</a:t>
            </a:r>
            <a:endParaRPr/>
          </a:p>
          <a:p>
            <a:pPr marL="628650" lvl="1" indent="-171450">
              <a:lnSpc>
                <a:spcPct val="120000"/>
              </a:lnSpc>
              <a:buFont typeface="Arial"/>
              <a:buChar char="•"/>
              <a:defRPr/>
            </a:pPr>
            <a:r>
              <a:rPr lang="de-CH" sz="1200">
                <a:solidFill>
                  <a:schemeClr val="tx1"/>
                </a:solidFill>
                <a:latin typeface="Calibri Light"/>
              </a:rPr>
              <a:t>Roter Bereich ("Aktuell nicht relevant"): Lege alle Karten hier ab, die für deine aktuelle Unterrichtssituation keine Relevanz haben oder dich nicht interessieren.</a:t>
            </a:r>
            <a:endParaRPr/>
          </a:p>
          <a:p>
            <a:pPr>
              <a:lnSpc>
                <a:spcPct val="120000"/>
              </a:lnSpc>
              <a:defRPr/>
            </a:pPr>
            <a:r>
              <a:rPr lang="de-CH" sz="1200" i="1">
                <a:solidFill>
                  <a:schemeClr val="tx1"/>
                </a:solidFill>
                <a:latin typeface="Calibri Light"/>
              </a:rPr>
              <a:t>Innerhalb des Grünen Bereichs ordne die Karten bitte nach absteigender Wichtigkeit an (von links nach rechts: die wichtigste Karte zuerst).</a:t>
            </a:r>
            <a:endParaRPr/>
          </a:p>
          <a:p>
            <a:pPr>
              <a:lnSpc>
                <a:spcPct val="120000"/>
              </a:lnSpc>
              <a:defRPr/>
            </a:pPr>
            <a:endParaRPr lang="de-CH" sz="1200" i="1">
              <a:solidFill>
                <a:schemeClr val="tx1"/>
              </a:solidFill>
              <a:latin typeface="Calibri Light"/>
            </a:endParaRPr>
          </a:p>
        </p:txBody>
      </p:sp>
      <p:sp>
        <p:nvSpPr>
          <p:cNvPr id="6" name="Rechteck 5"/>
          <p:cNvSpPr/>
          <p:nvPr/>
        </p:nvSpPr>
        <p:spPr bwMode="auto">
          <a:xfrm>
            <a:off x="353280" y="5565112"/>
            <a:ext cx="6510657" cy="4016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ct val="120000"/>
              </a:lnSpc>
              <a:defRPr/>
            </a:pPr>
            <a:endParaRPr lang="de-CH" sz="1200" i="1">
              <a:solidFill>
                <a:schemeClr val="tx1"/>
              </a:solidFill>
              <a:latin typeface="Calibri Light"/>
            </a:endParaRPr>
          </a:p>
          <a:p>
            <a:pPr marL="228600" indent="-228600">
              <a:lnSpc>
                <a:spcPct val="120000"/>
              </a:lnSpc>
              <a:buFont typeface="+mj-lt"/>
              <a:buAutoNum type="arabicPeriod" startAt="2"/>
              <a:defRPr/>
            </a:pPr>
            <a:r>
              <a:rPr lang="de-CH" sz="1200" b="1">
                <a:solidFill>
                  <a:schemeClr val="tx1"/>
                </a:solidFill>
                <a:latin typeface="Calibri Light"/>
              </a:rPr>
              <a:t>Analyse der aktuellen Praxis (Grüner Bereich):</a:t>
            </a:r>
            <a:endParaRPr/>
          </a:p>
          <a:p>
            <a:pPr marL="171450" indent="-171450">
              <a:lnSpc>
                <a:spcPct val="120000"/>
              </a:lnSpc>
              <a:buFont typeface="Arial"/>
              <a:buChar char="•"/>
              <a:defRPr/>
            </a:pPr>
            <a:r>
              <a:rPr lang="de-CH" sz="1200">
                <a:solidFill>
                  <a:schemeClr val="tx1"/>
                </a:solidFill>
                <a:latin typeface="Calibri Light"/>
              </a:rPr>
              <a:t>Beschreibe anhand der Anordnung der Karten im grünen Bereich, wie dein aktueller Unterricht strukturiert ist und welche Aspekte du bereits erfolgreich integriert hast.</a:t>
            </a:r>
            <a:endParaRPr/>
          </a:p>
          <a:p>
            <a:pPr marL="171450" indent="-171450">
              <a:lnSpc>
                <a:spcPct val="120000"/>
              </a:lnSpc>
              <a:buFont typeface="Arial"/>
              <a:buChar char="•"/>
              <a:defRPr/>
            </a:pPr>
            <a:r>
              <a:rPr lang="de-CH" sz="1200">
                <a:solidFill>
                  <a:schemeClr val="tx1"/>
                </a:solidFill>
                <a:latin typeface="Calibri Light"/>
              </a:rPr>
              <a:t>Wähle eine der Karten aus dem grünen Bereich aus. Erläutere detailliert:</a:t>
            </a:r>
            <a:endParaRPr/>
          </a:p>
          <a:p>
            <a:pPr marL="628650" lvl="1" indent="-171450">
              <a:lnSpc>
                <a:spcPct val="120000"/>
              </a:lnSpc>
              <a:buFont typeface="Arial"/>
              <a:buChar char="•"/>
              <a:defRPr/>
            </a:pPr>
            <a:r>
              <a:rPr lang="de-CH" sz="1200">
                <a:solidFill>
                  <a:schemeClr val="tx1"/>
                </a:solidFill>
                <a:latin typeface="Calibri Light"/>
              </a:rPr>
              <a:t>Wie setzt du diesen Aspekt konkret in deinem Unterricht um?</a:t>
            </a:r>
            <a:endParaRPr/>
          </a:p>
          <a:p>
            <a:pPr marL="628650" lvl="1" indent="-171450">
              <a:lnSpc>
                <a:spcPct val="120000"/>
              </a:lnSpc>
              <a:buFont typeface="Arial"/>
              <a:buChar char="•"/>
              <a:defRPr/>
            </a:pPr>
            <a:r>
              <a:rPr lang="de-CH" sz="1200">
                <a:solidFill>
                  <a:schemeClr val="tx1"/>
                </a:solidFill>
                <a:latin typeface="Calibri Light"/>
              </a:rPr>
              <a:t>Welche Erfahrungen hast du dabei gesammelt (positive und/oder negative)?</a:t>
            </a:r>
            <a:endParaRPr/>
          </a:p>
          <a:p>
            <a:pPr marL="628650" lvl="1" indent="-171450">
              <a:lnSpc>
                <a:spcPct val="120000"/>
              </a:lnSpc>
              <a:buFont typeface="Arial"/>
              <a:buChar char="•"/>
              <a:defRPr/>
            </a:pPr>
            <a:r>
              <a:rPr lang="de-CH" sz="1200">
                <a:solidFill>
                  <a:schemeClr val="tx1"/>
                </a:solidFill>
                <a:latin typeface="Calibri Light"/>
              </a:rPr>
              <a:t>Worauf sollte man bei der Umsetzung besonders achten?</a:t>
            </a:r>
            <a:endParaRPr/>
          </a:p>
          <a:p>
            <a:pPr lvl="1">
              <a:lnSpc>
                <a:spcPct val="120000"/>
              </a:lnSpc>
              <a:defRPr/>
            </a:pPr>
            <a:endParaRPr lang="de-CH" sz="1200">
              <a:solidFill>
                <a:schemeClr val="tx1"/>
              </a:solidFill>
              <a:latin typeface="Calibri Light"/>
            </a:endParaRPr>
          </a:p>
          <a:p>
            <a:pPr>
              <a:lnSpc>
                <a:spcPct val="120000"/>
              </a:lnSpc>
              <a:defRPr/>
            </a:pPr>
            <a:r>
              <a:rPr lang="de-CH" sz="1200" b="1">
                <a:solidFill>
                  <a:schemeClr val="tx1"/>
                </a:solidFill>
                <a:latin typeface="Calibri Light"/>
              </a:rPr>
              <a:t>3. Reflexion von Potenzial und Herausforderungen (Oranger Bereich):</a:t>
            </a:r>
            <a:endParaRPr/>
          </a:p>
          <a:p>
            <a:pPr marL="171450" indent="-171450">
              <a:lnSpc>
                <a:spcPct val="120000"/>
              </a:lnSpc>
              <a:buFont typeface="Arial"/>
              <a:buChar char="•"/>
              <a:defRPr/>
            </a:pPr>
            <a:r>
              <a:rPr lang="de-CH" sz="1200">
                <a:solidFill>
                  <a:schemeClr val="tx1"/>
                </a:solidFill>
                <a:latin typeface="Calibri Light"/>
              </a:rPr>
              <a:t>Betrachte die Karten im orangen Bereich. Erkläre, warum diese Karten (noch) nicht im grünen Bereich gelandet sind.</a:t>
            </a:r>
            <a:endParaRPr/>
          </a:p>
          <a:p>
            <a:pPr marL="171450" indent="-171450">
              <a:lnSpc>
                <a:spcPct val="120000"/>
              </a:lnSpc>
              <a:buFont typeface="Arial"/>
              <a:buChar char="•"/>
              <a:defRPr/>
            </a:pPr>
            <a:r>
              <a:rPr lang="de-CH" sz="1200">
                <a:solidFill>
                  <a:schemeClr val="tx1"/>
                </a:solidFill>
                <a:latin typeface="Calibri Light"/>
              </a:rPr>
              <a:t>Gibt es Karten im orangen Bereich, die du nach näherer Betrachtung doch in den roten Bereich verschieben würdest, weil sie für dich generell oder aktuell nicht relevant sind? Begründe kurz.</a:t>
            </a:r>
            <a:endParaRPr/>
          </a:p>
          <a:p>
            <a:pPr marL="171450" indent="-171450">
              <a:lnSpc>
                <a:spcPct val="120000"/>
              </a:lnSpc>
              <a:buFont typeface="Arial"/>
              <a:buChar char="•"/>
              <a:defRPr/>
            </a:pPr>
            <a:r>
              <a:rPr lang="de-CH" sz="1200">
                <a:solidFill>
                  <a:schemeClr val="tx1"/>
                </a:solidFill>
                <a:latin typeface="Calibri Light"/>
              </a:rPr>
              <a:t>Wähle eine Karte aus dem orangen Bereich aus. Was müsste geschehen (z. B. welche Voraussetzungen müssten erfüllt sein, welche Weiterbildung wäre nötig, welche Rahmenbedingungen müssten sich ändern), damit diese Karte für dich relevant wird und in den grünen Bereich verschoben werden könnte?</a:t>
            </a:r>
            <a:endParaRPr/>
          </a:p>
        </p:txBody>
      </p:sp>
      <p:pic>
        <p:nvPicPr>
          <p:cNvPr id="7" name="Grafik 6" descr="Ein Bild, das Text, Screenshot, Diagramm, Rechteck enthält.&#10;&#10;KI-generierte Inhalte können fehlerhaft sein."/>
          <p:cNvPicPr>
            <a:picLocks noChangeAspect="1"/>
          </p:cNvPicPr>
          <p:nvPr/>
        </p:nvPicPr>
        <p:blipFill>
          <a:blip r:embed="rId4"/>
          <a:stretch/>
        </p:blipFill>
        <p:spPr bwMode="auto">
          <a:xfrm>
            <a:off x="4097867" y="1017265"/>
            <a:ext cx="3325378" cy="2098468"/>
          </a:xfrm>
          <a:prstGeom prst="rect">
            <a:avLst/>
          </a:prstGeom>
        </p:spPr>
      </p:pic>
      <p:sp>
        <p:nvSpPr>
          <p:cNvPr id="2" name="Textfeld 1"/>
          <p:cNvSpPr txBox="1"/>
          <p:nvPr/>
        </p:nvSpPr>
        <p:spPr bwMode="auto">
          <a:xfrm>
            <a:off x="353280" y="10225365"/>
            <a:ext cx="5617214" cy="400110"/>
          </a:xfrm>
          <a:prstGeom prst="rect">
            <a:avLst/>
          </a:prstGeom>
          <a:noFill/>
        </p:spPr>
        <p:txBody>
          <a:bodyPr wrap="square" rtlCol="0">
            <a:spAutoFit/>
          </a:bodyPr>
          <a:lstStyle/>
          <a:p>
            <a:pPr>
              <a:defRPr/>
            </a:pPr>
            <a:r>
              <a:rPr lang="de-DE" sz="1000">
                <a:latin typeface="Calibri Light"/>
              </a:rPr>
              <a:t>Die vorliegenden Kartensets basieren auf einer Idee der Pädagogischen Hochschule Zürich und deren </a:t>
            </a:r>
            <a:r>
              <a:rPr lang="de-DE" sz="1000" u="sng">
                <a:latin typeface="Calibri Light"/>
                <a:hlinkClick r:id="rId5" tooltip="https://kompassdigitalerwandel.ch/"/>
              </a:rPr>
              <a:t>Kartenset zum digitalen Wandel</a:t>
            </a:r>
            <a:r>
              <a:rPr lang="de-DE" sz="1000">
                <a:latin typeface="Calibri Light"/>
              </a:rPr>
              <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 name="Rechteck 6"/>
          <p:cNvSpPr/>
          <p:nvPr/>
        </p:nvSpPr>
        <p:spPr bwMode="auto">
          <a:xfrm>
            <a:off x="296806" y="1254482"/>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Der Einsatz digitaler Medien ermöglicht eine klare, nachvollziehbare Strukturierung und Bereitstellung der Unterrichtsinhalte und hilft dabei, Lernziele und Erwartungen an die Lernenden klar zu kommunizieren. </a:t>
            </a:r>
            <a:endParaRPr/>
          </a:p>
        </p:txBody>
      </p:sp>
      <p:sp>
        <p:nvSpPr>
          <p:cNvPr id="5" name="Textfeld 4"/>
          <p:cNvSpPr txBox="1"/>
          <p:nvPr/>
        </p:nvSpPr>
        <p:spPr bwMode="auto">
          <a:xfrm>
            <a:off x="3950216" y="246134"/>
            <a:ext cx="3125397" cy="707886"/>
          </a:xfrm>
          <a:prstGeom prst="rect">
            <a:avLst/>
          </a:prstGeom>
          <a:noFill/>
        </p:spPr>
        <p:txBody>
          <a:bodyPr wrap="square">
            <a:spAutoFit/>
          </a:bodyPr>
          <a:lstStyle/>
          <a:p>
            <a:pPr>
              <a:defRPr/>
            </a:pPr>
            <a:r>
              <a:rPr lang="de-CH" sz="2000" b="1" dirty="0">
                <a:solidFill>
                  <a:schemeClr val="accent1"/>
                </a:solidFill>
                <a:latin typeface="Amatic SC"/>
                <a:cs typeface="Amatic SC"/>
              </a:rPr>
              <a:t>Anschauliche Darstellung von Unterrichtsinhalten</a:t>
            </a:r>
            <a:endParaRPr dirty="0"/>
          </a:p>
        </p:txBody>
      </p:sp>
      <p:sp>
        <p:nvSpPr>
          <p:cNvPr id="6" name="Textfeld 5"/>
          <p:cNvSpPr txBox="1"/>
          <p:nvPr/>
        </p:nvSpPr>
        <p:spPr bwMode="auto">
          <a:xfrm>
            <a:off x="255761" y="256054"/>
            <a:ext cx="3249634" cy="1015663"/>
          </a:xfrm>
          <a:prstGeom prst="rect">
            <a:avLst/>
          </a:prstGeom>
          <a:noFill/>
        </p:spPr>
        <p:txBody>
          <a:bodyPr wrap="square">
            <a:spAutoFit/>
          </a:bodyPr>
          <a:lstStyle/>
          <a:p>
            <a:pPr>
              <a:defRPr/>
            </a:pPr>
            <a:r>
              <a:rPr lang="de-CH" sz="2000" b="1">
                <a:solidFill>
                  <a:schemeClr val="accent1"/>
                </a:solidFill>
                <a:latin typeface="Amatic SC"/>
                <a:cs typeface="Amatic SC"/>
              </a:rPr>
              <a:t>Strukturierung der Lehr- und Lerninhalte</a:t>
            </a:r>
            <a:endParaRPr/>
          </a:p>
          <a:p>
            <a:pPr>
              <a:defRPr/>
            </a:pPr>
            <a:endParaRPr lang="de-DE" sz="2000" b="1">
              <a:latin typeface="Amatic SC"/>
              <a:cs typeface="Amatic SC"/>
            </a:endParaRPr>
          </a:p>
        </p:txBody>
      </p:sp>
      <p:sp>
        <p:nvSpPr>
          <p:cNvPr id="4" name="Abgerundete rechteckige Legende 3"/>
          <p:cNvSpPr/>
          <p:nvPr/>
        </p:nvSpPr>
        <p:spPr bwMode="auto">
          <a:xfrm>
            <a:off x="197396" y="1254482"/>
            <a:ext cx="3420920" cy="918683"/>
          </a:xfrm>
          <a:prstGeom prst="wedgeRoundRectCallout">
            <a:avLst>
              <a:gd name="adj1" fmla="val -34670"/>
              <a:gd name="adj2" fmla="val -68634"/>
              <a:gd name="adj3" fmla="val 16667"/>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2" name="Rechteck 11"/>
          <p:cNvSpPr/>
          <p:nvPr/>
        </p:nvSpPr>
        <p:spPr bwMode="auto">
          <a:xfrm>
            <a:off x="4022372" y="1388699"/>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100">
                <a:solidFill>
                  <a:schemeClr val="tx1"/>
                </a:solidFill>
                <a:latin typeface="Calibri Light"/>
                <a:cs typeface="Amatic SC"/>
              </a:rPr>
              <a:t>Multimediale Elemente wie Videos und interaktive Grafiken fördern das Verständnis komplexer Inhalte.</a:t>
            </a:r>
            <a:endParaRPr/>
          </a:p>
        </p:txBody>
      </p:sp>
      <p:sp>
        <p:nvSpPr>
          <p:cNvPr id="13" name="Abgerundete rechteckige Legende 12"/>
          <p:cNvSpPr/>
          <p:nvPr/>
        </p:nvSpPr>
        <p:spPr bwMode="auto">
          <a:xfrm>
            <a:off x="3941359" y="1225267"/>
            <a:ext cx="3420920" cy="918683"/>
          </a:xfrm>
          <a:prstGeom prst="wedgeRoundRectCallout">
            <a:avLst>
              <a:gd name="adj1" fmla="val -34670"/>
              <a:gd name="adj2" fmla="val -68634"/>
              <a:gd name="adj3" fmla="val 16667"/>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accent1"/>
              </a:solidFill>
            </a:endParaRPr>
          </a:p>
        </p:txBody>
      </p:sp>
      <p:sp>
        <p:nvSpPr>
          <p:cNvPr id="16" name="Rechteck 15"/>
          <p:cNvSpPr/>
          <p:nvPr/>
        </p:nvSpPr>
        <p:spPr bwMode="auto">
          <a:xfrm>
            <a:off x="296806" y="4009126"/>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Lernergebnisse lassen sich durch den Einsatz digitaler Medien, wie Präsentationen, interaktive Zusammenfassungen und weitere Lernprodukte kreativ und nachhaltig veranschaulichen. </a:t>
            </a:r>
            <a:endParaRPr lang="de-CH" sz="1100">
              <a:solidFill>
                <a:schemeClr val="tx1"/>
              </a:solidFill>
              <a:latin typeface="Calibri Light"/>
              <a:cs typeface="Amatic SC"/>
            </a:endParaRPr>
          </a:p>
        </p:txBody>
      </p:sp>
      <p:sp>
        <p:nvSpPr>
          <p:cNvPr id="17" name="Textfeld 16"/>
          <p:cNvSpPr txBox="1"/>
          <p:nvPr/>
        </p:nvSpPr>
        <p:spPr bwMode="auto">
          <a:xfrm>
            <a:off x="3950216" y="2743599"/>
            <a:ext cx="3251117" cy="707886"/>
          </a:xfrm>
          <a:prstGeom prst="rect">
            <a:avLst/>
          </a:prstGeom>
          <a:noFill/>
        </p:spPr>
        <p:txBody>
          <a:bodyPr wrap="square">
            <a:spAutoFit/>
          </a:bodyPr>
          <a:lstStyle/>
          <a:p>
            <a:pPr>
              <a:defRPr/>
            </a:pPr>
            <a:r>
              <a:rPr lang="de-DE" sz="2000" b="1" dirty="0">
                <a:solidFill>
                  <a:schemeClr val="accent2"/>
                </a:solidFill>
                <a:latin typeface="Amatic SC"/>
                <a:cs typeface="Amatic SC"/>
              </a:rPr>
              <a:t>Aufgreifen des Mediennutzungsverhaltens</a:t>
            </a:r>
            <a:endParaRPr dirty="0"/>
          </a:p>
        </p:txBody>
      </p:sp>
      <p:sp>
        <p:nvSpPr>
          <p:cNvPr id="32" name="Textfeld 31"/>
          <p:cNvSpPr txBox="1"/>
          <p:nvPr/>
        </p:nvSpPr>
        <p:spPr bwMode="auto">
          <a:xfrm>
            <a:off x="255761" y="2980696"/>
            <a:ext cx="2394390" cy="400110"/>
          </a:xfrm>
          <a:prstGeom prst="rect">
            <a:avLst/>
          </a:prstGeom>
          <a:noFill/>
        </p:spPr>
        <p:txBody>
          <a:bodyPr wrap="square">
            <a:spAutoFit/>
          </a:bodyPr>
          <a:lstStyle/>
          <a:p>
            <a:pPr>
              <a:defRPr/>
            </a:pPr>
            <a:r>
              <a:rPr lang="de-CH" sz="2000" b="1">
                <a:solidFill>
                  <a:schemeClr val="accent1"/>
                </a:solidFill>
                <a:latin typeface="Amatic SC"/>
                <a:cs typeface="Amatic SC"/>
              </a:rPr>
              <a:t>Ergebnissicherung</a:t>
            </a:r>
            <a:r>
              <a:rPr lang="de-CH" sz="2000" b="1">
                <a:solidFill>
                  <a:schemeClr val="tx1"/>
                </a:solidFill>
                <a:latin typeface="Amatic SC"/>
                <a:cs typeface="Amatic SC"/>
              </a:rPr>
              <a:t> </a:t>
            </a:r>
            <a:endParaRPr/>
          </a:p>
        </p:txBody>
      </p:sp>
      <p:sp>
        <p:nvSpPr>
          <p:cNvPr id="36" name="Abgerundete rechteckige Legende 35"/>
          <p:cNvSpPr/>
          <p:nvPr/>
        </p:nvSpPr>
        <p:spPr bwMode="auto">
          <a:xfrm>
            <a:off x="197396" y="4009126"/>
            <a:ext cx="3420920" cy="918683"/>
          </a:xfrm>
          <a:prstGeom prst="wedgeRoundRectCallout">
            <a:avLst>
              <a:gd name="adj1" fmla="val -34670"/>
              <a:gd name="adj2" fmla="val -68634"/>
              <a:gd name="adj3" fmla="val 16667"/>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7" name="Rechteck 36"/>
          <p:cNvSpPr/>
          <p:nvPr/>
        </p:nvSpPr>
        <p:spPr bwMode="auto">
          <a:xfrm>
            <a:off x="4022372" y="3817182"/>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Digitale Medien können dazu beitragen, den Unterricht an das Nutzungsverhalten der Lernenden und die Vorteile, die sie durch die Nutzung erfahren (wie Vernetztheit, Kooperation, Unmittelbarkeit…), anzupassen und eröffnen Raum für Reflexion und Thematisierung von Herausforderungen im Medienumgang.</a:t>
            </a:r>
            <a:endParaRPr/>
          </a:p>
          <a:p>
            <a:pPr algn="ctr">
              <a:defRPr/>
            </a:pPr>
            <a:endParaRPr lang="de-CH" sz="1100">
              <a:solidFill>
                <a:schemeClr val="tx1"/>
              </a:solidFill>
              <a:latin typeface="Calibri Light"/>
              <a:cs typeface="Amatic SC"/>
            </a:endParaRPr>
          </a:p>
        </p:txBody>
      </p:sp>
      <p:sp>
        <p:nvSpPr>
          <p:cNvPr id="38" name="Abgerundete rechteckige Legende 37"/>
          <p:cNvSpPr/>
          <p:nvPr/>
        </p:nvSpPr>
        <p:spPr bwMode="auto">
          <a:xfrm>
            <a:off x="3941359" y="3817182"/>
            <a:ext cx="3420920" cy="1260085"/>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9" name="Rechteck 38"/>
          <p:cNvSpPr/>
          <p:nvPr/>
        </p:nvSpPr>
        <p:spPr bwMode="auto">
          <a:xfrm>
            <a:off x="365128" y="6781366"/>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Eine Vielzahl von authentischen Materialien ermöglicht aktuelle und relevante Themen abzudecken und das Lernen an realen Kontexten auszurichten</a:t>
            </a:r>
            <a:r>
              <a:rPr lang="de-CH" sz="1100">
                <a:solidFill>
                  <a:schemeClr val="tx1"/>
                </a:solidFill>
                <a:latin typeface="Calibri Light"/>
                <a:cs typeface="Amatic SC"/>
              </a:rPr>
              <a:t>.</a:t>
            </a:r>
            <a:r>
              <a:rPr lang="de-DE" sz="1100">
                <a:solidFill>
                  <a:schemeClr val="tx1"/>
                </a:solidFill>
                <a:latin typeface="Calibri Light"/>
                <a:cs typeface="Amatic SC"/>
              </a:rPr>
              <a:t>. </a:t>
            </a:r>
            <a:endParaRPr/>
          </a:p>
          <a:p>
            <a:pPr algn="ctr">
              <a:defRPr/>
            </a:pPr>
            <a:endParaRPr lang="de-CH" sz="1100">
              <a:solidFill>
                <a:schemeClr val="tx1"/>
              </a:solidFill>
              <a:latin typeface="Calibri Light"/>
              <a:cs typeface="Amatic SC"/>
            </a:endParaRPr>
          </a:p>
        </p:txBody>
      </p:sp>
      <p:sp>
        <p:nvSpPr>
          <p:cNvPr id="40" name="Textfeld 39"/>
          <p:cNvSpPr txBox="1"/>
          <p:nvPr/>
        </p:nvSpPr>
        <p:spPr bwMode="auto">
          <a:xfrm>
            <a:off x="3982404" y="5642930"/>
            <a:ext cx="3218929" cy="707886"/>
          </a:xfrm>
          <a:prstGeom prst="rect">
            <a:avLst/>
          </a:prstGeom>
          <a:noFill/>
        </p:spPr>
        <p:txBody>
          <a:bodyPr wrap="square">
            <a:spAutoFit/>
          </a:bodyPr>
          <a:lstStyle/>
          <a:p>
            <a:pPr>
              <a:defRPr/>
            </a:pPr>
            <a:r>
              <a:rPr lang="de-CH" sz="2000" b="1" dirty="0">
                <a:solidFill>
                  <a:schemeClr val="accent3"/>
                </a:solidFill>
                <a:latin typeface="Amatic SC"/>
                <a:cs typeface="Amatic SC"/>
              </a:rPr>
              <a:t>Angemessene Variation der Lehr- und Lernmethode </a:t>
            </a:r>
            <a:endParaRPr dirty="0"/>
          </a:p>
        </p:txBody>
      </p:sp>
      <p:sp>
        <p:nvSpPr>
          <p:cNvPr id="41" name="Textfeld 40"/>
          <p:cNvSpPr txBox="1"/>
          <p:nvPr/>
        </p:nvSpPr>
        <p:spPr bwMode="auto">
          <a:xfrm>
            <a:off x="296806" y="5691249"/>
            <a:ext cx="2394390" cy="707886"/>
          </a:xfrm>
          <a:prstGeom prst="rect">
            <a:avLst/>
          </a:prstGeom>
          <a:noFill/>
        </p:spPr>
        <p:txBody>
          <a:bodyPr wrap="square">
            <a:spAutoFit/>
          </a:bodyPr>
          <a:lstStyle/>
          <a:p>
            <a:pPr>
              <a:defRPr/>
            </a:pPr>
            <a:r>
              <a:rPr lang="de-CH" sz="2000" b="1">
                <a:solidFill>
                  <a:schemeClr val="accent2"/>
                </a:solidFill>
                <a:latin typeface="Amatic SC"/>
                <a:cs typeface="Amatic SC"/>
              </a:rPr>
              <a:t>Alltags- und Anwendungsbezug</a:t>
            </a:r>
            <a:endParaRPr/>
          </a:p>
        </p:txBody>
      </p:sp>
      <p:sp>
        <p:nvSpPr>
          <p:cNvPr id="42" name="Abgerundete rechteckige Legende 41"/>
          <p:cNvSpPr/>
          <p:nvPr/>
        </p:nvSpPr>
        <p:spPr bwMode="auto">
          <a:xfrm>
            <a:off x="238441" y="6723065"/>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3" name="Rechteck 42"/>
          <p:cNvSpPr/>
          <p:nvPr/>
        </p:nvSpPr>
        <p:spPr bwMode="auto">
          <a:xfrm>
            <a:off x="3982404" y="6486057"/>
            <a:ext cx="3420919" cy="14411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000">
                <a:solidFill>
                  <a:schemeClr val="tx1"/>
                </a:solidFill>
                <a:latin typeface="Calibri Light"/>
                <a:cs typeface="Amatic SC"/>
              </a:rPr>
              <a:t>Digitale Medien erweitern die Möglichkeiten zur Auseinandersetzung mit den Unterrichtsinhalten, wodurch Methoden, Sozialformen und Aufgabenstellungen flexibel an die Voraussetzungen der Lernenden und die Anforderungen des Lerngegenstandes angepasst werden können. Sie unterstützen dabei sowohl lehrerzentrierte Unterrichtsformen als auch Methoden, die z. B. die Selbstorganisation oder Kooperation der Schülerinnen und Schüler fördern. </a:t>
            </a:r>
            <a:endParaRPr/>
          </a:p>
        </p:txBody>
      </p:sp>
      <p:sp>
        <p:nvSpPr>
          <p:cNvPr id="44" name="Abgerundete rechteckige Legende 43"/>
          <p:cNvSpPr/>
          <p:nvPr/>
        </p:nvSpPr>
        <p:spPr bwMode="auto">
          <a:xfrm>
            <a:off x="3982404" y="6479624"/>
            <a:ext cx="3420920" cy="1334372"/>
          </a:xfrm>
          <a:prstGeom prst="wedgeRoundRectCallout">
            <a:avLst>
              <a:gd name="adj1" fmla="val -34670"/>
              <a:gd name="adj2" fmla="val -61606"/>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5" name="Rechteck 44"/>
          <p:cNvSpPr/>
          <p:nvPr/>
        </p:nvSpPr>
        <p:spPr bwMode="auto">
          <a:xfrm>
            <a:off x="296806" y="9548697"/>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Analoge und digitale Lehr- und Lernsettings greifen bei der Unterrichtsplanung gelingend ineinander, um bestmögliche Lernergebnisse zu erzielen. </a:t>
            </a:r>
            <a:endParaRPr/>
          </a:p>
          <a:p>
            <a:pPr algn="ctr">
              <a:defRPr/>
            </a:pPr>
            <a:endParaRPr lang="de-CH" sz="1100">
              <a:solidFill>
                <a:schemeClr val="tx1"/>
              </a:solidFill>
              <a:latin typeface="Calibri Light"/>
              <a:cs typeface="Amatic SC"/>
            </a:endParaRPr>
          </a:p>
        </p:txBody>
      </p:sp>
      <p:sp>
        <p:nvSpPr>
          <p:cNvPr id="46" name="Textfeld 45"/>
          <p:cNvSpPr txBox="1"/>
          <p:nvPr/>
        </p:nvSpPr>
        <p:spPr bwMode="auto">
          <a:xfrm>
            <a:off x="3950216" y="8403508"/>
            <a:ext cx="3393929" cy="707886"/>
          </a:xfrm>
          <a:prstGeom prst="rect">
            <a:avLst/>
          </a:prstGeom>
          <a:noFill/>
        </p:spPr>
        <p:txBody>
          <a:bodyPr wrap="square">
            <a:spAutoFit/>
          </a:bodyPr>
          <a:lstStyle/>
          <a:p>
            <a:pPr>
              <a:defRPr/>
            </a:pPr>
            <a:r>
              <a:rPr lang="de-CH" sz="2000" b="1" dirty="0" err="1">
                <a:solidFill>
                  <a:schemeClr val="accent4"/>
                </a:solidFill>
                <a:latin typeface="Amatic SC"/>
                <a:cs typeface="Amatic SC"/>
              </a:rPr>
              <a:t>Lernstandserfassung</a:t>
            </a:r>
            <a:r>
              <a:rPr lang="de-CH" sz="2000" b="1" dirty="0">
                <a:solidFill>
                  <a:schemeClr val="accent4"/>
                </a:solidFill>
                <a:latin typeface="Amatic SC"/>
                <a:cs typeface="Amatic SC"/>
              </a:rPr>
              <a:t> und Anpassung des Lernangebotes</a:t>
            </a:r>
            <a:endParaRPr dirty="0"/>
          </a:p>
        </p:txBody>
      </p:sp>
      <p:sp>
        <p:nvSpPr>
          <p:cNvPr id="47" name="Textfeld 46"/>
          <p:cNvSpPr txBox="1"/>
          <p:nvPr/>
        </p:nvSpPr>
        <p:spPr bwMode="auto">
          <a:xfrm>
            <a:off x="296805" y="8419107"/>
            <a:ext cx="3208590" cy="707886"/>
          </a:xfrm>
          <a:prstGeom prst="rect">
            <a:avLst/>
          </a:prstGeom>
          <a:noFill/>
        </p:spPr>
        <p:txBody>
          <a:bodyPr wrap="square">
            <a:spAutoFit/>
          </a:bodyPr>
          <a:lstStyle/>
          <a:p>
            <a:pPr>
              <a:defRPr/>
            </a:pPr>
            <a:r>
              <a:rPr lang="de-CH" sz="2000" b="1" dirty="0">
                <a:solidFill>
                  <a:schemeClr val="accent3"/>
                </a:solidFill>
                <a:latin typeface="Amatic SC"/>
                <a:cs typeface="Amatic SC"/>
              </a:rPr>
              <a:t>Verschränkung analoger und digitaler Lernsettings</a:t>
            </a:r>
            <a:endParaRPr dirty="0"/>
          </a:p>
        </p:txBody>
      </p:sp>
      <p:sp>
        <p:nvSpPr>
          <p:cNvPr id="48" name="Abgerundete rechteckige Legende 47"/>
          <p:cNvSpPr/>
          <p:nvPr/>
        </p:nvSpPr>
        <p:spPr bwMode="auto">
          <a:xfrm>
            <a:off x="197396" y="9548697"/>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9" name="Rechteck 48"/>
          <p:cNvSpPr/>
          <p:nvPr/>
        </p:nvSpPr>
        <p:spPr bwMode="auto">
          <a:xfrm>
            <a:off x="4022372" y="9548697"/>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Der Einsatz digitaler Medien ermöglicht die Erfassung des individuellen Lernstandes sowie die Beobachtung des Lernprozesses, um eine effiziente Anpassung des Lernangebotes an spezifische Voraussetzungen der Lernenden zu ermöglichen. </a:t>
            </a:r>
            <a:endParaRPr/>
          </a:p>
        </p:txBody>
      </p:sp>
      <p:sp>
        <p:nvSpPr>
          <p:cNvPr id="50" name="Abgerundete rechteckige Legende 49"/>
          <p:cNvSpPr/>
          <p:nvPr/>
        </p:nvSpPr>
        <p:spPr bwMode="auto">
          <a:xfrm>
            <a:off x="3941359" y="9519482"/>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pic>
        <p:nvPicPr>
          <p:cNvPr id="8" name="Grafik 7" descr="Ein Bild, das Screenshot, Quadrat, Farbigkeit, Rechteck enthält.&#10;&#10;KI-generierte Inhalte können fehlerhaft sein."/>
          <p:cNvPicPr>
            <a:picLocks noChangeAspect="1"/>
          </p:cNvPicPr>
          <p:nvPr/>
        </p:nvPicPr>
        <p:blipFill>
          <a:blip r:embed="rId3"/>
          <a:stretch/>
        </p:blipFill>
        <p:spPr bwMode="auto">
          <a:xfrm>
            <a:off x="3133511" y="4968889"/>
            <a:ext cx="663388" cy="377016"/>
          </a:xfrm>
          <a:prstGeom prst="rect">
            <a:avLst/>
          </a:prstGeom>
        </p:spPr>
      </p:pic>
      <p:pic>
        <p:nvPicPr>
          <p:cNvPr id="9" name="Grafik 8" descr="Ein Bild, das Screenshot, Quadrat, Farbigkeit, Rechteck enthält.&#10;&#10;KI-generierte Inhalte können fehlerhaft sein."/>
          <p:cNvPicPr>
            <a:picLocks noChangeAspect="1"/>
          </p:cNvPicPr>
          <p:nvPr/>
        </p:nvPicPr>
        <p:blipFill>
          <a:blip r:embed="rId3"/>
          <a:stretch/>
        </p:blipFill>
        <p:spPr bwMode="auto">
          <a:xfrm>
            <a:off x="3132657" y="7685426"/>
            <a:ext cx="663388" cy="377016"/>
          </a:xfrm>
          <a:prstGeom prst="rect">
            <a:avLst/>
          </a:prstGeom>
        </p:spPr>
      </p:pic>
      <p:pic>
        <p:nvPicPr>
          <p:cNvPr id="10" name="Grafik 9" descr="Ein Bild, das Screenshot, Quadrat, Farbigkeit, Rechteck enthält.&#10;&#10;KI-generierte Inhalte können fehlerhaft sein."/>
          <p:cNvPicPr>
            <a:picLocks noChangeAspect="1"/>
          </p:cNvPicPr>
          <p:nvPr/>
        </p:nvPicPr>
        <p:blipFill>
          <a:blip r:embed="rId3"/>
          <a:stretch/>
        </p:blipFill>
        <p:spPr bwMode="auto">
          <a:xfrm>
            <a:off x="3132657" y="10292683"/>
            <a:ext cx="663388" cy="377016"/>
          </a:xfrm>
          <a:prstGeom prst="rect">
            <a:avLst/>
          </a:prstGeom>
        </p:spPr>
      </p:pic>
      <p:pic>
        <p:nvPicPr>
          <p:cNvPr id="11" name="Grafik 10" descr="Ein Bild, das Screenshot, Quadrat, Farbigkeit, Rechteck enthält.&#10;&#10;KI-generierte Inhalte können fehlerhaft sein."/>
          <p:cNvPicPr>
            <a:picLocks noChangeAspect="1"/>
          </p:cNvPicPr>
          <p:nvPr/>
        </p:nvPicPr>
        <p:blipFill>
          <a:blip r:embed="rId3"/>
          <a:stretch/>
        </p:blipFill>
        <p:spPr bwMode="auto">
          <a:xfrm>
            <a:off x="6896287" y="2210913"/>
            <a:ext cx="663388" cy="377016"/>
          </a:xfrm>
          <a:prstGeom prst="rect">
            <a:avLst/>
          </a:prstGeom>
        </p:spPr>
      </p:pic>
      <p:pic>
        <p:nvPicPr>
          <p:cNvPr id="14" name="Grafik 13" descr="Ein Bild, das Screenshot, Quadrat, Farbigkeit, Rechteck enthält.&#10;&#10;KI-generierte Inhalte können fehlerhaft sein."/>
          <p:cNvPicPr>
            <a:picLocks noChangeAspect="1"/>
          </p:cNvPicPr>
          <p:nvPr/>
        </p:nvPicPr>
        <p:blipFill>
          <a:blip r:embed="rId3"/>
          <a:stretch/>
        </p:blipFill>
        <p:spPr bwMode="auto">
          <a:xfrm>
            <a:off x="6896287" y="4968889"/>
            <a:ext cx="663388" cy="377016"/>
          </a:xfrm>
          <a:prstGeom prst="rect">
            <a:avLst/>
          </a:prstGeom>
        </p:spPr>
      </p:pic>
      <p:pic>
        <p:nvPicPr>
          <p:cNvPr id="15" name="Grafik 14" descr="Ein Bild, das Screenshot, Quadrat, Farbigkeit, Rechteck enthält.&#10;&#10;KI-generierte Inhalte können fehlerhaft sein."/>
          <p:cNvPicPr>
            <a:picLocks noChangeAspect="1"/>
          </p:cNvPicPr>
          <p:nvPr/>
        </p:nvPicPr>
        <p:blipFill>
          <a:blip r:embed="rId3"/>
          <a:stretch/>
        </p:blipFill>
        <p:spPr bwMode="auto">
          <a:xfrm>
            <a:off x="6869639" y="7721444"/>
            <a:ext cx="663388" cy="377016"/>
          </a:xfrm>
          <a:prstGeom prst="rect">
            <a:avLst/>
          </a:prstGeom>
        </p:spPr>
      </p:pic>
      <p:pic>
        <p:nvPicPr>
          <p:cNvPr id="18" name="Grafik 17" descr="Ein Bild, das Screenshot, Quadrat, Farbigkeit, Rechteck enthält.&#10;&#10;KI-generierte Inhalte können fehlerhaft sein."/>
          <p:cNvPicPr>
            <a:picLocks noChangeAspect="1"/>
          </p:cNvPicPr>
          <p:nvPr/>
        </p:nvPicPr>
        <p:blipFill>
          <a:blip r:embed="rId3"/>
          <a:stretch/>
        </p:blipFill>
        <p:spPr bwMode="auto">
          <a:xfrm>
            <a:off x="6896287" y="10295467"/>
            <a:ext cx="663388" cy="377016"/>
          </a:xfrm>
          <a:prstGeom prst="rect">
            <a:avLst/>
          </a:prstGeom>
        </p:spPr>
      </p:pic>
      <p:grpSp>
        <p:nvGrpSpPr>
          <p:cNvPr id="34" name="Gruppieren 33"/>
          <p:cNvGrpSpPr/>
          <p:nvPr/>
        </p:nvGrpSpPr>
        <p:grpSpPr bwMode="auto">
          <a:xfrm>
            <a:off x="3132657" y="2210913"/>
            <a:ext cx="663388" cy="377016"/>
            <a:chOff x="3132657" y="2210913"/>
            <a:chExt cx="663388" cy="377016"/>
          </a:xfrm>
        </p:grpSpPr>
        <p:pic>
          <p:nvPicPr>
            <p:cNvPr id="3" name="Grafik 2"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19" name="Textfeld 18"/>
            <p:cNvSpPr txBox="1"/>
            <p:nvPr/>
          </p:nvSpPr>
          <p:spPr bwMode="auto">
            <a:xfrm>
              <a:off x="3347669" y="2236571"/>
              <a:ext cx="233364" cy="230832"/>
            </a:xfrm>
            <a:prstGeom prst="rect">
              <a:avLst/>
            </a:prstGeom>
            <a:noFill/>
          </p:spPr>
          <p:txBody>
            <a:bodyPr wrap="square" rtlCol="0">
              <a:spAutoFit/>
            </a:bodyPr>
            <a:lstStyle/>
            <a:p>
              <a:pPr>
                <a:defRPr/>
              </a:pPr>
              <a:r>
                <a:rPr lang="de-DE" sz="900">
                  <a:solidFill>
                    <a:schemeClr val="bg1"/>
                  </a:solidFill>
                </a:rPr>
                <a:t>1</a:t>
              </a:r>
              <a:endParaRPr/>
            </a:p>
          </p:txBody>
        </p:sp>
      </p:grpSp>
      <p:sp>
        <p:nvSpPr>
          <p:cNvPr id="24" name="Textfeld 23"/>
          <p:cNvSpPr txBox="1"/>
          <p:nvPr/>
        </p:nvSpPr>
        <p:spPr bwMode="auto">
          <a:xfrm>
            <a:off x="7111299" y="2236571"/>
            <a:ext cx="233364" cy="230832"/>
          </a:xfrm>
          <a:prstGeom prst="rect">
            <a:avLst/>
          </a:prstGeom>
          <a:noFill/>
        </p:spPr>
        <p:txBody>
          <a:bodyPr wrap="square" rtlCol="0">
            <a:spAutoFit/>
          </a:bodyPr>
          <a:lstStyle/>
          <a:p>
            <a:pPr>
              <a:defRPr/>
            </a:pPr>
            <a:r>
              <a:rPr lang="de-DE" sz="900">
                <a:solidFill>
                  <a:schemeClr val="bg1"/>
                </a:solidFill>
              </a:rPr>
              <a:t>2</a:t>
            </a:r>
            <a:endParaRPr/>
          </a:p>
        </p:txBody>
      </p:sp>
      <p:sp>
        <p:nvSpPr>
          <p:cNvPr id="25" name="Textfeld 24"/>
          <p:cNvSpPr txBox="1"/>
          <p:nvPr/>
        </p:nvSpPr>
        <p:spPr bwMode="auto">
          <a:xfrm>
            <a:off x="3347670" y="5014941"/>
            <a:ext cx="233364" cy="230832"/>
          </a:xfrm>
          <a:prstGeom prst="rect">
            <a:avLst/>
          </a:prstGeom>
          <a:noFill/>
        </p:spPr>
        <p:txBody>
          <a:bodyPr wrap="square" rtlCol="0">
            <a:spAutoFit/>
          </a:bodyPr>
          <a:lstStyle/>
          <a:p>
            <a:pPr>
              <a:defRPr/>
            </a:pPr>
            <a:r>
              <a:rPr lang="de-DE" sz="900">
                <a:solidFill>
                  <a:schemeClr val="bg1"/>
                </a:solidFill>
              </a:rPr>
              <a:t>3</a:t>
            </a:r>
            <a:endParaRPr/>
          </a:p>
        </p:txBody>
      </p:sp>
      <p:sp>
        <p:nvSpPr>
          <p:cNvPr id="26" name="Textfeld 25"/>
          <p:cNvSpPr txBox="1"/>
          <p:nvPr/>
        </p:nvSpPr>
        <p:spPr bwMode="auto">
          <a:xfrm>
            <a:off x="7110781" y="4991496"/>
            <a:ext cx="233364" cy="230832"/>
          </a:xfrm>
          <a:prstGeom prst="rect">
            <a:avLst/>
          </a:prstGeom>
          <a:noFill/>
        </p:spPr>
        <p:txBody>
          <a:bodyPr wrap="square" rtlCol="0">
            <a:spAutoFit/>
          </a:bodyPr>
          <a:lstStyle/>
          <a:p>
            <a:pPr>
              <a:defRPr/>
            </a:pPr>
            <a:r>
              <a:rPr lang="de-DE" sz="900">
                <a:solidFill>
                  <a:schemeClr val="bg1"/>
                </a:solidFill>
              </a:rPr>
              <a:t>4</a:t>
            </a:r>
            <a:endParaRPr/>
          </a:p>
        </p:txBody>
      </p:sp>
      <p:sp>
        <p:nvSpPr>
          <p:cNvPr id="27" name="Textfeld 26"/>
          <p:cNvSpPr txBox="1"/>
          <p:nvPr/>
        </p:nvSpPr>
        <p:spPr bwMode="auto">
          <a:xfrm>
            <a:off x="7075613" y="7746419"/>
            <a:ext cx="233364" cy="230832"/>
          </a:xfrm>
          <a:prstGeom prst="rect">
            <a:avLst/>
          </a:prstGeom>
          <a:noFill/>
        </p:spPr>
        <p:txBody>
          <a:bodyPr wrap="square" rtlCol="0">
            <a:spAutoFit/>
          </a:bodyPr>
          <a:lstStyle/>
          <a:p>
            <a:pPr>
              <a:defRPr/>
            </a:pPr>
            <a:r>
              <a:rPr lang="de-DE" sz="900">
                <a:solidFill>
                  <a:schemeClr val="bg1"/>
                </a:solidFill>
              </a:rPr>
              <a:t>6</a:t>
            </a:r>
            <a:endParaRPr/>
          </a:p>
        </p:txBody>
      </p:sp>
      <p:sp>
        <p:nvSpPr>
          <p:cNvPr id="30" name="Textfeld 29"/>
          <p:cNvSpPr txBox="1"/>
          <p:nvPr/>
        </p:nvSpPr>
        <p:spPr bwMode="auto">
          <a:xfrm>
            <a:off x="3335948" y="7711251"/>
            <a:ext cx="233364" cy="230832"/>
          </a:xfrm>
          <a:prstGeom prst="rect">
            <a:avLst/>
          </a:prstGeom>
          <a:noFill/>
        </p:spPr>
        <p:txBody>
          <a:bodyPr wrap="square" rtlCol="0">
            <a:spAutoFit/>
          </a:bodyPr>
          <a:lstStyle/>
          <a:p>
            <a:pPr>
              <a:defRPr/>
            </a:pPr>
            <a:r>
              <a:rPr lang="de-DE" sz="900">
                <a:solidFill>
                  <a:schemeClr val="bg1"/>
                </a:solidFill>
              </a:rPr>
              <a:t>5</a:t>
            </a:r>
            <a:endParaRPr/>
          </a:p>
        </p:txBody>
      </p:sp>
      <p:sp>
        <p:nvSpPr>
          <p:cNvPr id="31" name="Textfeld 30"/>
          <p:cNvSpPr txBox="1"/>
          <p:nvPr/>
        </p:nvSpPr>
        <p:spPr bwMode="auto">
          <a:xfrm>
            <a:off x="3335949" y="10325497"/>
            <a:ext cx="233364" cy="230832"/>
          </a:xfrm>
          <a:prstGeom prst="rect">
            <a:avLst/>
          </a:prstGeom>
          <a:noFill/>
        </p:spPr>
        <p:txBody>
          <a:bodyPr wrap="square" rtlCol="0">
            <a:spAutoFit/>
          </a:bodyPr>
          <a:lstStyle/>
          <a:p>
            <a:pPr>
              <a:defRPr/>
            </a:pPr>
            <a:r>
              <a:rPr lang="de-DE" sz="900">
                <a:solidFill>
                  <a:schemeClr val="bg1"/>
                </a:solidFill>
              </a:rPr>
              <a:t>7</a:t>
            </a:r>
            <a:endParaRPr/>
          </a:p>
        </p:txBody>
      </p:sp>
      <p:sp>
        <p:nvSpPr>
          <p:cNvPr id="33" name="Textfeld 32"/>
          <p:cNvSpPr txBox="1"/>
          <p:nvPr/>
        </p:nvSpPr>
        <p:spPr bwMode="auto">
          <a:xfrm>
            <a:off x="7099058" y="10337221"/>
            <a:ext cx="233364" cy="230832"/>
          </a:xfrm>
          <a:prstGeom prst="rect">
            <a:avLst/>
          </a:prstGeom>
          <a:noFill/>
        </p:spPr>
        <p:txBody>
          <a:bodyPr wrap="square" rtlCol="0">
            <a:spAutoFit/>
          </a:bodyPr>
          <a:lstStyle/>
          <a:p>
            <a:pPr>
              <a:defRPr/>
            </a:pPr>
            <a:r>
              <a:rPr lang="de-DE" sz="900">
                <a:solidFill>
                  <a:schemeClr val="bg1"/>
                </a:solidFill>
              </a:rPr>
              <a:t>8</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 name="Rechteck 6"/>
          <p:cNvSpPr/>
          <p:nvPr/>
        </p:nvSpPr>
        <p:spPr bwMode="auto">
          <a:xfrm>
            <a:off x="135364" y="146565"/>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Anschauliche Darstellung von Unterrichtsinhalten</a:t>
            </a:r>
            <a:endParaRPr/>
          </a:p>
          <a:p>
            <a:pPr>
              <a:defRPr/>
            </a:pPr>
            <a:endParaRPr lang="de-CH" sz="1100">
              <a:solidFill>
                <a:schemeClr val="tx1"/>
              </a:solidFill>
            </a:endParaRPr>
          </a:p>
        </p:txBody>
      </p:sp>
      <p:sp>
        <p:nvSpPr>
          <p:cNvPr id="28" name="Rechteck 27"/>
          <p:cNvSpPr/>
          <p:nvPr/>
        </p:nvSpPr>
        <p:spPr bwMode="auto">
          <a:xfrm>
            <a:off x="135364" y="626089"/>
            <a:ext cx="3644472" cy="1943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den Lernprozess der Schülerinnen und Schüler durch multimediale Angebote, z. B. den kombinierten Einsatz von visuellen und auditiven Materialien.</a:t>
            </a:r>
            <a:endParaRPr/>
          </a:p>
          <a:p>
            <a:pPr marL="171450" indent="-171450">
              <a:buFont typeface="Symbol"/>
              <a:buChar char="-"/>
              <a:defRPr/>
            </a:pPr>
            <a:r>
              <a:rPr lang="de-CH" sz="1000">
                <a:solidFill>
                  <a:schemeClr val="tx1"/>
                </a:solidFill>
                <a:latin typeface="Calibri Light"/>
              </a:rPr>
              <a:t>das Verständnis und die Informationsverarbeitung, indem abstrakte und theoretische Konzepte, z. B. durch Visualisierung, Simulationen oder interaktive Modelle nachvollziehbar gemacht werden. </a:t>
            </a:r>
            <a:endParaRPr/>
          </a:p>
        </p:txBody>
      </p:sp>
      <p:sp>
        <p:nvSpPr>
          <p:cNvPr id="30" name="Rechteck 29"/>
          <p:cNvSpPr/>
          <p:nvPr/>
        </p:nvSpPr>
        <p:spPr bwMode="auto">
          <a:xfrm>
            <a:off x="3903125" y="146565"/>
            <a:ext cx="2527080" cy="428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Strukturierung der Lehr- und Lerninhalte</a:t>
            </a:r>
            <a:endParaRPr/>
          </a:p>
          <a:p>
            <a:pPr>
              <a:defRPr/>
            </a:pPr>
            <a:endParaRPr lang="de-CH" sz="1100">
              <a:solidFill>
                <a:schemeClr val="tx1"/>
              </a:solidFill>
            </a:endParaRPr>
          </a:p>
        </p:txBody>
      </p:sp>
      <p:sp>
        <p:nvSpPr>
          <p:cNvPr id="31" name="Rechteck 30"/>
          <p:cNvSpPr/>
          <p:nvPr/>
        </p:nvSpPr>
        <p:spPr bwMode="auto">
          <a:xfrm>
            <a:off x="3903124" y="615406"/>
            <a:ext cx="3656550" cy="1943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eine klare Visualisierung von Arbeitsaufträgen.</a:t>
            </a:r>
            <a:endParaRPr/>
          </a:p>
          <a:p>
            <a:pPr marL="171450" indent="-171450">
              <a:buFont typeface="Symbol"/>
              <a:buChar char="-"/>
              <a:defRPr/>
            </a:pPr>
            <a:r>
              <a:rPr lang="de-CH" sz="1000">
                <a:solidFill>
                  <a:schemeClr val="tx1"/>
                </a:solidFill>
                <a:latin typeface="Calibri Light"/>
              </a:rPr>
              <a:t>eine nachvollziehbare Strukturierung und Bereitstellung der Unterrichtsinhalte. </a:t>
            </a:r>
            <a:endParaRPr/>
          </a:p>
          <a:p>
            <a:pPr marL="171450" indent="-171450">
              <a:buFont typeface="Symbol"/>
              <a:buChar char="-"/>
              <a:defRPr/>
            </a:pPr>
            <a:r>
              <a:rPr lang="de-CH" sz="1000">
                <a:solidFill>
                  <a:schemeClr val="tx1"/>
                </a:solidFill>
                <a:latin typeface="Calibri Light"/>
              </a:rPr>
              <a:t>Klarheit über Erwartungen und Anforderungen sowie eine Übersicht über Kursabläufe, Zwischenziele, Abgabetermine und Lernziele. </a:t>
            </a:r>
            <a:endParaRPr/>
          </a:p>
        </p:txBody>
      </p:sp>
      <p:sp>
        <p:nvSpPr>
          <p:cNvPr id="32" name="Rechteck 31"/>
          <p:cNvSpPr/>
          <p:nvPr/>
        </p:nvSpPr>
        <p:spPr bwMode="auto">
          <a:xfrm>
            <a:off x="135364" y="2699053"/>
            <a:ext cx="2714029"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Aufgreifen des Mediennutzungsverhaltens</a:t>
            </a:r>
            <a:endParaRPr/>
          </a:p>
          <a:p>
            <a:pPr>
              <a:defRPr/>
            </a:pPr>
            <a:endParaRPr lang="de-CH" sz="1100">
              <a:solidFill>
                <a:schemeClr val="tx1"/>
              </a:solidFill>
            </a:endParaRPr>
          </a:p>
        </p:txBody>
      </p:sp>
      <p:sp>
        <p:nvSpPr>
          <p:cNvPr id="33" name="Rechteck 32"/>
          <p:cNvSpPr/>
          <p:nvPr/>
        </p:nvSpPr>
        <p:spPr bwMode="auto">
          <a:xfrm>
            <a:off x="3903124" y="2699053"/>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Ergebnissicherung </a:t>
            </a:r>
            <a:endParaRPr/>
          </a:p>
          <a:p>
            <a:pPr>
              <a:defRPr/>
            </a:pPr>
            <a:endParaRPr lang="de-CH" sz="1400" b="1">
              <a:solidFill>
                <a:schemeClr val="tx1"/>
              </a:solidFill>
            </a:endParaRPr>
          </a:p>
          <a:p>
            <a:pPr>
              <a:defRPr/>
            </a:pPr>
            <a:endParaRPr lang="de-CH" sz="1100">
              <a:solidFill>
                <a:schemeClr val="tx1"/>
              </a:solidFill>
            </a:endParaRPr>
          </a:p>
        </p:txBody>
      </p:sp>
      <p:sp>
        <p:nvSpPr>
          <p:cNvPr id="34" name="Rechteck 33"/>
          <p:cNvSpPr/>
          <p:nvPr/>
        </p:nvSpPr>
        <p:spPr bwMode="auto">
          <a:xfrm>
            <a:off x="135364" y="5438817"/>
            <a:ext cx="2714029"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Angemessene Variation der Lehr- und Lernmethode </a:t>
            </a:r>
            <a:endParaRPr/>
          </a:p>
          <a:p>
            <a:pPr>
              <a:defRPr/>
            </a:pPr>
            <a:endParaRPr lang="de-CH" sz="1100">
              <a:solidFill>
                <a:schemeClr val="tx1"/>
              </a:solidFill>
            </a:endParaRPr>
          </a:p>
        </p:txBody>
      </p:sp>
      <p:sp>
        <p:nvSpPr>
          <p:cNvPr id="35" name="Rechteck 34"/>
          <p:cNvSpPr/>
          <p:nvPr/>
        </p:nvSpPr>
        <p:spPr bwMode="auto">
          <a:xfrm>
            <a:off x="3903124" y="5438817"/>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Alltags- und Anwendungsbezug</a:t>
            </a:r>
            <a:endParaRPr/>
          </a:p>
          <a:p>
            <a:pPr>
              <a:defRPr/>
            </a:pPr>
            <a:endParaRPr lang="de-CH" sz="1100">
              <a:solidFill>
                <a:schemeClr val="tx1"/>
              </a:solidFill>
            </a:endParaRPr>
          </a:p>
        </p:txBody>
      </p:sp>
      <p:sp>
        <p:nvSpPr>
          <p:cNvPr id="36" name="Rechteck 35"/>
          <p:cNvSpPr/>
          <p:nvPr/>
        </p:nvSpPr>
        <p:spPr bwMode="auto">
          <a:xfrm>
            <a:off x="135364" y="8178581"/>
            <a:ext cx="2714029"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Lernstandserfassung und Anpassung des Lernangebotes</a:t>
            </a:r>
            <a:endParaRPr/>
          </a:p>
          <a:p>
            <a:pPr>
              <a:defRPr/>
            </a:pPr>
            <a:endParaRPr lang="de-CH" sz="1100">
              <a:solidFill>
                <a:schemeClr val="tx1"/>
              </a:solidFill>
            </a:endParaRPr>
          </a:p>
        </p:txBody>
      </p:sp>
      <p:sp>
        <p:nvSpPr>
          <p:cNvPr id="37" name="Rechteck 36"/>
          <p:cNvSpPr/>
          <p:nvPr/>
        </p:nvSpPr>
        <p:spPr bwMode="auto">
          <a:xfrm>
            <a:off x="3903125" y="8178581"/>
            <a:ext cx="2714030"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Verschränkung analoger und digitaler Lernsettings</a:t>
            </a:r>
            <a:endParaRPr/>
          </a:p>
          <a:p>
            <a:pPr>
              <a:defRPr/>
            </a:pPr>
            <a:endParaRPr lang="de-CH" sz="1100">
              <a:solidFill>
                <a:schemeClr val="tx1"/>
              </a:solidFill>
            </a:endParaRPr>
          </a:p>
        </p:txBody>
      </p:sp>
      <p:sp>
        <p:nvSpPr>
          <p:cNvPr id="38" name="Rechteck 37"/>
          <p:cNvSpPr/>
          <p:nvPr/>
        </p:nvSpPr>
        <p:spPr bwMode="auto">
          <a:xfrm>
            <a:off x="135364" y="3129024"/>
            <a:ext cx="3651396" cy="22168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lvl="0" indent="-171450">
              <a:buClr>
                <a:srgbClr val="000000"/>
              </a:buClr>
              <a:buFont typeface="Symbol"/>
              <a:buChar char="-"/>
              <a:defRPr/>
            </a:pPr>
            <a:r>
              <a:rPr lang="de-DE" sz="1000">
                <a:solidFill>
                  <a:schemeClr val="tx1"/>
                </a:solidFill>
                <a:latin typeface="Calibri Light"/>
              </a:rPr>
              <a:t>eine Mediennutzung zu gezielten Lernzwecken, die über private Unterhaltungs- und Kommunikationszwecke hinausgeht.</a:t>
            </a:r>
            <a:endParaRPr/>
          </a:p>
          <a:p>
            <a:pPr marL="171450" lvl="0" indent="-171450">
              <a:buClr>
                <a:srgbClr val="000000"/>
              </a:buClr>
              <a:buFont typeface="Symbol"/>
              <a:buChar char="-"/>
              <a:defRPr/>
            </a:pPr>
            <a:r>
              <a:rPr lang="de-DE" sz="1000">
                <a:solidFill>
                  <a:schemeClr val="tx1"/>
                </a:solidFill>
                <a:latin typeface="Calibri Light"/>
              </a:rPr>
              <a:t>die gezielte Reflexion des alltäglichen Mediennutzungsverhaltens der Lernenden.</a:t>
            </a:r>
            <a:endParaRPr/>
          </a:p>
          <a:p>
            <a:pPr marL="171450" indent="-171450">
              <a:buFont typeface="Symbol"/>
              <a:buChar char="-"/>
              <a:defRPr/>
            </a:pPr>
            <a:r>
              <a:rPr lang="de-DE" sz="1000">
                <a:solidFill>
                  <a:schemeClr val="tx1"/>
                </a:solidFill>
                <a:latin typeface="Calibri Light"/>
              </a:rPr>
              <a:t>eine gezielte Präventionsarbeit, indem Themen wie ein übermäßiger Medienkonsum sowie problematische Inhalte thematisiert werden. </a:t>
            </a:r>
            <a:endParaRPr lang="de-CH" sz="1000">
              <a:solidFill>
                <a:schemeClr val="tx1"/>
              </a:solidFill>
              <a:latin typeface="Calibri Light"/>
            </a:endParaRPr>
          </a:p>
        </p:txBody>
      </p:sp>
      <p:sp>
        <p:nvSpPr>
          <p:cNvPr id="39" name="Rechteck 38"/>
          <p:cNvSpPr/>
          <p:nvPr/>
        </p:nvSpPr>
        <p:spPr bwMode="auto">
          <a:xfrm>
            <a:off x="3852538" y="3014622"/>
            <a:ext cx="3455267" cy="2330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eine sichtbare Präsentation von Schülerergebnissen </a:t>
            </a:r>
            <a:endParaRPr/>
          </a:p>
          <a:p>
            <a:pPr>
              <a:defRPr/>
            </a:pPr>
            <a:r>
              <a:rPr lang="de-CH" sz="1000">
                <a:solidFill>
                  <a:schemeClr val="tx1"/>
                </a:solidFill>
                <a:latin typeface="Calibri Light"/>
              </a:rPr>
              <a:t>      (z. B. in Videos, Bildern und eBooks).</a:t>
            </a:r>
            <a:endParaRPr/>
          </a:p>
          <a:p>
            <a:pPr marL="171450" indent="-171450">
              <a:buFont typeface="Symbol"/>
              <a:buChar char="-"/>
              <a:defRPr/>
            </a:pPr>
            <a:r>
              <a:rPr lang="de-CH" sz="1000">
                <a:solidFill>
                  <a:schemeClr val="tx1"/>
                </a:solidFill>
                <a:latin typeface="Calibri Light"/>
              </a:rPr>
              <a:t>die strukturierte Sicherung und Vertiefung von Unterrichtsinhalten und Ergebnissen durch Materialbereitstellung zur gezielten Vor- und Nachbereitung des Unterrichts.</a:t>
            </a:r>
            <a:endParaRPr/>
          </a:p>
          <a:p>
            <a:pPr marL="171450" indent="-171450">
              <a:buFont typeface="Symbol"/>
              <a:buChar char="-"/>
              <a:defRPr/>
            </a:pPr>
            <a:r>
              <a:rPr lang="de-CH" sz="1000">
                <a:solidFill>
                  <a:schemeClr val="tx1"/>
                </a:solidFill>
                <a:latin typeface="Calibri Light"/>
              </a:rPr>
              <a:t>eine das Lernen unterstützende Wiederholung der Unterrichtsinhalte.</a:t>
            </a:r>
            <a:endParaRPr/>
          </a:p>
          <a:p>
            <a:pPr marL="171450" indent="-171450">
              <a:buFont typeface="Symbol"/>
              <a:buChar char="-"/>
              <a:defRPr/>
            </a:pPr>
            <a:r>
              <a:rPr lang="de-CH" sz="1000">
                <a:solidFill>
                  <a:schemeClr val="tx1"/>
                </a:solidFill>
                <a:latin typeface="Calibri Light"/>
              </a:rPr>
              <a:t>eine Unterrichtsdokumentation und Sicherung in Verbindung mit einer Dateiablage oder Lernplattform.</a:t>
            </a:r>
            <a:endParaRPr/>
          </a:p>
          <a:p>
            <a:pPr marL="171450" indent="-171450">
              <a:buFont typeface="Symbol"/>
              <a:buChar char="-"/>
              <a:defRPr/>
            </a:pPr>
            <a:r>
              <a:rPr lang="de-CH" sz="1000">
                <a:solidFill>
                  <a:schemeClr val="tx1"/>
                </a:solidFill>
                <a:latin typeface="Calibri Light"/>
              </a:rPr>
              <a:t>eine Anreicherung der Hefteinträge mit ergänzenden Materialien zur Unterstützung der Vor- und Nachbereitung des Unterrichts (z. B. durch Hyperlinks o. Ä.) </a:t>
            </a:r>
            <a:endParaRPr/>
          </a:p>
        </p:txBody>
      </p:sp>
      <p:sp>
        <p:nvSpPr>
          <p:cNvPr id="40" name="Rechteck 39"/>
          <p:cNvSpPr/>
          <p:nvPr/>
        </p:nvSpPr>
        <p:spPr bwMode="auto">
          <a:xfrm>
            <a:off x="135364" y="5897514"/>
            <a:ext cx="3644472" cy="22660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die Erweiterung des didaktisch-methodischen Repertoires der Lehrkraft durch den flexiblen Einsatz unterschiedlicher Methoden und Sozialformen.</a:t>
            </a:r>
            <a:endParaRPr/>
          </a:p>
          <a:p>
            <a:pPr marL="171450" indent="-171450">
              <a:buFont typeface="Symbol"/>
              <a:buChar char="-"/>
              <a:defRPr/>
            </a:pPr>
            <a:r>
              <a:rPr lang="de-CH" sz="1000">
                <a:solidFill>
                  <a:schemeClr val="tx1"/>
                </a:solidFill>
                <a:latin typeface="Calibri Light"/>
              </a:rPr>
              <a:t>die aktive Beteiligung der Schülerinnen und Schüler am Lernprozess durch ein vielfältiges Angebot an interaktiven, kollaborativen und kreativen Aufgabenformaten und Lernszenarien.</a:t>
            </a:r>
            <a:endParaRPr/>
          </a:p>
          <a:p>
            <a:pPr marL="171450" indent="-171450">
              <a:buFont typeface="Symbol"/>
              <a:buChar char="-"/>
              <a:defRPr/>
            </a:pPr>
            <a:r>
              <a:rPr lang="de-CH" sz="1000">
                <a:solidFill>
                  <a:schemeClr val="tx1"/>
                </a:solidFill>
                <a:latin typeface="Calibri Light"/>
              </a:rPr>
              <a:t>die Einbindung der Schülerinnen und Schüler in die vertiefte thematische Auseinandersetzung mit den Unterrichtsinhalten und die Erstellung von Ergebnissen.</a:t>
            </a:r>
            <a:endParaRPr/>
          </a:p>
        </p:txBody>
      </p:sp>
      <p:sp>
        <p:nvSpPr>
          <p:cNvPr id="41" name="Rechteck 40"/>
          <p:cNvSpPr/>
          <p:nvPr/>
        </p:nvSpPr>
        <p:spPr bwMode="auto">
          <a:xfrm>
            <a:off x="3903124" y="5773682"/>
            <a:ext cx="3656550" cy="24048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die Berücksichtigung individueller Interessen und Lernwege durch den Zugang zu verschiedenen Informationsquellen und Lernangeboten.</a:t>
            </a:r>
            <a:endParaRPr/>
          </a:p>
          <a:p>
            <a:pPr marL="171450" indent="-171450">
              <a:buFont typeface="Symbol"/>
              <a:buChar char="-"/>
              <a:defRPr/>
            </a:pPr>
            <a:r>
              <a:rPr lang="de-CH" sz="1000">
                <a:solidFill>
                  <a:schemeClr val="tx1"/>
                </a:solidFill>
                <a:latin typeface="Calibri Light"/>
              </a:rPr>
              <a:t>eine lernförderliche Mediennutzung, die den Aufbau wichtiger Kompetenzen zur mündigen Teilhabe an der Gesellschaft ermöglicht.</a:t>
            </a:r>
            <a:endParaRPr/>
          </a:p>
          <a:p>
            <a:pPr marL="171450" indent="-171450">
              <a:buFont typeface="Symbol"/>
              <a:buChar char="-"/>
              <a:defRPr/>
            </a:pPr>
            <a:r>
              <a:rPr lang="de-CH" sz="1000">
                <a:solidFill>
                  <a:schemeClr val="tx1"/>
                </a:solidFill>
                <a:latin typeface="Calibri Light"/>
              </a:rPr>
              <a:t>den Rückgriff auf Recherchemöglichkeiten und Wissensquellen, die Kindern und Jugendlichen bereits aus ihrem Alltag bekannt sind und bewusst in den Unterricht integriert sowie reflektiert genutzt werden (z. B. Zeitungsartikel, Fernsehsendungen, Podcasts, Videokanäle, Wikis und Websites). </a:t>
            </a:r>
            <a:endParaRPr/>
          </a:p>
        </p:txBody>
      </p:sp>
      <p:sp>
        <p:nvSpPr>
          <p:cNvPr id="42" name="Rechteck 41"/>
          <p:cNvSpPr/>
          <p:nvPr/>
        </p:nvSpPr>
        <p:spPr bwMode="auto">
          <a:xfrm>
            <a:off x="135364" y="8594628"/>
            <a:ext cx="3644473" cy="2151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950">
                <a:solidFill>
                  <a:schemeClr val="tx1"/>
                </a:solidFill>
                <a:latin typeface="Calibri Light"/>
              </a:rPr>
              <a:t>Der Einsatz digitaler Medien unterstützt…</a:t>
            </a:r>
            <a:endParaRPr/>
          </a:p>
          <a:p>
            <a:pPr marL="171450" indent="-171450">
              <a:buFont typeface="Symbol"/>
              <a:buChar char="-"/>
              <a:defRPr/>
            </a:pPr>
            <a:r>
              <a:rPr lang="de-CH" sz="950">
                <a:solidFill>
                  <a:schemeClr val="tx1"/>
                </a:solidFill>
                <a:latin typeface="Calibri Light"/>
              </a:rPr>
              <a:t>die Durchführung von Tests, die automatisch ausgewertet werden und somit ein unmittelbares Feedback ermöglichen.</a:t>
            </a:r>
            <a:endParaRPr/>
          </a:p>
          <a:p>
            <a:pPr marL="171450" indent="-171450">
              <a:buFont typeface="Symbol"/>
              <a:buChar char="-"/>
              <a:defRPr/>
            </a:pPr>
            <a:r>
              <a:rPr lang="de-CH" sz="950">
                <a:solidFill>
                  <a:schemeClr val="tx1"/>
                </a:solidFill>
                <a:latin typeface="Calibri Light"/>
              </a:rPr>
              <a:t>eine effektive Nachverfolgung des individuellen Lernfortschritts durch das Einreichen von Aufgaben und (Zwischen-)Ergebnissen.</a:t>
            </a:r>
            <a:endParaRPr/>
          </a:p>
          <a:p>
            <a:pPr marL="171450" indent="-171450">
              <a:buFont typeface="Symbol"/>
              <a:buChar char="-"/>
              <a:defRPr/>
            </a:pPr>
            <a:r>
              <a:rPr lang="de-CH" sz="950">
                <a:solidFill>
                  <a:schemeClr val="tx1"/>
                </a:solidFill>
                <a:latin typeface="Calibri Light"/>
              </a:rPr>
              <a:t>die systematische Erfassung des Kompetenzstandes, ggf. wiederholt zu verschiedenen Zeitpunkten im Schuljahr, um den Lernfortschritt sichtbar zu machen.</a:t>
            </a:r>
            <a:endParaRPr/>
          </a:p>
          <a:p>
            <a:pPr marL="171450" indent="-171450">
              <a:buFont typeface="Symbol"/>
              <a:buChar char="-"/>
              <a:defRPr/>
            </a:pPr>
            <a:r>
              <a:rPr lang="de-CH" sz="950">
                <a:solidFill>
                  <a:schemeClr val="tx1"/>
                </a:solidFill>
                <a:latin typeface="Calibri Light"/>
              </a:rPr>
              <a:t>eine differenzierte Aufgabengestaltung (z. B. durch Anpassung des Anspruchsniveaus, Berücksichtigung von Interessen, Lernzugängen und Bearbeitungsweisen), in der individuelle Lernvoraussetzungen berücksichtigt und kooperative Lernformen gezielt gefördert werden. </a:t>
            </a:r>
            <a:endParaRPr/>
          </a:p>
        </p:txBody>
      </p:sp>
      <p:sp>
        <p:nvSpPr>
          <p:cNvPr id="43" name="Rechteck 42"/>
          <p:cNvSpPr/>
          <p:nvPr/>
        </p:nvSpPr>
        <p:spPr bwMode="auto">
          <a:xfrm>
            <a:off x="3903123" y="8673056"/>
            <a:ext cx="3656551" cy="2073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den schnellen Zugriff auf eine Vielzahl von Lernressourcen und -materialien, so dass analoge Unterrichtssettings (z. B. Diskussionsrunden) damit angereichert und unterstützt werden können.</a:t>
            </a:r>
            <a:endParaRPr/>
          </a:p>
          <a:p>
            <a:pPr marL="171450" indent="-171450">
              <a:buFont typeface="Symbol"/>
              <a:buChar char="-"/>
              <a:defRPr/>
            </a:pPr>
            <a:r>
              <a:rPr lang="de-CH" sz="1000">
                <a:solidFill>
                  <a:schemeClr val="tx1"/>
                </a:solidFill>
                <a:latin typeface="Calibri Light"/>
              </a:rPr>
              <a:t>kooperative Arbeitsprozesse auch über den Unterricht hinaus.</a:t>
            </a:r>
            <a:endParaRPr/>
          </a:p>
          <a:p>
            <a:pPr marL="171450" indent="-171450">
              <a:buFont typeface="Symbol"/>
              <a:buChar char="-"/>
              <a:defRPr/>
            </a:pPr>
            <a:r>
              <a:rPr lang="de-CH" sz="1000">
                <a:solidFill>
                  <a:schemeClr val="tx1"/>
                </a:solidFill>
                <a:latin typeface="Calibri Light"/>
              </a:rPr>
              <a:t>zusätzliche Gestaltungsmöglichkeiten, die über analoge Möglichkeiten hinausgehen bzw. diese ergänzen.</a:t>
            </a:r>
            <a:endParaRPr/>
          </a:p>
          <a:p>
            <a:pPr marL="171450" indent="-171450">
              <a:buFont typeface="Symbol"/>
              <a:buChar char="-"/>
              <a:defRPr/>
            </a:pPr>
            <a:r>
              <a:rPr lang="de-CH" sz="1000">
                <a:solidFill>
                  <a:schemeClr val="tx1"/>
                </a:solidFill>
                <a:latin typeface="Calibri Light"/>
              </a:rPr>
              <a:t>Peer-Feedback, das sowohl mit digitalen Werkzeugen als auch im persönlichen Gespräch mit analogen Hilfsmitteln erfolgt.</a:t>
            </a:r>
            <a:endParaRPr/>
          </a:p>
        </p:txBody>
      </p:sp>
      <p:pic>
        <p:nvPicPr>
          <p:cNvPr id="44" name="Grafik 43" descr="Ein Bild, das Muster, Symmetrie, Kunst, Pixel enthält.&#10;&#10;KI-generierte Inhalte können fehlerhaft sein."/>
          <p:cNvPicPr>
            <a:picLocks noChangeAspect="1"/>
          </p:cNvPicPr>
          <p:nvPr/>
        </p:nvPicPr>
        <p:blipFill>
          <a:blip r:embed="rId3"/>
          <a:stretch/>
        </p:blipFill>
        <p:spPr bwMode="auto">
          <a:xfrm>
            <a:off x="2987165" y="8163515"/>
            <a:ext cx="648000" cy="648000"/>
          </a:xfrm>
          <a:prstGeom prst="rect">
            <a:avLst/>
          </a:prstGeom>
        </p:spPr>
      </p:pic>
      <p:pic>
        <p:nvPicPr>
          <p:cNvPr id="45" name="Grafik 44" descr="Ein Bild, das Muster, Quadrat, Pixel, Kunst enthält.&#10;&#10;KI-generierte Inhalte können fehlerhaft sein."/>
          <p:cNvPicPr>
            <a:picLocks noChangeAspect="1"/>
          </p:cNvPicPr>
          <p:nvPr/>
        </p:nvPicPr>
        <p:blipFill>
          <a:blip r:embed="rId4"/>
          <a:stretch/>
        </p:blipFill>
        <p:spPr bwMode="auto">
          <a:xfrm>
            <a:off x="6710389" y="8234898"/>
            <a:ext cx="648000" cy="648000"/>
          </a:xfrm>
          <a:prstGeom prst="rect">
            <a:avLst/>
          </a:prstGeom>
        </p:spPr>
      </p:pic>
      <p:pic>
        <p:nvPicPr>
          <p:cNvPr id="46" name="Grafik 45" descr="Ein Bild, das Muster, Quadrat, Symmetrie, Pixel enthält.&#10;&#10;KI-generierte Inhalte können fehlerhaft sein."/>
          <p:cNvPicPr>
            <a:picLocks noChangeAspect="1"/>
          </p:cNvPicPr>
          <p:nvPr/>
        </p:nvPicPr>
        <p:blipFill>
          <a:blip r:embed="rId5"/>
          <a:stretch/>
        </p:blipFill>
        <p:spPr bwMode="auto">
          <a:xfrm>
            <a:off x="3001778" y="5438351"/>
            <a:ext cx="648000" cy="648000"/>
          </a:xfrm>
          <a:prstGeom prst="rect">
            <a:avLst/>
          </a:prstGeom>
        </p:spPr>
      </p:pic>
      <p:pic>
        <p:nvPicPr>
          <p:cNvPr id="47" name="Grafik 46" descr="Ein Bild, das Muster, Symmetrie, Quadrat, Kunst enthält.&#10;&#10;KI-generierte Inhalte können fehlerhaft sein."/>
          <p:cNvPicPr>
            <a:picLocks noChangeAspect="1"/>
          </p:cNvPicPr>
          <p:nvPr/>
        </p:nvPicPr>
        <p:blipFill>
          <a:blip r:embed="rId6"/>
          <a:stretch/>
        </p:blipFill>
        <p:spPr bwMode="auto">
          <a:xfrm>
            <a:off x="6699498" y="5456468"/>
            <a:ext cx="648000" cy="648000"/>
          </a:xfrm>
          <a:prstGeom prst="rect">
            <a:avLst/>
          </a:prstGeom>
        </p:spPr>
      </p:pic>
      <p:pic>
        <p:nvPicPr>
          <p:cNvPr id="48" name="Grafik 47" descr="Ein Bild, das Muster, Symmetrie, Kunst, Quadrat enthält.&#10;&#10;KI-generierte Inhalte können fehlerhaft sein."/>
          <p:cNvPicPr>
            <a:picLocks noChangeAspect="1"/>
          </p:cNvPicPr>
          <p:nvPr/>
        </p:nvPicPr>
        <p:blipFill>
          <a:blip r:embed="rId7"/>
          <a:stretch/>
        </p:blipFill>
        <p:spPr bwMode="auto">
          <a:xfrm>
            <a:off x="3001778" y="2676383"/>
            <a:ext cx="648000" cy="648000"/>
          </a:xfrm>
          <a:prstGeom prst="rect">
            <a:avLst/>
          </a:prstGeom>
        </p:spPr>
      </p:pic>
      <p:pic>
        <p:nvPicPr>
          <p:cNvPr id="49" name="Grafik 48" descr="Ein Bild, das Muster, Symmetrie, Quadrat, Pixel enthält.&#10;&#10;KI-generierte Inhalte können fehlerhaft sein."/>
          <p:cNvPicPr>
            <a:picLocks noChangeAspect="1"/>
          </p:cNvPicPr>
          <p:nvPr/>
        </p:nvPicPr>
        <p:blipFill>
          <a:blip r:embed="rId8"/>
          <a:stretch/>
        </p:blipFill>
        <p:spPr bwMode="auto">
          <a:xfrm>
            <a:off x="6776168" y="2663396"/>
            <a:ext cx="648000" cy="648000"/>
          </a:xfrm>
          <a:prstGeom prst="rect">
            <a:avLst/>
          </a:prstGeom>
        </p:spPr>
      </p:pic>
      <p:pic>
        <p:nvPicPr>
          <p:cNvPr id="50" name="Grafik 49" descr="Ein Bild, das Muster, Symmetrie, Kunst, Pixel enthält.&#10;&#10;KI-generierte Inhalte können fehlerhaft sein."/>
          <p:cNvPicPr>
            <a:picLocks noChangeAspect="1"/>
          </p:cNvPicPr>
          <p:nvPr/>
        </p:nvPicPr>
        <p:blipFill>
          <a:blip r:embed="rId9"/>
          <a:stretch/>
        </p:blipFill>
        <p:spPr bwMode="auto">
          <a:xfrm>
            <a:off x="6699498" y="121149"/>
            <a:ext cx="648000" cy="648000"/>
          </a:xfrm>
          <a:prstGeom prst="rect">
            <a:avLst/>
          </a:prstGeom>
        </p:spPr>
      </p:pic>
      <p:pic>
        <p:nvPicPr>
          <p:cNvPr id="51" name="Grafik 50" descr="Ein Bild, das Muster, Symmetrie, Kunst enthält.&#10;&#10;KI-generierte Inhalte können fehlerhaft sein."/>
          <p:cNvPicPr>
            <a:picLocks noChangeAspect="1"/>
          </p:cNvPicPr>
          <p:nvPr/>
        </p:nvPicPr>
        <p:blipFill>
          <a:blip r:embed="rId10"/>
          <a:stretch/>
        </p:blipFill>
        <p:spPr bwMode="auto">
          <a:xfrm>
            <a:off x="3001778" y="93463"/>
            <a:ext cx="648000" cy="64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 name="Rechteck 6"/>
          <p:cNvSpPr/>
          <p:nvPr/>
        </p:nvSpPr>
        <p:spPr bwMode="auto">
          <a:xfrm>
            <a:off x="296806" y="1254482"/>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Der Einsatz digitaler Medien ermöglicht es, den individuellen Lernprozess durch lernförderliches Feedback sowie ein vielfältiges Unterstützungsangebot auch über die Unterrichtszeit hinaus zu begleiten.</a:t>
            </a:r>
            <a:endParaRPr/>
          </a:p>
          <a:p>
            <a:pPr algn="ctr">
              <a:defRPr/>
            </a:pPr>
            <a:endParaRPr lang="de-CH" sz="1100">
              <a:solidFill>
                <a:schemeClr val="tx1"/>
              </a:solidFill>
              <a:latin typeface="Calibri Light"/>
              <a:cs typeface="Amatic SC"/>
            </a:endParaRPr>
          </a:p>
        </p:txBody>
      </p:sp>
      <p:sp>
        <p:nvSpPr>
          <p:cNvPr id="5" name="Textfeld 4"/>
          <p:cNvSpPr txBox="1"/>
          <p:nvPr/>
        </p:nvSpPr>
        <p:spPr bwMode="auto">
          <a:xfrm>
            <a:off x="3950216" y="240546"/>
            <a:ext cx="3371197" cy="707886"/>
          </a:xfrm>
          <a:prstGeom prst="rect">
            <a:avLst/>
          </a:prstGeom>
          <a:noFill/>
        </p:spPr>
        <p:txBody>
          <a:bodyPr wrap="square">
            <a:spAutoFit/>
          </a:bodyPr>
          <a:lstStyle/>
          <a:p>
            <a:pPr>
              <a:defRPr/>
            </a:pPr>
            <a:r>
              <a:rPr lang="de-CH" sz="2000" b="1" dirty="0">
                <a:solidFill>
                  <a:schemeClr val="accent4"/>
                </a:solidFill>
                <a:latin typeface="Amatic SC"/>
                <a:cs typeface="Amatic SC"/>
              </a:rPr>
              <a:t>Unterstützung des selbstgesteuerten Lernens</a:t>
            </a:r>
            <a:endParaRPr dirty="0"/>
          </a:p>
        </p:txBody>
      </p:sp>
      <p:sp>
        <p:nvSpPr>
          <p:cNvPr id="6" name="Textfeld 5"/>
          <p:cNvSpPr txBox="1"/>
          <p:nvPr/>
        </p:nvSpPr>
        <p:spPr bwMode="auto">
          <a:xfrm>
            <a:off x="255761" y="224432"/>
            <a:ext cx="3325272" cy="707886"/>
          </a:xfrm>
          <a:prstGeom prst="rect">
            <a:avLst/>
          </a:prstGeom>
          <a:noFill/>
        </p:spPr>
        <p:txBody>
          <a:bodyPr wrap="square">
            <a:spAutoFit/>
          </a:bodyPr>
          <a:lstStyle/>
          <a:p>
            <a:pPr>
              <a:defRPr/>
            </a:pPr>
            <a:r>
              <a:rPr lang="de-CH" sz="2000" b="1" dirty="0">
                <a:solidFill>
                  <a:schemeClr val="accent4"/>
                </a:solidFill>
                <a:latin typeface="Amatic SC"/>
                <a:cs typeface="Amatic SC"/>
              </a:rPr>
              <a:t>Lernförderliches Feedback und Unterstützung</a:t>
            </a:r>
            <a:endParaRPr dirty="0"/>
          </a:p>
        </p:txBody>
      </p:sp>
      <p:sp>
        <p:nvSpPr>
          <p:cNvPr id="4" name="Abgerundete rechteckige Legende 3"/>
          <p:cNvSpPr/>
          <p:nvPr/>
        </p:nvSpPr>
        <p:spPr bwMode="auto">
          <a:xfrm>
            <a:off x="197396" y="1254482"/>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2" name="Rechteck 11"/>
          <p:cNvSpPr/>
          <p:nvPr/>
        </p:nvSpPr>
        <p:spPr bwMode="auto">
          <a:xfrm>
            <a:off x="4022372" y="1254482"/>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Digitale Medien fördern durch die selbstorganisierte Bearbeitung von Inhalten und Aufgaben die Autonomie der Schülerinnen und Schüler und damit auch deren Fähigkeiten, den Lernprozess zunehmend selbständig zu steuern.</a:t>
            </a:r>
            <a:endParaRPr/>
          </a:p>
          <a:p>
            <a:pPr algn="ctr">
              <a:defRPr/>
            </a:pPr>
            <a:endParaRPr lang="de-CH" sz="1100">
              <a:solidFill>
                <a:schemeClr val="tx1"/>
              </a:solidFill>
              <a:latin typeface="Calibri Light"/>
              <a:cs typeface="Amatic SC"/>
            </a:endParaRPr>
          </a:p>
        </p:txBody>
      </p:sp>
      <p:sp>
        <p:nvSpPr>
          <p:cNvPr id="13" name="Abgerundete rechteckige Legende 12"/>
          <p:cNvSpPr/>
          <p:nvPr/>
        </p:nvSpPr>
        <p:spPr bwMode="auto">
          <a:xfrm>
            <a:off x="3941359" y="1225267"/>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6" name="Rechteck 15"/>
          <p:cNvSpPr/>
          <p:nvPr/>
        </p:nvSpPr>
        <p:spPr bwMode="auto">
          <a:xfrm>
            <a:off x="296806" y="4009126"/>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Durch die aktive Auseinandersetzung mit dem Lerngegenstand und die kooperative Erstellung von digitalen Lernprodukten als Kompetenznachweise bauen die Lernenden Wissen auf, wenden es an und vertiefen es. </a:t>
            </a:r>
            <a:endParaRPr/>
          </a:p>
        </p:txBody>
      </p:sp>
      <p:sp>
        <p:nvSpPr>
          <p:cNvPr id="17" name="Textfeld 16"/>
          <p:cNvSpPr txBox="1"/>
          <p:nvPr/>
        </p:nvSpPr>
        <p:spPr bwMode="auto">
          <a:xfrm>
            <a:off x="3950216" y="2965974"/>
            <a:ext cx="3251117" cy="707886"/>
          </a:xfrm>
          <a:prstGeom prst="rect">
            <a:avLst/>
          </a:prstGeom>
          <a:noFill/>
        </p:spPr>
        <p:txBody>
          <a:bodyPr wrap="square">
            <a:spAutoFit/>
          </a:bodyPr>
          <a:lstStyle/>
          <a:p>
            <a:pPr>
              <a:defRPr/>
            </a:pPr>
            <a:r>
              <a:rPr lang="de-CH" sz="2000" b="1">
                <a:solidFill>
                  <a:schemeClr val="accent5"/>
                </a:solidFill>
                <a:latin typeface="Amatic SC"/>
                <a:cs typeface="Amatic SC"/>
              </a:rPr>
              <a:t>Systematischer Erwerb von Medienkompetenzen</a:t>
            </a:r>
            <a:endParaRPr/>
          </a:p>
        </p:txBody>
      </p:sp>
      <p:sp>
        <p:nvSpPr>
          <p:cNvPr id="32" name="Textfeld 31"/>
          <p:cNvSpPr txBox="1"/>
          <p:nvPr/>
        </p:nvSpPr>
        <p:spPr bwMode="auto">
          <a:xfrm>
            <a:off x="255761" y="2950314"/>
            <a:ext cx="3443377" cy="707886"/>
          </a:xfrm>
          <a:prstGeom prst="rect">
            <a:avLst/>
          </a:prstGeom>
          <a:noFill/>
        </p:spPr>
        <p:txBody>
          <a:bodyPr wrap="square">
            <a:spAutoFit/>
          </a:bodyPr>
          <a:lstStyle/>
          <a:p>
            <a:pPr>
              <a:defRPr/>
            </a:pPr>
            <a:r>
              <a:rPr lang="de-CH" sz="2000" b="1" dirty="0">
                <a:solidFill>
                  <a:schemeClr val="accent5"/>
                </a:solidFill>
                <a:latin typeface="Amatic SC"/>
                <a:cs typeface="Amatic SC"/>
              </a:rPr>
              <a:t>Medienproduktive und </a:t>
            </a:r>
            <a:r>
              <a:rPr lang="de-CH" sz="2000" b="1" dirty="0" err="1">
                <a:solidFill>
                  <a:schemeClr val="accent5"/>
                </a:solidFill>
                <a:latin typeface="Amatic SC"/>
                <a:cs typeface="Amatic SC"/>
              </a:rPr>
              <a:t>kol-laborative</a:t>
            </a:r>
            <a:r>
              <a:rPr lang="de-CH" sz="2000" b="1" dirty="0">
                <a:solidFill>
                  <a:schemeClr val="accent5"/>
                </a:solidFill>
                <a:latin typeface="Amatic SC"/>
                <a:cs typeface="Amatic SC"/>
              </a:rPr>
              <a:t> Aufgabenformate</a:t>
            </a:r>
            <a:endParaRPr dirty="0"/>
          </a:p>
        </p:txBody>
      </p:sp>
      <p:sp>
        <p:nvSpPr>
          <p:cNvPr id="36" name="Abgerundete rechteckige Legende 35"/>
          <p:cNvSpPr/>
          <p:nvPr/>
        </p:nvSpPr>
        <p:spPr bwMode="auto">
          <a:xfrm>
            <a:off x="197396" y="4009126"/>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7" name="Rechteck 36"/>
          <p:cNvSpPr/>
          <p:nvPr/>
        </p:nvSpPr>
        <p:spPr bwMode="auto">
          <a:xfrm>
            <a:off x="4022372" y="4009126"/>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CH" sz="1100">
                <a:solidFill>
                  <a:schemeClr val="tx1"/>
                </a:solidFill>
                <a:latin typeface="Calibri Light"/>
                <a:cs typeface="Amatic SC"/>
              </a:rPr>
              <a:t>Im Umgang mit digitalen Medien werden im Unterricht Strategien zur Arbeitsorganisation und zum nachhaltigen Wissenserwerb vermittelt, angewandt und reflektiert. Der regelmäßige und reflektierte fachintegrative Einsatz ermöglicht einen systematischen Aufbau von Medienkompetenz.</a:t>
            </a:r>
            <a:endParaRPr/>
          </a:p>
          <a:p>
            <a:pPr algn="ctr">
              <a:defRPr/>
            </a:pPr>
            <a:endParaRPr lang="de-CH" sz="1100">
              <a:solidFill>
                <a:schemeClr val="tx1"/>
              </a:solidFill>
              <a:latin typeface="Calibri Light"/>
              <a:cs typeface="Amatic SC"/>
            </a:endParaRPr>
          </a:p>
        </p:txBody>
      </p:sp>
      <p:sp>
        <p:nvSpPr>
          <p:cNvPr id="38" name="Abgerundete rechteckige Legende 37"/>
          <p:cNvSpPr/>
          <p:nvPr/>
        </p:nvSpPr>
        <p:spPr bwMode="auto">
          <a:xfrm>
            <a:off x="3941359" y="3979910"/>
            <a:ext cx="3420920" cy="1185647"/>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9" name="Rechteck 38"/>
          <p:cNvSpPr/>
          <p:nvPr/>
        </p:nvSpPr>
        <p:spPr bwMode="auto">
          <a:xfrm>
            <a:off x="337851" y="6723065"/>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Der Einsatz digitaler Medien bietet Übungsphasen mit vielfältigen und differenzierten Übungsmöglichkeiten. </a:t>
            </a:r>
            <a:endParaRPr lang="de-CH" sz="1100">
              <a:solidFill>
                <a:schemeClr val="tx1"/>
              </a:solidFill>
              <a:latin typeface="Calibri Light"/>
              <a:cs typeface="Amatic SC"/>
            </a:endParaRPr>
          </a:p>
        </p:txBody>
      </p:sp>
      <p:sp>
        <p:nvSpPr>
          <p:cNvPr id="41" name="Textfeld 40"/>
          <p:cNvSpPr txBox="1"/>
          <p:nvPr/>
        </p:nvSpPr>
        <p:spPr bwMode="auto">
          <a:xfrm>
            <a:off x="296806" y="5712335"/>
            <a:ext cx="2394390" cy="400110"/>
          </a:xfrm>
          <a:prstGeom prst="rect">
            <a:avLst/>
          </a:prstGeom>
          <a:noFill/>
        </p:spPr>
        <p:txBody>
          <a:bodyPr wrap="square">
            <a:spAutoFit/>
          </a:bodyPr>
          <a:lstStyle/>
          <a:p>
            <a:pPr>
              <a:defRPr/>
            </a:pPr>
            <a:r>
              <a:rPr lang="de-CH" sz="2000" b="1">
                <a:solidFill>
                  <a:schemeClr val="accent5"/>
                </a:solidFill>
                <a:latin typeface="Amatic SC"/>
                <a:cs typeface="Amatic SC"/>
              </a:rPr>
              <a:t>Intelligentes Üben</a:t>
            </a:r>
            <a:endParaRPr/>
          </a:p>
        </p:txBody>
      </p:sp>
      <p:sp>
        <p:nvSpPr>
          <p:cNvPr id="42" name="Abgerundete rechteckige Legende 41"/>
          <p:cNvSpPr/>
          <p:nvPr/>
        </p:nvSpPr>
        <p:spPr bwMode="auto">
          <a:xfrm>
            <a:off x="238441" y="6723065"/>
            <a:ext cx="3420920" cy="918683"/>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3" name="Rechteck 42"/>
          <p:cNvSpPr/>
          <p:nvPr/>
        </p:nvSpPr>
        <p:spPr bwMode="auto">
          <a:xfrm>
            <a:off x="4063417" y="6723065"/>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endParaRPr lang="de-CH" sz="1100">
              <a:solidFill>
                <a:schemeClr val="tx1"/>
              </a:solidFill>
              <a:latin typeface="Calibri Light"/>
              <a:cs typeface="Amatic SC"/>
            </a:endParaRPr>
          </a:p>
        </p:txBody>
      </p:sp>
      <p:sp>
        <p:nvSpPr>
          <p:cNvPr id="44" name="Abgerundete rechteckige Legende 43"/>
          <p:cNvSpPr/>
          <p:nvPr/>
        </p:nvSpPr>
        <p:spPr bwMode="auto">
          <a:xfrm>
            <a:off x="3982404" y="6314744"/>
            <a:ext cx="3420920" cy="1297790"/>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5" name="Rechteck 44"/>
          <p:cNvSpPr/>
          <p:nvPr/>
        </p:nvSpPr>
        <p:spPr bwMode="auto">
          <a:xfrm>
            <a:off x="296806" y="9548697"/>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endParaRPr lang="de-CH" sz="1100">
              <a:solidFill>
                <a:schemeClr val="tx1"/>
              </a:solidFill>
              <a:latin typeface="Calibri Light"/>
              <a:cs typeface="Amatic SC"/>
            </a:endParaRPr>
          </a:p>
        </p:txBody>
      </p:sp>
      <p:sp>
        <p:nvSpPr>
          <p:cNvPr id="48" name="Abgerundete rechteckige Legende 47"/>
          <p:cNvSpPr/>
          <p:nvPr/>
        </p:nvSpPr>
        <p:spPr bwMode="auto">
          <a:xfrm>
            <a:off x="197396" y="9330829"/>
            <a:ext cx="3420920" cy="1136552"/>
          </a:xfrm>
          <a:prstGeom prst="wedgeRoundRectCallout">
            <a:avLst>
              <a:gd name="adj1" fmla="val -34670"/>
              <a:gd name="adj2" fmla="val -68634"/>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9" name="Rechteck 48"/>
          <p:cNvSpPr/>
          <p:nvPr/>
        </p:nvSpPr>
        <p:spPr bwMode="auto">
          <a:xfrm>
            <a:off x="4022372" y="9548697"/>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endParaRPr lang="de-CH" sz="1100">
              <a:solidFill>
                <a:schemeClr val="tx1"/>
              </a:solidFill>
              <a:latin typeface="Calibri Light"/>
              <a:cs typeface="Amatic SC"/>
            </a:endParaRPr>
          </a:p>
        </p:txBody>
      </p:sp>
      <p:sp>
        <p:nvSpPr>
          <p:cNvPr id="50" name="Abgerundete rechteckige Legende 49"/>
          <p:cNvSpPr/>
          <p:nvPr/>
        </p:nvSpPr>
        <p:spPr bwMode="auto">
          <a:xfrm>
            <a:off x="3941359" y="9140376"/>
            <a:ext cx="3420920" cy="1297790"/>
          </a:xfrm>
          <a:prstGeom prst="wedgeRoundRectCallout">
            <a:avLst>
              <a:gd name="adj1" fmla="val -17840"/>
              <a:gd name="adj2" fmla="val -59501"/>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2" name="Textfeld 21"/>
          <p:cNvSpPr txBox="1"/>
          <p:nvPr/>
        </p:nvSpPr>
        <p:spPr bwMode="auto">
          <a:xfrm>
            <a:off x="4022372" y="5712335"/>
            <a:ext cx="2394390" cy="400110"/>
          </a:xfrm>
          <a:prstGeom prst="rect">
            <a:avLst/>
          </a:prstGeom>
          <a:noFill/>
        </p:spPr>
        <p:txBody>
          <a:bodyPr wrap="square">
            <a:spAutoFit/>
          </a:bodyPr>
          <a:lstStyle/>
          <a:p>
            <a:pPr>
              <a:defRPr/>
            </a:pPr>
            <a:r>
              <a:rPr lang="de-CH" sz="2000" b="1">
                <a:solidFill>
                  <a:schemeClr val="accent6"/>
                </a:solidFill>
                <a:latin typeface="Amatic SC"/>
                <a:cs typeface="Amatic SC"/>
              </a:rPr>
              <a:t>Störungsprävention</a:t>
            </a:r>
            <a:endParaRPr/>
          </a:p>
        </p:txBody>
      </p:sp>
      <p:sp>
        <p:nvSpPr>
          <p:cNvPr id="23" name="Textfeld 22"/>
          <p:cNvSpPr txBox="1"/>
          <p:nvPr/>
        </p:nvSpPr>
        <p:spPr bwMode="auto">
          <a:xfrm>
            <a:off x="337851" y="8377934"/>
            <a:ext cx="2394390" cy="707886"/>
          </a:xfrm>
          <a:prstGeom prst="rect">
            <a:avLst/>
          </a:prstGeom>
          <a:noFill/>
        </p:spPr>
        <p:txBody>
          <a:bodyPr wrap="square">
            <a:spAutoFit/>
          </a:bodyPr>
          <a:lstStyle/>
          <a:p>
            <a:pPr>
              <a:defRPr/>
            </a:pPr>
            <a:r>
              <a:rPr lang="de-CH" sz="2000" b="1">
                <a:solidFill>
                  <a:schemeClr val="accent6"/>
                </a:solidFill>
                <a:latin typeface="Amatic SC"/>
                <a:cs typeface="Amatic SC"/>
              </a:rPr>
              <a:t>Effektive Nutzung von Lernzeit</a:t>
            </a:r>
            <a:endParaRPr/>
          </a:p>
        </p:txBody>
      </p:sp>
      <p:sp>
        <p:nvSpPr>
          <p:cNvPr id="24" name="Textfeld 23"/>
          <p:cNvSpPr txBox="1"/>
          <p:nvPr/>
        </p:nvSpPr>
        <p:spPr bwMode="auto">
          <a:xfrm>
            <a:off x="3941359" y="8345822"/>
            <a:ext cx="2394390" cy="707886"/>
          </a:xfrm>
          <a:prstGeom prst="rect">
            <a:avLst/>
          </a:prstGeom>
          <a:noFill/>
        </p:spPr>
        <p:txBody>
          <a:bodyPr wrap="square">
            <a:spAutoFit/>
          </a:bodyPr>
          <a:lstStyle/>
          <a:p>
            <a:pPr>
              <a:defRPr/>
            </a:pPr>
            <a:r>
              <a:rPr lang="de-CH" sz="2000" b="1">
                <a:solidFill>
                  <a:schemeClr val="accent6"/>
                </a:solidFill>
                <a:latin typeface="Amatic SC"/>
                <a:cs typeface="Amatic SC"/>
              </a:rPr>
              <a:t>Lernförderliches Unterrichtsklima</a:t>
            </a:r>
            <a:endParaRPr/>
          </a:p>
        </p:txBody>
      </p:sp>
      <p:sp>
        <p:nvSpPr>
          <p:cNvPr id="26" name="Rechteck 25"/>
          <p:cNvSpPr/>
          <p:nvPr/>
        </p:nvSpPr>
        <p:spPr bwMode="auto">
          <a:xfrm>
            <a:off x="3982404" y="6370755"/>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Präventive Maßnahmen für einen bewussten Umgang mit dem Ablenkungspotenzial digitaler Medien werden in die Unterrichtsplanung und -gestaltung integriert. Regeln in den Bereichen digitale Kommunikation, Arbeitsweise und Erreichbarkeit werden konsequent und angemessen umgesetzt. </a:t>
            </a:r>
            <a:endParaRPr lang="de-CH" sz="1100">
              <a:solidFill>
                <a:schemeClr val="tx1"/>
              </a:solidFill>
              <a:latin typeface="Calibri Light"/>
              <a:cs typeface="Amatic SC"/>
            </a:endParaRPr>
          </a:p>
        </p:txBody>
      </p:sp>
      <p:sp>
        <p:nvSpPr>
          <p:cNvPr id="27" name="Rechteck 26"/>
          <p:cNvSpPr/>
          <p:nvPr/>
        </p:nvSpPr>
        <p:spPr bwMode="auto">
          <a:xfrm>
            <a:off x="238441" y="9399576"/>
            <a:ext cx="3167545" cy="60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100">
                <a:solidFill>
                  <a:schemeClr val="tx1"/>
                </a:solidFill>
                <a:latin typeface="Calibri Light"/>
                <a:cs typeface="Amatic SC"/>
              </a:rPr>
              <a:t>Sorgfältig aufbereitete, leicht zugängliche digitale Materialien, kombiniert mit etablierten Routinen und vorab eingeübten Bedienkompetenzen, fördern einen effektiven Unterrichtablauf und eine kontinuierliche Auseinandersetzung mit den Lerninhalten. </a:t>
            </a:r>
            <a:endParaRPr lang="de-CH" sz="1100">
              <a:solidFill>
                <a:schemeClr val="tx1"/>
              </a:solidFill>
              <a:latin typeface="Calibri Light"/>
              <a:cs typeface="Amatic SC"/>
            </a:endParaRPr>
          </a:p>
        </p:txBody>
      </p:sp>
      <p:sp>
        <p:nvSpPr>
          <p:cNvPr id="30" name="Rechteck 29"/>
          <p:cNvSpPr/>
          <p:nvPr/>
        </p:nvSpPr>
        <p:spPr bwMode="auto">
          <a:xfrm>
            <a:off x="3950216" y="9168581"/>
            <a:ext cx="3167545" cy="9186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defRPr/>
            </a:pPr>
            <a:r>
              <a:rPr lang="de-DE" sz="1000">
                <a:solidFill>
                  <a:schemeClr val="tx1"/>
                </a:solidFill>
                <a:latin typeface="Calibri Light"/>
                <a:cs typeface="Amatic SC"/>
              </a:rPr>
              <a:t>Alle am Lernprozess Beteiligten kommunizieren und reagieren aktiv in digitalen Lernräumen, wobei die soziale Interaktion auch in der virtuellen Umgebung von großer Bedeutung ist. Wertschätzende soziale Interaktionen werden gezielt gefördert, z.B. durch Feedbackmethoden, die den Austausch und das Feedback zwischen Lehrenden und Lernenden unterstützen. Lehrende fungieren als Vorbilder in ihrer Arbeitsweise. </a:t>
            </a:r>
            <a:endParaRPr lang="de-CH" sz="1000">
              <a:solidFill>
                <a:schemeClr val="tx1"/>
              </a:solidFill>
              <a:latin typeface="Calibri Light"/>
              <a:cs typeface="Amatic SC"/>
            </a:endParaRPr>
          </a:p>
        </p:txBody>
      </p:sp>
      <p:grpSp>
        <p:nvGrpSpPr>
          <p:cNvPr id="2" name="Gruppieren 1"/>
          <p:cNvGrpSpPr/>
          <p:nvPr/>
        </p:nvGrpSpPr>
        <p:grpSpPr bwMode="auto">
          <a:xfrm>
            <a:off x="3132657" y="2210913"/>
            <a:ext cx="663388" cy="377016"/>
            <a:chOff x="3132657" y="2210913"/>
            <a:chExt cx="663388" cy="377016"/>
          </a:xfrm>
        </p:grpSpPr>
        <p:pic>
          <p:nvPicPr>
            <p:cNvPr id="3" name="Grafik 2"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8" name="Textfeld 7"/>
            <p:cNvSpPr txBox="1"/>
            <p:nvPr/>
          </p:nvSpPr>
          <p:spPr bwMode="auto">
            <a:xfrm>
              <a:off x="3347669" y="2236571"/>
              <a:ext cx="233364" cy="230832"/>
            </a:xfrm>
            <a:prstGeom prst="rect">
              <a:avLst/>
            </a:prstGeom>
            <a:noFill/>
          </p:spPr>
          <p:txBody>
            <a:bodyPr wrap="square" rtlCol="0">
              <a:spAutoFit/>
            </a:bodyPr>
            <a:lstStyle/>
            <a:p>
              <a:pPr>
                <a:defRPr/>
              </a:pPr>
              <a:r>
                <a:rPr lang="de-DE" sz="900">
                  <a:solidFill>
                    <a:schemeClr val="bg1"/>
                  </a:solidFill>
                </a:rPr>
                <a:t>1</a:t>
              </a:r>
              <a:endParaRPr/>
            </a:p>
          </p:txBody>
        </p:sp>
      </p:grpSp>
      <p:grpSp>
        <p:nvGrpSpPr>
          <p:cNvPr id="9" name="Gruppieren 8"/>
          <p:cNvGrpSpPr/>
          <p:nvPr/>
        </p:nvGrpSpPr>
        <p:grpSpPr bwMode="auto">
          <a:xfrm>
            <a:off x="6873037" y="2175256"/>
            <a:ext cx="663388" cy="377016"/>
            <a:chOff x="3132657" y="2210913"/>
            <a:chExt cx="663388" cy="377016"/>
          </a:xfrm>
        </p:grpSpPr>
        <p:pic>
          <p:nvPicPr>
            <p:cNvPr id="10" name="Grafik 9"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11" name="Textfeld 10"/>
            <p:cNvSpPr txBox="1"/>
            <p:nvPr/>
          </p:nvSpPr>
          <p:spPr bwMode="auto">
            <a:xfrm>
              <a:off x="3347669" y="2236571"/>
              <a:ext cx="233364" cy="230832"/>
            </a:xfrm>
            <a:prstGeom prst="rect">
              <a:avLst/>
            </a:prstGeom>
            <a:noFill/>
          </p:spPr>
          <p:txBody>
            <a:bodyPr wrap="square" rtlCol="0">
              <a:spAutoFit/>
            </a:bodyPr>
            <a:lstStyle/>
            <a:p>
              <a:pPr>
                <a:defRPr/>
              </a:pPr>
              <a:r>
                <a:rPr lang="de-DE" sz="900">
                  <a:solidFill>
                    <a:schemeClr val="bg1"/>
                  </a:solidFill>
                </a:rPr>
                <a:t>1</a:t>
              </a:r>
              <a:endParaRPr/>
            </a:p>
          </p:txBody>
        </p:sp>
      </p:grpSp>
      <p:grpSp>
        <p:nvGrpSpPr>
          <p:cNvPr id="14" name="Gruppieren 13"/>
          <p:cNvGrpSpPr/>
          <p:nvPr/>
        </p:nvGrpSpPr>
        <p:grpSpPr bwMode="auto">
          <a:xfrm>
            <a:off x="3116449" y="4968515"/>
            <a:ext cx="663388" cy="377016"/>
            <a:chOff x="3132657" y="2210913"/>
            <a:chExt cx="663388" cy="377016"/>
          </a:xfrm>
        </p:grpSpPr>
        <p:pic>
          <p:nvPicPr>
            <p:cNvPr id="15" name="Grafik 14"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18" name="Textfeld 17"/>
            <p:cNvSpPr txBox="1"/>
            <p:nvPr/>
          </p:nvSpPr>
          <p:spPr bwMode="auto">
            <a:xfrm>
              <a:off x="3347669" y="2236571"/>
              <a:ext cx="233364" cy="230832"/>
            </a:xfrm>
            <a:prstGeom prst="rect">
              <a:avLst/>
            </a:prstGeom>
            <a:noFill/>
          </p:spPr>
          <p:txBody>
            <a:bodyPr wrap="square" rtlCol="0">
              <a:spAutoFit/>
            </a:bodyPr>
            <a:lstStyle/>
            <a:p>
              <a:pPr>
                <a:defRPr/>
              </a:pPr>
              <a:r>
                <a:rPr lang="de-DE" sz="900">
                  <a:solidFill>
                    <a:schemeClr val="bg1"/>
                  </a:solidFill>
                </a:rPr>
                <a:t>9</a:t>
              </a:r>
              <a:endParaRPr/>
            </a:p>
          </p:txBody>
        </p:sp>
      </p:grpSp>
      <p:pic>
        <p:nvPicPr>
          <p:cNvPr id="20" name="Grafik 19" descr="Ein Bild, das Screenshot, Quadrat, Farbigkeit, Rechteck enthält.&#10;&#10;KI-generierte Inhalte können fehlerhaft sein."/>
          <p:cNvPicPr>
            <a:picLocks noChangeAspect="1"/>
          </p:cNvPicPr>
          <p:nvPr/>
        </p:nvPicPr>
        <p:blipFill>
          <a:blip r:embed="rId3"/>
          <a:stretch/>
        </p:blipFill>
        <p:spPr bwMode="auto">
          <a:xfrm>
            <a:off x="6874047" y="4963992"/>
            <a:ext cx="663388" cy="377016"/>
          </a:xfrm>
          <a:prstGeom prst="rect">
            <a:avLst/>
          </a:prstGeom>
        </p:spPr>
      </p:pic>
      <p:sp>
        <p:nvSpPr>
          <p:cNvPr id="21" name="Textfeld 20"/>
          <p:cNvSpPr txBox="1"/>
          <p:nvPr/>
        </p:nvSpPr>
        <p:spPr bwMode="auto">
          <a:xfrm>
            <a:off x="7065612" y="4989650"/>
            <a:ext cx="314265" cy="230832"/>
          </a:xfrm>
          <a:prstGeom prst="rect">
            <a:avLst/>
          </a:prstGeom>
          <a:noFill/>
        </p:spPr>
        <p:txBody>
          <a:bodyPr wrap="square" rtlCol="0">
            <a:spAutoFit/>
          </a:bodyPr>
          <a:lstStyle/>
          <a:p>
            <a:pPr>
              <a:defRPr/>
            </a:pPr>
            <a:r>
              <a:rPr lang="de-DE" sz="900">
                <a:solidFill>
                  <a:schemeClr val="bg1"/>
                </a:solidFill>
              </a:rPr>
              <a:t>10</a:t>
            </a:r>
            <a:endParaRPr/>
          </a:p>
        </p:txBody>
      </p:sp>
      <p:grpSp>
        <p:nvGrpSpPr>
          <p:cNvPr id="25" name="Gruppieren 24"/>
          <p:cNvGrpSpPr/>
          <p:nvPr/>
        </p:nvGrpSpPr>
        <p:grpSpPr bwMode="auto">
          <a:xfrm>
            <a:off x="3132657" y="7710496"/>
            <a:ext cx="663388" cy="377016"/>
            <a:chOff x="3132657" y="2210913"/>
            <a:chExt cx="663388" cy="377016"/>
          </a:xfrm>
        </p:grpSpPr>
        <p:pic>
          <p:nvPicPr>
            <p:cNvPr id="28" name="Grafik 27"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29" name="Textfeld 28"/>
            <p:cNvSpPr txBox="1"/>
            <p:nvPr/>
          </p:nvSpPr>
          <p:spPr bwMode="auto">
            <a:xfrm>
              <a:off x="3312500" y="2236571"/>
              <a:ext cx="311692" cy="230832"/>
            </a:xfrm>
            <a:prstGeom prst="rect">
              <a:avLst/>
            </a:prstGeom>
            <a:noFill/>
          </p:spPr>
          <p:txBody>
            <a:bodyPr wrap="square" rtlCol="0">
              <a:spAutoFit/>
            </a:bodyPr>
            <a:lstStyle/>
            <a:p>
              <a:pPr>
                <a:defRPr/>
              </a:pPr>
              <a:r>
                <a:rPr lang="de-DE" sz="900">
                  <a:solidFill>
                    <a:schemeClr val="bg1"/>
                  </a:solidFill>
                </a:rPr>
                <a:t>11</a:t>
              </a:r>
              <a:endParaRPr/>
            </a:p>
          </p:txBody>
        </p:sp>
      </p:grpSp>
      <p:grpSp>
        <p:nvGrpSpPr>
          <p:cNvPr id="31" name="Gruppieren 30"/>
          <p:cNvGrpSpPr/>
          <p:nvPr/>
        </p:nvGrpSpPr>
        <p:grpSpPr bwMode="auto">
          <a:xfrm>
            <a:off x="6881121" y="7736154"/>
            <a:ext cx="663388" cy="377016"/>
            <a:chOff x="3132657" y="2210913"/>
            <a:chExt cx="663388" cy="377016"/>
          </a:xfrm>
        </p:grpSpPr>
        <p:pic>
          <p:nvPicPr>
            <p:cNvPr id="33" name="Grafik 32"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34" name="Textfeld 33"/>
            <p:cNvSpPr txBox="1"/>
            <p:nvPr/>
          </p:nvSpPr>
          <p:spPr bwMode="auto">
            <a:xfrm>
              <a:off x="3317147" y="2236571"/>
              <a:ext cx="337712" cy="230832"/>
            </a:xfrm>
            <a:prstGeom prst="rect">
              <a:avLst/>
            </a:prstGeom>
            <a:noFill/>
          </p:spPr>
          <p:txBody>
            <a:bodyPr wrap="square" rtlCol="0">
              <a:spAutoFit/>
            </a:bodyPr>
            <a:lstStyle/>
            <a:p>
              <a:pPr>
                <a:defRPr/>
              </a:pPr>
              <a:r>
                <a:rPr lang="de-DE" sz="900">
                  <a:solidFill>
                    <a:schemeClr val="bg1"/>
                  </a:solidFill>
                </a:rPr>
                <a:t>12</a:t>
              </a:r>
              <a:endParaRPr/>
            </a:p>
          </p:txBody>
        </p:sp>
      </p:grpSp>
      <p:grpSp>
        <p:nvGrpSpPr>
          <p:cNvPr id="35" name="Gruppieren 34"/>
          <p:cNvGrpSpPr/>
          <p:nvPr/>
        </p:nvGrpSpPr>
        <p:grpSpPr bwMode="auto">
          <a:xfrm>
            <a:off x="3173702" y="10291678"/>
            <a:ext cx="663388" cy="377016"/>
            <a:chOff x="3132657" y="2210913"/>
            <a:chExt cx="663388" cy="377016"/>
          </a:xfrm>
        </p:grpSpPr>
        <p:pic>
          <p:nvPicPr>
            <p:cNvPr id="40" name="Grafik 39"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46" name="Textfeld 45"/>
            <p:cNvSpPr txBox="1"/>
            <p:nvPr/>
          </p:nvSpPr>
          <p:spPr bwMode="auto">
            <a:xfrm>
              <a:off x="3324222" y="2236571"/>
              <a:ext cx="333871" cy="230832"/>
            </a:xfrm>
            <a:prstGeom prst="rect">
              <a:avLst/>
            </a:prstGeom>
            <a:noFill/>
          </p:spPr>
          <p:txBody>
            <a:bodyPr wrap="square" rtlCol="0">
              <a:spAutoFit/>
            </a:bodyPr>
            <a:lstStyle/>
            <a:p>
              <a:pPr>
                <a:defRPr/>
              </a:pPr>
              <a:r>
                <a:rPr lang="de-DE" sz="900">
                  <a:solidFill>
                    <a:schemeClr val="bg1"/>
                  </a:solidFill>
                </a:rPr>
                <a:t>13</a:t>
              </a:r>
              <a:endParaRPr/>
            </a:p>
          </p:txBody>
        </p:sp>
      </p:grpSp>
      <p:grpSp>
        <p:nvGrpSpPr>
          <p:cNvPr id="47" name="Gruppieren 46"/>
          <p:cNvGrpSpPr/>
          <p:nvPr/>
        </p:nvGrpSpPr>
        <p:grpSpPr bwMode="auto">
          <a:xfrm>
            <a:off x="6881121" y="10314797"/>
            <a:ext cx="663388" cy="377016"/>
            <a:chOff x="3132657" y="2210913"/>
            <a:chExt cx="663388" cy="377016"/>
          </a:xfrm>
        </p:grpSpPr>
        <p:pic>
          <p:nvPicPr>
            <p:cNvPr id="51" name="Grafik 50" descr="Ein Bild, das Screenshot, Quadrat, Farbigkeit, Rechteck enthält.&#10;&#10;KI-generierte Inhalte können fehlerhaft sein."/>
            <p:cNvPicPr>
              <a:picLocks noChangeAspect="1"/>
            </p:cNvPicPr>
            <p:nvPr/>
          </p:nvPicPr>
          <p:blipFill>
            <a:blip r:embed="rId3"/>
            <a:stretch/>
          </p:blipFill>
          <p:spPr bwMode="auto">
            <a:xfrm>
              <a:off x="3132657" y="2210913"/>
              <a:ext cx="663388" cy="377016"/>
            </a:xfrm>
            <a:prstGeom prst="rect">
              <a:avLst/>
            </a:prstGeom>
          </p:spPr>
        </p:pic>
        <p:sp>
          <p:nvSpPr>
            <p:cNvPr id="52" name="Textfeld 51"/>
            <p:cNvSpPr txBox="1"/>
            <p:nvPr/>
          </p:nvSpPr>
          <p:spPr bwMode="auto">
            <a:xfrm>
              <a:off x="3324223" y="2236571"/>
              <a:ext cx="307190" cy="230832"/>
            </a:xfrm>
            <a:prstGeom prst="rect">
              <a:avLst/>
            </a:prstGeom>
            <a:noFill/>
          </p:spPr>
          <p:txBody>
            <a:bodyPr wrap="square" rtlCol="0">
              <a:spAutoFit/>
            </a:bodyPr>
            <a:lstStyle/>
            <a:p>
              <a:pPr>
                <a:defRPr/>
              </a:pPr>
              <a:r>
                <a:rPr lang="de-DE" sz="900">
                  <a:solidFill>
                    <a:schemeClr val="bg1"/>
                  </a:solidFill>
                </a:rPr>
                <a:t>14</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 name="Rechteck 6"/>
          <p:cNvSpPr/>
          <p:nvPr/>
        </p:nvSpPr>
        <p:spPr bwMode="auto">
          <a:xfrm>
            <a:off x="108494" y="111267"/>
            <a:ext cx="2496122" cy="4795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Unterstützung des selbstgesteuerten Lernens</a:t>
            </a:r>
            <a:endParaRPr/>
          </a:p>
          <a:p>
            <a:pPr>
              <a:defRPr/>
            </a:pPr>
            <a:endParaRPr lang="de-CH" sz="1100">
              <a:solidFill>
                <a:schemeClr val="tx1"/>
              </a:solidFill>
            </a:endParaRPr>
          </a:p>
        </p:txBody>
      </p:sp>
      <p:sp>
        <p:nvSpPr>
          <p:cNvPr id="28" name="Rechteck 27"/>
          <p:cNvSpPr/>
          <p:nvPr/>
        </p:nvSpPr>
        <p:spPr bwMode="auto">
          <a:xfrm>
            <a:off x="108494" y="626089"/>
            <a:ext cx="3583973" cy="1943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eine Unterrichtsgestaltung, die individuelle Lernvoraussetzungen berücksichtigt und den Lernenden bis zu einem gewissen Maß Wahlfreiheit sowie Autonomie einräumt.</a:t>
            </a:r>
            <a:endParaRPr/>
          </a:p>
          <a:p>
            <a:pPr marL="171450" indent="-171450">
              <a:buFont typeface="Symbol"/>
              <a:buChar char="-"/>
              <a:defRPr/>
            </a:pPr>
            <a:r>
              <a:rPr lang="de-CH" sz="1000">
                <a:solidFill>
                  <a:schemeClr val="tx1"/>
                </a:solidFill>
                <a:latin typeface="Calibri Light"/>
              </a:rPr>
              <a:t>ein klar strukturiertes und didaktisch aufbereitetes Lernangebot.</a:t>
            </a:r>
            <a:endParaRPr/>
          </a:p>
          <a:p>
            <a:pPr marL="171450" indent="-171450">
              <a:buFont typeface="Symbol"/>
              <a:buChar char="-"/>
              <a:defRPr/>
            </a:pPr>
            <a:r>
              <a:rPr lang="de-CH" sz="1000">
                <a:solidFill>
                  <a:schemeClr val="tx1"/>
                </a:solidFill>
                <a:latin typeface="Calibri Light"/>
              </a:rPr>
              <a:t>die Förderung von selbstgesteuertem Lernen in Projekten durch digitale Aufgabenformate wie die Erstellung von Podcasts, Blogs und Erklärvideos. </a:t>
            </a:r>
            <a:endParaRPr/>
          </a:p>
          <a:p>
            <a:pPr marL="171450" indent="-171450">
              <a:buFont typeface="Symbol"/>
              <a:buChar char="-"/>
              <a:defRPr/>
            </a:pPr>
            <a:r>
              <a:rPr lang="de-CH" sz="1000">
                <a:solidFill>
                  <a:schemeClr val="tx1"/>
                </a:solidFill>
                <a:latin typeface="Calibri Light"/>
              </a:rPr>
              <a:t>einen einfachen Zugang für Lernende zu digitalen Arbeitshilfen zur Förderung des eigenverantwortlichen Lernens und der individuellen Zielverfolgung. </a:t>
            </a:r>
            <a:endParaRPr/>
          </a:p>
        </p:txBody>
      </p:sp>
      <p:sp>
        <p:nvSpPr>
          <p:cNvPr id="30" name="Rechteck 29"/>
          <p:cNvSpPr/>
          <p:nvPr/>
        </p:nvSpPr>
        <p:spPr bwMode="auto">
          <a:xfrm>
            <a:off x="3867208" y="115580"/>
            <a:ext cx="2792764" cy="4998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Lernförderliches Feedback und Unterstützung</a:t>
            </a:r>
            <a:endParaRPr/>
          </a:p>
          <a:p>
            <a:pPr>
              <a:defRPr/>
            </a:pPr>
            <a:endParaRPr lang="de-CH" sz="1100">
              <a:solidFill>
                <a:schemeClr val="tx1"/>
              </a:solidFill>
            </a:endParaRPr>
          </a:p>
        </p:txBody>
      </p:sp>
      <p:sp>
        <p:nvSpPr>
          <p:cNvPr id="31" name="Rechteck 30"/>
          <p:cNvSpPr/>
          <p:nvPr/>
        </p:nvSpPr>
        <p:spPr bwMode="auto">
          <a:xfrm>
            <a:off x="3867208" y="563189"/>
            <a:ext cx="3641152" cy="212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nchorCtr="1"/>
          <a:lstStyle/>
          <a:p>
            <a:pPr>
              <a:defRPr/>
            </a:pPr>
            <a:r>
              <a:rPr lang="de-CH" sz="950">
                <a:solidFill>
                  <a:schemeClr val="tx1"/>
                </a:solidFill>
                <a:latin typeface="Calibri Light"/>
              </a:rPr>
              <a:t>Der Einsatz digitaler Medien unterstützt…</a:t>
            </a:r>
            <a:endParaRPr/>
          </a:p>
          <a:p>
            <a:pPr marL="171450" indent="-171450">
              <a:buFont typeface="Symbol"/>
              <a:buChar char="-"/>
              <a:defRPr/>
            </a:pPr>
            <a:r>
              <a:rPr lang="de-CH" sz="950">
                <a:solidFill>
                  <a:schemeClr val="tx1"/>
                </a:solidFill>
                <a:latin typeface="Calibri Light"/>
              </a:rPr>
              <a:t>die Bereitstellung vielfältiger Unterstützungsmöglichkeiten bei der Bearbeitung der Aufgaben.</a:t>
            </a:r>
            <a:endParaRPr/>
          </a:p>
          <a:p>
            <a:pPr marL="171450" indent="-171450">
              <a:buFont typeface="Symbol"/>
              <a:buChar char="-"/>
              <a:defRPr/>
            </a:pPr>
            <a:r>
              <a:rPr lang="de-CH" sz="950">
                <a:solidFill>
                  <a:schemeClr val="tx1"/>
                </a:solidFill>
                <a:latin typeface="Calibri Light"/>
              </a:rPr>
              <a:t>eine unkomplizierte Abgabe von Zwischenständen und Arbeitsergebnissen, damit die Lehrenden zeitnah und individuell Feedback geben und so den Lernprozess effektiv begleiten können.</a:t>
            </a:r>
            <a:endParaRPr/>
          </a:p>
          <a:p>
            <a:pPr marL="171450" indent="-171450">
              <a:buFont typeface="Symbol"/>
              <a:buChar char="-"/>
              <a:defRPr/>
            </a:pPr>
            <a:r>
              <a:rPr lang="de-CH" sz="950">
                <a:solidFill>
                  <a:schemeClr val="tx1"/>
                </a:solidFill>
                <a:latin typeface="Calibri Light"/>
              </a:rPr>
              <a:t>eine individuelle Förderung der Lernenden durch die Integration von Übungen mit automatisiertem Feedback. </a:t>
            </a:r>
            <a:endParaRPr/>
          </a:p>
          <a:p>
            <a:pPr marL="171450" indent="-171450">
              <a:buFont typeface="Symbol"/>
              <a:buChar char="-"/>
              <a:defRPr/>
            </a:pPr>
            <a:r>
              <a:rPr lang="de-CH" sz="950">
                <a:solidFill>
                  <a:schemeClr val="tx1"/>
                </a:solidFill>
                <a:latin typeface="Calibri Light"/>
              </a:rPr>
              <a:t>durch kollaborative Werkzeuge den direkten Austausch zwischen den Lernenden in Form von gegenseitigen Kommentaren und Bewertungen.</a:t>
            </a:r>
            <a:endParaRPr/>
          </a:p>
          <a:p>
            <a:pPr marL="171450" indent="-171450">
              <a:buFont typeface="Symbol"/>
              <a:buChar char="-"/>
              <a:defRPr/>
            </a:pPr>
            <a:r>
              <a:rPr lang="de-CH" sz="950">
                <a:solidFill>
                  <a:schemeClr val="tx1"/>
                </a:solidFill>
                <a:latin typeface="Calibri Light"/>
              </a:rPr>
              <a:t>neue Kommunikationswege, um die Lernenden über die Unterrichtszeit hinaus zu begleiten.</a:t>
            </a:r>
            <a:endParaRPr/>
          </a:p>
        </p:txBody>
      </p:sp>
      <p:sp>
        <p:nvSpPr>
          <p:cNvPr id="32" name="Rechteck 31"/>
          <p:cNvSpPr/>
          <p:nvPr/>
        </p:nvSpPr>
        <p:spPr bwMode="auto">
          <a:xfrm>
            <a:off x="110677" y="2699053"/>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Systematischer Erwerb von Medienkompetenzen</a:t>
            </a:r>
            <a:endParaRPr/>
          </a:p>
          <a:p>
            <a:pPr>
              <a:defRPr/>
            </a:pPr>
            <a:endParaRPr lang="de-CH" sz="1100">
              <a:solidFill>
                <a:schemeClr val="tx1"/>
              </a:solidFill>
            </a:endParaRPr>
          </a:p>
        </p:txBody>
      </p:sp>
      <p:sp>
        <p:nvSpPr>
          <p:cNvPr id="33" name="Rechteck 32"/>
          <p:cNvSpPr/>
          <p:nvPr/>
        </p:nvSpPr>
        <p:spPr bwMode="auto">
          <a:xfrm>
            <a:off x="3867208" y="2699053"/>
            <a:ext cx="2846333"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CH" sz="1400" b="1">
                <a:solidFill>
                  <a:schemeClr val="tx1"/>
                </a:solidFill>
              </a:rPr>
              <a:t>Medienproduktive und kollaborative Aufgabenformate</a:t>
            </a:r>
            <a:endParaRPr/>
          </a:p>
          <a:p>
            <a:pPr>
              <a:defRPr/>
            </a:pPr>
            <a:r>
              <a:rPr lang="de-CH" sz="1400" b="1">
                <a:solidFill>
                  <a:schemeClr val="tx1"/>
                </a:solidFill>
              </a:rPr>
              <a:t> </a:t>
            </a:r>
            <a:endParaRPr/>
          </a:p>
          <a:p>
            <a:pPr>
              <a:defRPr/>
            </a:pPr>
            <a:endParaRPr lang="de-CH" sz="1400" b="1">
              <a:solidFill>
                <a:schemeClr val="tx1"/>
              </a:solidFill>
            </a:endParaRPr>
          </a:p>
          <a:p>
            <a:pPr>
              <a:defRPr/>
            </a:pPr>
            <a:endParaRPr lang="de-CH" sz="1100">
              <a:solidFill>
                <a:schemeClr val="tx1"/>
              </a:solidFill>
            </a:endParaRPr>
          </a:p>
        </p:txBody>
      </p:sp>
      <p:sp>
        <p:nvSpPr>
          <p:cNvPr id="35" name="Rechteck 34"/>
          <p:cNvSpPr/>
          <p:nvPr/>
        </p:nvSpPr>
        <p:spPr bwMode="auto">
          <a:xfrm>
            <a:off x="3867208" y="5438817"/>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Intelligentes Üben</a:t>
            </a:r>
            <a:endParaRPr/>
          </a:p>
          <a:p>
            <a:pPr>
              <a:defRPr/>
            </a:pPr>
            <a:endParaRPr lang="de-CH" sz="1100">
              <a:solidFill>
                <a:schemeClr val="tx1"/>
              </a:solidFill>
            </a:endParaRPr>
          </a:p>
        </p:txBody>
      </p:sp>
      <p:sp>
        <p:nvSpPr>
          <p:cNvPr id="2" name="Rechteck 1"/>
          <p:cNvSpPr/>
          <p:nvPr/>
        </p:nvSpPr>
        <p:spPr bwMode="auto">
          <a:xfrm>
            <a:off x="110677" y="3285106"/>
            <a:ext cx="3635526" cy="2060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das Einüben und Reflektieren von Strategien zur Arbeits- und Lernorganisation sowie den nachhaltigen Wissenserwerb. </a:t>
            </a:r>
            <a:endParaRPr/>
          </a:p>
          <a:p>
            <a:pPr marL="171450" indent="-171450">
              <a:buFont typeface="Symbol"/>
              <a:buChar char="-"/>
              <a:defRPr/>
            </a:pPr>
            <a:r>
              <a:rPr lang="de-CH" sz="1000">
                <a:solidFill>
                  <a:schemeClr val="tx1"/>
                </a:solidFill>
                <a:latin typeface="Calibri Light"/>
              </a:rPr>
              <a:t>die eigene Medienanwendung kritisch zu reflektieren und Medien aller Art zielgerichtet, sozial verantwortlich und gewinnbringend einzusetzen. </a:t>
            </a:r>
            <a:endParaRPr/>
          </a:p>
          <a:p>
            <a:pPr marL="171450" indent="-171450">
              <a:buFont typeface="Symbol"/>
              <a:buChar char="-"/>
              <a:defRPr/>
            </a:pPr>
            <a:r>
              <a:rPr lang="de-CH" sz="1000">
                <a:solidFill>
                  <a:schemeClr val="tx1"/>
                </a:solidFill>
                <a:latin typeface="Calibri Light"/>
              </a:rPr>
              <a:t>einen fachintegrativen systematischen Medienkompetenzaufbau durch regelmäßige und reflektierte Nutzung. </a:t>
            </a:r>
            <a:endParaRPr/>
          </a:p>
        </p:txBody>
      </p:sp>
      <p:sp>
        <p:nvSpPr>
          <p:cNvPr id="3" name="Rechteck 2"/>
          <p:cNvSpPr/>
          <p:nvPr/>
        </p:nvSpPr>
        <p:spPr bwMode="auto">
          <a:xfrm>
            <a:off x="3867208" y="3200400"/>
            <a:ext cx="3497583" cy="2159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eine aktive Auseinandersetzung mit Lerninhalten durch die kollaborative Erstellung kreativer Lernprodukte wie z. B. Präsentationen, Comics, Erklärvideos und Podcasts.</a:t>
            </a:r>
            <a:endParaRPr/>
          </a:p>
          <a:p>
            <a:pPr marL="171450" indent="-171450">
              <a:buFont typeface="Symbol"/>
              <a:buChar char="-"/>
              <a:defRPr/>
            </a:pPr>
            <a:r>
              <a:rPr lang="de-CH" sz="1000">
                <a:solidFill>
                  <a:schemeClr val="tx1"/>
                </a:solidFill>
                <a:latin typeface="Calibri Light"/>
              </a:rPr>
              <a:t>die flexible, zeit- und ortsunabhängige Erstellung und Bearbeitung von Medienprodukten.</a:t>
            </a:r>
            <a:endParaRPr/>
          </a:p>
          <a:p>
            <a:pPr marL="171450" indent="-171450">
              <a:buFont typeface="Symbol"/>
              <a:buChar char="-"/>
              <a:defRPr/>
            </a:pPr>
            <a:r>
              <a:rPr lang="de-CH" sz="1000">
                <a:solidFill>
                  <a:schemeClr val="tx1"/>
                </a:solidFill>
                <a:latin typeface="Calibri Light"/>
              </a:rPr>
              <a:t>eine einfache Überarbeitung der Lernprodukte, um erhaltenes Feedback einzuarbeiten und Feedback als Teil des Lernprozesses zu verstehen. </a:t>
            </a:r>
            <a:endParaRPr/>
          </a:p>
        </p:txBody>
      </p:sp>
      <p:sp>
        <p:nvSpPr>
          <p:cNvPr id="4" name="Rechteck 3"/>
          <p:cNvSpPr/>
          <p:nvPr/>
        </p:nvSpPr>
        <p:spPr bwMode="auto">
          <a:xfrm>
            <a:off x="3867208" y="5970216"/>
            <a:ext cx="3497581" cy="212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defRPr/>
            </a:pPr>
            <a:r>
              <a:rPr lang="de-CH" sz="1000">
                <a:solidFill>
                  <a:schemeClr val="tx1"/>
                </a:solidFill>
                <a:latin typeface="Calibri Light"/>
              </a:rPr>
              <a:t>Der Einsatz digitaler Medien unterstützt…</a:t>
            </a:r>
            <a:endParaRPr/>
          </a:p>
          <a:p>
            <a:pPr marL="171450" indent="-171450">
              <a:buFont typeface="Symbol"/>
              <a:buChar char="-"/>
              <a:defRPr/>
            </a:pPr>
            <a:r>
              <a:rPr lang="de-CH" sz="1000">
                <a:solidFill>
                  <a:schemeClr val="tx1"/>
                </a:solidFill>
                <a:latin typeface="Calibri Light"/>
              </a:rPr>
              <a:t>eine sofortige Überprüfung von Antworten und somit ein direktes Feedback.</a:t>
            </a:r>
            <a:endParaRPr/>
          </a:p>
          <a:p>
            <a:pPr marL="171450" indent="-171450">
              <a:buFont typeface="Symbol"/>
              <a:buChar char="-"/>
              <a:defRPr/>
            </a:pPr>
            <a:r>
              <a:rPr lang="de-CH" sz="1000">
                <a:solidFill>
                  <a:schemeClr val="tx1"/>
                </a:solidFill>
                <a:latin typeface="Calibri Light"/>
              </a:rPr>
              <a:t>den Zugang zu einer Vielzahl differenzierter (ggf. KI-generierter) Übungsaufgaben.</a:t>
            </a:r>
            <a:endParaRPr/>
          </a:p>
          <a:p>
            <a:pPr marL="171450" indent="-171450">
              <a:buFont typeface="Symbol"/>
              <a:buChar char="-"/>
              <a:defRPr/>
            </a:pPr>
            <a:r>
              <a:rPr lang="de-CH" sz="1000">
                <a:solidFill>
                  <a:schemeClr val="tx1"/>
                </a:solidFill>
                <a:latin typeface="Calibri Light"/>
              </a:rPr>
              <a:t>die Gestaltung des Lernprozesses nach individuellen Voraussetzungen, z. B. im eigenen Tempo und mit entsprechenden Wiederholungen.</a:t>
            </a:r>
            <a:endParaRPr/>
          </a:p>
          <a:p>
            <a:pPr marL="171450" indent="-171450">
              <a:buFont typeface="Symbol"/>
              <a:buChar char="-"/>
              <a:defRPr/>
            </a:pPr>
            <a:r>
              <a:rPr lang="de-CH" sz="1000">
                <a:solidFill>
                  <a:schemeClr val="tx1"/>
                </a:solidFill>
                <a:latin typeface="Calibri Light"/>
              </a:rPr>
              <a:t>das Gelernte mit bereits vorhandenem Wissen zu vernetzen und in neuen Kontexten anzuwenden. </a:t>
            </a:r>
            <a:endParaRPr/>
          </a:p>
        </p:txBody>
      </p:sp>
      <p:pic>
        <p:nvPicPr>
          <p:cNvPr id="5" name="Grafik 4" descr="Ein Bild, das Muster, Quadrat, Symmetrie, Design enthält.&#10;&#10;KI-generierte Inhalte können fehlerhaft sein."/>
          <p:cNvPicPr>
            <a:picLocks noChangeAspect="1"/>
          </p:cNvPicPr>
          <p:nvPr/>
        </p:nvPicPr>
        <p:blipFill>
          <a:blip r:embed="rId3"/>
          <a:stretch/>
        </p:blipFill>
        <p:spPr bwMode="auto">
          <a:xfrm>
            <a:off x="6703440" y="5389808"/>
            <a:ext cx="648000" cy="648000"/>
          </a:xfrm>
          <a:prstGeom prst="rect">
            <a:avLst/>
          </a:prstGeom>
        </p:spPr>
      </p:pic>
      <p:pic>
        <p:nvPicPr>
          <p:cNvPr id="6" name="Grafik 5" descr="Ein Bild, das Muster, Symmetrie, Kunst, Quadrat enthält.&#10;&#10;KI-generierte Inhalte können fehlerhaft sein."/>
          <p:cNvPicPr>
            <a:picLocks noChangeAspect="1"/>
          </p:cNvPicPr>
          <p:nvPr/>
        </p:nvPicPr>
        <p:blipFill>
          <a:blip r:embed="rId4"/>
          <a:stretch/>
        </p:blipFill>
        <p:spPr bwMode="auto">
          <a:xfrm>
            <a:off x="2983113" y="2709363"/>
            <a:ext cx="648000" cy="648000"/>
          </a:xfrm>
          <a:prstGeom prst="rect">
            <a:avLst/>
          </a:prstGeom>
        </p:spPr>
      </p:pic>
      <p:pic>
        <p:nvPicPr>
          <p:cNvPr id="8" name="Grafik 7" descr="Ein Bild, das Muster, Quadrat, Symmetrie, Pixel enthält.&#10;&#10;KI-generierte Inhalte können fehlerhaft sein."/>
          <p:cNvPicPr>
            <a:picLocks noChangeAspect="1"/>
          </p:cNvPicPr>
          <p:nvPr/>
        </p:nvPicPr>
        <p:blipFill>
          <a:blip r:embed="rId5"/>
          <a:stretch/>
        </p:blipFill>
        <p:spPr bwMode="auto">
          <a:xfrm>
            <a:off x="6703440" y="2687600"/>
            <a:ext cx="648000" cy="648000"/>
          </a:xfrm>
          <a:prstGeom prst="rect">
            <a:avLst/>
          </a:prstGeom>
        </p:spPr>
      </p:pic>
      <p:pic>
        <p:nvPicPr>
          <p:cNvPr id="9" name="Grafik 8" descr="Ein Bild, das Muster, Symmetrie, Kunst, Pixel enthält.&#10;&#10;KI-generierte Inhalte können fehlerhaft sein."/>
          <p:cNvPicPr>
            <a:picLocks noChangeAspect="1"/>
          </p:cNvPicPr>
          <p:nvPr/>
        </p:nvPicPr>
        <p:blipFill>
          <a:blip r:embed="rId6"/>
          <a:stretch/>
        </p:blipFill>
        <p:spPr bwMode="auto">
          <a:xfrm>
            <a:off x="2983113" y="165251"/>
            <a:ext cx="648000" cy="648000"/>
          </a:xfrm>
          <a:prstGeom prst="rect">
            <a:avLst/>
          </a:prstGeom>
        </p:spPr>
      </p:pic>
      <p:pic>
        <p:nvPicPr>
          <p:cNvPr id="10" name="Grafik 9" descr="Ein Bild, das Muster, Quadrat, Design, Kunst enthält.&#10;&#10;KI-generierte Inhalte können fehlerhaft sein."/>
          <p:cNvPicPr>
            <a:picLocks noChangeAspect="1"/>
          </p:cNvPicPr>
          <p:nvPr/>
        </p:nvPicPr>
        <p:blipFill>
          <a:blip r:embed="rId7"/>
          <a:stretch/>
        </p:blipFill>
        <p:spPr bwMode="auto">
          <a:xfrm>
            <a:off x="6731726" y="129393"/>
            <a:ext cx="648000" cy="648000"/>
          </a:xfrm>
          <a:prstGeom prst="rect">
            <a:avLst/>
          </a:prstGeom>
        </p:spPr>
      </p:pic>
      <p:sp>
        <p:nvSpPr>
          <p:cNvPr id="11" name="Rechteck 10"/>
          <p:cNvSpPr/>
          <p:nvPr/>
        </p:nvSpPr>
        <p:spPr bwMode="auto">
          <a:xfrm>
            <a:off x="110677" y="5438817"/>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Störungsprävention</a:t>
            </a:r>
            <a:endParaRPr/>
          </a:p>
          <a:p>
            <a:pPr>
              <a:defRPr/>
            </a:pPr>
            <a:endParaRPr lang="de-CH" sz="1100">
              <a:solidFill>
                <a:schemeClr val="tx1"/>
              </a:solidFill>
            </a:endParaRPr>
          </a:p>
        </p:txBody>
      </p:sp>
      <p:sp>
        <p:nvSpPr>
          <p:cNvPr id="12" name="Rechteck 11"/>
          <p:cNvSpPr/>
          <p:nvPr/>
        </p:nvSpPr>
        <p:spPr bwMode="auto">
          <a:xfrm>
            <a:off x="108494" y="6143549"/>
            <a:ext cx="3671343" cy="1943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171450" indent="-171450">
              <a:buFont typeface="Symbol"/>
              <a:buChar char="-"/>
              <a:defRPr/>
            </a:pPr>
            <a:r>
              <a:rPr lang="de-CH" sz="1000">
                <a:solidFill>
                  <a:schemeClr val="tx1"/>
                </a:solidFill>
                <a:latin typeface="Calibri Light"/>
              </a:rPr>
              <a:t>Klassen- und schulübergreifende Regeln zum Umgang mit mobilen Endgeräten sowie Richtlinien zur digitalen Kommunikation und Erreichbarkeit sind bekannt, im Alltag sichtbar und werden konsequent von der Lehrkraft eingefordert.</a:t>
            </a:r>
            <a:endParaRPr/>
          </a:p>
          <a:p>
            <a:pPr marL="171450" indent="-171450">
              <a:buFont typeface="Symbol"/>
              <a:buChar char="-"/>
              <a:defRPr/>
            </a:pPr>
            <a:r>
              <a:rPr lang="de-CH" sz="1000">
                <a:solidFill>
                  <a:schemeClr val="tx1"/>
                </a:solidFill>
                <a:latin typeface="Calibri Light"/>
              </a:rPr>
              <a:t>Die Lehrkraft ist während digitaler Arbeitsphasen präsent, klärt offene Fragen und achtet auf die Sichtbarkeit der Bildschirme.</a:t>
            </a:r>
            <a:endParaRPr/>
          </a:p>
          <a:p>
            <a:pPr marL="171450" indent="-171450">
              <a:buFont typeface="Symbol"/>
              <a:buChar char="-"/>
              <a:defRPr/>
            </a:pPr>
            <a:r>
              <a:rPr lang="de-CH" sz="1000">
                <a:solidFill>
                  <a:schemeClr val="tx1"/>
                </a:solidFill>
                <a:latin typeface="Calibri Light"/>
              </a:rPr>
              <a:t>Die Lehrkraft begleitet die Aktivitäten der Schülerinnen und Schüler im digitalen Raum, um Probleme frühzeitig zu erkennen und Maßnahmen ergreifen zu können.</a:t>
            </a:r>
            <a:endParaRPr/>
          </a:p>
          <a:p>
            <a:pPr marL="171450" indent="-171450">
              <a:buFont typeface="Symbol"/>
              <a:buChar char="-"/>
              <a:defRPr/>
            </a:pPr>
            <a:r>
              <a:rPr lang="de-CH" sz="1000">
                <a:solidFill>
                  <a:schemeClr val="tx1"/>
                </a:solidFill>
                <a:latin typeface="Calibri Light"/>
              </a:rPr>
              <a:t>In Phasen, die keine Nutzung digitaler Geräte vorsehen, ist klar geregelt, wo diese sich befinden, um das Ablenkungspotenzial zu minimieren.</a:t>
            </a:r>
            <a:endParaRPr/>
          </a:p>
          <a:p>
            <a:pPr>
              <a:spcAft>
                <a:spcPts val="600"/>
              </a:spcAft>
              <a:defRPr/>
            </a:pPr>
            <a:endParaRPr lang="de-CH" sz="1000">
              <a:solidFill>
                <a:schemeClr val="tx1"/>
              </a:solidFill>
              <a:latin typeface="Calibri Light"/>
            </a:endParaRPr>
          </a:p>
        </p:txBody>
      </p:sp>
      <p:sp>
        <p:nvSpPr>
          <p:cNvPr id="13" name="Rechteck 12"/>
          <p:cNvSpPr/>
          <p:nvPr/>
        </p:nvSpPr>
        <p:spPr bwMode="auto">
          <a:xfrm>
            <a:off x="3867208" y="8178581"/>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Effektive Nutzung der Lernzeit</a:t>
            </a:r>
            <a:endParaRPr/>
          </a:p>
          <a:p>
            <a:pPr>
              <a:defRPr/>
            </a:pPr>
            <a:endParaRPr lang="de-CH" sz="1100">
              <a:solidFill>
                <a:schemeClr val="tx1"/>
              </a:solidFill>
            </a:endParaRPr>
          </a:p>
        </p:txBody>
      </p:sp>
      <p:sp>
        <p:nvSpPr>
          <p:cNvPr id="14" name="Rechteck 13"/>
          <p:cNvSpPr/>
          <p:nvPr/>
        </p:nvSpPr>
        <p:spPr bwMode="auto">
          <a:xfrm>
            <a:off x="3867208" y="8665552"/>
            <a:ext cx="3533498" cy="1943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171450" indent="-171450">
              <a:buFont typeface="Symbol"/>
              <a:buChar char="-"/>
              <a:defRPr/>
            </a:pPr>
            <a:r>
              <a:rPr lang="de-CH" sz="900">
                <a:solidFill>
                  <a:schemeClr val="tx1"/>
                </a:solidFill>
                <a:latin typeface="Calibri Light"/>
              </a:rPr>
              <a:t>Einheitliche Strukturen – ggf. festgelegt für eine </a:t>
            </a:r>
            <a:endParaRPr/>
          </a:p>
          <a:p>
            <a:pPr marL="177800">
              <a:defRPr/>
            </a:pPr>
            <a:r>
              <a:rPr lang="de-CH" sz="900">
                <a:solidFill>
                  <a:schemeClr val="tx1"/>
                </a:solidFill>
                <a:latin typeface="Calibri Light"/>
              </a:rPr>
              <a:t>Jahrgangsstufe oder die gesamte Schule – ermöglichen den Schülerinnen und Schülern sowie den Lehrkräften eine gute Orientierung (z. B. verwendete Software, Systematik zur Dateiablage, Benennung von Dokumenten).</a:t>
            </a:r>
            <a:endParaRPr/>
          </a:p>
          <a:p>
            <a:pPr marL="171450" indent="-171450">
              <a:buFont typeface="Symbol"/>
              <a:buChar char="-"/>
              <a:defRPr/>
            </a:pPr>
            <a:r>
              <a:rPr lang="de-CH" sz="900">
                <a:solidFill>
                  <a:schemeClr val="tx1"/>
                </a:solidFill>
                <a:latin typeface="Calibri Light"/>
              </a:rPr>
              <a:t>Eine vorbereitete digitale Lernumgebung unterstützt reibungslose Arbeitsabläufe (z. B. Verteilen und Einsammeln von Materialien und Aufgaben über eine Lernplattform, klare Bearbeitungsfristen).</a:t>
            </a:r>
            <a:endParaRPr/>
          </a:p>
          <a:p>
            <a:pPr marL="171450" indent="-171450">
              <a:buFont typeface="Symbol"/>
              <a:buChar char="-"/>
              <a:defRPr/>
            </a:pPr>
            <a:r>
              <a:rPr lang="de-CH" sz="900">
                <a:solidFill>
                  <a:schemeClr val="tx1"/>
                </a:solidFill>
                <a:latin typeface="Calibri Light"/>
              </a:rPr>
              <a:t>Digitale Arbeitsweisen werden schrittweise und systematisch eingeführt, so dass Routinen entstehen können und der Fokus auf den Lerninhalten bleibt.</a:t>
            </a:r>
            <a:endParaRPr/>
          </a:p>
          <a:p>
            <a:pPr marL="171450" indent="-171450">
              <a:buFont typeface="Symbol"/>
              <a:buChar char="-"/>
              <a:defRPr/>
            </a:pPr>
            <a:r>
              <a:rPr lang="de-CH" sz="900">
                <a:solidFill>
                  <a:schemeClr val="tx1"/>
                </a:solidFill>
                <a:latin typeface="Calibri Light"/>
              </a:rPr>
              <a:t>Die Lernenden sind erkennbar mit den Lerninhalten beschäftigt und auftretende Lernhindernisse werden schnell beseitigt. </a:t>
            </a:r>
            <a:endParaRPr/>
          </a:p>
        </p:txBody>
      </p:sp>
      <p:sp>
        <p:nvSpPr>
          <p:cNvPr id="15" name="Rechteck 14"/>
          <p:cNvSpPr/>
          <p:nvPr/>
        </p:nvSpPr>
        <p:spPr bwMode="auto">
          <a:xfrm>
            <a:off x="110677" y="8178581"/>
            <a:ext cx="3404681" cy="501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400" b="1">
                <a:solidFill>
                  <a:schemeClr val="tx1"/>
                </a:solidFill>
              </a:rPr>
              <a:t>Lernförderliches Unterrichtsklima</a:t>
            </a:r>
            <a:endParaRPr/>
          </a:p>
          <a:p>
            <a:pPr>
              <a:defRPr/>
            </a:pPr>
            <a:endParaRPr lang="de-CH" sz="1100">
              <a:solidFill>
                <a:schemeClr val="tx1"/>
              </a:solidFill>
            </a:endParaRPr>
          </a:p>
        </p:txBody>
      </p:sp>
      <p:pic>
        <p:nvPicPr>
          <p:cNvPr id="18" name="Grafik 17" descr="Ein Bild, das Muster, Symmetrie, Kunst, Stoff enthält.&#10;&#10;KI-generierte Inhalte können fehlerhaft sein."/>
          <p:cNvPicPr>
            <a:picLocks noChangeAspect="1"/>
          </p:cNvPicPr>
          <p:nvPr/>
        </p:nvPicPr>
        <p:blipFill>
          <a:blip r:embed="rId8"/>
          <a:stretch/>
        </p:blipFill>
        <p:spPr bwMode="auto">
          <a:xfrm>
            <a:off x="2983113" y="5389808"/>
            <a:ext cx="648000" cy="648000"/>
          </a:xfrm>
          <a:prstGeom prst="rect">
            <a:avLst/>
          </a:prstGeom>
        </p:spPr>
      </p:pic>
      <p:pic>
        <p:nvPicPr>
          <p:cNvPr id="20" name="Grafik 19" descr="Ein Bild, das Muster, Symmetrie, Kunst, Stoff enthält.&#10;&#10;KI-generierte Inhalte können fehlerhaft sein."/>
          <p:cNvPicPr>
            <a:picLocks noChangeAspect="1"/>
          </p:cNvPicPr>
          <p:nvPr/>
        </p:nvPicPr>
        <p:blipFill>
          <a:blip r:embed="rId9"/>
          <a:stretch/>
        </p:blipFill>
        <p:spPr bwMode="auto">
          <a:xfrm>
            <a:off x="6695888" y="8142723"/>
            <a:ext cx="648000" cy="648000"/>
          </a:xfrm>
          <a:prstGeom prst="rect">
            <a:avLst/>
          </a:prstGeom>
        </p:spPr>
      </p:pic>
      <p:pic>
        <p:nvPicPr>
          <p:cNvPr id="22" name="Grafik 21" descr="Ein Bild, das Muster, Symmetrie, Kunst, Design enthält.&#10;&#10;KI-generierte Inhalte können fehlerhaft sein."/>
          <p:cNvPicPr>
            <a:picLocks noChangeAspect="1"/>
          </p:cNvPicPr>
          <p:nvPr/>
        </p:nvPicPr>
        <p:blipFill>
          <a:blip r:embed="rId10"/>
          <a:stretch/>
        </p:blipFill>
        <p:spPr bwMode="auto">
          <a:xfrm>
            <a:off x="2983113" y="8193038"/>
            <a:ext cx="648000" cy="648000"/>
          </a:xfrm>
          <a:prstGeom prst="rect">
            <a:avLst/>
          </a:prstGeom>
        </p:spPr>
      </p:pic>
    </p:spTree>
  </p:cSld>
  <p:clrMapOvr>
    <a:masterClrMapping/>
  </p:clrMapOvr>
</p:sld>
</file>

<file path=ppt/theme/theme1.xml><?xml version="1.0" encoding="utf-8"?>
<a:theme xmlns:a="http://schemas.openxmlformats.org/drawingml/2006/main" name="Office">
  <a:themeElements>
    <a:clrScheme name="Benutzerdefiniert 5">
      <a:dk1>
        <a:srgbClr val="000000"/>
      </a:dk1>
      <a:lt1>
        <a:srgbClr val="FFFFFF"/>
      </a:lt1>
      <a:dk2>
        <a:srgbClr val="44546A"/>
      </a:dk2>
      <a:lt2>
        <a:srgbClr val="E7E6E6"/>
      </a:lt2>
      <a:accent1>
        <a:srgbClr val="346FC0"/>
      </a:accent1>
      <a:accent2>
        <a:srgbClr val="499BD3"/>
      </a:accent2>
      <a:accent3>
        <a:srgbClr val="4999A0"/>
      </a:accent3>
      <a:accent4>
        <a:srgbClr val="499776"/>
      </a:accent4>
      <a:accent5>
        <a:srgbClr val="6CA348"/>
      </a:accent5>
      <a:accent6>
        <a:srgbClr val="30619B"/>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a:themeElements>
    <a:clrScheme name="Benutzerdefiniert 5">
      <a:dk1>
        <a:srgbClr val="000000"/>
      </a:dk1>
      <a:lt1>
        <a:srgbClr val="FFFFFF"/>
      </a:lt1>
      <a:dk2>
        <a:srgbClr val="44546A"/>
      </a:dk2>
      <a:lt2>
        <a:srgbClr val="E7E6E6"/>
      </a:lt2>
      <a:accent1>
        <a:srgbClr val="346FC0"/>
      </a:accent1>
      <a:accent2>
        <a:srgbClr val="499BD3"/>
      </a:accent2>
      <a:accent3>
        <a:srgbClr val="4999A0"/>
      </a:accent3>
      <a:accent4>
        <a:srgbClr val="499776"/>
      </a:accent4>
      <a:accent5>
        <a:srgbClr val="6CA348"/>
      </a:accent5>
      <a:accent6>
        <a:srgbClr val="30619B"/>
      </a:accent6>
      <a:hlink>
        <a:srgbClr val="0563C1"/>
      </a:hlink>
      <a:folHlink>
        <a:srgbClr val="954F72"/>
      </a:folHlink>
    </a:clrScheme>
    <a:fontScheme nam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2067</Words>
  <Application>Microsoft Office PowerPoint</Application>
  <DocSecurity>0</DocSecurity>
  <PresentationFormat>Benutzerdefiniert</PresentationFormat>
  <Paragraphs>161</Paragraphs>
  <Slides>5</Slides>
  <Notes>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Amatic SC</vt:lpstr>
      <vt:lpstr>Arial</vt:lpstr>
      <vt:lpstr>Calibri</vt:lpstr>
      <vt:lpstr>Calibri Light</vt:lpstr>
      <vt:lpstr>Symbol</vt:lpstr>
      <vt:lpstr>Office</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Larissa Meyer (LBO)</dc:creator>
  <cp:keywords/>
  <dc:description/>
  <cp:lastModifiedBy>Schmitt, Heidi</cp:lastModifiedBy>
  <cp:revision>26</cp:revision>
  <dcterms:created xsi:type="dcterms:W3CDTF">2022-12-05T12:56:07Z</dcterms:created>
  <dcterms:modified xsi:type="dcterms:W3CDTF">2025-06-25T06:32:36Z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0x0101002A4EED5BE05B7A40AC768273A79CF0B5</vt:lpwstr>
  </property>
  <property fmtid="{D5CDD505-2E9C-101B-9397-08002B2CF9AE}" pid="3" name="MediaServiceImageTags">
    <vt:lpwstr/>
  </property>
</Properties>
</file>