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0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99B0"/>
    <a:srgbClr val="D5DFE7"/>
    <a:srgbClr val="72B6E0"/>
    <a:srgbClr val="212121"/>
    <a:srgbClr val="E66B00"/>
    <a:srgbClr val="C6C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34" autoAdjust="0"/>
    <p:restoredTop sz="95897"/>
  </p:normalViewPr>
  <p:slideViewPr>
    <p:cSldViewPr snapToGrid="0">
      <p:cViewPr varScale="1">
        <p:scale>
          <a:sx n="118" d="100"/>
          <a:sy n="118" d="100"/>
        </p:scale>
        <p:origin x="9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8DB42E-3ED7-756E-8011-E36EC4E12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771CEA2-219F-A318-233D-1F318E740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738D94-941B-07F9-6EE5-4E1C685B4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1F597FB-D833-9797-0D1B-0F39B3D08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88D57A-EA87-368B-8289-DE2DADF63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0345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AE0889-DCC9-7308-B73F-89D86F51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1A36EC-A527-3368-AFCB-458808150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C8EA39-CFF5-C761-9B49-4AC457982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B9C41A-1A6A-E7B8-2920-1BFBDC7BC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6663D6-427A-8DFF-310F-8F1BB241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838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011FE5F-30BB-EE18-0BCA-DDCDCF1877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632F0CC-62F2-DEBE-8F89-25829A4FE7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C22413-5429-AA2A-EFE5-4FDDC8119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29D03E-5C25-336D-52C4-9D4B0AD88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9A3FE2-5533-9AD0-802B-95F24004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2655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DA1BC3-D383-9445-5D66-463AFA46C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69FEFE-2840-5433-CA22-F72FBB7657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26A9D9-562D-B7D7-2283-2AB70FC9C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6EF153A-5652-0A57-52A5-DBF798F3D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BBC1E2-15F4-4D63-B912-D31BDE387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757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E5AD0-70B3-53C0-CEC1-AD7640B9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9228A2-ACAC-1060-F505-B9024D8D9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E73BAC-62DB-A8DE-1E5F-3C1A12FC0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0F5796-BB90-CA70-D8EB-B67646566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0D750B-BCB3-44B9-D969-1C5C04C00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06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ECAC43-165B-A591-98D6-F058E0B2C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2B24B50-53A0-67E2-6720-1AC866A38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5B7ADEA-80E4-2858-0DCB-880686420C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95D604-43F5-DA1A-BFF5-1FCFFFE45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F6417DD-7710-4EAE-D230-3FD1FB44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278D1D7-C72C-903F-D1A7-918C2E748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0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3F3BD4-24F5-3B1A-2AD9-9ECACF728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2FF2335-6433-2354-0463-230C8B2B9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95C33A-9383-7F39-BFAB-9289C9B71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F33418F-F1DD-28BB-9995-22789C66B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5EB3A33-26B2-352F-AFBB-D371F3206D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78831E-A7C2-7AAF-E196-6CAD3DB51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41F288E-B49B-4D26-EB34-73B9D1CB0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244896A-630B-968E-8236-7BC6EBCE3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469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8B9F86-6CF0-2E73-0E92-A4B4CC3C4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199E385-D48D-40D0-52EA-7C8994BCF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2FDC089-4BC4-D75F-ED65-014879B4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04FDB87-E55D-7DF5-3B22-10BC25BB3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8206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26E0E67-8B7F-F71C-7E93-EFE4101EF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B20C84B-2613-E51E-189F-84D0E956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5F16E0-C9BB-F8F2-0C40-8C6B69138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70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F2AF9D-CBEB-D37B-32AC-4FD90BE58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C44A4E-41F1-5E4D-7FC8-CE0C2EBD5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02B893A-6AF1-714C-8DF6-2141870BB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11085EE-5429-D978-F4AB-CB7D0A496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6937BC1-CFAD-9219-FD3B-6ED7FDFB8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BE9F14-A9DB-EA18-FF88-E8EBB868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2680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A015C-A740-FFB5-484B-F9CF5E5E7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447C0CC-77E4-4AB5-F1FA-B50F7CF28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DDDB6FC-EEC8-6C1B-D036-663A1E273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EE6D21-DA08-6013-500A-A32CA02A8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31FC50F-1BB9-C7C4-21E4-5AFE06C37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CA74AF7-4F8F-8C28-38E5-C817E1DE4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4655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C4D9E69-C943-3398-43B9-F15738F67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4CAA99-B393-D0FD-5552-DAD9874E3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184A30-42E7-6ED9-CE4A-C3D229705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1753F-E2D0-EB47-A47C-7F08E1E9B4DB}" type="datetimeFigureOut">
              <a:rPr lang="de-DE" smtClean="0"/>
              <a:t>14.11.23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3631C76-FA46-3771-D706-83D8A13704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97CC065-CDA0-0246-7AF4-AFC07520B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D4312-0C85-084D-B0FA-B7D917CDEA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62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Linien"/>
          <p:cNvSpPr/>
          <p:nvPr/>
        </p:nvSpPr>
        <p:spPr>
          <a:xfrm flipV="1">
            <a:off x="827872" y="2335925"/>
            <a:ext cx="9541892" cy="906"/>
          </a:xfrm>
          <a:prstGeom prst="line">
            <a:avLst/>
          </a:prstGeom>
          <a:ln w="53975">
            <a:solidFill>
              <a:srgbClr val="0070C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 defTabSz="321469">
              <a:defRPr sz="1600" b="0">
                <a:latin typeface="Helvetica"/>
                <a:ea typeface="Helvetica"/>
                <a:cs typeface="Helvetica"/>
                <a:sym typeface="Helvetica"/>
              </a:defRPr>
            </a:pPr>
            <a:endParaRPr sz="100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53" name="Dreieck"/>
          <p:cNvSpPr/>
          <p:nvPr/>
        </p:nvSpPr>
        <p:spPr>
          <a:xfrm>
            <a:off x="807210" y="2173589"/>
            <a:ext cx="205384" cy="1875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rgbClr val="0075BD"/>
          </a:solidFill>
          <a:ln w="12700">
            <a:solidFill>
              <a:srgbClr val="0075BD"/>
            </a:solidFill>
            <a:miter lim="400000"/>
          </a:ln>
        </p:spPr>
        <p:txBody>
          <a:bodyPr lIns="35719" tIns="35719" rIns="35719" bIns="35719" anchor="ctr"/>
          <a:lstStyle/>
          <a:p>
            <a:pPr defTabSz="294680">
              <a:defRPr sz="3800" b="0">
                <a:solidFill>
                  <a:srgbClr val="FFFFFF"/>
                </a:solidFill>
                <a:latin typeface="Futura"/>
                <a:ea typeface="Futura"/>
                <a:cs typeface="Futura"/>
                <a:sym typeface="Futura"/>
              </a:defRPr>
            </a:pPr>
            <a:endParaRPr sz="1000">
              <a:solidFill>
                <a:srgbClr val="FFFFFF"/>
              </a:solidFill>
              <a:latin typeface="Futura"/>
              <a:sym typeface="Futura"/>
            </a:endParaRPr>
          </a:p>
        </p:txBody>
      </p:sp>
      <p:sp>
        <p:nvSpPr>
          <p:cNvPr id="3" name="Start">
            <a:extLst>
              <a:ext uri="{FF2B5EF4-FFF2-40B4-BE49-F238E27FC236}">
                <a16:creationId xmlns:a16="http://schemas.microsoft.com/office/drawing/2014/main" id="{82D11C22-8280-0D9E-DF99-3BE56C17B44F}"/>
              </a:ext>
            </a:extLst>
          </p:cNvPr>
          <p:cNvSpPr txBox="1"/>
          <p:nvPr/>
        </p:nvSpPr>
        <p:spPr>
          <a:xfrm>
            <a:off x="3073533" y="1199507"/>
            <a:ext cx="1350036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Start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26" name="Start">
            <a:extLst>
              <a:ext uri="{FF2B5EF4-FFF2-40B4-BE49-F238E27FC236}">
                <a16:creationId xmlns:a16="http://schemas.microsoft.com/office/drawing/2014/main" id="{64029524-9000-0E75-FA1E-5C80F9550D2E}"/>
              </a:ext>
            </a:extLst>
          </p:cNvPr>
          <p:cNvSpPr txBox="1"/>
          <p:nvPr/>
        </p:nvSpPr>
        <p:spPr>
          <a:xfrm>
            <a:off x="3076525" y="1544831"/>
            <a:ext cx="1470420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2.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8" name="Start">
            <a:extLst>
              <a:ext uri="{FF2B5EF4-FFF2-40B4-BE49-F238E27FC236}">
                <a16:creationId xmlns:a16="http://schemas.microsoft.com/office/drawing/2014/main" id="{08630F75-9096-E06F-9B5F-EC390FC73612}"/>
              </a:ext>
            </a:extLst>
          </p:cNvPr>
          <p:cNvSpPr txBox="1"/>
          <p:nvPr/>
        </p:nvSpPr>
        <p:spPr>
          <a:xfrm>
            <a:off x="1213215" y="1513370"/>
            <a:ext cx="1641148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1.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11" name="Start">
            <a:extLst>
              <a:ext uri="{FF2B5EF4-FFF2-40B4-BE49-F238E27FC236}">
                <a16:creationId xmlns:a16="http://schemas.microsoft.com/office/drawing/2014/main" id="{A7C669E9-E36C-A3CD-791D-92EECC5DB6CB}"/>
              </a:ext>
            </a:extLst>
          </p:cNvPr>
          <p:cNvSpPr txBox="1"/>
          <p:nvPr/>
        </p:nvSpPr>
        <p:spPr>
          <a:xfrm>
            <a:off x="10484179" y="2207524"/>
            <a:ext cx="2014821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Schuljahresverlauf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9" name="Start">
            <a:extLst>
              <a:ext uri="{FF2B5EF4-FFF2-40B4-BE49-F238E27FC236}">
                <a16:creationId xmlns:a16="http://schemas.microsoft.com/office/drawing/2014/main" id="{EBB8B05A-32BF-41E2-8974-EFF66116AC31}"/>
              </a:ext>
            </a:extLst>
          </p:cNvPr>
          <p:cNvSpPr txBox="1"/>
          <p:nvPr/>
        </p:nvSpPr>
        <p:spPr>
          <a:xfrm>
            <a:off x="6638149" y="1527934"/>
            <a:ext cx="1803259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200" dirty="0">
                <a:solidFill>
                  <a:srgbClr val="0070C0"/>
                </a:solidFill>
                <a:latin typeface="PT Sans" panose="020B0503020203020204" pitchFamily="34" charset="77"/>
              </a:rPr>
              <a:t>3. Schulwoche</a:t>
            </a:r>
            <a:endParaRPr sz="12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46AC4F5-DEA5-402B-B06B-E8BBFE651459}"/>
              </a:ext>
            </a:extLst>
          </p:cNvPr>
          <p:cNvSpPr/>
          <p:nvPr/>
        </p:nvSpPr>
        <p:spPr>
          <a:xfrm>
            <a:off x="514831" y="1468609"/>
            <a:ext cx="693000" cy="692468"/>
          </a:xfrm>
          <a:prstGeom prst="ellipse">
            <a:avLst/>
          </a:prstGeom>
          <a:solidFill>
            <a:srgbClr val="0075BD"/>
          </a:solidFill>
          <a:ln w="12700" cap="flat">
            <a:solidFill>
              <a:srgbClr val="0075BD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endParaRPr lang="de-DE" sz="32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244" name="Start"/>
          <p:cNvSpPr txBox="1"/>
          <p:nvPr/>
        </p:nvSpPr>
        <p:spPr>
          <a:xfrm>
            <a:off x="645478" y="1605101"/>
            <a:ext cx="621431" cy="6767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/>
            <a:endParaRPr sz="13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2" name="Ellipse 1">
            <a:extLst>
              <a:ext uri="{FF2B5EF4-FFF2-40B4-BE49-F238E27FC236}">
                <a16:creationId xmlns:a16="http://schemas.microsoft.com/office/drawing/2014/main" id="{36F0ACB1-99ED-4CEA-BA95-0CED0C7643A6}"/>
              </a:ext>
            </a:extLst>
          </p:cNvPr>
          <p:cNvSpPr/>
          <p:nvPr/>
        </p:nvSpPr>
        <p:spPr>
          <a:xfrm>
            <a:off x="1300784" y="2137925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1</a:t>
            </a:r>
          </a:p>
        </p:txBody>
      </p:sp>
      <p:sp>
        <p:nvSpPr>
          <p:cNvPr id="64" name="Ellipse 63">
            <a:extLst>
              <a:ext uri="{FF2B5EF4-FFF2-40B4-BE49-F238E27FC236}">
                <a16:creationId xmlns:a16="http://schemas.microsoft.com/office/drawing/2014/main" id="{6F0E96FF-7EE2-461D-B266-4AC3FA55991E}"/>
              </a:ext>
            </a:extLst>
          </p:cNvPr>
          <p:cNvSpPr/>
          <p:nvPr/>
        </p:nvSpPr>
        <p:spPr>
          <a:xfrm>
            <a:off x="3036381" y="2157113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2</a:t>
            </a:r>
          </a:p>
        </p:txBody>
      </p:sp>
      <p:sp>
        <p:nvSpPr>
          <p:cNvPr id="65" name="Ellipse 64">
            <a:extLst>
              <a:ext uri="{FF2B5EF4-FFF2-40B4-BE49-F238E27FC236}">
                <a16:creationId xmlns:a16="http://schemas.microsoft.com/office/drawing/2014/main" id="{8CCB0CBB-D887-43DC-A3B7-4A04DAD71E5C}"/>
              </a:ext>
            </a:extLst>
          </p:cNvPr>
          <p:cNvSpPr/>
          <p:nvPr/>
        </p:nvSpPr>
        <p:spPr>
          <a:xfrm>
            <a:off x="7030567" y="2157113"/>
            <a:ext cx="396000" cy="396000"/>
          </a:xfrm>
          <a:prstGeom prst="ellipse">
            <a:avLst/>
          </a:prstGeom>
          <a:solidFill>
            <a:srgbClr val="007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825500"/>
            <a:r>
              <a:rPr lang="de-DE" sz="2400" dirty="0">
                <a:solidFill>
                  <a:srgbClr val="FFFFFF"/>
                </a:solidFill>
                <a:sym typeface="Helvetica Neue Medium"/>
              </a:rPr>
              <a:t>3</a:t>
            </a:r>
          </a:p>
        </p:txBody>
      </p:sp>
      <p:cxnSp>
        <p:nvCxnSpPr>
          <p:cNvPr id="79" name="Gerade Verbindung mit Pfeil 78">
            <a:extLst>
              <a:ext uri="{FF2B5EF4-FFF2-40B4-BE49-F238E27FC236}">
                <a16:creationId xmlns:a16="http://schemas.microsoft.com/office/drawing/2014/main" id="{DAC7CBD8-9B70-4732-B59F-CB980DF29749}"/>
              </a:ext>
            </a:extLst>
          </p:cNvPr>
          <p:cNvCxnSpPr>
            <a:cxnSpLocks/>
          </p:cNvCxnSpPr>
          <p:nvPr/>
        </p:nvCxnSpPr>
        <p:spPr>
          <a:xfrm flipV="1">
            <a:off x="7230809" y="1877596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Grafik 16" descr="Gehen Silhouette">
            <a:extLst>
              <a:ext uri="{FF2B5EF4-FFF2-40B4-BE49-F238E27FC236}">
                <a16:creationId xmlns:a16="http://schemas.microsoft.com/office/drawing/2014/main" id="{EF5F8324-EC96-0DEA-3189-0705A843BB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4569" y="1514015"/>
            <a:ext cx="497565" cy="497565"/>
          </a:xfrm>
          <a:prstGeom prst="rect">
            <a:avLst/>
          </a:prstGeom>
        </p:spPr>
      </p:pic>
      <p:sp>
        <p:nvSpPr>
          <p:cNvPr id="14" name="Start">
            <a:extLst>
              <a:ext uri="{FF2B5EF4-FFF2-40B4-BE49-F238E27FC236}">
                <a16:creationId xmlns:a16="http://schemas.microsoft.com/office/drawing/2014/main" id="{98FBE5ED-4013-2ABA-2951-B9D31C035C84}"/>
              </a:ext>
            </a:extLst>
          </p:cNvPr>
          <p:cNvSpPr txBox="1"/>
          <p:nvPr/>
        </p:nvSpPr>
        <p:spPr>
          <a:xfrm>
            <a:off x="3593820" y="4888192"/>
            <a:ext cx="1470420" cy="2568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endParaRPr sz="1200" dirty="0">
              <a:latin typeface="Atkinson Hyperlegible" pitchFamily="2" charset="77"/>
            </a:endParaRPr>
          </a:p>
        </p:txBody>
      </p:sp>
      <p:sp>
        <p:nvSpPr>
          <p:cNvPr id="30" name="Start">
            <a:extLst>
              <a:ext uri="{FF2B5EF4-FFF2-40B4-BE49-F238E27FC236}">
                <a16:creationId xmlns:a16="http://schemas.microsoft.com/office/drawing/2014/main" id="{28E434C1-E1EA-F715-3FAE-F336B26C81D4}"/>
              </a:ext>
            </a:extLst>
          </p:cNvPr>
          <p:cNvSpPr txBox="1"/>
          <p:nvPr/>
        </p:nvSpPr>
        <p:spPr>
          <a:xfrm>
            <a:off x="2808384" y="3233842"/>
            <a:ext cx="1825752" cy="227273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Klassenelternabend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Rallye mit den Medienscouts</a:t>
            </a:r>
            <a:r>
              <a:rPr lang="de-DE" sz="1100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 [Internetecherche] </a:t>
            </a:r>
            <a:endParaRPr lang="de-DE" sz="1100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Vorstellung der Regeln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Selbstverpflichtung zur Einhaltung der Regeln durch Unterschrift der erziehungsberechtigten und Lernenden</a:t>
            </a:r>
          </a:p>
          <a:p>
            <a:pPr defTabSz="410766">
              <a:lnSpc>
                <a:spcPct val="100000"/>
              </a:lnSpc>
            </a:pP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defTabSz="410766">
              <a:lnSpc>
                <a:spcPct val="100000"/>
              </a:lnSpc>
            </a:pPr>
            <a:endParaRPr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1" name="Start">
            <a:extLst>
              <a:ext uri="{FF2B5EF4-FFF2-40B4-BE49-F238E27FC236}">
                <a16:creationId xmlns:a16="http://schemas.microsoft.com/office/drawing/2014/main" id="{F894EC0D-D683-159D-980C-0CD7B201ACA2}"/>
              </a:ext>
            </a:extLst>
          </p:cNvPr>
          <p:cNvSpPr txBox="1"/>
          <p:nvPr/>
        </p:nvSpPr>
        <p:spPr>
          <a:xfrm>
            <a:off x="4716889" y="3240190"/>
            <a:ext cx="1883231" cy="14263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1. Schulungstag 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Dauer: 1-6 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Schwerpunkt Technik,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umgesetzt als Selbstlernkurs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alle 5. Klassen parallel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Öffnung des Lernraums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34" name="Start">
            <a:extLst>
              <a:ext uri="{FF2B5EF4-FFF2-40B4-BE49-F238E27FC236}">
                <a16:creationId xmlns:a16="http://schemas.microsoft.com/office/drawing/2014/main" id="{2F05251F-268B-0832-B299-07D4235E2A70}"/>
              </a:ext>
            </a:extLst>
          </p:cNvPr>
          <p:cNvSpPr txBox="1"/>
          <p:nvPr/>
        </p:nvSpPr>
        <p:spPr>
          <a:xfrm>
            <a:off x="6600120" y="3229221"/>
            <a:ext cx="1825752" cy="2611292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2. Schulungsbaustein: Wöchentliche Schulung im IT- Unterricht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Vertiefte Auseinandersetzung im Fachunterricht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Kennenlernen verschiedener Tools &amp; Apps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Präsentieren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Urheberrecht &amp; Social Media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Grundlagen des Programmierens 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4" name="Start">
            <a:extLst>
              <a:ext uri="{FF2B5EF4-FFF2-40B4-BE49-F238E27FC236}">
                <a16:creationId xmlns:a16="http://schemas.microsoft.com/office/drawing/2014/main" id="{55885666-03D2-2469-D2AC-440DE48F429F}"/>
              </a:ext>
            </a:extLst>
          </p:cNvPr>
          <p:cNvSpPr txBox="1"/>
          <p:nvPr/>
        </p:nvSpPr>
        <p:spPr>
          <a:xfrm>
            <a:off x="8508625" y="3242235"/>
            <a:ext cx="1778342" cy="142635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3. Schulungsbaustein: Workshoptag mit den Medienscouts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r>
              <a:rPr lang="de-DE" sz="1100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[Kennenlerntage]</a:t>
            </a:r>
            <a:endParaRPr lang="de-DE" sz="1100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defTabSz="410766">
              <a:lnSpc>
                <a:spcPct val="100000"/>
              </a:lnSpc>
            </a:pP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Anlegen und Nutzen einer sinnvollen Ordnerstruktur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sp>
        <p:nvSpPr>
          <p:cNvPr id="51" name="Start">
            <a:extLst>
              <a:ext uri="{FF2B5EF4-FFF2-40B4-BE49-F238E27FC236}">
                <a16:creationId xmlns:a16="http://schemas.microsoft.com/office/drawing/2014/main" id="{8B1675E5-2BCB-911B-E8AC-582EA2D7B749}"/>
              </a:ext>
            </a:extLst>
          </p:cNvPr>
          <p:cNvSpPr txBox="1"/>
          <p:nvPr/>
        </p:nvSpPr>
        <p:spPr>
          <a:xfrm>
            <a:off x="10309103" y="3240190"/>
            <a:ext cx="1738109" cy="210346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4. Schulungsbaustein: Workshoptag mit den Medienscouts</a:t>
            </a:r>
            <a:b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</a:br>
            <a:endParaRPr lang="de-DE"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Dauer: 1-6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Organisation des Lernens: digitale Heftführung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Umgesetzt als Selbstlernkurs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alle 5. Klassen parallel</a:t>
            </a:r>
          </a:p>
          <a:p>
            <a:pPr marL="171450" indent="-171450" defTabSz="410766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100" dirty="0">
                <a:solidFill>
                  <a:srgbClr val="0070C0"/>
                </a:solidFill>
                <a:latin typeface="PT Sans" panose="020B0503020203020204" pitchFamily="34" charset="77"/>
              </a:rPr>
              <a:t>Öffnung des Lernraums</a:t>
            </a:r>
            <a:endParaRPr sz="1100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pic>
        <p:nvPicPr>
          <p:cNvPr id="63" name="Grafik 62" descr="Vlog mit einfarbiger Füllung">
            <a:extLst>
              <a:ext uri="{FF2B5EF4-FFF2-40B4-BE49-F238E27FC236}">
                <a16:creationId xmlns:a16="http://schemas.microsoft.com/office/drawing/2014/main" id="{AC988720-AEAA-1C59-DA71-5626761DE0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82347" y="2768446"/>
            <a:ext cx="401379" cy="401379"/>
          </a:xfrm>
          <a:prstGeom prst="rect">
            <a:avLst/>
          </a:prstGeom>
        </p:spPr>
      </p:pic>
      <p:sp>
        <p:nvSpPr>
          <p:cNvPr id="19" name="Start">
            <a:extLst>
              <a:ext uri="{FF2B5EF4-FFF2-40B4-BE49-F238E27FC236}">
                <a16:creationId xmlns:a16="http://schemas.microsoft.com/office/drawing/2014/main" id="{9A08F8AD-2B83-D959-559F-8ED47DAF47B0}"/>
              </a:ext>
            </a:extLst>
          </p:cNvPr>
          <p:cNvSpPr txBox="1"/>
          <p:nvPr/>
        </p:nvSpPr>
        <p:spPr>
          <a:xfrm>
            <a:off x="1081297" y="3246222"/>
            <a:ext cx="1230974" cy="24141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5719" tIns="35719" rIns="35719" bIns="35719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410766">
              <a:lnSpc>
                <a:spcPct val="100000"/>
              </a:lnSpc>
            </a:pPr>
            <a:r>
              <a:rPr lang="de-DE" sz="1100" b="1" dirty="0">
                <a:solidFill>
                  <a:srgbClr val="0070C0"/>
                </a:solidFill>
                <a:latin typeface="PT Sans" panose="020B0503020203020204" pitchFamily="34" charset="77"/>
              </a:rPr>
              <a:t>Klassenfindung</a:t>
            </a:r>
            <a:endParaRPr sz="1100" b="1" dirty="0">
              <a:solidFill>
                <a:srgbClr val="0070C0"/>
              </a:solidFill>
              <a:latin typeface="PT Sans" panose="020B0503020203020204" pitchFamily="34" charset="77"/>
            </a:endParaRPr>
          </a:p>
        </p:txBody>
      </p:sp>
      <p:pic>
        <p:nvPicPr>
          <p:cNvPr id="22" name="Grafik 21" descr="Soziale Distanz Silhouette">
            <a:extLst>
              <a:ext uri="{FF2B5EF4-FFF2-40B4-BE49-F238E27FC236}">
                <a16:creationId xmlns:a16="http://schemas.microsoft.com/office/drawing/2014/main" id="{75B70E8B-C022-6585-0065-A4352194FF6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984333" y="2714796"/>
            <a:ext cx="457200" cy="457200"/>
          </a:xfrm>
          <a:prstGeom prst="rect">
            <a:avLst/>
          </a:prstGeom>
        </p:spPr>
      </p:pic>
      <p:pic>
        <p:nvPicPr>
          <p:cNvPr id="27" name="Grafik 26" descr="Projektor">
            <a:extLst>
              <a:ext uri="{FF2B5EF4-FFF2-40B4-BE49-F238E27FC236}">
                <a16:creationId xmlns:a16="http://schemas.microsoft.com/office/drawing/2014/main" id="{56B0F1B6-0C00-DC1A-3CDB-E4358189D3A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479903" y="2683584"/>
            <a:ext cx="556606" cy="556606"/>
          </a:xfrm>
          <a:prstGeom prst="rect">
            <a:avLst/>
          </a:prstGeom>
        </p:spPr>
      </p:pic>
      <p:pic>
        <p:nvPicPr>
          <p:cNvPr id="29" name="Grafik 28" descr="Lehrer Silhouette">
            <a:extLst>
              <a:ext uri="{FF2B5EF4-FFF2-40B4-BE49-F238E27FC236}">
                <a16:creationId xmlns:a16="http://schemas.microsoft.com/office/drawing/2014/main" id="{01EE5768-116E-B684-DDB5-4CEB0F97ECA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6892250" y="2609384"/>
            <a:ext cx="556606" cy="556606"/>
          </a:xfrm>
          <a:prstGeom prst="rect">
            <a:avLst/>
          </a:prstGeom>
        </p:spPr>
      </p:pic>
      <p:pic>
        <p:nvPicPr>
          <p:cNvPr id="37" name="Grafik 36" descr="Soziale Distanz Silhouette">
            <a:extLst>
              <a:ext uri="{FF2B5EF4-FFF2-40B4-BE49-F238E27FC236}">
                <a16:creationId xmlns:a16="http://schemas.microsoft.com/office/drawing/2014/main" id="{3C7F5291-7EFE-731F-1381-435B5F5386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716889" y="2689867"/>
            <a:ext cx="500674" cy="457200"/>
          </a:xfrm>
          <a:prstGeom prst="rect">
            <a:avLst/>
          </a:prstGeom>
        </p:spPr>
      </p:pic>
      <p:pic>
        <p:nvPicPr>
          <p:cNvPr id="38" name="Grafik 37" descr="Soziale Distanz Silhouette">
            <a:extLst>
              <a:ext uri="{FF2B5EF4-FFF2-40B4-BE49-F238E27FC236}">
                <a16:creationId xmlns:a16="http://schemas.microsoft.com/office/drawing/2014/main" id="{A71727BA-1C06-B058-BCA0-31BA7BC5800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97122" y="2673984"/>
            <a:ext cx="500674" cy="457200"/>
          </a:xfrm>
          <a:prstGeom prst="rect">
            <a:avLst/>
          </a:prstGeom>
        </p:spPr>
      </p:pic>
      <p:pic>
        <p:nvPicPr>
          <p:cNvPr id="43" name="Grafik 42" descr="Soziale Distanz Silhouette">
            <a:extLst>
              <a:ext uri="{FF2B5EF4-FFF2-40B4-BE49-F238E27FC236}">
                <a16:creationId xmlns:a16="http://schemas.microsoft.com/office/drawing/2014/main" id="{582A462C-B39E-3CFC-4054-1064FF94EC7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749406" y="2673984"/>
            <a:ext cx="500674" cy="457200"/>
          </a:xfrm>
          <a:prstGeom prst="rect">
            <a:avLst/>
          </a:prstGeom>
        </p:spPr>
      </p:pic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2F054C60-E986-45D3-9203-8C04D1AA1FE3}"/>
              </a:ext>
            </a:extLst>
          </p:cNvPr>
          <p:cNvCxnSpPr>
            <a:cxnSpLocks/>
          </p:cNvCxnSpPr>
          <p:nvPr/>
        </p:nvCxnSpPr>
        <p:spPr>
          <a:xfrm flipV="1">
            <a:off x="3233484" y="1869839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B31ACAAA-E84D-4B25-A8C9-FDF8350CD59A}"/>
              </a:ext>
            </a:extLst>
          </p:cNvPr>
          <p:cNvCxnSpPr>
            <a:cxnSpLocks/>
          </p:cNvCxnSpPr>
          <p:nvPr/>
        </p:nvCxnSpPr>
        <p:spPr>
          <a:xfrm flipV="1">
            <a:off x="1485830" y="1854444"/>
            <a:ext cx="0" cy="283481"/>
          </a:xfrm>
          <a:prstGeom prst="straightConnector1">
            <a:avLst/>
          </a:prstGeom>
          <a:noFill/>
          <a:ln w="15875" cap="flat">
            <a:solidFill>
              <a:srgbClr val="0075BD"/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57987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Macintosh PowerPoint</Application>
  <PresentationFormat>Breitbild</PresentationFormat>
  <Paragraphs>34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9" baseType="lpstr">
      <vt:lpstr>Arial</vt:lpstr>
      <vt:lpstr>Atkinson Hyperlegible</vt:lpstr>
      <vt:lpstr>Calibri</vt:lpstr>
      <vt:lpstr>Calibri Light</vt:lpstr>
      <vt:lpstr>Futura</vt:lpstr>
      <vt:lpstr>Helvetica</vt:lpstr>
      <vt:lpstr>PT Sans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Viola Bauer</dc:creator>
  <cp:lastModifiedBy>Viola Bauer</cp:lastModifiedBy>
  <cp:revision>24</cp:revision>
  <dcterms:created xsi:type="dcterms:W3CDTF">2023-05-07T07:26:07Z</dcterms:created>
  <dcterms:modified xsi:type="dcterms:W3CDTF">2023-11-14T11:22:10Z</dcterms:modified>
</cp:coreProperties>
</file>