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24384000" cy="13716000"/>
  <p:notesSz cx="13716000" cy="24384000"/>
  <p:defaultTextStyle>
    <a:def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</a:defRPr>
    </a:defPPr>
    <a:lvl1pPr marL="0" marR="0" indent="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1pPr>
    <a:lvl2pPr marL="0" marR="0" indent="4572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2pPr>
    <a:lvl3pPr marL="0" marR="0" indent="9144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3pPr>
    <a:lvl4pPr marL="0" marR="0" indent="13716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4pPr>
    <a:lvl5pPr marL="0" marR="0" indent="18288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5pPr>
    <a:lvl6pPr marL="0" marR="0" indent="22860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6pPr>
    <a:lvl7pPr marL="0" marR="0" indent="27432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7pPr>
    <a:lvl8pPr marL="0" marR="0" indent="32004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8pPr>
    <a:lvl9pPr marL="0" marR="0" indent="3657600" algn="ctr" defTabSz="2438338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2400" b="0" i="0" u="none" strike="noStrike" cap="none" spc="0">
        <a:ln>
          <a:noFill/>
        </a:ln>
        <a:solidFill>
          <a:srgbClr val="5E5E5E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8"/>
  </p:normalViewPr>
  <p:slideViewPr>
    <p:cSldViewPr>
      <p:cViewPr varScale="1">
        <p:scale>
          <a:sx n="71" d="100"/>
          <a:sy n="71" d="100"/>
        </p:scale>
        <p:origin x="408" y="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Titel &amp; F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Avocados und Limonen"/>
          <p:cNvSpPr>
            <a:spLocks noGrp="1"/>
          </p:cNvSpPr>
          <p:nvPr>
            <p:ph type="pic" idx="21"/>
          </p:nvPr>
        </p:nvSpPr>
        <p:spPr bwMode="auto">
          <a:xfrm>
            <a:off x="-1155699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Titel der Präsentation"/>
          <p:cNvSpPr>
            <a:spLocks noGrp="1"/>
          </p:cNvSpPr>
          <p:nvPr>
            <p:ph type="title" hasCustomPrompt="1"/>
          </p:nvPr>
        </p:nvSpPr>
        <p:spPr bwMode="auto"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1"/>
            </a:lvl1pPr>
          </a:lstStyle>
          <a:p>
            <a:pPr>
              <a:defRPr/>
            </a:pPr>
            <a:r>
              <a:t>Titel der Präsentation</a:t>
            </a:r>
          </a:p>
        </p:txBody>
      </p:sp>
      <p:sp>
        <p:nvSpPr>
          <p:cNvPr id="6" name="Autor:in und Datum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pPr>
              <a:defRPr/>
            </a:pPr>
            <a:r>
              <a:t>Autor:in und Datum</a:t>
            </a:r>
          </a:p>
        </p:txBody>
      </p:sp>
      <p:sp>
        <p:nvSpPr>
          <p:cNvPr id="7" name="Textebene 1…"/>
          <p:cNvSpPr>
            <a:spLocks noGrp="1"/>
          </p:cNvSpPr>
          <p:nvPr>
            <p:ph type="body" sz="quarter" idx="1" hasCustomPrompt="1"/>
          </p:nvPr>
        </p:nvSpPr>
        <p:spPr bwMode="auto"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pPr>
              <a:defRPr/>
            </a:pPr>
            <a:r>
              <a:t>Präsentationsuntertitel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8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Zita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Quellenangabe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pPr>
              <a:defRPr/>
            </a:pPr>
            <a:r>
              <a:t>Quellenangabe</a:t>
            </a:r>
          </a:p>
        </p:txBody>
      </p:sp>
      <p:sp>
        <p:nvSpPr>
          <p:cNvPr id="5" name="Textebene 1…"/>
          <p:cNvSpPr>
            <a:spLocks noGrp="1"/>
          </p:cNvSpPr>
          <p:nvPr>
            <p:ph type="body" sz="half" idx="1" hasCustomPrompt="1"/>
          </p:nvPr>
        </p:nvSpPr>
        <p:spPr bwMode="auto"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</a:defRPr>
            </a:lvl5pPr>
          </a:lstStyle>
          <a:p>
            <a:pPr>
              <a:defRPr/>
            </a:pPr>
            <a:r>
              <a:t>„Bemerkenswert“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6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Foto - 3 Stüc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 bwMode="auto"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Schüssel mit Lachsfrikadellen, Salat und Hummus "/>
          <p:cNvSpPr>
            <a:spLocks noGrp="1"/>
          </p:cNvSpPr>
          <p:nvPr>
            <p:ph type="pic" sz="half" idx="22"/>
          </p:nvPr>
        </p:nvSpPr>
        <p:spPr bwMode="auto"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 bwMode="auto"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7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F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alatschüssel mit gebratenem Reis, gekochten Eiern und Stäbchen"/>
          <p:cNvSpPr>
            <a:spLocks noGrp="1"/>
          </p:cNvSpPr>
          <p:nvPr>
            <p:ph type="pic" idx="21"/>
          </p:nvPr>
        </p:nvSpPr>
        <p:spPr bwMode="auto"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Titel &amp; Foto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chüssel mit Lachsfrikadellen, Salat und Hummus"/>
          <p:cNvSpPr>
            <a:spLocks noGrp="1"/>
          </p:cNvSpPr>
          <p:nvPr>
            <p:ph type="pic" idx="21"/>
          </p:nvPr>
        </p:nvSpPr>
        <p:spPr bwMode="auto"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5" name="Folientitel"/>
          <p:cNvSpPr>
            <a:spLocks noGrp="1"/>
          </p:cNvSpPr>
          <p:nvPr>
            <p:ph type="title" hasCustomPrompt="1"/>
          </p:nvPr>
        </p:nvSpPr>
        <p:spPr bwMode="auto"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>
              <a:defRPr/>
            </a:pPr>
            <a:r>
              <a:t>Folientitel</a:t>
            </a:r>
          </a:p>
        </p:txBody>
      </p:sp>
      <p:sp>
        <p:nvSpPr>
          <p:cNvPr id="6" name="Textebene 1…"/>
          <p:cNvSpPr>
            <a:spLocks noGrp="1"/>
          </p:cNvSpPr>
          <p:nvPr>
            <p:ph type="body" sz="quarter" idx="1" hasCustomPrompt="1"/>
          </p:nvPr>
        </p:nvSpPr>
        <p:spPr bwMode="auto"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pPr>
              <a:defRPr/>
            </a:pPr>
            <a:r>
              <a:t>Folien-Untertitel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7" name="Foliennummer"/>
          <p:cNvSpPr>
            <a:spLocks noGrp="1"/>
          </p:cNvSpPr>
          <p:nvPr>
            <p:ph type="sldNum" sz="quarter" idx="2"/>
          </p:nvPr>
        </p:nvSpPr>
        <p:spPr bwMode="auto"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Titel &amp; Punk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titel"/>
          <p:cNvSpPr>
            <a:spLocks noGrp="1"/>
          </p:cNvSpPr>
          <p:nvPr>
            <p:ph type="title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Folientitel</a:t>
            </a:r>
          </a:p>
        </p:txBody>
      </p:sp>
      <p:sp>
        <p:nvSpPr>
          <p:cNvPr id="5" name="Folien-Untertitel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1206500" y="2372961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pPr>
              <a:defRPr/>
            </a:pPr>
            <a:r>
              <a:t>Folien-Untertitel</a:t>
            </a:r>
          </a:p>
        </p:txBody>
      </p:sp>
      <p:sp>
        <p:nvSpPr>
          <p:cNvPr id="6" name="Textebene 1…"/>
          <p:cNvSpPr>
            <a:spLocks noGrp="1"/>
          </p:cNvSpPr>
          <p:nvPr>
            <p:ph type="body" idx="1" hasCustomPrompt="1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Text für Folienpunkt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7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Punk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ebene 1…"/>
          <p:cNvSpPr>
            <a:spLocks noGrp="1"/>
          </p:cNvSpPr>
          <p:nvPr>
            <p:ph type="body" idx="1" hasCustomPrompt="1"/>
          </p:nvPr>
        </p:nvSpPr>
        <p:spPr bwMode="auto">
          <a:prstGeom prst="rect">
            <a:avLst/>
          </a:prstGeom>
        </p:spPr>
        <p:txBody>
          <a:bodyPr numCol="2" spcCol="1098550"/>
          <a:lstStyle/>
          <a:p>
            <a:pPr>
              <a:defRPr/>
            </a:pPr>
            <a:r>
              <a:t>Text für Folienpunkt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5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Titel, Punkte &amp; Fo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-Untertitel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1206500" y="2372961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pPr>
              <a:defRPr/>
            </a:pPr>
            <a:r>
              <a:t>Folien-Untertitel</a:t>
            </a:r>
          </a:p>
        </p:txBody>
      </p:sp>
      <p:sp>
        <p:nvSpPr>
          <p:cNvPr id="5" name="Textebene 1…"/>
          <p:cNvSpPr>
            <a:spLocks noGrp="1"/>
          </p:cNvSpPr>
          <p:nvPr>
            <p:ph type="body" sz="half" idx="1" hasCustomPrompt="1"/>
          </p:nvPr>
        </p:nvSpPr>
        <p:spPr bwMode="auto"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Text für Folienpunkt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6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 bwMode="auto"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7" name="Folientitel"/>
          <p:cNvSpPr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Folientitel</a:t>
            </a:r>
          </a:p>
        </p:txBody>
      </p:sp>
      <p:sp>
        <p:nvSpPr>
          <p:cNvPr id="8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Abschnit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des Abschnitts"/>
          <p:cNvSpPr>
            <a:spLocks noGrp="1"/>
          </p:cNvSpPr>
          <p:nvPr>
            <p:ph type="title" hasCustomPrompt="1"/>
          </p:nvPr>
        </p:nvSpPr>
        <p:spPr bwMode="auto"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1">
                <a:latin typeface="Helvetica Neue Medium"/>
                <a:ea typeface="Helvetica Neue Medium"/>
                <a:cs typeface="Helvetica Neue Medium"/>
              </a:defRPr>
            </a:lvl1pPr>
          </a:lstStyle>
          <a:p>
            <a:pPr>
              <a:defRPr/>
            </a:pPr>
            <a:r>
              <a:t>Titel des Abschnitts</a:t>
            </a:r>
          </a:p>
        </p:txBody>
      </p:sp>
      <p:sp>
        <p:nvSpPr>
          <p:cNvPr id="5" name="Foliennummer"/>
          <p:cNvSpPr>
            <a:spLocks noGrp="1"/>
          </p:cNvSpPr>
          <p:nvPr>
            <p:ph type="sldNum" sz="quarter" idx="2"/>
          </p:nvPr>
        </p:nvSpPr>
        <p:spPr bwMode="auto"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Agend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Agenda-Titel"/>
          <p:cNvSpPr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t>Agenda-Titel</a:t>
            </a:r>
          </a:p>
        </p:txBody>
      </p:sp>
      <p:sp>
        <p:nvSpPr>
          <p:cNvPr id="5" name="Agenda-Untertitel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1206500" y="2372961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pPr>
              <a:defRPr/>
            </a:pPr>
            <a:r>
              <a:t>Agenda-Untertitel</a:t>
            </a:r>
          </a:p>
        </p:txBody>
      </p:sp>
      <p:sp>
        <p:nvSpPr>
          <p:cNvPr id="6" name="Textebene 1…"/>
          <p:cNvSpPr>
            <a:spLocks noGrp="1"/>
          </p:cNvSpPr>
          <p:nvPr>
            <p:ph type="body" idx="1" hasCustomPrompt="1"/>
          </p:nvPr>
        </p:nvSpPr>
        <p:spPr bwMode="auto"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pPr>
              <a:defRPr/>
            </a:pPr>
            <a:r>
              <a:t>Agendathemen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7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Aufstell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ebene 1…"/>
          <p:cNvSpPr>
            <a:spLocks noGrp="1"/>
          </p:cNvSpPr>
          <p:nvPr>
            <p:ph type="body" sz="half" idx="1" hasCustomPrompt="1"/>
          </p:nvPr>
        </p:nvSpPr>
        <p:spPr bwMode="auto">
          <a:xfrm>
            <a:off x="1206500" y="4920842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1">
                <a:latin typeface="Helvetica Neue Medium"/>
                <a:ea typeface="Helvetica Neue Medium"/>
                <a:cs typeface="Helvetica Neue Medium"/>
              </a:defRPr>
            </a:lvl5pPr>
          </a:lstStyle>
          <a:p>
            <a:pPr>
              <a:defRPr/>
            </a:pPr>
            <a:r>
              <a:t>Aufstellung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5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Fakt (groß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ebene 1…"/>
          <p:cNvSpPr>
            <a:spLocks noGrp="1"/>
          </p:cNvSpPr>
          <p:nvPr>
            <p:ph type="body" idx="1" hasCustomPrompt="1"/>
          </p:nvPr>
        </p:nvSpPr>
        <p:spPr bwMode="auto">
          <a:xfrm>
            <a:off x="1206500" y="1075927"/>
            <a:ext cx="21971000" cy="724158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pPr>
              <a:defRPr/>
            </a:pPr>
            <a:r>
              <a:t>100 %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5" name="Fakten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pPr>
              <a:defRPr/>
            </a:pPr>
            <a:r>
              <a:t>Fakten</a:t>
            </a:r>
          </a:p>
        </p:txBody>
      </p:sp>
      <p:sp>
        <p:nvSpPr>
          <p:cNvPr id="6" name="Foliennummer"/>
          <p:cNvSpPr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olientitel"/>
          <p:cNvSpPr>
            <a:spLocks noGrp="1"/>
          </p:cNvSpPr>
          <p:nvPr>
            <p:ph type="title" hasCustomPrompt="1"/>
          </p:nvPr>
        </p:nvSpPr>
        <p:spPr bwMode="auto"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/>
          <a:p>
            <a:pPr>
              <a:defRPr/>
            </a:pPr>
            <a:r>
              <a:t>Folientitel</a:t>
            </a:r>
          </a:p>
        </p:txBody>
      </p:sp>
      <p:sp>
        <p:nvSpPr>
          <p:cNvPr id="5" name="Textebene 1…"/>
          <p:cNvSpPr>
            <a:spLocks noGrp="1"/>
          </p:cNvSpPr>
          <p:nvPr>
            <p:ph type="body" idx="1" hasCustomPrompt="1"/>
          </p:nvPr>
        </p:nvSpPr>
        <p:spPr bwMode="auto"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/>
          <a:p>
            <a:pPr>
              <a:defRPr/>
            </a:pPr>
            <a:r>
              <a:t>Text für Folienpunkt</a:t>
            </a:r>
          </a:p>
          <a:p>
            <a:pPr lvl="1">
              <a:defRPr/>
            </a:pPr>
            <a:endParaRPr/>
          </a:p>
          <a:p>
            <a:pPr lvl="2">
              <a:defRPr/>
            </a:pPr>
            <a:endParaRPr/>
          </a:p>
          <a:p>
            <a:pPr lvl="3">
              <a:defRPr/>
            </a:pPr>
            <a:endParaRPr/>
          </a:p>
          <a:p>
            <a:pPr lvl="4">
              <a:defRPr/>
            </a:pPr>
            <a:endParaRPr/>
          </a:p>
        </p:txBody>
      </p:sp>
      <p:sp>
        <p:nvSpPr>
          <p:cNvPr id="6" name="Foliennummer"/>
          <p:cNvSpPr>
            <a:spLocks noGrp="1"/>
          </p:cNvSpPr>
          <p:nvPr>
            <p:ph type="sldNum" sz="quarter" idx="2"/>
          </p:nvPr>
        </p:nvSpPr>
        <p:spPr bwMode="auto"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0" marR="0" indent="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1pPr>
      <a:lvl2pPr marL="0" marR="0" indent="4572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2pPr>
      <a:lvl3pPr marL="0" marR="0" indent="9144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3pPr>
      <a:lvl4pPr marL="0" marR="0" indent="13716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4pPr>
      <a:lvl5pPr marL="0" marR="0" indent="18288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5pPr>
      <a:lvl6pPr marL="0" marR="0" indent="22860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6pPr>
      <a:lvl7pPr marL="0" marR="0" indent="27432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7pPr>
      <a:lvl8pPr marL="0" marR="0" indent="32004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8pPr>
      <a:lvl9pPr marL="0" marR="0" indent="3657600" algn="l" defTabSz="2438338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defRPr sz="8500" b="1" i="0" u="none" strike="noStrike" cap="none" spc="-170">
          <a:solidFill>
            <a:srgbClr val="000000"/>
          </a:solidFill>
          <a:latin typeface="+mn-lt"/>
          <a:ea typeface="+mn-ea"/>
          <a:cs typeface="+mn-cs"/>
        </a:defRPr>
      </a:lvl9pPr>
    </p:titleStyle>
    <p:bodyStyle>
      <a:lvl1pPr marL="6096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1pPr>
      <a:lvl2pPr marL="12192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2pPr>
      <a:lvl3pPr marL="18288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3pPr>
      <a:lvl4pPr marL="24384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4pPr>
      <a:lvl5pPr marL="30480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5pPr>
      <a:lvl6pPr marL="36576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6pPr>
      <a:lvl7pPr marL="42672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7pPr>
      <a:lvl8pPr marL="48768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8pPr>
      <a:lvl9pPr marL="5486400" marR="0" indent="-609600" algn="l" defTabSz="2438338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defRPr sz="48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lvl1pPr marL="0" marR="0" indent="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4572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9144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13716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18288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22860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27432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32004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3657600" algn="ctr" defTabSz="584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Bestellvorgang vorbereiten"/>
          <p:cNvSpPr/>
          <p:nvPr/>
        </p:nvSpPr>
        <p:spPr bwMode="auto">
          <a:xfrm>
            <a:off x="4820589" y="-2131606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Vorbereitung des Beschaffungsprozesses abschließen</a:t>
            </a:r>
            <a:endParaRPr sz="2800">
              <a:solidFill>
                <a:schemeClr val="tx1"/>
              </a:solidFill>
              <a:latin typeface="Atkinson Hyperlegible"/>
              <a:ea typeface="Times Roman"/>
              <a:cs typeface="Times Roman"/>
            </a:endParaRPr>
          </a:p>
        </p:txBody>
      </p:sp>
      <p:sp>
        <p:nvSpPr>
          <p:cNvPr id="5" name="Lehrerverteilung"/>
          <p:cNvSpPr/>
          <p:nvPr/>
        </p:nvSpPr>
        <p:spPr bwMode="auto">
          <a:xfrm>
            <a:off x="6539966" y="12580824"/>
            <a:ext cx="5220000" cy="7752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Dienstleister/ Systembetreuung/Medienteam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6" name="Elternabend: Gerätebestellung"/>
          <p:cNvSpPr/>
          <p:nvPr/>
        </p:nvSpPr>
        <p:spPr bwMode="auto">
          <a:xfrm>
            <a:off x="6539966" y="3053081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Geräte aufsetzen (Anwendungen aufspielen, Profile übertragen)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7" name="Bestellungen abschließen"/>
          <p:cNvSpPr/>
          <p:nvPr/>
        </p:nvSpPr>
        <p:spPr bwMode="auto">
          <a:xfrm>
            <a:off x="10224044" y="-2104711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3838" indent="30162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Gerätebeschaffung abschließen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8" name="Versenden wichtiger Dokumenten"/>
          <p:cNvSpPr/>
          <p:nvPr/>
        </p:nvSpPr>
        <p:spPr bwMode="auto">
          <a:xfrm>
            <a:off x="6539966" y="4464944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tx1"/>
                </a:solidFill>
                <a:latin typeface="Atkinson Hyperlegible"/>
              </a:rPr>
              <a:t>Geräte für den Schullalltag tauglich machen (Hülle, Folien, …)/ für die Ausgabe vorbereiten </a:t>
            </a:r>
            <a:endParaRPr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9" name="Einarbeitungskonzept der Lernenden"/>
          <p:cNvSpPr/>
          <p:nvPr/>
        </p:nvSpPr>
        <p:spPr bwMode="auto">
          <a:xfrm>
            <a:off x="18211546" y="1677911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 dirty="0">
                <a:solidFill>
                  <a:schemeClr val="tx1"/>
                </a:solidFill>
                <a:latin typeface="Atkinson Hyperlegible"/>
              </a:rPr>
              <a:t>Einarbeitungskonzept für Lernende starten</a:t>
            </a:r>
            <a:endParaRPr sz="2800" dirty="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0" name="Dienstbesprechung für Lehrkräfte"/>
          <p:cNvSpPr/>
          <p:nvPr/>
        </p:nvSpPr>
        <p:spPr bwMode="auto">
          <a:xfrm>
            <a:off x="12337656" y="1677971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87338" indent="-33338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Besprechung für beteiligte Lehrkräfte durchführen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1" name="Erziehungspartnerschaft mit den Eltern"/>
          <p:cNvSpPr/>
          <p:nvPr/>
        </p:nvSpPr>
        <p:spPr bwMode="auto">
          <a:xfrm>
            <a:off x="18108638" y="5901004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Elternabend „Einblick in den (Unterrichts-)Alltag“</a:t>
            </a:r>
            <a:endParaRPr/>
          </a:p>
          <a:p>
            <a:pPr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durchführen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2" name="Fortbildungsbaustein: Grundlagen"/>
          <p:cNvSpPr/>
          <p:nvPr/>
        </p:nvSpPr>
        <p:spPr bwMode="auto">
          <a:xfrm>
            <a:off x="12324302" y="3059832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Fortbildungsbaustein I (Grundlagenfortbildung)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3" name="Fortbildungsbaustein II"/>
          <p:cNvSpPr/>
          <p:nvPr/>
        </p:nvSpPr>
        <p:spPr bwMode="auto">
          <a:xfrm>
            <a:off x="12324302" y="4545947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Fortbildungsbaustein</a:t>
            </a:r>
            <a:r>
              <a:rPr sz="2800">
                <a:solidFill>
                  <a:schemeClr val="tx1"/>
                </a:solidFill>
                <a:latin typeface="Atkinson Hyperlegible"/>
              </a:rPr>
              <a:t> II</a:t>
            </a:r>
            <a:r>
              <a:rPr lang="de-DE" sz="2800">
                <a:solidFill>
                  <a:schemeClr val="tx1"/>
                </a:solidFill>
                <a:latin typeface="Atkinson Hyperlegible"/>
              </a:rPr>
              <a:t> durchführen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4" name="Fortbildungsbaustein VI"/>
          <p:cNvSpPr/>
          <p:nvPr/>
        </p:nvSpPr>
        <p:spPr bwMode="auto">
          <a:xfrm>
            <a:off x="12324302" y="7401899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Fortbildungsbaustein … durchführen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5" name="Fortbildungsbaustein III"/>
          <p:cNvSpPr/>
          <p:nvPr/>
        </p:nvSpPr>
        <p:spPr bwMode="auto">
          <a:xfrm>
            <a:off x="12324302" y="5951618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-58738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Fortbildungsbaustein </a:t>
            </a:r>
            <a:r>
              <a:rPr sz="2800">
                <a:solidFill>
                  <a:schemeClr val="tx1"/>
                </a:solidFill>
                <a:latin typeface="Atkinson Hyperlegible"/>
              </a:rPr>
              <a:t>III</a:t>
            </a:r>
            <a:r>
              <a:rPr lang="de-DE" sz="2800">
                <a:solidFill>
                  <a:schemeClr val="tx1"/>
                </a:solidFill>
                <a:latin typeface="Atkinson Hyperlegible"/>
              </a:rPr>
              <a:t> durchführen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6" name="Klassenbildung"/>
          <p:cNvSpPr/>
          <p:nvPr/>
        </p:nvSpPr>
        <p:spPr bwMode="auto">
          <a:xfrm>
            <a:off x="755630" y="12600877"/>
            <a:ext cx="5220000" cy="7752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Zeitlicher Rahmen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17" name="Elterninfo: Einladung"/>
          <p:cNvSpPr/>
          <p:nvPr/>
        </p:nvSpPr>
        <p:spPr bwMode="auto">
          <a:xfrm>
            <a:off x="6539966" y="1620431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Konfigurationen der Geräte festlegen</a:t>
            </a:r>
            <a:endParaRPr/>
          </a:p>
        </p:txBody>
      </p:sp>
      <p:sp>
        <p:nvSpPr>
          <p:cNvPr id="18" name="Titel 1"/>
          <p:cNvSpPr/>
          <p:nvPr/>
        </p:nvSpPr>
        <p:spPr bwMode="auto">
          <a:xfrm>
            <a:off x="281566" y="-132907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Überarbeitung</a:t>
            </a:r>
            <a:endParaRPr/>
          </a:p>
        </p:txBody>
      </p:sp>
      <p:sp>
        <p:nvSpPr>
          <p:cNvPr id="19" name="Lehrerverteilung"/>
          <p:cNvSpPr/>
          <p:nvPr/>
        </p:nvSpPr>
        <p:spPr bwMode="auto">
          <a:xfrm>
            <a:off x="843307" y="3059832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Geplanter erster Geräteeinsatz im Unterricht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0" name="Lehrerverteilung"/>
          <p:cNvSpPr/>
          <p:nvPr/>
        </p:nvSpPr>
        <p:spPr bwMode="auto">
          <a:xfrm>
            <a:off x="851053" y="1620431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Unterrichtsbeginn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1" name="Fortbildungsbaustein VI"/>
          <p:cNvSpPr/>
          <p:nvPr/>
        </p:nvSpPr>
        <p:spPr bwMode="auto">
          <a:xfrm>
            <a:off x="18135346" y="3096152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rgbClr val="000000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eitere Maßnahmen außerhalb des Fachunterrichts zur reflektierten Mediennutzung verankern</a:t>
            </a:r>
            <a:r>
              <a:rPr lang="de-DE">
                <a:latin typeface="Atkinson Hyperlegible"/>
              </a:rPr>
              <a:t> </a:t>
            </a:r>
            <a:endParaRPr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2" name="Lehrerverteilung"/>
          <p:cNvSpPr/>
          <p:nvPr/>
        </p:nvSpPr>
        <p:spPr bwMode="auto">
          <a:xfrm>
            <a:off x="851053" y="5977053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Lieferdatum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3" name="Erziehungspartnerschaft mit den Eltern"/>
          <p:cNvSpPr/>
          <p:nvPr/>
        </p:nvSpPr>
        <p:spPr bwMode="auto">
          <a:xfrm>
            <a:off x="18108638" y="7449517"/>
            <a:ext cx="5220000" cy="16451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4" name="Erziehungspartnerschaft mit den Eltern"/>
          <p:cNvSpPr/>
          <p:nvPr/>
        </p:nvSpPr>
        <p:spPr bwMode="auto">
          <a:xfrm>
            <a:off x="6466166" y="5901004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Geräteausgabe vorbereiten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5" name="Erziehungspartnerschaft mit den Eltern"/>
          <p:cNvSpPr/>
          <p:nvPr/>
        </p:nvSpPr>
        <p:spPr bwMode="auto">
          <a:xfrm>
            <a:off x="12298456" y="8750670"/>
            <a:ext cx="5220000" cy="12818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rgbClr val="000000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eitere Maßnahmen zur </a:t>
            </a:r>
            <a:r>
              <a:rPr lang="de-DE">
                <a:solidFill>
                  <a:schemeClr val="tx1"/>
                </a:solidFill>
                <a:latin typeface="Atkinson Hyperlegible"/>
              </a:rPr>
              <a:t>Kompetenzentwicklung der Lehrenden verankern</a:t>
            </a:r>
            <a:endParaRPr/>
          </a:p>
        </p:txBody>
      </p:sp>
      <p:sp>
        <p:nvSpPr>
          <p:cNvPr id="26" name="Erziehungspartnerschaft mit den Eltern"/>
          <p:cNvSpPr/>
          <p:nvPr/>
        </p:nvSpPr>
        <p:spPr bwMode="auto">
          <a:xfrm>
            <a:off x="18108638" y="9248037"/>
            <a:ext cx="5220000" cy="13718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…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7" name="Erziehungspartnerschaft mit den Eltern"/>
          <p:cNvSpPr/>
          <p:nvPr/>
        </p:nvSpPr>
        <p:spPr bwMode="auto">
          <a:xfrm>
            <a:off x="12298456" y="10184388"/>
            <a:ext cx="5220000" cy="13718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…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8" name="Erziehungspartnerschaft mit den Eltern"/>
          <p:cNvSpPr/>
          <p:nvPr/>
        </p:nvSpPr>
        <p:spPr bwMode="auto">
          <a:xfrm>
            <a:off x="6466166" y="7373706"/>
            <a:ext cx="5220000" cy="13718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Nutzungsvereinbarung (falls Geräte mit nach Hause gegeben werden)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9" name="Titel 1"/>
          <p:cNvSpPr/>
          <p:nvPr/>
        </p:nvSpPr>
        <p:spPr bwMode="auto">
          <a:xfrm>
            <a:off x="210616" y="41225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Vorlage: Organisatorischer Zeitplan</a:t>
            </a:r>
            <a:endParaRPr/>
          </a:p>
        </p:txBody>
      </p:sp>
      <p:sp>
        <p:nvSpPr>
          <p:cNvPr id="30" name="Erziehungspartnerschaft mit den Eltern"/>
          <p:cNvSpPr/>
          <p:nvPr/>
        </p:nvSpPr>
        <p:spPr bwMode="auto">
          <a:xfrm>
            <a:off x="18135346" y="4475010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2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Elterninformation/abend zur veränderten Ausstattung vorbereiten</a:t>
            </a:r>
            <a:endParaRPr sz="22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1" name="Elterninfo: Einladung"/>
          <p:cNvSpPr/>
          <p:nvPr/>
        </p:nvSpPr>
        <p:spPr bwMode="auto">
          <a:xfrm>
            <a:off x="755630" y="4506787"/>
            <a:ext cx="5220000" cy="129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dirty="0">
                <a:solidFill>
                  <a:schemeClr val="tx1"/>
                </a:solidFill>
                <a:latin typeface="Atkinson Hyperlegible"/>
              </a:rPr>
              <a:t>Finale Entscheidung des Schulaufwandsträger zur Beschaffung der Geräte</a:t>
            </a:r>
            <a:endParaRPr dirty="0"/>
          </a:p>
        </p:txBody>
      </p:sp>
      <p:sp>
        <p:nvSpPr>
          <p:cNvPr id="32" name="Lehrerverteilung"/>
          <p:cNvSpPr/>
          <p:nvPr/>
        </p:nvSpPr>
        <p:spPr bwMode="auto">
          <a:xfrm>
            <a:off x="12298456" y="12580823"/>
            <a:ext cx="5220000" cy="7532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Lehrkraft/pädagogisches Personal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3" name="Lehrerverteilung"/>
          <p:cNvSpPr/>
          <p:nvPr/>
        </p:nvSpPr>
        <p:spPr bwMode="auto">
          <a:xfrm>
            <a:off x="18056946" y="12600877"/>
            <a:ext cx="5220000" cy="7331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Lernende/Erziehungsberechtigte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Bestellvorgang vorbereiten"/>
          <p:cNvSpPr/>
          <p:nvPr/>
        </p:nvSpPr>
        <p:spPr bwMode="auto">
          <a:xfrm>
            <a:off x="4820589" y="-2131606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Vorbereitung des Beschaffungsprozesses abschließen</a:t>
            </a:r>
            <a:endParaRPr sz="2800">
              <a:solidFill>
                <a:schemeClr val="tx1"/>
              </a:solidFill>
              <a:latin typeface="Atkinson Hyperlegible"/>
              <a:ea typeface="Times Roman"/>
              <a:cs typeface="Times Roman"/>
            </a:endParaRPr>
          </a:p>
        </p:txBody>
      </p:sp>
      <p:sp>
        <p:nvSpPr>
          <p:cNvPr id="5" name="Lehrerverteilung"/>
          <p:cNvSpPr/>
          <p:nvPr/>
        </p:nvSpPr>
        <p:spPr bwMode="auto">
          <a:xfrm>
            <a:off x="6539966" y="12580824"/>
            <a:ext cx="5220000" cy="77525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 b="0" i="0" u="none" strike="noStrike" cap="none" spc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tkinson Hyperlegible"/>
                <a:cs typeface="Atkinson Hyperlegible"/>
              </a:rPr>
              <a:t>Dienstleister/ Systembetreuung/Medienteam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6" name="Elternabend: Gerätebestellung"/>
          <p:cNvSpPr/>
          <p:nvPr/>
        </p:nvSpPr>
        <p:spPr bwMode="auto">
          <a:xfrm>
            <a:off x="6539966" y="3053081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Geräte aufsetzen (Anwendungen aufspielen, Profile übertragen)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7" name="Bestellungen abschließen"/>
          <p:cNvSpPr/>
          <p:nvPr/>
        </p:nvSpPr>
        <p:spPr bwMode="auto">
          <a:xfrm>
            <a:off x="10224044" y="-2104711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3838" indent="30162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Gerätebeschaffung abschließen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8" name="Versenden wichtiger Dokumenten"/>
          <p:cNvSpPr/>
          <p:nvPr/>
        </p:nvSpPr>
        <p:spPr bwMode="auto">
          <a:xfrm>
            <a:off x="6539966" y="4464944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Geräte für den Schulalltag tauglich machen (Hülle, Folien, …)/ für die Ausgabe vorbereiten 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9" name="Einarbeitungskonzept der Lernenden"/>
          <p:cNvSpPr/>
          <p:nvPr/>
        </p:nvSpPr>
        <p:spPr bwMode="auto">
          <a:xfrm>
            <a:off x="18135345" y="3059831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Einarbeitungskonzept für Lernende starten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0" name="Dienstbesprechung für Lehrkräfte"/>
          <p:cNvSpPr/>
          <p:nvPr/>
        </p:nvSpPr>
        <p:spPr bwMode="auto">
          <a:xfrm>
            <a:off x="12337656" y="1677971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87338" indent="-333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Besprechung für beteiligte Lehrkräfte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1" name="Erziehungspartnerschaft mit den Eltern"/>
          <p:cNvSpPr/>
          <p:nvPr/>
        </p:nvSpPr>
        <p:spPr bwMode="auto">
          <a:xfrm>
            <a:off x="18108638" y="5901004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Elternabend „Einblick in den (Unterrichts-)Alltag“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2" name="Fortbildungsbaustein: Grundlagen"/>
          <p:cNvSpPr/>
          <p:nvPr/>
        </p:nvSpPr>
        <p:spPr bwMode="auto">
          <a:xfrm>
            <a:off x="12324302" y="3059832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3" name="Fortbildungsbaustein II"/>
          <p:cNvSpPr/>
          <p:nvPr/>
        </p:nvSpPr>
        <p:spPr bwMode="auto">
          <a:xfrm>
            <a:off x="12324301" y="4506786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8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8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4" name="Fortbildungsbaustein III"/>
          <p:cNvSpPr/>
          <p:nvPr/>
        </p:nvSpPr>
        <p:spPr bwMode="auto">
          <a:xfrm>
            <a:off x="12324302" y="5951618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-587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5" name="Klassenbildung"/>
          <p:cNvSpPr/>
          <p:nvPr/>
        </p:nvSpPr>
        <p:spPr bwMode="auto">
          <a:xfrm>
            <a:off x="755630" y="12600877"/>
            <a:ext cx="5220000" cy="775255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Zeitlicher Rahmen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Elterninfo: Einladung"/>
          <p:cNvSpPr/>
          <p:nvPr/>
        </p:nvSpPr>
        <p:spPr bwMode="auto">
          <a:xfrm>
            <a:off x="6539966" y="1620431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 dirty="0">
                <a:solidFill>
                  <a:schemeClr val="bg1"/>
                </a:solidFill>
                <a:latin typeface="Atkinson Hyperlegible"/>
              </a:rPr>
              <a:t>Konfigurationen der Geräte festlegen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Titel 1"/>
          <p:cNvSpPr/>
          <p:nvPr/>
        </p:nvSpPr>
        <p:spPr bwMode="auto">
          <a:xfrm>
            <a:off x="281566" y="-132907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Überarbeitung</a:t>
            </a:r>
            <a:endParaRPr/>
          </a:p>
        </p:txBody>
      </p:sp>
      <p:sp>
        <p:nvSpPr>
          <p:cNvPr id="18" name="Lehrerverteilung"/>
          <p:cNvSpPr/>
          <p:nvPr/>
        </p:nvSpPr>
        <p:spPr bwMode="auto">
          <a:xfrm>
            <a:off x="843307" y="3059832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Geplanter erster Geräteeinsatz im Unterricht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9" name="Lehrerverteilung"/>
          <p:cNvSpPr/>
          <p:nvPr/>
        </p:nvSpPr>
        <p:spPr bwMode="auto">
          <a:xfrm>
            <a:off x="851053" y="1620431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Unterrichtsbeginn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Fortbildungsbaustein VI"/>
          <p:cNvSpPr/>
          <p:nvPr/>
        </p:nvSpPr>
        <p:spPr bwMode="auto">
          <a:xfrm>
            <a:off x="18135345" y="4464943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eitere Maßnahmen außerhalb des Fachunterrichts zur reflektierten Mediennutzung verankern</a:t>
            </a:r>
            <a:r>
              <a:rPr lang="de-DE">
                <a:solidFill>
                  <a:schemeClr val="bg1"/>
                </a:solidFill>
                <a:latin typeface="Atkinson Hyperlegible"/>
              </a:rPr>
              <a:t> 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1" name="Lehrerverteilung"/>
          <p:cNvSpPr/>
          <p:nvPr/>
        </p:nvSpPr>
        <p:spPr bwMode="auto">
          <a:xfrm>
            <a:off x="851052" y="5951617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2" name="Erziehungspartnerschaft mit den Eltern"/>
          <p:cNvSpPr/>
          <p:nvPr/>
        </p:nvSpPr>
        <p:spPr bwMode="auto">
          <a:xfrm>
            <a:off x="18108637" y="7344999"/>
            <a:ext cx="5220000" cy="164515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Erziehungspartnerschaft mit den Eltern"/>
          <p:cNvSpPr/>
          <p:nvPr/>
        </p:nvSpPr>
        <p:spPr bwMode="auto">
          <a:xfrm>
            <a:off x="6466165" y="5951617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4" name="Erziehungspartnerschaft mit den Eltern"/>
          <p:cNvSpPr/>
          <p:nvPr/>
        </p:nvSpPr>
        <p:spPr bwMode="auto">
          <a:xfrm>
            <a:off x="12298456" y="8750670"/>
            <a:ext cx="5220000" cy="128181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eitere Maßnahmen zur </a:t>
            </a:r>
            <a:r>
              <a:rPr lang="de-DE">
                <a:solidFill>
                  <a:schemeClr val="bg1"/>
                </a:solidFill>
                <a:latin typeface="Atkinson Hyperlegible"/>
              </a:rPr>
              <a:t>Kompetenzentwicklung der Lehrenden verankern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7" name="Erziehungspartnerschaft mit den Eltern"/>
          <p:cNvSpPr/>
          <p:nvPr/>
        </p:nvSpPr>
        <p:spPr bwMode="auto">
          <a:xfrm>
            <a:off x="6466165" y="7344999"/>
            <a:ext cx="5220000" cy="137181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 b="0" i="0" u="none" strike="noStrike" cap="none" spc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  <a:cs typeface="Atkinson Hyperlegible"/>
              </a:rPr>
              <a:t>Nutzungsvereinbarung (falls Geräte mit nach Hause gegeben werden)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8" name="Titel 1"/>
          <p:cNvSpPr/>
          <p:nvPr/>
        </p:nvSpPr>
        <p:spPr bwMode="auto">
          <a:xfrm>
            <a:off x="210616" y="41225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Vorlage: Organisatorischer Zeitplan</a:t>
            </a:r>
            <a:endParaRPr/>
          </a:p>
        </p:txBody>
      </p:sp>
      <p:sp>
        <p:nvSpPr>
          <p:cNvPr id="29" name="Erziehungspartnerschaft mit den Eltern"/>
          <p:cNvSpPr/>
          <p:nvPr/>
        </p:nvSpPr>
        <p:spPr bwMode="auto">
          <a:xfrm>
            <a:off x="18135345" y="1677970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2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Elterninformation/Elternabend zur veränderten Ausstattung vorbereiten</a:t>
            </a:r>
            <a:endParaRPr sz="22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0" name="Elterninfo: Einladung"/>
          <p:cNvSpPr/>
          <p:nvPr/>
        </p:nvSpPr>
        <p:spPr bwMode="auto">
          <a:xfrm>
            <a:off x="843306" y="4506786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/>
              </a:rPr>
              <a:t>Finale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1" name="Lehrerverteilung"/>
          <p:cNvSpPr/>
          <p:nvPr/>
        </p:nvSpPr>
        <p:spPr bwMode="auto">
          <a:xfrm>
            <a:off x="12298456" y="12580823"/>
            <a:ext cx="5220000" cy="75320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Lehrkraft/pädagogisches Personal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Lehrerverteilung"/>
          <p:cNvSpPr/>
          <p:nvPr/>
        </p:nvSpPr>
        <p:spPr bwMode="auto">
          <a:xfrm>
            <a:off x="18056946" y="12600877"/>
            <a:ext cx="5220000" cy="73315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Lernende/Erziehungsberechtigte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3" name="Dienstbesprechung für Lehrkräfte"/>
          <p:cNvSpPr/>
          <p:nvPr/>
        </p:nvSpPr>
        <p:spPr bwMode="auto">
          <a:xfrm>
            <a:off x="12298455" y="7344999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87338" indent="-333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Maßnahmen zur Einbindung des pädagogischen Personals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Bestellvorgang vorbereiten"/>
          <p:cNvSpPr/>
          <p:nvPr/>
        </p:nvSpPr>
        <p:spPr bwMode="auto">
          <a:xfrm>
            <a:off x="4820589" y="-2131606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Vorbereitung des Beschaffungsprozesses abschließen</a:t>
            </a:r>
            <a:endParaRPr sz="2800">
              <a:solidFill>
                <a:schemeClr val="tx1"/>
              </a:solidFill>
              <a:latin typeface="Atkinson Hyperlegible"/>
              <a:ea typeface="Times Roman"/>
              <a:cs typeface="Times Roman"/>
            </a:endParaRPr>
          </a:p>
        </p:txBody>
      </p:sp>
      <p:sp>
        <p:nvSpPr>
          <p:cNvPr id="5" name="Lehrerverteilung"/>
          <p:cNvSpPr/>
          <p:nvPr/>
        </p:nvSpPr>
        <p:spPr bwMode="auto">
          <a:xfrm>
            <a:off x="6539966" y="12580824"/>
            <a:ext cx="5220000" cy="77525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0" i="0" u="none" strike="noStrike" cap="none" spc="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tkinson Hyperlegible"/>
                <a:cs typeface="Atkinson Hyperlegible"/>
              </a:rPr>
              <a:t>Dienstleister/ Systembetreuung/Medienteam (4.2)</a:t>
            </a:r>
            <a:endParaRPr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7" name="Bestellungen abschließen"/>
          <p:cNvSpPr/>
          <p:nvPr/>
        </p:nvSpPr>
        <p:spPr bwMode="auto">
          <a:xfrm>
            <a:off x="10224044" y="-2104711"/>
            <a:ext cx="5220000" cy="129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3838" indent="30162">
              <a:defRPr/>
            </a:pPr>
            <a:r>
              <a:rPr lang="de-DE" sz="2800">
                <a:solidFill>
                  <a:schemeClr val="tx1"/>
                </a:solidFill>
                <a:latin typeface="Atkinson Hyperlegible"/>
              </a:rPr>
              <a:t>Gerätebeschaffung abschließen</a:t>
            </a:r>
            <a:endParaRPr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8" name="Versenden wichtiger Dokumenten"/>
          <p:cNvSpPr/>
          <p:nvPr/>
        </p:nvSpPr>
        <p:spPr bwMode="auto">
          <a:xfrm>
            <a:off x="6496507" y="3059831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dirty="0">
                <a:solidFill>
                  <a:schemeClr val="bg1"/>
                </a:solidFill>
                <a:latin typeface="Atkinson Hyperlegible"/>
              </a:rPr>
              <a:t>Geräte für den Schulalltag tauglich machen (Hülle, Folien, …)/ für die Ausgabe vorbereiten </a:t>
            </a:r>
            <a:endParaRPr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9" name="Einarbeitungskonzept der Lernenden"/>
          <p:cNvSpPr/>
          <p:nvPr/>
        </p:nvSpPr>
        <p:spPr bwMode="auto">
          <a:xfrm>
            <a:off x="18135345" y="3059831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Einarbeitungskonzept für Lernende starten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0" name="Dienstbesprechung für Lehrkräfte"/>
          <p:cNvSpPr/>
          <p:nvPr/>
        </p:nvSpPr>
        <p:spPr bwMode="auto">
          <a:xfrm>
            <a:off x="12337656" y="1677971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87338" indent="-333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Besprechung für beteiligte Lehrkräfte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1" name="Erziehungspartnerschaft mit den Eltern"/>
          <p:cNvSpPr/>
          <p:nvPr/>
        </p:nvSpPr>
        <p:spPr bwMode="auto">
          <a:xfrm>
            <a:off x="18108638" y="5901004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Elternabend „Einblick in den (Unterrichts-)Alltag“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2" name="Fortbildungsbaustein: Grundlagen"/>
          <p:cNvSpPr/>
          <p:nvPr/>
        </p:nvSpPr>
        <p:spPr bwMode="auto">
          <a:xfrm>
            <a:off x="12324302" y="3059832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3" name="Fortbildungsbaustein II"/>
          <p:cNvSpPr/>
          <p:nvPr/>
        </p:nvSpPr>
        <p:spPr bwMode="auto">
          <a:xfrm>
            <a:off x="12324301" y="4506786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8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8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4" name="Fortbildungsbaustein III"/>
          <p:cNvSpPr/>
          <p:nvPr/>
        </p:nvSpPr>
        <p:spPr bwMode="auto">
          <a:xfrm>
            <a:off x="12324302" y="5951618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01613" indent="-587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5" name="Klassenbildung"/>
          <p:cNvSpPr/>
          <p:nvPr/>
        </p:nvSpPr>
        <p:spPr bwMode="auto">
          <a:xfrm>
            <a:off x="755630" y="12600877"/>
            <a:ext cx="5220000" cy="775255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Zeitlicher Rahmen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Elterninfo: Einladung"/>
          <p:cNvSpPr/>
          <p:nvPr/>
        </p:nvSpPr>
        <p:spPr bwMode="auto">
          <a:xfrm>
            <a:off x="6539966" y="1620431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 dirty="0">
                <a:solidFill>
                  <a:schemeClr val="bg1"/>
                </a:solidFill>
                <a:latin typeface="Atkinson Hyperlegible"/>
              </a:rPr>
              <a:t>Konfigurationen der Geräte abstimmen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Titel 1"/>
          <p:cNvSpPr/>
          <p:nvPr/>
        </p:nvSpPr>
        <p:spPr bwMode="auto">
          <a:xfrm>
            <a:off x="281566" y="-132907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Überarbeitung</a:t>
            </a:r>
            <a:endParaRPr/>
          </a:p>
        </p:txBody>
      </p:sp>
      <p:sp>
        <p:nvSpPr>
          <p:cNvPr id="18" name="Lehrerverteilung"/>
          <p:cNvSpPr/>
          <p:nvPr/>
        </p:nvSpPr>
        <p:spPr bwMode="auto">
          <a:xfrm>
            <a:off x="843307" y="3059832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Geplanter erster Geräteeinsatz im Unterricht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9" name="Lehrerverteilung"/>
          <p:cNvSpPr/>
          <p:nvPr/>
        </p:nvSpPr>
        <p:spPr bwMode="auto">
          <a:xfrm>
            <a:off x="851053" y="1620431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Unterrichtsbeginn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Fortbildungsbaustein VI"/>
          <p:cNvSpPr/>
          <p:nvPr/>
        </p:nvSpPr>
        <p:spPr bwMode="auto">
          <a:xfrm>
            <a:off x="18135345" y="4464943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eitere Maßnahmen außerhalb des Fachunterrichts zur reflektierten Mediennutzung verankern</a:t>
            </a:r>
            <a:r>
              <a:rPr lang="de-DE">
                <a:solidFill>
                  <a:schemeClr val="bg1"/>
                </a:solidFill>
                <a:latin typeface="Atkinson Hyperlegible"/>
              </a:rPr>
              <a:t> 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1" name="Lehrerverteilung"/>
          <p:cNvSpPr/>
          <p:nvPr/>
        </p:nvSpPr>
        <p:spPr bwMode="auto">
          <a:xfrm>
            <a:off x="851052" y="5951617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2" name="Erziehungspartnerschaft mit den Eltern"/>
          <p:cNvSpPr/>
          <p:nvPr/>
        </p:nvSpPr>
        <p:spPr bwMode="auto">
          <a:xfrm>
            <a:off x="18108637" y="7344999"/>
            <a:ext cx="5220000" cy="164515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6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Erziehungspartnerschaft mit den Eltern"/>
          <p:cNvSpPr/>
          <p:nvPr/>
        </p:nvSpPr>
        <p:spPr bwMode="auto">
          <a:xfrm>
            <a:off x="6485361" y="4506786"/>
            <a:ext cx="5220000" cy="1296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 (z.B. Nutzungsverträge)</a:t>
            </a:r>
            <a:endParaRPr sz="28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4" name="Erziehungspartnerschaft mit den Eltern"/>
          <p:cNvSpPr/>
          <p:nvPr/>
        </p:nvSpPr>
        <p:spPr bwMode="auto">
          <a:xfrm>
            <a:off x="12298456" y="8750670"/>
            <a:ext cx="5220000" cy="128181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  <a:ea typeface="Arial Unicode MS"/>
              </a:rPr>
              <a:t>w</a:t>
            </a:r>
            <a:r>
              <a:rPr lang="de-DE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eitere Maßnahmen zur </a:t>
            </a:r>
            <a:r>
              <a:rPr lang="de-DE">
                <a:solidFill>
                  <a:schemeClr val="bg1"/>
                </a:solidFill>
                <a:latin typeface="Atkinson Hyperlegible"/>
              </a:rPr>
              <a:t>Kompetenzentwicklung der Lehrenden verankern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8" name="Titel 1"/>
          <p:cNvSpPr/>
          <p:nvPr/>
        </p:nvSpPr>
        <p:spPr bwMode="auto">
          <a:xfrm>
            <a:off x="210616" y="412254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Vorlage: Organisatorischer Zeitplan</a:t>
            </a:r>
            <a:endParaRPr/>
          </a:p>
        </p:txBody>
      </p:sp>
      <p:sp>
        <p:nvSpPr>
          <p:cNvPr id="29" name="Erziehungspartnerschaft mit den Eltern"/>
          <p:cNvSpPr/>
          <p:nvPr/>
        </p:nvSpPr>
        <p:spPr bwMode="auto">
          <a:xfrm>
            <a:off x="18135345" y="1677970"/>
            <a:ext cx="5220000" cy="1296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2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Elterninformation/Elternabend zur veränderten Ausstattung vorbereiten</a:t>
            </a:r>
            <a:endParaRPr sz="22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0" name="Elterninfo: Einladung"/>
          <p:cNvSpPr/>
          <p:nvPr/>
        </p:nvSpPr>
        <p:spPr bwMode="auto">
          <a:xfrm>
            <a:off x="843306" y="4506786"/>
            <a:ext cx="5220000" cy="1296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/>
              </a:rPr>
              <a:t>Finale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1" name="Lehrerverteilung"/>
          <p:cNvSpPr/>
          <p:nvPr/>
        </p:nvSpPr>
        <p:spPr bwMode="auto">
          <a:xfrm>
            <a:off x="12298456" y="12580823"/>
            <a:ext cx="5220000" cy="75320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800" dirty="0">
                <a:solidFill>
                  <a:schemeClr val="bg1"/>
                </a:solidFill>
                <a:latin typeface="Atkinson Hyperlegible"/>
              </a:rPr>
              <a:t>Lehrkraft/pädagogisches Personal (4.3)</a:t>
            </a:r>
            <a:endParaRPr sz="28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Lehrerverteilung"/>
          <p:cNvSpPr/>
          <p:nvPr/>
        </p:nvSpPr>
        <p:spPr bwMode="auto">
          <a:xfrm>
            <a:off x="18056946" y="12600877"/>
            <a:ext cx="5220000" cy="73315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22250" indent="31750"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Lernende/Erziehungsberechtigte (4.4)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3" name="Dienstbesprechung für Lehrkräfte"/>
          <p:cNvSpPr/>
          <p:nvPr/>
        </p:nvSpPr>
        <p:spPr bwMode="auto">
          <a:xfrm>
            <a:off x="12298455" y="7344999"/>
            <a:ext cx="5220000" cy="1296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87338" indent="-3333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Maßnahmen zur Einbindung des pädagogischen Personals</a:t>
            </a:r>
            <a:endParaRPr sz="2800">
              <a:solidFill>
                <a:schemeClr val="bg1"/>
              </a:solidFill>
              <a:latin typeface="Atkinson Hyperlegible"/>
            </a:endParaRPr>
          </a:p>
        </p:txBody>
      </p:sp>
    </p:spTree>
    <p:extLst>
      <p:ext uri="{BB962C8B-B14F-4D97-AF65-F5344CB8AC3E}">
        <p14:creationId xmlns:p14="http://schemas.microsoft.com/office/powerpoint/2010/main" val="3449348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Linie"/>
          <p:cNvSpPr/>
          <p:nvPr/>
        </p:nvSpPr>
        <p:spPr bwMode="auto"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</a:defRPr>
            </a:pPr>
            <a:endParaRPr>
              <a:latin typeface="Avenir Next Ultra Light"/>
            </a:endParaRPr>
          </a:p>
        </p:txBody>
      </p:sp>
      <p:sp>
        <p:nvSpPr>
          <p:cNvPr id="5" name="Kreis"/>
          <p:cNvSpPr/>
          <p:nvPr/>
        </p:nvSpPr>
        <p:spPr bwMode="auto">
          <a:xfrm>
            <a:off x="357660" y="650513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6" name="Bestellvorgang vorbereiten"/>
          <p:cNvSpPr/>
          <p:nvPr/>
        </p:nvSpPr>
        <p:spPr bwMode="auto">
          <a:xfrm rot="18120000">
            <a:off x="1776930" y="3247459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Konfigurationen der Geräte festlegen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7" name="Lehrerverteilung"/>
          <p:cNvSpPr/>
          <p:nvPr/>
        </p:nvSpPr>
        <p:spPr bwMode="auto">
          <a:xfrm>
            <a:off x="3530287" y="7935775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chemeClr val="accent4">
                    <a:lumMod val="75000"/>
                  </a:schemeClr>
                </a:solidFill>
              </a:rPr>
              <a:t>X Wochen</a:t>
            </a:r>
            <a:endParaRPr b="1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Gleichschenkliges Dreieck 2"/>
          <p:cNvSpPr/>
          <p:nvPr/>
        </p:nvSpPr>
        <p:spPr bwMode="auto">
          <a:xfrm>
            <a:off x="1989765" y="7775712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9" name="Gleichschenkliges Dreieck 29"/>
          <p:cNvSpPr/>
          <p:nvPr/>
        </p:nvSpPr>
        <p:spPr bwMode="auto">
          <a:xfrm>
            <a:off x="7039998" y="7587283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0" name="Lehrerverteilung"/>
          <p:cNvSpPr/>
          <p:nvPr/>
        </p:nvSpPr>
        <p:spPr bwMode="auto">
          <a:xfrm>
            <a:off x="387588" y="7652108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X Wochen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1" name="Gleichschenkliges Dreieck 45"/>
          <p:cNvSpPr/>
          <p:nvPr/>
        </p:nvSpPr>
        <p:spPr bwMode="auto">
          <a:xfrm>
            <a:off x="284351" y="6886131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2" name="Gleichschenkliges Dreieck 46"/>
          <p:cNvSpPr/>
          <p:nvPr/>
        </p:nvSpPr>
        <p:spPr bwMode="auto">
          <a:xfrm>
            <a:off x="1989765" y="6900350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3" name="Titel 1"/>
          <p:cNvSpPr/>
          <p:nvPr/>
        </p:nvSpPr>
        <p:spPr bwMode="auto">
          <a:xfrm>
            <a:off x="284351" y="-828533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2. Schritt: Zeitachse aufbauen, Fixpunkte setzen, Abfolge festlegen</a:t>
            </a:r>
            <a:endParaRPr/>
          </a:p>
        </p:txBody>
      </p:sp>
      <p:sp>
        <p:nvSpPr>
          <p:cNvPr id="14" name="Erstellung grundlegender Dokumente"/>
          <p:cNvSpPr/>
          <p:nvPr/>
        </p:nvSpPr>
        <p:spPr bwMode="auto">
          <a:xfrm rot="18120000">
            <a:off x="4462122" y="3219884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>
            <a:lvl1pPr marL="609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219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828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2438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30480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3657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4267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4876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5486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0">
              <a:buNone/>
              <a:defRPr/>
            </a:pPr>
            <a:r>
              <a:rPr lang="de-DE" sz="2400" dirty="0">
                <a:solidFill>
                  <a:schemeClr val="bg1"/>
                </a:solidFill>
                <a:latin typeface="Atkinson Hyperlegible"/>
              </a:rPr>
              <a:t>Geräte für den Schullalltag tauglich machen (Hülle, Folien, …)/ für die Ausgabe vorbereiten 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15" name="Elternabend: Gerätebestellung"/>
          <p:cNvSpPr/>
          <p:nvPr/>
        </p:nvSpPr>
        <p:spPr bwMode="auto">
          <a:xfrm rot="18120000">
            <a:off x="5756138" y="3280402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Klassenbildung"/>
          <p:cNvSpPr/>
          <p:nvPr/>
        </p:nvSpPr>
        <p:spPr bwMode="auto">
          <a:xfrm rot="18120000">
            <a:off x="-1070235" y="3021801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/>
              </a:rPr>
              <a:t>Finale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Kreis"/>
          <p:cNvSpPr/>
          <p:nvPr/>
        </p:nvSpPr>
        <p:spPr bwMode="auto">
          <a:xfrm>
            <a:off x="10270936" y="650005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18" name="Ausgabe der Geräte"/>
          <p:cNvSpPr/>
          <p:nvPr/>
        </p:nvSpPr>
        <p:spPr bwMode="auto">
          <a:xfrm rot="18120000">
            <a:off x="15288414" y="3215700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accent1">
                <a:lumMod val="20000"/>
                <a:lumOff val="80000"/>
              </a:schemeClr>
            </a:solidFill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Erster Geräteeinsatz im Unterricht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" name="Dienstbesprechung für Lehrkräfte"/>
          <p:cNvSpPr/>
          <p:nvPr/>
        </p:nvSpPr>
        <p:spPr bwMode="auto">
          <a:xfrm>
            <a:off x="11800146" y="7504355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Besprechung für beteiligte Lehrkräfte</a:t>
            </a:r>
            <a:endParaRPr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durchführen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Erziehungspartnerschaft mit den Eltern"/>
          <p:cNvSpPr/>
          <p:nvPr/>
        </p:nvSpPr>
        <p:spPr bwMode="auto">
          <a:xfrm>
            <a:off x="18011251" y="8590164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Elternabend „Einblick in den (Unterrichts-) Alltag“ durchführen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1" name="Fortbildungsbaustein: Grundlagen"/>
          <p:cNvSpPr/>
          <p:nvPr/>
        </p:nvSpPr>
        <p:spPr bwMode="auto">
          <a:xfrm>
            <a:off x="11800146" y="8755071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2" name="Fortbildungsbaustein II"/>
          <p:cNvSpPr/>
          <p:nvPr/>
        </p:nvSpPr>
        <p:spPr bwMode="auto">
          <a:xfrm>
            <a:off x="11800146" y="9990265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6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6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Lehrerverteilung"/>
          <p:cNvSpPr/>
          <p:nvPr/>
        </p:nvSpPr>
        <p:spPr bwMode="auto">
          <a:xfrm>
            <a:off x="10124183" y="7109330"/>
            <a:ext cx="3077791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Unterrichtsbeginn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24" name="Fortbildungsbaustein VI"/>
          <p:cNvSpPr/>
          <p:nvPr/>
        </p:nvSpPr>
        <p:spPr bwMode="auto">
          <a:xfrm>
            <a:off x="18101660" y="15445234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0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Weitere Maßnahmen außerhalb des Fachunterrichts zur reflektierten Mediennutzung verankern</a:t>
            </a:r>
            <a:r>
              <a:rPr lang="de-DE" sz="2000">
                <a:latin typeface="Atkinson Hyperlegible"/>
              </a:rPr>
              <a:t> </a:t>
            </a:r>
            <a:endParaRPr lang="de-DE" sz="20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5" name="Fortbildungsbaustein III"/>
          <p:cNvSpPr/>
          <p:nvPr/>
        </p:nvSpPr>
        <p:spPr bwMode="auto">
          <a:xfrm>
            <a:off x="11800146" y="11126127"/>
            <a:ext cx="6093035" cy="972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6" name="Erziehungspartnerschaft mit den Eltern"/>
          <p:cNvSpPr/>
          <p:nvPr/>
        </p:nvSpPr>
        <p:spPr bwMode="auto">
          <a:xfrm>
            <a:off x="18119141" y="14147312"/>
            <a:ext cx="6058074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4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7" name="Elterninfo: Einladung"/>
          <p:cNvSpPr/>
          <p:nvPr/>
        </p:nvSpPr>
        <p:spPr bwMode="auto">
          <a:xfrm rot="18120000">
            <a:off x="3137845" y="3096221"/>
            <a:ext cx="6120000" cy="100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Geräte aufsetzen (Anwendungen aufspielen, Profile übertragen)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8" name="Förderverfahren abwickeln"/>
          <p:cNvSpPr/>
          <p:nvPr/>
        </p:nvSpPr>
        <p:spPr bwMode="auto">
          <a:xfrm rot="18120000">
            <a:off x="592618" y="3233242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9" name="Fortbildungsbaustein III"/>
          <p:cNvSpPr/>
          <p:nvPr/>
        </p:nvSpPr>
        <p:spPr bwMode="auto">
          <a:xfrm>
            <a:off x="11800146" y="12352181"/>
            <a:ext cx="6093035" cy="972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Vernetzungstreffen (Beispiel weitere Maßnahmen)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0" name="Einarbeitungskonzept der Lernenden"/>
          <p:cNvSpPr/>
          <p:nvPr/>
        </p:nvSpPr>
        <p:spPr bwMode="auto">
          <a:xfrm>
            <a:off x="18057215" y="7450756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Einarbeitungskonzept für Lernende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starten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1" name="Einarbeitungskonzept der Lernenden"/>
          <p:cNvSpPr/>
          <p:nvPr/>
        </p:nvSpPr>
        <p:spPr bwMode="auto">
          <a:xfrm>
            <a:off x="18038216" y="9720678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Elterninformation/Elternabend zur veränderten Ausstattung vorbereiten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Fortbildungsbaustein VI"/>
          <p:cNvSpPr/>
          <p:nvPr/>
        </p:nvSpPr>
        <p:spPr bwMode="auto">
          <a:xfrm>
            <a:off x="18057215" y="11054599"/>
            <a:ext cx="6093035" cy="972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Medientag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3" name="Kreis"/>
          <p:cNvSpPr/>
          <p:nvPr/>
        </p:nvSpPr>
        <p:spPr bwMode="auto">
          <a:xfrm>
            <a:off x="16268965" y="66192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34" name="Dienstbesprechung für Lehrkräfte"/>
          <p:cNvSpPr/>
          <p:nvPr/>
        </p:nvSpPr>
        <p:spPr bwMode="auto">
          <a:xfrm>
            <a:off x="11663078" y="14183237"/>
            <a:ext cx="6120000" cy="100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tx1"/>
                </a:solidFill>
                <a:latin typeface="Atkinson Hyperlegible"/>
              </a:rPr>
              <a:t>Maßnahmen zur Einbindung für das  pädagogische Personal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Linie"/>
          <p:cNvSpPr/>
          <p:nvPr/>
        </p:nvSpPr>
        <p:spPr bwMode="auto"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</a:defRPr>
            </a:pPr>
            <a:endParaRPr>
              <a:latin typeface="Avenir Next Ultra Light"/>
            </a:endParaRPr>
          </a:p>
        </p:txBody>
      </p:sp>
      <p:sp>
        <p:nvSpPr>
          <p:cNvPr id="5" name="Kreis"/>
          <p:cNvSpPr/>
          <p:nvPr/>
        </p:nvSpPr>
        <p:spPr bwMode="auto">
          <a:xfrm>
            <a:off x="357660" y="650513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6" name="Bestellvorgang vorbereiten"/>
          <p:cNvSpPr/>
          <p:nvPr/>
        </p:nvSpPr>
        <p:spPr bwMode="auto">
          <a:xfrm rot="18120000">
            <a:off x="1776930" y="3247459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Konfigurationen der Geräte festlegen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7" name="Lehrerverteilung"/>
          <p:cNvSpPr/>
          <p:nvPr/>
        </p:nvSpPr>
        <p:spPr bwMode="auto">
          <a:xfrm>
            <a:off x="3530287" y="7935775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chemeClr val="accent4">
                    <a:lumMod val="75000"/>
                  </a:schemeClr>
                </a:solidFill>
              </a:rPr>
              <a:t>X Wochen</a:t>
            </a:r>
            <a:endParaRPr b="1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Gleichschenkliges Dreieck 2"/>
          <p:cNvSpPr/>
          <p:nvPr/>
        </p:nvSpPr>
        <p:spPr bwMode="auto">
          <a:xfrm>
            <a:off x="1989765" y="7775712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9" name="Gleichschenkliges Dreieck 29"/>
          <p:cNvSpPr/>
          <p:nvPr/>
        </p:nvSpPr>
        <p:spPr bwMode="auto">
          <a:xfrm>
            <a:off x="7039998" y="7587283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0" name="Lehrerverteilung"/>
          <p:cNvSpPr/>
          <p:nvPr/>
        </p:nvSpPr>
        <p:spPr bwMode="auto">
          <a:xfrm>
            <a:off x="387588" y="7652108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X Wochen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1" name="Gleichschenkliges Dreieck 45"/>
          <p:cNvSpPr/>
          <p:nvPr/>
        </p:nvSpPr>
        <p:spPr bwMode="auto">
          <a:xfrm>
            <a:off x="284351" y="6886131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2" name="Gleichschenkliges Dreieck 46"/>
          <p:cNvSpPr/>
          <p:nvPr/>
        </p:nvSpPr>
        <p:spPr bwMode="auto">
          <a:xfrm>
            <a:off x="1989765" y="6900350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3" name="Titel 1"/>
          <p:cNvSpPr/>
          <p:nvPr/>
        </p:nvSpPr>
        <p:spPr bwMode="auto">
          <a:xfrm>
            <a:off x="284351" y="-828533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Zeitplan mit 1:1-Ausstattung</a:t>
            </a:r>
            <a:endParaRPr/>
          </a:p>
        </p:txBody>
      </p:sp>
      <p:sp>
        <p:nvSpPr>
          <p:cNvPr id="14" name="Erstellung grundlegender Dokumente"/>
          <p:cNvSpPr/>
          <p:nvPr/>
        </p:nvSpPr>
        <p:spPr bwMode="auto">
          <a:xfrm rot="18120000">
            <a:off x="4462122" y="3219884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>
            <a:lvl1pPr marL="609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219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828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2438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30480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3657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4267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4876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5486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0">
              <a:buNone/>
              <a:defRPr/>
            </a:pPr>
            <a:r>
              <a:rPr lang="de-DE" sz="2400" dirty="0">
                <a:solidFill>
                  <a:schemeClr val="bg1"/>
                </a:solidFill>
                <a:latin typeface="Atkinson Hyperlegible"/>
              </a:rPr>
              <a:t>Geräte für den Schullalltag tauglich machen (Hülle, Folien, …)/ für die Ausgabe vorbereiten 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15" name="Elternabend: Gerätebestellung"/>
          <p:cNvSpPr/>
          <p:nvPr/>
        </p:nvSpPr>
        <p:spPr bwMode="auto">
          <a:xfrm rot="18120000">
            <a:off x="5756138" y="3280402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Klassenbildung"/>
          <p:cNvSpPr/>
          <p:nvPr/>
        </p:nvSpPr>
        <p:spPr bwMode="auto">
          <a:xfrm rot="18120000">
            <a:off x="-1070235" y="3021801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 dirty="0">
                <a:solidFill>
                  <a:schemeClr val="bg1"/>
                </a:solidFill>
                <a:latin typeface="Atkinson Hyperlegible"/>
              </a:rPr>
              <a:t>Fi</a:t>
            </a:r>
            <a:r>
              <a:rPr lang="de-DE" dirty="0">
                <a:solidFill>
                  <a:schemeClr val="bg1"/>
                </a:solidFill>
                <a:latin typeface="Atkinson Hyperlegible"/>
              </a:rPr>
              <a:t>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Kreis"/>
          <p:cNvSpPr/>
          <p:nvPr/>
        </p:nvSpPr>
        <p:spPr bwMode="auto">
          <a:xfrm>
            <a:off x="10270936" y="650005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18" name="Ausgabe der Geräte"/>
          <p:cNvSpPr/>
          <p:nvPr/>
        </p:nvSpPr>
        <p:spPr bwMode="auto">
          <a:xfrm rot="18120000">
            <a:off x="15685061" y="3323374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accent1">
                <a:lumMod val="20000"/>
                <a:lumOff val="80000"/>
              </a:schemeClr>
            </a:solidFill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Erster Geräteeinsatz im Unterricht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" name="Dienstbesprechung für Lehrkräfte"/>
          <p:cNvSpPr/>
          <p:nvPr/>
        </p:nvSpPr>
        <p:spPr bwMode="auto">
          <a:xfrm rot="18120000">
            <a:off x="6481955" y="9524976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Besprechung für beteiligte Lehrkräfte</a:t>
            </a:r>
            <a:endParaRPr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durchführen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Erziehungspartnerschaft mit den Eltern"/>
          <p:cNvSpPr/>
          <p:nvPr/>
        </p:nvSpPr>
        <p:spPr bwMode="auto">
          <a:xfrm>
            <a:off x="91204" y="12515182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 dirty="0">
                <a:solidFill>
                  <a:schemeClr val="bg1"/>
                </a:solidFill>
                <a:latin typeface="Atkinson Hyperlegible"/>
              </a:rPr>
              <a:t>Elternabend „Einblick in den (Unterrichts-) Alltag“ durchführen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1" name="Fortbildungsbaustein: Grundlagen"/>
          <p:cNvSpPr/>
          <p:nvPr/>
        </p:nvSpPr>
        <p:spPr bwMode="auto">
          <a:xfrm rot="18120000">
            <a:off x="7724437" y="9727313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2" name="Fortbildungsbaustein II"/>
          <p:cNvSpPr/>
          <p:nvPr/>
        </p:nvSpPr>
        <p:spPr bwMode="auto">
          <a:xfrm rot="18120000">
            <a:off x="10414078" y="9727312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6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6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Lehrerverteilung"/>
          <p:cNvSpPr/>
          <p:nvPr/>
        </p:nvSpPr>
        <p:spPr bwMode="auto">
          <a:xfrm>
            <a:off x="10068831" y="6876700"/>
            <a:ext cx="3077791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Unterrichtsbeginn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24" name="Fortbildungsbaustein VI"/>
          <p:cNvSpPr/>
          <p:nvPr/>
        </p:nvSpPr>
        <p:spPr bwMode="auto">
          <a:xfrm>
            <a:off x="18101660" y="15445234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0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Weitere Maßnahmen außerhalb des Fachunterrichts zur reflektierten Mediennutzung verankern</a:t>
            </a:r>
            <a:r>
              <a:rPr lang="de-DE" sz="2000">
                <a:latin typeface="Atkinson Hyperlegible"/>
              </a:rPr>
              <a:t> </a:t>
            </a:r>
            <a:endParaRPr lang="de-DE" sz="20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5" name="Fortbildungsbaustein III"/>
          <p:cNvSpPr/>
          <p:nvPr/>
        </p:nvSpPr>
        <p:spPr bwMode="auto">
          <a:xfrm rot="18120000">
            <a:off x="15327976" y="9742035"/>
            <a:ext cx="6093035" cy="972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6" name="Erziehungspartnerschaft mit den Eltern"/>
          <p:cNvSpPr/>
          <p:nvPr/>
        </p:nvSpPr>
        <p:spPr bwMode="auto">
          <a:xfrm>
            <a:off x="18119141" y="14147312"/>
            <a:ext cx="6058074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4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7" name="Elterninfo: Einladung"/>
          <p:cNvSpPr/>
          <p:nvPr/>
        </p:nvSpPr>
        <p:spPr bwMode="auto">
          <a:xfrm rot="18120000">
            <a:off x="3137845" y="3096221"/>
            <a:ext cx="6120000" cy="100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Geräte aufsetzen (Anwendungen aufspielen, Profile übertragen)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8" name="Förderverfahren abwickeln"/>
          <p:cNvSpPr/>
          <p:nvPr/>
        </p:nvSpPr>
        <p:spPr bwMode="auto">
          <a:xfrm rot="18120000">
            <a:off x="592618" y="3233242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9" name="Fortbildungsbaustein III"/>
          <p:cNvSpPr/>
          <p:nvPr/>
        </p:nvSpPr>
        <p:spPr bwMode="auto">
          <a:xfrm rot="18120000">
            <a:off x="23302439" y="9466926"/>
            <a:ext cx="6093035" cy="972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tx1"/>
                </a:solidFill>
                <a:latin typeface="Atkinson Hyperlegible"/>
              </a:rPr>
              <a:t>Vernetzungstreffen (Beispiel weitere Maßnahmen)</a:t>
            </a:r>
            <a:endParaRPr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0" name="Einarbeitungskonzept der Lernenden"/>
          <p:cNvSpPr/>
          <p:nvPr/>
        </p:nvSpPr>
        <p:spPr bwMode="auto">
          <a:xfrm>
            <a:off x="144136" y="10157881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Einarbeitungskonzept für Lernende</a:t>
            </a:r>
            <a:endParaRPr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starten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1" name="Einarbeitungskonzept der Lernenden"/>
          <p:cNvSpPr/>
          <p:nvPr/>
        </p:nvSpPr>
        <p:spPr bwMode="auto">
          <a:xfrm>
            <a:off x="135788" y="9040603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Elterninformationsabend zur veränderten Ausstattung </a:t>
            </a:r>
            <a:endParaRPr lang="de-DE" sz="28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Fortbildungsbaustein VI"/>
          <p:cNvSpPr/>
          <p:nvPr/>
        </p:nvSpPr>
        <p:spPr bwMode="auto">
          <a:xfrm rot="18120000">
            <a:off x="24667009" y="10007242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Medientag</a:t>
            </a:r>
            <a:endParaRPr lang="de-DE"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3" name="Kreis"/>
          <p:cNvSpPr/>
          <p:nvPr/>
        </p:nvSpPr>
        <p:spPr bwMode="auto">
          <a:xfrm>
            <a:off x="16513450" y="665551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34" name="Dienstbesprechung für Lehrkräfte"/>
          <p:cNvSpPr/>
          <p:nvPr/>
        </p:nvSpPr>
        <p:spPr bwMode="auto">
          <a:xfrm>
            <a:off x="11663078" y="14183237"/>
            <a:ext cx="6120000" cy="100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tx1"/>
                </a:solidFill>
                <a:latin typeface="Atkinson Hyperlegible"/>
              </a:rPr>
              <a:t>Maßnahmen zur Einbindung für das  pädagogische Personal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5" name="Elternabend: Gerätebestellung"/>
          <p:cNvSpPr/>
          <p:nvPr/>
        </p:nvSpPr>
        <p:spPr bwMode="auto">
          <a:xfrm rot="18120000">
            <a:off x="14573303" y="3136127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6" name="Einarbeitungskonzept der Lernenden"/>
          <p:cNvSpPr/>
          <p:nvPr/>
        </p:nvSpPr>
        <p:spPr bwMode="auto">
          <a:xfrm>
            <a:off x="138493" y="11323799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Ausgabe wichtiger Dokumente (Information zur Geräteverwaltung, Leihverträge)</a:t>
            </a:r>
            <a:endParaRPr lang="de-DE" sz="2800" dirty="0">
              <a:solidFill>
                <a:schemeClr val="bg1"/>
              </a:solidFill>
              <a:latin typeface="Atkinson Hyperlegibl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Linie"/>
          <p:cNvSpPr/>
          <p:nvPr/>
        </p:nvSpPr>
        <p:spPr bwMode="auto"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</a:defRPr>
            </a:pPr>
            <a:endParaRPr>
              <a:latin typeface="Avenir Next Ultra Light"/>
            </a:endParaRPr>
          </a:p>
        </p:txBody>
      </p:sp>
      <p:sp>
        <p:nvSpPr>
          <p:cNvPr id="5" name="Kreis"/>
          <p:cNvSpPr/>
          <p:nvPr/>
        </p:nvSpPr>
        <p:spPr bwMode="auto">
          <a:xfrm>
            <a:off x="357660" y="650513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6" name="Bestellvorgang vorbereiten"/>
          <p:cNvSpPr/>
          <p:nvPr/>
        </p:nvSpPr>
        <p:spPr bwMode="auto">
          <a:xfrm rot="18120000">
            <a:off x="1776930" y="3247459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Konfigurationen der Geräte festlegen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7" name="Lehrerverteilung"/>
          <p:cNvSpPr/>
          <p:nvPr/>
        </p:nvSpPr>
        <p:spPr bwMode="auto">
          <a:xfrm>
            <a:off x="3530287" y="7935775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chemeClr val="accent4">
                    <a:lumMod val="75000"/>
                  </a:schemeClr>
                </a:solidFill>
              </a:rPr>
              <a:t>X Wochen</a:t>
            </a:r>
            <a:endParaRPr b="1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Gleichschenkliges Dreieck 2"/>
          <p:cNvSpPr/>
          <p:nvPr/>
        </p:nvSpPr>
        <p:spPr bwMode="auto">
          <a:xfrm>
            <a:off x="1989765" y="7775712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9" name="Gleichschenkliges Dreieck 29"/>
          <p:cNvSpPr/>
          <p:nvPr/>
        </p:nvSpPr>
        <p:spPr bwMode="auto">
          <a:xfrm>
            <a:off x="7039998" y="7587283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0" name="Lehrerverteilung"/>
          <p:cNvSpPr/>
          <p:nvPr/>
        </p:nvSpPr>
        <p:spPr bwMode="auto">
          <a:xfrm>
            <a:off x="387588" y="7652108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X Wochen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1" name="Gleichschenkliges Dreieck 45"/>
          <p:cNvSpPr/>
          <p:nvPr/>
        </p:nvSpPr>
        <p:spPr bwMode="auto">
          <a:xfrm>
            <a:off x="284351" y="6886131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2" name="Gleichschenkliges Dreieck 46"/>
          <p:cNvSpPr/>
          <p:nvPr/>
        </p:nvSpPr>
        <p:spPr bwMode="auto">
          <a:xfrm>
            <a:off x="1989765" y="6900350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3" name="Titel 1"/>
          <p:cNvSpPr/>
          <p:nvPr/>
        </p:nvSpPr>
        <p:spPr bwMode="auto">
          <a:xfrm>
            <a:off x="284351" y="-828533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Zeitplan mit 1:1-Ausstattung</a:t>
            </a:r>
            <a:endParaRPr/>
          </a:p>
        </p:txBody>
      </p:sp>
      <p:sp>
        <p:nvSpPr>
          <p:cNvPr id="14" name="Erstellung grundlegender Dokumente"/>
          <p:cNvSpPr/>
          <p:nvPr/>
        </p:nvSpPr>
        <p:spPr bwMode="auto">
          <a:xfrm rot="18120000">
            <a:off x="4462122" y="3219884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>
            <a:lvl1pPr marL="609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219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828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2438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30480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3657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4267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4876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5486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0">
              <a:buNone/>
              <a:defRPr/>
            </a:pPr>
            <a:r>
              <a:rPr lang="de-DE" sz="2400" dirty="0">
                <a:solidFill>
                  <a:schemeClr val="bg1"/>
                </a:solidFill>
                <a:latin typeface="Atkinson Hyperlegible"/>
              </a:rPr>
              <a:t>Geräte für den Schullalltag tauglich machen (Hülle, Folien, …)/ für die Ausgabe vorbereiten 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15" name="Elternabend: Gerätebestellung"/>
          <p:cNvSpPr/>
          <p:nvPr/>
        </p:nvSpPr>
        <p:spPr bwMode="auto">
          <a:xfrm rot="18120000">
            <a:off x="5756138" y="3280402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Klassenbildung"/>
          <p:cNvSpPr/>
          <p:nvPr/>
        </p:nvSpPr>
        <p:spPr bwMode="auto">
          <a:xfrm rot="18120000">
            <a:off x="-1070235" y="3021801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 dirty="0">
                <a:solidFill>
                  <a:schemeClr val="bg1"/>
                </a:solidFill>
                <a:latin typeface="Atkinson Hyperlegible"/>
              </a:rPr>
              <a:t>Fi</a:t>
            </a:r>
            <a:r>
              <a:rPr lang="de-DE" dirty="0">
                <a:solidFill>
                  <a:schemeClr val="bg1"/>
                </a:solidFill>
                <a:latin typeface="Atkinson Hyperlegible"/>
              </a:rPr>
              <a:t>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Kreis"/>
          <p:cNvSpPr/>
          <p:nvPr/>
        </p:nvSpPr>
        <p:spPr bwMode="auto">
          <a:xfrm>
            <a:off x="10270936" y="650005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18" name="Ausgabe der Geräte"/>
          <p:cNvSpPr/>
          <p:nvPr/>
        </p:nvSpPr>
        <p:spPr bwMode="auto">
          <a:xfrm rot="18120000">
            <a:off x="15685061" y="3323374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accent1">
                <a:lumMod val="20000"/>
                <a:lumOff val="80000"/>
              </a:schemeClr>
            </a:solidFill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Erster Geräteeinsatz im Unterricht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" name="Dienstbesprechung für Lehrkräfte"/>
          <p:cNvSpPr/>
          <p:nvPr/>
        </p:nvSpPr>
        <p:spPr bwMode="auto">
          <a:xfrm rot="18120000">
            <a:off x="6481955" y="9524976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Besprechung für beteiligte Lehrkräfte</a:t>
            </a:r>
            <a:endParaRPr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durchführen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Erziehungspartnerschaft mit den Eltern"/>
          <p:cNvSpPr/>
          <p:nvPr/>
        </p:nvSpPr>
        <p:spPr bwMode="auto">
          <a:xfrm rot="18120000">
            <a:off x="18119864" y="9653882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Elternabend „Einblick in den (Unterrichts-) Alltag“ durchführen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1" name="Fortbildungsbaustein: Grundlagen"/>
          <p:cNvSpPr/>
          <p:nvPr/>
        </p:nvSpPr>
        <p:spPr bwMode="auto">
          <a:xfrm rot="18120000">
            <a:off x="7724437" y="9727313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2" name="Fortbildungsbaustein II"/>
          <p:cNvSpPr/>
          <p:nvPr/>
        </p:nvSpPr>
        <p:spPr bwMode="auto">
          <a:xfrm rot="18120000">
            <a:off x="10414078" y="9727312"/>
            <a:ext cx="6120000" cy="1008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6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6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Lehrerverteilung"/>
          <p:cNvSpPr/>
          <p:nvPr/>
        </p:nvSpPr>
        <p:spPr bwMode="auto">
          <a:xfrm>
            <a:off x="10068831" y="6876700"/>
            <a:ext cx="3077791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Unterrichtsbeginn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24" name="Fortbildungsbaustein VI"/>
          <p:cNvSpPr/>
          <p:nvPr/>
        </p:nvSpPr>
        <p:spPr bwMode="auto">
          <a:xfrm>
            <a:off x="18101660" y="15445234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0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Weitere Maßnahmen außerhalb des Fachunterrichts zur reflektierten Mediennutzung verankern</a:t>
            </a:r>
            <a:r>
              <a:rPr lang="de-DE" sz="2000">
                <a:latin typeface="Atkinson Hyperlegible"/>
              </a:rPr>
              <a:t> </a:t>
            </a:r>
            <a:endParaRPr lang="de-DE" sz="20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5" name="Fortbildungsbaustein III"/>
          <p:cNvSpPr/>
          <p:nvPr/>
        </p:nvSpPr>
        <p:spPr bwMode="auto">
          <a:xfrm rot="18120000">
            <a:off x="15327976" y="9742035"/>
            <a:ext cx="6093035" cy="972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6" name="Erziehungspartnerschaft mit den Eltern"/>
          <p:cNvSpPr/>
          <p:nvPr/>
        </p:nvSpPr>
        <p:spPr bwMode="auto">
          <a:xfrm>
            <a:off x="18119141" y="14147312"/>
            <a:ext cx="6058074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4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7" name="Elterninfo: Einladung"/>
          <p:cNvSpPr/>
          <p:nvPr/>
        </p:nvSpPr>
        <p:spPr bwMode="auto">
          <a:xfrm rot="18120000">
            <a:off x="3137845" y="3096221"/>
            <a:ext cx="6120000" cy="100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Geräte aufsetzen (Anwendungen aufspielen, Profile übertragen)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8" name="Förderverfahren abwickeln"/>
          <p:cNvSpPr/>
          <p:nvPr/>
        </p:nvSpPr>
        <p:spPr bwMode="auto">
          <a:xfrm rot="18120000">
            <a:off x="592618" y="3233242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9" name="Fortbildungsbaustein III"/>
          <p:cNvSpPr/>
          <p:nvPr/>
        </p:nvSpPr>
        <p:spPr bwMode="auto">
          <a:xfrm rot="18120000">
            <a:off x="23302439" y="9466926"/>
            <a:ext cx="6093035" cy="972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tx1"/>
                </a:solidFill>
                <a:latin typeface="Atkinson Hyperlegible"/>
              </a:rPr>
              <a:t>Vernetzungstreffen (Beispiel weitere Maßnahmen)</a:t>
            </a:r>
            <a:endParaRPr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0" name="Einarbeitungskonzept der Lernenden"/>
          <p:cNvSpPr/>
          <p:nvPr/>
        </p:nvSpPr>
        <p:spPr bwMode="auto">
          <a:xfrm rot="18120000">
            <a:off x="13481738" y="9827486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Einarbeitungskonzept für Lernende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starten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1" name="Einarbeitungskonzept der Lernenden"/>
          <p:cNvSpPr/>
          <p:nvPr/>
        </p:nvSpPr>
        <p:spPr bwMode="auto">
          <a:xfrm rot="18120000">
            <a:off x="9220800" y="9653881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Elterninformationsabend zur veränderten Ausstattung </a:t>
            </a:r>
            <a:endParaRPr lang="de-DE" sz="28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Fortbildungsbaustein VI"/>
          <p:cNvSpPr/>
          <p:nvPr/>
        </p:nvSpPr>
        <p:spPr bwMode="auto">
          <a:xfrm rot="18120000">
            <a:off x="24667009" y="10007242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Medientag</a:t>
            </a:r>
            <a:endParaRPr lang="de-DE"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3" name="Kreis"/>
          <p:cNvSpPr/>
          <p:nvPr/>
        </p:nvSpPr>
        <p:spPr bwMode="auto">
          <a:xfrm>
            <a:off x="16513450" y="665551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34" name="Dienstbesprechung für Lehrkräfte"/>
          <p:cNvSpPr/>
          <p:nvPr/>
        </p:nvSpPr>
        <p:spPr bwMode="auto">
          <a:xfrm>
            <a:off x="11663078" y="14183237"/>
            <a:ext cx="6120000" cy="100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tx1"/>
                </a:solidFill>
                <a:latin typeface="Atkinson Hyperlegible"/>
              </a:rPr>
              <a:t>Maßnahmen zur Einbindung für das  pädagogische Personal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5" name="Elternabend: Gerätebestellung"/>
          <p:cNvSpPr/>
          <p:nvPr/>
        </p:nvSpPr>
        <p:spPr bwMode="auto">
          <a:xfrm rot="18120000">
            <a:off x="14573303" y="3136127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6" name="Einarbeitungskonzept der Lernenden"/>
          <p:cNvSpPr/>
          <p:nvPr/>
        </p:nvSpPr>
        <p:spPr bwMode="auto">
          <a:xfrm rot="18120000">
            <a:off x="11745982" y="9653881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Ausgabe wichtiger Dokumente (Information zur Geräteverwaltung, Leihverträge)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</p:spTree>
    <p:extLst>
      <p:ext uri="{BB962C8B-B14F-4D97-AF65-F5344CB8AC3E}">
        <p14:creationId xmlns:p14="http://schemas.microsoft.com/office/powerpoint/2010/main" val="19036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Linie"/>
          <p:cNvSpPr/>
          <p:nvPr/>
        </p:nvSpPr>
        <p:spPr bwMode="auto"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</a:defRPr>
            </a:pPr>
            <a:endParaRPr>
              <a:latin typeface="Avenir Next Ultra Light"/>
            </a:endParaRPr>
          </a:p>
        </p:txBody>
      </p:sp>
      <p:sp>
        <p:nvSpPr>
          <p:cNvPr id="5" name="Kreis"/>
          <p:cNvSpPr/>
          <p:nvPr/>
        </p:nvSpPr>
        <p:spPr bwMode="auto">
          <a:xfrm>
            <a:off x="357660" y="650513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6" name="Bestellvorgang vorbereiten"/>
          <p:cNvSpPr/>
          <p:nvPr/>
        </p:nvSpPr>
        <p:spPr bwMode="auto">
          <a:xfrm rot="18120000">
            <a:off x="1776930" y="3247459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Konfigurationen der Geräte festlegen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7" name="Lehrerverteilung"/>
          <p:cNvSpPr/>
          <p:nvPr/>
        </p:nvSpPr>
        <p:spPr bwMode="auto">
          <a:xfrm>
            <a:off x="3530287" y="7935775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chemeClr val="accent4">
                    <a:lumMod val="75000"/>
                  </a:schemeClr>
                </a:solidFill>
              </a:rPr>
              <a:t>X Wochen</a:t>
            </a:r>
            <a:endParaRPr b="1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Gleichschenkliges Dreieck 2"/>
          <p:cNvSpPr/>
          <p:nvPr/>
        </p:nvSpPr>
        <p:spPr bwMode="auto">
          <a:xfrm>
            <a:off x="1989765" y="7775712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9" name="Gleichschenkliges Dreieck 29"/>
          <p:cNvSpPr/>
          <p:nvPr/>
        </p:nvSpPr>
        <p:spPr bwMode="auto">
          <a:xfrm>
            <a:off x="7039998" y="7587283"/>
            <a:ext cx="648000" cy="648000"/>
          </a:xfrm>
          <a:prstGeom prst="triangle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0" name="Lehrerverteilung"/>
          <p:cNvSpPr/>
          <p:nvPr/>
        </p:nvSpPr>
        <p:spPr bwMode="auto">
          <a:xfrm>
            <a:off x="387588" y="7652108"/>
            <a:ext cx="2617189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X Wochen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1" name="Gleichschenkliges Dreieck 45"/>
          <p:cNvSpPr/>
          <p:nvPr/>
        </p:nvSpPr>
        <p:spPr bwMode="auto">
          <a:xfrm>
            <a:off x="284351" y="6886131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2" name="Gleichschenkliges Dreieck 46"/>
          <p:cNvSpPr/>
          <p:nvPr/>
        </p:nvSpPr>
        <p:spPr bwMode="auto">
          <a:xfrm>
            <a:off x="1989765" y="6900350"/>
            <a:ext cx="648000" cy="648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de-DE" sz="3200" b="0" i="0" u="none" strike="noStrike" cap="none" spc="0">
              <a:ln>
                <a:noFill/>
              </a:ln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3" name="Titel 1"/>
          <p:cNvSpPr/>
          <p:nvPr/>
        </p:nvSpPr>
        <p:spPr bwMode="auto">
          <a:xfrm>
            <a:off x="284351" y="-828533"/>
            <a:ext cx="21971000" cy="1434949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normAutofit/>
          </a:bodyPr>
          <a:lstStyle>
            <a:lvl1pPr marL="0" marR="0" indent="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457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914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1371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18288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22860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27432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32004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3657600" algn="l" defTabSz="243833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8500" b="1" i="0" u="none" strike="noStrike" cap="none" spc="-17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5400">
                <a:latin typeface="Avenir Next Ultra Light"/>
              </a:rPr>
              <a:t>Zeitplan: Koffer</a:t>
            </a:r>
            <a:endParaRPr/>
          </a:p>
        </p:txBody>
      </p:sp>
      <p:sp>
        <p:nvSpPr>
          <p:cNvPr id="14" name="Erstellung grundlegender Dokumente"/>
          <p:cNvSpPr/>
          <p:nvPr/>
        </p:nvSpPr>
        <p:spPr bwMode="auto">
          <a:xfrm rot="18120000">
            <a:off x="4462122" y="3219884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>
            <a:lvl1pPr marL="609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219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828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2438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30480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36576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42672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48768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5486400" marR="0" indent="-609600" algn="l" defTabSz="2438338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defRPr sz="48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0">
              <a:buNone/>
              <a:defRPr/>
            </a:pPr>
            <a:r>
              <a:rPr lang="de-DE" sz="2400" dirty="0">
                <a:solidFill>
                  <a:schemeClr val="bg1"/>
                </a:solidFill>
                <a:latin typeface="Atkinson Hyperlegible"/>
              </a:rPr>
              <a:t>Geräte für den Schullalltag tauglich machen (Hülle, Folien, …)/ für die Ausgabe vorbereiten 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15" name="Elternabend: Gerätebestellung"/>
          <p:cNvSpPr/>
          <p:nvPr/>
        </p:nvSpPr>
        <p:spPr bwMode="auto">
          <a:xfrm rot="18120000">
            <a:off x="5756138" y="3280402"/>
            <a:ext cx="6120000" cy="972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Geräteausgabe vorbereiten</a:t>
            </a:r>
            <a:endParaRPr lang="de-DE" sz="28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16" name="Klassenbildung"/>
          <p:cNvSpPr/>
          <p:nvPr/>
        </p:nvSpPr>
        <p:spPr bwMode="auto">
          <a:xfrm rot="18120000">
            <a:off x="-1070235" y="3021801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/>
              </a:rPr>
              <a:t>Finale Entscheidung des Schulaufwandsträger zur Beschaffung der Geräte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Kreis"/>
          <p:cNvSpPr/>
          <p:nvPr/>
        </p:nvSpPr>
        <p:spPr bwMode="auto">
          <a:xfrm>
            <a:off x="10270936" y="650005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18" name="Ausgabe der Geräte"/>
          <p:cNvSpPr/>
          <p:nvPr/>
        </p:nvSpPr>
        <p:spPr bwMode="auto">
          <a:xfrm rot="18120000">
            <a:off x="11929833" y="3341021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accent1">
                <a:lumMod val="20000"/>
                <a:lumOff val="80000"/>
              </a:schemeClr>
            </a:solidFill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Erster Geräteeinsatz im Unterricht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" name="Dienstbesprechung für Lehrkräfte"/>
          <p:cNvSpPr/>
          <p:nvPr/>
        </p:nvSpPr>
        <p:spPr bwMode="auto">
          <a:xfrm rot="18120000">
            <a:off x="5692361" y="9564049"/>
            <a:ext cx="6120000" cy="10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Besprechung für beteiligte Lehrkräfte</a:t>
            </a:r>
            <a:endParaRPr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 dirty="0">
                <a:solidFill>
                  <a:schemeClr val="bg1"/>
                </a:solidFill>
                <a:latin typeface="Atkinson Hyperlegible"/>
              </a:rPr>
              <a:t>Durchführen (Nutzungskonzept)</a:t>
            </a:r>
            <a:endParaRPr sz="26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0" name="Erziehungspartnerschaft mit den Eltern"/>
          <p:cNvSpPr/>
          <p:nvPr/>
        </p:nvSpPr>
        <p:spPr bwMode="auto">
          <a:xfrm rot="18120000">
            <a:off x="17722981" y="9663380"/>
            <a:ext cx="6120000" cy="109368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Klassenspezifische Elternabend zu medienerzieherischen </a:t>
            </a:r>
            <a:r>
              <a:rPr lang="de-DE">
                <a:solidFill>
                  <a:schemeClr val="bg1"/>
                </a:solidFill>
                <a:latin typeface="Atkinson Hyperlegible"/>
              </a:rPr>
              <a:t>T</a:t>
            </a:r>
            <a:r>
              <a:rPr lang="de-DE" sz="2400">
                <a:solidFill>
                  <a:schemeClr val="bg1"/>
                </a:solidFill>
                <a:latin typeface="Atkinson Hyperlegible"/>
              </a:rPr>
              <a:t>hemen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1" name="Fortbildungsbaustein: Grundlagen"/>
          <p:cNvSpPr/>
          <p:nvPr/>
        </p:nvSpPr>
        <p:spPr bwMode="auto">
          <a:xfrm rot="18120000">
            <a:off x="6609899" y="9819125"/>
            <a:ext cx="6120000" cy="10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solidFill>
                  <a:schemeClr val="bg1"/>
                </a:solidFill>
                <a:latin typeface="Atkinson Hyperlegible"/>
              </a:rPr>
              <a:t>Fortbildungsbaustein I (Grundlagenfortbildung)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2" name="Fortbildungsbaustein II"/>
          <p:cNvSpPr/>
          <p:nvPr/>
        </p:nvSpPr>
        <p:spPr bwMode="auto">
          <a:xfrm rot="18120000">
            <a:off x="12497275" y="9531215"/>
            <a:ext cx="6120000" cy="10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Fortbildungsbaustein</a:t>
            </a:r>
            <a:r>
              <a:rPr sz="2600">
                <a:solidFill>
                  <a:schemeClr val="bg1"/>
                </a:solidFill>
                <a:latin typeface="Atkinson Hyperlegible"/>
              </a:rPr>
              <a:t> II</a:t>
            </a:r>
            <a:r>
              <a:rPr lang="de-DE" sz="2600">
                <a:solidFill>
                  <a:schemeClr val="bg1"/>
                </a:solidFill>
                <a:latin typeface="Atkinson Hyperlegible"/>
              </a:rPr>
              <a:t> durchführen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3" name="Lehrerverteilung"/>
          <p:cNvSpPr/>
          <p:nvPr/>
        </p:nvSpPr>
        <p:spPr bwMode="auto">
          <a:xfrm>
            <a:off x="10124183" y="7043031"/>
            <a:ext cx="3077791" cy="546852"/>
          </a:xfrm>
          <a:prstGeom prst="rect">
            <a:avLst/>
          </a:prstGeom>
          <a:noFill/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b="1">
                <a:solidFill>
                  <a:srgbClr val="00B050"/>
                </a:solidFill>
              </a:rPr>
              <a:t>Unterrichtsbeginn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24" name="Fortbildungsbaustein VI"/>
          <p:cNvSpPr/>
          <p:nvPr/>
        </p:nvSpPr>
        <p:spPr bwMode="auto">
          <a:xfrm>
            <a:off x="18101660" y="15445234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0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Weitere Maßnahmen außerhalb des Fachunterrichts zur reflektierten Mediennutzung verankern</a:t>
            </a:r>
            <a:r>
              <a:rPr lang="de-DE" sz="2000">
                <a:latin typeface="Atkinson Hyperlegible"/>
              </a:rPr>
              <a:t> </a:t>
            </a:r>
            <a:endParaRPr lang="de-DE" sz="20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5" name="Fortbildungsbaustein III"/>
          <p:cNvSpPr/>
          <p:nvPr/>
        </p:nvSpPr>
        <p:spPr bwMode="auto">
          <a:xfrm rot="18120000">
            <a:off x="14976392" y="9528242"/>
            <a:ext cx="6093035" cy="972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bg1"/>
                </a:solidFill>
                <a:latin typeface="Atkinson Hyperlegible"/>
              </a:rPr>
              <a:t>Fortbildungsbaustein …. durchführen</a:t>
            </a:r>
            <a:endParaRPr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26" name="Erziehungspartnerschaft mit den Eltern"/>
          <p:cNvSpPr/>
          <p:nvPr/>
        </p:nvSpPr>
        <p:spPr bwMode="auto">
          <a:xfrm>
            <a:off x="18119141" y="14147312"/>
            <a:ext cx="6058074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4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Maßnahmen zur Stärkung der Rolle der Erziehungsberechtigten in der Medienerziehung</a:t>
            </a:r>
            <a:endParaRPr lang="de-DE" sz="24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27" name="Elterninfo: Einladung"/>
          <p:cNvSpPr/>
          <p:nvPr/>
        </p:nvSpPr>
        <p:spPr bwMode="auto">
          <a:xfrm rot="18120000">
            <a:off x="3137845" y="3096221"/>
            <a:ext cx="6120000" cy="10080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201613" indent="52388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Geräte aufsetzen (Anwendungen aufspielen, Profile übertragen)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8" name="Förderverfahren abwickeln"/>
          <p:cNvSpPr/>
          <p:nvPr/>
        </p:nvSpPr>
        <p:spPr bwMode="auto">
          <a:xfrm rot="18120000">
            <a:off x="592618" y="3233242"/>
            <a:ext cx="6120000" cy="972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73050" indent="0">
              <a:defRPr/>
            </a:pPr>
            <a:r>
              <a:rPr lang="de-DE" sz="2800">
                <a:solidFill>
                  <a:schemeClr val="bg1"/>
                </a:solidFill>
                <a:latin typeface="Atkinson Hyperlegible"/>
              </a:rPr>
              <a:t>Lieferdatum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9" name="Fortbildungsbaustein III"/>
          <p:cNvSpPr/>
          <p:nvPr/>
        </p:nvSpPr>
        <p:spPr bwMode="auto">
          <a:xfrm rot="18120000">
            <a:off x="22406594" y="12433219"/>
            <a:ext cx="6093035" cy="972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>
                <a:solidFill>
                  <a:schemeClr val="tx1"/>
                </a:solidFill>
                <a:latin typeface="Atkinson Hyperlegible"/>
              </a:rPr>
              <a:t>Vernetzungstreffen (Beispiel weitere Maßnahmen)</a:t>
            </a:r>
            <a:endParaRPr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0" name="Einarbeitungskonzept der Lernenden"/>
          <p:cNvSpPr/>
          <p:nvPr/>
        </p:nvSpPr>
        <p:spPr bwMode="auto">
          <a:xfrm rot="18120000">
            <a:off x="7931253" y="9860146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Einarbeitungskonzept für Lernende</a:t>
            </a:r>
            <a:endParaRPr>
              <a:solidFill>
                <a:schemeClr val="bg1"/>
              </a:solidFill>
            </a:endParaRPr>
          </a:p>
          <a:p>
            <a:pPr>
              <a:defRPr/>
            </a:pPr>
            <a:r>
              <a:rPr lang="de-DE" sz="2600">
                <a:solidFill>
                  <a:schemeClr val="bg1"/>
                </a:solidFill>
                <a:latin typeface="Atkinson Hyperlegible"/>
              </a:rPr>
              <a:t>starten</a:t>
            </a:r>
            <a:endParaRPr sz="260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1" name="Einarbeitungskonzept der Lernenden"/>
          <p:cNvSpPr/>
          <p:nvPr/>
        </p:nvSpPr>
        <p:spPr bwMode="auto">
          <a:xfrm rot="18120000">
            <a:off x="2170559" y="9553112"/>
            <a:ext cx="6120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 dirty="0">
                <a:ln>
                  <a:noFill/>
                </a:ln>
                <a:solidFill>
                  <a:schemeClr val="bg1"/>
                </a:solidFill>
                <a:latin typeface="Atkinson Hyperlegible"/>
                <a:ea typeface="Arial Unicode MS"/>
              </a:rPr>
              <a:t>Elterninformation</a:t>
            </a:r>
            <a:r>
              <a:rPr lang="de-DE" sz="2800" dirty="0">
                <a:solidFill>
                  <a:schemeClr val="bg1"/>
                </a:solidFill>
                <a:latin typeface="Atkinson Hyperlegible"/>
                <a:ea typeface="Arial Unicode MS"/>
              </a:rPr>
              <a:t> zur veränderten Ausstattung</a:t>
            </a:r>
            <a:endParaRPr lang="de-DE" sz="2800" dirty="0">
              <a:solidFill>
                <a:schemeClr val="bg1"/>
              </a:solidFill>
              <a:latin typeface="Atkinson Hyperlegible"/>
            </a:endParaRPr>
          </a:p>
        </p:txBody>
      </p:sp>
      <p:sp>
        <p:nvSpPr>
          <p:cNvPr id="32" name="Fortbildungsbaustein VI"/>
          <p:cNvSpPr/>
          <p:nvPr/>
        </p:nvSpPr>
        <p:spPr bwMode="auto">
          <a:xfrm rot="18120000">
            <a:off x="22646426" y="13661312"/>
            <a:ext cx="6093035" cy="9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 marL="230188" indent="23813">
              <a:defRPr/>
            </a:pPr>
            <a:r>
              <a:rPr lang="de-DE" sz="2800">
                <a:ln>
                  <a:noFill/>
                </a:ln>
                <a:solidFill>
                  <a:srgbClr val="000000"/>
                </a:solidFill>
                <a:latin typeface="Atkinson Hyperlegible"/>
                <a:ea typeface="Arial Unicode MS"/>
              </a:rPr>
              <a:t>Medientag</a:t>
            </a:r>
            <a:endParaRPr lang="de-DE" sz="2800">
              <a:solidFill>
                <a:schemeClr val="tx1"/>
              </a:solidFill>
              <a:latin typeface="Atkinson Hyperlegible"/>
            </a:endParaRPr>
          </a:p>
        </p:txBody>
      </p:sp>
      <p:sp>
        <p:nvSpPr>
          <p:cNvPr id="33" name="Kreis"/>
          <p:cNvSpPr/>
          <p:nvPr/>
        </p:nvSpPr>
        <p:spPr bwMode="auto">
          <a:xfrm>
            <a:off x="12861945" y="658602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pPr>
            <a:endParaRPr>
              <a:latin typeface="Avenir Next Ultra Light"/>
            </a:endParaRPr>
          </a:p>
        </p:txBody>
      </p:sp>
      <p:sp>
        <p:nvSpPr>
          <p:cNvPr id="34" name="Dienstbesprechung für Lehrkräfte"/>
          <p:cNvSpPr/>
          <p:nvPr/>
        </p:nvSpPr>
        <p:spPr bwMode="auto">
          <a:xfrm>
            <a:off x="11663078" y="14183237"/>
            <a:ext cx="6120000" cy="100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</a:defRPr>
            </a:lvl1pPr>
          </a:lstStyle>
          <a:p>
            <a:pPr>
              <a:defRPr/>
            </a:pPr>
            <a:r>
              <a:rPr lang="de-DE" sz="2600">
                <a:solidFill>
                  <a:schemeClr val="tx1"/>
                </a:solidFill>
                <a:latin typeface="Atkinson Hyperlegible"/>
              </a:rPr>
              <a:t>Maßnahmen zur Einbindung für das  pädagogische Personal</a:t>
            </a:r>
            <a:endParaRPr sz="2600">
              <a:solidFill>
                <a:schemeClr val="tx1"/>
              </a:solidFill>
              <a:latin typeface="Atkinson Hyperlegib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000000"/>
        </a:solidFill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rgbClr val="000000"/>
          </a:solidFill>
          <a:prstDash val="solid"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960</Words>
  <Application>Microsoft Office PowerPoint</Application>
  <DocSecurity>0</DocSecurity>
  <PresentationFormat>Benutzerdefiniert</PresentationFormat>
  <Paragraphs>191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Atkinson Hyperlegible</vt:lpstr>
      <vt:lpstr>Avenir Next Ultra Light</vt:lpstr>
      <vt:lpstr>Helvetica Neue</vt:lpstr>
      <vt:lpstr>Helvetica Neue Medium</vt:lpstr>
      <vt:lpstr>21_BasicWhite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Sebastian Schnurrenberger</dc:creator>
  <cp:keywords/>
  <dc:description/>
  <cp:lastModifiedBy>Tjaart Stahler</cp:lastModifiedBy>
  <cp:revision>62</cp:revision>
  <dcterms:modified xsi:type="dcterms:W3CDTF">2025-03-26T13:56:56Z</dcterms:modified>
  <cp:category/>
  <dc:identifier/>
  <cp:contentStatus/>
  <dc:language/>
  <cp:version/>
</cp:coreProperties>
</file>