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73" r:id="rId2"/>
    <p:sldId id="256" r:id="rId3"/>
    <p:sldId id="257" r:id="rId4"/>
    <p:sldId id="258" r:id="rId5"/>
    <p:sldId id="274" r:id="rId6"/>
    <p:sldId id="260" r:id="rId7"/>
    <p:sldId id="261" r:id="rId8"/>
    <p:sldId id="275" r:id="rId9"/>
    <p:sldId id="262" r:id="rId10"/>
    <p:sldId id="263" r:id="rId11"/>
    <p:sldId id="276" r:id="rId12"/>
    <p:sldId id="269" r:id="rId13"/>
    <p:sldId id="264" r:id="rId14"/>
    <p:sldId id="265" r:id="rId15"/>
    <p:sldId id="266" r:id="rId16"/>
    <p:sldId id="267" r:id="rId17"/>
    <p:sldId id="277" r:id="rId18"/>
    <p:sldId id="278" r:id="rId19"/>
    <p:sldId id="270" r:id="rId20"/>
    <p:sldId id="271" r:id="rId21"/>
    <p:sldId id="272" r:id="rId22"/>
  </p:sldIdLst>
  <p:sldSz cx="12192000" cy="6858000"/>
  <p:notesSz cx="6858000" cy="9144000"/>
  <p:defaultTextStyle>
    <a:defPPr>
      <a:defRPr lang="de-DE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4B3A01-F0CC-C94A-94BF-B133A976A545}" v="3" dt="2026-07-01T07:32:55.0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654"/>
    <p:restoredTop sz="96170"/>
  </p:normalViewPr>
  <p:slideViewPr>
    <p:cSldViewPr snapToGrid="0">
      <p:cViewPr varScale="1">
        <p:scale>
          <a:sx n="152" d="100"/>
          <a:sy n="152" d="100"/>
        </p:scale>
        <p:origin x="208" y="22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on Weigelt" userId="9f1ab708-d4dd-4f42-9493-a9106ae8e9f4" providerId="ADAL" clId="{B9E09CF6-E69D-5925-B38F-26B77B04D096}"/>
    <pc:docChg chg="undo custSel addSld delSld modSld">
      <pc:chgData name="Marion Weigelt" userId="9f1ab708-d4dd-4f42-9493-a9106ae8e9f4" providerId="ADAL" clId="{B9E09CF6-E69D-5925-B38F-26B77B04D096}" dt="2026-07-01T07:34:24.158" v="68" actId="1076"/>
      <pc:docMkLst>
        <pc:docMk/>
      </pc:docMkLst>
      <pc:sldChg chg="addSp delSp modSp mod">
        <pc:chgData name="Marion Weigelt" userId="9f1ab708-d4dd-4f42-9493-a9106ae8e9f4" providerId="ADAL" clId="{B9E09CF6-E69D-5925-B38F-26B77B04D096}" dt="2026-07-01T07:34:24.158" v="68" actId="1076"/>
        <pc:sldMkLst>
          <pc:docMk/>
          <pc:sldMk cId="0" sldId="270"/>
        </pc:sldMkLst>
        <pc:spChg chg="mod">
          <ac:chgData name="Marion Weigelt" userId="9f1ab708-d4dd-4f42-9493-a9106ae8e9f4" providerId="ADAL" clId="{B9E09CF6-E69D-5925-B38F-26B77B04D096}" dt="2026-06-30T19:45:09.062" v="42" actId="1076"/>
          <ac:spMkLst>
            <pc:docMk/>
            <pc:sldMk cId="0" sldId="270"/>
            <ac:spMk id="2035808233" creationId="{00000000-0000-0000-0000-000000000000}"/>
          </ac:spMkLst>
        </pc:spChg>
        <pc:grpChg chg="add mod">
          <ac:chgData name="Marion Weigelt" userId="9f1ab708-d4dd-4f42-9493-a9106ae8e9f4" providerId="ADAL" clId="{B9E09CF6-E69D-5925-B38F-26B77B04D096}" dt="2026-07-01T07:34:24.158" v="68" actId="1076"/>
          <ac:grpSpMkLst>
            <pc:docMk/>
            <pc:sldMk cId="0" sldId="270"/>
            <ac:grpSpMk id="10" creationId="{00E13F73-AA4E-5B6F-9748-DBD5039F6973}"/>
          </ac:grpSpMkLst>
        </pc:grpChg>
        <pc:grpChg chg="mod">
          <ac:chgData name="Marion Weigelt" userId="9f1ab708-d4dd-4f42-9493-a9106ae8e9f4" providerId="ADAL" clId="{B9E09CF6-E69D-5925-B38F-26B77B04D096}" dt="2026-07-01T07:34:20.846" v="67" actId="1076"/>
          <ac:grpSpMkLst>
            <pc:docMk/>
            <pc:sldMk cId="0" sldId="270"/>
            <ac:grpSpMk id="17" creationId="{00000000-0000-0000-0000-000000000000}"/>
          </ac:grpSpMkLst>
        </pc:grpChg>
        <pc:picChg chg="add del mod">
          <ac:chgData name="Marion Weigelt" userId="9f1ab708-d4dd-4f42-9493-a9106ae8e9f4" providerId="ADAL" clId="{B9E09CF6-E69D-5925-B38F-26B77B04D096}" dt="2026-06-30T19:44:22.592" v="21" actId="931"/>
          <ac:picMkLst>
            <pc:docMk/>
            <pc:sldMk cId="0" sldId="270"/>
            <ac:picMk id="3" creationId="{8FD6B8A7-8FE8-2835-6BA8-C3EBF870C164}"/>
          </ac:picMkLst>
        </pc:picChg>
        <pc:picChg chg="add del mod">
          <ac:chgData name="Marion Weigelt" userId="9f1ab708-d4dd-4f42-9493-a9106ae8e9f4" providerId="ADAL" clId="{B9E09CF6-E69D-5925-B38F-26B77B04D096}" dt="2026-07-01T07:32:55.059" v="63" actId="164"/>
          <ac:picMkLst>
            <pc:docMk/>
            <pc:sldMk cId="0" sldId="270"/>
            <ac:picMk id="5" creationId="{CC2FACDE-CACC-A356-DBB6-3BEDE6225B23}"/>
          </ac:picMkLst>
        </pc:picChg>
        <pc:picChg chg="add del mod">
          <ac:chgData name="Marion Weigelt" userId="9f1ab708-d4dd-4f42-9493-a9106ae8e9f4" providerId="ADAL" clId="{B9E09CF6-E69D-5925-B38F-26B77B04D096}" dt="2026-07-01T07:30:17.727" v="53" actId="931"/>
          <ac:picMkLst>
            <pc:docMk/>
            <pc:sldMk cId="0" sldId="270"/>
            <ac:picMk id="6" creationId="{140A1557-6233-07B3-0EFA-DE94AD33905D}"/>
          </ac:picMkLst>
        </pc:picChg>
        <pc:picChg chg="add del mod">
          <ac:chgData name="Marion Weigelt" userId="9f1ab708-d4dd-4f42-9493-a9106ae8e9f4" providerId="ADAL" clId="{B9E09CF6-E69D-5925-B38F-26B77B04D096}" dt="2026-07-01T07:30:15.567" v="52" actId="571"/>
          <ac:picMkLst>
            <pc:docMk/>
            <pc:sldMk cId="0" sldId="270"/>
            <ac:picMk id="7" creationId="{50C23EE0-2778-0A12-E596-8F175513D3B9}"/>
          </ac:picMkLst>
        </pc:picChg>
        <pc:picChg chg="add mod">
          <ac:chgData name="Marion Weigelt" userId="9f1ab708-d4dd-4f42-9493-a9106ae8e9f4" providerId="ADAL" clId="{B9E09CF6-E69D-5925-B38F-26B77B04D096}" dt="2026-07-01T07:32:55.059" v="63" actId="164"/>
          <ac:picMkLst>
            <pc:docMk/>
            <pc:sldMk cId="0" sldId="270"/>
            <ac:picMk id="9" creationId="{F641BC49-C876-D2B5-3654-2FD81AB96BA6}"/>
          </ac:picMkLst>
        </pc:picChg>
      </pc:sldChg>
      <pc:sldChg chg="addSp delSp modSp mod">
        <pc:chgData name="Marion Weigelt" userId="9f1ab708-d4dd-4f42-9493-a9106ae8e9f4" providerId="ADAL" clId="{B9E09CF6-E69D-5925-B38F-26B77B04D096}" dt="2026-06-14T19:00:18.554" v="6" actId="1076"/>
        <pc:sldMkLst>
          <pc:docMk/>
          <pc:sldMk cId="0" sldId="272"/>
        </pc:sldMkLst>
        <pc:spChg chg="add mod">
          <ac:chgData name="Marion Weigelt" userId="9f1ab708-d4dd-4f42-9493-a9106ae8e9f4" providerId="ADAL" clId="{B9E09CF6-E69D-5925-B38F-26B77B04D096}" dt="2026-06-14T19:00:18.554" v="6" actId="1076"/>
          <ac:spMkLst>
            <pc:docMk/>
            <pc:sldMk cId="0" sldId="272"/>
            <ac:spMk id="4" creationId="{EA132330-4E1C-93D1-6498-841727570A4A}"/>
          </ac:spMkLst>
        </pc:spChg>
        <pc:picChg chg="add mod">
          <ac:chgData name="Marion Weigelt" userId="9f1ab708-d4dd-4f42-9493-a9106ae8e9f4" providerId="ADAL" clId="{B9E09CF6-E69D-5925-B38F-26B77B04D096}" dt="2026-06-14T19:00:03.679" v="4" actId="1076"/>
          <ac:picMkLst>
            <pc:docMk/>
            <pc:sldMk cId="0" sldId="272"/>
            <ac:picMk id="6" creationId="{10C5745D-AF97-5EDA-56B6-09C7B558AAD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B78D8CD-CAA3-1C45-8F4B-5555EE49660F}" type="datetimeFigureOut">
              <a:rPr lang="de-DE"/>
              <a:t>30.06.26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44C05A4-FC48-AE43-9B4D-12B3299B910F}" type="slidenum">
              <a:rPr lang="de-DE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9037857-EDCE-00E7-125C-2FFAA42D9E3B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10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E4099-BEA0-FE0B-19E2-D7B854681221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54D51C-FD72-092C-2393-B03D2D95D6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5132BF-556B-24B5-9FE5-643823456F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05B0F-8117-B0E2-5328-7DFCFEB525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11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08961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12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B4A8F64-BA7F-8CE2-3CE4-A2E4734400D1}" type="slidenum">
              <a:rPr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B4A8F64-BA7F-8CE2-3CE4-A2E4734400D1}" type="slidenum">
              <a:rPr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B4A8F64-BA7F-8CE2-3CE4-A2E4734400D1}" type="slidenum">
              <a:rPr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B4A8F64-BA7F-8CE2-3CE4-A2E4734400D1}" type="slidenum">
              <a:rPr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CCC23-B7CC-6601-B45D-38D271B35EF7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18B922-00DF-662B-C53F-0900A2846E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1A9F20-C25E-4284-50E0-1B0DD1AC2D1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80326-9015-5933-171A-33C7B2FE0E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B4A8F64-BA7F-8CE2-3CE4-A2E4734400D1}" type="slidenum">
              <a:rPr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67741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E1BE0-22C7-4249-2095-3E6F828D8960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FAE147-0021-8E73-016C-CD86A9E497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8F4DC5-78A2-50AB-987C-260877B43E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5AA4C-F990-02D6-DF11-A318D183F0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B4A8F64-BA7F-8CE2-3CE4-A2E4734400D1}" type="slidenum">
              <a:rPr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14291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19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2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20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72B643D-2170-2C0D-CBDD-A3D631A41BB6}" type="slidenum">
              <a:rPr/>
              <a:t>21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9174411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28667613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6529495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F83F20-25C9-9D64-AEE8-A2976B26B398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3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4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8EF5F-AE2F-EB91-A570-69D9AD4F685A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384D5A-9418-7821-EDD9-6289A61241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D988BE-934F-982E-B7BB-3853700AB04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700E73-AB81-3C9E-7762-9F51DFBB2F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5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7279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6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7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2E75F8-44AC-93FE-355E-C55545B6F20C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A8C147-7F24-AE42-71CA-13418E510F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AE783D-761E-99EA-7298-5A8CD75CFD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0B4D78-3957-1DD4-6CE3-0FC01C9A7D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8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7982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9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Weblek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Titel Weblektion</a:t>
            </a:r>
            <a:endParaRPr/>
          </a:p>
        </p:txBody>
      </p:sp>
      <p:sp>
        <p:nvSpPr>
          <p:cNvPr id="11" name="Rechteck 10"/>
          <p:cNvSpPr>
            <a:spLocks noGrp="1" noRot="1" noMove="1" noResize="1" noEditPoints="1" noAdjustHandles="1" noChangeArrowheads="1" noChangeShapeType="1"/>
          </p:cNvSpPr>
          <p:nvPr userDrawn="1"/>
        </p:nvSpPr>
        <p:spPr bwMode="auto">
          <a:xfrm>
            <a:off x="251790" y="2247740"/>
            <a:ext cx="11685600" cy="269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3" name="Freeform 16"/>
          <p:cNvSpPr/>
          <p:nvPr userDrawn="1"/>
        </p:nvSpPr>
        <p:spPr bwMode="auto">
          <a:xfrm>
            <a:off x="1182589" y="2108202"/>
            <a:ext cx="2853929" cy="336766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noFill/>
          <a:ln w="38100" cap="sq">
            <a:solidFill>
              <a:schemeClr val="accent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0" name="Textfeld 19"/>
          <p:cNvSpPr txBox="1"/>
          <p:nvPr userDrawn="1"/>
        </p:nvSpPr>
        <p:spPr bwMode="auto">
          <a:xfrm>
            <a:off x="1182589" y="4823423"/>
            <a:ext cx="2853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000" b="1">
                <a:latin typeface="Atkinson Hyperlegible"/>
              </a:rPr>
              <a:t>Scanne den QR-Code</a:t>
            </a:r>
            <a:endParaRPr/>
          </a:p>
        </p:txBody>
      </p:sp>
      <p:grpSp>
        <p:nvGrpSpPr>
          <p:cNvPr id="36" name="Gruppieren 35"/>
          <p:cNvGrpSpPr/>
          <p:nvPr userDrawn="1"/>
        </p:nvGrpSpPr>
        <p:grpSpPr bwMode="auto">
          <a:xfrm>
            <a:off x="5478050" y="2706930"/>
            <a:ext cx="5355080" cy="734231"/>
            <a:chOff x="5478050" y="2964569"/>
            <a:chExt cx="5355080" cy="734231"/>
          </a:xfrm>
        </p:grpSpPr>
        <p:pic>
          <p:nvPicPr>
            <p:cNvPr id="8" name="Grafik 7"/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/>
          </p:blipFill>
          <p:spPr bwMode="auto">
            <a:xfrm>
              <a:off x="5478050" y="2964569"/>
              <a:ext cx="733292" cy="734231"/>
            </a:xfrm>
            <a:prstGeom prst="rect">
              <a:avLst/>
            </a:prstGeom>
          </p:spPr>
        </p:pic>
        <p:grpSp>
          <p:nvGrpSpPr>
            <p:cNvPr id="35" name="Gruppieren 34"/>
            <p:cNvGrpSpPr/>
            <p:nvPr userDrawn="1"/>
          </p:nvGrpSpPr>
          <p:grpSpPr bwMode="auto">
            <a:xfrm>
              <a:off x="6226390" y="2986605"/>
              <a:ext cx="4606740" cy="690158"/>
              <a:chOff x="6226390" y="3011963"/>
              <a:chExt cx="4606740" cy="690158"/>
            </a:xfrm>
          </p:grpSpPr>
          <p:sp>
            <p:nvSpPr>
              <p:cNvPr id="17" name="Textfeld 16"/>
              <p:cNvSpPr txBox="1"/>
              <p:nvPr userDrawn="1"/>
            </p:nvSpPr>
            <p:spPr bwMode="auto">
              <a:xfrm>
                <a:off x="6226390" y="3011963"/>
                <a:ext cx="446112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de-DE" sz="2000" b="1">
                    <a:latin typeface="Atkinson Hyperlegible"/>
                  </a:rPr>
                  <a:t>Kopfhörer bereithalten!</a:t>
                </a:r>
                <a:endParaRPr/>
              </a:p>
            </p:txBody>
          </p:sp>
          <p:sp>
            <p:nvSpPr>
              <p:cNvPr id="18" name="Textfeld 17"/>
              <p:cNvSpPr txBox="1"/>
              <p:nvPr userDrawn="1"/>
            </p:nvSpPr>
            <p:spPr bwMode="auto">
              <a:xfrm>
                <a:off x="6226391" y="3332789"/>
                <a:ext cx="46067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de-DE" sz="1800" b="0">
                    <a:latin typeface="Atkinson Hyperlegible"/>
                  </a:rPr>
                  <a:t>Du brauchst sie für Videos und Audios</a:t>
                </a:r>
                <a:endParaRPr/>
              </a:p>
            </p:txBody>
          </p:sp>
        </p:grpSp>
      </p:grpSp>
      <p:sp>
        <p:nvSpPr>
          <p:cNvPr id="24" name="Textfeld 23"/>
          <p:cNvSpPr txBox="1"/>
          <p:nvPr userDrawn="1"/>
        </p:nvSpPr>
        <p:spPr bwMode="auto">
          <a:xfrm>
            <a:off x="5195341" y="2108201"/>
            <a:ext cx="4466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2400" b="1">
                <a:solidFill>
                  <a:schemeClr val="accent1"/>
                </a:solidFill>
                <a:latin typeface="Lexend Deca Black"/>
                <a:cs typeface="Lexend Deca Black"/>
              </a:rPr>
              <a:t>Jetzt bist du dran!</a:t>
            </a:r>
            <a:endParaRPr/>
          </a:p>
        </p:txBody>
      </p:sp>
      <p:sp>
        <p:nvSpPr>
          <p:cNvPr id="34" name="Textfeld 33"/>
          <p:cNvSpPr txBox="1"/>
          <p:nvPr userDrawn="1"/>
        </p:nvSpPr>
        <p:spPr bwMode="auto">
          <a:xfrm>
            <a:off x="1182588" y="5106536"/>
            <a:ext cx="2853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800" b="0">
                <a:latin typeface="Atkinson Hyperlegible"/>
              </a:rPr>
              <a:t>und starte die Weblektion</a:t>
            </a:r>
            <a:endParaRPr/>
          </a:p>
        </p:txBody>
      </p:sp>
      <p:sp>
        <p:nvSpPr>
          <p:cNvPr id="38" name="Abgerundetes Rechteck 37"/>
          <p:cNvSpPr/>
          <p:nvPr userDrawn="1"/>
        </p:nvSpPr>
        <p:spPr bwMode="auto">
          <a:xfrm>
            <a:off x="494504" y="5624801"/>
            <a:ext cx="11202992" cy="494128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Arbeitszeit: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39" name="Textplatzhalter 12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945246" y="564453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  <p:sp>
        <p:nvSpPr>
          <p:cNvPr id="6" name="Bildplatzhalter 5"/>
          <p:cNvSpPr>
            <a:spLocks noGrp="1"/>
          </p:cNvSpPr>
          <p:nvPr userDrawn="1">
            <p:ph type="pic" sz="quarter" idx="33"/>
          </p:nvPr>
        </p:nvSpPr>
        <p:spPr bwMode="auto">
          <a:xfrm>
            <a:off x="1439551" y="2296611"/>
            <a:ext cx="2340000" cy="228697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Rechteck: abgerundete Ecken 6"/>
          <p:cNvSpPr/>
          <p:nvPr userDrawn="1"/>
        </p:nvSpPr>
        <p:spPr bwMode="auto">
          <a:xfrm>
            <a:off x="5184950" y="2657185"/>
            <a:ext cx="5770391" cy="834539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grpSp>
        <p:nvGrpSpPr>
          <p:cNvPr id="14" name="Gruppieren 13"/>
          <p:cNvGrpSpPr/>
          <p:nvPr userDrawn="1"/>
        </p:nvGrpSpPr>
        <p:grpSpPr bwMode="auto">
          <a:xfrm>
            <a:off x="5177361" y="3761987"/>
            <a:ext cx="5770391" cy="1588360"/>
            <a:chOff x="5177361" y="3761987"/>
            <a:chExt cx="5770391" cy="1588360"/>
          </a:xfrm>
        </p:grpSpPr>
        <p:grpSp>
          <p:nvGrpSpPr>
            <p:cNvPr id="12" name="Gruppieren 11"/>
            <p:cNvGrpSpPr/>
            <p:nvPr userDrawn="1"/>
          </p:nvGrpSpPr>
          <p:grpSpPr bwMode="auto">
            <a:xfrm>
              <a:off x="5423369" y="3781081"/>
              <a:ext cx="4548040" cy="1569265"/>
              <a:chOff x="5423369" y="3781081"/>
              <a:chExt cx="4548040" cy="1569265"/>
            </a:xfrm>
          </p:grpSpPr>
          <p:sp>
            <p:nvSpPr>
              <p:cNvPr id="27" name="Textfeld 26"/>
              <p:cNvSpPr txBox="1"/>
              <p:nvPr userDrawn="1"/>
            </p:nvSpPr>
            <p:spPr bwMode="auto">
              <a:xfrm>
                <a:off x="5423369" y="3781081"/>
                <a:ext cx="446683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de-DE" sz="2000" b="1">
                    <a:solidFill>
                      <a:schemeClr val="accent1"/>
                    </a:solidFill>
                    <a:latin typeface="Atkinson Hyperlegible"/>
                  </a:rPr>
                  <a:t>So gehst du vor:</a:t>
                </a:r>
                <a:endParaRPr/>
              </a:p>
            </p:txBody>
          </p:sp>
          <p:sp>
            <p:nvSpPr>
              <p:cNvPr id="29" name="Textfeld 28"/>
              <p:cNvSpPr txBox="1"/>
              <p:nvPr userDrawn="1"/>
            </p:nvSpPr>
            <p:spPr bwMode="auto">
              <a:xfrm>
                <a:off x="5423369" y="4150018"/>
                <a:ext cx="4548040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/>
                  <a:buChar char="•"/>
                  <a:defRPr/>
                </a:pPr>
                <a:r>
                  <a:rPr lang="de-DE">
                    <a:latin typeface="Atkinson Hyperlegible"/>
                  </a:rPr>
                  <a:t>Öffne die Weblektion mit deinem Tablet</a:t>
                </a:r>
                <a:endParaRPr/>
              </a:p>
              <a:p>
                <a:pPr marL="285750" indent="-285750">
                  <a:buFont typeface="Arial"/>
                  <a:buChar char="•"/>
                  <a:defRPr/>
                </a:pPr>
                <a:r>
                  <a:rPr lang="de-DE">
                    <a:latin typeface="Atkinson Hyperlegible"/>
                  </a:rPr>
                  <a:t>Bearbeite alle Aufgaben der Reihe nach</a:t>
                </a:r>
                <a:endParaRPr/>
              </a:p>
              <a:p>
                <a:pPr marL="285750" indent="-285750">
                  <a:buFont typeface="Arial"/>
                  <a:buChar char="•"/>
                  <a:defRPr/>
                </a:pPr>
                <a:r>
                  <a:rPr lang="de-DE">
                    <a:latin typeface="Atkinson Hyperlegible"/>
                  </a:rPr>
                  <a:t>Bei Fragen: Melde dich leise</a:t>
                </a:r>
                <a:endParaRPr/>
              </a:p>
              <a:p>
                <a:pPr marL="285750" indent="-285750">
                  <a:buFont typeface="Arial"/>
                  <a:buChar char="•"/>
                  <a:defRPr/>
                </a:pPr>
                <a:r>
                  <a:rPr lang="de-DE">
                    <a:latin typeface="Atkinson Hyperlegible"/>
                  </a:rPr>
                  <a:t>Arbeite in deinem eigenen Tempo</a:t>
                </a:r>
                <a:endParaRPr/>
              </a:p>
            </p:txBody>
          </p:sp>
        </p:grpSp>
        <p:sp>
          <p:nvSpPr>
            <p:cNvPr id="25" name="Rechteck: abgerundete Ecken 24"/>
            <p:cNvSpPr/>
            <p:nvPr userDrawn="1"/>
          </p:nvSpPr>
          <p:spPr bwMode="auto">
            <a:xfrm>
              <a:off x="5177361" y="3761987"/>
              <a:ext cx="5770391" cy="1588360"/>
            </a:xfrm>
            <a:prstGeom prst="roundRect">
              <a:avLst>
                <a:gd name="adj" fmla="val 8504"/>
              </a:avLst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</p:grpSp>
      <p:cxnSp>
        <p:nvCxnSpPr>
          <p:cNvPr id="10" name="Gerader Verbinder 9"/>
          <p:cNvCxnSpPr>
            <a:cxnSpLocks/>
          </p:cNvCxnSpPr>
          <p:nvPr userDrawn="1"/>
        </p:nvCxnSpPr>
        <p:spPr bwMode="auto">
          <a:xfrm>
            <a:off x="1182588" y="4750182"/>
            <a:ext cx="2853929" cy="0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-Phasen-Methode v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 16"/>
          <p:cNvSpPr/>
          <p:nvPr userDrawn="1"/>
        </p:nvSpPr>
        <p:spPr bwMode="auto">
          <a:xfrm>
            <a:off x="6253630" y="2729642"/>
            <a:ext cx="2586433" cy="321395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Freeform 16"/>
          <p:cNvSpPr/>
          <p:nvPr userDrawn="1"/>
        </p:nvSpPr>
        <p:spPr bwMode="auto">
          <a:xfrm>
            <a:off x="505747" y="2729642"/>
            <a:ext cx="2586434" cy="3213957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7" name="Freeform 31"/>
          <p:cNvSpPr/>
          <p:nvPr userDrawn="1"/>
        </p:nvSpPr>
        <p:spPr bwMode="auto">
          <a:xfrm>
            <a:off x="1580860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8" name="TextBox 32"/>
          <p:cNvSpPr txBox="1"/>
          <p:nvPr userDrawn="1"/>
        </p:nvSpPr>
        <p:spPr bwMode="auto">
          <a:xfrm>
            <a:off x="1621755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22" name="Freeform 16"/>
          <p:cNvSpPr/>
          <p:nvPr userDrawn="1"/>
        </p:nvSpPr>
        <p:spPr bwMode="auto">
          <a:xfrm>
            <a:off x="3362473" y="2729642"/>
            <a:ext cx="2586433" cy="321395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6" name="TextBox 17"/>
          <p:cNvSpPr txBox="1"/>
          <p:nvPr userDrawn="1"/>
        </p:nvSpPr>
        <p:spPr bwMode="auto">
          <a:xfrm>
            <a:off x="3362473" y="2972051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47" name="Freeform 31"/>
          <p:cNvSpPr/>
          <p:nvPr userDrawn="1"/>
        </p:nvSpPr>
        <p:spPr bwMode="auto">
          <a:xfrm>
            <a:off x="4437585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8" name="TextBox 32"/>
          <p:cNvSpPr txBox="1"/>
          <p:nvPr userDrawn="1"/>
        </p:nvSpPr>
        <p:spPr bwMode="auto">
          <a:xfrm>
            <a:off x="4478480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49" name="Freeform 31"/>
          <p:cNvSpPr/>
          <p:nvPr userDrawn="1"/>
        </p:nvSpPr>
        <p:spPr bwMode="auto">
          <a:xfrm>
            <a:off x="7328742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0" name="TextBox 32"/>
          <p:cNvSpPr txBox="1"/>
          <p:nvPr userDrawn="1"/>
        </p:nvSpPr>
        <p:spPr bwMode="auto">
          <a:xfrm>
            <a:off x="7369637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56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684162" y="3683861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58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05748" y="4108220"/>
            <a:ext cx="2586433" cy="183537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60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3540887" y="3716066"/>
            <a:ext cx="2229605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62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3362473" y="4148896"/>
            <a:ext cx="2586433" cy="179470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64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6432044" y="3714160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66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6253630" y="4138093"/>
            <a:ext cx="2586433" cy="179470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67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68" name="TextBox 17"/>
          <p:cNvSpPr txBox="1"/>
          <p:nvPr userDrawn="1"/>
        </p:nvSpPr>
        <p:spPr bwMode="auto">
          <a:xfrm>
            <a:off x="505748" y="2955078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69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70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71" name="Freeform 16"/>
          <p:cNvSpPr/>
          <p:nvPr userDrawn="1"/>
        </p:nvSpPr>
        <p:spPr bwMode="auto">
          <a:xfrm>
            <a:off x="9100036" y="2731265"/>
            <a:ext cx="2586433" cy="3212334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2" name="Freeform 31"/>
          <p:cNvSpPr/>
          <p:nvPr userDrawn="1"/>
        </p:nvSpPr>
        <p:spPr bwMode="auto">
          <a:xfrm>
            <a:off x="10175147" y="2516041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3" name="TextBox 32"/>
          <p:cNvSpPr txBox="1"/>
          <p:nvPr userDrawn="1"/>
        </p:nvSpPr>
        <p:spPr bwMode="auto">
          <a:xfrm>
            <a:off x="10216042" y="254293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4</a:t>
            </a:r>
            <a:endParaRPr/>
          </a:p>
        </p:txBody>
      </p:sp>
      <p:sp>
        <p:nvSpPr>
          <p:cNvPr id="75" name="Textplatzhalter 9"/>
          <p:cNvSpPr>
            <a:spLocks noGrp="1"/>
          </p:cNvSpPr>
          <p:nvPr>
            <p:ph type="body" sz="quarter" idx="34" hasCustomPrompt="1"/>
          </p:nvPr>
        </p:nvSpPr>
        <p:spPr bwMode="auto">
          <a:xfrm>
            <a:off x="9278450" y="3709353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33F01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4</a:t>
            </a:r>
            <a:endParaRPr/>
          </a:p>
        </p:txBody>
      </p:sp>
      <p:sp>
        <p:nvSpPr>
          <p:cNvPr id="77" name="Textplatzhalter 12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100036" y="4139716"/>
            <a:ext cx="2586433" cy="179308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lain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25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26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29" name="Abgerundetes Rechteck 28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30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177516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lain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25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26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lain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25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2" name="Rechteck 1"/>
          <p:cNvSpPr/>
          <p:nvPr userDrawn="1"/>
        </p:nvSpPr>
        <p:spPr bwMode="auto">
          <a:xfrm>
            <a:off x="251790" y="2247740"/>
            <a:ext cx="11685600" cy="269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Plain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251789" y="2247739"/>
            <a:ext cx="11685600" cy="269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-Phasen-Methode v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Freeform 16"/>
          <p:cNvSpPr/>
          <p:nvPr userDrawn="1"/>
        </p:nvSpPr>
        <p:spPr bwMode="auto">
          <a:xfrm>
            <a:off x="2565347" y="2758760"/>
            <a:ext cx="2853929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7" name="Freeform 31"/>
          <p:cNvSpPr/>
          <p:nvPr userDrawn="1"/>
        </p:nvSpPr>
        <p:spPr bwMode="auto">
          <a:xfrm>
            <a:off x="3774139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8" name="TextBox 32"/>
          <p:cNvSpPr txBox="1"/>
          <p:nvPr userDrawn="1"/>
        </p:nvSpPr>
        <p:spPr bwMode="auto">
          <a:xfrm>
            <a:off x="3819263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29" name="Freeform 16"/>
          <p:cNvSpPr/>
          <p:nvPr userDrawn="1"/>
        </p:nvSpPr>
        <p:spPr bwMode="auto">
          <a:xfrm>
            <a:off x="6751123" y="2758760"/>
            <a:ext cx="2853928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0" name="TextBox 17"/>
          <p:cNvSpPr txBox="1"/>
          <p:nvPr userDrawn="1"/>
        </p:nvSpPr>
        <p:spPr bwMode="auto">
          <a:xfrm>
            <a:off x="6751123" y="3001168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31" name="Freeform 31"/>
          <p:cNvSpPr/>
          <p:nvPr userDrawn="1"/>
        </p:nvSpPr>
        <p:spPr bwMode="auto">
          <a:xfrm>
            <a:off x="7937426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2" name="TextBox 32"/>
          <p:cNvSpPr txBox="1"/>
          <p:nvPr userDrawn="1"/>
        </p:nvSpPr>
        <p:spPr bwMode="auto">
          <a:xfrm>
            <a:off x="7982550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35" name="Freeform 34"/>
          <p:cNvSpPr/>
          <p:nvPr userDrawn="1"/>
        </p:nvSpPr>
        <p:spPr bwMode="auto">
          <a:xfrm>
            <a:off x="3267669" y="4113953"/>
            <a:ext cx="1494263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8204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6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2784702" y="3699330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55" name="Abgerundetes Rechteck 54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37" name="Textplatzhalter 1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3267669" y="4187125"/>
            <a:ext cx="1494263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38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2587836" y="4568274"/>
            <a:ext cx="2853928" cy="75148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39" name="Freeform 34"/>
          <p:cNvSpPr/>
          <p:nvPr userDrawn="1"/>
        </p:nvSpPr>
        <p:spPr bwMode="auto">
          <a:xfrm>
            <a:off x="7430956" y="4139334"/>
            <a:ext cx="1494263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AADA"/>
          </a:solidFill>
          <a:ln>
            <a:solidFill>
              <a:srgbClr val="00AADA"/>
            </a:solidFill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0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6947989" y="3724711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41" name="Textplatzhalter 12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7430956" y="4212506"/>
            <a:ext cx="1494263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46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6751123" y="4593655"/>
            <a:ext cx="2853928" cy="724811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51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52" name="TextBox 17"/>
          <p:cNvSpPr txBox="1"/>
          <p:nvPr userDrawn="1"/>
        </p:nvSpPr>
        <p:spPr bwMode="auto">
          <a:xfrm>
            <a:off x="2587836" y="2984195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5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54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26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395884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-Phasen-Methode v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Freeform 16"/>
          <p:cNvSpPr/>
          <p:nvPr userDrawn="1"/>
        </p:nvSpPr>
        <p:spPr bwMode="auto">
          <a:xfrm>
            <a:off x="2565347" y="2758760"/>
            <a:ext cx="2853929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7" name="Freeform 31"/>
          <p:cNvSpPr/>
          <p:nvPr userDrawn="1"/>
        </p:nvSpPr>
        <p:spPr bwMode="auto">
          <a:xfrm>
            <a:off x="3774139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8" name="TextBox 32"/>
          <p:cNvSpPr txBox="1"/>
          <p:nvPr userDrawn="1"/>
        </p:nvSpPr>
        <p:spPr bwMode="auto">
          <a:xfrm>
            <a:off x="3819263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29" name="Freeform 16"/>
          <p:cNvSpPr/>
          <p:nvPr userDrawn="1"/>
        </p:nvSpPr>
        <p:spPr bwMode="auto">
          <a:xfrm>
            <a:off x="6751123" y="2758760"/>
            <a:ext cx="2853928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0" name="TextBox 17"/>
          <p:cNvSpPr txBox="1"/>
          <p:nvPr userDrawn="1"/>
        </p:nvSpPr>
        <p:spPr bwMode="auto">
          <a:xfrm>
            <a:off x="6751123" y="3001168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31" name="Freeform 31"/>
          <p:cNvSpPr/>
          <p:nvPr userDrawn="1"/>
        </p:nvSpPr>
        <p:spPr bwMode="auto">
          <a:xfrm>
            <a:off x="7937426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2" name="TextBox 32"/>
          <p:cNvSpPr txBox="1"/>
          <p:nvPr userDrawn="1"/>
        </p:nvSpPr>
        <p:spPr bwMode="auto">
          <a:xfrm>
            <a:off x="7982550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36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2784702" y="3659574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38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2587836" y="4102637"/>
            <a:ext cx="2853928" cy="1217117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40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6947989" y="3684955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46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6751123" y="4144543"/>
            <a:ext cx="2853928" cy="117392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51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52" name="TextBox 17"/>
          <p:cNvSpPr txBox="1"/>
          <p:nvPr userDrawn="1"/>
        </p:nvSpPr>
        <p:spPr bwMode="auto">
          <a:xfrm>
            <a:off x="2587836" y="2984195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5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54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3" name="Abgerundetes Rechteck 2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4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170692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-Phasen-Methode v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Freeform 16"/>
          <p:cNvSpPr/>
          <p:nvPr userDrawn="1"/>
        </p:nvSpPr>
        <p:spPr bwMode="auto">
          <a:xfrm>
            <a:off x="2565347" y="2758760"/>
            <a:ext cx="2853929" cy="310864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7" name="Freeform 31"/>
          <p:cNvSpPr/>
          <p:nvPr userDrawn="1"/>
        </p:nvSpPr>
        <p:spPr bwMode="auto">
          <a:xfrm>
            <a:off x="3774139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8" name="TextBox 32"/>
          <p:cNvSpPr txBox="1"/>
          <p:nvPr userDrawn="1"/>
        </p:nvSpPr>
        <p:spPr bwMode="auto">
          <a:xfrm>
            <a:off x="3819263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29" name="Freeform 16"/>
          <p:cNvSpPr/>
          <p:nvPr userDrawn="1"/>
        </p:nvSpPr>
        <p:spPr bwMode="auto">
          <a:xfrm>
            <a:off x="6751123" y="2758760"/>
            <a:ext cx="2853928" cy="310864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0" name="TextBox 17"/>
          <p:cNvSpPr txBox="1"/>
          <p:nvPr userDrawn="1"/>
        </p:nvSpPr>
        <p:spPr bwMode="auto">
          <a:xfrm>
            <a:off x="6751123" y="3001168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31" name="Freeform 31"/>
          <p:cNvSpPr/>
          <p:nvPr userDrawn="1"/>
        </p:nvSpPr>
        <p:spPr bwMode="auto">
          <a:xfrm>
            <a:off x="7937426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2" name="TextBox 32"/>
          <p:cNvSpPr txBox="1"/>
          <p:nvPr userDrawn="1"/>
        </p:nvSpPr>
        <p:spPr bwMode="auto">
          <a:xfrm>
            <a:off x="7982550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36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2784702" y="3659574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38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2587836" y="4102637"/>
            <a:ext cx="2853928" cy="176476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40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6947989" y="3684955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46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6751123" y="4144543"/>
            <a:ext cx="2853928" cy="1722857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51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52" name="TextBox 17"/>
          <p:cNvSpPr txBox="1"/>
          <p:nvPr userDrawn="1"/>
        </p:nvSpPr>
        <p:spPr bwMode="auto">
          <a:xfrm>
            <a:off x="2587836" y="2984195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5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54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-Phasen-Methode v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 16"/>
          <p:cNvSpPr/>
          <p:nvPr userDrawn="1"/>
        </p:nvSpPr>
        <p:spPr bwMode="auto">
          <a:xfrm>
            <a:off x="8843567" y="2729642"/>
            <a:ext cx="2853928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Freeform 16"/>
          <p:cNvSpPr/>
          <p:nvPr userDrawn="1"/>
        </p:nvSpPr>
        <p:spPr bwMode="auto">
          <a:xfrm>
            <a:off x="494503" y="2729642"/>
            <a:ext cx="2853929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0" name="Freeform 31"/>
          <p:cNvSpPr/>
          <p:nvPr userDrawn="1"/>
        </p:nvSpPr>
        <p:spPr bwMode="auto">
          <a:xfrm>
            <a:off x="1703295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1" name="TextBox 32"/>
          <p:cNvSpPr txBox="1"/>
          <p:nvPr userDrawn="1"/>
        </p:nvSpPr>
        <p:spPr bwMode="auto">
          <a:xfrm>
            <a:off x="1748419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42" name="Freeform 16"/>
          <p:cNvSpPr/>
          <p:nvPr userDrawn="1"/>
        </p:nvSpPr>
        <p:spPr bwMode="auto">
          <a:xfrm>
            <a:off x="4680279" y="2729642"/>
            <a:ext cx="2853928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3" name="TextBox 17"/>
          <p:cNvSpPr txBox="1"/>
          <p:nvPr userDrawn="1"/>
        </p:nvSpPr>
        <p:spPr bwMode="auto">
          <a:xfrm>
            <a:off x="4680279" y="2972051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44" name="Freeform 31"/>
          <p:cNvSpPr/>
          <p:nvPr userDrawn="1"/>
        </p:nvSpPr>
        <p:spPr bwMode="auto">
          <a:xfrm>
            <a:off x="5866582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5" name="TextBox 32"/>
          <p:cNvSpPr txBox="1"/>
          <p:nvPr userDrawn="1"/>
        </p:nvSpPr>
        <p:spPr bwMode="auto">
          <a:xfrm>
            <a:off x="5911706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53" name="Freeform 31"/>
          <p:cNvSpPr/>
          <p:nvPr userDrawn="1"/>
        </p:nvSpPr>
        <p:spPr bwMode="auto">
          <a:xfrm>
            <a:off x="10013659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4" name="TextBox 32"/>
          <p:cNvSpPr txBox="1"/>
          <p:nvPr userDrawn="1"/>
        </p:nvSpPr>
        <p:spPr bwMode="auto">
          <a:xfrm>
            <a:off x="10058783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4" name="Freeform 34"/>
          <p:cNvSpPr/>
          <p:nvPr userDrawn="1"/>
        </p:nvSpPr>
        <p:spPr bwMode="auto">
          <a:xfrm>
            <a:off x="1196825" y="4084836"/>
            <a:ext cx="1494263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8204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13858" y="3670213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6" name="Textplatzhalter 1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196825" y="4158008"/>
            <a:ext cx="1494263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7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16992" y="4539157"/>
            <a:ext cx="2853928" cy="75148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26" name="Freeform 34"/>
          <p:cNvSpPr/>
          <p:nvPr userDrawn="1"/>
        </p:nvSpPr>
        <p:spPr bwMode="auto">
          <a:xfrm>
            <a:off x="5360112" y="4110217"/>
            <a:ext cx="1494263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AADA"/>
          </a:solidFill>
          <a:ln>
            <a:solidFill>
              <a:srgbClr val="00AADA"/>
            </a:solidFill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7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4877145" y="3695594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28" name="Textplatzhalter 12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5360112" y="4183389"/>
            <a:ext cx="1494263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29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4680279" y="4564538"/>
            <a:ext cx="2853928" cy="724811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36" name="Freeform 34"/>
          <p:cNvSpPr/>
          <p:nvPr userDrawn="1"/>
        </p:nvSpPr>
        <p:spPr bwMode="auto">
          <a:xfrm>
            <a:off x="9507189" y="4061731"/>
            <a:ext cx="1494263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D42C67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7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9024222" y="3647108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38" name="Textplatzhalter 12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9507189" y="4134903"/>
            <a:ext cx="1494263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39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8827356" y="4558438"/>
            <a:ext cx="2853928" cy="73301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10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3" name="TextBox 17"/>
          <p:cNvSpPr txBox="1"/>
          <p:nvPr userDrawn="1"/>
        </p:nvSpPr>
        <p:spPr bwMode="auto">
          <a:xfrm>
            <a:off x="516992" y="2955078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18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19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31" name="Abgerundetes Rechteck 30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32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124964" y="5607779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-Phasen-Methode v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 16"/>
          <p:cNvSpPr/>
          <p:nvPr userDrawn="1"/>
        </p:nvSpPr>
        <p:spPr bwMode="auto">
          <a:xfrm>
            <a:off x="8843567" y="2729642"/>
            <a:ext cx="2853928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Freeform 16"/>
          <p:cNvSpPr/>
          <p:nvPr userDrawn="1"/>
        </p:nvSpPr>
        <p:spPr bwMode="auto">
          <a:xfrm>
            <a:off x="494503" y="2729642"/>
            <a:ext cx="2853929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0" name="Freeform 31"/>
          <p:cNvSpPr/>
          <p:nvPr userDrawn="1"/>
        </p:nvSpPr>
        <p:spPr bwMode="auto">
          <a:xfrm>
            <a:off x="1703295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1" name="TextBox 32"/>
          <p:cNvSpPr txBox="1"/>
          <p:nvPr userDrawn="1"/>
        </p:nvSpPr>
        <p:spPr bwMode="auto">
          <a:xfrm>
            <a:off x="1748419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42" name="Freeform 16"/>
          <p:cNvSpPr/>
          <p:nvPr userDrawn="1"/>
        </p:nvSpPr>
        <p:spPr bwMode="auto">
          <a:xfrm>
            <a:off x="4680279" y="2729642"/>
            <a:ext cx="2853928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3" name="TextBox 17"/>
          <p:cNvSpPr txBox="1"/>
          <p:nvPr userDrawn="1"/>
        </p:nvSpPr>
        <p:spPr bwMode="auto">
          <a:xfrm>
            <a:off x="4680279" y="2972051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44" name="Freeform 31"/>
          <p:cNvSpPr/>
          <p:nvPr userDrawn="1"/>
        </p:nvSpPr>
        <p:spPr bwMode="auto">
          <a:xfrm>
            <a:off x="5866582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5" name="TextBox 32"/>
          <p:cNvSpPr txBox="1"/>
          <p:nvPr userDrawn="1"/>
        </p:nvSpPr>
        <p:spPr bwMode="auto">
          <a:xfrm>
            <a:off x="5911706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53" name="Freeform 31"/>
          <p:cNvSpPr/>
          <p:nvPr userDrawn="1"/>
        </p:nvSpPr>
        <p:spPr bwMode="auto">
          <a:xfrm>
            <a:off x="10013659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4" name="TextBox 32"/>
          <p:cNvSpPr txBox="1"/>
          <p:nvPr userDrawn="1"/>
        </p:nvSpPr>
        <p:spPr bwMode="auto">
          <a:xfrm>
            <a:off x="10058783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13858" y="3617205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7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16992" y="4073520"/>
            <a:ext cx="2853928" cy="1217117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27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4877145" y="3656961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29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4680279" y="4115426"/>
            <a:ext cx="2853928" cy="117392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37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9024222" y="3643709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39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8827356" y="4104246"/>
            <a:ext cx="2853928" cy="1187202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10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3" name="TextBox 17"/>
          <p:cNvSpPr txBox="1"/>
          <p:nvPr userDrawn="1"/>
        </p:nvSpPr>
        <p:spPr bwMode="auto">
          <a:xfrm>
            <a:off x="516992" y="2955078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18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19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8" name="Abgerundetes Rechteck 7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9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170693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-Phasen-Methode v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 16"/>
          <p:cNvSpPr/>
          <p:nvPr userDrawn="1"/>
        </p:nvSpPr>
        <p:spPr bwMode="auto">
          <a:xfrm>
            <a:off x="8843567" y="2729642"/>
            <a:ext cx="2853928" cy="325205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Freeform 16"/>
          <p:cNvSpPr/>
          <p:nvPr userDrawn="1"/>
        </p:nvSpPr>
        <p:spPr bwMode="auto">
          <a:xfrm>
            <a:off x="494503" y="2729642"/>
            <a:ext cx="2853929" cy="325205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0" name="Freeform 31"/>
          <p:cNvSpPr/>
          <p:nvPr userDrawn="1"/>
        </p:nvSpPr>
        <p:spPr bwMode="auto">
          <a:xfrm>
            <a:off x="1703295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1" name="TextBox 32"/>
          <p:cNvSpPr txBox="1"/>
          <p:nvPr userDrawn="1"/>
        </p:nvSpPr>
        <p:spPr bwMode="auto">
          <a:xfrm>
            <a:off x="1748419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42" name="Freeform 16"/>
          <p:cNvSpPr/>
          <p:nvPr userDrawn="1"/>
        </p:nvSpPr>
        <p:spPr bwMode="auto">
          <a:xfrm>
            <a:off x="4680279" y="2729642"/>
            <a:ext cx="2853928" cy="3252057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3" name="TextBox 17"/>
          <p:cNvSpPr txBox="1"/>
          <p:nvPr userDrawn="1"/>
        </p:nvSpPr>
        <p:spPr bwMode="auto">
          <a:xfrm>
            <a:off x="4680279" y="2972051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44" name="Freeform 31"/>
          <p:cNvSpPr/>
          <p:nvPr userDrawn="1"/>
        </p:nvSpPr>
        <p:spPr bwMode="auto">
          <a:xfrm>
            <a:off x="5866582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5" name="TextBox 32"/>
          <p:cNvSpPr txBox="1"/>
          <p:nvPr userDrawn="1"/>
        </p:nvSpPr>
        <p:spPr bwMode="auto">
          <a:xfrm>
            <a:off x="5911706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53" name="Freeform 31"/>
          <p:cNvSpPr/>
          <p:nvPr userDrawn="1"/>
        </p:nvSpPr>
        <p:spPr bwMode="auto">
          <a:xfrm>
            <a:off x="10013659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4" name="TextBox 32"/>
          <p:cNvSpPr txBox="1"/>
          <p:nvPr userDrawn="1"/>
        </p:nvSpPr>
        <p:spPr bwMode="auto">
          <a:xfrm>
            <a:off x="10058783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13858" y="3617205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7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16992" y="4073520"/>
            <a:ext cx="2853928" cy="1908178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27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4877145" y="3656961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29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4680279" y="4115426"/>
            <a:ext cx="2853928" cy="1866272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37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9024222" y="3643709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39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8827356" y="4104245"/>
            <a:ext cx="2853928" cy="187745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10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3" name="TextBox 17"/>
          <p:cNvSpPr txBox="1"/>
          <p:nvPr userDrawn="1"/>
        </p:nvSpPr>
        <p:spPr bwMode="auto">
          <a:xfrm>
            <a:off x="516992" y="2955078"/>
            <a:ext cx="2853928" cy="302662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18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19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-Phasen-Methode v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 16"/>
          <p:cNvSpPr/>
          <p:nvPr userDrawn="1"/>
        </p:nvSpPr>
        <p:spPr bwMode="auto">
          <a:xfrm>
            <a:off x="6253630" y="2729642"/>
            <a:ext cx="2586433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Freeform 16"/>
          <p:cNvSpPr/>
          <p:nvPr userDrawn="1"/>
        </p:nvSpPr>
        <p:spPr bwMode="auto">
          <a:xfrm>
            <a:off x="505747" y="2729642"/>
            <a:ext cx="2586434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7" name="Freeform 31"/>
          <p:cNvSpPr/>
          <p:nvPr userDrawn="1"/>
        </p:nvSpPr>
        <p:spPr bwMode="auto">
          <a:xfrm>
            <a:off x="1580860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8" name="TextBox 32"/>
          <p:cNvSpPr txBox="1"/>
          <p:nvPr userDrawn="1"/>
        </p:nvSpPr>
        <p:spPr bwMode="auto">
          <a:xfrm>
            <a:off x="1621755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22" name="Freeform 16"/>
          <p:cNvSpPr/>
          <p:nvPr userDrawn="1"/>
        </p:nvSpPr>
        <p:spPr bwMode="auto">
          <a:xfrm>
            <a:off x="3362473" y="2729642"/>
            <a:ext cx="2586433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6" name="TextBox 17"/>
          <p:cNvSpPr txBox="1"/>
          <p:nvPr userDrawn="1"/>
        </p:nvSpPr>
        <p:spPr bwMode="auto">
          <a:xfrm>
            <a:off x="3362473" y="2972051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47" name="Freeform 31"/>
          <p:cNvSpPr/>
          <p:nvPr userDrawn="1"/>
        </p:nvSpPr>
        <p:spPr bwMode="auto">
          <a:xfrm>
            <a:off x="4437585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8" name="TextBox 32"/>
          <p:cNvSpPr txBox="1"/>
          <p:nvPr userDrawn="1"/>
        </p:nvSpPr>
        <p:spPr bwMode="auto">
          <a:xfrm>
            <a:off x="4478480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49" name="Freeform 31"/>
          <p:cNvSpPr/>
          <p:nvPr userDrawn="1"/>
        </p:nvSpPr>
        <p:spPr bwMode="auto">
          <a:xfrm>
            <a:off x="7328742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0" name="TextBox 32"/>
          <p:cNvSpPr txBox="1"/>
          <p:nvPr userDrawn="1"/>
        </p:nvSpPr>
        <p:spPr bwMode="auto">
          <a:xfrm>
            <a:off x="7369637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55" name="Freeform 34"/>
          <p:cNvSpPr/>
          <p:nvPr userDrawn="1"/>
        </p:nvSpPr>
        <p:spPr bwMode="auto">
          <a:xfrm>
            <a:off x="1121860" y="4084836"/>
            <a:ext cx="1354208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8204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6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684162" y="3670213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57" name="Textplatzhalter 1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121860" y="4158008"/>
            <a:ext cx="1354208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58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05748" y="4539157"/>
            <a:ext cx="2586433" cy="75148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59" name="Freeform 34"/>
          <p:cNvSpPr/>
          <p:nvPr userDrawn="1"/>
        </p:nvSpPr>
        <p:spPr bwMode="auto">
          <a:xfrm>
            <a:off x="3978585" y="4110217"/>
            <a:ext cx="1354208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AADA"/>
          </a:solidFill>
          <a:ln>
            <a:solidFill>
              <a:srgbClr val="00AADA"/>
            </a:solidFill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0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3540887" y="3695594"/>
            <a:ext cx="2229605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61" name="Textplatzhalter 12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3978585" y="4183389"/>
            <a:ext cx="1354208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62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3362473" y="4564538"/>
            <a:ext cx="2586433" cy="724811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63" name="Freeform 34"/>
          <p:cNvSpPr/>
          <p:nvPr userDrawn="1"/>
        </p:nvSpPr>
        <p:spPr bwMode="auto">
          <a:xfrm>
            <a:off x="6869742" y="4061731"/>
            <a:ext cx="1354208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D42C67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4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6432044" y="3647108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65" name="Textplatzhalter 12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6869742" y="4134903"/>
            <a:ext cx="1354208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66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6253630" y="4558438"/>
            <a:ext cx="2586433" cy="73301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67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68" name="TextBox 17"/>
          <p:cNvSpPr txBox="1"/>
          <p:nvPr userDrawn="1"/>
        </p:nvSpPr>
        <p:spPr bwMode="auto">
          <a:xfrm>
            <a:off x="505748" y="2955078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69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70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71" name="Freeform 16"/>
          <p:cNvSpPr/>
          <p:nvPr userDrawn="1"/>
        </p:nvSpPr>
        <p:spPr bwMode="auto">
          <a:xfrm>
            <a:off x="9100036" y="2718012"/>
            <a:ext cx="2586433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2" name="Freeform 31"/>
          <p:cNvSpPr/>
          <p:nvPr userDrawn="1"/>
        </p:nvSpPr>
        <p:spPr bwMode="auto">
          <a:xfrm>
            <a:off x="10175147" y="2516041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3" name="TextBox 32"/>
          <p:cNvSpPr txBox="1"/>
          <p:nvPr userDrawn="1"/>
        </p:nvSpPr>
        <p:spPr bwMode="auto">
          <a:xfrm>
            <a:off x="10216042" y="254293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4</a:t>
            </a:r>
            <a:endParaRPr/>
          </a:p>
        </p:txBody>
      </p:sp>
      <p:sp>
        <p:nvSpPr>
          <p:cNvPr id="74" name="Freeform 34"/>
          <p:cNvSpPr/>
          <p:nvPr userDrawn="1"/>
        </p:nvSpPr>
        <p:spPr bwMode="auto">
          <a:xfrm>
            <a:off x="9716147" y="4050101"/>
            <a:ext cx="1354208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D33F01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5" name="Textplatzhalter 9"/>
          <p:cNvSpPr>
            <a:spLocks noGrp="1"/>
          </p:cNvSpPr>
          <p:nvPr>
            <p:ph type="body" sz="quarter" idx="34" hasCustomPrompt="1"/>
          </p:nvPr>
        </p:nvSpPr>
        <p:spPr bwMode="auto">
          <a:xfrm>
            <a:off x="9278450" y="3635478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33F01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4</a:t>
            </a:r>
            <a:endParaRPr/>
          </a:p>
        </p:txBody>
      </p:sp>
      <p:sp>
        <p:nvSpPr>
          <p:cNvPr id="76" name="Textplatzhalter 12"/>
          <p:cNvSpPr>
            <a:spLocks noGrp="1"/>
          </p:cNvSpPr>
          <p:nvPr>
            <p:ph type="body" sz="quarter" idx="35" hasCustomPrompt="1"/>
          </p:nvPr>
        </p:nvSpPr>
        <p:spPr bwMode="auto">
          <a:xfrm>
            <a:off x="9716147" y="4123273"/>
            <a:ext cx="1354208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77" name="Textplatzhalter 12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100036" y="4546808"/>
            <a:ext cx="2586433" cy="73301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80" name="Abgerundetes Rechteck 79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81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395884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-Phasen-Methode v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 16"/>
          <p:cNvSpPr/>
          <p:nvPr userDrawn="1"/>
        </p:nvSpPr>
        <p:spPr bwMode="auto">
          <a:xfrm>
            <a:off x="6253630" y="2729642"/>
            <a:ext cx="2586433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Freeform 16"/>
          <p:cNvSpPr/>
          <p:nvPr userDrawn="1"/>
        </p:nvSpPr>
        <p:spPr bwMode="auto">
          <a:xfrm>
            <a:off x="505747" y="2729642"/>
            <a:ext cx="2586434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7" name="Freeform 31"/>
          <p:cNvSpPr/>
          <p:nvPr userDrawn="1"/>
        </p:nvSpPr>
        <p:spPr bwMode="auto">
          <a:xfrm>
            <a:off x="1580860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8" name="TextBox 32"/>
          <p:cNvSpPr txBox="1"/>
          <p:nvPr userDrawn="1"/>
        </p:nvSpPr>
        <p:spPr bwMode="auto">
          <a:xfrm>
            <a:off x="1621755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22" name="Freeform 16"/>
          <p:cNvSpPr/>
          <p:nvPr userDrawn="1"/>
        </p:nvSpPr>
        <p:spPr bwMode="auto">
          <a:xfrm>
            <a:off x="3362473" y="2729642"/>
            <a:ext cx="2586433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6" name="TextBox 17"/>
          <p:cNvSpPr txBox="1"/>
          <p:nvPr userDrawn="1"/>
        </p:nvSpPr>
        <p:spPr bwMode="auto">
          <a:xfrm>
            <a:off x="3362473" y="2972051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47" name="Freeform 31"/>
          <p:cNvSpPr/>
          <p:nvPr userDrawn="1"/>
        </p:nvSpPr>
        <p:spPr bwMode="auto">
          <a:xfrm>
            <a:off x="4437585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8" name="TextBox 32"/>
          <p:cNvSpPr txBox="1"/>
          <p:nvPr userDrawn="1"/>
        </p:nvSpPr>
        <p:spPr bwMode="auto">
          <a:xfrm>
            <a:off x="4478480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49" name="Freeform 31"/>
          <p:cNvSpPr/>
          <p:nvPr userDrawn="1"/>
        </p:nvSpPr>
        <p:spPr bwMode="auto">
          <a:xfrm>
            <a:off x="7328742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0" name="TextBox 32"/>
          <p:cNvSpPr txBox="1"/>
          <p:nvPr userDrawn="1"/>
        </p:nvSpPr>
        <p:spPr bwMode="auto">
          <a:xfrm>
            <a:off x="7369637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56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684162" y="3670213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58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05748" y="4108221"/>
            <a:ext cx="2586433" cy="1182416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60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3540887" y="3695594"/>
            <a:ext cx="2229605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62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3362473" y="4148896"/>
            <a:ext cx="2586433" cy="114045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64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6432044" y="3686864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66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6253630" y="4138094"/>
            <a:ext cx="2586433" cy="1153354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67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68" name="TextBox 17"/>
          <p:cNvSpPr txBox="1"/>
          <p:nvPr userDrawn="1"/>
        </p:nvSpPr>
        <p:spPr bwMode="auto">
          <a:xfrm>
            <a:off x="505748" y="2955078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69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70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71" name="Freeform 16"/>
          <p:cNvSpPr/>
          <p:nvPr userDrawn="1"/>
        </p:nvSpPr>
        <p:spPr bwMode="auto">
          <a:xfrm>
            <a:off x="9100036" y="2731265"/>
            <a:ext cx="2586433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2" name="Freeform 31"/>
          <p:cNvSpPr/>
          <p:nvPr userDrawn="1"/>
        </p:nvSpPr>
        <p:spPr bwMode="auto">
          <a:xfrm>
            <a:off x="10175147" y="2516041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3" name="TextBox 32"/>
          <p:cNvSpPr txBox="1"/>
          <p:nvPr userDrawn="1"/>
        </p:nvSpPr>
        <p:spPr bwMode="auto">
          <a:xfrm>
            <a:off x="10216042" y="254293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4</a:t>
            </a:r>
            <a:endParaRPr/>
          </a:p>
        </p:txBody>
      </p:sp>
      <p:sp>
        <p:nvSpPr>
          <p:cNvPr id="75" name="Textplatzhalter 9"/>
          <p:cNvSpPr>
            <a:spLocks noGrp="1"/>
          </p:cNvSpPr>
          <p:nvPr>
            <p:ph type="body" sz="quarter" idx="34" hasCustomPrompt="1"/>
          </p:nvPr>
        </p:nvSpPr>
        <p:spPr bwMode="auto">
          <a:xfrm>
            <a:off x="9278450" y="3675234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33F01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4</a:t>
            </a:r>
            <a:endParaRPr/>
          </a:p>
        </p:txBody>
      </p:sp>
      <p:sp>
        <p:nvSpPr>
          <p:cNvPr id="77" name="Textplatzhalter 12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100036" y="4139716"/>
            <a:ext cx="2586433" cy="1153354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3" name="Abgerundetes Rechteck 2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4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395884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Abgerundetes Rechteck 6"/>
          <p:cNvSpPr/>
          <p:nvPr userDrawn="1"/>
        </p:nvSpPr>
        <p:spPr bwMode="auto">
          <a:xfrm>
            <a:off x="251790" y="2430170"/>
            <a:ext cx="11688417" cy="3825221"/>
          </a:xfrm>
          <a:prstGeom prst="roundRect">
            <a:avLst>
              <a:gd name="adj" fmla="val 2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" name="Freeform 14"/>
          <p:cNvSpPr/>
          <p:nvPr userDrawn="1"/>
        </p:nvSpPr>
        <p:spPr bwMode="auto">
          <a:xfrm>
            <a:off x="251791" y="6324447"/>
            <a:ext cx="485426" cy="485426"/>
          </a:xfrm>
          <a:custGeom>
            <a:avLst/>
            <a:gdLst/>
            <a:ahLst/>
            <a:cxnLst/>
            <a:rect l="l" t="t" r="r" b="b"/>
            <a:pathLst>
              <a:path w="485426" h="485426" extrusionOk="0">
                <a:moveTo>
                  <a:pt x="0" y="0"/>
                </a:moveTo>
                <a:lnTo>
                  <a:pt x="485427" y="0"/>
                </a:lnTo>
                <a:lnTo>
                  <a:pt x="485427" y="485427"/>
                </a:lnTo>
                <a:lnTo>
                  <a:pt x="0" y="48542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/>
          </a:blip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7" name="Abgerundetes Rechteck 16"/>
          <p:cNvSpPr/>
          <p:nvPr userDrawn="1"/>
        </p:nvSpPr>
        <p:spPr bwMode="auto">
          <a:xfrm>
            <a:off x="251790" y="1244714"/>
            <a:ext cx="11688417" cy="1108634"/>
          </a:xfrm>
          <a:prstGeom prst="roundRect">
            <a:avLst>
              <a:gd name="adj" fmla="val 934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TextBox 36"/>
          <p:cNvSpPr txBox="1"/>
          <p:nvPr userDrawn="1"/>
        </p:nvSpPr>
        <p:spPr bwMode="auto">
          <a:xfrm>
            <a:off x="873234" y="6449499"/>
            <a:ext cx="4666436" cy="2292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54"/>
              </a:lnSpc>
              <a:defRPr/>
            </a:pPr>
            <a:r>
              <a:rPr lang="en-US" sz="1200" b="0" dirty="0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CC-BY-SA 4.0 ISB (München) | </a:t>
            </a:r>
            <a:r>
              <a:rPr lang="en-US" sz="1200" b="1" dirty="0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Chat-</a:t>
            </a:r>
            <a:r>
              <a:rPr lang="en-US" sz="1200" b="1" dirty="0" err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Kompass</a:t>
            </a:r>
            <a:r>
              <a:rPr lang="en-US" sz="1200" dirty="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</a:t>
            </a:r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251790" y="1942940"/>
            <a:ext cx="11685600" cy="269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" name="Abgerundetes Rechteck 6">
            <a:extLst>
              <a:ext uri="{FF2B5EF4-FFF2-40B4-BE49-F238E27FC236}">
                <a16:creationId xmlns:a16="http://schemas.microsoft.com/office/drawing/2014/main" id="{1447D7EF-AADB-BD90-693A-49918FF1C5FF}"/>
              </a:ext>
            </a:extLst>
          </p:cNvPr>
          <p:cNvSpPr/>
          <p:nvPr userDrawn="1"/>
        </p:nvSpPr>
        <p:spPr bwMode="auto">
          <a:xfrm>
            <a:off x="251789" y="2163029"/>
            <a:ext cx="11688417" cy="4092361"/>
          </a:xfrm>
          <a:prstGeom prst="roundRect">
            <a:avLst>
              <a:gd name="adj" fmla="val 2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" name="Freeform 14">
            <a:extLst>
              <a:ext uri="{FF2B5EF4-FFF2-40B4-BE49-F238E27FC236}">
                <a16:creationId xmlns:a16="http://schemas.microsoft.com/office/drawing/2014/main" id="{D1D76063-A469-ED25-FA7E-887D210C3AFE}"/>
              </a:ext>
            </a:extLst>
          </p:cNvPr>
          <p:cNvSpPr/>
          <p:nvPr userDrawn="1"/>
        </p:nvSpPr>
        <p:spPr bwMode="auto">
          <a:xfrm>
            <a:off x="251790" y="6324446"/>
            <a:ext cx="485425" cy="485425"/>
          </a:xfrm>
          <a:custGeom>
            <a:avLst/>
            <a:gdLst/>
            <a:ahLst/>
            <a:cxnLst/>
            <a:rect l="l" t="t" r="r" b="b"/>
            <a:pathLst>
              <a:path w="485426" h="485426" extrusionOk="0">
                <a:moveTo>
                  <a:pt x="0" y="0"/>
                </a:moveTo>
                <a:lnTo>
                  <a:pt x="485427" y="0"/>
                </a:lnTo>
                <a:lnTo>
                  <a:pt x="485427" y="485427"/>
                </a:lnTo>
                <a:lnTo>
                  <a:pt x="0" y="48542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/>
          </a:blip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Abgerundetes Rechteck 16">
            <a:extLst>
              <a:ext uri="{FF2B5EF4-FFF2-40B4-BE49-F238E27FC236}">
                <a16:creationId xmlns:a16="http://schemas.microsoft.com/office/drawing/2014/main" id="{B90C98F0-B58C-2307-94A0-93F377AFCFCC}"/>
              </a:ext>
            </a:extLst>
          </p:cNvPr>
          <p:cNvSpPr/>
          <p:nvPr userDrawn="1"/>
        </p:nvSpPr>
        <p:spPr bwMode="auto">
          <a:xfrm>
            <a:off x="251789" y="1244713"/>
            <a:ext cx="11688417" cy="1108633"/>
          </a:xfrm>
          <a:prstGeom prst="roundRect">
            <a:avLst>
              <a:gd name="adj" fmla="val 934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Abgerundetes Rechteck 12">
            <a:extLst>
              <a:ext uri="{FF2B5EF4-FFF2-40B4-BE49-F238E27FC236}">
                <a16:creationId xmlns:a16="http://schemas.microsoft.com/office/drawing/2014/main" id="{B18FB172-C9F1-7387-05DC-671DFC611F66}"/>
              </a:ext>
            </a:extLst>
          </p:cNvPr>
          <p:cNvSpPr/>
          <p:nvPr userDrawn="1"/>
        </p:nvSpPr>
        <p:spPr bwMode="auto">
          <a:xfrm>
            <a:off x="251789" y="206876"/>
            <a:ext cx="11685600" cy="2005968"/>
          </a:xfrm>
          <a:prstGeom prst="roundRect">
            <a:avLst>
              <a:gd name="adj" fmla="val 8133"/>
            </a:avLst>
          </a:prstGeom>
          <a:gradFill>
            <a:gsLst>
              <a:gs pos="0">
                <a:srgbClr val="561229"/>
              </a:gs>
              <a:gs pos="100000">
                <a:srgbClr val="D42C6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Rechteck 13">
            <a:extLst>
              <a:ext uri="{FF2B5EF4-FFF2-40B4-BE49-F238E27FC236}">
                <a16:creationId xmlns:a16="http://schemas.microsoft.com/office/drawing/2014/main" id="{0FE7FF36-15F2-A8C7-D962-76A546C848E3}"/>
              </a:ext>
            </a:extLst>
          </p:cNvPr>
          <p:cNvSpPr/>
          <p:nvPr userDrawn="1"/>
        </p:nvSpPr>
        <p:spPr bwMode="auto">
          <a:xfrm>
            <a:off x="251789" y="1942939"/>
            <a:ext cx="11685600" cy="269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1" name="Fußzeilenplatzhalter 1">
            <a:extLst>
              <a:ext uri="{FF2B5EF4-FFF2-40B4-BE49-F238E27FC236}">
                <a16:creationId xmlns:a16="http://schemas.microsoft.com/office/drawing/2014/main" id="{08E9D78B-F182-AC9A-3E01-D6550C14B5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de-DE" dirty="0"/>
          </a:p>
        </p:txBody>
      </p:sp>
      <p:pic>
        <p:nvPicPr>
          <p:cNvPr id="12" name="Grafik 401176397">
            <a:extLst>
              <a:ext uri="{FF2B5EF4-FFF2-40B4-BE49-F238E27FC236}">
                <a16:creationId xmlns:a16="http://schemas.microsoft.com/office/drawing/2014/main" id="{32DC54F7-CE3A-FB27-98F6-61C53380864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/>
        </p:blipFill>
        <p:spPr bwMode="auto">
          <a:xfrm>
            <a:off x="9035679" y="-341522"/>
            <a:ext cx="2901710" cy="290171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bg1"/>
          </a:solidFill>
          <a:latin typeface="Lexend Deca Medium"/>
          <a:ea typeface="+mj-ea"/>
          <a:cs typeface="Lexend Deca Medium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4294967295"/>
          </p:nvPr>
        </p:nvSpPr>
        <p:spPr bwMode="auto">
          <a:xfrm>
            <a:off x="416761" y="336735"/>
            <a:ext cx="8754131" cy="14382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de-DE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05604" y="163416"/>
            <a:ext cx="12192000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de-DE"/>
          </a:p>
        </p:txBody>
      </p:sp>
      <p:pic>
        <p:nvPicPr>
          <p:cNvPr id="8" name="Grafik 7" descr="Ein Bild, das Screenshot, Im Haus, Licht enthält.&#10;&#10;KI-generierte Inhalte können fehlerhaft sein."/>
          <p:cNvPicPr>
            <a:picLocks noChangeAspect="1"/>
          </p:cNvPicPr>
          <p:nvPr/>
        </p:nvPicPr>
        <p:blipFill>
          <a:blip r:embed="rId3"/>
          <a:srcRect l="49381" t="1" r="26113" b="-2262"/>
          <a:stretch/>
        </p:blipFill>
        <p:spPr bwMode="auto">
          <a:xfrm>
            <a:off x="-99152" y="-17026"/>
            <a:ext cx="12771393" cy="7219499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 bwMode="auto">
          <a:xfrm>
            <a:off x="-99153" y="4807878"/>
            <a:ext cx="6981215" cy="1066799"/>
          </a:xfrm>
          <a:prstGeom prst="rect">
            <a:avLst/>
          </a:prstGeom>
          <a:solidFill>
            <a:schemeClr val="accent6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4800">
                <a:ln w="0"/>
                <a:solidFill>
                  <a:schemeClr val="tx1"/>
                </a:solidFill>
                <a:latin typeface="Lexend"/>
              </a:rPr>
              <a:t>Chat-Kompass 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580823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95959" y="367276"/>
            <a:ext cx="9419217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>
              <a:defRPr/>
            </a:pPr>
            <a:r>
              <a:rPr lang="de-DE" sz="3600" dirty="0"/>
              <a:t>Aufbau der digitalen Entdeckerseiten</a:t>
            </a:r>
            <a:endParaRPr sz="36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ECD5087-8869-7121-46AF-3F11E86AD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677" y="1543951"/>
            <a:ext cx="5600645" cy="4482625"/>
          </a:xfrm>
          <a:prstGeom prst="rect">
            <a:avLst/>
          </a:prstGeom>
          <a:ln>
            <a:noFill/>
          </a:ln>
          <a:effectLst>
            <a:outerShdw blurRad="197586" algn="ctr" rotWithShape="0">
              <a:srgbClr val="000000">
                <a:alpha val="69743"/>
              </a:srgbClr>
            </a:outerShdw>
          </a:effectLst>
        </p:spPr>
      </p:pic>
      <p:grpSp>
        <p:nvGrpSpPr>
          <p:cNvPr id="18" name="Gruppieren 17"/>
          <p:cNvGrpSpPr/>
          <p:nvPr/>
        </p:nvGrpSpPr>
        <p:grpSpPr bwMode="auto">
          <a:xfrm>
            <a:off x="7838603" y="2129051"/>
            <a:ext cx="3598751" cy="686082"/>
            <a:chOff x="1999112" y="2543493"/>
            <a:chExt cx="3598751" cy="686082"/>
          </a:xfrm>
        </p:grpSpPr>
        <p:sp>
          <p:nvSpPr>
            <p:cNvPr id="19" name="Abgerundete rechteckige Legende 18"/>
            <p:cNvSpPr/>
            <p:nvPr/>
          </p:nvSpPr>
          <p:spPr bwMode="auto">
            <a:xfrm>
              <a:off x="1999112" y="2543493"/>
              <a:ext cx="3598751" cy="686082"/>
            </a:xfrm>
            <a:prstGeom prst="wedgeRoundRectCallout">
              <a:avLst>
                <a:gd name="adj1" fmla="val -49551"/>
                <a:gd name="adj2" fmla="val 93914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20" name="Textfeld 19"/>
            <p:cNvSpPr txBox="1"/>
            <p:nvPr/>
          </p:nvSpPr>
          <p:spPr bwMode="auto">
            <a:xfrm>
              <a:off x="1999112" y="2655701"/>
              <a:ext cx="359875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400" dirty="0">
                  <a:cs typeface="Poppins"/>
                </a:rPr>
                <a:t>Fortführung der Storyline </a:t>
              </a:r>
              <a:endParaRPr sz="2400" dirty="0"/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7FE728EA-2B3A-6735-5484-B4FF79A2E0A6}"/>
              </a:ext>
            </a:extLst>
          </p:cNvPr>
          <p:cNvGrpSpPr/>
          <p:nvPr/>
        </p:nvGrpSpPr>
        <p:grpSpPr bwMode="auto">
          <a:xfrm>
            <a:off x="231939" y="2742919"/>
            <a:ext cx="3728095" cy="686081"/>
            <a:chOff x="2128454" y="2311241"/>
            <a:chExt cx="3728095" cy="686081"/>
          </a:xfrm>
        </p:grpSpPr>
        <p:sp>
          <p:nvSpPr>
            <p:cNvPr id="23" name="Abgerundete rechteckige Legende 22">
              <a:extLst>
                <a:ext uri="{FF2B5EF4-FFF2-40B4-BE49-F238E27FC236}">
                  <a16:creationId xmlns:a16="http://schemas.microsoft.com/office/drawing/2014/main" id="{93417A1F-E6E1-9199-B0A4-E934A1B65F29}"/>
                </a:ext>
              </a:extLst>
            </p:cNvPr>
            <p:cNvSpPr/>
            <p:nvPr/>
          </p:nvSpPr>
          <p:spPr bwMode="auto">
            <a:xfrm>
              <a:off x="2128454" y="2311241"/>
              <a:ext cx="3728095" cy="686081"/>
            </a:xfrm>
            <a:prstGeom prst="wedgeRoundRectCallout">
              <a:avLst>
                <a:gd name="adj1" fmla="val 85602"/>
                <a:gd name="adj2" fmla="val -134705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4FA55DD7-EBBA-BE55-B8A4-D2811E4B0903}"/>
                </a:ext>
              </a:extLst>
            </p:cNvPr>
            <p:cNvSpPr txBox="1"/>
            <p:nvPr/>
          </p:nvSpPr>
          <p:spPr bwMode="auto">
            <a:xfrm>
              <a:off x="2193125" y="2423448"/>
              <a:ext cx="359875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400" dirty="0">
                  <a:cs typeface="Poppins"/>
                </a:rPr>
                <a:t>Erweiterung der Thematik</a:t>
              </a:r>
              <a:endParaRPr sz="2400" dirty="0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CD0A5148-2373-A795-E917-C03F26F3859A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1" name="Grafik 20">
            <a:extLst>
              <a:ext uri="{FF2B5EF4-FFF2-40B4-BE49-F238E27FC236}">
                <a16:creationId xmlns:a16="http://schemas.microsoft.com/office/drawing/2014/main" id="{53215ADC-C7F4-10BA-A03F-D8A247A88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558" y="1712363"/>
            <a:ext cx="5833134" cy="4198089"/>
          </a:xfrm>
          <a:prstGeom prst="rect">
            <a:avLst/>
          </a:prstGeom>
          <a:effectLst>
            <a:outerShdw blurRad="194065" algn="ctr" rotWithShape="0">
              <a:srgbClr val="000000">
                <a:alpha val="70000"/>
              </a:srgbClr>
            </a:outerShdw>
          </a:effectLst>
        </p:spPr>
      </p:pic>
      <p:sp>
        <p:nvSpPr>
          <p:cNvPr id="2035808233" name="Textplatzhalter 22">
            <a:extLst>
              <a:ext uri="{FF2B5EF4-FFF2-40B4-BE49-F238E27FC236}">
                <a16:creationId xmlns:a16="http://schemas.microsoft.com/office/drawing/2014/main" id="{4FFA4598-8DDC-1159-605B-8872CE3E76E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510708" y="367276"/>
            <a:ext cx="9419217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>
              <a:defRPr/>
            </a:pPr>
            <a:r>
              <a:rPr lang="de-DE" sz="3600" dirty="0"/>
              <a:t>Aufbau der digitalen Entdeckerseiten</a:t>
            </a:r>
            <a:endParaRPr sz="3600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5737098D-5EE3-97AD-9BFE-7E81020A1108}"/>
              </a:ext>
            </a:extLst>
          </p:cNvPr>
          <p:cNvGrpSpPr/>
          <p:nvPr/>
        </p:nvGrpSpPr>
        <p:grpSpPr bwMode="auto">
          <a:xfrm>
            <a:off x="135855" y="3298365"/>
            <a:ext cx="3947065" cy="683269"/>
            <a:chOff x="-1700017" y="3052580"/>
            <a:chExt cx="3947065" cy="683269"/>
          </a:xfrm>
        </p:grpSpPr>
        <p:sp>
          <p:nvSpPr>
            <p:cNvPr id="4" name="Abgerundete rechteckige Legende 3">
              <a:extLst>
                <a:ext uri="{FF2B5EF4-FFF2-40B4-BE49-F238E27FC236}">
                  <a16:creationId xmlns:a16="http://schemas.microsoft.com/office/drawing/2014/main" id="{99B6233D-76D2-942F-0FC2-35A56CDB5398}"/>
                </a:ext>
              </a:extLst>
            </p:cNvPr>
            <p:cNvSpPr/>
            <p:nvPr/>
          </p:nvSpPr>
          <p:spPr bwMode="auto">
            <a:xfrm>
              <a:off x="-1511938" y="3052580"/>
              <a:ext cx="3519656" cy="683269"/>
            </a:xfrm>
            <a:prstGeom prst="wedgeRoundRectCallout">
              <a:avLst>
                <a:gd name="adj1" fmla="val 63539"/>
                <a:gd name="adj2" fmla="val -37041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 dirty="0">
                <a:latin typeface="Poppins"/>
                <a:cs typeface="Poppins"/>
              </a:endParaRPr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94AF8A62-A1EA-CD7D-3AB7-F4B34B53AF67}"/>
                </a:ext>
              </a:extLst>
            </p:cNvPr>
            <p:cNvSpPr txBox="1"/>
            <p:nvPr/>
          </p:nvSpPr>
          <p:spPr bwMode="auto">
            <a:xfrm>
              <a:off x="-1700017" y="3142719"/>
              <a:ext cx="394706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400" dirty="0">
                  <a:cs typeface="Poppins"/>
                </a:rPr>
                <a:t>Abschluss der Storyline</a:t>
              </a:r>
              <a:endParaRPr sz="2400" dirty="0"/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CD7FF6C6-5AE7-C31F-DAE8-4B35A66E2CDA}"/>
              </a:ext>
            </a:extLst>
          </p:cNvPr>
          <p:cNvGrpSpPr/>
          <p:nvPr/>
        </p:nvGrpSpPr>
        <p:grpSpPr bwMode="auto">
          <a:xfrm>
            <a:off x="8680158" y="3298366"/>
            <a:ext cx="3712164" cy="928104"/>
            <a:chOff x="2733889" y="2395430"/>
            <a:chExt cx="3712164" cy="928104"/>
          </a:xfrm>
        </p:grpSpPr>
        <p:sp>
          <p:nvSpPr>
            <p:cNvPr id="16" name="Abgerundete rechteckige Legende 15">
              <a:extLst>
                <a:ext uri="{FF2B5EF4-FFF2-40B4-BE49-F238E27FC236}">
                  <a16:creationId xmlns:a16="http://schemas.microsoft.com/office/drawing/2014/main" id="{8D3B1227-8AA2-F4CE-E720-AA452234167E}"/>
                </a:ext>
              </a:extLst>
            </p:cNvPr>
            <p:cNvSpPr/>
            <p:nvPr/>
          </p:nvSpPr>
          <p:spPr bwMode="auto">
            <a:xfrm>
              <a:off x="2733889" y="2395430"/>
              <a:ext cx="2707170" cy="928104"/>
            </a:xfrm>
            <a:prstGeom prst="wedgeRoundRectCallout">
              <a:avLst>
                <a:gd name="adj1" fmla="val -79597"/>
                <a:gd name="adj2" fmla="val 69265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 dirty="0">
                <a:latin typeface="Poppins"/>
                <a:cs typeface="Poppins"/>
              </a:endParaRP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DFA2985A-5E5D-C60D-76D9-DFF6BE7EBA24}"/>
                </a:ext>
              </a:extLst>
            </p:cNvPr>
            <p:cNvSpPr txBox="1"/>
            <p:nvPr/>
          </p:nvSpPr>
          <p:spPr bwMode="auto">
            <a:xfrm>
              <a:off x="2847302" y="2443983"/>
              <a:ext cx="35987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 dirty="0">
                  <a:cs typeface="Poppins"/>
                </a:rPr>
                <a:t>analoge Aufgaben</a:t>
              </a:r>
            </a:p>
            <a:p>
              <a:pPr>
                <a:defRPr/>
              </a:pPr>
              <a:r>
                <a:rPr lang="de-DE" sz="2400" dirty="0">
                  <a:cs typeface="Poppins"/>
                </a:rPr>
                <a:t>im Mitmachheft</a:t>
              </a: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60612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6DCDA4DD-CD2A-29C6-8347-9C998163E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30248">
            <a:off x="3611071" y="1654732"/>
            <a:ext cx="3123701" cy="4439237"/>
          </a:xfrm>
          <a:prstGeom prst="rect">
            <a:avLst/>
          </a:prstGeom>
          <a:effectLst>
            <a:outerShdw blurRad="190929" algn="ctr" rotWithShape="0">
              <a:srgbClr val="000000">
                <a:alpha val="70000"/>
              </a:srgbClr>
            </a:outerShdw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87910CD-AAAE-A0F9-DB95-D9FAC23BD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40086">
            <a:off x="543321" y="2476634"/>
            <a:ext cx="3450520" cy="2499249"/>
          </a:xfrm>
          <a:prstGeom prst="rect">
            <a:avLst/>
          </a:prstGeom>
          <a:effectLst>
            <a:outerShdw blurRad="190852" algn="ctr" rotWithShape="0">
              <a:srgbClr val="000000">
                <a:alpha val="70000"/>
              </a:srgbClr>
            </a:outerShdw>
          </a:effectLst>
        </p:spPr>
      </p:pic>
      <p:sp>
        <p:nvSpPr>
          <p:cNvPr id="203580823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610311" y="328049"/>
            <a:ext cx="9419217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>
              <a:defRPr/>
            </a:pPr>
            <a:r>
              <a:rPr lang="de-DE" sz="3600" dirty="0"/>
              <a:t>Profiaufträge zur Differenzierung</a:t>
            </a:r>
            <a:endParaRPr sz="3600" dirty="0"/>
          </a:p>
        </p:txBody>
      </p:sp>
      <p:grpSp>
        <p:nvGrpSpPr>
          <p:cNvPr id="13" name="Gruppieren 12"/>
          <p:cNvGrpSpPr/>
          <p:nvPr/>
        </p:nvGrpSpPr>
        <p:grpSpPr bwMode="auto">
          <a:xfrm>
            <a:off x="782280" y="5264643"/>
            <a:ext cx="3598751" cy="1117600"/>
            <a:chOff x="4288923" y="4992456"/>
            <a:chExt cx="3598751" cy="1117600"/>
          </a:xfrm>
        </p:grpSpPr>
        <p:sp>
          <p:nvSpPr>
            <p:cNvPr id="12" name="Abgerundetes Rechteck 11"/>
            <p:cNvSpPr/>
            <p:nvPr/>
          </p:nvSpPr>
          <p:spPr bwMode="auto">
            <a:xfrm>
              <a:off x="4400975" y="4992456"/>
              <a:ext cx="3352435" cy="11176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dirty="0"/>
            </a:p>
          </p:txBody>
        </p:sp>
        <p:sp>
          <p:nvSpPr>
            <p:cNvPr id="11" name="Textfeld 10"/>
            <p:cNvSpPr txBox="1"/>
            <p:nvPr/>
          </p:nvSpPr>
          <p:spPr bwMode="auto">
            <a:xfrm>
              <a:off x="4288923" y="5163752"/>
              <a:ext cx="35987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400" dirty="0">
                  <a:cs typeface="Poppins"/>
                </a:rPr>
                <a:t>Differenzierung zu den Mitmachheftseiten</a:t>
              </a:r>
              <a:endParaRPr sz="2400" dirty="0"/>
            </a:p>
          </p:txBody>
        </p:sp>
      </p:grpSp>
      <p:pic>
        <p:nvPicPr>
          <p:cNvPr id="8" name="Grafik 7">
            <a:extLst>
              <a:ext uri="{FF2B5EF4-FFF2-40B4-BE49-F238E27FC236}">
                <a16:creationId xmlns:a16="http://schemas.microsoft.com/office/drawing/2014/main" id="{DB58CE65-BB05-1176-476E-71DDECE794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73091">
            <a:off x="7682342" y="1584797"/>
            <a:ext cx="3801494" cy="3679846"/>
          </a:xfrm>
          <a:prstGeom prst="rect">
            <a:avLst/>
          </a:prstGeom>
          <a:effectLst>
            <a:outerShdw blurRad="196574" dist="50800" dir="5400000" algn="ctr" rotWithShape="0">
              <a:srgbClr val="000000">
                <a:alpha val="70133"/>
              </a:srgbClr>
            </a:outerShdw>
          </a:effectLst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A1C76223-5BCF-D2BB-F3F3-BFE91764349E}"/>
              </a:ext>
            </a:extLst>
          </p:cNvPr>
          <p:cNvGrpSpPr/>
          <p:nvPr/>
        </p:nvGrpSpPr>
        <p:grpSpPr bwMode="auto">
          <a:xfrm>
            <a:off x="7746991" y="5091676"/>
            <a:ext cx="3598751" cy="1117600"/>
            <a:chOff x="4288923" y="4992456"/>
            <a:chExt cx="3598751" cy="1117600"/>
          </a:xfrm>
        </p:grpSpPr>
        <p:sp>
          <p:nvSpPr>
            <p:cNvPr id="3" name="Abgerundetes Rechteck 2">
              <a:extLst>
                <a:ext uri="{FF2B5EF4-FFF2-40B4-BE49-F238E27FC236}">
                  <a16:creationId xmlns:a16="http://schemas.microsoft.com/office/drawing/2014/main" id="{DAC4244C-F270-ED6C-25EE-E5068CFFB5D3}"/>
                </a:ext>
              </a:extLst>
            </p:cNvPr>
            <p:cNvSpPr/>
            <p:nvPr/>
          </p:nvSpPr>
          <p:spPr bwMode="auto">
            <a:xfrm>
              <a:off x="4400975" y="4992456"/>
              <a:ext cx="3352435" cy="11176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dirty="0"/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26CF8C3F-E852-C616-CB67-E951054FF5CD}"/>
                </a:ext>
              </a:extLst>
            </p:cNvPr>
            <p:cNvSpPr txBox="1"/>
            <p:nvPr/>
          </p:nvSpPr>
          <p:spPr bwMode="auto">
            <a:xfrm>
              <a:off x="4288923" y="5163752"/>
              <a:ext cx="35987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400" dirty="0">
                  <a:cs typeface="Poppins"/>
                </a:rPr>
                <a:t>… auch in interaktiven</a:t>
              </a:r>
            </a:p>
            <a:p>
              <a:pPr algn="ctr">
                <a:defRPr/>
              </a:pPr>
              <a:r>
                <a:rPr lang="de-DE" sz="2400" dirty="0">
                  <a:cs typeface="Poppins"/>
                </a:rPr>
                <a:t>Aufgabenformaten </a:t>
              </a:r>
              <a:endParaRPr sz="2400" dirty="0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5078862-17AE-31E1-4149-D12002C38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 rot="703264">
            <a:off x="7643682" y="987962"/>
            <a:ext cx="2726343" cy="3997848"/>
          </a:xfrm>
          <a:prstGeom prst="rect">
            <a:avLst/>
          </a:prstGeom>
          <a:effectLst>
            <a:outerShdw blurRad="202284" algn="ctr" rotWithShape="0">
              <a:srgbClr val="000000">
                <a:alpha val="69501"/>
              </a:srgbClr>
            </a:outerShdw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71935E5-401D-EA69-3E3C-98D9C23FB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06" y="1802152"/>
            <a:ext cx="6170744" cy="4345169"/>
          </a:xfrm>
          <a:prstGeom prst="rect">
            <a:avLst/>
          </a:prstGeom>
          <a:effectLst>
            <a:outerShdw blurRad="197558" algn="ctr" rotWithShape="0">
              <a:srgbClr val="000000">
                <a:alpha val="69815"/>
              </a:srgbClr>
            </a:outerShdw>
          </a:effec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 bwMode="auto">
          <a:xfrm>
            <a:off x="594057" y="710679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de-DE" sz="3600" dirty="0"/>
              <a:t>Lehrkräfte-Begleitmaterial</a:t>
            </a:r>
            <a:endParaRPr sz="3600" dirty="0"/>
          </a:p>
        </p:txBody>
      </p:sp>
      <p:grpSp>
        <p:nvGrpSpPr>
          <p:cNvPr id="21" name="Gruppieren 20"/>
          <p:cNvGrpSpPr/>
          <p:nvPr/>
        </p:nvGrpSpPr>
        <p:grpSpPr bwMode="auto">
          <a:xfrm>
            <a:off x="5851857" y="3522480"/>
            <a:ext cx="5283900" cy="2241994"/>
            <a:chOff x="6411463" y="3939043"/>
            <a:chExt cx="5283900" cy="2241994"/>
          </a:xfrm>
        </p:grpSpPr>
        <p:sp>
          <p:nvSpPr>
            <p:cNvPr id="9" name="Abgerundete rechteckige Legende 8"/>
            <p:cNvSpPr/>
            <p:nvPr/>
          </p:nvSpPr>
          <p:spPr bwMode="auto">
            <a:xfrm>
              <a:off x="6411463" y="3939043"/>
              <a:ext cx="4112291" cy="1427461"/>
            </a:xfrm>
            <a:prstGeom prst="wedgeRoundRectCallout">
              <a:avLst>
                <a:gd name="adj1" fmla="val -69508"/>
                <a:gd name="adj2" fmla="val 48966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6" name="Textfeld 15"/>
            <p:cNvSpPr txBox="1"/>
            <p:nvPr/>
          </p:nvSpPr>
          <p:spPr bwMode="auto">
            <a:xfrm>
              <a:off x="6689229" y="4057379"/>
              <a:ext cx="5006134" cy="21236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 dirty="0">
                  <a:cs typeface="Poppins"/>
                </a:rPr>
                <a:t>Überblick über </a:t>
              </a:r>
              <a:endParaRPr sz="2400" dirty="0"/>
            </a:p>
            <a:p>
              <a:pPr marL="342900" indent="-342900">
                <a:buFont typeface="Arial"/>
                <a:buChar char="•"/>
                <a:defRPr/>
              </a:pPr>
              <a:r>
                <a:rPr lang="de-DE" sz="2400" dirty="0">
                  <a:cs typeface="Poppins"/>
                </a:rPr>
                <a:t>Inhalte des Kapitels</a:t>
              </a:r>
              <a:endParaRPr sz="2400" dirty="0"/>
            </a:p>
            <a:p>
              <a:pPr marL="342900" indent="-342900">
                <a:buFont typeface="Arial"/>
                <a:buChar char="•"/>
                <a:defRPr/>
              </a:pPr>
              <a:r>
                <a:rPr lang="de-DE" sz="2400" dirty="0">
                  <a:cs typeface="Poppins"/>
                </a:rPr>
                <a:t>Kompetenzerwartungen</a:t>
              </a:r>
              <a:endParaRPr sz="2400" dirty="0"/>
            </a:p>
            <a:p>
              <a:pPr marL="342900" indent="-342900" algn="ctr">
                <a:buFont typeface="Arial"/>
                <a:buChar char="•"/>
                <a:defRPr/>
              </a:pPr>
              <a:endParaRPr lang="de-DE" sz="2000" dirty="0">
                <a:latin typeface="Poppins"/>
                <a:cs typeface="Poppins"/>
              </a:endParaRPr>
            </a:p>
            <a:p>
              <a:pPr algn="ctr">
                <a:defRPr/>
              </a:pPr>
              <a:endParaRPr lang="de-DE" sz="2000" dirty="0">
                <a:latin typeface="Poppins"/>
                <a:cs typeface="Poppins"/>
              </a:endParaRPr>
            </a:p>
            <a:p>
              <a:pPr algn="ctr">
                <a:defRPr/>
              </a:pPr>
              <a:endParaRPr lang="de-DE" sz="2000" dirty="0">
                <a:latin typeface="Poppins"/>
                <a:cs typeface="Poppins"/>
              </a:endParaRPr>
            </a:p>
          </p:txBody>
        </p:sp>
      </p:grpSp>
      <p:grpSp>
        <p:nvGrpSpPr>
          <p:cNvPr id="22" name="Gruppieren 21"/>
          <p:cNvGrpSpPr/>
          <p:nvPr/>
        </p:nvGrpSpPr>
        <p:grpSpPr bwMode="auto">
          <a:xfrm>
            <a:off x="6129623" y="5055848"/>
            <a:ext cx="5283900" cy="3212193"/>
            <a:chOff x="6757927" y="5215467"/>
            <a:chExt cx="5283900" cy="3212193"/>
          </a:xfrm>
        </p:grpSpPr>
        <p:sp>
          <p:nvSpPr>
            <p:cNvPr id="18" name="Abgerundete rechteckige Legende 17"/>
            <p:cNvSpPr/>
            <p:nvPr/>
          </p:nvSpPr>
          <p:spPr bwMode="auto">
            <a:xfrm>
              <a:off x="6757927" y="5215467"/>
              <a:ext cx="4581920" cy="1533369"/>
            </a:xfrm>
            <a:prstGeom prst="wedgeRoundRectCallout">
              <a:avLst>
                <a:gd name="adj1" fmla="val -74269"/>
                <a:gd name="adj2" fmla="val -15667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9" name="Textfeld 18"/>
            <p:cNvSpPr txBox="1"/>
            <p:nvPr/>
          </p:nvSpPr>
          <p:spPr bwMode="auto">
            <a:xfrm>
              <a:off x="7035693" y="5380672"/>
              <a:ext cx="5006134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 dirty="0">
                  <a:cs typeface="Poppins"/>
                </a:rPr>
                <a:t>Tipps zur Durchführung </a:t>
              </a:r>
              <a:endParaRPr sz="2400" dirty="0"/>
            </a:p>
            <a:p>
              <a:pPr marL="342900" indent="-342900">
                <a:buFont typeface="Arial"/>
                <a:buChar char="•"/>
                <a:defRPr/>
              </a:pPr>
              <a:r>
                <a:rPr lang="de-DE" sz="2400" dirty="0">
                  <a:cs typeface="Poppins"/>
                </a:rPr>
                <a:t>Differenzierungsvorschläge</a:t>
              </a:r>
              <a:endParaRPr sz="2400" dirty="0"/>
            </a:p>
            <a:p>
              <a:pPr marL="342900" indent="-342900">
                <a:buFont typeface="Arial"/>
                <a:buChar char="•"/>
                <a:defRPr/>
              </a:pPr>
              <a:r>
                <a:rPr lang="de-DE" sz="2400" dirty="0">
                  <a:cs typeface="Poppins"/>
                </a:rPr>
                <a:t>Vertiefung</a:t>
              </a:r>
              <a:endParaRPr sz="2400" dirty="0"/>
            </a:p>
            <a:p>
              <a:pPr>
                <a:defRPr/>
              </a:pPr>
              <a:endParaRPr lang="de-DE" sz="2000" dirty="0">
                <a:latin typeface="Poppins"/>
                <a:cs typeface="Poppins"/>
              </a:endParaRPr>
            </a:p>
            <a:p>
              <a:pPr marL="342900" indent="-342900">
                <a:buFont typeface="Arial"/>
                <a:buChar char="•"/>
                <a:defRPr/>
              </a:pPr>
              <a:endParaRPr lang="de-DE" sz="2000" dirty="0">
                <a:latin typeface="Poppins"/>
                <a:cs typeface="Poppins"/>
              </a:endParaRPr>
            </a:p>
            <a:p>
              <a:pPr>
                <a:defRPr/>
              </a:pPr>
              <a:endParaRPr lang="de-DE" sz="2000" dirty="0">
                <a:latin typeface="Poppins"/>
                <a:cs typeface="Poppins"/>
              </a:endParaRPr>
            </a:p>
            <a:p>
              <a:pPr marL="342900" indent="-342900" algn="ctr">
                <a:buFont typeface="Arial"/>
                <a:buChar char="•"/>
                <a:defRPr/>
              </a:pPr>
              <a:endParaRPr lang="de-DE" sz="2000" dirty="0">
                <a:latin typeface="Poppins"/>
                <a:cs typeface="Poppins"/>
              </a:endParaRPr>
            </a:p>
            <a:p>
              <a:pPr algn="ctr">
                <a:defRPr/>
              </a:pPr>
              <a:endParaRPr lang="de-DE" sz="2000" dirty="0">
                <a:latin typeface="Poppins"/>
                <a:cs typeface="Poppins"/>
              </a:endParaRPr>
            </a:p>
            <a:p>
              <a:pPr algn="ctr">
                <a:defRPr/>
              </a:pPr>
              <a:endParaRPr lang="de-DE" sz="2000" dirty="0">
                <a:latin typeface="Poppins"/>
                <a:cs typeface="Poppins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A57A1F9-15B9-28B6-48A3-F89706ECC0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3992"/>
          <a:stretch>
            <a:fillRect/>
          </a:stretch>
        </p:blipFill>
        <p:spPr>
          <a:xfrm>
            <a:off x="2936892" y="1720585"/>
            <a:ext cx="6318215" cy="4393730"/>
          </a:xfrm>
          <a:prstGeom prst="rect">
            <a:avLst/>
          </a:prstGeom>
          <a:effectLst>
            <a:outerShdw blurRad="202762" algn="ctr" rotWithShape="0">
              <a:srgbClr val="000000">
                <a:alpha val="69682"/>
              </a:srgbClr>
            </a:outerShdw>
          </a:effectLst>
        </p:spPr>
      </p:pic>
      <p:sp>
        <p:nvSpPr>
          <p:cNvPr id="6" name="Titel 2"/>
          <p:cNvSpPr>
            <a:spLocks noGrp="1"/>
          </p:cNvSpPr>
          <p:nvPr>
            <p:ph type="title"/>
          </p:nvPr>
        </p:nvSpPr>
        <p:spPr bwMode="auto">
          <a:xfrm>
            <a:off x="555383" y="701200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de-DE" sz="3600" dirty="0"/>
              <a:t>Lehrkräfte-Begleitmaterial</a:t>
            </a:r>
            <a:endParaRPr sz="3600" dirty="0"/>
          </a:p>
        </p:txBody>
      </p:sp>
      <p:sp>
        <p:nvSpPr>
          <p:cNvPr id="7" name="Abgerundete rechteckige Legende 6"/>
          <p:cNvSpPr/>
          <p:nvPr/>
        </p:nvSpPr>
        <p:spPr bwMode="auto">
          <a:xfrm>
            <a:off x="7520534" y="2026763"/>
            <a:ext cx="3469146" cy="909402"/>
          </a:xfrm>
          <a:prstGeom prst="wedgeRoundRectCallout">
            <a:avLst>
              <a:gd name="adj1" fmla="val -59614"/>
              <a:gd name="adj2" fmla="val 128461"/>
              <a:gd name="adj3" fmla="val 16667"/>
            </a:avLst>
          </a:prstGeom>
          <a:solidFill>
            <a:schemeClr val="bg1"/>
          </a:solidFill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2400" b="1">
              <a:latin typeface="Poppins"/>
              <a:cs typeface="Poppins"/>
            </a:endParaRPr>
          </a:p>
        </p:txBody>
      </p:sp>
      <p:sp>
        <p:nvSpPr>
          <p:cNvPr id="9" name="Textfeld 8"/>
          <p:cNvSpPr txBox="1"/>
          <p:nvPr/>
        </p:nvSpPr>
        <p:spPr bwMode="auto">
          <a:xfrm>
            <a:off x="7656051" y="2065965"/>
            <a:ext cx="3736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2400" dirty="0">
                <a:cs typeface="Poppins"/>
              </a:rPr>
              <a:t>Beispiel: Bildimpuls als Einstiegsszenario</a:t>
            </a:r>
            <a:endParaRPr sz="2400" dirty="0"/>
          </a:p>
        </p:txBody>
      </p:sp>
      <p:grpSp>
        <p:nvGrpSpPr>
          <p:cNvPr id="18" name="Gruppieren 17"/>
          <p:cNvGrpSpPr/>
          <p:nvPr/>
        </p:nvGrpSpPr>
        <p:grpSpPr bwMode="auto">
          <a:xfrm>
            <a:off x="555383" y="5348430"/>
            <a:ext cx="3736622" cy="620298"/>
            <a:chOff x="7395951" y="4267201"/>
            <a:chExt cx="3736622" cy="620298"/>
          </a:xfrm>
        </p:grpSpPr>
        <p:sp>
          <p:nvSpPr>
            <p:cNvPr id="15" name="Abgerundete rechteckige Legende 14"/>
            <p:cNvSpPr/>
            <p:nvPr/>
          </p:nvSpPr>
          <p:spPr bwMode="auto">
            <a:xfrm>
              <a:off x="7529689" y="4267201"/>
              <a:ext cx="3469146" cy="620298"/>
            </a:xfrm>
            <a:prstGeom prst="wedgeRoundRectCallout">
              <a:avLst>
                <a:gd name="adj1" fmla="val 85350"/>
                <a:gd name="adj2" fmla="val 14667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 dirty="0">
                <a:latin typeface="Poppins"/>
                <a:cs typeface="Poppins"/>
              </a:endParaRPr>
            </a:p>
          </p:txBody>
        </p:sp>
        <p:sp>
          <p:nvSpPr>
            <p:cNvPr id="16" name="Textfeld 15"/>
            <p:cNvSpPr txBox="1"/>
            <p:nvPr/>
          </p:nvSpPr>
          <p:spPr bwMode="auto">
            <a:xfrm>
              <a:off x="7395951" y="4346517"/>
              <a:ext cx="37366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400" dirty="0">
                  <a:cs typeface="Poppins"/>
                </a:rPr>
                <a:t>Download Beispielbild</a:t>
              </a:r>
              <a:endParaRPr sz="2400" dirty="0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667D47E-6B5A-319A-20E6-30BBE0CC4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32" y="1484407"/>
            <a:ext cx="5341659" cy="3223302"/>
          </a:xfrm>
          <a:prstGeom prst="rect">
            <a:avLst/>
          </a:prstGeom>
          <a:effectLst>
            <a:outerShdw blurRad="195640" algn="ctr" rotWithShape="0">
              <a:srgbClr val="000000">
                <a:alpha val="70092"/>
              </a:srgbClr>
            </a:outerShdw>
          </a:effectLst>
        </p:spPr>
      </p:pic>
      <p:sp>
        <p:nvSpPr>
          <p:cNvPr id="7" name="Titel 2"/>
          <p:cNvSpPr>
            <a:spLocks noGrp="1"/>
          </p:cNvSpPr>
          <p:nvPr>
            <p:ph type="title"/>
          </p:nvPr>
        </p:nvSpPr>
        <p:spPr bwMode="auto">
          <a:xfrm>
            <a:off x="555383" y="675977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de-DE" sz="3600"/>
              <a:t>Lehrkräfte-Begleitmaterial</a:t>
            </a:r>
            <a:endParaRPr sz="360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5E0040C-3562-8762-F6B1-D6F2F8D20F8D}"/>
              </a:ext>
            </a:extLst>
          </p:cNvPr>
          <p:cNvGrpSpPr/>
          <p:nvPr/>
        </p:nvGrpSpPr>
        <p:grpSpPr>
          <a:xfrm>
            <a:off x="1338440" y="4727602"/>
            <a:ext cx="4291940" cy="1659938"/>
            <a:chOff x="6005690" y="1384785"/>
            <a:chExt cx="4291940" cy="1659938"/>
          </a:xfrm>
        </p:grpSpPr>
        <p:sp>
          <p:nvSpPr>
            <p:cNvPr id="5" name="Abgerundete rechteckige Legende 4"/>
            <p:cNvSpPr/>
            <p:nvPr/>
          </p:nvSpPr>
          <p:spPr bwMode="auto">
            <a:xfrm>
              <a:off x="6005690" y="1384785"/>
              <a:ext cx="2673685" cy="1659938"/>
            </a:xfrm>
            <a:prstGeom prst="wedgeRoundRectCallout">
              <a:avLst>
                <a:gd name="adj1" fmla="val 3729"/>
                <a:gd name="adj2" fmla="val -84480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 dirty="0">
                <a:latin typeface="Poppins"/>
                <a:cs typeface="Poppins"/>
              </a:endParaRPr>
            </a:p>
          </p:txBody>
        </p:sp>
        <p:sp>
          <p:nvSpPr>
            <p:cNvPr id="6" name="Textfeld 5"/>
            <p:cNvSpPr txBox="1"/>
            <p:nvPr/>
          </p:nvSpPr>
          <p:spPr bwMode="auto">
            <a:xfrm>
              <a:off x="6142047" y="1429924"/>
              <a:ext cx="41555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 dirty="0">
                  <a:cs typeface="Poppins"/>
                </a:rPr>
                <a:t>Vorschau der Mitmachheftseite </a:t>
              </a:r>
            </a:p>
            <a:p>
              <a:pPr>
                <a:defRPr/>
              </a:pPr>
              <a:r>
                <a:rPr lang="de-DE" sz="2400" dirty="0">
                  <a:cs typeface="Poppins"/>
                </a:rPr>
                <a:t>inklusive Lösung</a:t>
              </a:r>
              <a:endParaRPr sz="2400" dirty="0"/>
            </a:p>
            <a:p>
              <a:pPr>
                <a:defRPr/>
              </a:pPr>
              <a:r>
                <a:rPr lang="de-DE" sz="2400" dirty="0">
                  <a:cs typeface="Poppins"/>
                </a:rPr>
                <a:t>und Download </a:t>
              </a:r>
              <a:endParaRPr sz="2400" dirty="0"/>
            </a:p>
          </p:txBody>
        </p:sp>
      </p:grpSp>
      <p:pic>
        <p:nvPicPr>
          <p:cNvPr id="10" name="Grafik 9">
            <a:extLst>
              <a:ext uri="{FF2B5EF4-FFF2-40B4-BE49-F238E27FC236}">
                <a16:creationId xmlns:a16="http://schemas.microsoft.com/office/drawing/2014/main" id="{7ED820A3-E0B1-92D4-2730-628AFB28A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015" y="2119527"/>
            <a:ext cx="6241396" cy="3094025"/>
          </a:xfrm>
          <a:prstGeom prst="rect">
            <a:avLst/>
          </a:prstGeom>
          <a:effectLst>
            <a:outerShdw blurRad="195592" algn="ctr" rotWithShape="0">
              <a:srgbClr val="000000">
                <a:alpha val="69735"/>
              </a:srgbClr>
            </a:outerShdw>
          </a:effectLst>
        </p:spPr>
      </p:pic>
      <p:sp>
        <p:nvSpPr>
          <p:cNvPr id="18" name="Abgerundete rechteckige Legende 17">
            <a:extLst>
              <a:ext uri="{FF2B5EF4-FFF2-40B4-BE49-F238E27FC236}">
                <a16:creationId xmlns:a16="http://schemas.microsoft.com/office/drawing/2014/main" id="{BE8C065C-8E1F-F617-BF06-E40315D62B52}"/>
              </a:ext>
            </a:extLst>
          </p:cNvPr>
          <p:cNvSpPr/>
          <p:nvPr/>
        </p:nvSpPr>
        <p:spPr bwMode="auto">
          <a:xfrm>
            <a:off x="7406185" y="5331538"/>
            <a:ext cx="3496278" cy="977012"/>
          </a:xfrm>
          <a:prstGeom prst="wedgeRoundRectCallout">
            <a:avLst>
              <a:gd name="adj1" fmla="val -5431"/>
              <a:gd name="adj2" fmla="val -103887"/>
              <a:gd name="adj3" fmla="val 16667"/>
            </a:avLst>
          </a:prstGeom>
          <a:solidFill>
            <a:schemeClr val="bg1"/>
          </a:solidFill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2400" b="1" dirty="0">
              <a:latin typeface="Poppins"/>
              <a:cs typeface="Poppins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DC78E19-1C71-165B-591D-D69729352E91}"/>
              </a:ext>
            </a:extLst>
          </p:cNvPr>
          <p:cNvSpPr txBox="1"/>
          <p:nvPr/>
        </p:nvSpPr>
        <p:spPr bwMode="auto">
          <a:xfrm>
            <a:off x="7537794" y="5391200"/>
            <a:ext cx="4155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2400" dirty="0">
                <a:cs typeface="Poppins"/>
              </a:rPr>
              <a:t>Verlinkung zur digitalen Entdeckerseite</a:t>
            </a:r>
            <a:endParaRPr sz="2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itel 2"/>
          <p:cNvSpPr>
            <a:spLocks noGrp="1"/>
          </p:cNvSpPr>
          <p:nvPr>
            <p:ph type="title"/>
          </p:nvPr>
        </p:nvSpPr>
        <p:spPr bwMode="auto">
          <a:xfrm>
            <a:off x="555383" y="675977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de-DE" sz="3600"/>
              <a:t>Lehrkräfte-Begleitmaterial</a:t>
            </a:r>
            <a:endParaRPr sz="360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ABDB2DA8-8D99-F4DB-8D64-94CAC7BE8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83" y="2557978"/>
            <a:ext cx="6718824" cy="1906804"/>
          </a:xfrm>
          <a:prstGeom prst="rect">
            <a:avLst/>
          </a:prstGeom>
          <a:effectLst>
            <a:outerShdw blurRad="191643" algn="ctr" rotWithShape="0">
              <a:srgbClr val="000000">
                <a:alpha val="69988"/>
              </a:srgb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F8BE572-8D7C-2E05-E70A-B0FDD3752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5145" y="1907874"/>
            <a:ext cx="5931472" cy="4274149"/>
          </a:xfrm>
          <a:prstGeom prst="rect">
            <a:avLst/>
          </a:prstGeom>
          <a:effectLst>
            <a:outerShdw blurRad="203214" algn="ctr" rotWithShape="0">
              <a:srgbClr val="000000">
                <a:alpha val="70000"/>
              </a:srgbClr>
            </a:outerShdw>
          </a:effectLst>
        </p:spPr>
      </p:pic>
      <p:grpSp>
        <p:nvGrpSpPr>
          <p:cNvPr id="17" name="Gruppieren 16"/>
          <p:cNvGrpSpPr/>
          <p:nvPr/>
        </p:nvGrpSpPr>
        <p:grpSpPr bwMode="auto">
          <a:xfrm>
            <a:off x="994068" y="4841383"/>
            <a:ext cx="3766710" cy="995756"/>
            <a:chOff x="1406583" y="3850261"/>
            <a:chExt cx="3766710" cy="1039527"/>
          </a:xfrm>
        </p:grpSpPr>
        <p:sp>
          <p:nvSpPr>
            <p:cNvPr id="15" name="Abgerundete rechteckige Legende 14"/>
            <p:cNvSpPr/>
            <p:nvPr/>
          </p:nvSpPr>
          <p:spPr bwMode="auto">
            <a:xfrm>
              <a:off x="1406583" y="3850261"/>
              <a:ext cx="3451323" cy="1039527"/>
            </a:xfrm>
            <a:prstGeom prst="wedgeRoundRectCallout">
              <a:avLst>
                <a:gd name="adj1" fmla="val 4729"/>
                <a:gd name="adj2" fmla="val -116427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 dirty="0">
                <a:latin typeface="Poppins"/>
                <a:cs typeface="Poppins"/>
              </a:endParaRPr>
            </a:p>
          </p:txBody>
        </p:sp>
        <p:sp>
          <p:nvSpPr>
            <p:cNvPr id="16" name="Textfeld 15"/>
            <p:cNvSpPr txBox="1"/>
            <p:nvPr/>
          </p:nvSpPr>
          <p:spPr bwMode="auto">
            <a:xfrm>
              <a:off x="1574542" y="3937390"/>
              <a:ext cx="3598751" cy="867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 dirty="0">
                  <a:cs typeface="Poppins"/>
                </a:rPr>
                <a:t>Anregung zur Reflexion über das Gelernte </a:t>
              </a:r>
              <a:endParaRPr sz="2400" dirty="0"/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1EE414EE-7993-1AC2-79DB-CFA905B4EC27}"/>
              </a:ext>
            </a:extLst>
          </p:cNvPr>
          <p:cNvGrpSpPr/>
          <p:nvPr/>
        </p:nvGrpSpPr>
        <p:grpSpPr>
          <a:xfrm>
            <a:off x="8032368" y="5709591"/>
            <a:ext cx="4283945" cy="856385"/>
            <a:chOff x="6253908" y="1487565"/>
            <a:chExt cx="4283945" cy="856385"/>
          </a:xfrm>
        </p:grpSpPr>
        <p:sp>
          <p:nvSpPr>
            <p:cNvPr id="20" name="Abgerundete rechteckige Legende 19">
              <a:extLst>
                <a:ext uri="{FF2B5EF4-FFF2-40B4-BE49-F238E27FC236}">
                  <a16:creationId xmlns:a16="http://schemas.microsoft.com/office/drawing/2014/main" id="{EABFF1B2-C426-6DED-61E0-20CE696B04DE}"/>
                </a:ext>
              </a:extLst>
            </p:cNvPr>
            <p:cNvSpPr/>
            <p:nvPr/>
          </p:nvSpPr>
          <p:spPr bwMode="auto">
            <a:xfrm>
              <a:off x="6253908" y="1487565"/>
              <a:ext cx="3906591" cy="854050"/>
            </a:xfrm>
            <a:prstGeom prst="wedgeRoundRectCallout">
              <a:avLst>
                <a:gd name="adj1" fmla="val -42605"/>
                <a:gd name="adj2" fmla="val -138441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 dirty="0">
                <a:latin typeface="Poppins"/>
                <a:cs typeface="Poppins"/>
              </a:endParaRP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AA61982D-58DE-8AFE-35A6-9AEF5987F004}"/>
                </a:ext>
              </a:extLst>
            </p:cNvPr>
            <p:cNvSpPr txBox="1"/>
            <p:nvPr/>
          </p:nvSpPr>
          <p:spPr bwMode="auto">
            <a:xfrm>
              <a:off x="6382270" y="1512953"/>
              <a:ext cx="41555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 dirty="0">
                  <a:cs typeface="Poppins"/>
                </a:rPr>
                <a:t>Vorschau auf Profiaufträge und Download </a:t>
              </a:r>
              <a:endParaRPr sz="2400" dirty="0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160B1434-10A2-674F-9670-A31DE027EB7D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itel 2">
            <a:extLst>
              <a:ext uri="{FF2B5EF4-FFF2-40B4-BE49-F238E27FC236}">
                <a16:creationId xmlns:a16="http://schemas.microsoft.com/office/drawing/2014/main" id="{E4576FD4-EF1C-237B-030F-494121C2AB9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55383" y="675977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de-DE" sz="3600"/>
              <a:t>Lehrkräfte-Begleitmaterial</a:t>
            </a:r>
            <a:endParaRPr sz="360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EDBF235-7FE6-9C3D-FF7A-A1149DC0A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83" y="2166299"/>
            <a:ext cx="5948315" cy="1890998"/>
          </a:xfrm>
          <a:prstGeom prst="rect">
            <a:avLst/>
          </a:prstGeom>
          <a:effectLst>
            <a:outerShdw blurRad="191296" algn="ctr" rotWithShape="0">
              <a:srgbClr val="000000">
                <a:alpha val="69635"/>
              </a:srgbClr>
            </a:outerShdw>
          </a:effectLst>
        </p:spPr>
      </p:pic>
      <p:sp>
        <p:nvSpPr>
          <p:cNvPr id="11" name="Abgerundete rechteckige Legende 10">
            <a:extLst>
              <a:ext uri="{FF2B5EF4-FFF2-40B4-BE49-F238E27FC236}">
                <a16:creationId xmlns:a16="http://schemas.microsoft.com/office/drawing/2014/main" id="{A5FB18ED-C4DB-E913-494B-266E1569BFB0}"/>
              </a:ext>
            </a:extLst>
          </p:cNvPr>
          <p:cNvSpPr/>
          <p:nvPr/>
        </p:nvSpPr>
        <p:spPr bwMode="auto">
          <a:xfrm>
            <a:off x="555384" y="4393483"/>
            <a:ext cx="2599962" cy="1788540"/>
          </a:xfrm>
          <a:prstGeom prst="wedgeRoundRectCallout">
            <a:avLst>
              <a:gd name="adj1" fmla="val 47410"/>
              <a:gd name="adj2" fmla="val -80040"/>
              <a:gd name="adj3" fmla="val 16667"/>
            </a:avLst>
          </a:prstGeom>
          <a:solidFill>
            <a:schemeClr val="bg1"/>
          </a:solidFill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2400" b="1" dirty="0">
              <a:latin typeface="Poppins"/>
              <a:cs typeface="Poppins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E17A90B-6F97-55A7-D899-1FBE4D4F08DC}"/>
              </a:ext>
            </a:extLst>
          </p:cNvPr>
          <p:cNvSpPr txBox="1"/>
          <p:nvPr/>
        </p:nvSpPr>
        <p:spPr bwMode="auto">
          <a:xfrm>
            <a:off x="668836" y="4502923"/>
            <a:ext cx="28607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2400" dirty="0">
                <a:cs typeface="Poppins"/>
              </a:rPr>
              <a:t>Download </a:t>
            </a:r>
            <a:endParaRPr sz="2400" dirty="0"/>
          </a:p>
          <a:p>
            <a:pPr>
              <a:defRPr/>
            </a:pPr>
            <a:r>
              <a:rPr lang="de-DE" sz="2400" dirty="0">
                <a:cs typeface="Poppins"/>
              </a:rPr>
              <a:t>Aushangmaterial als PDF und editierbare PPTX</a:t>
            </a:r>
            <a:endParaRPr sz="2400" dirty="0"/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1E2A4BFC-6B65-07D2-145C-292DA5A7A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24606">
            <a:off x="4360257" y="3473706"/>
            <a:ext cx="2992988" cy="2444023"/>
          </a:xfrm>
          <a:prstGeom prst="rect">
            <a:avLst/>
          </a:prstGeom>
          <a:effectLst>
            <a:outerShdw blurRad="193291" algn="ctr" rotWithShape="0">
              <a:srgbClr val="000000">
                <a:alpha val="69749"/>
              </a:srgbClr>
            </a:outerShdw>
          </a:effectLst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EECF6EA3-90C9-769E-1F81-D3C964D685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7624" y="1678065"/>
            <a:ext cx="2880703" cy="4060839"/>
          </a:xfrm>
          <a:prstGeom prst="rect">
            <a:avLst/>
          </a:prstGeom>
          <a:effectLst>
            <a:outerShdw blurRad="193291" algn="ctr" rotWithShape="0">
              <a:srgbClr val="000000">
                <a:alpha val="69749"/>
              </a:srgbClr>
            </a:outerShdw>
          </a:effectLst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DA7EEB2D-3E93-264E-85A6-E5CFFCB8B6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41161">
            <a:off x="8741282" y="2026877"/>
            <a:ext cx="2860879" cy="4060839"/>
          </a:xfrm>
          <a:prstGeom prst="rect">
            <a:avLst/>
          </a:prstGeom>
          <a:effectLst>
            <a:outerShdw blurRad="193291" algn="ctr" rotWithShape="0">
              <a:srgbClr val="000000">
                <a:alpha val="69749"/>
              </a:srgbClr>
            </a:outerShdw>
          </a:effectLst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88A53D8E-C4DE-672F-6AB2-B0E61A3C88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264" y="3197838"/>
            <a:ext cx="2380690" cy="3432622"/>
          </a:xfrm>
          <a:prstGeom prst="rect">
            <a:avLst/>
          </a:prstGeom>
          <a:effectLst>
            <a:outerShdw blurRad="200814" algn="ctr" rotWithShape="0">
              <a:srgbClr val="000000">
                <a:alpha val="69786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8681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CD8AE78E-A14C-8FCB-DB1B-08CC85A34ECB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itel 2">
            <a:extLst>
              <a:ext uri="{FF2B5EF4-FFF2-40B4-BE49-F238E27FC236}">
                <a16:creationId xmlns:a16="http://schemas.microsoft.com/office/drawing/2014/main" id="{07563DDB-346B-7691-8063-82C54B90B5D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55383" y="675977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de-DE" sz="3600"/>
              <a:t>Lehrkräfte-Begleitmaterial</a:t>
            </a:r>
            <a:endParaRPr sz="360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DF2CEAA-4C15-E1A4-03B4-3643CAE87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69" y="1576119"/>
            <a:ext cx="5948315" cy="3362722"/>
          </a:xfrm>
          <a:prstGeom prst="rect">
            <a:avLst/>
          </a:prstGeom>
          <a:effectLst>
            <a:outerShdw blurRad="198471" algn="ctr" rotWithShape="0">
              <a:srgbClr val="000000">
                <a:alpha val="70111"/>
              </a:srgbClr>
            </a:outerShdw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F444E7E-840E-C6B0-4496-4152DA93F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389" y="2703050"/>
            <a:ext cx="5948315" cy="3173887"/>
          </a:xfrm>
          <a:prstGeom prst="rect">
            <a:avLst/>
          </a:prstGeom>
          <a:effectLst>
            <a:outerShdw blurRad="198471" algn="ctr" rotWithShape="0">
              <a:srgbClr val="000000">
                <a:alpha val="70111"/>
              </a:srgbClr>
            </a:outerShdw>
          </a:effectLst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80BC7005-5F6A-0D70-7544-3B8B68758713}"/>
              </a:ext>
            </a:extLst>
          </p:cNvPr>
          <p:cNvGrpSpPr/>
          <p:nvPr/>
        </p:nvGrpSpPr>
        <p:grpSpPr bwMode="auto">
          <a:xfrm>
            <a:off x="1293881" y="5103122"/>
            <a:ext cx="5421203" cy="1021114"/>
            <a:chOff x="1406583" y="3850260"/>
            <a:chExt cx="3670861" cy="1065999"/>
          </a:xfrm>
        </p:grpSpPr>
        <p:sp>
          <p:nvSpPr>
            <p:cNvPr id="15" name="Abgerundete rechteckige Legende 14">
              <a:extLst>
                <a:ext uri="{FF2B5EF4-FFF2-40B4-BE49-F238E27FC236}">
                  <a16:creationId xmlns:a16="http://schemas.microsoft.com/office/drawing/2014/main" id="{1218AAF6-43F2-C2CF-2D79-67F03412AFBE}"/>
                </a:ext>
              </a:extLst>
            </p:cNvPr>
            <p:cNvSpPr/>
            <p:nvPr/>
          </p:nvSpPr>
          <p:spPr bwMode="auto">
            <a:xfrm>
              <a:off x="1406583" y="3850260"/>
              <a:ext cx="2296540" cy="1065999"/>
            </a:xfrm>
            <a:prstGeom prst="wedgeRoundRectCallout">
              <a:avLst>
                <a:gd name="adj1" fmla="val 10139"/>
                <a:gd name="adj2" fmla="val -115968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 dirty="0">
                <a:latin typeface="Poppins"/>
                <a:cs typeface="Poppins"/>
              </a:endParaRP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C8D8B2AE-205D-6137-E14E-D332002B550F}"/>
                </a:ext>
              </a:extLst>
            </p:cNvPr>
            <p:cNvSpPr txBox="1"/>
            <p:nvPr/>
          </p:nvSpPr>
          <p:spPr bwMode="auto">
            <a:xfrm>
              <a:off x="1478693" y="3934872"/>
              <a:ext cx="3598751" cy="867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 dirty="0">
                  <a:cs typeface="Poppins"/>
                </a:rPr>
                <a:t>thematische </a:t>
              </a:r>
            </a:p>
            <a:p>
              <a:pPr>
                <a:defRPr/>
              </a:pPr>
              <a:r>
                <a:rPr lang="de-DE" sz="2400" dirty="0">
                  <a:cs typeface="Poppins"/>
                </a:rPr>
                <a:t>Vertiefungsmaterialien</a:t>
              </a:r>
              <a:endParaRPr sz="2400" dirty="0"/>
            </a:p>
          </p:txBody>
        </p:sp>
      </p:grpSp>
      <p:sp>
        <p:nvSpPr>
          <p:cNvPr id="11" name="Abgerundete rechteckige Legende 10">
            <a:extLst>
              <a:ext uri="{FF2B5EF4-FFF2-40B4-BE49-F238E27FC236}">
                <a16:creationId xmlns:a16="http://schemas.microsoft.com/office/drawing/2014/main" id="{648EBE31-695F-DFBD-35D6-5B1BABB3B30A}"/>
              </a:ext>
            </a:extLst>
          </p:cNvPr>
          <p:cNvSpPr/>
          <p:nvPr/>
        </p:nvSpPr>
        <p:spPr bwMode="auto">
          <a:xfrm>
            <a:off x="8744658" y="5123109"/>
            <a:ext cx="2833053" cy="1455337"/>
          </a:xfrm>
          <a:prstGeom prst="wedgeRoundRectCallout">
            <a:avLst>
              <a:gd name="adj1" fmla="val -51650"/>
              <a:gd name="adj2" fmla="val -91386"/>
              <a:gd name="adj3" fmla="val 16667"/>
            </a:avLst>
          </a:prstGeom>
          <a:solidFill>
            <a:schemeClr val="bg1"/>
          </a:solidFill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2400" b="1" dirty="0">
              <a:latin typeface="Poppins"/>
              <a:cs typeface="Poppins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701BC4D-575A-DCF5-0D34-199F820F917A}"/>
              </a:ext>
            </a:extLst>
          </p:cNvPr>
          <p:cNvSpPr txBox="1"/>
          <p:nvPr/>
        </p:nvSpPr>
        <p:spPr bwMode="auto">
          <a:xfrm>
            <a:off x="8857199" y="5250612"/>
            <a:ext cx="3096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2400" dirty="0">
                <a:cs typeface="Poppins"/>
              </a:rPr>
              <a:t>Möglichkeit Rückmeldung zum Material zu geben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628074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580823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512669" y="223640"/>
            <a:ext cx="9419217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>
              <a:defRPr/>
            </a:pPr>
            <a:r>
              <a:rPr lang="de-DE" sz="3600" dirty="0"/>
              <a:t>Begleitheft – </a:t>
            </a:r>
          </a:p>
          <a:p>
            <a:pPr>
              <a:defRPr/>
            </a:pPr>
            <a:r>
              <a:rPr lang="de-DE" sz="3600" dirty="0"/>
              <a:t>Mein Chat- und </a:t>
            </a:r>
            <a:r>
              <a:rPr lang="de-DE" sz="3600" dirty="0" err="1"/>
              <a:t>Social</a:t>
            </a:r>
            <a:r>
              <a:rPr lang="de-DE" sz="3600" dirty="0"/>
              <a:t>-Media-Wissen</a:t>
            </a:r>
            <a:endParaRPr sz="3600" dirty="0"/>
          </a:p>
        </p:txBody>
      </p:sp>
      <p:grpSp>
        <p:nvGrpSpPr>
          <p:cNvPr id="17" name="Gruppieren 16"/>
          <p:cNvGrpSpPr/>
          <p:nvPr/>
        </p:nvGrpSpPr>
        <p:grpSpPr bwMode="auto">
          <a:xfrm>
            <a:off x="5721750" y="3217176"/>
            <a:ext cx="4605482" cy="1019906"/>
            <a:chOff x="4474715" y="5045950"/>
            <a:chExt cx="4097370" cy="869646"/>
          </a:xfrm>
        </p:grpSpPr>
        <p:sp>
          <p:nvSpPr>
            <p:cNvPr id="18" name="Abgerundetes Rechteck 17"/>
            <p:cNvSpPr/>
            <p:nvPr/>
          </p:nvSpPr>
          <p:spPr bwMode="auto">
            <a:xfrm>
              <a:off x="4474715" y="5045950"/>
              <a:ext cx="3428762" cy="86964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dirty="0"/>
            </a:p>
          </p:txBody>
        </p:sp>
        <p:sp>
          <p:nvSpPr>
            <p:cNvPr id="19" name="Textfeld 18"/>
            <p:cNvSpPr txBox="1"/>
            <p:nvPr/>
          </p:nvSpPr>
          <p:spPr bwMode="auto">
            <a:xfrm>
              <a:off x="4628552" y="5115190"/>
              <a:ext cx="3943533" cy="708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 dirty="0">
                  <a:cs typeface="Poppins"/>
                </a:rPr>
                <a:t>Begleitheft mit Glossar zu neuen Begriffen</a:t>
              </a:r>
              <a:endParaRPr sz="2400" dirty="0"/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0E13F73-AA4E-5B6F-9748-DBD5039F6973}"/>
              </a:ext>
            </a:extLst>
          </p:cNvPr>
          <p:cNvGrpSpPr/>
          <p:nvPr/>
        </p:nvGrpSpPr>
        <p:grpSpPr>
          <a:xfrm>
            <a:off x="1317207" y="1994376"/>
            <a:ext cx="4139583" cy="4269997"/>
            <a:chOff x="1031981" y="1521339"/>
            <a:chExt cx="4694904" cy="4694904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CC2FACDE-CACC-A356-DBB6-3BEDE6225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1981" y="1521339"/>
              <a:ext cx="4694904" cy="4694904"/>
            </a:xfrm>
            <a:prstGeom prst="rect">
              <a:avLst/>
            </a:prstGeom>
            <a:effectLst>
              <a:outerShdw blurRad="199110" algn="ctr" rotWithShape="0">
                <a:srgbClr val="000000">
                  <a:alpha val="70200"/>
                </a:srgbClr>
              </a:outerShdw>
            </a:effectLst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F641BC49-C876-D2B5-3654-2FD81AB96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425565">
              <a:off x="2299983" y="4719451"/>
              <a:ext cx="2339130" cy="99320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580823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778476" y="336735"/>
            <a:ext cx="8754131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>
              <a:defRPr/>
            </a:pPr>
            <a:r>
              <a:rPr lang="de-DE" sz="4000" dirty="0"/>
              <a:t>Der Chat-Kompass für die GS</a:t>
            </a:r>
            <a:endParaRPr sz="4000" dirty="0"/>
          </a:p>
        </p:txBody>
      </p:sp>
      <p:sp>
        <p:nvSpPr>
          <p:cNvPr id="3" name="Textfeld 2"/>
          <p:cNvSpPr txBox="1"/>
          <p:nvPr/>
        </p:nvSpPr>
        <p:spPr bwMode="auto">
          <a:xfrm>
            <a:off x="3455010" y="2644942"/>
            <a:ext cx="84616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/>
              <a:t>vermittelt grundlegende Kompetenzen für sichere, respektvolle und reflektierte Kommunikation in digitalen Medienwelten</a:t>
            </a:r>
          </a:p>
          <a:p>
            <a:endParaRPr lang="de-DE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/>
              <a:t>Material ist modular aufgebaut und flexibel einsetzbar</a:t>
            </a:r>
            <a:endParaRPr lang="de-DE" sz="2400" b="0" i="0" u="none" strike="noStrike" cap="none" spc="0" dirty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4CBB75FE-961A-FE4F-19CB-95263079C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56" y="2329773"/>
            <a:ext cx="3677327" cy="3677327"/>
          </a:xfrm>
          <a:prstGeom prst="rect">
            <a:avLst/>
          </a:prstGeom>
          <a:effectLst>
            <a:outerShdw blurRad="192072" algn="ctr" rotWithShape="0">
              <a:schemeClr val="tx1">
                <a:alpha val="70000"/>
              </a:scheme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580823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579920" y="311460"/>
            <a:ext cx="7419434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>
              <a:defRPr/>
            </a:pPr>
            <a:r>
              <a:rPr lang="de-DE" sz="3600" dirty="0"/>
              <a:t>Ihr Feedback zählt!</a:t>
            </a:r>
            <a:endParaRPr sz="3600" dirty="0"/>
          </a:p>
        </p:txBody>
      </p:sp>
      <p:sp>
        <p:nvSpPr>
          <p:cNvPr id="9" name="Textfeld 8"/>
          <p:cNvSpPr txBox="1"/>
          <p:nvPr/>
        </p:nvSpPr>
        <p:spPr bwMode="auto">
          <a:xfrm>
            <a:off x="666185" y="2099646"/>
            <a:ext cx="7419433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3200" dirty="0"/>
              <a:t>Helfen Sie mit, den Chat-Kompass für die GS zu verbessern!</a:t>
            </a:r>
            <a:endParaRPr dirty="0"/>
          </a:p>
          <a:p>
            <a:pPr>
              <a:defRPr/>
            </a:pPr>
            <a:endParaRPr lang="de-DE" sz="3200" dirty="0"/>
          </a:p>
          <a:p>
            <a:pPr>
              <a:defRPr/>
            </a:pPr>
            <a:r>
              <a:rPr lang="de-DE" sz="3200" dirty="0"/>
              <a:t>Das ISB freut sich auf Ihre Anmerkungen zum Material sowie Ihre Erfahrungen bei der Durchführung im Unterricht.</a:t>
            </a:r>
            <a:endParaRPr dirty="0"/>
          </a:p>
          <a:p>
            <a:pPr>
              <a:defRPr/>
            </a:pPr>
            <a:endParaRPr lang="de-DE" sz="3200" dirty="0"/>
          </a:p>
          <a:p>
            <a:pPr>
              <a:defRPr/>
            </a:pPr>
            <a:r>
              <a:rPr lang="de-DE" sz="3200" dirty="0">
                <a:solidFill>
                  <a:schemeClr val="accent1"/>
                </a:solidFill>
              </a:rPr>
              <a:t>digitalkompass@isb.bayern.de</a:t>
            </a:r>
            <a:endParaRPr lang="de-DE" sz="3200" dirty="0"/>
          </a:p>
          <a:p>
            <a:pPr algn="ctr">
              <a:defRPr/>
            </a:pPr>
            <a:endParaRPr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1C622A3-6D42-9D8A-9D11-DFD7995DA1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841" r="26058"/>
          <a:stretch>
            <a:fillRect/>
          </a:stretch>
        </p:blipFill>
        <p:spPr>
          <a:xfrm>
            <a:off x="8085618" y="2290715"/>
            <a:ext cx="3357349" cy="370319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extplatzhalter 2"/>
          <p:cNvSpPr>
            <a:spLocks noGrp="1"/>
          </p:cNvSpPr>
          <p:nvPr>
            <p:ph type="body" sz="quarter" idx="32"/>
          </p:nvPr>
        </p:nvSpPr>
        <p:spPr bwMode="auto">
          <a:xfrm>
            <a:off x="417512" y="336549"/>
            <a:ext cx="11121507" cy="1438274"/>
          </a:xfrm>
        </p:spPr>
        <p:txBody>
          <a:bodyPr/>
          <a:lstStyle/>
          <a:p>
            <a:pPr>
              <a:defRPr/>
            </a:pPr>
            <a:r>
              <a:rPr lang="de-DE" sz="3600" dirty="0"/>
              <a:t>Lernen Sie den </a:t>
            </a:r>
          </a:p>
          <a:p>
            <a:pPr>
              <a:defRPr/>
            </a:pPr>
            <a:r>
              <a:rPr lang="de-DE" sz="3600" dirty="0"/>
              <a:t>Chat-Kompass selbst kennen!</a:t>
            </a:r>
            <a:endParaRPr sz="36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A132330-4E1C-93D1-6498-841727570A4A}"/>
              </a:ext>
            </a:extLst>
          </p:cNvPr>
          <p:cNvSpPr txBox="1"/>
          <p:nvPr/>
        </p:nvSpPr>
        <p:spPr>
          <a:xfrm>
            <a:off x="3822551" y="382524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https://</a:t>
            </a:r>
            <a:r>
              <a:rPr lang="de-DE" dirty="0" err="1"/>
              <a:t>klickpunktschule.bycs.de</a:t>
            </a:r>
            <a:r>
              <a:rPr lang="de-DE" dirty="0"/>
              <a:t>/chat-kompass-</a:t>
            </a:r>
            <a:r>
              <a:rPr lang="de-DE" dirty="0" err="1"/>
              <a:t>gs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0C5745D-AF97-5EDA-56B6-09C7B558A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520" y="2739913"/>
            <a:ext cx="2540000" cy="2540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19786624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682940" y="350382"/>
            <a:ext cx="8754130" cy="143827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>
              <a:defRPr/>
            </a:pPr>
            <a:r>
              <a:rPr lang="de-DE" sz="4000" dirty="0"/>
              <a:t>Module des Chat-Kompasses </a:t>
            </a:r>
            <a:endParaRPr sz="4000" dirty="0"/>
          </a:p>
        </p:txBody>
      </p:sp>
      <p:sp>
        <p:nvSpPr>
          <p:cNvPr id="1444924757" name="Textfeld 2"/>
          <p:cNvSpPr txBox="1"/>
          <p:nvPr/>
        </p:nvSpPr>
        <p:spPr bwMode="auto">
          <a:xfrm>
            <a:off x="563636" y="2574062"/>
            <a:ext cx="107139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2400" b="0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Modul 1: Chatten in meinem Alltag</a:t>
            </a:r>
          </a:p>
          <a:p>
            <a:pPr marR="0" lvl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sz="2400" b="0" i="0" u="none" strike="noStrike" cap="none" spc="0" dirty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2400" b="0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Modul 2: Persönlichkeit und Privatsphäre im „Chatroom“</a:t>
            </a:r>
            <a:endParaRPr sz="2400" dirty="0"/>
          </a:p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sz="2400" b="0" i="0" u="none" strike="noStrike" cap="none" spc="0" dirty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2400" b="0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Modul 3: Ich in der digitalen Welt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" name="Grafik 19">
            <a:extLst>
              <a:ext uri="{FF2B5EF4-FFF2-40B4-BE49-F238E27FC236}">
                <a16:creationId xmlns:a16="http://schemas.microsoft.com/office/drawing/2014/main" id="{DDD37629-EB82-7698-D045-0F8D670B3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0007" y="1995656"/>
            <a:ext cx="2726343" cy="3997848"/>
          </a:xfrm>
          <a:prstGeom prst="rect">
            <a:avLst/>
          </a:prstGeom>
          <a:effectLst>
            <a:outerShdw blurRad="202284" algn="ctr" rotWithShape="0">
              <a:srgbClr val="000000">
                <a:alpha val="69501"/>
              </a:srgbClr>
            </a:outerShdw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67BE3B2-DEF6-B7E8-B8AA-C06A9D892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86130" y="1705362"/>
            <a:ext cx="3677327" cy="3677327"/>
          </a:xfrm>
          <a:prstGeom prst="rect">
            <a:avLst/>
          </a:prstGeom>
          <a:effectLst>
            <a:outerShdw blurRad="192072" algn="ctr" rotWithShape="0">
              <a:schemeClr val="tx1">
                <a:alpha val="70000"/>
              </a:schemeClr>
            </a:outerShdw>
          </a:effectLst>
        </p:spPr>
      </p:pic>
      <p:sp>
        <p:nvSpPr>
          <p:cNvPr id="203580823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628248" y="377930"/>
            <a:ext cx="8754131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>
              <a:defRPr/>
            </a:pPr>
            <a:r>
              <a:rPr lang="de-DE" sz="4000" dirty="0"/>
              <a:t>Drei Materialien greifen ineinander</a:t>
            </a:r>
            <a:endParaRPr sz="4000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2B8D9809-9119-4E04-057C-09907947CC5B}"/>
              </a:ext>
            </a:extLst>
          </p:cNvPr>
          <p:cNvGrpSpPr/>
          <p:nvPr/>
        </p:nvGrpSpPr>
        <p:grpSpPr>
          <a:xfrm>
            <a:off x="8288500" y="5579323"/>
            <a:ext cx="3029355" cy="944418"/>
            <a:chOff x="8646921" y="5382689"/>
            <a:chExt cx="3029355" cy="944418"/>
          </a:xfrm>
        </p:grpSpPr>
        <p:sp>
          <p:nvSpPr>
            <p:cNvPr id="18" name="Abgerundete rechteckige Legende 17">
              <a:extLst>
                <a:ext uri="{FF2B5EF4-FFF2-40B4-BE49-F238E27FC236}">
                  <a16:creationId xmlns:a16="http://schemas.microsoft.com/office/drawing/2014/main" id="{429C1126-3C53-0480-2AD7-329857AD3F6F}"/>
                </a:ext>
              </a:extLst>
            </p:cNvPr>
            <p:cNvSpPr/>
            <p:nvPr/>
          </p:nvSpPr>
          <p:spPr bwMode="auto">
            <a:xfrm>
              <a:off x="9014604" y="5382689"/>
              <a:ext cx="2286000" cy="944418"/>
            </a:xfrm>
            <a:prstGeom prst="wedgeRoundRectCallout">
              <a:avLst>
                <a:gd name="adj1" fmla="val -45482"/>
                <a:gd name="adj2" fmla="val -37582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 dirty="0">
                <a:latin typeface="Poppins"/>
                <a:cs typeface="Poppins"/>
              </a:endParaRPr>
            </a:p>
          </p:txBody>
        </p:sp>
        <p:sp>
          <p:nvSpPr>
            <p:cNvPr id="10" name="Textfeld 9"/>
            <p:cNvSpPr txBox="1"/>
            <p:nvPr/>
          </p:nvSpPr>
          <p:spPr bwMode="auto">
            <a:xfrm>
              <a:off x="8646921" y="5439399"/>
              <a:ext cx="30293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400" dirty="0"/>
                <a:t>Lehrkräfte-Begleitmaterial</a:t>
              </a:r>
              <a:endParaRPr sz="2400" dirty="0"/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A5F38FF4-2569-8414-3D71-DE5C148903CE}"/>
              </a:ext>
            </a:extLst>
          </p:cNvPr>
          <p:cNvGrpSpPr/>
          <p:nvPr/>
        </p:nvGrpSpPr>
        <p:grpSpPr bwMode="auto">
          <a:xfrm>
            <a:off x="1566747" y="4759296"/>
            <a:ext cx="2912879" cy="1568934"/>
            <a:chOff x="2276068" y="2415275"/>
            <a:chExt cx="3614263" cy="1422040"/>
          </a:xfrm>
        </p:grpSpPr>
        <p:sp>
          <p:nvSpPr>
            <p:cNvPr id="12" name="Abgerundete rechteckige Legende 11">
              <a:extLst>
                <a:ext uri="{FF2B5EF4-FFF2-40B4-BE49-F238E27FC236}">
                  <a16:creationId xmlns:a16="http://schemas.microsoft.com/office/drawing/2014/main" id="{A89B1D3B-60BB-FECD-28B3-48CE0E92D724}"/>
                </a:ext>
              </a:extLst>
            </p:cNvPr>
            <p:cNvSpPr/>
            <p:nvPr/>
          </p:nvSpPr>
          <p:spPr bwMode="auto">
            <a:xfrm>
              <a:off x="2429962" y="2415275"/>
              <a:ext cx="3290380" cy="1274055"/>
            </a:xfrm>
            <a:prstGeom prst="wedgeRoundRectCallout">
              <a:avLst>
                <a:gd name="adj1" fmla="val 2420"/>
                <a:gd name="adj2" fmla="val -107617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 dirty="0">
                <a:latin typeface="Poppins"/>
                <a:cs typeface="Poppins"/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EAD524E7-5C55-7E8A-DB76-60093B021E6B}"/>
                </a:ext>
              </a:extLst>
            </p:cNvPr>
            <p:cNvSpPr txBox="1"/>
            <p:nvPr/>
          </p:nvSpPr>
          <p:spPr bwMode="auto">
            <a:xfrm>
              <a:off x="2276068" y="2498304"/>
              <a:ext cx="3614263" cy="13390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400" dirty="0">
                  <a:cs typeface="Poppins"/>
                </a:rPr>
                <a:t>Avatare Mila und Felix führen durch das Heft</a:t>
              </a:r>
              <a:endParaRPr sz="2400" dirty="0"/>
            </a:p>
            <a:p>
              <a:pPr algn="ctr">
                <a:defRPr/>
              </a:pPr>
              <a:endParaRPr dirty="0"/>
            </a:p>
          </p:txBody>
        </p:sp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FFC9F603-C672-DC3E-A5C9-A59DEEDAAC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1140" y="2015711"/>
            <a:ext cx="3133568" cy="3957739"/>
          </a:xfrm>
          <a:prstGeom prst="rect">
            <a:avLst/>
          </a:prstGeom>
          <a:effectLst>
            <a:outerShdw blurRad="200575" algn="ctr" rotWithShape="0">
              <a:srgbClr val="000000">
                <a:alpha val="69557"/>
              </a:srgbClr>
            </a:outerShdw>
          </a:effectLst>
        </p:spPr>
      </p:pic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472D5ADB-FB83-9EA8-0833-61A14ED30C02}"/>
              </a:ext>
            </a:extLst>
          </p:cNvPr>
          <p:cNvGrpSpPr/>
          <p:nvPr/>
        </p:nvGrpSpPr>
        <p:grpSpPr bwMode="auto">
          <a:xfrm>
            <a:off x="4710308" y="5638234"/>
            <a:ext cx="2775231" cy="885507"/>
            <a:chOff x="2611775" y="5680933"/>
            <a:chExt cx="1713476" cy="1074642"/>
          </a:xfrm>
        </p:grpSpPr>
        <p:sp>
          <p:nvSpPr>
            <p:cNvPr id="16" name="Abgerundete rechteckige Legende 15">
              <a:extLst>
                <a:ext uri="{FF2B5EF4-FFF2-40B4-BE49-F238E27FC236}">
                  <a16:creationId xmlns:a16="http://schemas.microsoft.com/office/drawing/2014/main" id="{1CE92E13-C041-393E-0AFC-149B49017934}"/>
                </a:ext>
              </a:extLst>
            </p:cNvPr>
            <p:cNvSpPr/>
            <p:nvPr/>
          </p:nvSpPr>
          <p:spPr bwMode="auto">
            <a:xfrm>
              <a:off x="2706423" y="5680933"/>
              <a:ext cx="1514473" cy="1074642"/>
            </a:xfrm>
            <a:prstGeom prst="wedgeRoundRectCallout">
              <a:avLst>
                <a:gd name="adj1" fmla="val -45482"/>
                <a:gd name="adj2" fmla="val -37582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 dirty="0">
                <a:latin typeface="Poppins"/>
                <a:cs typeface="Poppins"/>
              </a:endParaRP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30D9D3C2-D895-DE87-464C-E172FC491FE3}"/>
                </a:ext>
              </a:extLst>
            </p:cNvPr>
            <p:cNvSpPr txBox="1"/>
            <p:nvPr/>
          </p:nvSpPr>
          <p:spPr bwMode="auto">
            <a:xfrm>
              <a:off x="2611775" y="5680934"/>
              <a:ext cx="1713476" cy="1008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400" dirty="0"/>
                <a:t>interaktive Entdeckerseiten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5366CDC7-9CF4-E848-8043-C2FAFB13849F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5808233" name="Textplatzhalter 22">
            <a:extLst>
              <a:ext uri="{FF2B5EF4-FFF2-40B4-BE49-F238E27FC236}">
                <a16:creationId xmlns:a16="http://schemas.microsoft.com/office/drawing/2014/main" id="{FD9CF07F-D3BD-0C53-17C9-90056A06FB4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629728" y="358760"/>
            <a:ext cx="9283293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>
              <a:defRPr/>
            </a:pPr>
            <a:r>
              <a:rPr lang="de-DE" sz="4000" dirty="0"/>
              <a:t>Analoge Aufgaben im Mitmachheft</a:t>
            </a:r>
            <a:endParaRPr sz="400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AE2AABBC-3C41-BDC7-AAF7-D82C0C5DB60D}"/>
              </a:ext>
            </a:extLst>
          </p:cNvPr>
          <p:cNvGrpSpPr/>
          <p:nvPr/>
        </p:nvGrpSpPr>
        <p:grpSpPr>
          <a:xfrm>
            <a:off x="524591" y="1845475"/>
            <a:ext cx="9930305" cy="4544068"/>
            <a:chOff x="524591" y="1845475"/>
            <a:chExt cx="9930305" cy="4544068"/>
          </a:xfrm>
        </p:grpSpPr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D91EB33F-35B5-79AA-986A-2A8080F55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36045" y="1845475"/>
              <a:ext cx="3018851" cy="4272055"/>
            </a:xfrm>
            <a:prstGeom prst="rect">
              <a:avLst/>
            </a:prstGeom>
            <a:effectLst>
              <a:outerShdw blurRad="198319" algn="ctr" rotWithShape="0">
                <a:srgbClr val="000000">
                  <a:alpha val="69814"/>
                </a:srgbClr>
              </a:outerShdw>
            </a:effectLst>
          </p:spPr>
        </p:pic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92514F7B-1397-5DD4-4E3B-88D399437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524591" y="2712216"/>
              <a:ext cx="3677327" cy="3677327"/>
            </a:xfrm>
            <a:prstGeom prst="rect">
              <a:avLst/>
            </a:prstGeom>
            <a:effectLst>
              <a:outerShdw blurRad="192072" algn="ctr" rotWithShape="0">
                <a:schemeClr val="tx1">
                  <a:alpha val="70000"/>
                </a:schemeClr>
              </a:outerShdw>
            </a:effectLst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014BDA65-C1DD-DEDE-3882-5A25B8C28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08172" y="1948635"/>
              <a:ext cx="3018851" cy="4272055"/>
            </a:xfrm>
            <a:prstGeom prst="rect">
              <a:avLst/>
            </a:prstGeom>
            <a:effectLst>
              <a:outerShdw blurRad="197705" algn="ctr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CF141A5C-32F9-B8B6-A537-EE2FBA49C697}"/>
              </a:ext>
            </a:extLst>
          </p:cNvPr>
          <p:cNvGrpSpPr/>
          <p:nvPr/>
        </p:nvGrpSpPr>
        <p:grpSpPr bwMode="auto">
          <a:xfrm>
            <a:off x="9283293" y="4215384"/>
            <a:ext cx="3881627" cy="1208537"/>
            <a:chOff x="1958895" y="2543183"/>
            <a:chExt cx="3881627" cy="1208537"/>
          </a:xfrm>
        </p:grpSpPr>
        <p:sp>
          <p:nvSpPr>
            <p:cNvPr id="12" name="Abgerundete rechteckige Legende 11">
              <a:extLst>
                <a:ext uri="{FF2B5EF4-FFF2-40B4-BE49-F238E27FC236}">
                  <a16:creationId xmlns:a16="http://schemas.microsoft.com/office/drawing/2014/main" id="{00A927A5-78F4-A548-CE52-FAD9CF81747E}"/>
                </a:ext>
              </a:extLst>
            </p:cNvPr>
            <p:cNvSpPr/>
            <p:nvPr/>
          </p:nvSpPr>
          <p:spPr bwMode="auto">
            <a:xfrm>
              <a:off x="1958895" y="2551391"/>
              <a:ext cx="2753610" cy="1200329"/>
            </a:xfrm>
            <a:prstGeom prst="wedgeRoundRectCallout">
              <a:avLst>
                <a:gd name="adj1" fmla="val -33405"/>
                <a:gd name="adj2" fmla="val -113793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 dirty="0">
                <a:latin typeface="Poppins"/>
                <a:cs typeface="Poppins"/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85039EAC-1C70-D617-E215-1A9CD7369D89}"/>
                </a:ext>
              </a:extLst>
            </p:cNvPr>
            <p:cNvSpPr txBox="1"/>
            <p:nvPr/>
          </p:nvSpPr>
          <p:spPr bwMode="auto">
            <a:xfrm>
              <a:off x="2091753" y="2543183"/>
              <a:ext cx="3748769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 dirty="0">
                  <a:cs typeface="Poppins"/>
                </a:rPr>
                <a:t>Erklärung von </a:t>
              </a:r>
              <a:endParaRPr sz="2400" dirty="0"/>
            </a:p>
            <a:p>
              <a:pPr>
                <a:defRPr/>
              </a:pPr>
              <a:r>
                <a:rPr lang="de-DE" sz="2400" dirty="0">
                  <a:cs typeface="Poppins"/>
                </a:rPr>
                <a:t>Fremdwörtern auf </a:t>
              </a:r>
            </a:p>
            <a:p>
              <a:pPr>
                <a:defRPr/>
              </a:pPr>
              <a:r>
                <a:rPr lang="de-DE" sz="2400" dirty="0">
                  <a:cs typeface="Poppins"/>
                </a:rPr>
                <a:t>Notiz-Zetteln</a:t>
              </a:r>
              <a:endParaRPr sz="2400" dirty="0"/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254CF99-4305-DA57-AC8A-900F0F86CF55}"/>
              </a:ext>
            </a:extLst>
          </p:cNvPr>
          <p:cNvGrpSpPr/>
          <p:nvPr/>
        </p:nvGrpSpPr>
        <p:grpSpPr>
          <a:xfrm>
            <a:off x="629728" y="1797035"/>
            <a:ext cx="4927202" cy="1254874"/>
            <a:chOff x="629728" y="2084779"/>
            <a:chExt cx="4927202" cy="1254874"/>
          </a:xfrm>
        </p:grpSpPr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6AA8B121-1F89-1BA6-C6F6-F0CD1D8DCB6C}"/>
                </a:ext>
              </a:extLst>
            </p:cNvPr>
            <p:cNvGrpSpPr/>
            <p:nvPr/>
          </p:nvGrpSpPr>
          <p:grpSpPr bwMode="auto">
            <a:xfrm>
              <a:off x="629728" y="2084779"/>
              <a:ext cx="4927202" cy="1254874"/>
              <a:chOff x="1594753" y="2523911"/>
              <a:chExt cx="4927202" cy="1255638"/>
            </a:xfrm>
          </p:grpSpPr>
          <p:sp>
            <p:nvSpPr>
              <p:cNvPr id="5" name="Abgerundete rechteckige Legende 4">
                <a:extLst>
                  <a:ext uri="{FF2B5EF4-FFF2-40B4-BE49-F238E27FC236}">
                    <a16:creationId xmlns:a16="http://schemas.microsoft.com/office/drawing/2014/main" id="{FB534C6E-CF8C-FB19-9D9C-0E4D4CA6C9AF}"/>
                  </a:ext>
                </a:extLst>
              </p:cNvPr>
              <p:cNvSpPr/>
              <p:nvPr/>
            </p:nvSpPr>
            <p:spPr bwMode="auto">
              <a:xfrm>
                <a:off x="1594753" y="2523911"/>
                <a:ext cx="4192837" cy="1255638"/>
              </a:xfrm>
              <a:prstGeom prst="wedgeRoundRectCallout">
                <a:avLst>
                  <a:gd name="adj1" fmla="val 57335"/>
                  <a:gd name="adj2" fmla="val 147869"/>
                  <a:gd name="adj3" fmla="val 16667"/>
                </a:avLst>
              </a:prstGeom>
              <a:solidFill>
                <a:schemeClr val="bg1"/>
              </a:solidFill>
              <a:ln w="952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de-DE" sz="2400" b="1" dirty="0">
                  <a:latin typeface="Poppins"/>
                  <a:cs typeface="Poppins"/>
                </a:endParaRPr>
              </a:p>
            </p:txBody>
          </p:sp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1B8B7077-5582-1537-1877-A2D85E488A98}"/>
                  </a:ext>
                </a:extLst>
              </p:cNvPr>
              <p:cNvSpPr txBox="1"/>
              <p:nvPr/>
            </p:nvSpPr>
            <p:spPr bwMode="auto">
              <a:xfrm>
                <a:off x="1688727" y="2566748"/>
                <a:ext cx="4833228" cy="12003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de-DE" sz="2400" dirty="0">
                    <a:cs typeface="Poppins"/>
                  </a:rPr>
                  <a:t>wiederkehrende Icons </a:t>
                </a:r>
              </a:p>
              <a:p>
                <a:pPr>
                  <a:defRPr/>
                </a:pPr>
                <a:r>
                  <a:rPr lang="de-DE" sz="2400" dirty="0">
                    <a:cs typeface="Poppins"/>
                  </a:rPr>
                  <a:t>für bestimmte Arbeitsschritte</a:t>
                </a:r>
                <a:endParaRPr sz="2400" dirty="0"/>
              </a:p>
              <a:p>
                <a:pPr>
                  <a:defRPr/>
                </a:pPr>
                <a:r>
                  <a:rPr lang="de-DE" sz="2400" dirty="0">
                    <a:cs typeface="Poppins"/>
                  </a:rPr>
                  <a:t>zur besseren Orientierung</a:t>
                </a:r>
                <a:endParaRPr sz="2400" dirty="0"/>
              </a:p>
            </p:txBody>
          </p:sp>
        </p:grpSp>
        <p:pic>
          <p:nvPicPr>
            <p:cNvPr id="7" name="Grafik 6" descr="Ein Bild, das Entwurf, Kreis, Schwarz, Schwarzweiß enthält.&#10;&#10;KI-generierte Inhalte können fehlerhaft sein.">
              <a:extLst>
                <a:ext uri="{FF2B5EF4-FFF2-40B4-BE49-F238E27FC236}">
                  <a16:creationId xmlns:a16="http://schemas.microsoft.com/office/drawing/2014/main" id="{21579D74-3BAD-F302-EB0A-E3285107C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14581" y="2168249"/>
              <a:ext cx="538814" cy="441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8812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AF7C916-A76F-0943-FE1E-21181FB8C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099" y="1706429"/>
            <a:ext cx="3113103" cy="4405433"/>
          </a:xfrm>
          <a:prstGeom prst="rect">
            <a:avLst/>
          </a:prstGeom>
          <a:effectLst>
            <a:outerShdw blurRad="197276" algn="ctr" rotWithShape="0">
              <a:srgbClr val="000000">
                <a:alpha val="70000"/>
              </a:srgbClr>
            </a:outerShdw>
          </a:effectLst>
        </p:spPr>
      </p:pic>
      <p:sp>
        <p:nvSpPr>
          <p:cNvPr id="203580823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362518" y="340987"/>
            <a:ext cx="10318479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>
              <a:defRPr/>
            </a:pPr>
            <a:r>
              <a:rPr lang="de-DE" sz="4000" dirty="0"/>
              <a:t> </a:t>
            </a:r>
            <a:r>
              <a:rPr lang="de-DE" sz="3600" dirty="0"/>
              <a:t>Der Weg zur digitalen Entdeckerseite</a:t>
            </a:r>
            <a:endParaRPr sz="3600" dirty="0"/>
          </a:p>
        </p:txBody>
      </p:sp>
      <p:sp>
        <p:nvSpPr>
          <p:cNvPr id="12" name="Pfeil: nach rechts 11"/>
          <p:cNvSpPr/>
          <p:nvPr/>
        </p:nvSpPr>
        <p:spPr bwMode="auto">
          <a:xfrm>
            <a:off x="5521759" y="2646731"/>
            <a:ext cx="890330" cy="94482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grpSp>
        <p:nvGrpSpPr>
          <p:cNvPr id="4" name="Gruppieren 3"/>
          <p:cNvGrpSpPr/>
          <p:nvPr/>
        </p:nvGrpSpPr>
        <p:grpSpPr bwMode="auto">
          <a:xfrm>
            <a:off x="3112967" y="1487424"/>
            <a:ext cx="3763001" cy="1050571"/>
            <a:chOff x="2196053" y="2396958"/>
            <a:chExt cx="3763001" cy="1050571"/>
          </a:xfrm>
        </p:grpSpPr>
        <p:sp>
          <p:nvSpPr>
            <p:cNvPr id="8" name="Abgerundete rechteckige Legende 7"/>
            <p:cNvSpPr/>
            <p:nvPr/>
          </p:nvSpPr>
          <p:spPr bwMode="auto">
            <a:xfrm>
              <a:off x="2196053" y="2396958"/>
              <a:ext cx="3277353" cy="1050571"/>
            </a:xfrm>
            <a:prstGeom prst="wedgeRoundRectCallout">
              <a:avLst>
                <a:gd name="adj1" fmla="val -41484"/>
                <a:gd name="adj2" fmla="val 95711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 dirty="0">
                <a:latin typeface="Poppins"/>
                <a:cs typeface="Poppins"/>
              </a:endParaRPr>
            </a:p>
          </p:txBody>
        </p:sp>
        <p:sp>
          <p:nvSpPr>
            <p:cNvPr id="11" name="Textfeld 10"/>
            <p:cNvSpPr txBox="1"/>
            <p:nvPr/>
          </p:nvSpPr>
          <p:spPr bwMode="auto">
            <a:xfrm>
              <a:off x="2360303" y="2506363"/>
              <a:ext cx="359875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 dirty="0">
                  <a:cs typeface="Poppins"/>
                </a:rPr>
                <a:t>Start im Mitmachheft über den QR-Code</a:t>
              </a:r>
              <a:endParaRPr sz="2400" dirty="0"/>
            </a:p>
          </p:txBody>
        </p:sp>
      </p:grpSp>
      <p:grpSp>
        <p:nvGrpSpPr>
          <p:cNvPr id="15" name="Gruppieren 14"/>
          <p:cNvGrpSpPr/>
          <p:nvPr/>
        </p:nvGrpSpPr>
        <p:grpSpPr bwMode="auto">
          <a:xfrm>
            <a:off x="2772229" y="4994241"/>
            <a:ext cx="3730320" cy="1780244"/>
            <a:chOff x="1851213" y="2443961"/>
            <a:chExt cx="3730320" cy="1780244"/>
          </a:xfrm>
        </p:grpSpPr>
        <p:sp>
          <p:nvSpPr>
            <p:cNvPr id="16" name="Abgerundete rechteckige Legende 15"/>
            <p:cNvSpPr/>
            <p:nvPr/>
          </p:nvSpPr>
          <p:spPr bwMode="auto">
            <a:xfrm>
              <a:off x="1851213" y="2443961"/>
              <a:ext cx="3730320" cy="1780244"/>
            </a:xfrm>
            <a:prstGeom prst="wedgeRoundRectCallout">
              <a:avLst>
                <a:gd name="adj1" fmla="val -45911"/>
                <a:gd name="adj2" fmla="val -89809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 dirty="0">
                <a:latin typeface="Poppins"/>
                <a:cs typeface="Poppins"/>
              </a:endParaRPr>
            </a:p>
          </p:txBody>
        </p:sp>
        <p:sp>
          <p:nvSpPr>
            <p:cNvPr id="17" name="Textfeld 16"/>
            <p:cNvSpPr txBox="1"/>
            <p:nvPr/>
          </p:nvSpPr>
          <p:spPr bwMode="auto">
            <a:xfrm>
              <a:off x="1982782" y="2545809"/>
              <a:ext cx="3598751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 dirty="0">
                  <a:cs typeface="Poppins"/>
                </a:rPr>
                <a:t>Rückkehr auf die Mitmachheftseite </a:t>
              </a:r>
              <a:endParaRPr sz="2400" dirty="0"/>
            </a:p>
            <a:p>
              <a:pPr>
                <a:defRPr/>
              </a:pPr>
              <a:r>
                <a:rPr lang="de-DE" sz="2400" dirty="0">
                  <a:cs typeface="Poppins"/>
                </a:rPr>
                <a:t>nach dem Bearbeiten der digitalen Entdeckerseite</a:t>
              </a:r>
              <a:endParaRPr sz="2400" dirty="0"/>
            </a:p>
          </p:txBody>
        </p:sp>
      </p:grpSp>
      <p:sp>
        <p:nvSpPr>
          <p:cNvPr id="18" name="Pfeil: nach rechts 11"/>
          <p:cNvSpPr/>
          <p:nvPr/>
        </p:nvSpPr>
        <p:spPr bwMode="auto">
          <a:xfrm flipH="1">
            <a:off x="5076593" y="3835125"/>
            <a:ext cx="890331" cy="94482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291479C7-011D-ABF1-6B91-F21899A25405}"/>
              </a:ext>
            </a:extLst>
          </p:cNvPr>
          <p:cNvGrpSpPr/>
          <p:nvPr/>
        </p:nvGrpSpPr>
        <p:grpSpPr>
          <a:xfrm>
            <a:off x="6698315" y="1300359"/>
            <a:ext cx="4683176" cy="2634287"/>
            <a:chOff x="6698315" y="1235404"/>
            <a:chExt cx="4683176" cy="2634287"/>
          </a:xfrm>
          <a:effectLst>
            <a:outerShdw blurRad="192798" algn="ctr" rotWithShape="0">
              <a:srgbClr val="000000">
                <a:alpha val="70140"/>
              </a:srgbClr>
            </a:outerShdw>
          </a:effectLst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88D5BC73-684A-2E9E-8DB3-022727B80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8315" y="1235404"/>
              <a:ext cx="4683176" cy="2634287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171B8939-69A2-1996-1692-AA4716740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36713" y="1374849"/>
              <a:ext cx="3184032" cy="2326292"/>
            </a:xfrm>
            <a:prstGeom prst="rect">
              <a:avLst/>
            </a:prstGeom>
          </p:spPr>
        </p:pic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3B972952-B70C-AFC2-8FDC-735208A5DBEC}"/>
              </a:ext>
            </a:extLst>
          </p:cNvPr>
          <p:cNvGrpSpPr/>
          <p:nvPr/>
        </p:nvGrpSpPr>
        <p:grpSpPr>
          <a:xfrm>
            <a:off x="6698315" y="3858918"/>
            <a:ext cx="4683176" cy="2634287"/>
            <a:chOff x="6698315" y="3683668"/>
            <a:chExt cx="4683176" cy="2634287"/>
          </a:xfrm>
          <a:effectLst>
            <a:outerShdw blurRad="192798" algn="ctr" rotWithShape="0">
              <a:srgbClr val="000000">
                <a:alpha val="70140"/>
              </a:srgbClr>
            </a:outerShdw>
          </a:effectLst>
        </p:grpSpPr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1D55E8D1-C5A7-DAE7-C952-74A659C46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6698315" y="3683668"/>
              <a:ext cx="4683176" cy="2634287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330BA1CA-3F8E-5E24-21CB-D2C8056B1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03994" y="3835125"/>
              <a:ext cx="3216751" cy="228306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0A24CA96-2C70-FD61-421D-E0A6C58ED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8049" y="1352919"/>
            <a:ext cx="4015901" cy="5072138"/>
          </a:xfrm>
          <a:prstGeom prst="rect">
            <a:avLst/>
          </a:prstGeom>
          <a:effectLst>
            <a:outerShdw blurRad="196410" algn="ctr" rotWithShape="0">
              <a:srgbClr val="000000">
                <a:alpha val="70000"/>
              </a:srgbClr>
            </a:outerShdw>
          </a:effectLst>
        </p:spPr>
      </p:pic>
      <p:sp>
        <p:nvSpPr>
          <p:cNvPr id="203580823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574541" y="331358"/>
            <a:ext cx="9419217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>
              <a:defRPr/>
            </a:pPr>
            <a:r>
              <a:rPr lang="de-DE" sz="3600" dirty="0"/>
              <a:t>Aufbau der digitalen Entdeckerseiten</a:t>
            </a:r>
            <a:endParaRPr sz="3600" dirty="0"/>
          </a:p>
        </p:txBody>
      </p:sp>
      <p:grpSp>
        <p:nvGrpSpPr>
          <p:cNvPr id="3" name="Gruppieren 2"/>
          <p:cNvGrpSpPr/>
          <p:nvPr/>
        </p:nvGrpSpPr>
        <p:grpSpPr bwMode="auto">
          <a:xfrm>
            <a:off x="80018" y="2061059"/>
            <a:ext cx="3830230" cy="1497738"/>
            <a:chOff x="2276070" y="2404253"/>
            <a:chExt cx="3830230" cy="1497738"/>
          </a:xfrm>
        </p:grpSpPr>
        <p:sp>
          <p:nvSpPr>
            <p:cNvPr id="4" name="Abgerundete rechteckige Legende 3"/>
            <p:cNvSpPr/>
            <p:nvPr/>
          </p:nvSpPr>
          <p:spPr bwMode="auto">
            <a:xfrm>
              <a:off x="2276070" y="2404253"/>
              <a:ext cx="3830230" cy="1497738"/>
            </a:xfrm>
            <a:prstGeom prst="wedgeRoundRectCallout">
              <a:avLst>
                <a:gd name="adj1" fmla="val 65541"/>
                <a:gd name="adj2" fmla="val 38611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5" name="Textfeld 4"/>
            <p:cNvSpPr txBox="1"/>
            <p:nvPr/>
          </p:nvSpPr>
          <p:spPr bwMode="auto">
            <a:xfrm>
              <a:off x="2402451" y="2558582"/>
              <a:ext cx="3598751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 dirty="0">
                  <a:cs typeface="Poppins"/>
                </a:rPr>
                <a:t>Einstieg über einen themenbezogenen Dialog der Avatare</a:t>
              </a:r>
              <a:endParaRPr sz="2400" dirty="0"/>
            </a:p>
          </p:txBody>
        </p:sp>
      </p:grpSp>
      <p:grpSp>
        <p:nvGrpSpPr>
          <p:cNvPr id="9" name="Gruppieren 8"/>
          <p:cNvGrpSpPr/>
          <p:nvPr/>
        </p:nvGrpSpPr>
        <p:grpSpPr bwMode="auto">
          <a:xfrm>
            <a:off x="7791601" y="2780195"/>
            <a:ext cx="3878703" cy="778602"/>
            <a:chOff x="2196052" y="2404253"/>
            <a:chExt cx="3878703" cy="778602"/>
          </a:xfrm>
        </p:grpSpPr>
        <p:sp>
          <p:nvSpPr>
            <p:cNvPr id="10" name="Abgerundete rechteckige Legende 9"/>
            <p:cNvSpPr/>
            <p:nvPr/>
          </p:nvSpPr>
          <p:spPr bwMode="auto">
            <a:xfrm>
              <a:off x="2196052" y="2404253"/>
              <a:ext cx="3754501" cy="778602"/>
            </a:xfrm>
            <a:prstGeom prst="wedgeRoundRectCallout">
              <a:avLst>
                <a:gd name="adj1" fmla="val -52910"/>
                <a:gd name="adj2" fmla="val 72838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 dirty="0">
                <a:latin typeface="Poppins"/>
                <a:cs typeface="Poppins"/>
              </a:endParaRPr>
            </a:p>
          </p:txBody>
        </p:sp>
        <p:sp>
          <p:nvSpPr>
            <p:cNvPr id="12" name="Textfeld 11"/>
            <p:cNvSpPr txBox="1"/>
            <p:nvPr/>
          </p:nvSpPr>
          <p:spPr bwMode="auto">
            <a:xfrm>
              <a:off x="2476004" y="2578110"/>
              <a:ext cx="359875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400" dirty="0">
                  <a:cs typeface="Poppins"/>
                </a:rPr>
                <a:t>Hörtext zum Nachlesen </a:t>
              </a:r>
              <a:endParaRPr sz="2400" dirty="0"/>
            </a:p>
          </p:txBody>
        </p:sp>
      </p:grpSp>
      <p:pic>
        <p:nvPicPr>
          <p:cNvPr id="16" name="Grafik 15" descr="Ein Bild, das Text, Design, Gerät enthält.&#10;&#10;KI-generierte Inhalte können fehlerhaft sein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926149" y="2953596"/>
            <a:ext cx="355600" cy="431799"/>
          </a:xfrm>
          <a:prstGeom prst="rect">
            <a:avLst/>
          </a:prstGeom>
        </p:spPr>
      </p:pic>
      <p:grpSp>
        <p:nvGrpSpPr>
          <p:cNvPr id="17" name="Gruppieren 16"/>
          <p:cNvGrpSpPr/>
          <p:nvPr/>
        </p:nvGrpSpPr>
        <p:grpSpPr bwMode="auto">
          <a:xfrm>
            <a:off x="902973" y="4477348"/>
            <a:ext cx="3598751" cy="756200"/>
            <a:chOff x="2427531" y="2404253"/>
            <a:chExt cx="3598751" cy="756200"/>
          </a:xfrm>
        </p:grpSpPr>
        <p:sp>
          <p:nvSpPr>
            <p:cNvPr id="18" name="Abgerundete rechteckige Legende 17"/>
            <p:cNvSpPr/>
            <p:nvPr/>
          </p:nvSpPr>
          <p:spPr bwMode="auto">
            <a:xfrm>
              <a:off x="2836190" y="2404253"/>
              <a:ext cx="2691086" cy="756200"/>
            </a:xfrm>
            <a:prstGeom prst="wedgeRoundRectCallout">
              <a:avLst>
                <a:gd name="adj1" fmla="val 66810"/>
                <a:gd name="adj2" fmla="val 29466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19" name="Textfeld 18"/>
            <p:cNvSpPr txBox="1"/>
            <p:nvPr/>
          </p:nvSpPr>
          <p:spPr bwMode="auto">
            <a:xfrm>
              <a:off x="2427531" y="2566908"/>
              <a:ext cx="359875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400" dirty="0">
                  <a:cs typeface="Poppins"/>
                </a:rPr>
                <a:t>Input zum Thema</a:t>
              </a:r>
              <a:endParaRPr sz="2400" dirty="0"/>
            </a:p>
          </p:txBody>
        </p:sp>
      </p:grpSp>
      <p:grpSp>
        <p:nvGrpSpPr>
          <p:cNvPr id="20" name="Gruppieren 19"/>
          <p:cNvGrpSpPr/>
          <p:nvPr/>
        </p:nvGrpSpPr>
        <p:grpSpPr bwMode="auto">
          <a:xfrm>
            <a:off x="7915804" y="4122528"/>
            <a:ext cx="4496004" cy="1097238"/>
            <a:chOff x="2196052" y="2404253"/>
            <a:chExt cx="4496004" cy="1097238"/>
          </a:xfrm>
        </p:grpSpPr>
        <p:sp>
          <p:nvSpPr>
            <p:cNvPr id="21" name="Abgerundete rechteckige Legende 20"/>
            <p:cNvSpPr/>
            <p:nvPr/>
          </p:nvSpPr>
          <p:spPr bwMode="auto">
            <a:xfrm>
              <a:off x="2196052" y="2404253"/>
              <a:ext cx="3754500" cy="1097238"/>
            </a:xfrm>
            <a:prstGeom prst="wedgeRoundRectCallout">
              <a:avLst>
                <a:gd name="adj1" fmla="val -73277"/>
                <a:gd name="adj2" fmla="val 55912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 dirty="0">
                <a:latin typeface="Poppins"/>
                <a:cs typeface="Poppins"/>
              </a:endParaRPr>
            </a:p>
          </p:txBody>
        </p:sp>
        <p:sp>
          <p:nvSpPr>
            <p:cNvPr id="22" name="Textfeld 21"/>
            <p:cNvSpPr txBox="1"/>
            <p:nvPr/>
          </p:nvSpPr>
          <p:spPr bwMode="auto">
            <a:xfrm>
              <a:off x="3093305" y="2547333"/>
              <a:ext cx="359875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 dirty="0">
                  <a:cs typeface="Poppins"/>
                </a:rPr>
                <a:t>Differenzierung:</a:t>
              </a:r>
              <a:endParaRPr sz="2400" dirty="0"/>
            </a:p>
            <a:p>
              <a:pPr>
                <a:defRPr/>
              </a:pPr>
              <a:r>
                <a:rPr lang="de-DE" sz="2400" dirty="0">
                  <a:cs typeface="Poppins"/>
                </a:rPr>
                <a:t>Audio zum Lesetext</a:t>
              </a:r>
              <a:endParaRPr sz="2400" dirty="0"/>
            </a:p>
          </p:txBody>
        </p:sp>
      </p:grpSp>
      <p:pic>
        <p:nvPicPr>
          <p:cNvPr id="24" name="Grafik 23" descr="Ein Bild, das Logo, Symbol, Grafiken, Design enthält.&#10;&#10;KI-generierte Inhalte können fehlerhaft sein.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936758" y="4471556"/>
            <a:ext cx="876299" cy="4191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3DB7D360-BB42-7EC7-8C24-6F20CBF334E7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9E5A00A-229B-949A-0311-4D6EBE535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240659" y="1559248"/>
            <a:ext cx="5710681" cy="4823795"/>
          </a:xfrm>
          <a:prstGeom prst="rect">
            <a:avLst/>
          </a:prstGeom>
          <a:effectLst>
            <a:outerShdw blurRad="197102" algn="ctr" rotWithShape="0">
              <a:srgbClr val="000000">
                <a:alpha val="69636"/>
              </a:srgbClr>
            </a:outerShdw>
          </a:effectLst>
        </p:spPr>
      </p:pic>
      <p:sp>
        <p:nvSpPr>
          <p:cNvPr id="2035808233" name="Textplatzhalter 22">
            <a:extLst>
              <a:ext uri="{FF2B5EF4-FFF2-40B4-BE49-F238E27FC236}">
                <a16:creationId xmlns:a16="http://schemas.microsoft.com/office/drawing/2014/main" id="{94268689-BB26-F40D-7729-0671BA102E4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574541" y="331358"/>
            <a:ext cx="9419217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>
              <a:defRPr/>
            </a:pPr>
            <a:r>
              <a:rPr lang="de-DE" sz="3600" dirty="0"/>
              <a:t>Aufbau der digitalen Entdeckerseiten</a:t>
            </a:r>
            <a:endParaRPr sz="3600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D7B4BC1-664C-DE07-84FF-0102725AFFB5}"/>
              </a:ext>
            </a:extLst>
          </p:cNvPr>
          <p:cNvGrpSpPr/>
          <p:nvPr/>
        </p:nvGrpSpPr>
        <p:grpSpPr bwMode="auto">
          <a:xfrm>
            <a:off x="116741" y="3206736"/>
            <a:ext cx="3714490" cy="961902"/>
            <a:chOff x="2162068" y="3503820"/>
            <a:chExt cx="3714490" cy="961902"/>
          </a:xfrm>
        </p:grpSpPr>
        <p:sp>
          <p:nvSpPr>
            <p:cNvPr id="4" name="Abgerundete rechteckige Legende 3">
              <a:extLst>
                <a:ext uri="{FF2B5EF4-FFF2-40B4-BE49-F238E27FC236}">
                  <a16:creationId xmlns:a16="http://schemas.microsoft.com/office/drawing/2014/main" id="{64C3F718-090D-BB07-019B-BB0054E9A31A}"/>
                </a:ext>
              </a:extLst>
            </p:cNvPr>
            <p:cNvSpPr/>
            <p:nvPr/>
          </p:nvSpPr>
          <p:spPr bwMode="auto">
            <a:xfrm>
              <a:off x="2162068" y="3503820"/>
              <a:ext cx="3714490" cy="961902"/>
            </a:xfrm>
            <a:prstGeom prst="wedgeRoundRectCallout">
              <a:avLst>
                <a:gd name="adj1" fmla="val 60255"/>
                <a:gd name="adj2" fmla="val -45933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8385FFF7-9943-F0E1-E17E-A8A29D230136}"/>
                </a:ext>
              </a:extLst>
            </p:cNvPr>
            <p:cNvSpPr txBox="1"/>
            <p:nvPr/>
          </p:nvSpPr>
          <p:spPr bwMode="auto">
            <a:xfrm>
              <a:off x="2277807" y="3569272"/>
              <a:ext cx="359875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 dirty="0">
                  <a:cs typeface="Poppins"/>
                </a:rPr>
                <a:t>themenbezogener Dialog der Avatare</a:t>
              </a:r>
              <a:endParaRPr sz="2400" dirty="0"/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1E839F24-0141-828F-B01D-094B35E2EEC3}"/>
              </a:ext>
            </a:extLst>
          </p:cNvPr>
          <p:cNvGrpSpPr/>
          <p:nvPr/>
        </p:nvGrpSpPr>
        <p:grpSpPr bwMode="auto">
          <a:xfrm>
            <a:off x="8034528" y="4305402"/>
            <a:ext cx="3758605" cy="967764"/>
            <a:chOff x="2314776" y="2587127"/>
            <a:chExt cx="3758605" cy="967764"/>
          </a:xfrm>
        </p:grpSpPr>
        <p:sp>
          <p:nvSpPr>
            <p:cNvPr id="21" name="Abgerundete rechteckige Legende 20">
              <a:extLst>
                <a:ext uri="{FF2B5EF4-FFF2-40B4-BE49-F238E27FC236}">
                  <a16:creationId xmlns:a16="http://schemas.microsoft.com/office/drawing/2014/main" id="{F22AFE0C-A09D-2FE0-C6F4-9E58ACE921F1}"/>
                </a:ext>
              </a:extLst>
            </p:cNvPr>
            <p:cNvSpPr/>
            <p:nvPr/>
          </p:nvSpPr>
          <p:spPr bwMode="auto">
            <a:xfrm>
              <a:off x="2314776" y="2587127"/>
              <a:ext cx="2462784" cy="967764"/>
            </a:xfrm>
            <a:prstGeom prst="wedgeRoundRectCallout">
              <a:avLst>
                <a:gd name="adj1" fmla="val -96655"/>
                <a:gd name="adj2" fmla="val 19712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 dirty="0">
                <a:latin typeface="Poppins"/>
                <a:cs typeface="Poppins"/>
              </a:endParaRP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8787942A-1BA8-C875-EA75-CF8B4D1EFDEB}"/>
                </a:ext>
              </a:extLst>
            </p:cNvPr>
            <p:cNvSpPr txBox="1"/>
            <p:nvPr/>
          </p:nvSpPr>
          <p:spPr bwMode="auto">
            <a:xfrm>
              <a:off x="2474630" y="2655510"/>
              <a:ext cx="359875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 dirty="0">
                  <a:cs typeface="Poppins"/>
                </a:rPr>
                <a:t>interaktive </a:t>
              </a:r>
            </a:p>
            <a:p>
              <a:pPr>
                <a:defRPr/>
              </a:pPr>
              <a:r>
                <a:rPr lang="de-DE" sz="2400" dirty="0">
                  <a:cs typeface="Poppins"/>
                </a:rPr>
                <a:t>Hotspot-Übung</a:t>
              </a: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54059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73A6BC4A-7A60-9E88-8E57-22E4B76F9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7751" y="1617671"/>
            <a:ext cx="4516497" cy="4772147"/>
          </a:xfrm>
          <a:prstGeom prst="rect">
            <a:avLst/>
          </a:prstGeom>
          <a:effectLst>
            <a:outerShdw blurRad="191140" algn="ctr" rotWithShape="0">
              <a:srgbClr val="000000">
                <a:alpha val="69537"/>
              </a:srgbClr>
            </a:outerShdw>
          </a:effectLst>
        </p:spPr>
      </p:pic>
      <p:sp>
        <p:nvSpPr>
          <p:cNvPr id="203580823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95275" y="390552"/>
            <a:ext cx="9419217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>
              <a:defRPr/>
            </a:pPr>
            <a:r>
              <a:rPr lang="de-DE" sz="3600" dirty="0"/>
              <a:t>Aufbau der digitalen Entdeckerseiten</a:t>
            </a:r>
            <a:endParaRPr sz="3600" dirty="0"/>
          </a:p>
        </p:txBody>
      </p:sp>
      <p:grpSp>
        <p:nvGrpSpPr>
          <p:cNvPr id="3" name="Gruppieren 2"/>
          <p:cNvGrpSpPr/>
          <p:nvPr/>
        </p:nvGrpSpPr>
        <p:grpSpPr bwMode="auto">
          <a:xfrm>
            <a:off x="963168" y="2293486"/>
            <a:ext cx="3741492" cy="982179"/>
            <a:chOff x="2515333" y="2555433"/>
            <a:chExt cx="3741492" cy="982179"/>
          </a:xfrm>
        </p:grpSpPr>
        <p:sp>
          <p:nvSpPr>
            <p:cNvPr id="4" name="Abgerundete rechteckige Legende 3"/>
            <p:cNvSpPr/>
            <p:nvPr/>
          </p:nvSpPr>
          <p:spPr bwMode="auto">
            <a:xfrm>
              <a:off x="2515333" y="2555433"/>
              <a:ext cx="2874584" cy="982179"/>
            </a:xfrm>
            <a:prstGeom prst="wedgeRoundRectCallout">
              <a:avLst>
                <a:gd name="adj1" fmla="val 65233"/>
                <a:gd name="adj2" fmla="val 28164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 dirty="0">
                <a:latin typeface="Poppins"/>
                <a:cs typeface="Poppins"/>
              </a:endParaRPr>
            </a:p>
          </p:txBody>
        </p:sp>
        <p:sp>
          <p:nvSpPr>
            <p:cNvPr id="5" name="Textfeld 4"/>
            <p:cNvSpPr txBox="1"/>
            <p:nvPr/>
          </p:nvSpPr>
          <p:spPr bwMode="auto">
            <a:xfrm>
              <a:off x="2658074" y="2631023"/>
              <a:ext cx="35987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 dirty="0">
                  <a:cs typeface="Poppins"/>
                </a:rPr>
                <a:t>weiterer Input über </a:t>
              </a:r>
              <a:endParaRPr sz="2400" dirty="0"/>
            </a:p>
            <a:p>
              <a:pPr>
                <a:defRPr/>
              </a:pPr>
              <a:r>
                <a:rPr lang="de-DE" sz="2400" dirty="0">
                  <a:cs typeface="Poppins"/>
                </a:rPr>
                <a:t>Video-Clip</a:t>
              </a:r>
              <a:endParaRPr sz="2400" dirty="0"/>
            </a:p>
          </p:txBody>
        </p:sp>
      </p:grpSp>
      <p:grpSp>
        <p:nvGrpSpPr>
          <p:cNvPr id="9" name="Gruppieren 8"/>
          <p:cNvGrpSpPr/>
          <p:nvPr/>
        </p:nvGrpSpPr>
        <p:grpSpPr bwMode="auto">
          <a:xfrm>
            <a:off x="7937591" y="3429000"/>
            <a:ext cx="3759133" cy="980026"/>
            <a:chOff x="2363140" y="2557587"/>
            <a:chExt cx="3759133" cy="980026"/>
          </a:xfrm>
        </p:grpSpPr>
        <p:sp>
          <p:nvSpPr>
            <p:cNvPr id="10" name="Abgerundete rechteckige Legende 9"/>
            <p:cNvSpPr/>
            <p:nvPr/>
          </p:nvSpPr>
          <p:spPr bwMode="auto">
            <a:xfrm>
              <a:off x="2363140" y="2557587"/>
              <a:ext cx="3587411" cy="980026"/>
            </a:xfrm>
            <a:prstGeom prst="wedgeRoundRectCallout">
              <a:avLst>
                <a:gd name="adj1" fmla="val -52515"/>
                <a:gd name="adj2" fmla="val 130201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12" name="Textfeld 11"/>
            <p:cNvSpPr txBox="1"/>
            <p:nvPr/>
          </p:nvSpPr>
          <p:spPr bwMode="auto">
            <a:xfrm>
              <a:off x="2523522" y="2632101"/>
              <a:ext cx="35987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 dirty="0">
                  <a:cs typeface="Poppins"/>
                </a:rPr>
                <a:t>Aufgreifen der Thematik aus dem Clip</a:t>
              </a:r>
              <a:endParaRPr sz="2400" dirty="0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KI-Kompass">
  <a:themeElements>
    <a:clrScheme name="ByCS Farben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08204"/>
      </a:accent1>
      <a:accent2>
        <a:srgbClr val="00AADA"/>
      </a:accent2>
      <a:accent3>
        <a:srgbClr val="D32C67"/>
      </a:accent3>
      <a:accent4>
        <a:srgbClr val="D33F00"/>
      </a:accent4>
      <a:accent5>
        <a:srgbClr val="DEE1E6"/>
      </a:accent5>
      <a:accent6>
        <a:srgbClr val="DEE1E6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Arial"/>
        <a:cs typeface="Arial"/>
      </a:majorFont>
      <a:minorFont>
        <a:latin typeface="Aptos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Arial"/>
        <a:cs typeface="Arial"/>
      </a:majorFont>
      <a:minorFont>
        <a:latin typeface="Aptos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338</Words>
  <Application>Microsoft Macintosh PowerPoint</Application>
  <PresentationFormat>Breitbild</PresentationFormat>
  <Paragraphs>114</Paragraphs>
  <Slides>21</Slides>
  <Notes>21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30" baseType="lpstr">
      <vt:lpstr>Aptos</vt:lpstr>
      <vt:lpstr>Arial</vt:lpstr>
      <vt:lpstr>Atkinson Hyperlegible</vt:lpstr>
      <vt:lpstr>Atkinson Hyperlegible Bold</vt:lpstr>
      <vt:lpstr>Lexend</vt:lpstr>
      <vt:lpstr>Lexend Deca Black</vt:lpstr>
      <vt:lpstr>Lexend Deca Medium</vt:lpstr>
      <vt:lpstr>Poppins</vt:lpstr>
      <vt:lpstr>KI-Kompass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Lehrkräfte-Begleitmaterial</vt:lpstr>
      <vt:lpstr>Lehrkräfte-Begleitmaterial</vt:lpstr>
      <vt:lpstr>Lehrkräfte-Begleitmaterial</vt:lpstr>
      <vt:lpstr>Lehrkräfte-Begleitmaterial</vt:lpstr>
      <vt:lpstr>Lehrkräfte-Begleitmaterial</vt:lpstr>
      <vt:lpstr>Lehrkräfte-Begleitmaterial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Marion Weigelt</dc:creator>
  <cp:lastModifiedBy>Marion Weigelt</cp:lastModifiedBy>
  <cp:revision>21</cp:revision>
  <dcterms:created xsi:type="dcterms:W3CDTF">2025-11-11T19:58:20Z</dcterms:created>
  <dcterms:modified xsi:type="dcterms:W3CDTF">2026-07-01T07:34:29Z</dcterms:modified>
</cp:coreProperties>
</file>