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3" r:id="rId2"/>
    <p:sldId id="256" r:id="rId3"/>
    <p:sldId id="257" r:id="rId4"/>
    <p:sldId id="258" r:id="rId5"/>
    <p:sldId id="259" r:id="rId6"/>
    <p:sldId id="274" r:id="rId7"/>
    <p:sldId id="260" r:id="rId8"/>
    <p:sldId id="261" r:id="rId9"/>
    <p:sldId id="262" r:id="rId10"/>
    <p:sldId id="263" r:id="rId11"/>
    <p:sldId id="269" r:id="rId12"/>
    <p:sldId id="264" r:id="rId13"/>
    <p:sldId id="265" r:id="rId14"/>
    <p:sldId id="266" r:id="rId15"/>
    <p:sldId id="267" r:id="rId16"/>
    <p:sldId id="268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58"/>
  </p:normalViewPr>
  <p:slideViewPr>
    <p:cSldViewPr snapToGrid="0">
      <p:cViewPr varScale="1">
        <p:scale>
          <a:sx n="120" d="100"/>
          <a:sy n="120" d="100"/>
        </p:scale>
        <p:origin x="688" y="18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on Weigelt" userId="9f1ab708-d4dd-4f42-9493-a9106ae8e9f4" providerId="ADAL" clId="{B9E09CF6-E69D-5925-B38F-26B77B04D096}"/>
    <pc:docChg chg="modSld">
      <pc:chgData name="Marion Weigelt" userId="9f1ab708-d4dd-4f42-9493-a9106ae8e9f4" providerId="ADAL" clId="{B9E09CF6-E69D-5925-B38F-26B77B04D096}" dt="2026-06-14T19:54:51.065" v="0" actId="1076"/>
      <pc:docMkLst>
        <pc:docMk/>
      </pc:docMkLst>
      <pc:sldChg chg="modSp mod">
        <pc:chgData name="Marion Weigelt" userId="9f1ab708-d4dd-4f42-9493-a9106ae8e9f4" providerId="ADAL" clId="{B9E09CF6-E69D-5925-B38F-26B77B04D096}" dt="2026-06-14T19:54:51.065" v="0" actId="1076"/>
        <pc:sldMkLst>
          <pc:docMk/>
          <pc:sldMk cId="0" sldId="264"/>
        </pc:sldMkLst>
        <pc:picChg chg="mod">
          <ac:chgData name="Marion Weigelt" userId="9f1ab708-d4dd-4f42-9493-a9106ae8e9f4" providerId="ADAL" clId="{B9E09CF6-E69D-5925-B38F-26B77B04D096}" dt="2026-06-14T19:54:51.065" v="0" actId="1076"/>
          <ac:picMkLst>
            <pc:docMk/>
            <pc:sldMk cId="0" sldId="264"/>
            <ac:picMk id="2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B78D8CD-CAA3-1C45-8F4B-5555EE49660F}" type="datetimeFigureOut">
              <a:rPr lang="de-DE"/>
              <a:t>14.06.26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44C05A4-FC48-AE43-9B4D-12B3299B910F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9037857-EDCE-00E7-125C-2FFAA42D9E3B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10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11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4A8F64-BA7F-8CE2-3CE4-A2E4734400D1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4A8F64-BA7F-8CE2-3CE4-A2E4734400D1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4A8F64-BA7F-8CE2-3CE4-A2E4734400D1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4A8F64-BA7F-8CE2-3CE4-A2E4734400D1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4A8F64-BA7F-8CE2-3CE4-A2E4734400D1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17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18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72B643D-2170-2C0D-CBDD-A3D631A41BB6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2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174411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8667613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6529495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F83F20-25C9-9D64-AEE8-A2976B26B398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3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4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5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8EF5F-AE2F-EB91-A570-69D9AD4F685A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384D5A-9418-7821-EDD9-6289A61241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D988BE-934F-982E-B7BB-3853700AB0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00E73-AB81-3C9E-7762-9F51DFBB2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6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279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7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8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9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Weblek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Titel Weblektion</a:t>
            </a:r>
            <a:endParaRPr/>
          </a:p>
        </p:txBody>
      </p:sp>
      <p:sp>
        <p:nvSpPr>
          <p:cNvPr id="11" name="Rechteck 10"/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251790" y="22477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Freeform 16"/>
          <p:cNvSpPr/>
          <p:nvPr userDrawn="1"/>
        </p:nvSpPr>
        <p:spPr bwMode="auto">
          <a:xfrm>
            <a:off x="1182589" y="2108202"/>
            <a:ext cx="2853929" cy="336766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noFill/>
          <a:ln w="38100" cap="sq">
            <a:solidFill>
              <a:schemeClr val="accent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Textfeld 19"/>
          <p:cNvSpPr txBox="1"/>
          <p:nvPr userDrawn="1"/>
        </p:nvSpPr>
        <p:spPr bwMode="auto">
          <a:xfrm>
            <a:off x="1182589" y="4823423"/>
            <a:ext cx="2853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000" b="1">
                <a:latin typeface="Atkinson Hyperlegible"/>
              </a:rPr>
              <a:t>Scanne den QR-Code</a:t>
            </a:r>
            <a:endParaRPr/>
          </a:p>
        </p:txBody>
      </p:sp>
      <p:grpSp>
        <p:nvGrpSpPr>
          <p:cNvPr id="36" name="Gruppieren 35"/>
          <p:cNvGrpSpPr/>
          <p:nvPr userDrawn="1"/>
        </p:nvGrpSpPr>
        <p:grpSpPr bwMode="auto">
          <a:xfrm>
            <a:off x="5478050" y="2706930"/>
            <a:ext cx="5355080" cy="734231"/>
            <a:chOff x="5478050" y="2964569"/>
            <a:chExt cx="5355080" cy="734231"/>
          </a:xfrm>
        </p:grpSpPr>
        <p:pic>
          <p:nvPicPr>
            <p:cNvPr id="8" name="Grafik 7"/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/>
          </p:blipFill>
          <p:spPr bwMode="auto">
            <a:xfrm>
              <a:off x="5478050" y="2964569"/>
              <a:ext cx="733292" cy="734231"/>
            </a:xfrm>
            <a:prstGeom prst="rect">
              <a:avLst/>
            </a:prstGeom>
          </p:spPr>
        </p:pic>
        <p:grpSp>
          <p:nvGrpSpPr>
            <p:cNvPr id="35" name="Gruppieren 34"/>
            <p:cNvGrpSpPr/>
            <p:nvPr userDrawn="1"/>
          </p:nvGrpSpPr>
          <p:grpSpPr bwMode="auto">
            <a:xfrm>
              <a:off x="6226390" y="2986605"/>
              <a:ext cx="4606740" cy="690158"/>
              <a:chOff x="6226390" y="3011963"/>
              <a:chExt cx="4606740" cy="690158"/>
            </a:xfrm>
          </p:grpSpPr>
          <p:sp>
            <p:nvSpPr>
              <p:cNvPr id="17" name="Textfeld 16"/>
              <p:cNvSpPr txBox="1"/>
              <p:nvPr userDrawn="1"/>
            </p:nvSpPr>
            <p:spPr bwMode="auto">
              <a:xfrm>
                <a:off x="6226390" y="3011963"/>
                <a:ext cx="44611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2000" b="1">
                    <a:latin typeface="Atkinson Hyperlegible"/>
                  </a:rPr>
                  <a:t>Kopfhörer bereithalten!</a:t>
                </a:r>
                <a:endParaRPr/>
              </a:p>
            </p:txBody>
          </p:sp>
          <p:sp>
            <p:nvSpPr>
              <p:cNvPr id="18" name="Textfeld 17"/>
              <p:cNvSpPr txBox="1"/>
              <p:nvPr userDrawn="1"/>
            </p:nvSpPr>
            <p:spPr bwMode="auto">
              <a:xfrm>
                <a:off x="6226391" y="3332789"/>
                <a:ext cx="46067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1800" b="0">
                    <a:latin typeface="Atkinson Hyperlegible"/>
                  </a:rPr>
                  <a:t>Du brauchst sie für Videos und Audios</a:t>
                </a:r>
                <a:endParaRPr/>
              </a:p>
            </p:txBody>
          </p:sp>
        </p:grpSp>
      </p:grpSp>
      <p:sp>
        <p:nvSpPr>
          <p:cNvPr id="24" name="Textfeld 23"/>
          <p:cNvSpPr txBox="1"/>
          <p:nvPr userDrawn="1"/>
        </p:nvSpPr>
        <p:spPr bwMode="auto">
          <a:xfrm>
            <a:off x="5195341" y="2108201"/>
            <a:ext cx="446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400" b="1">
                <a:solidFill>
                  <a:schemeClr val="accent1"/>
                </a:solidFill>
                <a:latin typeface="Lexend Deca Black"/>
                <a:cs typeface="Lexend Deca Black"/>
              </a:rPr>
              <a:t>Jetzt bist du dran!</a:t>
            </a:r>
            <a:endParaRPr/>
          </a:p>
        </p:txBody>
      </p:sp>
      <p:sp>
        <p:nvSpPr>
          <p:cNvPr id="34" name="Textfeld 33"/>
          <p:cNvSpPr txBox="1"/>
          <p:nvPr userDrawn="1"/>
        </p:nvSpPr>
        <p:spPr bwMode="auto">
          <a:xfrm>
            <a:off x="1182588" y="5106536"/>
            <a:ext cx="2853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800" b="0">
                <a:latin typeface="Atkinson Hyperlegible"/>
              </a:rPr>
              <a:t>und starte die Weblektion</a:t>
            </a:r>
            <a:endParaRPr/>
          </a:p>
        </p:txBody>
      </p:sp>
      <p:sp>
        <p:nvSpPr>
          <p:cNvPr id="38" name="Abgerundetes Rechteck 37"/>
          <p:cNvSpPr/>
          <p:nvPr userDrawn="1"/>
        </p:nvSpPr>
        <p:spPr bwMode="auto">
          <a:xfrm>
            <a:off x="494504" y="5624801"/>
            <a:ext cx="11202992" cy="494128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Arbeitszeit: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945246" y="564453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  <p:sp>
        <p:nvSpPr>
          <p:cNvPr id="6" name="Bildplatzhalter 5"/>
          <p:cNvSpPr>
            <a:spLocks noGrp="1"/>
          </p:cNvSpPr>
          <p:nvPr userDrawn="1">
            <p:ph type="pic" sz="quarter" idx="33"/>
          </p:nvPr>
        </p:nvSpPr>
        <p:spPr bwMode="auto">
          <a:xfrm>
            <a:off x="1439551" y="2296611"/>
            <a:ext cx="2340000" cy="228697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Rechteck: abgerundete Ecken 6"/>
          <p:cNvSpPr/>
          <p:nvPr userDrawn="1"/>
        </p:nvSpPr>
        <p:spPr bwMode="auto">
          <a:xfrm>
            <a:off x="5184950" y="2657185"/>
            <a:ext cx="5770391" cy="83453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14" name="Gruppieren 13"/>
          <p:cNvGrpSpPr/>
          <p:nvPr userDrawn="1"/>
        </p:nvGrpSpPr>
        <p:grpSpPr bwMode="auto">
          <a:xfrm>
            <a:off x="5177361" y="3761987"/>
            <a:ext cx="5770391" cy="1588360"/>
            <a:chOff x="5177361" y="3761987"/>
            <a:chExt cx="5770391" cy="1588360"/>
          </a:xfrm>
        </p:grpSpPr>
        <p:grpSp>
          <p:nvGrpSpPr>
            <p:cNvPr id="12" name="Gruppieren 11"/>
            <p:cNvGrpSpPr/>
            <p:nvPr userDrawn="1"/>
          </p:nvGrpSpPr>
          <p:grpSpPr bwMode="auto">
            <a:xfrm>
              <a:off x="5423369" y="3781081"/>
              <a:ext cx="4548040" cy="1569265"/>
              <a:chOff x="5423369" y="3781081"/>
              <a:chExt cx="4548040" cy="1569265"/>
            </a:xfrm>
          </p:grpSpPr>
          <p:sp>
            <p:nvSpPr>
              <p:cNvPr id="27" name="Textfeld 26"/>
              <p:cNvSpPr txBox="1"/>
              <p:nvPr userDrawn="1"/>
            </p:nvSpPr>
            <p:spPr bwMode="auto">
              <a:xfrm>
                <a:off x="5423369" y="3781081"/>
                <a:ext cx="44668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2000" b="1">
                    <a:solidFill>
                      <a:schemeClr val="accent1"/>
                    </a:solidFill>
                    <a:latin typeface="Atkinson Hyperlegible"/>
                  </a:rPr>
                  <a:t>So gehst du vor:</a:t>
                </a:r>
                <a:endParaRPr/>
              </a:p>
            </p:txBody>
          </p:sp>
          <p:sp>
            <p:nvSpPr>
              <p:cNvPr id="29" name="Textfeld 28"/>
              <p:cNvSpPr txBox="1"/>
              <p:nvPr userDrawn="1"/>
            </p:nvSpPr>
            <p:spPr bwMode="auto">
              <a:xfrm>
                <a:off x="5423369" y="4150018"/>
                <a:ext cx="454804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/>
                  <a:buChar char="•"/>
                  <a:defRPr/>
                </a:pPr>
                <a:r>
                  <a:rPr lang="de-DE">
                    <a:latin typeface="Atkinson Hyperlegible"/>
                  </a:rPr>
                  <a:t>Öffne die Weblektion mit deinem Tablet</a:t>
                </a:r>
                <a:endParaRPr/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de-DE">
                    <a:latin typeface="Atkinson Hyperlegible"/>
                  </a:rPr>
                  <a:t>Bearbeite alle Aufgaben der Reihe nach</a:t>
                </a:r>
                <a:endParaRPr/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de-DE">
                    <a:latin typeface="Atkinson Hyperlegible"/>
                  </a:rPr>
                  <a:t>Bei Fragen: Melde dich leise</a:t>
                </a:r>
                <a:endParaRPr/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de-DE">
                    <a:latin typeface="Atkinson Hyperlegible"/>
                  </a:rPr>
                  <a:t>Arbeite in deinem eigenen Tempo</a:t>
                </a:r>
                <a:endParaRPr/>
              </a:p>
            </p:txBody>
          </p:sp>
        </p:grpSp>
        <p:sp>
          <p:nvSpPr>
            <p:cNvPr id="25" name="Rechteck: abgerundete Ecken 24"/>
            <p:cNvSpPr/>
            <p:nvPr userDrawn="1"/>
          </p:nvSpPr>
          <p:spPr bwMode="auto">
            <a:xfrm>
              <a:off x="5177361" y="3761987"/>
              <a:ext cx="5770391" cy="1588360"/>
            </a:xfrm>
            <a:prstGeom prst="roundRect">
              <a:avLst>
                <a:gd name="adj" fmla="val 8504"/>
              </a:avLst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</p:grpSp>
      <p:cxnSp>
        <p:nvCxnSpPr>
          <p:cNvPr id="10" name="Gerader Verbinder 9"/>
          <p:cNvCxnSpPr>
            <a:cxnSpLocks/>
          </p:cNvCxnSpPr>
          <p:nvPr userDrawn="1"/>
        </p:nvCxnSpPr>
        <p:spPr bwMode="auto">
          <a:xfrm>
            <a:off x="1182588" y="4750182"/>
            <a:ext cx="2853929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32139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3213957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32139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83861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108220"/>
            <a:ext cx="2586433" cy="183537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716066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148896"/>
            <a:ext cx="2586433" cy="179470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714160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138093"/>
            <a:ext cx="2586433" cy="179470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31265"/>
            <a:ext cx="2586433" cy="3212334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70935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139716"/>
            <a:ext cx="2586433" cy="17930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6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29" name="Abgerundetes Rechteck 28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30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177516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6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251790" y="22477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Plain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1" y="336735"/>
            <a:ext cx="8754131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251789" y="2247739"/>
            <a:ext cx="11685600" cy="269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5" name="Freeform 34"/>
          <p:cNvSpPr/>
          <p:nvPr userDrawn="1"/>
        </p:nvSpPr>
        <p:spPr bwMode="auto">
          <a:xfrm>
            <a:off x="3267669" y="4113953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99330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5" name="Abgerundetes Rechteck 54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37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267669" y="4187125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568274"/>
            <a:ext cx="2853928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39" name="Freeform 34"/>
          <p:cNvSpPr/>
          <p:nvPr userDrawn="1"/>
        </p:nvSpPr>
        <p:spPr bwMode="auto">
          <a:xfrm>
            <a:off x="7430956" y="4139334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72471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1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7430956" y="4212506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593655"/>
            <a:ext cx="2853928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26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59574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102637"/>
            <a:ext cx="2853928" cy="121711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684955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144543"/>
            <a:ext cx="2853928" cy="117392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3" name="Abgerundetes Rechteck 2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4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170692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310864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310864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59574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102637"/>
            <a:ext cx="2853928" cy="176476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684955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144543"/>
            <a:ext cx="2853928" cy="172285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4" name="Freeform 34"/>
          <p:cNvSpPr/>
          <p:nvPr userDrawn="1"/>
        </p:nvSpPr>
        <p:spPr bwMode="auto">
          <a:xfrm>
            <a:off x="1196825" y="4084836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70213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196825" y="4158008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539157"/>
            <a:ext cx="2853928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26" name="Freeform 34"/>
          <p:cNvSpPr/>
          <p:nvPr userDrawn="1"/>
        </p:nvSpPr>
        <p:spPr bwMode="auto">
          <a:xfrm>
            <a:off x="5360112" y="4110217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95594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8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5360112" y="4183389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564538"/>
            <a:ext cx="2853928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36" name="Freeform 34"/>
          <p:cNvSpPr/>
          <p:nvPr userDrawn="1"/>
        </p:nvSpPr>
        <p:spPr bwMode="auto">
          <a:xfrm>
            <a:off x="9507189" y="4061731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42C67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7108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9507189" y="4134903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558438"/>
            <a:ext cx="2853928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31" name="Abgerundetes Rechteck 30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32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124964" y="5607779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17205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073520"/>
            <a:ext cx="2853928" cy="121711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5696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115426"/>
            <a:ext cx="2853928" cy="117392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3709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104246"/>
            <a:ext cx="2853928" cy="118720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8" name="Abgerundetes Rechteck 7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170693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3252057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17205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073520"/>
            <a:ext cx="2853928" cy="190817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5696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115426"/>
            <a:ext cx="2853928" cy="186627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3709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104245"/>
            <a:ext cx="2853928" cy="18774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302662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5" name="Freeform 34"/>
          <p:cNvSpPr/>
          <p:nvPr userDrawn="1"/>
        </p:nvSpPr>
        <p:spPr bwMode="auto">
          <a:xfrm>
            <a:off x="1121860" y="4084836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7021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7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121860" y="4158008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539157"/>
            <a:ext cx="2586433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59" name="Freeform 34"/>
          <p:cNvSpPr/>
          <p:nvPr userDrawn="1"/>
        </p:nvSpPr>
        <p:spPr bwMode="auto">
          <a:xfrm>
            <a:off x="3978585" y="4110217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695594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1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3978585" y="4183389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564538"/>
            <a:ext cx="2586433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63" name="Freeform 34"/>
          <p:cNvSpPr/>
          <p:nvPr userDrawn="1"/>
        </p:nvSpPr>
        <p:spPr bwMode="auto">
          <a:xfrm>
            <a:off x="6869742" y="4061731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42C67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647108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5" name="Textplatzhalter 12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6869742" y="4134903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558438"/>
            <a:ext cx="2586433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1801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4" name="Freeform 34"/>
          <p:cNvSpPr/>
          <p:nvPr userDrawn="1"/>
        </p:nvSpPr>
        <p:spPr bwMode="auto">
          <a:xfrm>
            <a:off x="9716147" y="4050101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33F01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635478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6" name="Textplatzhalter 12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9716147" y="4123273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546808"/>
            <a:ext cx="2586433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80" name="Abgerundetes Rechteck 79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81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7021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108221"/>
            <a:ext cx="2586433" cy="118241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695594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148896"/>
            <a:ext cx="2586433" cy="11404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68686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138094"/>
            <a:ext cx="2586433" cy="115335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31265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67523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139716"/>
            <a:ext cx="2586433" cy="115335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3" name="Abgerundetes Rechteck 2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4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 userDrawn="1"/>
        </p:nvSpPr>
        <p:spPr bwMode="auto">
          <a:xfrm>
            <a:off x="251790" y="2430170"/>
            <a:ext cx="11688417" cy="3825221"/>
          </a:xfrm>
          <a:prstGeom prst="roundRect">
            <a:avLst>
              <a:gd name="adj" fmla="val 2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Freeform 14"/>
          <p:cNvSpPr/>
          <p:nvPr userDrawn="1"/>
        </p:nvSpPr>
        <p:spPr bwMode="auto">
          <a:xfrm>
            <a:off x="251791" y="6324447"/>
            <a:ext cx="485426" cy="485426"/>
          </a:xfrm>
          <a:custGeom>
            <a:avLst/>
            <a:gdLst/>
            <a:ahLst/>
            <a:cxnLst/>
            <a:rect l="l" t="t" r="r" b="b"/>
            <a:pathLst>
              <a:path w="485426" h="485426" extrusionOk="0">
                <a:moveTo>
                  <a:pt x="0" y="0"/>
                </a:moveTo>
                <a:lnTo>
                  <a:pt x="485427" y="0"/>
                </a:lnTo>
                <a:lnTo>
                  <a:pt x="485427" y="485427"/>
                </a:lnTo>
                <a:lnTo>
                  <a:pt x="0" y="4854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/>
          </a:blip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Abgerundetes Rechteck 16"/>
          <p:cNvSpPr/>
          <p:nvPr userDrawn="1"/>
        </p:nvSpPr>
        <p:spPr bwMode="auto">
          <a:xfrm>
            <a:off x="251790" y="1244714"/>
            <a:ext cx="11688417" cy="1108634"/>
          </a:xfrm>
          <a:prstGeom prst="roundRect">
            <a:avLst>
              <a:gd name="adj" fmla="val 93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TextBox 36"/>
          <p:cNvSpPr txBox="1"/>
          <p:nvPr userDrawn="1"/>
        </p:nvSpPr>
        <p:spPr bwMode="auto">
          <a:xfrm>
            <a:off x="873234" y="6449499"/>
            <a:ext cx="4666436" cy="248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54"/>
              </a:lnSpc>
              <a:defRPr/>
            </a:pPr>
            <a:r>
              <a:rPr lang="en-US" sz="1200" b="0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CC-BY-SA 4.0 ISB (München) | </a:t>
            </a: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Tablet-Kompass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</a:t>
            </a: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"/>
                <a:cs typeface="Lexend Deca Medium"/>
              </a:rPr>
              <a:t>GS</a:t>
            </a:r>
            <a:endParaRPr lang="en-US" sz="1200">
              <a:solidFill>
                <a:srgbClr val="000000"/>
              </a:solidFill>
              <a:latin typeface="Lexend Deca Medium"/>
              <a:ea typeface="Atkinson Hyperlegible"/>
              <a:cs typeface="Lexend Deca Medium"/>
            </a:endParaRPr>
          </a:p>
        </p:txBody>
      </p:sp>
      <p:sp>
        <p:nvSpPr>
          <p:cNvPr id="13" name="Abgerundetes Rechteck 12"/>
          <p:cNvSpPr/>
          <p:nvPr userDrawn="1"/>
        </p:nvSpPr>
        <p:spPr bwMode="auto">
          <a:xfrm>
            <a:off x="251790" y="206877"/>
            <a:ext cx="11685600" cy="1984000"/>
          </a:xfrm>
          <a:prstGeom prst="roundRect">
            <a:avLst>
              <a:gd name="adj" fmla="val 8133"/>
            </a:avLst>
          </a:prstGeom>
          <a:gradFill>
            <a:gsLst>
              <a:gs pos="0">
                <a:srgbClr val="008204"/>
              </a:gs>
              <a:gs pos="100000">
                <a:srgbClr val="83B11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251790" y="19429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2" name="Grafik 1" descr="Ein Bild, das Symbol, Logo, Grafiken, Schrift enthält.&#10;&#10;KI-generierte Inhalte können fehlerhaft sein.">
            <a:extLst>
              <a:ext uri="{FF2B5EF4-FFF2-40B4-BE49-F238E27FC236}">
                <a16:creationId xmlns:a16="http://schemas.microsoft.com/office/drawing/2014/main" id="{10EC8A5E-33F7-98AE-6B71-DF785A4542C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/>
        </p:blipFill>
        <p:spPr bwMode="auto">
          <a:xfrm>
            <a:off x="9407478" y="-37988"/>
            <a:ext cx="2367761" cy="23677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bg1"/>
          </a:solidFill>
          <a:latin typeface="Lexend Deca Medium"/>
          <a:ea typeface="+mj-ea"/>
          <a:cs typeface="Lexend Deca Medium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mebis.bycs.de/tablet-kompass-g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05604" y="163416"/>
            <a:ext cx="1219200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de-DE"/>
          </a:p>
        </p:txBody>
      </p:sp>
      <p:pic>
        <p:nvPicPr>
          <p:cNvPr id="8" name="Grafik 7" descr="Ein Bild, das Screenshot, Im Haus, Lich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49381" t="1" r="26113" b="-2262"/>
          <a:stretch/>
        </p:blipFill>
        <p:spPr bwMode="auto">
          <a:xfrm>
            <a:off x="-99152" y="-17026"/>
            <a:ext cx="12771393" cy="7219499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-121080" y="4794023"/>
            <a:ext cx="6407624" cy="1066799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4800" dirty="0">
                <a:ln w="0"/>
                <a:solidFill>
                  <a:schemeClr val="tx1"/>
                </a:solidFill>
                <a:latin typeface="Lexend"/>
              </a:rPr>
              <a:t>  Tablet-Kompass GS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509607" y="116181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 dirty="0"/>
              <a:t>Aufbau der digitalen Entdeckerseiten</a:t>
            </a:r>
            <a:endParaRPr sz="4000" dirty="0"/>
          </a:p>
        </p:txBody>
      </p:sp>
      <p:pic>
        <p:nvPicPr>
          <p:cNvPr id="13" name="Grafik 12" descr="Ein Bild, das Text, Screenshot, Design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5826" y="1574556"/>
            <a:ext cx="4468795" cy="48936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Grafik 14" descr="Ein Bild, das Text, Cartoon, Screenshot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669093" y="1254904"/>
            <a:ext cx="3857437" cy="5289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Gruppieren 2"/>
          <p:cNvGrpSpPr/>
          <p:nvPr/>
        </p:nvGrpSpPr>
        <p:grpSpPr bwMode="auto">
          <a:xfrm>
            <a:off x="3396344" y="1814793"/>
            <a:ext cx="4169948" cy="732545"/>
            <a:chOff x="1935797" y="2441148"/>
            <a:chExt cx="4169948" cy="732545"/>
          </a:xfrm>
        </p:grpSpPr>
        <p:sp>
          <p:nvSpPr>
            <p:cNvPr id="4" name="Abgerundete rechteckige Legende 3"/>
            <p:cNvSpPr/>
            <p:nvPr/>
          </p:nvSpPr>
          <p:spPr bwMode="auto">
            <a:xfrm>
              <a:off x="1935797" y="2441148"/>
              <a:ext cx="4169948" cy="732545"/>
            </a:xfrm>
            <a:prstGeom prst="wedgeRoundRectCallout">
              <a:avLst>
                <a:gd name="adj1" fmla="val -60060"/>
                <a:gd name="adj2" fmla="val -623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5" name="Textfeld 4"/>
            <p:cNvSpPr txBox="1"/>
            <p:nvPr/>
          </p:nvSpPr>
          <p:spPr bwMode="auto">
            <a:xfrm>
              <a:off x="2047238" y="2576045"/>
              <a:ext cx="39470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weiterer Input über Lesetext</a:t>
              </a:r>
              <a:endParaRPr sz="2400" dirty="0"/>
            </a:p>
          </p:txBody>
        </p:sp>
      </p:grpSp>
      <p:grpSp>
        <p:nvGrpSpPr>
          <p:cNvPr id="9" name="Gruppieren 8"/>
          <p:cNvGrpSpPr/>
          <p:nvPr/>
        </p:nvGrpSpPr>
        <p:grpSpPr bwMode="auto">
          <a:xfrm>
            <a:off x="3885645" y="2935031"/>
            <a:ext cx="3732047" cy="996890"/>
            <a:chOff x="2575732" y="2338356"/>
            <a:chExt cx="3732047" cy="996890"/>
          </a:xfrm>
        </p:grpSpPr>
        <p:sp>
          <p:nvSpPr>
            <p:cNvPr id="10" name="Abgerundete rechteckige Legende 9"/>
            <p:cNvSpPr/>
            <p:nvPr/>
          </p:nvSpPr>
          <p:spPr bwMode="auto">
            <a:xfrm>
              <a:off x="2575732" y="2338356"/>
              <a:ext cx="3043475" cy="996890"/>
            </a:xfrm>
            <a:prstGeom prst="wedgeRoundRectCallout">
              <a:avLst>
                <a:gd name="adj1" fmla="val -49798"/>
                <a:gd name="adj2" fmla="val 80669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2" name="Textfeld 11"/>
            <p:cNvSpPr txBox="1"/>
            <p:nvPr/>
          </p:nvSpPr>
          <p:spPr bwMode="auto">
            <a:xfrm>
              <a:off x="2709028" y="2416826"/>
              <a:ext cx="3598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inputbezogene  Zuordnungsaufgabe </a:t>
              </a:r>
              <a:endParaRPr sz="2400" dirty="0"/>
            </a:p>
          </p:txBody>
        </p:sp>
      </p:grpSp>
      <p:grpSp>
        <p:nvGrpSpPr>
          <p:cNvPr id="14" name="Gruppieren 13"/>
          <p:cNvGrpSpPr/>
          <p:nvPr/>
        </p:nvGrpSpPr>
        <p:grpSpPr bwMode="auto">
          <a:xfrm>
            <a:off x="5057423" y="4310660"/>
            <a:ext cx="3675588" cy="856731"/>
            <a:chOff x="2733889" y="2535588"/>
            <a:chExt cx="3675588" cy="856731"/>
          </a:xfrm>
        </p:grpSpPr>
        <p:sp>
          <p:nvSpPr>
            <p:cNvPr id="16" name="Abgerundete rechteckige Legende 15"/>
            <p:cNvSpPr/>
            <p:nvPr/>
          </p:nvSpPr>
          <p:spPr bwMode="auto">
            <a:xfrm>
              <a:off x="2733889" y="2535588"/>
              <a:ext cx="2704817" cy="856731"/>
            </a:xfrm>
            <a:prstGeom prst="wedgeRoundRectCallout">
              <a:avLst>
                <a:gd name="adj1" fmla="val 52802"/>
                <a:gd name="adj2" fmla="val 11149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7" name="Textfeld 16"/>
            <p:cNvSpPr txBox="1"/>
            <p:nvPr/>
          </p:nvSpPr>
          <p:spPr bwMode="auto">
            <a:xfrm>
              <a:off x="2810726" y="2539568"/>
              <a:ext cx="3598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Rückkehr zur </a:t>
              </a:r>
              <a:endParaRPr sz="2400" dirty="0"/>
            </a:p>
            <a:p>
              <a:pPr>
                <a:defRPr/>
              </a:pPr>
              <a:r>
                <a:rPr lang="de-DE" sz="2400" dirty="0">
                  <a:cs typeface="Poppins"/>
                </a:rPr>
                <a:t>Mitmachheftseite</a:t>
              </a:r>
              <a:endParaRPr sz="2400" dirty="0"/>
            </a:p>
          </p:txBody>
        </p:sp>
      </p:grpSp>
      <p:grpSp>
        <p:nvGrpSpPr>
          <p:cNvPr id="18" name="Gruppieren 17"/>
          <p:cNvGrpSpPr/>
          <p:nvPr/>
        </p:nvGrpSpPr>
        <p:grpSpPr bwMode="auto">
          <a:xfrm>
            <a:off x="8482699" y="313303"/>
            <a:ext cx="3677169" cy="1062199"/>
            <a:chOff x="2050036" y="2395429"/>
            <a:chExt cx="3677169" cy="1062199"/>
          </a:xfrm>
        </p:grpSpPr>
        <p:sp>
          <p:nvSpPr>
            <p:cNvPr id="19" name="Abgerundete rechteckige Legende 18"/>
            <p:cNvSpPr/>
            <p:nvPr/>
          </p:nvSpPr>
          <p:spPr bwMode="auto">
            <a:xfrm>
              <a:off x="2050036" y="2395429"/>
              <a:ext cx="3598751" cy="1062199"/>
            </a:xfrm>
            <a:prstGeom prst="wedgeRoundRectCallout">
              <a:avLst>
                <a:gd name="adj1" fmla="val 1043"/>
                <a:gd name="adj2" fmla="val 8492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20" name="Textfeld 19"/>
            <p:cNvSpPr txBox="1"/>
            <p:nvPr/>
          </p:nvSpPr>
          <p:spPr bwMode="auto">
            <a:xfrm>
              <a:off x="2128454" y="2511029"/>
              <a:ext cx="3598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abschließende </a:t>
              </a:r>
              <a:endParaRPr sz="2400" dirty="0"/>
            </a:p>
            <a:p>
              <a:pPr>
                <a:defRPr/>
              </a:pPr>
              <a:r>
                <a:rPr lang="de-DE" sz="2400" dirty="0">
                  <a:cs typeface="Poppins"/>
                </a:rPr>
                <a:t>Multiple-Choice-Aufgabe</a:t>
              </a:r>
              <a:endParaRPr sz="2400" dirty="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508434" y="282979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 dirty="0"/>
              <a:t>Profiaufträge zur Differenzierung</a:t>
            </a:r>
            <a:endParaRPr sz="4000" dirty="0"/>
          </a:p>
        </p:txBody>
      </p:sp>
      <p:pic>
        <p:nvPicPr>
          <p:cNvPr id="3" name="Grafik 2" descr="Ein Bild, das Text, Screenshot, Cartoon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434535">
            <a:off x="6292910" y="1912728"/>
            <a:ext cx="4755120" cy="3424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Grafik 4" descr="Ein Bild, das Text, Cartoon, Screenshot, Animierter Cartoon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21229655">
            <a:off x="676669" y="1927345"/>
            <a:ext cx="4939117" cy="33956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Gruppieren 12"/>
          <p:cNvGrpSpPr/>
          <p:nvPr/>
        </p:nvGrpSpPr>
        <p:grpSpPr bwMode="auto">
          <a:xfrm>
            <a:off x="4140634" y="5290918"/>
            <a:ext cx="3598751" cy="1117600"/>
            <a:chOff x="4288923" y="4992456"/>
            <a:chExt cx="3598751" cy="1117600"/>
          </a:xfrm>
        </p:grpSpPr>
        <p:sp>
          <p:nvSpPr>
            <p:cNvPr id="12" name="Abgerundetes Rechteck 11"/>
            <p:cNvSpPr/>
            <p:nvPr/>
          </p:nvSpPr>
          <p:spPr bwMode="auto">
            <a:xfrm>
              <a:off x="4400975" y="4992456"/>
              <a:ext cx="3352435" cy="11176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1" name="Textfeld 10"/>
            <p:cNvSpPr txBox="1"/>
            <p:nvPr/>
          </p:nvSpPr>
          <p:spPr bwMode="auto">
            <a:xfrm>
              <a:off x="4288923" y="5163752"/>
              <a:ext cx="3598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Differenzierung zu den Mitmachheftseiten</a:t>
              </a:r>
              <a:endParaRPr sz="2400" dirty="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555383" y="67597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sz="4000" dirty="0"/>
              <a:t>Lehrkräfte-Begleitmaterial</a:t>
            </a:r>
            <a:endParaRPr sz="4000" dirty="0"/>
          </a:p>
        </p:txBody>
      </p:sp>
      <p:pic>
        <p:nvPicPr>
          <p:cNvPr id="8" name="Grafik 7" descr="Ein Bild, das Text, Computer, Screenshot, Menschliches Gesich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b="44710"/>
          <a:stretch/>
        </p:blipFill>
        <p:spPr bwMode="auto">
          <a:xfrm>
            <a:off x="778476" y="2367954"/>
            <a:ext cx="4817295" cy="3556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Grafik 19" descr="Ein Bild, das Text, Screenshot, Menschliches Gesicht, Animierter Cartoon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873537" y="1338758"/>
            <a:ext cx="3692712" cy="3073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1" name="Gruppieren 20"/>
          <p:cNvGrpSpPr/>
          <p:nvPr/>
        </p:nvGrpSpPr>
        <p:grpSpPr bwMode="auto">
          <a:xfrm>
            <a:off x="5851857" y="3522480"/>
            <a:ext cx="5283900" cy="2241994"/>
            <a:chOff x="6411463" y="3939043"/>
            <a:chExt cx="5283900" cy="2241994"/>
          </a:xfrm>
        </p:grpSpPr>
        <p:sp>
          <p:nvSpPr>
            <p:cNvPr id="9" name="Abgerundete rechteckige Legende 8"/>
            <p:cNvSpPr/>
            <p:nvPr/>
          </p:nvSpPr>
          <p:spPr bwMode="auto">
            <a:xfrm>
              <a:off x="6411463" y="3939043"/>
              <a:ext cx="4112291" cy="1427461"/>
            </a:xfrm>
            <a:prstGeom prst="wedgeRoundRectCallout">
              <a:avLst>
                <a:gd name="adj1" fmla="val -69508"/>
                <a:gd name="adj2" fmla="val 48966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6" name="Textfeld 15"/>
            <p:cNvSpPr txBox="1"/>
            <p:nvPr/>
          </p:nvSpPr>
          <p:spPr bwMode="auto">
            <a:xfrm>
              <a:off x="6689229" y="4057379"/>
              <a:ext cx="500613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Überblick über </a:t>
              </a:r>
              <a:endParaRPr sz="2400" dirty="0"/>
            </a:p>
            <a:p>
              <a:pPr marL="342900" indent="-342900">
                <a:buFont typeface="Arial"/>
                <a:buChar char="•"/>
                <a:defRPr/>
              </a:pPr>
              <a:r>
                <a:rPr lang="de-DE" sz="2400" dirty="0">
                  <a:cs typeface="Poppins"/>
                </a:rPr>
                <a:t>Inhalte des Kapitels</a:t>
              </a:r>
              <a:endParaRPr sz="2400" dirty="0"/>
            </a:p>
            <a:p>
              <a:pPr marL="342900" indent="-342900">
                <a:buFont typeface="Arial"/>
                <a:buChar char="•"/>
                <a:defRPr/>
              </a:pPr>
              <a:r>
                <a:rPr lang="de-DE" sz="2400" dirty="0">
                  <a:cs typeface="Poppins"/>
                </a:rPr>
                <a:t>Kompetenzerwartungen</a:t>
              </a:r>
              <a:endParaRPr sz="2400" dirty="0"/>
            </a:p>
            <a:p>
              <a:pPr marL="342900" indent="-342900" algn="ctr">
                <a:buFont typeface="Arial"/>
                <a:buChar char="•"/>
                <a:defRPr/>
              </a:pPr>
              <a:endParaRPr lang="de-DE" sz="2000" dirty="0">
                <a:latin typeface="Poppins"/>
                <a:cs typeface="Poppins"/>
              </a:endParaRPr>
            </a:p>
            <a:p>
              <a:pPr algn="ctr">
                <a:defRPr/>
              </a:pPr>
              <a:endParaRPr lang="de-DE" sz="2000" dirty="0">
                <a:latin typeface="Poppins"/>
                <a:cs typeface="Poppins"/>
              </a:endParaRPr>
            </a:p>
            <a:p>
              <a:pPr algn="ctr">
                <a:defRPr/>
              </a:pPr>
              <a:endParaRPr lang="de-DE" sz="2000" dirty="0">
                <a:latin typeface="Poppins"/>
                <a:cs typeface="Poppins"/>
              </a:endParaRPr>
            </a:p>
          </p:txBody>
        </p:sp>
      </p:grpSp>
      <p:grpSp>
        <p:nvGrpSpPr>
          <p:cNvPr id="22" name="Gruppieren 21"/>
          <p:cNvGrpSpPr/>
          <p:nvPr/>
        </p:nvGrpSpPr>
        <p:grpSpPr bwMode="auto">
          <a:xfrm>
            <a:off x="6129623" y="5055848"/>
            <a:ext cx="5283900" cy="3212193"/>
            <a:chOff x="6757927" y="5215467"/>
            <a:chExt cx="5283900" cy="3212193"/>
          </a:xfrm>
        </p:grpSpPr>
        <p:sp>
          <p:nvSpPr>
            <p:cNvPr id="18" name="Abgerundete rechteckige Legende 17"/>
            <p:cNvSpPr/>
            <p:nvPr/>
          </p:nvSpPr>
          <p:spPr bwMode="auto">
            <a:xfrm>
              <a:off x="6757927" y="5215467"/>
              <a:ext cx="4581920" cy="1533369"/>
            </a:xfrm>
            <a:prstGeom prst="wedgeRoundRectCallout">
              <a:avLst>
                <a:gd name="adj1" fmla="val -75587"/>
                <a:gd name="adj2" fmla="val -1848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9" name="Textfeld 18"/>
            <p:cNvSpPr txBox="1"/>
            <p:nvPr/>
          </p:nvSpPr>
          <p:spPr bwMode="auto">
            <a:xfrm>
              <a:off x="7035693" y="5380672"/>
              <a:ext cx="500613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Tipps zur Durchführung </a:t>
              </a:r>
              <a:endParaRPr sz="2400" dirty="0"/>
            </a:p>
            <a:p>
              <a:pPr marL="342900" indent="-342900">
                <a:buFont typeface="Arial"/>
                <a:buChar char="•"/>
                <a:defRPr/>
              </a:pPr>
              <a:r>
                <a:rPr lang="de-DE" sz="2400" dirty="0">
                  <a:cs typeface="Poppins"/>
                </a:rPr>
                <a:t>Differenzierungsvorschläge</a:t>
              </a:r>
              <a:endParaRPr sz="2400" dirty="0"/>
            </a:p>
            <a:p>
              <a:pPr marL="342900" indent="-342900">
                <a:buFont typeface="Arial"/>
                <a:buChar char="•"/>
                <a:defRPr/>
              </a:pPr>
              <a:r>
                <a:rPr lang="de-DE" sz="2400" dirty="0">
                  <a:cs typeface="Poppins"/>
                </a:rPr>
                <a:t>Vertiefung</a:t>
              </a:r>
              <a:endParaRPr sz="2400" dirty="0"/>
            </a:p>
            <a:p>
              <a:pPr>
                <a:defRPr/>
              </a:pPr>
              <a:endParaRPr lang="de-DE" sz="2000" dirty="0">
                <a:latin typeface="Poppins"/>
                <a:cs typeface="Poppins"/>
              </a:endParaRPr>
            </a:p>
            <a:p>
              <a:pPr marL="342900" indent="-342900">
                <a:buFont typeface="Arial"/>
                <a:buChar char="•"/>
                <a:defRPr/>
              </a:pPr>
              <a:endParaRPr lang="de-DE" sz="2000" dirty="0">
                <a:latin typeface="Poppins"/>
                <a:cs typeface="Poppins"/>
              </a:endParaRPr>
            </a:p>
            <a:p>
              <a:pPr>
                <a:defRPr/>
              </a:pPr>
              <a:endParaRPr lang="de-DE" sz="2000" dirty="0">
                <a:latin typeface="Poppins"/>
                <a:cs typeface="Poppins"/>
              </a:endParaRPr>
            </a:p>
            <a:p>
              <a:pPr marL="342900" indent="-342900" algn="ctr">
                <a:buFont typeface="Arial"/>
                <a:buChar char="•"/>
                <a:defRPr/>
              </a:pPr>
              <a:endParaRPr lang="de-DE" sz="2000" dirty="0">
                <a:latin typeface="Poppins"/>
                <a:cs typeface="Poppins"/>
              </a:endParaRPr>
            </a:p>
            <a:p>
              <a:pPr algn="ctr">
                <a:defRPr/>
              </a:pPr>
              <a:endParaRPr lang="de-DE" sz="2000" dirty="0">
                <a:latin typeface="Poppins"/>
                <a:cs typeface="Poppins"/>
              </a:endParaRPr>
            </a:p>
            <a:p>
              <a:pPr algn="ctr">
                <a:defRPr/>
              </a:pPr>
              <a:endParaRPr lang="de-DE" sz="2000" dirty="0">
                <a:latin typeface="Poppins"/>
                <a:cs typeface="Poppins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Computer, Screenshot, Menschliches Gesich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t="54380"/>
          <a:stretch/>
        </p:blipFill>
        <p:spPr bwMode="auto">
          <a:xfrm>
            <a:off x="678331" y="1591733"/>
            <a:ext cx="6956919" cy="42373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itel 2"/>
          <p:cNvSpPr>
            <a:spLocks noGrp="1"/>
          </p:cNvSpPr>
          <p:nvPr>
            <p:ph type="title"/>
          </p:nvPr>
        </p:nvSpPr>
        <p:spPr bwMode="auto">
          <a:xfrm>
            <a:off x="555383" y="67597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sz="4000" dirty="0"/>
              <a:t>Lehrkräfte-Begleitmaterial</a:t>
            </a:r>
            <a:endParaRPr sz="4000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5ADFED9-D9FF-F09E-A648-A93295176E19}"/>
              </a:ext>
            </a:extLst>
          </p:cNvPr>
          <p:cNvGrpSpPr/>
          <p:nvPr/>
        </p:nvGrpSpPr>
        <p:grpSpPr>
          <a:xfrm>
            <a:off x="7290638" y="2048206"/>
            <a:ext cx="3847438" cy="1036237"/>
            <a:chOff x="7235230" y="1044620"/>
            <a:chExt cx="3847438" cy="1036237"/>
          </a:xfrm>
        </p:grpSpPr>
        <p:sp>
          <p:nvSpPr>
            <p:cNvPr id="7" name="Abgerundete rechteckige Legende 6"/>
            <p:cNvSpPr/>
            <p:nvPr/>
          </p:nvSpPr>
          <p:spPr bwMode="auto">
            <a:xfrm>
              <a:off x="7235230" y="1044620"/>
              <a:ext cx="3469146" cy="1036237"/>
            </a:xfrm>
            <a:prstGeom prst="wedgeRoundRectCallout">
              <a:avLst>
                <a:gd name="adj1" fmla="val -60030"/>
                <a:gd name="adj2" fmla="val 109622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9" name="Textfeld 8"/>
            <p:cNvSpPr txBox="1"/>
            <p:nvPr/>
          </p:nvSpPr>
          <p:spPr bwMode="auto">
            <a:xfrm>
              <a:off x="7346046" y="1122778"/>
              <a:ext cx="3736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Beispiel: Bildimpuls als Einstiegsszenario</a:t>
              </a:r>
              <a:endParaRPr sz="2400" dirty="0"/>
            </a:p>
          </p:txBody>
        </p:sp>
      </p:grpSp>
      <p:grpSp>
        <p:nvGrpSpPr>
          <p:cNvPr id="18" name="Gruppieren 17"/>
          <p:cNvGrpSpPr/>
          <p:nvPr/>
        </p:nvGrpSpPr>
        <p:grpSpPr bwMode="auto">
          <a:xfrm>
            <a:off x="7346046" y="4325979"/>
            <a:ext cx="3736622" cy="778933"/>
            <a:chOff x="7395951" y="4267200"/>
            <a:chExt cx="3736622" cy="778933"/>
          </a:xfrm>
        </p:grpSpPr>
        <p:sp>
          <p:nvSpPr>
            <p:cNvPr id="15" name="Abgerundete rechteckige Legende 14"/>
            <p:cNvSpPr/>
            <p:nvPr/>
          </p:nvSpPr>
          <p:spPr bwMode="auto">
            <a:xfrm>
              <a:off x="7529689" y="4267200"/>
              <a:ext cx="3469146" cy="778933"/>
            </a:xfrm>
            <a:prstGeom prst="wedgeRoundRectCallout">
              <a:avLst>
                <a:gd name="adj1" fmla="val -84211"/>
                <a:gd name="adj2" fmla="val 51941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6" name="Textfeld 15"/>
            <p:cNvSpPr txBox="1"/>
            <p:nvPr/>
          </p:nvSpPr>
          <p:spPr bwMode="auto">
            <a:xfrm>
              <a:off x="7395951" y="4425833"/>
              <a:ext cx="37366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Download Beispielbild</a:t>
              </a:r>
              <a:endParaRPr sz="2400" dirty="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el 2"/>
          <p:cNvSpPr>
            <a:spLocks noGrp="1"/>
          </p:cNvSpPr>
          <p:nvPr>
            <p:ph type="title"/>
          </p:nvPr>
        </p:nvSpPr>
        <p:spPr bwMode="auto">
          <a:xfrm>
            <a:off x="555383" y="67597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sz="4000" dirty="0"/>
              <a:t>Lehrkräfte-Begleitmaterial</a:t>
            </a:r>
            <a:endParaRPr sz="4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14C85C3-BFEC-3653-35B2-302237538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66" y="1494757"/>
            <a:ext cx="4701558" cy="4712725"/>
          </a:xfrm>
          <a:prstGeom prst="rect">
            <a:avLst/>
          </a:prstGeom>
          <a:effectLst>
            <a:outerShdw blurRad="190763" algn="ctr" rotWithShape="0">
              <a:srgbClr val="000000">
                <a:alpha val="70071"/>
              </a:srgbClr>
            </a:outerShdw>
          </a:effectLst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5E0040C-3562-8762-F6B1-D6F2F8D20F8D}"/>
              </a:ext>
            </a:extLst>
          </p:cNvPr>
          <p:cNvGrpSpPr/>
          <p:nvPr/>
        </p:nvGrpSpPr>
        <p:grpSpPr>
          <a:xfrm>
            <a:off x="5251992" y="1384785"/>
            <a:ext cx="6384625" cy="3888943"/>
            <a:chOff x="5251992" y="1384785"/>
            <a:chExt cx="6384625" cy="3888943"/>
          </a:xfrm>
        </p:grpSpPr>
        <p:sp>
          <p:nvSpPr>
            <p:cNvPr id="5" name="Abgerundete rechteckige Legende 4"/>
            <p:cNvSpPr/>
            <p:nvPr/>
          </p:nvSpPr>
          <p:spPr bwMode="auto">
            <a:xfrm>
              <a:off x="6005689" y="1384785"/>
              <a:ext cx="4900963" cy="3635021"/>
            </a:xfrm>
            <a:prstGeom prst="wedgeRoundRectCallout">
              <a:avLst>
                <a:gd name="adj1" fmla="val -74699"/>
                <a:gd name="adj2" fmla="val 26354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6" name="Textfeld 5"/>
            <p:cNvSpPr txBox="1"/>
            <p:nvPr/>
          </p:nvSpPr>
          <p:spPr bwMode="auto">
            <a:xfrm>
              <a:off x="5251992" y="1528520"/>
              <a:ext cx="63846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Vorschau der Mitmachheftseite</a:t>
              </a:r>
              <a:endParaRPr sz="2400" dirty="0"/>
            </a:p>
            <a:p>
              <a:pPr algn="ctr">
                <a:defRPr/>
              </a:pPr>
              <a:r>
                <a:rPr lang="de-DE" sz="2400" dirty="0">
                  <a:cs typeface="Poppins"/>
                </a:rPr>
                <a:t>mit Download </a:t>
              </a:r>
              <a:endParaRPr sz="2400" dirty="0"/>
            </a:p>
            <a:p>
              <a:pPr algn="ctr">
                <a:defRPr/>
              </a:pPr>
              <a:r>
                <a:rPr lang="de-DE" sz="2400" dirty="0">
                  <a:cs typeface="Poppins"/>
                </a:rPr>
                <a:t>als PDF und editierbare PPTX</a:t>
              </a:r>
              <a:endParaRPr sz="2400" dirty="0"/>
            </a:p>
          </p:txBody>
        </p:sp>
        <p:pic>
          <p:nvPicPr>
            <p:cNvPr id="11" name="Grafik 10" descr="Ein Bild, das Text, Screenshot enthält.&#10;&#10;KI-generierte Inhalte können fehlerhaft sein."/>
            <p:cNvPicPr>
              <a:picLocks noChangeAspect="1"/>
            </p:cNvPicPr>
            <p:nvPr/>
          </p:nvPicPr>
          <p:blipFill>
            <a:blip r:embed="rId4"/>
            <a:srcRect b="38049"/>
            <a:stretch/>
          </p:blipFill>
          <p:spPr bwMode="auto">
            <a:xfrm>
              <a:off x="6566240" y="2768449"/>
              <a:ext cx="3774382" cy="25052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7" name="Gruppieren 16"/>
          <p:cNvGrpSpPr/>
          <p:nvPr/>
        </p:nvGrpSpPr>
        <p:grpSpPr bwMode="auto">
          <a:xfrm>
            <a:off x="5116902" y="5674191"/>
            <a:ext cx="3598751" cy="1015663"/>
            <a:chOff x="4461516" y="5700698"/>
            <a:chExt cx="3598751" cy="1015663"/>
          </a:xfrm>
        </p:grpSpPr>
        <p:sp>
          <p:nvSpPr>
            <p:cNvPr id="15" name="Abgerundete rechteckige Legende 14"/>
            <p:cNvSpPr/>
            <p:nvPr/>
          </p:nvSpPr>
          <p:spPr bwMode="auto">
            <a:xfrm>
              <a:off x="4552312" y="5700698"/>
              <a:ext cx="3417160" cy="1015663"/>
            </a:xfrm>
            <a:prstGeom prst="wedgeRoundRectCallout">
              <a:avLst>
                <a:gd name="adj1" fmla="val -77211"/>
                <a:gd name="adj2" fmla="val -5209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6" name="Textfeld 15"/>
            <p:cNvSpPr txBox="1"/>
            <p:nvPr/>
          </p:nvSpPr>
          <p:spPr bwMode="auto">
            <a:xfrm>
              <a:off x="4461516" y="5826730"/>
              <a:ext cx="359875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Download Lösung zur Mitmachheftseite</a:t>
              </a:r>
              <a:endParaRPr sz="2400" dirty="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reenshot, Website, Webseite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t="52290"/>
          <a:stretch/>
        </p:blipFill>
        <p:spPr bwMode="auto">
          <a:xfrm>
            <a:off x="2326434" y="1546507"/>
            <a:ext cx="6462995" cy="4251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itel 2"/>
          <p:cNvSpPr>
            <a:spLocks noGrp="1"/>
          </p:cNvSpPr>
          <p:nvPr>
            <p:ph type="title"/>
          </p:nvPr>
        </p:nvSpPr>
        <p:spPr bwMode="auto">
          <a:xfrm>
            <a:off x="555383" y="67597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sz="4000" dirty="0"/>
              <a:t>Lehrkräfte-Begleitmaterial</a:t>
            </a:r>
            <a:endParaRPr sz="4000" dirty="0"/>
          </a:p>
        </p:txBody>
      </p:sp>
      <p:sp>
        <p:nvSpPr>
          <p:cNvPr id="11" name="Abgerundete rechteckige Legende 10"/>
          <p:cNvSpPr/>
          <p:nvPr/>
        </p:nvSpPr>
        <p:spPr bwMode="auto">
          <a:xfrm>
            <a:off x="8789429" y="4228438"/>
            <a:ext cx="2736437" cy="1788540"/>
          </a:xfrm>
          <a:prstGeom prst="wedgeRoundRectCallout">
            <a:avLst>
              <a:gd name="adj1" fmla="val -81176"/>
              <a:gd name="adj2" fmla="val -24866"/>
              <a:gd name="adj3" fmla="val 16667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2400" b="1" dirty="0">
              <a:latin typeface="Poppins"/>
              <a:cs typeface="Poppins"/>
            </a:endParaRPr>
          </a:p>
        </p:txBody>
      </p:sp>
      <p:sp>
        <p:nvSpPr>
          <p:cNvPr id="13" name="Textfeld 12"/>
          <p:cNvSpPr txBox="1"/>
          <p:nvPr/>
        </p:nvSpPr>
        <p:spPr bwMode="auto">
          <a:xfrm>
            <a:off x="8969233" y="4351548"/>
            <a:ext cx="3598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400" dirty="0">
                <a:cs typeface="Poppins"/>
              </a:rPr>
              <a:t>Download </a:t>
            </a:r>
            <a:endParaRPr sz="2400" dirty="0"/>
          </a:p>
          <a:p>
            <a:pPr>
              <a:defRPr/>
            </a:pPr>
            <a:r>
              <a:rPr lang="de-DE" sz="2400" dirty="0">
                <a:cs typeface="Poppins"/>
              </a:rPr>
              <a:t>Aushangmaterial</a:t>
            </a:r>
            <a:endParaRPr sz="2400" dirty="0"/>
          </a:p>
          <a:p>
            <a:pPr>
              <a:defRPr/>
            </a:pPr>
            <a:r>
              <a:rPr lang="de-DE" sz="2400" dirty="0">
                <a:cs typeface="Poppins"/>
              </a:rPr>
              <a:t>in verschiedenen Ausführungen</a:t>
            </a:r>
            <a:endParaRPr sz="2400" dirty="0"/>
          </a:p>
        </p:txBody>
      </p:sp>
      <p:grpSp>
        <p:nvGrpSpPr>
          <p:cNvPr id="17" name="Gruppieren 16"/>
          <p:cNvGrpSpPr/>
          <p:nvPr/>
        </p:nvGrpSpPr>
        <p:grpSpPr bwMode="auto">
          <a:xfrm>
            <a:off x="72691" y="4856461"/>
            <a:ext cx="3758034" cy="1064747"/>
            <a:chOff x="1406583" y="3850260"/>
            <a:chExt cx="3758034" cy="1111551"/>
          </a:xfrm>
        </p:grpSpPr>
        <p:sp>
          <p:nvSpPr>
            <p:cNvPr id="15" name="Abgerundete rechteckige Legende 14"/>
            <p:cNvSpPr/>
            <p:nvPr/>
          </p:nvSpPr>
          <p:spPr bwMode="auto">
            <a:xfrm>
              <a:off x="1406583" y="3850260"/>
              <a:ext cx="2736437" cy="1111551"/>
            </a:xfrm>
            <a:prstGeom prst="wedgeRoundRectCallout">
              <a:avLst>
                <a:gd name="adj1" fmla="val 64666"/>
                <a:gd name="adj2" fmla="val -42854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6" name="Textfeld 15"/>
            <p:cNvSpPr txBox="1"/>
            <p:nvPr/>
          </p:nvSpPr>
          <p:spPr bwMode="auto">
            <a:xfrm>
              <a:off x="1565866" y="3965764"/>
              <a:ext cx="3598751" cy="867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Vorschau </a:t>
              </a:r>
              <a:endParaRPr sz="2400" dirty="0"/>
            </a:p>
            <a:p>
              <a:pPr>
                <a:defRPr/>
              </a:pPr>
              <a:r>
                <a:rPr lang="de-DE" sz="2400" dirty="0">
                  <a:cs typeface="Poppins"/>
                </a:rPr>
                <a:t>Aushangmaterial</a:t>
              </a:r>
              <a:endParaRPr sz="2400" dirty="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Text, Screenshot, Webseite, Website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t="48177" b="13192"/>
          <a:stretch/>
        </p:blipFill>
        <p:spPr bwMode="auto">
          <a:xfrm>
            <a:off x="6381817" y="1358117"/>
            <a:ext cx="5372565" cy="2382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itel 2"/>
          <p:cNvSpPr>
            <a:spLocks noGrp="1"/>
          </p:cNvSpPr>
          <p:nvPr>
            <p:ph type="title"/>
          </p:nvPr>
        </p:nvSpPr>
        <p:spPr bwMode="auto">
          <a:xfrm>
            <a:off x="475102" y="626849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sz="4000" dirty="0"/>
              <a:t>Lehrkräfte-Begleitmaterial - Differenzierung</a:t>
            </a:r>
            <a:endParaRPr sz="4000" dirty="0"/>
          </a:p>
        </p:txBody>
      </p:sp>
      <p:grpSp>
        <p:nvGrpSpPr>
          <p:cNvPr id="8" name="Gruppieren 7"/>
          <p:cNvGrpSpPr/>
          <p:nvPr/>
        </p:nvGrpSpPr>
        <p:grpSpPr bwMode="auto">
          <a:xfrm>
            <a:off x="7673032" y="4060947"/>
            <a:ext cx="3598751" cy="1015663"/>
            <a:chOff x="4461516" y="5700698"/>
            <a:chExt cx="3598751" cy="1015663"/>
          </a:xfrm>
        </p:grpSpPr>
        <p:sp>
          <p:nvSpPr>
            <p:cNvPr id="9" name="Abgerundete rechteckige Legende 8"/>
            <p:cNvSpPr/>
            <p:nvPr/>
          </p:nvSpPr>
          <p:spPr bwMode="auto">
            <a:xfrm>
              <a:off x="4461516" y="5700698"/>
              <a:ext cx="3399892" cy="1015663"/>
            </a:xfrm>
            <a:prstGeom prst="wedgeRoundRectCallout">
              <a:avLst>
                <a:gd name="adj1" fmla="val -44836"/>
                <a:gd name="adj2" fmla="val -118779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1" name="Textfeld 10"/>
            <p:cNvSpPr txBox="1"/>
            <p:nvPr/>
          </p:nvSpPr>
          <p:spPr bwMode="auto">
            <a:xfrm>
              <a:off x="4552311" y="5826730"/>
              <a:ext cx="35079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Rückmeldemöglichkeit </a:t>
              </a:r>
              <a:endParaRPr sz="2400" dirty="0"/>
            </a:p>
            <a:p>
              <a:pPr>
                <a:defRPr/>
              </a:pPr>
              <a:r>
                <a:rPr lang="de-DE" sz="2400" dirty="0">
                  <a:cs typeface="Poppins"/>
                </a:rPr>
                <a:t>zum Material</a:t>
              </a:r>
              <a:endParaRPr sz="2400" dirty="0"/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DFEE2644-4D00-B509-700F-3A183F2EC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02" y="1400006"/>
            <a:ext cx="4108339" cy="4384489"/>
          </a:xfrm>
          <a:prstGeom prst="rect">
            <a:avLst/>
          </a:prstGeom>
          <a:effectLst>
            <a:outerShdw blurRad="195932" algn="ctr" rotWithShape="0">
              <a:srgbClr val="000000">
                <a:alpha val="69699"/>
              </a:srgbClr>
            </a:outerShdw>
          </a:effectLst>
        </p:spPr>
      </p:pic>
      <p:sp>
        <p:nvSpPr>
          <p:cNvPr id="4" name="Abgerundete rechteckige Legende 3">
            <a:extLst>
              <a:ext uri="{FF2B5EF4-FFF2-40B4-BE49-F238E27FC236}">
                <a16:creationId xmlns:a16="http://schemas.microsoft.com/office/drawing/2014/main" id="{DC053613-770D-1BC0-5FEA-0FE147D40919}"/>
              </a:ext>
            </a:extLst>
          </p:cNvPr>
          <p:cNvSpPr/>
          <p:nvPr/>
        </p:nvSpPr>
        <p:spPr bwMode="auto">
          <a:xfrm>
            <a:off x="3564694" y="3740238"/>
            <a:ext cx="3542464" cy="2044257"/>
          </a:xfrm>
          <a:prstGeom prst="wedgeRoundRectCallout">
            <a:avLst>
              <a:gd name="adj1" fmla="val -65001"/>
              <a:gd name="adj2" fmla="val -36520"/>
              <a:gd name="adj3" fmla="val 16667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2400" b="1" dirty="0">
              <a:latin typeface="Poppins"/>
              <a:cs typeface="Poppin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243494C-6C2F-F369-2F13-C10F8F9DA1F9}"/>
              </a:ext>
            </a:extLst>
          </p:cNvPr>
          <p:cNvSpPr txBox="1"/>
          <p:nvPr/>
        </p:nvSpPr>
        <p:spPr bwMode="auto">
          <a:xfrm>
            <a:off x="3736681" y="3808725"/>
            <a:ext cx="33998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400" dirty="0">
                <a:cs typeface="Poppins"/>
              </a:rPr>
              <a:t>Vierfachdifferenzierung in der </a:t>
            </a:r>
          </a:p>
          <a:p>
            <a:pPr>
              <a:defRPr/>
            </a:pPr>
            <a:r>
              <a:rPr lang="de-DE" sz="2400" dirty="0">
                <a:cs typeface="Poppins"/>
              </a:rPr>
              <a:t>bildbasierten Version – </a:t>
            </a:r>
          </a:p>
          <a:p>
            <a:pPr>
              <a:defRPr/>
            </a:pPr>
            <a:r>
              <a:rPr lang="de-DE" sz="2400" dirty="0">
                <a:cs typeface="Poppins"/>
              </a:rPr>
              <a:t>orientiert sich am Grad der Lesekompetenz </a:t>
            </a:r>
            <a:endParaRPr sz="2400" dirty="0"/>
          </a:p>
        </p:txBody>
      </p:sp>
      <p:grpSp>
        <p:nvGrpSpPr>
          <p:cNvPr id="3" name="Gruppieren 2"/>
          <p:cNvGrpSpPr/>
          <p:nvPr/>
        </p:nvGrpSpPr>
        <p:grpSpPr bwMode="auto">
          <a:xfrm>
            <a:off x="6727384" y="5429796"/>
            <a:ext cx="5941954" cy="1015663"/>
            <a:chOff x="2816096" y="5873863"/>
            <a:chExt cx="3668666" cy="1232598"/>
          </a:xfrm>
        </p:grpSpPr>
        <p:sp>
          <p:nvSpPr>
            <p:cNvPr id="5" name="Abgerundete rechteckige Legende 4"/>
            <p:cNvSpPr/>
            <p:nvPr/>
          </p:nvSpPr>
          <p:spPr bwMode="auto">
            <a:xfrm>
              <a:off x="2816096" y="5873863"/>
              <a:ext cx="2865839" cy="1232598"/>
            </a:xfrm>
            <a:prstGeom prst="wedgeRoundRectCallout">
              <a:avLst>
                <a:gd name="adj1" fmla="val -45482"/>
                <a:gd name="adj2" fmla="val -37582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6" name="Textfeld 5"/>
            <p:cNvSpPr txBox="1"/>
            <p:nvPr/>
          </p:nvSpPr>
          <p:spPr bwMode="auto">
            <a:xfrm>
              <a:off x="2886011" y="5958920"/>
              <a:ext cx="3598751" cy="1008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Download</a:t>
              </a:r>
              <a:endParaRPr sz="2400" dirty="0"/>
            </a:p>
            <a:p>
              <a:pPr>
                <a:defRPr/>
              </a:pPr>
              <a:r>
                <a:rPr lang="de-DE" sz="2400" dirty="0">
                  <a:cs typeface="Poppins"/>
                </a:rPr>
                <a:t>Profiaufträge zur Differenzierung</a:t>
              </a:r>
              <a:endParaRPr sz="2400" dirty="0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678344" y="109617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 dirty="0"/>
              <a:t>Begleitheft – Mein Tablet-Wissen</a:t>
            </a:r>
            <a:endParaRPr sz="4000" dirty="0"/>
          </a:p>
        </p:txBody>
      </p:sp>
      <p:pic>
        <p:nvPicPr>
          <p:cNvPr id="6" name="Grafik 5" descr="Ein Bild, das Text, Cartoon, Menschliches Gesicht, Logo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21283051">
            <a:off x="531050" y="1358057"/>
            <a:ext cx="3528498" cy="4995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rafik 8" descr="Ein Bild, das Text, Screenshot, Menschliches Gesicht, Brief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558650" y="1391074"/>
            <a:ext cx="3368078" cy="4795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Grafik 13" descr="Ein Bild, das Text, Screenshot, Karte Menü enthält.&#10;&#10;KI-generierte Inhalte können fehlerhaft sein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445101">
            <a:off x="5740207" y="1391073"/>
            <a:ext cx="3370088" cy="4795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Grafik 15" descr="Ein Bild, das Text, Screenshot, Webseite, Website enthält.&#10;&#10;KI-generierte Inhalte können fehlerhaft sein.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711011">
            <a:off x="7964843" y="1565384"/>
            <a:ext cx="3270585" cy="4672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7" name="Gruppieren 16"/>
          <p:cNvGrpSpPr/>
          <p:nvPr/>
        </p:nvGrpSpPr>
        <p:grpSpPr bwMode="auto">
          <a:xfrm>
            <a:off x="4281999" y="5218668"/>
            <a:ext cx="5815562" cy="1438275"/>
            <a:chOff x="4221793" y="5060195"/>
            <a:chExt cx="5815562" cy="1438275"/>
          </a:xfrm>
        </p:grpSpPr>
        <p:sp>
          <p:nvSpPr>
            <p:cNvPr id="18" name="Abgerundetes Rechteck 17"/>
            <p:cNvSpPr/>
            <p:nvPr/>
          </p:nvSpPr>
          <p:spPr bwMode="auto">
            <a:xfrm>
              <a:off x="4221793" y="5060195"/>
              <a:ext cx="5815562" cy="14382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9" name="Textfeld 18"/>
            <p:cNvSpPr txBox="1"/>
            <p:nvPr/>
          </p:nvSpPr>
          <p:spPr bwMode="auto">
            <a:xfrm>
              <a:off x="4255358" y="5209718"/>
              <a:ext cx="57484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mit Glossar, Erklärungen zu besonderen Tasten der Bildschirmtastatur und Hilfe zur Selbsthilfe bei Problemen</a:t>
              </a:r>
              <a:endParaRPr sz="2400" dirty="0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1" y="352183"/>
            <a:ext cx="7419434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 dirty="0"/>
              <a:t>Ihr Feedback zählt!</a:t>
            </a:r>
            <a:endParaRPr dirty="0"/>
          </a:p>
        </p:txBody>
      </p:sp>
      <p:pic>
        <p:nvPicPr>
          <p:cNvPr id="8" name="Grafik 7" descr="Ein Bild, das Cartoon, Zeichnung, Darstellung, Clipart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085618" y="2222074"/>
            <a:ext cx="3163629" cy="360064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 bwMode="auto">
          <a:xfrm>
            <a:off x="666185" y="2099646"/>
            <a:ext cx="741943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3200" dirty="0"/>
              <a:t>Helfen Sie mit, den Tablet-Kompass für die GS zu verbessern!</a:t>
            </a:r>
            <a:endParaRPr dirty="0"/>
          </a:p>
          <a:p>
            <a:pPr>
              <a:defRPr/>
            </a:pPr>
            <a:endParaRPr lang="de-DE" sz="3200" dirty="0"/>
          </a:p>
          <a:p>
            <a:pPr>
              <a:defRPr/>
            </a:pPr>
            <a:r>
              <a:rPr lang="de-DE" sz="3200" dirty="0"/>
              <a:t>Das ISB freut sich auf Ihre Anmerkungen zum Material sowie Ihre Erfahrungen bei der Durchführung im Unterricht.</a:t>
            </a:r>
            <a:endParaRPr dirty="0"/>
          </a:p>
          <a:p>
            <a:pPr>
              <a:defRPr/>
            </a:pPr>
            <a:endParaRPr lang="de-DE" sz="3200" dirty="0"/>
          </a:p>
          <a:p>
            <a:pPr>
              <a:defRPr/>
            </a:pPr>
            <a:r>
              <a:rPr lang="de-DE" sz="3200" dirty="0">
                <a:solidFill>
                  <a:schemeClr val="accent1"/>
                </a:solidFill>
              </a:rPr>
              <a:t>digitalkompass@isb.bayern.de</a:t>
            </a:r>
            <a:endParaRPr lang="de-DE" sz="3200" dirty="0"/>
          </a:p>
          <a:p>
            <a:pPr algn="ctr">
              <a:defRPr/>
            </a:pP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2"/>
          <p:cNvSpPr>
            <a:spLocks noGrp="1"/>
          </p:cNvSpPr>
          <p:nvPr>
            <p:ph type="body" sz="quarter" idx="32"/>
          </p:nvPr>
        </p:nvSpPr>
        <p:spPr bwMode="auto">
          <a:xfrm>
            <a:off x="417512" y="336549"/>
            <a:ext cx="11121507" cy="1438274"/>
          </a:xfrm>
        </p:spPr>
        <p:txBody>
          <a:bodyPr/>
          <a:lstStyle/>
          <a:p>
            <a:pPr>
              <a:defRPr/>
            </a:pPr>
            <a:r>
              <a:rPr lang="de-DE" sz="4000" dirty="0"/>
              <a:t>Lernen Sie den </a:t>
            </a:r>
          </a:p>
          <a:p>
            <a:pPr>
              <a:defRPr/>
            </a:pPr>
            <a:r>
              <a:rPr lang="de-DE" sz="4000" dirty="0"/>
              <a:t>Tablet-Kompass selbst kennen!</a:t>
            </a:r>
            <a:endParaRPr dirty="0"/>
          </a:p>
        </p:txBody>
      </p:sp>
      <p:pic>
        <p:nvPicPr>
          <p:cNvPr id="5" name="Grafik 4" descr="Ein Bild, das Muster, Symmetrie, Design, Stoff enthält.&#10;&#10;KI-generierte Inhalte können fehlerhaft sein.">
            <a:extLst>
              <a:ext uri="{FF2B5EF4-FFF2-40B4-BE49-F238E27FC236}">
                <a16:creationId xmlns:a16="http://schemas.microsoft.com/office/drawing/2014/main" id="{A3ED788D-2727-0449-6B4D-DBDD74ED5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17" y="2362200"/>
            <a:ext cx="3312583" cy="331258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0199888-ABF2-6E52-0F5A-66CE3B7ED4EB}"/>
              </a:ext>
            </a:extLst>
          </p:cNvPr>
          <p:cNvSpPr txBox="1"/>
          <p:nvPr/>
        </p:nvSpPr>
        <p:spPr>
          <a:xfrm>
            <a:off x="5300133" y="3429000"/>
            <a:ext cx="6366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hlinkClick r:id="rId4"/>
              </a:rPr>
              <a:t>mebis.bycs.de/</a:t>
            </a:r>
            <a:r>
              <a:rPr lang="de-DE" sz="3200" dirty="0" err="1">
                <a:hlinkClick r:id="rId4"/>
              </a:rPr>
              <a:t>tablet</a:t>
            </a:r>
            <a:r>
              <a:rPr lang="de-DE" sz="3200" dirty="0">
                <a:hlinkClick r:id="rId4"/>
              </a:rPr>
              <a:t>-kompass-</a:t>
            </a:r>
            <a:r>
              <a:rPr lang="de-DE" sz="3200" dirty="0" err="1">
                <a:hlinkClick r:id="rId4"/>
              </a:rPr>
              <a:t>gs</a:t>
            </a:r>
            <a:endParaRPr lang="de-DE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778476" y="336735"/>
            <a:ext cx="8754131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 dirty="0"/>
              <a:t>Der Tablet-Kompass für die GS</a:t>
            </a:r>
            <a:endParaRPr sz="4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131" y="2277664"/>
            <a:ext cx="3628200" cy="3628200"/>
          </a:xfrm>
          <a:prstGeom prst="rect">
            <a:avLst/>
          </a:prstGeom>
        </p:spPr>
      </p:pic>
      <p:pic>
        <p:nvPicPr>
          <p:cNvPr id="6" name="Grafik 5" descr="Ein Bild, das Symbol, Logo, Grafiken, Schrift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407478" y="-37988"/>
            <a:ext cx="2367761" cy="236776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 bwMode="auto">
          <a:xfrm>
            <a:off x="3484038" y="2832427"/>
            <a:ext cx="84616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4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Vermittlung digitaler Basiskompetenzen </a:t>
            </a:r>
          </a:p>
          <a:p>
            <a:pPr marR="0"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sz="2400" b="0" i="0" u="none" strike="noStrike" cap="none" spc="0" dirty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342900" marR="0" lvl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solidFill>
                  <a:srgbClr val="000000"/>
                </a:solidFill>
                <a:latin typeface="Aptos"/>
                <a:cs typeface="Arial"/>
              </a:rPr>
              <a:t> </a:t>
            </a:r>
            <a:r>
              <a:rPr lang="de-DE" sz="24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niedrigschwelliger, systematischer Einstieg</a:t>
            </a:r>
            <a:endParaRPr sz="2400" b="0" i="0" u="none" strike="noStrike" cap="none" spc="0" dirty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24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      in kompetenten Umgang mit dem Tablet</a:t>
            </a:r>
            <a:endParaRPr sz="2400" b="0" i="0" u="none" strike="noStrike" cap="none" spc="0" dirty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3200" b="0" i="0" u="none" strike="noStrike" cap="none" spc="0" dirty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9786624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778475" y="336735"/>
            <a:ext cx="8754130" cy="143827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 dirty="0"/>
              <a:t>Module des </a:t>
            </a:r>
            <a:endParaRPr dirty="0"/>
          </a:p>
          <a:p>
            <a:pPr>
              <a:defRPr/>
            </a:pPr>
            <a:r>
              <a:rPr lang="de-DE" sz="4000" dirty="0"/>
              <a:t>Tablet-Kompasses für die GS</a:t>
            </a:r>
            <a:endParaRPr sz="4000" dirty="0"/>
          </a:p>
        </p:txBody>
      </p:sp>
      <p:sp>
        <p:nvSpPr>
          <p:cNvPr id="1444924757" name="Textfeld 2"/>
          <p:cNvSpPr txBox="1"/>
          <p:nvPr/>
        </p:nvSpPr>
        <p:spPr bwMode="auto">
          <a:xfrm>
            <a:off x="563636" y="2574062"/>
            <a:ext cx="8515308" cy="2865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1: Regeln und Bestandteile </a:t>
            </a:r>
            <a:endParaRPr/>
          </a:p>
          <a:p>
            <a:pPr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8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2: Das Tablet im Einsatz</a:t>
            </a:r>
            <a:endParaRPr/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sz="18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3: Das Tablet wie ein Profi nutzen</a:t>
            </a:r>
            <a:endParaRPr/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4: Sicher mit dem Tablet unterwegs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  <p:pic>
        <p:nvPicPr>
          <p:cNvPr id="1436209690" name="Grafik 143620968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297525">
            <a:off x="8411422" y="1807046"/>
            <a:ext cx="3267116" cy="3243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658230" y="244289"/>
            <a:ext cx="8754131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 dirty="0"/>
              <a:t>Drei Materialien greifen ineinander</a:t>
            </a:r>
            <a:endParaRPr sz="4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95166" y="1337279"/>
            <a:ext cx="3628200" cy="3628200"/>
          </a:xfrm>
          <a:prstGeom prst="rect">
            <a:avLst/>
          </a:prstGeom>
          <a:effectLst>
            <a:outerShdw blurRad="201577" algn="ctr" rotWithShape="0">
              <a:srgbClr val="000000">
                <a:alpha val="69822"/>
              </a:srgbClr>
            </a:outerShdw>
          </a:effectLst>
        </p:spPr>
      </p:pic>
      <p:pic>
        <p:nvPicPr>
          <p:cNvPr id="9" name="Grafik 8" descr="Ein Bild, das Text, Screenshot, Website, Onlinewerbung enthält.&#10;&#10;KI-generierte Inhalte können fehlerhaft sein."/>
          <p:cNvPicPr>
            <a:picLocks noChangeAspect="1"/>
          </p:cNvPicPr>
          <p:nvPr/>
        </p:nvPicPr>
        <p:blipFill>
          <a:blip r:embed="rId4"/>
          <a:srcRect b="17206"/>
          <a:stretch/>
        </p:blipFill>
        <p:spPr bwMode="auto">
          <a:xfrm>
            <a:off x="5239977" y="2093619"/>
            <a:ext cx="2700224" cy="3073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44DC6A3-A75B-9586-BF30-BC2ABD15E641}"/>
              </a:ext>
            </a:extLst>
          </p:cNvPr>
          <p:cNvGrpSpPr/>
          <p:nvPr/>
        </p:nvGrpSpPr>
        <p:grpSpPr>
          <a:xfrm>
            <a:off x="8451595" y="5167057"/>
            <a:ext cx="3029355" cy="976096"/>
            <a:chOff x="8676515" y="5256445"/>
            <a:chExt cx="3029355" cy="976096"/>
          </a:xfrm>
        </p:grpSpPr>
        <p:sp>
          <p:nvSpPr>
            <p:cNvPr id="18" name="Abgerundete rechteckige Legende 17">
              <a:extLst>
                <a:ext uri="{FF2B5EF4-FFF2-40B4-BE49-F238E27FC236}">
                  <a16:creationId xmlns:a16="http://schemas.microsoft.com/office/drawing/2014/main" id="{429C1126-3C53-0480-2AD7-329857AD3F6F}"/>
                </a:ext>
              </a:extLst>
            </p:cNvPr>
            <p:cNvSpPr/>
            <p:nvPr/>
          </p:nvSpPr>
          <p:spPr bwMode="auto">
            <a:xfrm>
              <a:off x="8964734" y="5256445"/>
              <a:ext cx="2452916" cy="976096"/>
            </a:xfrm>
            <a:prstGeom prst="wedgeRoundRectCallout">
              <a:avLst>
                <a:gd name="adj1" fmla="val -45482"/>
                <a:gd name="adj2" fmla="val -37582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0" name="Textfeld 9"/>
            <p:cNvSpPr txBox="1"/>
            <p:nvPr/>
          </p:nvSpPr>
          <p:spPr bwMode="auto">
            <a:xfrm>
              <a:off x="8676515" y="5328995"/>
              <a:ext cx="3029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/>
                <a:t>Lehrkräfte-Begleitmaterial</a:t>
              </a:r>
              <a:endParaRPr sz="2400" dirty="0"/>
            </a:p>
          </p:txBody>
        </p:sp>
      </p:grpSp>
      <p:pic>
        <p:nvPicPr>
          <p:cNvPr id="14" name="Grafik 13" descr="Ein Bild, das Text, Screenshot, Menschliches Gesicht, Animierter Cartoon enthält.&#10;&#10;KI-generierte Inhalte können fehlerhaft sein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399489" y="2403254"/>
            <a:ext cx="3133568" cy="2608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9DFB310-248C-C433-0368-B4E4B7538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68769">
            <a:off x="1877865" y="2943806"/>
            <a:ext cx="2972888" cy="2543471"/>
          </a:xfrm>
          <a:prstGeom prst="rect">
            <a:avLst/>
          </a:prstGeom>
          <a:effectLst>
            <a:outerShdw blurRad="194877" dist="50800" algn="ctr" rotWithShape="0">
              <a:srgbClr val="000000">
                <a:alpha val="70235"/>
              </a:srgbClr>
            </a:outerShdw>
          </a:effectLst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5F38FF4-2569-8414-3D71-DE5C148903CE}"/>
              </a:ext>
            </a:extLst>
          </p:cNvPr>
          <p:cNvGrpSpPr/>
          <p:nvPr/>
        </p:nvGrpSpPr>
        <p:grpSpPr bwMode="auto">
          <a:xfrm>
            <a:off x="177155" y="4848463"/>
            <a:ext cx="2964864" cy="1568934"/>
            <a:chOff x="2196053" y="2415275"/>
            <a:chExt cx="3678766" cy="1422040"/>
          </a:xfrm>
        </p:grpSpPr>
        <p:sp>
          <p:nvSpPr>
            <p:cNvPr id="12" name="Abgerundete rechteckige Legende 11">
              <a:extLst>
                <a:ext uri="{FF2B5EF4-FFF2-40B4-BE49-F238E27FC236}">
                  <a16:creationId xmlns:a16="http://schemas.microsoft.com/office/drawing/2014/main" id="{A89B1D3B-60BB-FECD-28B3-48CE0E92D724}"/>
                </a:ext>
              </a:extLst>
            </p:cNvPr>
            <p:cNvSpPr/>
            <p:nvPr/>
          </p:nvSpPr>
          <p:spPr bwMode="auto">
            <a:xfrm>
              <a:off x="2196053" y="2415275"/>
              <a:ext cx="2921620" cy="1200121"/>
            </a:xfrm>
            <a:prstGeom prst="wedgeRoundRectCallout">
              <a:avLst>
                <a:gd name="adj1" fmla="val -833"/>
                <a:gd name="adj2" fmla="val -131642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EAD524E7-5C55-7E8A-DB76-60093B021E6B}"/>
                </a:ext>
              </a:extLst>
            </p:cNvPr>
            <p:cNvSpPr txBox="1"/>
            <p:nvPr/>
          </p:nvSpPr>
          <p:spPr bwMode="auto">
            <a:xfrm>
              <a:off x="2276068" y="2498304"/>
              <a:ext cx="3598751" cy="13390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Avatare Ida und Tarek führen </a:t>
              </a:r>
            </a:p>
            <a:p>
              <a:pPr>
                <a:defRPr/>
              </a:pPr>
              <a:r>
                <a:rPr lang="de-DE" sz="2400" dirty="0">
                  <a:cs typeface="Poppins"/>
                </a:rPr>
                <a:t>durch das Heft</a:t>
              </a:r>
              <a:endParaRPr sz="2400" dirty="0"/>
            </a:p>
            <a:p>
              <a:pPr algn="ctr">
                <a:defRPr/>
              </a:pPr>
              <a:endParaRPr dirty="0"/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72D5ADB-FB83-9EA8-0833-61A14ED30C02}"/>
              </a:ext>
            </a:extLst>
          </p:cNvPr>
          <p:cNvGrpSpPr/>
          <p:nvPr/>
        </p:nvGrpSpPr>
        <p:grpSpPr bwMode="auto">
          <a:xfrm>
            <a:off x="5202473" y="5239607"/>
            <a:ext cx="2775231" cy="1021440"/>
            <a:chOff x="2611775" y="5515967"/>
            <a:chExt cx="1713476" cy="1239609"/>
          </a:xfrm>
        </p:grpSpPr>
        <p:sp>
          <p:nvSpPr>
            <p:cNvPr id="16" name="Abgerundete rechteckige Legende 15">
              <a:extLst>
                <a:ext uri="{FF2B5EF4-FFF2-40B4-BE49-F238E27FC236}">
                  <a16:creationId xmlns:a16="http://schemas.microsoft.com/office/drawing/2014/main" id="{1CE92E13-C041-393E-0AFC-149B49017934}"/>
                </a:ext>
              </a:extLst>
            </p:cNvPr>
            <p:cNvSpPr/>
            <p:nvPr/>
          </p:nvSpPr>
          <p:spPr bwMode="auto">
            <a:xfrm>
              <a:off x="2706423" y="5515967"/>
              <a:ext cx="1514473" cy="1239609"/>
            </a:xfrm>
            <a:prstGeom prst="wedgeRoundRectCallout">
              <a:avLst>
                <a:gd name="adj1" fmla="val -45482"/>
                <a:gd name="adj2" fmla="val -37582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30D9D3C2-D895-DE87-464C-E172FC491FE3}"/>
                </a:ext>
              </a:extLst>
            </p:cNvPr>
            <p:cNvSpPr txBox="1"/>
            <p:nvPr/>
          </p:nvSpPr>
          <p:spPr bwMode="auto">
            <a:xfrm>
              <a:off x="2611775" y="5608077"/>
              <a:ext cx="1713476" cy="1008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/>
                <a:t>interaktive Entdeckerseiten</a:t>
              </a:r>
            </a:p>
          </p:txBody>
        </p:sp>
      </p:grpSp>
      <p:sp>
        <p:nvSpPr>
          <p:cNvPr id="19" name="Abgerundete rechteckige Legende 18">
            <a:extLst>
              <a:ext uri="{FF2B5EF4-FFF2-40B4-BE49-F238E27FC236}">
                <a16:creationId xmlns:a16="http://schemas.microsoft.com/office/drawing/2014/main" id="{DE78D2C6-D1A7-C9C5-5F41-8AD7F59693EF}"/>
              </a:ext>
            </a:extLst>
          </p:cNvPr>
          <p:cNvSpPr/>
          <p:nvPr/>
        </p:nvSpPr>
        <p:spPr bwMode="auto">
          <a:xfrm>
            <a:off x="2568053" y="2159389"/>
            <a:ext cx="2269935" cy="962538"/>
          </a:xfrm>
          <a:prstGeom prst="wedgeRoundRectCallout">
            <a:avLst>
              <a:gd name="adj1" fmla="val -45482"/>
              <a:gd name="adj2" fmla="val -37582"/>
              <a:gd name="adj3" fmla="val 16667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2400" b="1" dirty="0">
              <a:latin typeface="Poppins"/>
              <a:cs typeface="Poppins"/>
            </a:endParaRPr>
          </a:p>
        </p:txBody>
      </p:sp>
      <p:sp>
        <p:nvSpPr>
          <p:cNvPr id="3" name="Textfeld 2"/>
          <p:cNvSpPr txBox="1"/>
          <p:nvPr/>
        </p:nvSpPr>
        <p:spPr bwMode="auto">
          <a:xfrm>
            <a:off x="2599060" y="2225159"/>
            <a:ext cx="2207919" cy="830997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 dirty="0"/>
              <a:t>Mitmachheft in zwei Versionen</a:t>
            </a:r>
            <a:endParaRPr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731977" y="255904"/>
            <a:ext cx="9283293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 dirty="0"/>
              <a:t>Aufgaben im Mitmachheft - bildbasiert</a:t>
            </a:r>
            <a:endParaRPr sz="40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334B616-7359-36A5-C62B-69DA0EFC8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1489">
            <a:off x="20793" y="2957257"/>
            <a:ext cx="4164617" cy="3563061"/>
          </a:xfrm>
          <a:prstGeom prst="rect">
            <a:avLst/>
          </a:prstGeom>
          <a:effectLst>
            <a:outerShdw blurRad="192991" algn="ctr" rotWithShape="0">
              <a:srgbClr val="000000">
                <a:alpha val="69863"/>
              </a:srgbClr>
            </a:outerShdw>
          </a:effec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B494D5F-7397-8019-D7F1-155E2B4A4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61889">
            <a:off x="6776168" y="2012468"/>
            <a:ext cx="4645221" cy="33120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7ECF712-3982-6109-418C-7558DF7D5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80027">
            <a:off x="4003934" y="2669605"/>
            <a:ext cx="4890687" cy="348445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3CA6114-8C31-224A-AE25-A3EB1A35451B}"/>
              </a:ext>
            </a:extLst>
          </p:cNvPr>
          <p:cNvGrpSpPr/>
          <p:nvPr/>
        </p:nvGrpSpPr>
        <p:grpSpPr>
          <a:xfrm>
            <a:off x="156952" y="1797666"/>
            <a:ext cx="4646886" cy="1438275"/>
            <a:chOff x="135821" y="1693517"/>
            <a:chExt cx="4646886" cy="1438275"/>
          </a:xfrm>
        </p:grpSpPr>
        <p:grpSp>
          <p:nvGrpSpPr>
            <p:cNvPr id="3" name="Gruppieren 2"/>
            <p:cNvGrpSpPr/>
            <p:nvPr/>
          </p:nvGrpSpPr>
          <p:grpSpPr bwMode="auto">
            <a:xfrm>
              <a:off x="135821" y="1693517"/>
              <a:ext cx="4646886" cy="1438275"/>
              <a:chOff x="1308305" y="2406316"/>
              <a:chExt cx="4646886" cy="1438275"/>
            </a:xfrm>
          </p:grpSpPr>
          <p:sp>
            <p:nvSpPr>
              <p:cNvPr id="5" name="Abgerundete rechteckige Legende 4"/>
              <p:cNvSpPr/>
              <p:nvPr/>
            </p:nvSpPr>
            <p:spPr bwMode="auto">
              <a:xfrm>
                <a:off x="1308305" y="2406316"/>
                <a:ext cx="4646886" cy="1438275"/>
              </a:xfrm>
              <a:prstGeom prst="wedgeRoundRectCallout">
                <a:avLst>
                  <a:gd name="adj1" fmla="val 40308"/>
                  <a:gd name="adj2" fmla="val 85877"/>
                  <a:gd name="adj3" fmla="val 16667"/>
                </a:avLst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 sz="2400" b="1" dirty="0">
                  <a:latin typeface="Poppins"/>
                  <a:cs typeface="Poppins"/>
                </a:endParaRPr>
              </a:p>
            </p:txBody>
          </p:sp>
          <p:sp>
            <p:nvSpPr>
              <p:cNvPr id="10" name="Textfeld 9"/>
              <p:cNvSpPr txBox="1"/>
              <p:nvPr/>
            </p:nvSpPr>
            <p:spPr bwMode="auto">
              <a:xfrm>
                <a:off x="1506029" y="2525290"/>
                <a:ext cx="4020483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2400" dirty="0">
                    <a:cs typeface="Poppins"/>
                  </a:rPr>
                  <a:t>wiederkehrende Icons für bestimmte Arbeitsschritte</a:t>
                </a:r>
                <a:endParaRPr sz="2400" dirty="0"/>
              </a:p>
              <a:p>
                <a:pPr>
                  <a:defRPr/>
                </a:pPr>
                <a:r>
                  <a:rPr lang="de-DE" sz="2400" dirty="0">
                    <a:cs typeface="Poppins"/>
                  </a:rPr>
                  <a:t>zur besseren Orientierung</a:t>
                </a:r>
                <a:endParaRPr sz="2400" dirty="0"/>
              </a:p>
            </p:txBody>
          </p:sp>
        </p:grp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056B464D-E88C-6E2A-D914-804D72915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53399" y="1854009"/>
              <a:ext cx="844994" cy="76675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1" name="Gruppieren 10"/>
          <p:cNvGrpSpPr/>
          <p:nvPr/>
        </p:nvGrpSpPr>
        <p:grpSpPr bwMode="auto">
          <a:xfrm>
            <a:off x="8023540" y="5706126"/>
            <a:ext cx="3598751" cy="1107996"/>
            <a:chOff x="2276070" y="2573962"/>
            <a:chExt cx="3598751" cy="1107996"/>
          </a:xfrm>
        </p:grpSpPr>
        <p:sp>
          <p:nvSpPr>
            <p:cNvPr id="12" name="Abgerundete rechteckige Legende 11"/>
            <p:cNvSpPr/>
            <p:nvPr/>
          </p:nvSpPr>
          <p:spPr bwMode="auto">
            <a:xfrm>
              <a:off x="2676545" y="2573962"/>
              <a:ext cx="2752344" cy="885194"/>
            </a:xfrm>
            <a:prstGeom prst="wedgeRoundRectCallout">
              <a:avLst>
                <a:gd name="adj1" fmla="val -62646"/>
                <a:gd name="adj2" fmla="val -5186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3" name="Textfeld 12"/>
            <p:cNvSpPr txBox="1"/>
            <p:nvPr/>
          </p:nvSpPr>
          <p:spPr bwMode="auto">
            <a:xfrm>
              <a:off x="2276070" y="2573962"/>
              <a:ext cx="3598751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betont bildhafte Darstellungsweise</a:t>
              </a:r>
              <a:endParaRPr sz="2400" dirty="0"/>
            </a:p>
            <a:p>
              <a:pPr algn="ctr">
                <a:defRPr/>
              </a:pPr>
              <a:endParaRPr dirty="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366CDC7-9CF4-E848-8043-C2FAFB13849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>
            <a:extLst>
              <a:ext uri="{FF2B5EF4-FFF2-40B4-BE49-F238E27FC236}">
                <a16:creationId xmlns:a16="http://schemas.microsoft.com/office/drawing/2014/main" id="{FD9CF07F-D3BD-0C53-17C9-90056A06FB4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622249" y="255600"/>
            <a:ext cx="9283293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 dirty="0"/>
              <a:t>Analoge Aufgaben im Mitmachheft</a:t>
            </a:r>
            <a:endParaRPr sz="4000" dirty="0"/>
          </a:p>
        </p:txBody>
      </p:sp>
      <p:pic>
        <p:nvPicPr>
          <p:cNvPr id="4" name="Grafik 3" descr="Ein Bild, das Text, Screenshot, Diagramm, Design enthält.&#10;&#10;KI-generierte Inhalte können fehlerhaft sein.">
            <a:extLst>
              <a:ext uri="{FF2B5EF4-FFF2-40B4-BE49-F238E27FC236}">
                <a16:creationId xmlns:a16="http://schemas.microsoft.com/office/drawing/2014/main" id="{4A79753A-3345-5B11-D4A8-AFA4278D2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624151">
            <a:off x="8048595" y="1499620"/>
            <a:ext cx="3085181" cy="4399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Grafik 7" descr="Ein Bild, das Text, Computer, Screenshot, Website enthält.&#10;&#10;KI-generierte Inhalte können fehlerhaft sein.">
            <a:extLst>
              <a:ext uri="{FF2B5EF4-FFF2-40B4-BE49-F238E27FC236}">
                <a16:creationId xmlns:a16="http://schemas.microsoft.com/office/drawing/2014/main" id="{68BA9BE2-805B-E168-299A-18B3DDFE8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21327968">
            <a:off x="4907524" y="1698046"/>
            <a:ext cx="3299406" cy="4710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AA8B121-1F89-1BA6-C6F6-F0CD1D8DCB6C}"/>
              </a:ext>
            </a:extLst>
          </p:cNvPr>
          <p:cNvGrpSpPr/>
          <p:nvPr/>
        </p:nvGrpSpPr>
        <p:grpSpPr bwMode="auto">
          <a:xfrm>
            <a:off x="109071" y="1702013"/>
            <a:ext cx="4646886" cy="1438275"/>
            <a:chOff x="1337401" y="2341274"/>
            <a:chExt cx="4646886" cy="1438275"/>
          </a:xfrm>
        </p:grpSpPr>
        <p:sp>
          <p:nvSpPr>
            <p:cNvPr id="5" name="Abgerundete rechteckige Legende 4">
              <a:extLst>
                <a:ext uri="{FF2B5EF4-FFF2-40B4-BE49-F238E27FC236}">
                  <a16:creationId xmlns:a16="http://schemas.microsoft.com/office/drawing/2014/main" id="{FB534C6E-CF8C-FB19-9D9C-0E4D4CA6C9AF}"/>
                </a:ext>
              </a:extLst>
            </p:cNvPr>
            <p:cNvSpPr/>
            <p:nvPr/>
          </p:nvSpPr>
          <p:spPr bwMode="auto">
            <a:xfrm>
              <a:off x="1337401" y="2341274"/>
              <a:ext cx="4646886" cy="1438275"/>
            </a:xfrm>
            <a:prstGeom prst="wedgeRoundRectCallout">
              <a:avLst>
                <a:gd name="adj1" fmla="val 57186"/>
                <a:gd name="adj2" fmla="val 38599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1B8B7077-5582-1537-1877-A2D85E488A98}"/>
                </a:ext>
              </a:extLst>
            </p:cNvPr>
            <p:cNvSpPr txBox="1"/>
            <p:nvPr/>
          </p:nvSpPr>
          <p:spPr bwMode="auto">
            <a:xfrm>
              <a:off x="1489616" y="2484736"/>
              <a:ext cx="359875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wiederkehrende Icons für best. Arbeitsschritte</a:t>
              </a:r>
              <a:endParaRPr sz="2400" dirty="0"/>
            </a:p>
            <a:p>
              <a:pPr algn="ctr">
                <a:defRPr/>
              </a:pPr>
              <a:r>
                <a:rPr lang="de-DE" sz="2400" dirty="0">
                  <a:cs typeface="Poppins"/>
                </a:rPr>
                <a:t>zur besseren Orientierung</a:t>
              </a:r>
              <a:endParaRPr sz="2400" dirty="0"/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4B20D8AA-C22E-FA90-C516-E8C7D28DA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72396" y="2938379"/>
            <a:ext cx="3628200" cy="3628200"/>
          </a:xfrm>
          <a:prstGeom prst="rect">
            <a:avLst/>
          </a:prstGeom>
          <a:ln>
            <a:noFill/>
          </a:ln>
          <a:effectLst>
            <a:outerShdw blurRad="201731" algn="ctr" rotWithShape="0">
              <a:srgbClr val="000000">
                <a:alpha val="69966"/>
              </a:srgbClr>
            </a:outerShdw>
          </a:effectLst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F141A5C-32F9-B8B6-A537-EE2FBA49C697}"/>
              </a:ext>
            </a:extLst>
          </p:cNvPr>
          <p:cNvGrpSpPr/>
          <p:nvPr/>
        </p:nvGrpSpPr>
        <p:grpSpPr bwMode="auto">
          <a:xfrm>
            <a:off x="8113487" y="4608576"/>
            <a:ext cx="3840137" cy="1313452"/>
            <a:chOff x="1977438" y="2430059"/>
            <a:chExt cx="3840137" cy="1313452"/>
          </a:xfrm>
        </p:grpSpPr>
        <p:sp>
          <p:nvSpPr>
            <p:cNvPr id="12" name="Abgerundete rechteckige Legende 11">
              <a:extLst>
                <a:ext uri="{FF2B5EF4-FFF2-40B4-BE49-F238E27FC236}">
                  <a16:creationId xmlns:a16="http://schemas.microsoft.com/office/drawing/2014/main" id="{00A927A5-78F4-A548-CE52-FAD9CF81747E}"/>
                </a:ext>
              </a:extLst>
            </p:cNvPr>
            <p:cNvSpPr/>
            <p:nvPr/>
          </p:nvSpPr>
          <p:spPr bwMode="auto">
            <a:xfrm>
              <a:off x="1977438" y="2430059"/>
              <a:ext cx="2713009" cy="1313452"/>
            </a:xfrm>
            <a:prstGeom prst="wedgeRoundRectCallout">
              <a:avLst>
                <a:gd name="adj1" fmla="val -68052"/>
                <a:gd name="adj2" fmla="val -61023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5039EAC-1C70-D617-E215-1A9CD7369D89}"/>
                </a:ext>
              </a:extLst>
            </p:cNvPr>
            <p:cNvSpPr txBox="1"/>
            <p:nvPr/>
          </p:nvSpPr>
          <p:spPr bwMode="auto">
            <a:xfrm>
              <a:off x="2068806" y="2504309"/>
              <a:ext cx="3748769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Erklärung von </a:t>
              </a:r>
              <a:endParaRPr sz="2400" dirty="0"/>
            </a:p>
            <a:p>
              <a:pPr>
                <a:defRPr/>
              </a:pPr>
              <a:r>
                <a:rPr lang="de-DE" sz="2400" dirty="0">
                  <a:cs typeface="Poppins"/>
                </a:rPr>
                <a:t>Fremdwörtern auf </a:t>
              </a:r>
            </a:p>
            <a:p>
              <a:pPr>
                <a:defRPr/>
              </a:pPr>
              <a:r>
                <a:rPr lang="de-DE" sz="2400" dirty="0">
                  <a:cs typeface="Poppins"/>
                </a:rPr>
                <a:t>Notiz-Zetteln</a:t>
              </a:r>
              <a:endParaRPr sz="2400" dirty="0"/>
            </a:p>
          </p:txBody>
        </p:sp>
      </p:grpSp>
      <p:pic>
        <p:nvPicPr>
          <p:cNvPr id="15" name="Grafik 14" descr="Ein Bild, das Entwurf, Kreis, Design enthält.&#10;&#10;KI-generierte Inhalte können fehlerhaft sein.">
            <a:extLst>
              <a:ext uri="{FF2B5EF4-FFF2-40B4-BE49-F238E27FC236}">
                <a16:creationId xmlns:a16="http://schemas.microsoft.com/office/drawing/2014/main" id="{8D1D8354-236F-B9C8-2AC7-1A1110DB3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723142" y="2148674"/>
            <a:ext cx="836118" cy="68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12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514162" y="261490"/>
            <a:ext cx="10318479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 dirty="0"/>
              <a:t> </a:t>
            </a:r>
            <a:r>
              <a:rPr lang="de-DE" sz="3600" dirty="0"/>
              <a:t>Der Weg zur digitalen Entdeckerseite</a:t>
            </a:r>
            <a:endParaRPr sz="3600" dirty="0"/>
          </a:p>
        </p:txBody>
      </p:sp>
      <p:sp>
        <p:nvSpPr>
          <p:cNvPr id="12" name="Pfeil: nach rechts 11"/>
          <p:cNvSpPr/>
          <p:nvPr/>
        </p:nvSpPr>
        <p:spPr bwMode="auto">
          <a:xfrm>
            <a:off x="5521759" y="2646731"/>
            <a:ext cx="890330" cy="944822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4" name="Grafik 13" descr="Ein Bild, das Text, Computer, Screenshot, Webseite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2862"/>
          <a:stretch/>
        </p:blipFill>
        <p:spPr bwMode="auto">
          <a:xfrm rot="21222487">
            <a:off x="1181932" y="1465513"/>
            <a:ext cx="3414798" cy="4977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Gruppieren 3"/>
          <p:cNvGrpSpPr/>
          <p:nvPr/>
        </p:nvGrpSpPr>
        <p:grpSpPr bwMode="auto">
          <a:xfrm>
            <a:off x="4264621" y="1302079"/>
            <a:ext cx="3662758" cy="1071700"/>
            <a:chOff x="2196053" y="2434943"/>
            <a:chExt cx="3662758" cy="1071700"/>
          </a:xfrm>
        </p:grpSpPr>
        <p:sp>
          <p:nvSpPr>
            <p:cNvPr id="8" name="Abgerundete rechteckige Legende 7"/>
            <p:cNvSpPr/>
            <p:nvPr/>
          </p:nvSpPr>
          <p:spPr bwMode="auto">
            <a:xfrm>
              <a:off x="2196053" y="2434943"/>
              <a:ext cx="3105802" cy="1071700"/>
            </a:xfrm>
            <a:prstGeom prst="wedgeRoundRectCallout">
              <a:avLst>
                <a:gd name="adj1" fmla="val -48484"/>
                <a:gd name="adj2" fmla="val 71605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1" name="Textfeld 10"/>
            <p:cNvSpPr txBox="1"/>
            <p:nvPr/>
          </p:nvSpPr>
          <p:spPr bwMode="auto">
            <a:xfrm>
              <a:off x="2260060" y="2552657"/>
              <a:ext cx="359875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Start im Mitmachheft über den QR-Code</a:t>
              </a:r>
              <a:endParaRPr sz="2400" dirty="0"/>
            </a:p>
          </p:txBody>
        </p:sp>
      </p:grpSp>
      <p:grpSp>
        <p:nvGrpSpPr>
          <p:cNvPr id="15" name="Gruppieren 14"/>
          <p:cNvGrpSpPr/>
          <p:nvPr/>
        </p:nvGrpSpPr>
        <p:grpSpPr bwMode="auto">
          <a:xfrm>
            <a:off x="2772229" y="4994241"/>
            <a:ext cx="3831438" cy="1780244"/>
            <a:chOff x="1851213" y="2443961"/>
            <a:chExt cx="3831438" cy="1780244"/>
          </a:xfrm>
        </p:grpSpPr>
        <p:sp>
          <p:nvSpPr>
            <p:cNvPr id="16" name="Abgerundete rechteckige Legende 15"/>
            <p:cNvSpPr/>
            <p:nvPr/>
          </p:nvSpPr>
          <p:spPr bwMode="auto">
            <a:xfrm>
              <a:off x="1851213" y="2443961"/>
              <a:ext cx="3831438" cy="1780244"/>
            </a:xfrm>
            <a:prstGeom prst="wedgeRoundRectCallout">
              <a:avLst>
                <a:gd name="adj1" fmla="val -45911"/>
                <a:gd name="adj2" fmla="val -89809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7" name="Textfeld 16"/>
            <p:cNvSpPr txBox="1"/>
            <p:nvPr/>
          </p:nvSpPr>
          <p:spPr bwMode="auto">
            <a:xfrm>
              <a:off x="1982782" y="2545809"/>
              <a:ext cx="3598751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Rückkehr auf die Mitmachheftseite </a:t>
              </a:r>
              <a:endParaRPr sz="2400" dirty="0"/>
            </a:p>
            <a:p>
              <a:pPr>
                <a:defRPr/>
              </a:pPr>
              <a:r>
                <a:rPr lang="de-DE" sz="2400" dirty="0">
                  <a:cs typeface="Poppins"/>
                </a:rPr>
                <a:t>nach dem Bearbeiten der digitalen Entdeckerseite</a:t>
              </a:r>
              <a:endParaRPr sz="2400" dirty="0"/>
            </a:p>
          </p:txBody>
        </p:sp>
      </p:grpSp>
      <p:sp>
        <p:nvSpPr>
          <p:cNvPr id="18" name="Pfeil: nach rechts 11"/>
          <p:cNvSpPr/>
          <p:nvPr/>
        </p:nvSpPr>
        <p:spPr bwMode="auto">
          <a:xfrm flipH="1">
            <a:off x="5076593" y="3835125"/>
            <a:ext cx="890331" cy="944822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CD7B836A-EC63-214E-B257-1CFA070D9570}"/>
              </a:ext>
            </a:extLst>
          </p:cNvPr>
          <p:cNvGrpSpPr/>
          <p:nvPr/>
        </p:nvGrpSpPr>
        <p:grpSpPr>
          <a:xfrm>
            <a:off x="6867144" y="1293385"/>
            <a:ext cx="4810694" cy="2711687"/>
            <a:chOff x="6698315" y="1300359"/>
            <a:chExt cx="5068474" cy="2851017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CA13F598-AFB5-655E-FE9E-BE81E0357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8315" y="1300359"/>
              <a:ext cx="5068474" cy="2851017"/>
            </a:xfrm>
            <a:prstGeom prst="rect">
              <a:avLst/>
            </a:prstGeom>
          </p:spPr>
        </p:pic>
        <p:pic>
          <p:nvPicPr>
            <p:cNvPr id="7" name="Grafik 6" descr="Ein Bild, das Text, Screenshot, Website, Onlinewerbung enthält.&#10;&#10;KI-generierte Inhalte können fehlerhaft sein.">
              <a:extLst>
                <a:ext uri="{FF2B5EF4-FFF2-40B4-BE49-F238E27FC236}">
                  <a16:creationId xmlns:a16="http://schemas.microsoft.com/office/drawing/2014/main" id="{6646482A-BA50-878B-C7BB-A9D74987E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910" b="45166"/>
            <a:stretch/>
          </p:blipFill>
          <p:spPr bwMode="auto">
            <a:xfrm>
              <a:off x="7555866" y="1502771"/>
              <a:ext cx="3494156" cy="2446192"/>
            </a:xfrm>
            <a:prstGeom prst="rect">
              <a:avLst/>
            </a:prstGeom>
          </p:spPr>
        </p:pic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1EE62B0E-E3A0-9347-92B3-DF6EB4EBC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143" y="3923468"/>
            <a:ext cx="4810695" cy="2673042"/>
          </a:xfrm>
          <a:prstGeom prst="rect">
            <a:avLst/>
          </a:prstGeom>
        </p:spPr>
      </p:pic>
      <p:pic>
        <p:nvPicPr>
          <p:cNvPr id="28" name="Grafik 27" descr="Ein Bild, das Text, Cartoon, Clipart enthält.&#10;&#10;KI-generierte Inhalte können fehlerhaft sein.">
            <a:extLst>
              <a:ext uri="{FF2B5EF4-FFF2-40B4-BE49-F238E27FC236}">
                <a16:creationId xmlns:a16="http://schemas.microsoft.com/office/drawing/2014/main" id="{947BFB81-D1F9-6126-A82D-96DB82B809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160" b="11322"/>
          <a:stretch/>
        </p:blipFill>
        <p:spPr>
          <a:xfrm>
            <a:off x="7602631" y="4071184"/>
            <a:ext cx="3371141" cy="23120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583751" y="213382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 dirty="0"/>
              <a:t>Aufbau der digitalen Entdeckerseiten</a:t>
            </a:r>
            <a:endParaRPr sz="4000" dirty="0"/>
          </a:p>
        </p:txBody>
      </p:sp>
      <p:pic>
        <p:nvPicPr>
          <p:cNvPr id="8" name="Grafik 7" descr="Ein Bild, das Text, Screenshot, Website, Onlinewerbung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140875" y="1229691"/>
            <a:ext cx="3910247" cy="5375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Gruppieren 2"/>
          <p:cNvGrpSpPr/>
          <p:nvPr/>
        </p:nvGrpSpPr>
        <p:grpSpPr bwMode="auto">
          <a:xfrm>
            <a:off x="80018" y="2061059"/>
            <a:ext cx="3830230" cy="1497738"/>
            <a:chOff x="2276070" y="2404253"/>
            <a:chExt cx="3830230" cy="1497738"/>
          </a:xfrm>
        </p:grpSpPr>
        <p:sp>
          <p:nvSpPr>
            <p:cNvPr id="4" name="Abgerundete rechteckige Legende 3"/>
            <p:cNvSpPr/>
            <p:nvPr/>
          </p:nvSpPr>
          <p:spPr bwMode="auto">
            <a:xfrm>
              <a:off x="2276070" y="2404253"/>
              <a:ext cx="3830230" cy="1497738"/>
            </a:xfrm>
            <a:prstGeom prst="wedgeRoundRectCallout">
              <a:avLst>
                <a:gd name="adj1" fmla="val 61265"/>
                <a:gd name="adj2" fmla="val 33144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5" name="Textfeld 4"/>
            <p:cNvSpPr txBox="1"/>
            <p:nvPr/>
          </p:nvSpPr>
          <p:spPr bwMode="auto">
            <a:xfrm>
              <a:off x="2402451" y="2558582"/>
              <a:ext cx="359875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Einstieg über einen themenbezogenen Dialog der Avatare</a:t>
              </a:r>
              <a:endParaRPr sz="2400" dirty="0"/>
            </a:p>
          </p:txBody>
        </p:sp>
      </p:grpSp>
      <p:grpSp>
        <p:nvGrpSpPr>
          <p:cNvPr id="9" name="Gruppieren 8"/>
          <p:cNvGrpSpPr/>
          <p:nvPr/>
        </p:nvGrpSpPr>
        <p:grpSpPr bwMode="auto">
          <a:xfrm>
            <a:off x="7791601" y="2780195"/>
            <a:ext cx="3878703" cy="778602"/>
            <a:chOff x="2196052" y="2404253"/>
            <a:chExt cx="3878703" cy="778602"/>
          </a:xfrm>
        </p:grpSpPr>
        <p:sp>
          <p:nvSpPr>
            <p:cNvPr id="10" name="Abgerundete rechteckige Legende 9"/>
            <p:cNvSpPr/>
            <p:nvPr/>
          </p:nvSpPr>
          <p:spPr bwMode="auto">
            <a:xfrm>
              <a:off x="2196052" y="2404253"/>
              <a:ext cx="3878703" cy="778602"/>
            </a:xfrm>
            <a:prstGeom prst="wedgeRoundRectCallout">
              <a:avLst>
                <a:gd name="adj1" fmla="val -60530"/>
                <a:gd name="adj2" fmla="val 46182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2" name="Textfeld 11"/>
            <p:cNvSpPr txBox="1"/>
            <p:nvPr/>
          </p:nvSpPr>
          <p:spPr bwMode="auto">
            <a:xfrm>
              <a:off x="2476004" y="2578110"/>
              <a:ext cx="359875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Hörtext zum Nachlesen </a:t>
              </a:r>
              <a:endParaRPr sz="2400" dirty="0"/>
            </a:p>
          </p:txBody>
        </p:sp>
      </p:grpSp>
      <p:pic>
        <p:nvPicPr>
          <p:cNvPr id="16" name="Grafik 15" descr="Ein Bild, das Text, Design, Gerät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926149" y="2953596"/>
            <a:ext cx="355600" cy="431799"/>
          </a:xfrm>
          <a:prstGeom prst="rect">
            <a:avLst/>
          </a:prstGeom>
        </p:spPr>
      </p:pic>
      <p:grpSp>
        <p:nvGrpSpPr>
          <p:cNvPr id="17" name="Gruppieren 16"/>
          <p:cNvGrpSpPr/>
          <p:nvPr/>
        </p:nvGrpSpPr>
        <p:grpSpPr bwMode="auto">
          <a:xfrm>
            <a:off x="1100828" y="4488449"/>
            <a:ext cx="3598751" cy="756200"/>
            <a:chOff x="2427531" y="2404253"/>
            <a:chExt cx="3598751" cy="756200"/>
          </a:xfrm>
        </p:grpSpPr>
        <p:sp>
          <p:nvSpPr>
            <p:cNvPr id="18" name="Abgerundete rechteckige Legende 17"/>
            <p:cNvSpPr/>
            <p:nvPr/>
          </p:nvSpPr>
          <p:spPr bwMode="auto">
            <a:xfrm>
              <a:off x="2836190" y="2404253"/>
              <a:ext cx="2691086" cy="756200"/>
            </a:xfrm>
            <a:prstGeom prst="wedgeRoundRectCallout">
              <a:avLst>
                <a:gd name="adj1" fmla="val 66810"/>
                <a:gd name="adj2" fmla="val 29466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9" name="Textfeld 18"/>
            <p:cNvSpPr txBox="1"/>
            <p:nvPr/>
          </p:nvSpPr>
          <p:spPr bwMode="auto">
            <a:xfrm>
              <a:off x="2427531" y="2566908"/>
              <a:ext cx="359875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Input zum Thema</a:t>
              </a:r>
              <a:endParaRPr sz="2400" dirty="0"/>
            </a:p>
          </p:txBody>
        </p:sp>
      </p:grpSp>
      <p:grpSp>
        <p:nvGrpSpPr>
          <p:cNvPr id="20" name="Gruppieren 19"/>
          <p:cNvGrpSpPr/>
          <p:nvPr/>
        </p:nvGrpSpPr>
        <p:grpSpPr bwMode="auto">
          <a:xfrm>
            <a:off x="7915804" y="4122528"/>
            <a:ext cx="4097758" cy="1097238"/>
            <a:chOff x="2196052" y="2404253"/>
            <a:chExt cx="4097758" cy="1097238"/>
          </a:xfrm>
        </p:grpSpPr>
        <p:sp>
          <p:nvSpPr>
            <p:cNvPr id="21" name="Abgerundete rechteckige Legende 20"/>
            <p:cNvSpPr/>
            <p:nvPr/>
          </p:nvSpPr>
          <p:spPr bwMode="auto">
            <a:xfrm>
              <a:off x="2196052" y="2404253"/>
              <a:ext cx="3910248" cy="1097238"/>
            </a:xfrm>
            <a:prstGeom prst="wedgeRoundRectCallout">
              <a:avLst>
                <a:gd name="adj1" fmla="val -86549"/>
                <a:gd name="adj2" fmla="val 7274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22" name="Textfeld 21"/>
            <p:cNvSpPr txBox="1"/>
            <p:nvPr/>
          </p:nvSpPr>
          <p:spPr bwMode="auto">
            <a:xfrm>
              <a:off x="2695059" y="2523226"/>
              <a:ext cx="359875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Differenzierung:</a:t>
              </a:r>
              <a:endParaRPr sz="2400" dirty="0"/>
            </a:p>
            <a:p>
              <a:pPr algn="ctr">
                <a:defRPr/>
              </a:pPr>
              <a:r>
                <a:rPr lang="de-DE" sz="2400" dirty="0">
                  <a:cs typeface="Poppins"/>
                </a:rPr>
                <a:t>Audio zum Lesetext</a:t>
              </a:r>
              <a:endParaRPr sz="2400" dirty="0"/>
            </a:p>
          </p:txBody>
        </p:sp>
      </p:grpSp>
      <p:pic>
        <p:nvPicPr>
          <p:cNvPr id="24" name="Grafik 23" descr="Ein Bild, das Logo, Symbol, Grafiken, Design enthält.&#10;&#10;KI-generierte Inhalte können fehlerhaft sein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022102" y="4447449"/>
            <a:ext cx="876299" cy="4191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598514" y="192643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 dirty="0"/>
              <a:t>Aufbau der digitalen Entdeckerseiten</a:t>
            </a:r>
            <a:endParaRPr sz="4000" dirty="0"/>
          </a:p>
        </p:txBody>
      </p:sp>
      <p:pic>
        <p:nvPicPr>
          <p:cNvPr id="11" name="Grafik 10" descr="Ein Bild, das Text, Computer, Kleidung, Screenshot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227538" y="1199591"/>
            <a:ext cx="3743160" cy="5304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Gruppieren 2"/>
          <p:cNvGrpSpPr/>
          <p:nvPr/>
        </p:nvGrpSpPr>
        <p:grpSpPr bwMode="auto">
          <a:xfrm>
            <a:off x="1165305" y="2157995"/>
            <a:ext cx="3743160" cy="1022085"/>
            <a:chOff x="2544750" y="2404253"/>
            <a:chExt cx="3743160" cy="1022085"/>
          </a:xfrm>
        </p:grpSpPr>
        <p:sp>
          <p:nvSpPr>
            <p:cNvPr id="4" name="Abgerundete rechteckige Legende 3"/>
            <p:cNvSpPr/>
            <p:nvPr/>
          </p:nvSpPr>
          <p:spPr bwMode="auto">
            <a:xfrm>
              <a:off x="2544750" y="2404253"/>
              <a:ext cx="2917824" cy="1022085"/>
            </a:xfrm>
            <a:prstGeom prst="wedgeRoundRectCallout">
              <a:avLst>
                <a:gd name="adj1" fmla="val 70456"/>
                <a:gd name="adj2" fmla="val 28164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5" name="Textfeld 4"/>
            <p:cNvSpPr txBox="1"/>
            <p:nvPr/>
          </p:nvSpPr>
          <p:spPr bwMode="auto">
            <a:xfrm>
              <a:off x="2689159" y="2487577"/>
              <a:ext cx="3598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weiterer Input über </a:t>
              </a:r>
              <a:endParaRPr sz="2400" dirty="0"/>
            </a:p>
            <a:p>
              <a:pPr>
                <a:defRPr/>
              </a:pPr>
              <a:r>
                <a:rPr lang="de-DE" sz="2400" dirty="0">
                  <a:cs typeface="Poppins"/>
                </a:rPr>
                <a:t>Video-Clip</a:t>
              </a:r>
              <a:endParaRPr sz="2400" dirty="0"/>
            </a:p>
          </p:txBody>
        </p:sp>
      </p:grpSp>
      <p:grpSp>
        <p:nvGrpSpPr>
          <p:cNvPr id="9" name="Gruppieren 8"/>
          <p:cNvGrpSpPr/>
          <p:nvPr/>
        </p:nvGrpSpPr>
        <p:grpSpPr bwMode="auto">
          <a:xfrm>
            <a:off x="365760" y="3587668"/>
            <a:ext cx="3744754" cy="1022085"/>
            <a:chOff x="2434055" y="2404253"/>
            <a:chExt cx="3744754" cy="1022085"/>
          </a:xfrm>
        </p:grpSpPr>
        <p:sp>
          <p:nvSpPr>
            <p:cNvPr id="10" name="Abgerundete rechteckige Legende 9"/>
            <p:cNvSpPr/>
            <p:nvPr/>
          </p:nvSpPr>
          <p:spPr bwMode="auto">
            <a:xfrm>
              <a:off x="2434055" y="2404253"/>
              <a:ext cx="3516496" cy="1022085"/>
            </a:xfrm>
            <a:prstGeom prst="wedgeRoundRectCallout">
              <a:avLst>
                <a:gd name="adj1" fmla="val 63576"/>
                <a:gd name="adj2" fmla="val 1926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2" name="Textfeld 11"/>
            <p:cNvSpPr txBox="1"/>
            <p:nvPr/>
          </p:nvSpPr>
          <p:spPr bwMode="auto">
            <a:xfrm>
              <a:off x="2580058" y="2494506"/>
              <a:ext cx="3598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Aufgreifen der Thematik aus dem Clip</a:t>
              </a:r>
              <a:endParaRPr sz="2400" dirty="0"/>
            </a:p>
          </p:txBody>
        </p:sp>
      </p:grpSp>
      <p:grpSp>
        <p:nvGrpSpPr>
          <p:cNvPr id="14" name="Gruppieren 13"/>
          <p:cNvGrpSpPr/>
          <p:nvPr/>
        </p:nvGrpSpPr>
        <p:grpSpPr bwMode="auto">
          <a:xfrm>
            <a:off x="7671686" y="4571570"/>
            <a:ext cx="3834194" cy="1438275"/>
            <a:chOff x="2196052" y="2404252"/>
            <a:chExt cx="3834194" cy="1438275"/>
          </a:xfrm>
        </p:grpSpPr>
        <p:sp>
          <p:nvSpPr>
            <p:cNvPr id="16" name="Abgerundete rechteckige Legende 15"/>
            <p:cNvSpPr/>
            <p:nvPr/>
          </p:nvSpPr>
          <p:spPr bwMode="auto">
            <a:xfrm>
              <a:off x="2196052" y="2404252"/>
              <a:ext cx="3392554" cy="1438275"/>
            </a:xfrm>
            <a:prstGeom prst="wedgeRoundRectCallout">
              <a:avLst>
                <a:gd name="adj1" fmla="val -65948"/>
                <a:gd name="adj2" fmla="val 1047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7" name="Textfeld 16"/>
            <p:cNvSpPr txBox="1"/>
            <p:nvPr/>
          </p:nvSpPr>
          <p:spPr bwMode="auto">
            <a:xfrm>
              <a:off x="2287086" y="2543183"/>
              <a:ext cx="37431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auch hier Erklärung von </a:t>
              </a:r>
              <a:endParaRPr sz="2400" dirty="0"/>
            </a:p>
            <a:p>
              <a:pPr>
                <a:defRPr/>
              </a:pPr>
              <a:r>
                <a:rPr lang="de-DE" sz="2400" dirty="0">
                  <a:cs typeface="Poppins"/>
                </a:rPr>
                <a:t>Fremdwörtern auf </a:t>
              </a:r>
            </a:p>
            <a:p>
              <a:pPr>
                <a:defRPr/>
              </a:pPr>
              <a:r>
                <a:rPr lang="de-DE" sz="2400" dirty="0">
                  <a:cs typeface="Poppins"/>
                </a:rPr>
                <a:t>Notiz-Zetteln</a:t>
              </a:r>
              <a:endParaRPr sz="2400"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KI-Kompass">
  <a:themeElements>
    <a:clrScheme name="ByCS Farbe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8204"/>
      </a:accent1>
      <a:accent2>
        <a:srgbClr val="00AADA"/>
      </a:accent2>
      <a:accent3>
        <a:srgbClr val="D32C67"/>
      </a:accent3>
      <a:accent4>
        <a:srgbClr val="D33F00"/>
      </a:accent4>
      <a:accent5>
        <a:srgbClr val="DEE1E6"/>
      </a:accent5>
      <a:accent6>
        <a:srgbClr val="DEE1E6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357</Words>
  <Application>Microsoft Macintosh PowerPoint</Application>
  <PresentationFormat>Breitbild</PresentationFormat>
  <Paragraphs>121</Paragraphs>
  <Slides>19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8" baseType="lpstr">
      <vt:lpstr>Aptos</vt:lpstr>
      <vt:lpstr>Arial</vt:lpstr>
      <vt:lpstr>Atkinson Hyperlegible</vt:lpstr>
      <vt:lpstr>Atkinson Hyperlegible Bold</vt:lpstr>
      <vt:lpstr>Lexend</vt:lpstr>
      <vt:lpstr>Lexend Deca Black</vt:lpstr>
      <vt:lpstr>Lexend Deca Medium</vt:lpstr>
      <vt:lpstr>Poppins</vt:lpstr>
      <vt:lpstr>KI-Kompass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Lehrkräfte-Begleitmaterial</vt:lpstr>
      <vt:lpstr>Lehrkräfte-Begleitmaterial</vt:lpstr>
      <vt:lpstr>Lehrkräfte-Begleitmaterial</vt:lpstr>
      <vt:lpstr>Lehrkräfte-Begleitmaterial</vt:lpstr>
      <vt:lpstr>Lehrkräfte-Begleitmaterial - Differenzierung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Marion Weigelt</dc:creator>
  <cp:lastModifiedBy>Marion Weigelt</cp:lastModifiedBy>
  <cp:revision>15</cp:revision>
  <dcterms:created xsi:type="dcterms:W3CDTF">2025-11-11T19:58:20Z</dcterms:created>
  <dcterms:modified xsi:type="dcterms:W3CDTF">2026-06-14T19:55:01Z</dcterms:modified>
</cp:coreProperties>
</file>