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800" y="19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on Weigelt" userId="9f1ab708-d4dd-4f42-9493-a9106ae8e9f4" providerId="ADAL" clId="{B9E09CF6-E69D-5925-B38F-26B77B04D096}"/>
    <pc:docChg chg="modMainMaster">
      <pc:chgData name="Marion Weigelt" userId="9f1ab708-d4dd-4f42-9493-a9106ae8e9f4" providerId="ADAL" clId="{B9E09CF6-E69D-5925-B38F-26B77B04D096}" dt="2026-06-14T19:12:55.056" v="0" actId="14100"/>
      <pc:docMkLst>
        <pc:docMk/>
      </pc:docMkLst>
      <pc:sldMasterChg chg="modSp mod">
        <pc:chgData name="Marion Weigelt" userId="9f1ab708-d4dd-4f42-9493-a9106ae8e9f4" providerId="ADAL" clId="{B9E09CF6-E69D-5925-B38F-26B77B04D096}" dt="2026-06-14T19:12:55.056" v="0" actId="14100"/>
        <pc:sldMasterMkLst>
          <pc:docMk/>
          <pc:sldMasterMk cId="0" sldId="2147483648"/>
        </pc:sldMasterMkLst>
        <pc:spChg chg="mod">
          <ac:chgData name="Marion Weigelt" userId="9f1ab708-d4dd-4f42-9493-a9106ae8e9f4" providerId="ADAL" clId="{B9E09CF6-E69D-5925-B38F-26B77B04D096}" dt="2026-06-14T19:12:55.056" v="0" actId="14100"/>
          <ac:spMkLst>
            <pc:docMk/>
            <pc:sldMasterMk cId="0" sldId="2147483648"/>
            <ac:spMk id="2127952855" creationId="{00000000-0000-0000-0000-000000000000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18177163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11337737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B78D8CD-CAA3-1C45-8F4B-5555EE49660F}" type="datetimeFigureOut">
              <a:rPr lang="de-DE"/>
              <a:t>14.06.26</a:t>
            </a:fld>
            <a:endParaRPr lang="de-DE"/>
          </a:p>
        </p:txBody>
      </p:sp>
      <p:sp>
        <p:nvSpPr>
          <p:cNvPr id="115351433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64987422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791297728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25714818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44C05A4-FC48-AE43-9B4D-12B3299B910F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532787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5636179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7143058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9037857-EDCE-00E7-125C-2FFAA42D9E3B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814445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0769879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5141859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10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963915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1247609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0228000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11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54815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5108262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3557398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12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838203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1398413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4527224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13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221ABC9-028D-9D59-A045-BDC34245327A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111041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7397980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5513885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4B35991-3934-A8CF-F755-8283A215BE9B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390699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0152655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76892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16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381512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5635650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0882147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72B643D-2170-2C0D-CBDD-A3D631A41BB6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099228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9360654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3201862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2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461700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7438941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6009816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F83F20-25C9-9D64-AEE8-A2976B26B398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3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922568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4205738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5729263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4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68679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6446561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3120052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5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716394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0864766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7486039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6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934735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6165561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4683679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7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305769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0460264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9536205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8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541876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1131675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8678579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9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Weblek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5479706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Titel Weblektion</a:t>
            </a:r>
            <a:endParaRPr/>
          </a:p>
        </p:txBody>
      </p:sp>
      <p:sp>
        <p:nvSpPr>
          <p:cNvPr id="497151953" name="Rechteck 10"/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67181293" name="Freeform 16"/>
          <p:cNvSpPr/>
          <p:nvPr userDrawn="1"/>
        </p:nvSpPr>
        <p:spPr bwMode="auto">
          <a:xfrm>
            <a:off x="1182589" y="2108202"/>
            <a:ext cx="2853929" cy="336766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noFill/>
          <a:ln w="38100" cap="sq">
            <a:solidFill>
              <a:schemeClr val="accent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32699280" name="Textfeld 19"/>
          <p:cNvSpPr txBox="1"/>
          <p:nvPr userDrawn="1"/>
        </p:nvSpPr>
        <p:spPr bwMode="auto">
          <a:xfrm>
            <a:off x="1182589" y="4823423"/>
            <a:ext cx="2853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000" b="1">
                <a:latin typeface="Atkinson Hyperlegible"/>
              </a:rPr>
              <a:t>Scanne den QR-Code</a:t>
            </a:r>
            <a:endParaRPr/>
          </a:p>
        </p:txBody>
      </p:sp>
      <p:grpSp>
        <p:nvGrpSpPr>
          <p:cNvPr id="1919907990" name="Gruppieren 35"/>
          <p:cNvGrpSpPr/>
          <p:nvPr userDrawn="1"/>
        </p:nvGrpSpPr>
        <p:grpSpPr bwMode="auto">
          <a:xfrm>
            <a:off x="5478050" y="2706930"/>
            <a:ext cx="5355080" cy="734231"/>
            <a:chOff x="5478050" y="2964569"/>
            <a:chExt cx="5355080" cy="734231"/>
          </a:xfrm>
        </p:grpSpPr>
        <p:pic>
          <p:nvPicPr>
            <p:cNvPr id="8" name="Grafik 7"/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/>
          </p:blipFill>
          <p:spPr bwMode="auto">
            <a:xfrm>
              <a:off x="5478050" y="2964569"/>
              <a:ext cx="733292" cy="734231"/>
            </a:xfrm>
            <a:prstGeom prst="rect">
              <a:avLst/>
            </a:prstGeom>
          </p:spPr>
        </p:pic>
        <p:grpSp>
          <p:nvGrpSpPr>
            <p:cNvPr id="35" name="Gruppieren 34"/>
            <p:cNvGrpSpPr/>
            <p:nvPr userDrawn="1"/>
          </p:nvGrpSpPr>
          <p:grpSpPr bwMode="auto">
            <a:xfrm>
              <a:off x="6226390" y="2986605"/>
              <a:ext cx="4606740" cy="690158"/>
              <a:chOff x="6226390" y="3011963"/>
              <a:chExt cx="4606740" cy="690158"/>
            </a:xfrm>
          </p:grpSpPr>
          <p:sp>
            <p:nvSpPr>
              <p:cNvPr id="17" name="Textfeld 16"/>
              <p:cNvSpPr txBox="1"/>
              <p:nvPr userDrawn="1"/>
            </p:nvSpPr>
            <p:spPr bwMode="auto">
              <a:xfrm>
                <a:off x="6226390" y="3011963"/>
                <a:ext cx="44611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2000" b="1">
                    <a:latin typeface="Atkinson Hyperlegible"/>
                  </a:rPr>
                  <a:t>Kopfhörer bereithalten!</a:t>
                </a:r>
                <a:endParaRPr/>
              </a:p>
            </p:txBody>
          </p:sp>
          <p:sp>
            <p:nvSpPr>
              <p:cNvPr id="18" name="Textfeld 17"/>
              <p:cNvSpPr txBox="1"/>
              <p:nvPr userDrawn="1"/>
            </p:nvSpPr>
            <p:spPr bwMode="auto">
              <a:xfrm>
                <a:off x="6226391" y="3332789"/>
                <a:ext cx="46067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1800" b="0">
                    <a:latin typeface="Atkinson Hyperlegible"/>
                  </a:rPr>
                  <a:t>Du brauchst sie für Videos und Audios</a:t>
                </a:r>
                <a:endParaRPr/>
              </a:p>
            </p:txBody>
          </p:sp>
        </p:grpSp>
      </p:grpSp>
      <p:sp>
        <p:nvSpPr>
          <p:cNvPr id="923224904" name="Textfeld 23"/>
          <p:cNvSpPr txBox="1"/>
          <p:nvPr userDrawn="1"/>
        </p:nvSpPr>
        <p:spPr bwMode="auto">
          <a:xfrm>
            <a:off x="5195341" y="2108201"/>
            <a:ext cx="446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400" b="1">
                <a:solidFill>
                  <a:schemeClr val="accent1"/>
                </a:solidFill>
                <a:latin typeface="Lexend Deca Black"/>
                <a:cs typeface="Lexend Deca Black"/>
              </a:rPr>
              <a:t>Jetzt bist du dran!</a:t>
            </a:r>
            <a:endParaRPr/>
          </a:p>
        </p:txBody>
      </p:sp>
      <p:sp>
        <p:nvSpPr>
          <p:cNvPr id="1515706284" name="Textfeld 33"/>
          <p:cNvSpPr txBox="1"/>
          <p:nvPr userDrawn="1"/>
        </p:nvSpPr>
        <p:spPr bwMode="auto">
          <a:xfrm>
            <a:off x="1182588" y="5106536"/>
            <a:ext cx="2853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800" b="0">
                <a:latin typeface="Atkinson Hyperlegible"/>
              </a:rPr>
              <a:t>und starte die Weblektion</a:t>
            </a:r>
            <a:endParaRPr/>
          </a:p>
        </p:txBody>
      </p:sp>
      <p:sp>
        <p:nvSpPr>
          <p:cNvPr id="1361995539" name="Abgerundetes Rechteck 37"/>
          <p:cNvSpPr/>
          <p:nvPr userDrawn="1"/>
        </p:nvSpPr>
        <p:spPr bwMode="auto">
          <a:xfrm>
            <a:off x="494504" y="5624801"/>
            <a:ext cx="11202992" cy="494128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Arbeitszeit: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1611387556" name="Textplatzhalter 12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945246" y="564453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  <p:sp>
        <p:nvSpPr>
          <p:cNvPr id="919017183" name="Bildplatzhalter 5"/>
          <p:cNvSpPr>
            <a:spLocks noGrp="1"/>
          </p:cNvSpPr>
          <p:nvPr userDrawn="1">
            <p:ph type="pic" sz="quarter" idx="33"/>
          </p:nvPr>
        </p:nvSpPr>
        <p:spPr bwMode="auto">
          <a:xfrm>
            <a:off x="1439551" y="2296611"/>
            <a:ext cx="2340000" cy="228697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6255840" name="Rechteck: abgerundete Ecken 6"/>
          <p:cNvSpPr/>
          <p:nvPr userDrawn="1"/>
        </p:nvSpPr>
        <p:spPr bwMode="auto">
          <a:xfrm>
            <a:off x="5184950" y="2657185"/>
            <a:ext cx="5770391" cy="83453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1153704019" name="Gruppieren 13"/>
          <p:cNvGrpSpPr/>
          <p:nvPr userDrawn="1"/>
        </p:nvGrpSpPr>
        <p:grpSpPr bwMode="auto">
          <a:xfrm>
            <a:off x="5177361" y="3761987"/>
            <a:ext cx="5770391" cy="1588360"/>
            <a:chOff x="5177361" y="3761987"/>
            <a:chExt cx="5770391" cy="1588360"/>
          </a:xfrm>
        </p:grpSpPr>
        <p:grpSp>
          <p:nvGrpSpPr>
            <p:cNvPr id="12" name="Gruppieren 11"/>
            <p:cNvGrpSpPr/>
            <p:nvPr userDrawn="1"/>
          </p:nvGrpSpPr>
          <p:grpSpPr bwMode="auto">
            <a:xfrm>
              <a:off x="5423369" y="3781081"/>
              <a:ext cx="4548040" cy="1569265"/>
              <a:chOff x="5423369" y="3781081"/>
              <a:chExt cx="4548040" cy="1569265"/>
            </a:xfrm>
          </p:grpSpPr>
          <p:sp>
            <p:nvSpPr>
              <p:cNvPr id="27" name="Textfeld 26"/>
              <p:cNvSpPr txBox="1"/>
              <p:nvPr userDrawn="1"/>
            </p:nvSpPr>
            <p:spPr bwMode="auto">
              <a:xfrm>
                <a:off x="5423369" y="3781081"/>
                <a:ext cx="44668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2000" b="1">
                    <a:solidFill>
                      <a:schemeClr val="accent1"/>
                    </a:solidFill>
                    <a:latin typeface="Atkinson Hyperlegible"/>
                  </a:rPr>
                  <a:t>So gehst du vor:</a:t>
                </a:r>
                <a:endParaRPr/>
              </a:p>
            </p:txBody>
          </p:sp>
          <p:sp>
            <p:nvSpPr>
              <p:cNvPr id="29" name="Textfeld 28"/>
              <p:cNvSpPr txBox="1"/>
              <p:nvPr userDrawn="1"/>
            </p:nvSpPr>
            <p:spPr bwMode="auto">
              <a:xfrm>
                <a:off x="5423369" y="4150018"/>
                <a:ext cx="454804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Öffne die Weblektion mit deinem Tablet</a:t>
                </a:r>
                <a:endParaRPr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Bearbeite alle Aufgaben der Reihe nach</a:t>
                </a:r>
                <a:endParaRPr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Bei Fragen: Melde dich leise</a:t>
                </a:r>
                <a:endParaRPr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Arbeite in deinem eigenen Tempo</a:t>
                </a:r>
                <a:endParaRPr/>
              </a:p>
            </p:txBody>
          </p:sp>
        </p:grpSp>
        <p:sp>
          <p:nvSpPr>
            <p:cNvPr id="25" name="Rechteck: abgerundete Ecken 24"/>
            <p:cNvSpPr/>
            <p:nvPr userDrawn="1"/>
          </p:nvSpPr>
          <p:spPr bwMode="auto">
            <a:xfrm>
              <a:off x="5177361" y="3761987"/>
              <a:ext cx="5770391" cy="1588360"/>
            </a:xfrm>
            <a:prstGeom prst="roundRect">
              <a:avLst>
                <a:gd name="adj" fmla="val 8504"/>
              </a:avLst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  <p:cxnSp>
        <p:nvCxnSpPr>
          <p:cNvPr id="746396479" name="Gerader Verbinder 9"/>
          <p:cNvCxnSpPr/>
          <p:nvPr userDrawn="1"/>
        </p:nvCxnSpPr>
        <p:spPr bwMode="auto">
          <a:xfrm>
            <a:off x="1182588" y="4750182"/>
            <a:ext cx="2853929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20148" name="Freeform 16"/>
          <p:cNvSpPr/>
          <p:nvPr userDrawn="1"/>
        </p:nvSpPr>
        <p:spPr bwMode="auto">
          <a:xfrm>
            <a:off x="6253630" y="2729642"/>
            <a:ext cx="2586433" cy="32139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661657573" name="Freeform 16"/>
          <p:cNvSpPr/>
          <p:nvPr userDrawn="1"/>
        </p:nvSpPr>
        <p:spPr bwMode="auto">
          <a:xfrm>
            <a:off x="505747" y="2729642"/>
            <a:ext cx="2586434" cy="32139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83312706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5914774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1920208492" name="Freeform 16"/>
          <p:cNvSpPr/>
          <p:nvPr userDrawn="1"/>
        </p:nvSpPr>
        <p:spPr bwMode="auto">
          <a:xfrm>
            <a:off x="3362473" y="2729642"/>
            <a:ext cx="2586433" cy="32139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446871863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40325675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14023424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1910675834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59742825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2115954977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83861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1388394764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108220"/>
            <a:ext cx="2586433" cy="183537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456066456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716066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146549213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148896"/>
            <a:ext cx="2586433" cy="17947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40828515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714160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2057023734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138093"/>
            <a:ext cx="2586433" cy="17947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23365483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39395912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5967448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41539544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1708418325" name="Freeform 16"/>
          <p:cNvSpPr/>
          <p:nvPr userDrawn="1"/>
        </p:nvSpPr>
        <p:spPr bwMode="auto">
          <a:xfrm>
            <a:off x="9100036" y="2731265"/>
            <a:ext cx="2586433" cy="3212334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9473815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51499857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89931859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70935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123895290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139716"/>
            <a:ext cx="2586433" cy="17930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146862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6774270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620556348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52728222" name="Abgerundetes Rechteck 28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2124703404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77516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986805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2057373702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123974247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669011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1161570730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135844632" name="Rechteck 1"/>
          <p:cNvSpPr/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Plain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2287441" name="Rechteck 1"/>
          <p:cNvSpPr/>
          <p:nvPr userDrawn="1"/>
        </p:nvSpPr>
        <p:spPr bwMode="auto">
          <a:xfrm>
            <a:off x="251789" y="2247739"/>
            <a:ext cx="11685600" cy="269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044144045" name="Titel 2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314365" name="Freeform 16"/>
          <p:cNvSpPr/>
          <p:nvPr userDrawn="1"/>
        </p:nvSpPr>
        <p:spPr bwMode="auto">
          <a:xfrm>
            <a:off x="2565347" y="2758760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72699971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32502484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1047975234" name="Freeform 16"/>
          <p:cNvSpPr/>
          <p:nvPr userDrawn="1"/>
        </p:nvSpPr>
        <p:spPr bwMode="auto">
          <a:xfrm>
            <a:off x="6751123" y="2758760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5831959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579724817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8040917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1277467374" name="Freeform 34"/>
          <p:cNvSpPr/>
          <p:nvPr userDrawn="1"/>
        </p:nvSpPr>
        <p:spPr bwMode="auto">
          <a:xfrm>
            <a:off x="3267669" y="4113953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45231550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99330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1894749851" name="Abgerundetes Rechteck 54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943711864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267669" y="4187125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19400912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568274"/>
            <a:ext cx="2853928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1307569734" name="Freeform 34"/>
          <p:cNvSpPr/>
          <p:nvPr userDrawn="1"/>
        </p:nvSpPr>
        <p:spPr bwMode="auto">
          <a:xfrm>
            <a:off x="7430956" y="4139334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972609926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72471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1882621295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7430956" y="4212506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18587451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593655"/>
            <a:ext cx="2853928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53037952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982335994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893897307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0198993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2082957804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1923300" name="Freeform 16"/>
          <p:cNvSpPr/>
          <p:nvPr userDrawn="1"/>
        </p:nvSpPr>
        <p:spPr bwMode="auto">
          <a:xfrm>
            <a:off x="2565347" y="2758760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96537461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95340881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756481584" name="Freeform 16"/>
          <p:cNvSpPr/>
          <p:nvPr userDrawn="1"/>
        </p:nvSpPr>
        <p:spPr bwMode="auto">
          <a:xfrm>
            <a:off x="6751123" y="2758760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08606473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535116082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52970085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1395145392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59574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175393515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102637"/>
            <a:ext cx="2853928" cy="121711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16514035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684955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865915745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144543"/>
            <a:ext cx="2853928" cy="11739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54157546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361103660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550547830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23920033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1502476239" name="Abgerundetes Rechteck 2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1872028438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70692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6994017" name="Freeform 16"/>
          <p:cNvSpPr/>
          <p:nvPr userDrawn="1"/>
        </p:nvSpPr>
        <p:spPr bwMode="auto">
          <a:xfrm>
            <a:off x="2565347" y="2758760"/>
            <a:ext cx="2853929" cy="310864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77771078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7947707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156281181" name="Freeform 16"/>
          <p:cNvSpPr/>
          <p:nvPr userDrawn="1"/>
        </p:nvSpPr>
        <p:spPr bwMode="auto">
          <a:xfrm>
            <a:off x="6751123" y="2758760"/>
            <a:ext cx="2853928" cy="310864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10936048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969294579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6142032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1815051362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59574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9301843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102637"/>
            <a:ext cx="2853928" cy="176476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612729249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684955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09591246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144543"/>
            <a:ext cx="2853928" cy="172285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182061084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951487066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007690572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466130816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7001990" name="Freeform 16"/>
          <p:cNvSpPr/>
          <p:nvPr userDrawn="1"/>
        </p:nvSpPr>
        <p:spPr bwMode="auto">
          <a:xfrm>
            <a:off x="8843567" y="2729642"/>
            <a:ext cx="2853928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04788163" name="Freeform 16"/>
          <p:cNvSpPr/>
          <p:nvPr userDrawn="1"/>
        </p:nvSpPr>
        <p:spPr bwMode="auto">
          <a:xfrm>
            <a:off x="494503" y="2729642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4869587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3725637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689804844" name="Freeform 16"/>
          <p:cNvSpPr/>
          <p:nvPr userDrawn="1"/>
        </p:nvSpPr>
        <p:spPr bwMode="auto">
          <a:xfrm>
            <a:off x="4680279" y="2729642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930212018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967449873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3058294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682790099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9712564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1740835078" name="Freeform 34"/>
          <p:cNvSpPr/>
          <p:nvPr userDrawn="1"/>
        </p:nvSpPr>
        <p:spPr bwMode="auto">
          <a:xfrm>
            <a:off x="1196825" y="4084836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49291904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70213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1993968849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96825" y="4158008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695700596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539157"/>
            <a:ext cx="2853928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474556918" name="Freeform 34"/>
          <p:cNvSpPr/>
          <p:nvPr userDrawn="1"/>
        </p:nvSpPr>
        <p:spPr bwMode="auto">
          <a:xfrm>
            <a:off x="5360112" y="4110217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85473353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95594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1958682032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5360112" y="4183389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1847710243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564538"/>
            <a:ext cx="2853928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75482201" name="Freeform 34"/>
          <p:cNvSpPr/>
          <p:nvPr userDrawn="1"/>
        </p:nvSpPr>
        <p:spPr bwMode="auto">
          <a:xfrm>
            <a:off x="9507189" y="4061731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42C67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22289591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7108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1551069757" name="Textplatzhalter 1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9507189" y="4134903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1330586660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558438"/>
            <a:ext cx="2853928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966320408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76212254" name="TextBox 17"/>
          <p:cNvSpPr txBox="1"/>
          <p:nvPr userDrawn="1"/>
        </p:nvSpPr>
        <p:spPr bwMode="auto">
          <a:xfrm>
            <a:off x="516992" y="295507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639715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47735441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1897246031" name="Abgerundetes Rechteck 30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288502765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24964" y="5607779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4314772" name="Freeform 16"/>
          <p:cNvSpPr/>
          <p:nvPr userDrawn="1"/>
        </p:nvSpPr>
        <p:spPr bwMode="auto">
          <a:xfrm>
            <a:off x="8843567" y="2729642"/>
            <a:ext cx="2853928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0361216" name="Freeform 16"/>
          <p:cNvSpPr/>
          <p:nvPr userDrawn="1"/>
        </p:nvSpPr>
        <p:spPr bwMode="auto">
          <a:xfrm>
            <a:off x="494503" y="2729642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7855715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79563904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098678" name="Freeform 16"/>
          <p:cNvSpPr/>
          <p:nvPr userDrawn="1"/>
        </p:nvSpPr>
        <p:spPr bwMode="auto">
          <a:xfrm>
            <a:off x="4680279" y="2729642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942484787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966106662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7826947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2028465734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331498971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1765646041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17205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130694179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073520"/>
            <a:ext cx="2853928" cy="121711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2050051793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5696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94859053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115426"/>
            <a:ext cx="2853928" cy="11739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1844745769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3709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485253105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104246"/>
            <a:ext cx="2853928" cy="118720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60231173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1361686319" name="TextBox 17"/>
          <p:cNvSpPr txBox="1"/>
          <p:nvPr userDrawn="1"/>
        </p:nvSpPr>
        <p:spPr bwMode="auto">
          <a:xfrm>
            <a:off x="516992" y="295507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209845640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332169976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548369" y="1999491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1409099796" name="Abgerundetes Rechteck 7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819131494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70693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4356035" name="Freeform 16"/>
          <p:cNvSpPr/>
          <p:nvPr userDrawn="1"/>
        </p:nvSpPr>
        <p:spPr bwMode="auto">
          <a:xfrm>
            <a:off x="8843567" y="2729642"/>
            <a:ext cx="2853928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55991517" name="Freeform 16"/>
          <p:cNvSpPr/>
          <p:nvPr userDrawn="1"/>
        </p:nvSpPr>
        <p:spPr bwMode="auto">
          <a:xfrm>
            <a:off x="494503" y="2729642"/>
            <a:ext cx="2853929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341969535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78226714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124657221" name="Freeform 16"/>
          <p:cNvSpPr/>
          <p:nvPr userDrawn="1"/>
        </p:nvSpPr>
        <p:spPr bwMode="auto">
          <a:xfrm>
            <a:off x="4680279" y="2729642"/>
            <a:ext cx="2853928" cy="32520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16931934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15423462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99495912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grpSp>
        <p:nvGrpSpPr>
          <p:cNvPr id="1869505885" name="Gruppieren 1"/>
          <p:cNvGrpSpPr/>
          <p:nvPr userDrawn="1"/>
        </p:nvGrpSpPr>
        <p:grpSpPr bwMode="auto">
          <a:xfrm>
            <a:off x="10013659" y="2527672"/>
            <a:ext cx="481322" cy="440642"/>
            <a:chOff x="10013659" y="2527672"/>
            <a:chExt cx="481322" cy="440642"/>
          </a:xfrm>
        </p:grpSpPr>
        <p:sp>
          <p:nvSpPr>
            <p:cNvPr id="53" name="Freeform 31"/>
            <p:cNvSpPr/>
            <p:nvPr userDrawn="1"/>
          </p:nvSpPr>
          <p:spPr bwMode="auto">
            <a:xfrm>
              <a:off x="10013659" y="2527672"/>
              <a:ext cx="481322" cy="440642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D42C67"/>
              </a:solidFill>
              <a:prstDash val="solid"/>
              <a:miter/>
            </a:ln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54" name="TextBox 32"/>
            <p:cNvSpPr txBox="1"/>
            <p:nvPr userDrawn="1"/>
          </p:nvSpPr>
          <p:spPr bwMode="auto">
            <a:xfrm>
              <a:off x="10058783" y="2554566"/>
              <a:ext cx="391074" cy="38384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Atkinson Hyperlegible Bold"/>
                  <a:ea typeface="Atkinson Hyperlegible Bold"/>
                  <a:cs typeface="Atkinson Hyperlegible Bold"/>
                </a:rPr>
                <a:t>3</a:t>
              </a:r>
              <a:endParaRPr/>
            </a:p>
          </p:txBody>
        </p:sp>
      </p:grpSp>
      <p:sp>
        <p:nvSpPr>
          <p:cNvPr id="1961755158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17205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1865448811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073520"/>
            <a:ext cx="2853928" cy="190817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440738295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5696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918889794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115426"/>
            <a:ext cx="2853928" cy="186627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431333763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3709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1086267370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104245"/>
            <a:ext cx="2853928" cy="1877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369962912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1886773597" name="TextBox 17"/>
          <p:cNvSpPr txBox="1"/>
          <p:nvPr userDrawn="1"/>
        </p:nvSpPr>
        <p:spPr bwMode="auto">
          <a:xfrm>
            <a:off x="516992" y="2955078"/>
            <a:ext cx="2853928" cy="30266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205115627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490074258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1160664" name="Freeform 16"/>
          <p:cNvSpPr/>
          <p:nvPr userDrawn="1"/>
        </p:nvSpPr>
        <p:spPr bwMode="auto">
          <a:xfrm>
            <a:off x="6253630" y="272964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70457537" name="Freeform 16"/>
          <p:cNvSpPr/>
          <p:nvPr userDrawn="1"/>
        </p:nvSpPr>
        <p:spPr bwMode="auto">
          <a:xfrm>
            <a:off x="505747" y="2729642"/>
            <a:ext cx="2586434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98826247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31721871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1305857994" name="Freeform 16"/>
          <p:cNvSpPr/>
          <p:nvPr userDrawn="1"/>
        </p:nvSpPr>
        <p:spPr bwMode="auto">
          <a:xfrm>
            <a:off x="3362473" y="2729642"/>
            <a:ext cx="2586433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72426038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2053300019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81846335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1658153864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56798257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783623542" name="Freeform 34"/>
          <p:cNvSpPr/>
          <p:nvPr userDrawn="1"/>
        </p:nvSpPr>
        <p:spPr bwMode="auto">
          <a:xfrm>
            <a:off x="1121860" y="4084836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6816047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25529564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21860" y="4158008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834376773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539157"/>
            <a:ext cx="2586433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1709281419" name="Freeform 34"/>
          <p:cNvSpPr/>
          <p:nvPr userDrawn="1"/>
        </p:nvSpPr>
        <p:spPr bwMode="auto">
          <a:xfrm>
            <a:off x="3978585" y="4110217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74500034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147073209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3978585" y="4183389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16029246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564538"/>
            <a:ext cx="2586433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1336828597" name="Freeform 34"/>
          <p:cNvSpPr/>
          <p:nvPr userDrawn="1"/>
        </p:nvSpPr>
        <p:spPr bwMode="auto">
          <a:xfrm>
            <a:off x="6869742" y="4061731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42C67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47771130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47108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1112821915" name="Textplatzhalter 1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6869742" y="4134903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2028654775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558438"/>
            <a:ext cx="2586433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131922813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1745331326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144006611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37232481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298802388" name="Freeform 16"/>
          <p:cNvSpPr/>
          <p:nvPr userDrawn="1"/>
        </p:nvSpPr>
        <p:spPr bwMode="auto">
          <a:xfrm>
            <a:off x="9100036" y="271801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44817234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600553880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1246016914" name="Freeform 34"/>
          <p:cNvSpPr/>
          <p:nvPr userDrawn="1"/>
        </p:nvSpPr>
        <p:spPr bwMode="auto">
          <a:xfrm>
            <a:off x="9716147" y="4050101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33F01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41541492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35478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1972283855" name="Textplatzhalter 12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9716147" y="4123273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225336241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546808"/>
            <a:ext cx="2586433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775947035" name="Abgerundetes Rechteck 79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103089848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754625" name="Freeform 16"/>
          <p:cNvSpPr/>
          <p:nvPr userDrawn="1"/>
        </p:nvSpPr>
        <p:spPr bwMode="auto">
          <a:xfrm>
            <a:off x="6253630" y="272964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918335217" name="Freeform 16"/>
          <p:cNvSpPr/>
          <p:nvPr userDrawn="1"/>
        </p:nvSpPr>
        <p:spPr bwMode="auto">
          <a:xfrm>
            <a:off x="505747" y="2729642"/>
            <a:ext cx="2586434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47729906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5400694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1976680591" name="Freeform 16"/>
          <p:cNvSpPr/>
          <p:nvPr userDrawn="1"/>
        </p:nvSpPr>
        <p:spPr bwMode="auto">
          <a:xfrm>
            <a:off x="3362473" y="2729642"/>
            <a:ext cx="2586433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1401124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773953665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77770369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1012802631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996436714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68176248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75249624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108221"/>
            <a:ext cx="2586433" cy="118241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134498210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1291252274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148896"/>
            <a:ext cx="2586433" cy="1140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174261788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8686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505881020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138094"/>
            <a:ext cx="2586433" cy="115335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193698537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1806362300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1560414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609481575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374372065" name="Freeform 16"/>
          <p:cNvSpPr/>
          <p:nvPr userDrawn="1"/>
        </p:nvSpPr>
        <p:spPr bwMode="auto">
          <a:xfrm>
            <a:off x="9100036" y="2731265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465383680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32002960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397758972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7523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1424400419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139716"/>
            <a:ext cx="2586433" cy="115335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1360597549" name="Abgerundetes Rechteck 2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988051578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50007950" name="Abgerundetes Rechteck 6"/>
          <p:cNvSpPr/>
          <p:nvPr userDrawn="1"/>
        </p:nvSpPr>
        <p:spPr bwMode="auto">
          <a:xfrm>
            <a:off x="251790" y="2430170"/>
            <a:ext cx="11688417" cy="3825221"/>
          </a:xfrm>
          <a:prstGeom prst="roundRect">
            <a:avLst>
              <a:gd name="adj" fmla="val 2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25742557" name="Freeform 14"/>
          <p:cNvSpPr/>
          <p:nvPr userDrawn="1"/>
        </p:nvSpPr>
        <p:spPr bwMode="auto">
          <a:xfrm>
            <a:off x="251791" y="6324447"/>
            <a:ext cx="485426" cy="485426"/>
          </a:xfrm>
          <a:custGeom>
            <a:avLst/>
            <a:gdLst/>
            <a:ahLst/>
            <a:cxnLst/>
            <a:rect l="l" t="t" r="r" b="b"/>
            <a:pathLst>
              <a:path w="485426" h="485426" extrusionOk="0">
                <a:moveTo>
                  <a:pt x="0" y="0"/>
                </a:moveTo>
                <a:lnTo>
                  <a:pt x="485427" y="0"/>
                </a:lnTo>
                <a:lnTo>
                  <a:pt x="485427" y="485427"/>
                </a:lnTo>
                <a:lnTo>
                  <a:pt x="0" y="485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/>
          </a:blip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24175354" name="Abgerundetes Rechteck 16"/>
          <p:cNvSpPr/>
          <p:nvPr userDrawn="1"/>
        </p:nvSpPr>
        <p:spPr bwMode="auto">
          <a:xfrm>
            <a:off x="251790" y="1244714"/>
            <a:ext cx="11688417" cy="1108634"/>
          </a:xfrm>
          <a:prstGeom prst="roundRect">
            <a:avLst>
              <a:gd name="adj" fmla="val 93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27952855" name="TextBox 36"/>
          <p:cNvSpPr txBox="1"/>
          <p:nvPr userDrawn="1"/>
        </p:nvSpPr>
        <p:spPr bwMode="auto">
          <a:xfrm>
            <a:off x="873233" y="6475479"/>
            <a:ext cx="4762253" cy="233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54"/>
              </a:lnSpc>
              <a:defRPr/>
            </a:pPr>
            <a:r>
              <a:rPr lang="en-US" sz="1200" b="0" dirty="0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CC-BY-SA 4.0 ISB (München) | </a:t>
            </a:r>
            <a:r>
              <a:rPr lang="en-US" sz="1200" b="1" dirty="0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Social-Media-</a:t>
            </a:r>
            <a:r>
              <a:rPr lang="en-US" sz="1200" b="1" dirty="0" err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Kompass</a:t>
            </a:r>
            <a:r>
              <a:rPr lang="en-US" sz="1200" b="1" dirty="0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 5-8</a:t>
            </a:r>
            <a:r>
              <a:rPr lang="en-US" sz="1200" dirty="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</a:t>
            </a:r>
            <a:endParaRPr dirty="0"/>
          </a:p>
        </p:txBody>
      </p:sp>
      <p:sp>
        <p:nvSpPr>
          <p:cNvPr id="1089155642" name="Rechteck 13"/>
          <p:cNvSpPr/>
          <p:nvPr userDrawn="1"/>
        </p:nvSpPr>
        <p:spPr bwMode="auto">
          <a:xfrm>
            <a:off x="251790" y="19429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81374212" name="Abgerundetes Rechteck 6"/>
          <p:cNvSpPr/>
          <p:nvPr userDrawn="1"/>
        </p:nvSpPr>
        <p:spPr bwMode="auto">
          <a:xfrm>
            <a:off x="251789" y="2163029"/>
            <a:ext cx="11688417" cy="4092361"/>
          </a:xfrm>
          <a:prstGeom prst="roundRect">
            <a:avLst>
              <a:gd name="adj" fmla="val 2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41643860" name="Freeform 14"/>
          <p:cNvSpPr/>
          <p:nvPr userDrawn="1"/>
        </p:nvSpPr>
        <p:spPr bwMode="auto">
          <a:xfrm>
            <a:off x="251790" y="6324446"/>
            <a:ext cx="485425" cy="485425"/>
          </a:xfrm>
          <a:custGeom>
            <a:avLst/>
            <a:gdLst/>
            <a:ahLst/>
            <a:cxnLst/>
            <a:rect l="l" t="t" r="r" b="b"/>
            <a:pathLst>
              <a:path w="485426" h="485426" extrusionOk="0">
                <a:moveTo>
                  <a:pt x="0" y="0"/>
                </a:moveTo>
                <a:lnTo>
                  <a:pt x="485427" y="0"/>
                </a:lnTo>
                <a:lnTo>
                  <a:pt x="485427" y="485427"/>
                </a:lnTo>
                <a:lnTo>
                  <a:pt x="0" y="485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/>
          </a:blip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542401942" name="Abgerundetes Rechteck 16"/>
          <p:cNvSpPr/>
          <p:nvPr userDrawn="1"/>
        </p:nvSpPr>
        <p:spPr bwMode="auto">
          <a:xfrm>
            <a:off x="251789" y="1244713"/>
            <a:ext cx="11688417" cy="1108633"/>
          </a:xfrm>
          <a:prstGeom prst="roundRect">
            <a:avLst>
              <a:gd name="adj" fmla="val 93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74237673" name="Abgerundetes Rechteck 12"/>
          <p:cNvSpPr/>
          <p:nvPr userDrawn="1"/>
        </p:nvSpPr>
        <p:spPr bwMode="auto">
          <a:xfrm>
            <a:off x="251789" y="206876"/>
            <a:ext cx="11685600" cy="2005968"/>
          </a:xfrm>
          <a:prstGeom prst="roundRect">
            <a:avLst>
              <a:gd name="adj" fmla="val 8133"/>
            </a:avLst>
          </a:prstGeom>
          <a:gradFill>
            <a:gsLst>
              <a:gs pos="0">
                <a:srgbClr val="561229"/>
              </a:gs>
              <a:gs pos="100000">
                <a:srgbClr val="D42C6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28122105" name="Rechteck 13"/>
          <p:cNvSpPr/>
          <p:nvPr userDrawn="1"/>
        </p:nvSpPr>
        <p:spPr bwMode="auto">
          <a:xfrm>
            <a:off x="251789" y="1942939"/>
            <a:ext cx="11685600" cy="269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851665663" name="Grafik 401176397"/>
          <p:cNvPicPr>
            <a:picLocks noChangeAspect="1"/>
          </p:cNvPicPr>
          <p:nvPr userDrawn="1"/>
        </p:nvPicPr>
        <p:blipFill>
          <a:blip r:embed="rId17"/>
          <a:stretch/>
        </p:blipFill>
        <p:spPr bwMode="auto">
          <a:xfrm>
            <a:off x="9035679" y="-341521"/>
            <a:ext cx="2901710" cy="29017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bg1"/>
          </a:solidFill>
          <a:latin typeface="Lexend Deca Medium"/>
          <a:ea typeface="+mj-ea"/>
          <a:cs typeface="Lexend Deca Medium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0318309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416761" y="336735"/>
            <a:ext cx="8754131" cy="14382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52403546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1645516479" name="Rectangle 2"/>
          <p:cNvSpPr>
            <a:spLocks noChangeArrowheads="1"/>
          </p:cNvSpPr>
          <p:nvPr/>
        </p:nvSpPr>
        <p:spPr bwMode="auto">
          <a:xfrm>
            <a:off x="205604" y="163416"/>
            <a:ext cx="12192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de-DE"/>
          </a:p>
        </p:txBody>
      </p:sp>
      <p:pic>
        <p:nvPicPr>
          <p:cNvPr id="1172136317" name="Grafik 7" descr="Ein Bild, das Screenshot, Im Haus, Lich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49381" t="1" r="26113" b="-2262"/>
          <a:stretch/>
        </p:blipFill>
        <p:spPr bwMode="auto">
          <a:xfrm>
            <a:off x="-106020" y="0"/>
            <a:ext cx="12771393" cy="7219499"/>
          </a:xfrm>
          <a:prstGeom prst="rect">
            <a:avLst/>
          </a:prstGeom>
        </p:spPr>
      </p:pic>
      <p:sp>
        <p:nvSpPr>
          <p:cNvPr id="1849527893" name="Rechteck 3"/>
          <p:cNvSpPr/>
          <p:nvPr/>
        </p:nvSpPr>
        <p:spPr bwMode="auto">
          <a:xfrm>
            <a:off x="-106020" y="4716085"/>
            <a:ext cx="7297652" cy="1239869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4800">
                <a:ln w="0"/>
                <a:solidFill>
                  <a:schemeClr val="tx1"/>
                </a:solidFill>
                <a:latin typeface="Lexend"/>
              </a:rPr>
              <a:t>Social-Media-Kompass 5 - 8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4808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95959" y="367276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/>
              <a:t>3 Plenumsphase</a:t>
            </a:r>
            <a:endParaRPr sz="3600"/>
          </a:p>
        </p:txBody>
      </p:sp>
      <p:pic>
        <p:nvPicPr>
          <p:cNvPr id="1804324961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495493" y="1546938"/>
            <a:ext cx="5362868" cy="4607949"/>
          </a:xfrm>
          <a:prstGeom prst="rect">
            <a:avLst/>
          </a:prstGeom>
          <a:effectLst>
            <a:outerShdw blurRad="201974" algn="ctr" rotWithShape="0">
              <a:srgbClr val="000000">
                <a:alpha val="69944"/>
              </a:srgbClr>
            </a:outerShdw>
          </a:effectLst>
        </p:spPr>
      </p:pic>
      <p:grpSp>
        <p:nvGrpSpPr>
          <p:cNvPr id="1658325546" name="Gruppieren 3"/>
          <p:cNvGrpSpPr/>
          <p:nvPr/>
        </p:nvGrpSpPr>
        <p:grpSpPr bwMode="auto">
          <a:xfrm>
            <a:off x="327321" y="2129050"/>
            <a:ext cx="3798783" cy="1910597"/>
            <a:chOff x="1928422" y="2343843"/>
            <a:chExt cx="3798783" cy="1910597"/>
          </a:xfrm>
        </p:grpSpPr>
        <p:sp>
          <p:nvSpPr>
            <p:cNvPr id="5" name="Abgerundete rechteckige Legende 4"/>
            <p:cNvSpPr/>
            <p:nvPr/>
          </p:nvSpPr>
          <p:spPr bwMode="auto">
            <a:xfrm>
              <a:off x="1928422" y="2343843"/>
              <a:ext cx="3047504" cy="1910597"/>
            </a:xfrm>
            <a:prstGeom prst="wedgeRoundRectCallout">
              <a:avLst>
                <a:gd name="adj1" fmla="val 74213"/>
                <a:gd name="adj2" fmla="val -2313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7" name="Textfeld 6"/>
            <p:cNvSpPr txBox="1"/>
            <p:nvPr/>
          </p:nvSpPr>
          <p:spPr bwMode="auto">
            <a:xfrm>
              <a:off x="2128454" y="2490147"/>
              <a:ext cx="3598751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Auswahl unterschiedlicher Vertiefungsphasen </a:t>
              </a:r>
              <a:endParaRPr/>
            </a:p>
            <a:p>
              <a:pPr>
                <a:defRPr/>
              </a:pPr>
              <a:r>
                <a:rPr lang="de-DE" sz="2400">
                  <a:cs typeface="Poppins"/>
                </a:rPr>
                <a:t>im Klassenverband</a:t>
              </a:r>
              <a:endParaRPr sz="2400"/>
            </a:p>
          </p:txBody>
        </p:sp>
      </p:grpSp>
      <p:grpSp>
        <p:nvGrpSpPr>
          <p:cNvPr id="450501331" name="Gruppieren 17"/>
          <p:cNvGrpSpPr/>
          <p:nvPr/>
        </p:nvGrpSpPr>
        <p:grpSpPr bwMode="auto">
          <a:xfrm>
            <a:off x="8143403" y="2275354"/>
            <a:ext cx="3857437" cy="1900769"/>
            <a:chOff x="1999112" y="2543492"/>
            <a:chExt cx="3857437" cy="1900769"/>
          </a:xfrm>
        </p:grpSpPr>
        <p:sp>
          <p:nvSpPr>
            <p:cNvPr id="19" name="Abgerundete rechteckige Legende 18"/>
            <p:cNvSpPr/>
            <p:nvPr/>
          </p:nvSpPr>
          <p:spPr bwMode="auto">
            <a:xfrm>
              <a:off x="1999112" y="2543492"/>
              <a:ext cx="3857437" cy="1900769"/>
            </a:xfrm>
            <a:prstGeom prst="wedgeRoundRectCallout">
              <a:avLst>
                <a:gd name="adj1" fmla="val -19388"/>
                <a:gd name="adj2" fmla="val 43344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20" name="Textfeld 19"/>
            <p:cNvSpPr txBox="1"/>
            <p:nvPr/>
          </p:nvSpPr>
          <p:spPr bwMode="auto">
            <a:xfrm>
              <a:off x="2128454" y="2695695"/>
              <a:ext cx="3598751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gleicher Aufbau wie bei den Impulsvarianten ermöglicht ein schnelles Zurechtfinden im Material</a:t>
              </a:r>
              <a:endParaRPr sz="240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839703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10708" y="367276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/>
              <a:t>Die Weblektion</a:t>
            </a:r>
            <a:endParaRPr sz="3600"/>
          </a:p>
        </p:txBody>
      </p:sp>
      <p:pic>
        <p:nvPicPr>
          <p:cNvPr id="1682635848" name="Grafik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441639" y="1862088"/>
            <a:ext cx="4732504" cy="3999672"/>
          </a:xfrm>
          <a:prstGeom prst="rect">
            <a:avLst/>
          </a:prstGeom>
          <a:effectLst>
            <a:outerShdw blurRad="200827" algn="ctr" rotWithShape="0">
              <a:srgbClr val="000000">
                <a:alpha val="69952"/>
              </a:srgbClr>
            </a:outerShdw>
          </a:effectLst>
        </p:spPr>
      </p:pic>
      <p:pic>
        <p:nvPicPr>
          <p:cNvPr id="651278754" name="Grafik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169154" y="1861471"/>
            <a:ext cx="4476593" cy="4767821"/>
          </a:xfrm>
          <a:prstGeom prst="rect">
            <a:avLst/>
          </a:prstGeom>
          <a:effectLst>
            <a:outerShdw blurRad="200827" algn="ctr" rotWithShape="0">
              <a:srgbClr val="000000">
                <a:alpha val="69952"/>
              </a:srgbClr>
            </a:outerShdw>
          </a:effectLst>
        </p:spPr>
      </p:pic>
      <p:grpSp>
        <p:nvGrpSpPr>
          <p:cNvPr id="481397897" name="Gruppieren 8"/>
          <p:cNvGrpSpPr/>
          <p:nvPr/>
        </p:nvGrpSpPr>
        <p:grpSpPr bwMode="auto">
          <a:xfrm>
            <a:off x="79442" y="3429000"/>
            <a:ext cx="3224489" cy="1587939"/>
            <a:chOff x="-2086789" y="2926435"/>
            <a:chExt cx="3224489" cy="1587939"/>
          </a:xfrm>
        </p:grpSpPr>
        <p:sp>
          <p:nvSpPr>
            <p:cNvPr id="10" name="Abgerundete rechteckige Legende 9"/>
            <p:cNvSpPr/>
            <p:nvPr/>
          </p:nvSpPr>
          <p:spPr bwMode="auto">
            <a:xfrm>
              <a:off x="-2086789" y="2926435"/>
              <a:ext cx="2997951" cy="1587939"/>
            </a:xfrm>
            <a:prstGeom prst="wedgeRoundRectCallout">
              <a:avLst>
                <a:gd name="adj1" fmla="val 40191"/>
                <a:gd name="adj2" fmla="val -6372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1" name="Textfeld 10"/>
            <p:cNvSpPr txBox="1"/>
            <p:nvPr/>
          </p:nvSpPr>
          <p:spPr bwMode="auto">
            <a:xfrm>
              <a:off x="-1860251" y="3089518"/>
              <a:ext cx="299795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Einstieg über einen themenbezogenen </a:t>
              </a:r>
              <a:endParaRPr/>
            </a:p>
            <a:p>
              <a:pPr>
                <a:defRPr/>
              </a:pPr>
              <a:r>
                <a:rPr lang="de-DE" sz="2400">
                  <a:cs typeface="Poppins"/>
                </a:rPr>
                <a:t>Dialog der Avatare</a:t>
              </a:r>
              <a:endParaRPr sz="2400"/>
            </a:p>
          </p:txBody>
        </p:sp>
      </p:grpSp>
      <p:grpSp>
        <p:nvGrpSpPr>
          <p:cNvPr id="1757142360" name="Gruppieren 2"/>
          <p:cNvGrpSpPr/>
          <p:nvPr/>
        </p:nvGrpSpPr>
        <p:grpSpPr bwMode="auto">
          <a:xfrm>
            <a:off x="1684976" y="5180022"/>
            <a:ext cx="4021203" cy="1111284"/>
            <a:chOff x="-1934389" y="2916432"/>
            <a:chExt cx="4021203" cy="1111284"/>
          </a:xfrm>
        </p:grpSpPr>
        <p:sp>
          <p:nvSpPr>
            <p:cNvPr id="4" name="Abgerundete rechteckige Legende 3"/>
            <p:cNvSpPr/>
            <p:nvPr/>
          </p:nvSpPr>
          <p:spPr bwMode="auto">
            <a:xfrm>
              <a:off x="-1934389" y="2916432"/>
              <a:ext cx="1969847" cy="1111284"/>
            </a:xfrm>
            <a:prstGeom prst="wedgeRoundRectCallout">
              <a:avLst>
                <a:gd name="adj1" fmla="val 54016"/>
                <a:gd name="adj2" fmla="val -86953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5" name="Textfeld 4"/>
            <p:cNvSpPr txBox="1"/>
            <p:nvPr/>
          </p:nvSpPr>
          <p:spPr bwMode="auto">
            <a:xfrm>
              <a:off x="-1860251" y="3089518"/>
              <a:ext cx="394706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Hörtext zum </a:t>
              </a:r>
              <a:endParaRPr/>
            </a:p>
            <a:p>
              <a:pPr>
                <a:defRPr/>
              </a:pPr>
              <a:r>
                <a:rPr lang="de-DE" sz="2400">
                  <a:cs typeface="Poppins"/>
                </a:rPr>
                <a:t>Nachlesen</a:t>
              </a:r>
              <a:endParaRPr sz="2400"/>
            </a:p>
          </p:txBody>
        </p:sp>
      </p:grpSp>
      <p:grpSp>
        <p:nvGrpSpPr>
          <p:cNvPr id="637062538" name="Gruppieren 13"/>
          <p:cNvGrpSpPr/>
          <p:nvPr/>
        </p:nvGrpSpPr>
        <p:grpSpPr bwMode="auto">
          <a:xfrm>
            <a:off x="4147833" y="5676108"/>
            <a:ext cx="3598751" cy="814616"/>
            <a:chOff x="2323046" y="2395430"/>
            <a:chExt cx="3598751" cy="814616"/>
          </a:xfrm>
        </p:grpSpPr>
        <p:sp>
          <p:nvSpPr>
            <p:cNvPr id="16" name="Abgerundete rechteckige Legende 15"/>
            <p:cNvSpPr/>
            <p:nvPr/>
          </p:nvSpPr>
          <p:spPr bwMode="auto">
            <a:xfrm>
              <a:off x="2733889" y="2395430"/>
              <a:ext cx="2777066" cy="814616"/>
            </a:xfrm>
            <a:prstGeom prst="wedgeRoundRectCallout">
              <a:avLst>
                <a:gd name="adj1" fmla="val 52270"/>
                <a:gd name="adj2" fmla="val -132976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7" name="Textfeld 16"/>
            <p:cNvSpPr txBox="1"/>
            <p:nvPr/>
          </p:nvSpPr>
          <p:spPr bwMode="auto">
            <a:xfrm>
              <a:off x="2323046" y="2539568"/>
              <a:ext cx="35987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>
                  <a:cs typeface="Poppins"/>
                </a:rPr>
                <a:t>Input zum Thema</a:t>
              </a:r>
              <a:endParaRPr sz="240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638648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10708" y="367276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/>
              <a:t>Die Weblektion</a:t>
            </a:r>
            <a:endParaRPr sz="3600"/>
          </a:p>
        </p:txBody>
      </p:sp>
      <p:pic>
        <p:nvPicPr>
          <p:cNvPr id="1691521022" name="Grafik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66875" y="1442341"/>
            <a:ext cx="3339143" cy="4962931"/>
          </a:xfrm>
          <a:prstGeom prst="rect">
            <a:avLst/>
          </a:prstGeom>
          <a:effectLst>
            <a:outerShdw blurRad="198965" algn="ctr" rotWithShape="0">
              <a:srgbClr val="000000">
                <a:alpha val="70000"/>
              </a:srgbClr>
            </a:outerShdw>
          </a:effectLst>
        </p:spPr>
      </p:pic>
      <p:pic>
        <p:nvPicPr>
          <p:cNvPr id="1677673302" name="Grafik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476140" y="1703000"/>
            <a:ext cx="4453785" cy="4206810"/>
          </a:xfrm>
          <a:prstGeom prst="rect">
            <a:avLst/>
          </a:prstGeom>
          <a:effectLst>
            <a:outerShdw blurRad="196830" algn="ctr" rotWithShape="0">
              <a:srgbClr val="000000">
                <a:alpha val="70000"/>
              </a:srgbClr>
            </a:outerShdw>
          </a:effectLst>
        </p:spPr>
      </p:pic>
      <p:grpSp>
        <p:nvGrpSpPr>
          <p:cNvPr id="1568660603" name="Gruppieren 13"/>
          <p:cNvGrpSpPr/>
          <p:nvPr/>
        </p:nvGrpSpPr>
        <p:grpSpPr bwMode="auto">
          <a:xfrm>
            <a:off x="4815535" y="5708836"/>
            <a:ext cx="5932079" cy="1007650"/>
            <a:chOff x="-1213838" y="2395429"/>
            <a:chExt cx="5932079" cy="1007650"/>
          </a:xfrm>
        </p:grpSpPr>
        <p:sp>
          <p:nvSpPr>
            <p:cNvPr id="16" name="Abgerundete rechteckige Legende 15"/>
            <p:cNvSpPr/>
            <p:nvPr/>
          </p:nvSpPr>
          <p:spPr bwMode="auto">
            <a:xfrm>
              <a:off x="-1213838" y="2395429"/>
              <a:ext cx="5917779" cy="1007650"/>
            </a:xfrm>
            <a:prstGeom prst="wedgeRoundRectCallout">
              <a:avLst>
                <a:gd name="adj1" fmla="val -17366"/>
                <a:gd name="adj2" fmla="val 4964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7" name="Textfeld 16"/>
            <p:cNvSpPr txBox="1"/>
            <p:nvPr/>
          </p:nvSpPr>
          <p:spPr bwMode="auto">
            <a:xfrm>
              <a:off x="-1018530" y="2483755"/>
              <a:ext cx="57367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Input zum Thema jeweils mit Sicherung in interaktivem Aufgabenformat</a:t>
              </a:r>
              <a:endParaRPr sz="240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9857944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10708" y="367276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/>
              <a:t>Die Weblektion</a:t>
            </a:r>
            <a:endParaRPr sz="3600"/>
          </a:p>
        </p:txBody>
      </p:sp>
      <p:pic>
        <p:nvPicPr>
          <p:cNvPr id="852172982" name="Grafik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85506" y="1505244"/>
            <a:ext cx="4761454" cy="4874615"/>
          </a:xfrm>
          <a:prstGeom prst="rect">
            <a:avLst/>
          </a:prstGeom>
          <a:effectLst>
            <a:outerShdw blurRad="199728" algn="ctr" rotWithShape="0">
              <a:srgbClr val="000000">
                <a:alpha val="70000"/>
              </a:srgbClr>
            </a:outerShdw>
          </a:effectLst>
        </p:spPr>
      </p:pic>
      <p:grpSp>
        <p:nvGrpSpPr>
          <p:cNvPr id="1348424823" name="Gruppieren 2"/>
          <p:cNvGrpSpPr/>
          <p:nvPr/>
        </p:nvGrpSpPr>
        <p:grpSpPr bwMode="auto">
          <a:xfrm>
            <a:off x="510708" y="4110656"/>
            <a:ext cx="3961578" cy="1353974"/>
            <a:chOff x="-1580692" y="2904854"/>
            <a:chExt cx="4093853" cy="1353974"/>
          </a:xfrm>
        </p:grpSpPr>
        <p:sp>
          <p:nvSpPr>
            <p:cNvPr id="4" name="Abgerundete rechteckige Legende 3"/>
            <p:cNvSpPr/>
            <p:nvPr/>
          </p:nvSpPr>
          <p:spPr bwMode="auto">
            <a:xfrm>
              <a:off x="-1580692" y="2904854"/>
              <a:ext cx="2006895" cy="1353974"/>
            </a:xfrm>
            <a:prstGeom prst="wedgeRoundRectCallout">
              <a:avLst>
                <a:gd name="adj1" fmla="val 63539"/>
                <a:gd name="adj2" fmla="val -2720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5" name="Textfeld 4"/>
            <p:cNvSpPr txBox="1"/>
            <p:nvPr/>
          </p:nvSpPr>
          <p:spPr bwMode="auto">
            <a:xfrm>
              <a:off x="-1433904" y="2975750"/>
              <a:ext cx="394706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interaktive </a:t>
              </a:r>
              <a:endParaRPr/>
            </a:p>
            <a:p>
              <a:pPr>
                <a:defRPr/>
              </a:pPr>
              <a:r>
                <a:rPr lang="de-DE" sz="2400">
                  <a:cs typeface="Poppins"/>
                </a:rPr>
                <a:t>Inhalte zum </a:t>
              </a:r>
              <a:endParaRPr/>
            </a:p>
            <a:p>
              <a:pPr>
                <a:defRPr/>
              </a:pPr>
              <a:r>
                <a:rPr lang="de-DE" sz="2400">
                  <a:cs typeface="Poppins"/>
                </a:rPr>
                <a:t>Thema</a:t>
              </a:r>
              <a:endParaRPr sz="2400"/>
            </a:p>
          </p:txBody>
        </p:sp>
      </p:grpSp>
      <p:pic>
        <p:nvPicPr>
          <p:cNvPr id="492118890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916256" y="3942551"/>
            <a:ext cx="5105662" cy="2063856"/>
          </a:xfrm>
          <a:prstGeom prst="rect">
            <a:avLst/>
          </a:prstGeom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grpSp>
        <p:nvGrpSpPr>
          <p:cNvPr id="1503794925" name="Gruppieren 13"/>
          <p:cNvGrpSpPr/>
          <p:nvPr/>
        </p:nvGrpSpPr>
        <p:grpSpPr bwMode="auto">
          <a:xfrm>
            <a:off x="7679713" y="2034868"/>
            <a:ext cx="3753741" cy="1438275"/>
            <a:chOff x="2168056" y="2395429"/>
            <a:chExt cx="3753741" cy="1438275"/>
          </a:xfrm>
        </p:grpSpPr>
        <p:sp>
          <p:nvSpPr>
            <p:cNvPr id="16" name="Abgerundete rechteckige Legende 15"/>
            <p:cNvSpPr/>
            <p:nvPr/>
          </p:nvSpPr>
          <p:spPr bwMode="auto">
            <a:xfrm>
              <a:off x="2168056" y="2395429"/>
              <a:ext cx="3510801" cy="1438275"/>
            </a:xfrm>
            <a:prstGeom prst="wedgeRoundRectCallout">
              <a:avLst>
                <a:gd name="adj1" fmla="val -42725"/>
                <a:gd name="adj2" fmla="val 111975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7" name="Textfeld 16"/>
            <p:cNvSpPr txBox="1"/>
            <p:nvPr/>
          </p:nvSpPr>
          <p:spPr bwMode="auto">
            <a:xfrm>
              <a:off x="2323046" y="2539568"/>
              <a:ext cx="35987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thematisch abgerundet durch Aufgreifen der Storyline</a:t>
              </a:r>
              <a:endParaRPr sz="24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91022386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279104" y="1967162"/>
            <a:ext cx="4710769" cy="4267795"/>
          </a:xfrm>
          <a:prstGeom prst="rect">
            <a:avLst/>
          </a:prstGeom>
        </p:spPr>
      </p:pic>
      <p:sp>
        <p:nvSpPr>
          <p:cNvPr id="12250877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95958" y="367275"/>
            <a:ext cx="9419216" cy="143827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/>
              <a:t>Vertiefung und Fortbildung</a:t>
            </a:r>
            <a:endParaRPr sz="3600"/>
          </a:p>
        </p:txBody>
      </p:sp>
      <p:grpSp>
        <p:nvGrpSpPr>
          <p:cNvPr id="1570526806" name="Gruppieren 3"/>
          <p:cNvGrpSpPr/>
          <p:nvPr/>
        </p:nvGrpSpPr>
        <p:grpSpPr bwMode="auto">
          <a:xfrm>
            <a:off x="1023363" y="2329944"/>
            <a:ext cx="2807329" cy="1939547"/>
            <a:chOff x="0" y="0"/>
            <a:chExt cx="2807329" cy="1939547"/>
          </a:xfrm>
        </p:grpSpPr>
        <p:sp>
          <p:nvSpPr>
            <p:cNvPr id="1533512763" name="Abgerundete rechteckige Legende 4"/>
            <p:cNvSpPr/>
            <p:nvPr/>
          </p:nvSpPr>
          <p:spPr bwMode="auto">
            <a:xfrm>
              <a:off x="0" y="0"/>
              <a:ext cx="2807329" cy="1939547"/>
            </a:xfrm>
            <a:prstGeom prst="wedgeRoundRectCallout">
              <a:avLst>
                <a:gd name="adj1" fmla="val 74213"/>
                <a:gd name="adj2" fmla="val -2313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905847612" name="Textfeld 6"/>
            <p:cNvSpPr txBox="1"/>
            <p:nvPr/>
          </p:nvSpPr>
          <p:spPr bwMode="auto">
            <a:xfrm>
              <a:off x="188697" y="236576"/>
              <a:ext cx="2258008" cy="15548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Hinweise auf Materialien zur Vorbereitung und Vertiefung</a:t>
              </a:r>
              <a:endParaRPr sz="24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7371225" name="Textplatzhalter 2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3600"/>
              <a:t>Informationen für Erziehungsberechtigte</a:t>
            </a:r>
            <a:endParaRPr/>
          </a:p>
        </p:txBody>
      </p:sp>
      <p:pic>
        <p:nvPicPr>
          <p:cNvPr id="166209184" name="Grafik 6" descr="Ein Bild, das Text, Screenshot, Website, Webseite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47397" y="1878827"/>
            <a:ext cx="6651640" cy="2762989"/>
          </a:xfrm>
          <a:prstGeom prst="rect">
            <a:avLst/>
          </a:prstGeom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77595821" name="Grafik 4" descr="Ein Bild, das Text, Elektronik, Screenshot, Schrift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92963" y="2206859"/>
            <a:ext cx="5674680" cy="3388179"/>
          </a:xfrm>
          <a:prstGeom prst="rect">
            <a:avLst/>
          </a:prstGeom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grpSp>
        <p:nvGrpSpPr>
          <p:cNvPr id="1989462138" name="Gruppieren 9"/>
          <p:cNvGrpSpPr/>
          <p:nvPr/>
        </p:nvGrpSpPr>
        <p:grpSpPr bwMode="auto">
          <a:xfrm>
            <a:off x="3667735" y="4984232"/>
            <a:ext cx="4376057" cy="1337356"/>
            <a:chOff x="-1118043" y="2395429"/>
            <a:chExt cx="4376057" cy="1337356"/>
          </a:xfrm>
        </p:grpSpPr>
        <p:sp>
          <p:nvSpPr>
            <p:cNvPr id="11" name="Abgerundete rechteckige Legende 15"/>
            <p:cNvSpPr/>
            <p:nvPr/>
          </p:nvSpPr>
          <p:spPr bwMode="auto">
            <a:xfrm>
              <a:off x="-1118043" y="2395429"/>
              <a:ext cx="4276545" cy="1337356"/>
            </a:xfrm>
            <a:prstGeom prst="wedgeRoundRectCallout">
              <a:avLst>
                <a:gd name="adj1" fmla="val -17366"/>
                <a:gd name="adj2" fmla="val 4964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2" name="Textfeld 11"/>
            <p:cNvSpPr txBox="1"/>
            <p:nvPr/>
          </p:nvSpPr>
          <p:spPr bwMode="auto">
            <a:xfrm>
              <a:off x="-1018530" y="2483755"/>
              <a:ext cx="42765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niederschwellige Erklärvideos zu zentralen Fragen der Medienerziehung </a:t>
              </a:r>
              <a:endParaRPr sz="2400"/>
            </a:p>
          </p:txBody>
        </p:sp>
      </p:grpSp>
      <p:grpSp>
        <p:nvGrpSpPr>
          <p:cNvPr id="127888575" name="Gruppieren 14"/>
          <p:cNvGrpSpPr/>
          <p:nvPr/>
        </p:nvGrpSpPr>
        <p:grpSpPr bwMode="auto">
          <a:xfrm>
            <a:off x="796499" y="5400971"/>
            <a:ext cx="3612730" cy="881170"/>
            <a:chOff x="480300" y="5470725"/>
            <a:chExt cx="3612730" cy="881170"/>
          </a:xfrm>
        </p:grpSpPr>
        <p:sp>
          <p:nvSpPr>
            <p:cNvPr id="13" name="Abgerundete rechteckige Legende 15"/>
            <p:cNvSpPr/>
            <p:nvPr/>
          </p:nvSpPr>
          <p:spPr bwMode="auto">
            <a:xfrm>
              <a:off x="480300" y="5470725"/>
              <a:ext cx="2567700" cy="881170"/>
            </a:xfrm>
            <a:prstGeom prst="wedgeRoundRectCallout">
              <a:avLst>
                <a:gd name="adj1" fmla="val -12279"/>
                <a:gd name="adj2" fmla="val -80065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4" name="Textfeld 13"/>
            <p:cNvSpPr txBox="1"/>
            <p:nvPr/>
          </p:nvSpPr>
          <p:spPr bwMode="auto">
            <a:xfrm>
              <a:off x="629540" y="5470725"/>
              <a:ext cx="34634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praktische Erziehungstipps</a:t>
              </a:r>
              <a:endParaRPr sz="2400"/>
            </a:p>
          </p:txBody>
        </p:sp>
      </p:grpSp>
      <p:grpSp>
        <p:nvGrpSpPr>
          <p:cNvPr id="2050838695" name="Gruppieren 18"/>
          <p:cNvGrpSpPr/>
          <p:nvPr/>
        </p:nvGrpSpPr>
        <p:grpSpPr bwMode="auto">
          <a:xfrm>
            <a:off x="8145926" y="4984232"/>
            <a:ext cx="4324733" cy="1038628"/>
            <a:chOff x="1197632" y="3580384"/>
            <a:chExt cx="4324733" cy="1038628"/>
          </a:xfrm>
        </p:grpSpPr>
        <p:sp>
          <p:nvSpPr>
            <p:cNvPr id="20" name="Abgerundete rechteckige Legende 15"/>
            <p:cNvSpPr/>
            <p:nvPr/>
          </p:nvSpPr>
          <p:spPr bwMode="auto">
            <a:xfrm>
              <a:off x="1197632" y="3580384"/>
              <a:ext cx="3501788" cy="1038628"/>
            </a:xfrm>
            <a:prstGeom prst="wedgeRoundRectCallout">
              <a:avLst>
                <a:gd name="adj1" fmla="val -17366"/>
                <a:gd name="adj2" fmla="val 4964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21" name="Textfeld 20"/>
            <p:cNvSpPr txBox="1"/>
            <p:nvPr/>
          </p:nvSpPr>
          <p:spPr bwMode="auto">
            <a:xfrm>
              <a:off x="1245821" y="3684200"/>
              <a:ext cx="42765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kompakte Antworten auf häufige Elternfragen</a:t>
              </a:r>
              <a:endParaRPr sz="240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116706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666184" y="449482"/>
            <a:ext cx="7419434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/>
              <a:t>Ihr Feedback zählt!</a:t>
            </a:r>
            <a:endParaRPr sz="3600"/>
          </a:p>
        </p:txBody>
      </p:sp>
      <p:sp>
        <p:nvSpPr>
          <p:cNvPr id="754685508" name="Textfeld 8"/>
          <p:cNvSpPr txBox="1"/>
          <p:nvPr/>
        </p:nvSpPr>
        <p:spPr bwMode="auto">
          <a:xfrm>
            <a:off x="666185" y="2099646"/>
            <a:ext cx="854312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3200"/>
              <a:t>Helfen Sie mit, den Social-Media-Kompass 5-8 zu verbessern!</a:t>
            </a:r>
            <a:endParaRPr/>
          </a:p>
          <a:p>
            <a:pPr>
              <a:defRPr/>
            </a:pPr>
            <a:endParaRPr lang="de-DE" sz="3200"/>
          </a:p>
          <a:p>
            <a:pPr>
              <a:defRPr/>
            </a:pPr>
            <a:r>
              <a:rPr lang="de-DE" sz="3200"/>
              <a:t>Das ISB freut sich auf </a:t>
            </a:r>
            <a:endParaRPr/>
          </a:p>
          <a:p>
            <a:pPr>
              <a:defRPr/>
            </a:pPr>
            <a:r>
              <a:rPr lang="de-DE" sz="3200"/>
              <a:t>Ihre Anmerkungen zum </a:t>
            </a:r>
            <a:endParaRPr/>
          </a:p>
          <a:p>
            <a:pPr>
              <a:defRPr/>
            </a:pPr>
            <a:r>
              <a:rPr lang="de-DE" sz="3200"/>
              <a:t>Material sowie Ihre Erfahrungen </a:t>
            </a:r>
            <a:endParaRPr/>
          </a:p>
          <a:p>
            <a:pPr>
              <a:defRPr/>
            </a:pPr>
            <a:r>
              <a:rPr lang="de-DE" sz="3200"/>
              <a:t>bei der Durchführung im Unterricht.</a:t>
            </a:r>
            <a:endParaRPr/>
          </a:p>
          <a:p>
            <a:pPr>
              <a:defRPr/>
            </a:pPr>
            <a:r>
              <a:rPr lang="de-DE" sz="3200">
                <a:solidFill>
                  <a:schemeClr val="accent1"/>
                </a:solidFill>
              </a:rPr>
              <a:t>digitalkompass@isb.bayern.de</a:t>
            </a:r>
            <a:endParaRPr lang="de-DE" sz="3200"/>
          </a:p>
          <a:p>
            <a:pPr algn="ctr">
              <a:defRPr/>
            </a:pPr>
            <a:endParaRPr/>
          </a:p>
        </p:txBody>
      </p:sp>
      <p:pic>
        <p:nvPicPr>
          <p:cNvPr id="1481138384" name="Grafik 7" descr="Ein Bild, das Lautsprecher, Megafon, Cartoon, Menschliches Gesicht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96000" y="2653280"/>
            <a:ext cx="5303531" cy="353263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2540803" name="Textplatzhalter 2"/>
          <p:cNvSpPr>
            <a:spLocks noGrp="1"/>
          </p:cNvSpPr>
          <p:nvPr>
            <p:ph type="body" sz="quarter" idx="32"/>
          </p:nvPr>
        </p:nvSpPr>
        <p:spPr bwMode="auto">
          <a:xfrm>
            <a:off x="417512" y="336549"/>
            <a:ext cx="11121507" cy="1438274"/>
          </a:xfrm>
        </p:spPr>
        <p:txBody>
          <a:bodyPr/>
          <a:lstStyle/>
          <a:p>
            <a:pPr>
              <a:defRPr/>
            </a:pPr>
            <a:r>
              <a:rPr lang="de-DE" sz="3600"/>
              <a:t>Lernen Sie den </a:t>
            </a:r>
            <a:endParaRPr/>
          </a:p>
          <a:p>
            <a:pPr>
              <a:defRPr/>
            </a:pPr>
            <a:r>
              <a:rPr lang="de-DE" sz="3600"/>
              <a:t>Social-Media-Kompass selbst kennen!</a:t>
            </a:r>
            <a:endParaRPr sz="3600"/>
          </a:p>
        </p:txBody>
      </p:sp>
      <p:pic>
        <p:nvPicPr>
          <p:cNvPr id="2063097548" name="Grafik 4" descr="Ein Bild, das Muster, Symmetrie, Design, Stoff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4618" y="2427513"/>
            <a:ext cx="3144611" cy="31446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4486397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778476" y="336735"/>
            <a:ext cx="8754131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/>
              <a:t>Der Social-Media-Kompass 5-8</a:t>
            </a:r>
            <a:endParaRPr sz="4000"/>
          </a:p>
        </p:txBody>
      </p:sp>
      <p:sp>
        <p:nvSpPr>
          <p:cNvPr id="867737990" name="Textfeld 2"/>
          <p:cNvSpPr txBox="1"/>
          <p:nvPr/>
        </p:nvSpPr>
        <p:spPr bwMode="auto">
          <a:xfrm>
            <a:off x="4448432" y="2644942"/>
            <a:ext cx="74682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  <a:defRPr/>
            </a:pPr>
            <a:r>
              <a:rPr lang="de-DE" sz="2400"/>
              <a:t>Vermittlung grundlegender Kompetenzen für einen sicheren, reflektierten und verantwortungsvollen Umgang mit sozialen Medien</a:t>
            </a:r>
            <a:endParaRPr/>
          </a:p>
          <a:p>
            <a:pPr marL="457200" indent="-457200">
              <a:buFont typeface="Arial"/>
              <a:buChar char="•"/>
              <a:defRPr/>
            </a:pPr>
            <a:endParaRPr lang="de-DE" sz="2400"/>
          </a:p>
          <a:p>
            <a:pPr marL="457200" indent="-457200">
              <a:buFont typeface="Arial"/>
              <a:buChar char="•"/>
              <a:defRPr/>
            </a:pPr>
            <a:r>
              <a:rPr lang="de-DE" sz="2400"/>
              <a:t>Modularer Aufbau (Auswahl durch LK möglich)</a:t>
            </a:r>
            <a:endParaRPr/>
          </a:p>
          <a:p>
            <a:pPr>
              <a:defRPr/>
            </a:pPr>
            <a:endParaRPr lang="de-DE" sz="2400"/>
          </a:p>
          <a:p>
            <a:pPr marL="457200" indent="-457200">
              <a:buFont typeface="Arial"/>
              <a:buChar char="•"/>
              <a:defRPr/>
            </a:pPr>
            <a:r>
              <a:rPr lang="de-DE" sz="2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Einfacher Zugang ohne Login</a:t>
            </a:r>
            <a:endParaRPr/>
          </a:p>
        </p:txBody>
      </p:sp>
      <p:pic>
        <p:nvPicPr>
          <p:cNvPr id="408450465" name="Grafik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356306" y="2372729"/>
            <a:ext cx="5174707" cy="38810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1927832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682940" y="350382"/>
            <a:ext cx="8754130" cy="143827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/>
              <a:t>Module des </a:t>
            </a:r>
            <a:endParaRPr/>
          </a:p>
          <a:p>
            <a:pPr>
              <a:defRPr/>
            </a:pPr>
            <a:r>
              <a:rPr lang="de-DE" sz="4000"/>
              <a:t>Social-Media-Kompasses 5-8</a:t>
            </a:r>
            <a:endParaRPr sz="4000"/>
          </a:p>
        </p:txBody>
      </p:sp>
      <p:sp>
        <p:nvSpPr>
          <p:cNvPr id="666302776" name="Textfeld 2"/>
          <p:cNvSpPr txBox="1"/>
          <p:nvPr/>
        </p:nvSpPr>
        <p:spPr bwMode="auto">
          <a:xfrm>
            <a:off x="682940" y="2376354"/>
            <a:ext cx="107139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1: Social Media als Teil meines Alltags</a:t>
            </a:r>
            <a:endParaRPr/>
          </a:p>
          <a:p>
            <a:pPr marR="0"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sz="24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2: Persönlichkeit und </a:t>
            </a:r>
            <a:r>
              <a:rPr lang="de-DE" sz="2400">
                <a:solidFill>
                  <a:srgbClr val="000000"/>
                </a:solidFill>
                <a:latin typeface="Aptos"/>
                <a:cs typeface="Arial"/>
              </a:rPr>
              <a:t>P</a:t>
            </a:r>
            <a:r>
              <a:rPr lang="de-DE" sz="2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rivatsphäre</a:t>
            </a:r>
            <a:endParaRPr/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sz="24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3: Die Macht der Algorithmen</a:t>
            </a:r>
            <a:endParaRPr/>
          </a:p>
          <a:p>
            <a:pPr marR="0"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2400"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4: Gesunder Umgang mit Social Media</a:t>
            </a:r>
            <a:endParaRPr/>
          </a:p>
        </p:txBody>
      </p:sp>
      <p:pic>
        <p:nvPicPr>
          <p:cNvPr id="1576736884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795013">
            <a:off x="7648170" y="2732275"/>
            <a:ext cx="3724162" cy="2367078"/>
          </a:xfrm>
          <a:prstGeom prst="rect">
            <a:avLst/>
          </a:prstGeom>
          <a:effectLst>
            <a:outerShdw blurRad="202849" algn="ctr" rotWithShape="0">
              <a:srgbClr val="000000">
                <a:alpha val="69546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6646838" name="Freeform 16"/>
          <p:cNvSpPr/>
          <p:nvPr/>
        </p:nvSpPr>
        <p:spPr bwMode="auto">
          <a:xfrm>
            <a:off x="510716" y="2729642"/>
            <a:ext cx="2853928" cy="3026769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438780050" name="Textplatzhalter 9"/>
          <p:cNvSpPr txBox="1"/>
          <p:nvPr/>
        </p:nvSpPr>
        <p:spPr bwMode="auto">
          <a:xfrm>
            <a:off x="730068" y="3459126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1">
                <a:solidFill>
                  <a:srgbClr val="008204"/>
                </a:solidFill>
                <a:latin typeface="Atkinson Hyperlegible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IMPULS </a:t>
            </a:r>
            <a:endParaRPr/>
          </a:p>
        </p:txBody>
      </p:sp>
      <p:sp>
        <p:nvSpPr>
          <p:cNvPr id="110411446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695273" y="378163"/>
            <a:ext cx="8754131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/>
              <a:t>Unterrichtsverlauf</a:t>
            </a:r>
            <a:endParaRPr sz="3600"/>
          </a:p>
        </p:txBody>
      </p:sp>
      <p:sp>
        <p:nvSpPr>
          <p:cNvPr id="1059274246" name="Textplatzhalter 10"/>
          <p:cNvSpPr txBox="1"/>
          <p:nvPr/>
        </p:nvSpPr>
        <p:spPr bwMode="auto">
          <a:xfrm>
            <a:off x="533202" y="4087474"/>
            <a:ext cx="2853928" cy="1908178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de-DE" sz="2000"/>
              <a:t>motivierender Einstieg in das Thema im Klassenverband</a:t>
            </a:r>
            <a:endParaRPr lang="de-DE"/>
          </a:p>
        </p:txBody>
      </p:sp>
      <p:grpSp>
        <p:nvGrpSpPr>
          <p:cNvPr id="1262098414" name="Gruppieren 36"/>
          <p:cNvGrpSpPr/>
          <p:nvPr/>
        </p:nvGrpSpPr>
        <p:grpSpPr bwMode="auto">
          <a:xfrm>
            <a:off x="1697019" y="2499639"/>
            <a:ext cx="481322" cy="440642"/>
            <a:chOff x="2176257" y="2992407"/>
            <a:chExt cx="481322" cy="440642"/>
          </a:xfrm>
        </p:grpSpPr>
        <p:sp>
          <p:nvSpPr>
            <p:cNvPr id="34" name="Freeform 31"/>
            <p:cNvSpPr/>
            <p:nvPr/>
          </p:nvSpPr>
          <p:spPr bwMode="auto">
            <a:xfrm>
              <a:off x="2176257" y="2992407"/>
              <a:ext cx="481322" cy="440642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8204"/>
              </a:solidFill>
              <a:prstDash val="solid"/>
              <a:miter/>
            </a:ln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2" name="TextBox 32"/>
            <p:cNvSpPr txBox="1"/>
            <p:nvPr/>
          </p:nvSpPr>
          <p:spPr bwMode="auto">
            <a:xfrm>
              <a:off x="2221381" y="3006533"/>
              <a:ext cx="391074" cy="38384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Atkinson Hyperlegible Bold"/>
                  <a:ea typeface="Atkinson Hyperlegible Bold"/>
                  <a:cs typeface="Atkinson Hyperlegible Bold"/>
                </a:rPr>
                <a:t>1</a:t>
              </a:r>
              <a:endParaRPr/>
            </a:p>
          </p:txBody>
        </p:sp>
      </p:grpSp>
      <p:grpSp>
        <p:nvGrpSpPr>
          <p:cNvPr id="414520378" name="Gruppieren 42"/>
          <p:cNvGrpSpPr/>
          <p:nvPr/>
        </p:nvGrpSpPr>
        <p:grpSpPr bwMode="auto">
          <a:xfrm>
            <a:off x="4657793" y="2539558"/>
            <a:ext cx="2853928" cy="3216853"/>
            <a:chOff x="3899890" y="2819749"/>
            <a:chExt cx="2853928" cy="3216853"/>
          </a:xfrm>
        </p:grpSpPr>
        <p:sp>
          <p:nvSpPr>
            <p:cNvPr id="38" name="Freeform 16"/>
            <p:cNvSpPr/>
            <p:nvPr/>
          </p:nvSpPr>
          <p:spPr bwMode="auto">
            <a:xfrm>
              <a:off x="3899890" y="3040070"/>
              <a:ext cx="2853928" cy="2996532"/>
            </a:xfrm>
            <a:custGeom>
              <a:avLst/>
              <a:gdLst/>
              <a:ahLst/>
              <a:cxnLst/>
              <a:rect l="l" t="t" r="r" b="b"/>
              <a:pathLst>
                <a:path w="1098248" h="986972" extrusionOk="0">
                  <a:moveTo>
                    <a:pt x="37132" y="0"/>
                  </a:moveTo>
                  <a:lnTo>
                    <a:pt x="1061116" y="0"/>
                  </a:lnTo>
                  <a:cubicBezTo>
                    <a:pt x="1070964" y="0"/>
                    <a:pt x="1080408" y="3912"/>
                    <a:pt x="1087372" y="10876"/>
                  </a:cubicBezTo>
                  <a:cubicBezTo>
                    <a:pt x="1094336" y="17839"/>
                    <a:pt x="1098248" y="27284"/>
                    <a:pt x="1098248" y="37132"/>
                  </a:cubicBezTo>
                  <a:lnTo>
                    <a:pt x="1098248" y="949839"/>
                  </a:lnTo>
                  <a:cubicBezTo>
                    <a:pt x="1098248" y="970347"/>
                    <a:pt x="1081623" y="986972"/>
                    <a:pt x="1061116" y="986972"/>
                  </a:cubicBezTo>
                  <a:lnTo>
                    <a:pt x="37132" y="986972"/>
                  </a:lnTo>
                  <a:cubicBezTo>
                    <a:pt x="27284" y="986972"/>
                    <a:pt x="17839" y="983059"/>
                    <a:pt x="10876" y="976096"/>
                  </a:cubicBezTo>
                  <a:cubicBezTo>
                    <a:pt x="3912" y="969132"/>
                    <a:pt x="0" y="959687"/>
                    <a:pt x="0" y="949839"/>
                  </a:cubicBezTo>
                  <a:lnTo>
                    <a:pt x="0" y="37132"/>
                  </a:lnTo>
                  <a:cubicBezTo>
                    <a:pt x="0" y="16625"/>
                    <a:pt x="16625" y="0"/>
                    <a:pt x="37132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AADA"/>
              </a:solidFill>
              <a:prstDash val="solid"/>
              <a:miter/>
            </a:ln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grpSp>
          <p:nvGrpSpPr>
            <p:cNvPr id="42" name="Gruppieren 41"/>
            <p:cNvGrpSpPr/>
            <p:nvPr/>
          </p:nvGrpSpPr>
          <p:grpSpPr bwMode="auto">
            <a:xfrm>
              <a:off x="5072337" y="2819749"/>
              <a:ext cx="481322" cy="440642"/>
              <a:chOff x="5072337" y="2819749"/>
              <a:chExt cx="481322" cy="440642"/>
            </a:xfrm>
          </p:grpSpPr>
          <p:sp>
            <p:nvSpPr>
              <p:cNvPr id="41" name="Freeform 31"/>
              <p:cNvSpPr/>
              <p:nvPr/>
            </p:nvSpPr>
            <p:spPr bwMode="auto">
              <a:xfrm>
                <a:off x="5072337" y="2819749"/>
                <a:ext cx="481322" cy="44064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AADA"/>
                </a:solidFill>
                <a:prstDash val="solid"/>
                <a:miter/>
              </a:ln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40" name="TextBox 32"/>
              <p:cNvSpPr txBox="1"/>
              <p:nvPr/>
            </p:nvSpPr>
            <p:spPr bwMode="auto">
              <a:xfrm>
                <a:off x="5131317" y="2829556"/>
                <a:ext cx="391074" cy="383841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  <a:defRPr/>
                </a:pPr>
                <a:r>
                  <a:rPr lang="en-US" sz="2000" b="1">
                    <a:solidFill>
                      <a:srgbClr val="000000"/>
                    </a:solidFill>
                    <a:latin typeface="Atkinson Hyperlegible Bold"/>
                    <a:ea typeface="Atkinson Hyperlegible Bold"/>
                    <a:cs typeface="Atkinson Hyperlegible Bold"/>
                  </a:rPr>
                  <a:t>2</a:t>
                </a:r>
                <a:endParaRPr/>
              </a:p>
            </p:txBody>
          </p:sp>
        </p:grpSp>
      </p:grpSp>
      <p:grpSp>
        <p:nvGrpSpPr>
          <p:cNvPr id="545930032" name="Gruppieren 43"/>
          <p:cNvGrpSpPr/>
          <p:nvPr/>
        </p:nvGrpSpPr>
        <p:grpSpPr bwMode="auto">
          <a:xfrm>
            <a:off x="4680279" y="3470307"/>
            <a:ext cx="2853928" cy="2286104"/>
            <a:chOff x="4680279" y="3470307"/>
            <a:chExt cx="2853928" cy="2286104"/>
          </a:xfrm>
        </p:grpSpPr>
        <p:sp>
          <p:nvSpPr>
            <p:cNvPr id="39" name="Textplatzhalter 9"/>
            <p:cNvSpPr txBox="1"/>
            <p:nvPr/>
          </p:nvSpPr>
          <p:spPr bwMode="auto">
            <a:xfrm>
              <a:off x="4854659" y="3470307"/>
              <a:ext cx="2460196" cy="419832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>
              <a:lvl1pPr marL="0" indent="0" algn="ctr" defTabSz="914400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1800" b="1">
                  <a:solidFill>
                    <a:srgbClr val="00AADA"/>
                  </a:solidFill>
                  <a:latin typeface="Atkinson Hyperlegible"/>
                  <a:ea typeface="+mn-ea"/>
                  <a:cs typeface="+mn-cs"/>
                </a:defRPr>
              </a:lvl1pPr>
              <a:lvl2pPr marL="6858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de-DE"/>
                <a:t>WEBLEKTION</a:t>
              </a:r>
              <a:endParaRPr/>
            </a:p>
          </p:txBody>
        </p:sp>
        <p:sp>
          <p:nvSpPr>
            <p:cNvPr id="28" name="Textplatzhalter 11"/>
            <p:cNvSpPr txBox="1"/>
            <p:nvPr/>
          </p:nvSpPr>
          <p:spPr bwMode="auto">
            <a:xfrm>
              <a:off x="4680279" y="3890139"/>
              <a:ext cx="2853928" cy="1866272"/>
            </a:xfrm>
            <a:prstGeom prst="rect">
              <a:avLst/>
            </a:prstGeom>
            <a:grpFill/>
          </p:spPr>
          <p:txBody>
            <a:bodyPr/>
            <a:lstStyle>
              <a:lvl1pPr marL="228600" indent="-228600" algn="l" defTabSz="9144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de-DE" sz="2000"/>
                <a:t>eigenständige Erarbeitung der Inhalte durch die Schülerinnen und Schüler am digitalen Endgerät</a:t>
              </a:r>
              <a:endParaRPr lang="de-DE"/>
            </a:p>
          </p:txBody>
        </p:sp>
      </p:grpSp>
      <p:sp>
        <p:nvSpPr>
          <p:cNvPr id="879349724" name="Freeform 16"/>
          <p:cNvSpPr/>
          <p:nvPr/>
        </p:nvSpPr>
        <p:spPr bwMode="auto">
          <a:xfrm>
            <a:off x="8804870" y="2759879"/>
            <a:ext cx="2853928" cy="2996532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grpSp>
        <p:nvGrpSpPr>
          <p:cNvPr id="731918012" name="Gruppieren 45"/>
          <p:cNvGrpSpPr/>
          <p:nvPr/>
        </p:nvGrpSpPr>
        <p:grpSpPr bwMode="auto">
          <a:xfrm>
            <a:off x="9991173" y="2533826"/>
            <a:ext cx="481322" cy="440642"/>
            <a:chOff x="10013659" y="2527672"/>
            <a:chExt cx="481322" cy="440642"/>
          </a:xfrm>
        </p:grpSpPr>
        <p:sp>
          <p:nvSpPr>
            <p:cNvPr id="47" name="Freeform 31"/>
            <p:cNvSpPr/>
            <p:nvPr userDrawn="1"/>
          </p:nvSpPr>
          <p:spPr bwMode="auto">
            <a:xfrm>
              <a:off x="10013659" y="2527672"/>
              <a:ext cx="481322" cy="440642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D42C67"/>
              </a:solidFill>
              <a:prstDash val="solid"/>
              <a:miter/>
            </a:ln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48" name="TextBox 32"/>
            <p:cNvSpPr txBox="1"/>
            <p:nvPr userDrawn="1"/>
          </p:nvSpPr>
          <p:spPr bwMode="auto">
            <a:xfrm>
              <a:off x="10058783" y="2554566"/>
              <a:ext cx="391074" cy="38384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Atkinson Hyperlegible Bold"/>
                  <a:ea typeface="Atkinson Hyperlegible Bold"/>
                  <a:cs typeface="Atkinson Hyperlegible Bold"/>
                </a:rPr>
                <a:t>3</a:t>
              </a:r>
              <a:endParaRPr/>
            </a:p>
          </p:txBody>
        </p:sp>
      </p:grpSp>
      <p:sp>
        <p:nvSpPr>
          <p:cNvPr id="1994762892" name="Textplatzhalter 9"/>
          <p:cNvSpPr txBox="1"/>
          <p:nvPr/>
        </p:nvSpPr>
        <p:spPr bwMode="auto">
          <a:xfrm>
            <a:off x="9024222" y="3429219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1">
                <a:solidFill>
                  <a:srgbClr val="D42C67"/>
                </a:solidFill>
                <a:latin typeface="Atkinson Hyperlegible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PLENUM</a:t>
            </a:r>
            <a:endParaRPr/>
          </a:p>
        </p:txBody>
      </p:sp>
      <p:sp>
        <p:nvSpPr>
          <p:cNvPr id="1177569963" name="Textplatzhalter 12"/>
          <p:cNvSpPr txBox="1"/>
          <p:nvPr/>
        </p:nvSpPr>
        <p:spPr bwMode="auto">
          <a:xfrm>
            <a:off x="8827356" y="3878958"/>
            <a:ext cx="2853928" cy="1877453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de-DE" sz="2000"/>
              <a:t>Wiederholung und Vertiefung der Inhalte im Klassenverband </a:t>
            </a:r>
            <a:endParaRPr lang="de-D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3017743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7086" y="2109357"/>
            <a:ext cx="3578686" cy="4095657"/>
          </a:xfrm>
          <a:prstGeom prst="rect">
            <a:avLst/>
          </a:prstGeom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sp>
        <p:nvSpPr>
          <p:cNvPr id="49816401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647645" y="389257"/>
            <a:ext cx="9283293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/>
              <a:t>Lehrkräfte-Begleitmaterial</a:t>
            </a:r>
            <a:endParaRPr sz="3600"/>
          </a:p>
        </p:txBody>
      </p:sp>
      <p:pic>
        <p:nvPicPr>
          <p:cNvPr id="1602425934" name="Grafik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550608" y="2109357"/>
            <a:ext cx="4300462" cy="3695096"/>
          </a:xfrm>
          <a:prstGeom prst="rect">
            <a:avLst/>
          </a:prstGeom>
          <a:effectLst>
            <a:outerShdw blurRad="190830" algn="ctr" rotWithShape="0">
              <a:srgbClr val="000000">
                <a:alpha val="70000"/>
              </a:srgbClr>
            </a:outerShdw>
          </a:effectLst>
        </p:spPr>
      </p:pic>
      <p:pic>
        <p:nvPicPr>
          <p:cNvPr id="644253566" name="Grafik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899622" y="1975574"/>
            <a:ext cx="3784418" cy="4245429"/>
          </a:xfrm>
          <a:prstGeom prst="rect">
            <a:avLst/>
          </a:prstGeom>
          <a:effectLst>
            <a:outerShdw blurRad="190830" algn="ctr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8307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362518" y="340987"/>
            <a:ext cx="10318479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/>
              <a:t> </a:t>
            </a:r>
            <a:r>
              <a:rPr lang="de-DE" sz="3600"/>
              <a:t>0 Kapitel-Infos</a:t>
            </a:r>
            <a:endParaRPr sz="3600"/>
          </a:p>
        </p:txBody>
      </p:sp>
      <p:pic>
        <p:nvPicPr>
          <p:cNvPr id="667965076" name="Grafik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10246" y="2076461"/>
            <a:ext cx="5085798" cy="2892839"/>
          </a:xfrm>
          <a:prstGeom prst="rect">
            <a:avLst/>
          </a:prstGeom>
          <a:effectLst>
            <a:outerShdw blurRad="198811" algn="ctr" rotWithShape="0">
              <a:srgbClr val="000000">
                <a:alpha val="70000"/>
              </a:srgbClr>
            </a:outerShdw>
          </a:effectLst>
        </p:spPr>
      </p:pic>
      <p:grpSp>
        <p:nvGrpSpPr>
          <p:cNvPr id="1323226019" name="Gruppieren 18"/>
          <p:cNvGrpSpPr/>
          <p:nvPr/>
        </p:nvGrpSpPr>
        <p:grpSpPr bwMode="auto">
          <a:xfrm>
            <a:off x="8306319" y="5266499"/>
            <a:ext cx="3598751" cy="1118470"/>
            <a:chOff x="2083900" y="2444693"/>
            <a:chExt cx="3598751" cy="1118470"/>
          </a:xfrm>
        </p:grpSpPr>
        <p:sp>
          <p:nvSpPr>
            <p:cNvPr id="20" name="Abgerundete rechteckige Legende 19"/>
            <p:cNvSpPr/>
            <p:nvPr/>
          </p:nvSpPr>
          <p:spPr bwMode="auto">
            <a:xfrm>
              <a:off x="2118598" y="2444693"/>
              <a:ext cx="3411654" cy="1118470"/>
            </a:xfrm>
            <a:prstGeom prst="wedgeRoundRectCallout">
              <a:avLst>
                <a:gd name="adj1" fmla="val -45911"/>
                <a:gd name="adj2" fmla="val -8980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21" name="Textfeld 20"/>
            <p:cNvSpPr txBox="1"/>
            <p:nvPr/>
          </p:nvSpPr>
          <p:spPr bwMode="auto">
            <a:xfrm>
              <a:off x="2083900" y="2597092"/>
              <a:ext cx="359875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400">
                  <a:cs typeface="Poppins"/>
                </a:rPr>
                <a:t>Tipps &amp;</a:t>
              </a:r>
              <a:endParaRPr/>
            </a:p>
            <a:p>
              <a:pPr algn="ctr">
                <a:defRPr/>
              </a:pPr>
              <a:r>
                <a:rPr lang="de-DE" sz="2400">
                  <a:cs typeface="Poppins"/>
                </a:rPr>
                <a:t>ergänzende Hinweise</a:t>
              </a:r>
              <a:endParaRPr sz="2400"/>
            </a:p>
          </p:txBody>
        </p:sp>
      </p:grpSp>
      <p:pic>
        <p:nvPicPr>
          <p:cNvPr id="239921835" name="Grafik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548674" y="1429511"/>
            <a:ext cx="4536831" cy="4820384"/>
          </a:xfrm>
          <a:prstGeom prst="rect">
            <a:avLst/>
          </a:prstGeom>
          <a:effectLst>
            <a:outerShdw blurRad="192968" algn="ctr" rotWithShape="0">
              <a:srgbClr val="000000">
                <a:alpha val="70181"/>
              </a:srgbClr>
            </a:outerShdw>
          </a:effectLst>
        </p:spPr>
      </p:pic>
      <p:grpSp>
        <p:nvGrpSpPr>
          <p:cNvPr id="634581933" name="Gruppieren 11"/>
          <p:cNvGrpSpPr/>
          <p:nvPr/>
        </p:nvGrpSpPr>
        <p:grpSpPr bwMode="auto">
          <a:xfrm>
            <a:off x="156387" y="4810638"/>
            <a:ext cx="3157761" cy="1439257"/>
            <a:chOff x="1851213" y="2443961"/>
            <a:chExt cx="3785849" cy="1439257"/>
          </a:xfrm>
        </p:grpSpPr>
        <p:sp>
          <p:nvSpPr>
            <p:cNvPr id="13" name="Abgerundete rechteckige Legende 12"/>
            <p:cNvSpPr/>
            <p:nvPr/>
          </p:nvSpPr>
          <p:spPr bwMode="auto">
            <a:xfrm>
              <a:off x="1851213" y="2443961"/>
              <a:ext cx="2976693" cy="1439257"/>
            </a:xfrm>
            <a:prstGeom prst="wedgeRoundRectCallout">
              <a:avLst>
                <a:gd name="adj1" fmla="val 62466"/>
                <a:gd name="adj2" fmla="val -38947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4" name="Textfeld 13"/>
            <p:cNvSpPr txBox="1"/>
            <p:nvPr/>
          </p:nvSpPr>
          <p:spPr bwMode="auto">
            <a:xfrm>
              <a:off x="2038311" y="2594584"/>
              <a:ext cx="359875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Einordnung der </a:t>
              </a:r>
              <a:endParaRPr/>
            </a:p>
            <a:p>
              <a:pPr>
                <a:defRPr/>
              </a:pPr>
              <a:r>
                <a:rPr lang="de-DE" sz="2400">
                  <a:cs typeface="Poppins"/>
                </a:rPr>
                <a:t>zu erwerbenden Kompetenzen</a:t>
              </a:r>
              <a:endParaRPr sz="2400"/>
            </a:p>
          </p:txBody>
        </p:sp>
      </p:grpSp>
      <p:grpSp>
        <p:nvGrpSpPr>
          <p:cNvPr id="206654395" name="Gruppieren 8"/>
          <p:cNvGrpSpPr/>
          <p:nvPr/>
        </p:nvGrpSpPr>
        <p:grpSpPr bwMode="auto">
          <a:xfrm>
            <a:off x="156387" y="3426927"/>
            <a:ext cx="2622359" cy="1013156"/>
            <a:chOff x="-146045" y="1169828"/>
            <a:chExt cx="3867041" cy="2718504"/>
          </a:xfrm>
        </p:grpSpPr>
        <p:sp>
          <p:nvSpPr>
            <p:cNvPr id="10" name="Abgerundete rechteckige Legende 9"/>
            <p:cNvSpPr/>
            <p:nvPr/>
          </p:nvSpPr>
          <p:spPr bwMode="auto">
            <a:xfrm>
              <a:off x="-146045" y="1169828"/>
              <a:ext cx="3122634" cy="2718504"/>
            </a:xfrm>
            <a:prstGeom prst="wedgeRoundRectCallout">
              <a:avLst>
                <a:gd name="adj1" fmla="val 81610"/>
                <a:gd name="adj2" fmla="val -45405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1" name="Textfeld 10"/>
            <p:cNvSpPr txBox="1"/>
            <p:nvPr/>
          </p:nvSpPr>
          <p:spPr bwMode="auto">
            <a:xfrm>
              <a:off x="122245" y="1390889"/>
              <a:ext cx="3598751" cy="22297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Inhalte </a:t>
              </a:r>
              <a:endParaRPr/>
            </a:p>
            <a:p>
              <a:pPr>
                <a:defRPr/>
              </a:pPr>
              <a:r>
                <a:rPr lang="de-DE" sz="2400">
                  <a:cs typeface="Poppins"/>
                </a:rPr>
                <a:t>des Kapitels</a:t>
              </a:r>
              <a:endParaRPr sz="2400"/>
            </a:p>
          </p:txBody>
        </p:sp>
      </p:grpSp>
      <p:grpSp>
        <p:nvGrpSpPr>
          <p:cNvPr id="434138060" name="Gruppieren 5"/>
          <p:cNvGrpSpPr/>
          <p:nvPr/>
        </p:nvGrpSpPr>
        <p:grpSpPr bwMode="auto">
          <a:xfrm>
            <a:off x="61923" y="2071203"/>
            <a:ext cx="3701454" cy="1146170"/>
            <a:chOff x="-1444820" y="-1679513"/>
            <a:chExt cx="3701454" cy="1146170"/>
          </a:xfrm>
        </p:grpSpPr>
        <p:sp>
          <p:nvSpPr>
            <p:cNvPr id="7" name="Abgerundete rechteckige Legende 6"/>
            <p:cNvSpPr/>
            <p:nvPr/>
          </p:nvSpPr>
          <p:spPr bwMode="auto">
            <a:xfrm>
              <a:off x="-1444820" y="-1679513"/>
              <a:ext cx="2706557" cy="1146170"/>
            </a:xfrm>
            <a:prstGeom prst="wedgeRoundRectCallout">
              <a:avLst>
                <a:gd name="adj1" fmla="val 45684"/>
                <a:gd name="adj2" fmla="val 323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8" name="Textfeld 7"/>
            <p:cNvSpPr txBox="1"/>
            <p:nvPr/>
          </p:nvSpPr>
          <p:spPr bwMode="auto">
            <a:xfrm>
              <a:off x="-1342117" y="-1512085"/>
              <a:ext cx="359875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Überblick über </a:t>
              </a:r>
              <a:endParaRPr/>
            </a:p>
            <a:p>
              <a:pPr>
                <a:defRPr/>
              </a:pPr>
              <a:r>
                <a:rPr lang="de-DE" sz="2400">
                  <a:cs typeface="Poppins"/>
                </a:rPr>
                <a:t>die Schwerpunkte</a:t>
              </a:r>
              <a:endParaRPr sz="240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5066394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74541" y="331358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/>
              <a:t>1 Einstieg</a:t>
            </a:r>
            <a:endParaRPr sz="3600"/>
          </a:p>
        </p:txBody>
      </p:sp>
      <p:pic>
        <p:nvPicPr>
          <p:cNvPr id="872100438" name="Grafik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188829" y="1852594"/>
            <a:ext cx="5814342" cy="4506115"/>
          </a:xfrm>
          <a:prstGeom prst="rect">
            <a:avLst/>
          </a:prstGeom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grpSp>
        <p:nvGrpSpPr>
          <p:cNvPr id="461562819" name="Gruppieren 19"/>
          <p:cNvGrpSpPr/>
          <p:nvPr/>
        </p:nvGrpSpPr>
        <p:grpSpPr bwMode="auto">
          <a:xfrm>
            <a:off x="8651722" y="3557033"/>
            <a:ext cx="3837256" cy="1097238"/>
            <a:chOff x="2456554" y="2362070"/>
            <a:chExt cx="3837256" cy="1097238"/>
          </a:xfrm>
        </p:grpSpPr>
        <p:sp>
          <p:nvSpPr>
            <p:cNvPr id="21" name="Abgerundete rechteckige Legende 20"/>
            <p:cNvSpPr/>
            <p:nvPr/>
          </p:nvSpPr>
          <p:spPr bwMode="auto">
            <a:xfrm>
              <a:off x="2456554" y="2362070"/>
              <a:ext cx="3064777" cy="1097238"/>
            </a:xfrm>
            <a:prstGeom prst="wedgeRoundRectCallout">
              <a:avLst>
                <a:gd name="adj1" fmla="val -66873"/>
                <a:gd name="adj2" fmla="val 42397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22" name="Textfeld 21"/>
            <p:cNvSpPr txBox="1"/>
            <p:nvPr/>
          </p:nvSpPr>
          <p:spPr bwMode="auto">
            <a:xfrm>
              <a:off x="2695059" y="2523226"/>
              <a:ext cx="359875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Zusammenfassung </a:t>
              </a:r>
              <a:endParaRPr/>
            </a:p>
            <a:p>
              <a:pPr>
                <a:defRPr/>
              </a:pPr>
              <a:r>
                <a:rPr lang="de-DE" sz="2400">
                  <a:cs typeface="Poppins"/>
                </a:rPr>
                <a:t>des Inhalts</a:t>
              </a:r>
              <a:endParaRPr sz="2400"/>
            </a:p>
          </p:txBody>
        </p:sp>
      </p:grpSp>
      <p:grpSp>
        <p:nvGrpSpPr>
          <p:cNvPr id="1305817585" name="Gruppieren 8"/>
          <p:cNvGrpSpPr/>
          <p:nvPr/>
        </p:nvGrpSpPr>
        <p:grpSpPr bwMode="auto">
          <a:xfrm>
            <a:off x="6935102" y="1140210"/>
            <a:ext cx="3754500" cy="1258845"/>
            <a:chOff x="2320255" y="2578110"/>
            <a:chExt cx="3754500" cy="1258845"/>
          </a:xfrm>
        </p:grpSpPr>
        <p:sp>
          <p:nvSpPr>
            <p:cNvPr id="10" name="Abgerundete rechteckige Legende 9"/>
            <p:cNvSpPr/>
            <p:nvPr/>
          </p:nvSpPr>
          <p:spPr bwMode="auto">
            <a:xfrm>
              <a:off x="2320255" y="2578110"/>
              <a:ext cx="2207988" cy="1258845"/>
            </a:xfrm>
            <a:prstGeom prst="wedgeRoundRectCallout">
              <a:avLst>
                <a:gd name="adj1" fmla="val -39336"/>
                <a:gd name="adj2" fmla="val 7083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2" name="Textfeld 11"/>
            <p:cNvSpPr txBox="1"/>
            <p:nvPr/>
          </p:nvSpPr>
          <p:spPr bwMode="auto">
            <a:xfrm>
              <a:off x="2476004" y="2578110"/>
              <a:ext cx="359875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verschiedene </a:t>
              </a:r>
              <a:endParaRPr/>
            </a:p>
            <a:p>
              <a:pPr>
                <a:defRPr/>
              </a:pPr>
              <a:r>
                <a:rPr lang="de-DE" sz="2400">
                  <a:cs typeface="Poppins"/>
                </a:rPr>
                <a:t>Impulse zur </a:t>
              </a:r>
              <a:endParaRPr/>
            </a:p>
            <a:p>
              <a:pPr>
                <a:defRPr/>
              </a:pPr>
              <a:r>
                <a:rPr lang="de-DE" sz="2400">
                  <a:cs typeface="Poppins"/>
                </a:rPr>
                <a:t>Auswahl</a:t>
              </a:r>
              <a:endParaRPr sz="2400"/>
            </a:p>
          </p:txBody>
        </p:sp>
      </p:grpSp>
      <p:grpSp>
        <p:nvGrpSpPr>
          <p:cNvPr id="1134054609" name="Gruppieren 2"/>
          <p:cNvGrpSpPr/>
          <p:nvPr/>
        </p:nvGrpSpPr>
        <p:grpSpPr bwMode="auto">
          <a:xfrm>
            <a:off x="114872" y="2614955"/>
            <a:ext cx="3751406" cy="1884155"/>
            <a:chOff x="2249796" y="2404252"/>
            <a:chExt cx="3751406" cy="1884155"/>
          </a:xfrm>
        </p:grpSpPr>
        <p:sp>
          <p:nvSpPr>
            <p:cNvPr id="4" name="Abgerundete rechteckige Legende 3"/>
            <p:cNvSpPr/>
            <p:nvPr/>
          </p:nvSpPr>
          <p:spPr bwMode="auto">
            <a:xfrm>
              <a:off x="2249796" y="2404252"/>
              <a:ext cx="3751406" cy="1884155"/>
            </a:xfrm>
            <a:prstGeom prst="wedgeRoundRectCallout">
              <a:avLst>
                <a:gd name="adj1" fmla="val 67105"/>
                <a:gd name="adj2" fmla="val -24233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5" name="Textfeld 4"/>
            <p:cNvSpPr txBox="1"/>
            <p:nvPr/>
          </p:nvSpPr>
          <p:spPr bwMode="auto">
            <a:xfrm>
              <a:off x="2402451" y="2558582"/>
              <a:ext cx="3598751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Überblick über</a:t>
              </a:r>
              <a:endParaRPr/>
            </a:p>
            <a:p>
              <a:pPr marL="342900" indent="-342900">
                <a:buFont typeface="Arial"/>
                <a:buChar char="•"/>
                <a:defRPr/>
              </a:pPr>
              <a:r>
                <a:rPr lang="de-DE" sz="2400">
                  <a:cs typeface="Poppins"/>
                </a:rPr>
                <a:t>Dauer</a:t>
              </a:r>
              <a:endParaRPr/>
            </a:p>
            <a:p>
              <a:pPr marL="342900" indent="-342900">
                <a:buFont typeface="Arial"/>
                <a:buChar char="•"/>
                <a:defRPr/>
              </a:pPr>
              <a:r>
                <a:rPr lang="de-DE" sz="2400">
                  <a:cs typeface="Poppins"/>
                </a:rPr>
                <a:t>kognitive Aktivierung</a:t>
              </a:r>
              <a:endParaRPr/>
            </a:p>
            <a:p>
              <a:pPr marL="342900" indent="-342900">
                <a:buFont typeface="Arial"/>
                <a:buChar char="•"/>
                <a:defRPr/>
              </a:pPr>
              <a:r>
                <a:rPr lang="de-DE" sz="2400">
                  <a:cs typeface="Poppins"/>
                </a:rPr>
                <a:t>Vorbereitungsaufwand</a:t>
              </a:r>
              <a:endParaRPr sz="2400"/>
            </a:p>
          </p:txBody>
        </p:sp>
      </p:grpSp>
      <p:grpSp>
        <p:nvGrpSpPr>
          <p:cNvPr id="1814283519" name="Gruppieren 16"/>
          <p:cNvGrpSpPr/>
          <p:nvPr/>
        </p:nvGrpSpPr>
        <p:grpSpPr bwMode="auto">
          <a:xfrm>
            <a:off x="475501" y="5053333"/>
            <a:ext cx="3692506" cy="982678"/>
            <a:chOff x="2372576" y="2435270"/>
            <a:chExt cx="3692506" cy="982678"/>
          </a:xfrm>
        </p:grpSpPr>
        <p:sp>
          <p:nvSpPr>
            <p:cNvPr id="18" name="Abgerundete rechteckige Legende 17"/>
            <p:cNvSpPr/>
            <p:nvPr/>
          </p:nvSpPr>
          <p:spPr bwMode="auto">
            <a:xfrm>
              <a:off x="2372576" y="2435270"/>
              <a:ext cx="2854007" cy="982678"/>
            </a:xfrm>
            <a:prstGeom prst="wedgeRoundRectCallout">
              <a:avLst>
                <a:gd name="adj1" fmla="val 82480"/>
                <a:gd name="adj2" fmla="val 17334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9" name="Textfeld 18"/>
            <p:cNvSpPr txBox="1"/>
            <p:nvPr/>
          </p:nvSpPr>
          <p:spPr bwMode="auto">
            <a:xfrm>
              <a:off x="2466331" y="2511110"/>
              <a:ext cx="359875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ausführliche Infos </a:t>
              </a:r>
              <a:endParaRPr/>
            </a:p>
            <a:p>
              <a:pPr>
                <a:defRPr/>
              </a:pPr>
              <a:r>
                <a:rPr lang="de-DE" sz="2400">
                  <a:cs typeface="Poppins"/>
                </a:rPr>
                <a:t>und Material</a:t>
              </a:r>
              <a:endParaRPr sz="240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8697932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74541" y="331358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/>
              <a:t>1 Einstieg</a:t>
            </a:r>
            <a:endParaRPr sz="3600"/>
          </a:p>
        </p:txBody>
      </p:sp>
      <p:grpSp>
        <p:nvGrpSpPr>
          <p:cNvPr id="412928197" name="Gruppieren 2"/>
          <p:cNvGrpSpPr/>
          <p:nvPr/>
        </p:nvGrpSpPr>
        <p:grpSpPr bwMode="auto">
          <a:xfrm>
            <a:off x="725373" y="2468932"/>
            <a:ext cx="3744627" cy="1497738"/>
            <a:chOff x="2251147" y="2432237"/>
            <a:chExt cx="3744627" cy="1497738"/>
          </a:xfrm>
        </p:grpSpPr>
        <p:sp>
          <p:nvSpPr>
            <p:cNvPr id="4" name="Abgerundete rechteckige Legende 3"/>
            <p:cNvSpPr/>
            <p:nvPr/>
          </p:nvSpPr>
          <p:spPr bwMode="auto">
            <a:xfrm>
              <a:off x="2251147" y="2432237"/>
              <a:ext cx="3016473" cy="1497738"/>
            </a:xfrm>
            <a:prstGeom prst="wedgeRoundRectCallout">
              <a:avLst>
                <a:gd name="adj1" fmla="val 48184"/>
                <a:gd name="adj2" fmla="val -27597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5" name="Textfeld 4"/>
            <p:cNvSpPr txBox="1"/>
            <p:nvPr/>
          </p:nvSpPr>
          <p:spPr bwMode="auto">
            <a:xfrm>
              <a:off x="2397023" y="2528260"/>
              <a:ext cx="359875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schnelle Übersicht </a:t>
              </a:r>
              <a:endParaRPr/>
            </a:p>
            <a:p>
              <a:pPr>
                <a:defRPr/>
              </a:pPr>
              <a:r>
                <a:rPr lang="de-DE" sz="2400">
                  <a:cs typeface="Poppins"/>
                </a:rPr>
                <a:t>über den Ablauf der Methode</a:t>
              </a:r>
              <a:endParaRPr sz="2400"/>
            </a:p>
          </p:txBody>
        </p:sp>
      </p:grpSp>
      <p:pic>
        <p:nvPicPr>
          <p:cNvPr id="1059681505" name="Grafik 5" descr="Ein Bild, das Text, Computer, Kleidung, Mann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64701" y="1050495"/>
            <a:ext cx="3820230" cy="5310120"/>
          </a:xfrm>
          <a:prstGeom prst="rect">
            <a:avLst/>
          </a:prstGeom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  <p:grpSp>
        <p:nvGrpSpPr>
          <p:cNvPr id="272240726" name="Gruppieren 19"/>
          <p:cNvGrpSpPr/>
          <p:nvPr/>
        </p:nvGrpSpPr>
        <p:grpSpPr bwMode="auto">
          <a:xfrm>
            <a:off x="8227299" y="4122526"/>
            <a:ext cx="3786262" cy="1438275"/>
            <a:chOff x="2507548" y="2404252"/>
            <a:chExt cx="3786262" cy="1438275"/>
          </a:xfrm>
        </p:grpSpPr>
        <p:sp>
          <p:nvSpPr>
            <p:cNvPr id="21" name="Abgerundete rechteckige Legende 20"/>
            <p:cNvSpPr/>
            <p:nvPr/>
          </p:nvSpPr>
          <p:spPr bwMode="auto">
            <a:xfrm>
              <a:off x="2507548" y="2404252"/>
              <a:ext cx="3174708" cy="1438275"/>
            </a:xfrm>
            <a:prstGeom prst="wedgeRoundRectCallout">
              <a:avLst>
                <a:gd name="adj1" fmla="val -66318"/>
                <a:gd name="adj2" fmla="val -2736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22" name="Textfeld 21"/>
            <p:cNvSpPr txBox="1"/>
            <p:nvPr/>
          </p:nvSpPr>
          <p:spPr bwMode="auto">
            <a:xfrm>
              <a:off x="2695059" y="2523226"/>
              <a:ext cx="359875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sofort einsetzbares</a:t>
              </a:r>
              <a:endParaRPr/>
            </a:p>
            <a:p>
              <a:pPr>
                <a:defRPr/>
              </a:pPr>
              <a:r>
                <a:rPr lang="de-DE" sz="2400">
                  <a:cs typeface="Poppins"/>
                </a:rPr>
                <a:t>Material – ganz ohne Download</a:t>
              </a:r>
              <a:endParaRPr sz="240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96282723" name="Grafik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84122" y="1013989"/>
            <a:ext cx="4634783" cy="5199384"/>
          </a:xfrm>
          <a:prstGeom prst="rect">
            <a:avLst/>
          </a:prstGeom>
          <a:effectLst>
            <a:outerShdw blurRad="197285" algn="ctr" rotWithShape="0">
              <a:srgbClr val="000000">
                <a:alpha val="70000"/>
              </a:srgbClr>
            </a:outerShdw>
          </a:effectLst>
        </p:spPr>
      </p:pic>
      <p:sp>
        <p:nvSpPr>
          <p:cNvPr id="8130913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95275" y="390552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/>
              <a:t>2 Weblektion</a:t>
            </a:r>
            <a:endParaRPr sz="3600"/>
          </a:p>
        </p:txBody>
      </p:sp>
      <p:pic>
        <p:nvPicPr>
          <p:cNvPr id="861178194" name="Grafik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-521494" y="980026"/>
            <a:ext cx="6858000" cy="6858000"/>
          </a:xfrm>
          <a:prstGeom prst="rect">
            <a:avLst/>
          </a:prstGeom>
        </p:spPr>
      </p:pic>
      <p:pic>
        <p:nvPicPr>
          <p:cNvPr id="1403081560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5794082">
            <a:off x="4689347" y="3537348"/>
            <a:ext cx="576311" cy="576311"/>
          </a:xfrm>
          <a:prstGeom prst="rect">
            <a:avLst/>
          </a:prstGeom>
        </p:spPr>
      </p:pic>
      <p:pic>
        <p:nvPicPr>
          <p:cNvPr id="287795534" name="Grafik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20043212">
            <a:off x="1335663" y="2910350"/>
            <a:ext cx="1380400" cy="1950047"/>
          </a:xfrm>
          <a:prstGeom prst="rect">
            <a:avLst/>
          </a:prstGeom>
          <a:effectLst>
            <a:outerShdw blurRad="191538" algn="ctr" rotWithShape="0">
              <a:srgbClr val="000000">
                <a:alpha val="70000"/>
              </a:srgbClr>
            </a:outerShdw>
          </a:effectLst>
        </p:spPr>
      </p:pic>
      <p:grpSp>
        <p:nvGrpSpPr>
          <p:cNvPr id="2112036960" name="Gruppieren 2"/>
          <p:cNvGrpSpPr/>
          <p:nvPr/>
        </p:nvGrpSpPr>
        <p:grpSpPr bwMode="auto">
          <a:xfrm>
            <a:off x="2563810" y="1921850"/>
            <a:ext cx="2094468" cy="1200329"/>
            <a:chOff x="3459974" y="2404252"/>
            <a:chExt cx="2094468" cy="1200329"/>
          </a:xfrm>
        </p:grpSpPr>
        <p:sp>
          <p:nvSpPr>
            <p:cNvPr id="4" name="Abgerundete rechteckige Legende 3"/>
            <p:cNvSpPr/>
            <p:nvPr/>
          </p:nvSpPr>
          <p:spPr bwMode="auto">
            <a:xfrm>
              <a:off x="3459974" y="2404252"/>
              <a:ext cx="2002599" cy="1200329"/>
            </a:xfrm>
            <a:prstGeom prst="wedgeRoundRectCallout">
              <a:avLst>
                <a:gd name="adj1" fmla="val 60419"/>
                <a:gd name="adj2" fmla="val 8711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5" name="Textfeld 4"/>
            <p:cNvSpPr txBox="1"/>
            <p:nvPr/>
          </p:nvSpPr>
          <p:spPr bwMode="auto">
            <a:xfrm>
              <a:off x="3551844" y="2404252"/>
              <a:ext cx="20025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Arbeitsblatt mit QR-Code für SuS</a:t>
              </a:r>
              <a:endParaRPr sz="2400"/>
            </a:p>
          </p:txBody>
        </p:sp>
      </p:grpSp>
      <p:grpSp>
        <p:nvGrpSpPr>
          <p:cNvPr id="2139756229" name="Gruppieren 14"/>
          <p:cNvGrpSpPr/>
          <p:nvPr/>
        </p:nvGrpSpPr>
        <p:grpSpPr bwMode="auto">
          <a:xfrm>
            <a:off x="9342299" y="2128328"/>
            <a:ext cx="2432323" cy="1399833"/>
            <a:chOff x="2363141" y="2531149"/>
            <a:chExt cx="2432323" cy="1399833"/>
          </a:xfrm>
        </p:grpSpPr>
        <p:sp>
          <p:nvSpPr>
            <p:cNvPr id="16" name="Abgerundete rechteckige Legende 15"/>
            <p:cNvSpPr/>
            <p:nvPr/>
          </p:nvSpPr>
          <p:spPr bwMode="auto">
            <a:xfrm>
              <a:off x="2363141" y="2531149"/>
              <a:ext cx="2432323" cy="1399833"/>
            </a:xfrm>
            <a:prstGeom prst="wedgeRoundRectCallout">
              <a:avLst>
                <a:gd name="adj1" fmla="val -106627"/>
                <a:gd name="adj2" fmla="val 1758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7" name="Textfeld 16"/>
            <p:cNvSpPr txBox="1"/>
            <p:nvPr/>
          </p:nvSpPr>
          <p:spPr bwMode="auto">
            <a:xfrm>
              <a:off x="2442652" y="2631492"/>
              <a:ext cx="23528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direkter Link zur interaktiven Weblektion</a:t>
              </a:r>
              <a:endParaRPr sz="2400"/>
            </a:p>
          </p:txBody>
        </p:sp>
      </p:grpSp>
      <p:grpSp>
        <p:nvGrpSpPr>
          <p:cNvPr id="949354771" name="Gruppieren 8"/>
          <p:cNvGrpSpPr/>
          <p:nvPr/>
        </p:nvGrpSpPr>
        <p:grpSpPr bwMode="auto">
          <a:xfrm>
            <a:off x="7318666" y="3825504"/>
            <a:ext cx="2232649" cy="1438274"/>
            <a:chOff x="2666460" y="2404253"/>
            <a:chExt cx="2232649" cy="1438274"/>
          </a:xfrm>
        </p:grpSpPr>
        <p:sp>
          <p:nvSpPr>
            <p:cNvPr id="10" name="Abgerundete rechteckige Legende 9"/>
            <p:cNvSpPr/>
            <p:nvPr/>
          </p:nvSpPr>
          <p:spPr bwMode="auto">
            <a:xfrm>
              <a:off x="2666460" y="2404253"/>
              <a:ext cx="2232649" cy="1438274"/>
            </a:xfrm>
            <a:prstGeom prst="wedgeRoundRectCallout">
              <a:avLst>
                <a:gd name="adj1" fmla="val -75348"/>
                <a:gd name="adj2" fmla="val 32208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2" name="Textfeld 11"/>
            <p:cNvSpPr txBox="1"/>
            <p:nvPr/>
          </p:nvSpPr>
          <p:spPr bwMode="auto">
            <a:xfrm>
              <a:off x="2805623" y="2508262"/>
              <a:ext cx="20934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400">
                  <a:cs typeface="Poppins"/>
                </a:rPr>
                <a:t>Arbeitsauftrag für Beamer, Display, etc.</a:t>
              </a:r>
              <a:endParaRPr sz="240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KI-Kompass">
  <a:themeElements>
    <a:clrScheme name="ByCS Farbe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8204"/>
      </a:accent1>
      <a:accent2>
        <a:srgbClr val="00AADA"/>
      </a:accent2>
      <a:accent3>
        <a:srgbClr val="D32C67"/>
      </a:accent3>
      <a:accent4>
        <a:srgbClr val="D33F00"/>
      </a:accent4>
      <a:accent5>
        <a:srgbClr val="DEE1E6"/>
      </a:accent5>
      <a:accent6>
        <a:srgbClr val="DEE1E6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</Words>
  <Application>Microsoft Macintosh PowerPoint</Application>
  <PresentationFormat>Breitbild</PresentationFormat>
  <Paragraphs>107</Paragraphs>
  <Slides>17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6" baseType="lpstr">
      <vt:lpstr>Aptos</vt:lpstr>
      <vt:lpstr>Arial</vt:lpstr>
      <vt:lpstr>Atkinson Hyperlegible</vt:lpstr>
      <vt:lpstr>Atkinson Hyperlegible Bold</vt:lpstr>
      <vt:lpstr>Lexend</vt:lpstr>
      <vt:lpstr>Lexend Deca Black</vt:lpstr>
      <vt:lpstr>Lexend Deca Medium</vt:lpstr>
      <vt:lpstr>Poppins</vt:lpstr>
      <vt:lpstr>KI-Kompass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Marion Weigelt</dc:creator>
  <cp:lastModifiedBy>Marion Weigelt</cp:lastModifiedBy>
  <cp:revision>24</cp:revision>
  <dcterms:created xsi:type="dcterms:W3CDTF">2025-11-11T19:58:20Z</dcterms:created>
  <dcterms:modified xsi:type="dcterms:W3CDTF">2026-06-14T19:13:05Z</dcterms:modified>
</cp:coreProperties>
</file>