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DC645D-E6A5-024C-AE7E-D02B2C6B205E}" type="datetimeFigureOut">
              <a:rPr lang="de-DE"/>
              <a:t>06.06.2026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74503C-B16A-D841-976F-396B4BED49B3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9037857-EDCE-00E7-125C-2FFAA42D9E3B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1EFE6EC-55B2-68A0-8712-1DC4CC28DE03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D46120-AC18-E929-EEFB-AC3E546EFDD0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2B643D-2170-2C0D-CBDD-A3D631A41BB6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174411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866761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652949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F83F20-25C9-9D64-AEE8-A2976B26B398}" type="slidenum">
              <a:rPr sz="1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3</a:t>
            </a:fld>
            <a:endParaRPr sz="1200" b="0" i="0" u="none" strike="noStrike" cap="none" spc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933C4E-6B32-479B-ED10-78E18E91CB05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74503C-B16A-D841-976F-396B4BED49B3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89" y="2247739"/>
            <a:ext cx="11685600" cy="26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33"/>
          </p:nvPr>
        </p:nvSpPr>
        <p:spPr bwMode="auto"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3" name="Freeform 16"/>
          <p:cNvSpPr/>
          <p:nvPr userDrawn="1"/>
        </p:nvSpPr>
        <p:spPr bwMode="auto">
          <a:xfrm>
            <a:off x="5184950" y="2609747"/>
            <a:ext cx="5760000" cy="92859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00B0F0"/>
                </a:solidFill>
                <a:latin typeface="Lexend Deca Black"/>
                <a:cs typeface="Lexend Deca Black"/>
              </a:rPr>
              <a:t>Jetzt bist du dran!</a:t>
            </a:r>
            <a:endParaRPr/>
          </a:p>
        </p:txBody>
      </p:sp>
      <p:grpSp>
        <p:nvGrpSpPr>
          <p:cNvPr id="33" name="Gruppieren 32"/>
          <p:cNvGrpSpPr/>
          <p:nvPr userDrawn="1"/>
        </p:nvGrpSpPr>
        <p:grpSpPr bwMode="auto">
          <a:xfrm>
            <a:off x="5184950" y="3690132"/>
            <a:ext cx="5760000" cy="1739117"/>
            <a:chOff x="5184950" y="4204482"/>
            <a:chExt cx="5760000" cy="1739117"/>
          </a:xfrm>
        </p:grpSpPr>
        <p:sp>
          <p:nvSpPr>
            <p:cNvPr id="26" name="Freeform 16"/>
            <p:cNvSpPr/>
            <p:nvPr userDrawn="1"/>
          </p:nvSpPr>
          <p:spPr bwMode="auto">
            <a:xfrm>
              <a:off x="5184950" y="4204482"/>
              <a:ext cx="5760000" cy="1739117"/>
            </a:xfrm>
            <a:custGeom>
              <a:avLst/>
              <a:gdLst/>
              <a:ahLst/>
              <a:cxnLst/>
              <a:rect l="l" t="t" r="r" b="b"/>
              <a:pathLst>
                <a:path w="1098248" h="986972" extrusionOk="0">
                  <a:moveTo>
                    <a:pt x="37132" y="0"/>
                  </a:moveTo>
                  <a:lnTo>
                    <a:pt x="1061116" y="0"/>
                  </a:lnTo>
                  <a:cubicBezTo>
                    <a:pt x="1070964" y="0"/>
                    <a:pt x="1080408" y="3912"/>
                    <a:pt x="1087372" y="10876"/>
                  </a:cubicBezTo>
                  <a:cubicBezTo>
                    <a:pt x="1094336" y="17839"/>
                    <a:pt x="1098248" y="27284"/>
                    <a:pt x="1098248" y="37132"/>
                  </a:cubicBezTo>
                  <a:lnTo>
                    <a:pt x="1098248" y="949839"/>
                  </a:lnTo>
                  <a:cubicBezTo>
                    <a:pt x="1098248" y="970347"/>
                    <a:pt x="1081623" y="986972"/>
                    <a:pt x="1061116" y="986972"/>
                  </a:cubicBezTo>
                  <a:lnTo>
                    <a:pt x="37132" y="986972"/>
                  </a:lnTo>
                  <a:cubicBezTo>
                    <a:pt x="27284" y="986972"/>
                    <a:pt x="17839" y="983059"/>
                    <a:pt x="10876" y="976096"/>
                  </a:cubicBezTo>
                  <a:cubicBezTo>
                    <a:pt x="3912" y="969132"/>
                    <a:pt x="0" y="959687"/>
                    <a:pt x="0" y="949839"/>
                  </a:cubicBezTo>
                  <a:lnTo>
                    <a:pt x="0" y="37132"/>
                  </a:lnTo>
                  <a:cubicBezTo>
                    <a:pt x="0" y="16625"/>
                    <a:pt x="16625" y="0"/>
                    <a:pt x="371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FE2E7"/>
              </a:solidFill>
              <a:prstDash val="solid"/>
              <a:miter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Textfeld 26"/>
            <p:cNvSpPr txBox="1"/>
            <p:nvPr userDrawn="1"/>
          </p:nvSpPr>
          <p:spPr bwMode="auto">
            <a:xfrm>
              <a:off x="5423369" y="4295431"/>
              <a:ext cx="4466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00B0F0"/>
                  </a:solidFill>
                  <a:latin typeface="Atkinson Hyperlegible"/>
                </a:rPr>
                <a:t>So gehst du vor: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5423369" y="4664368"/>
              <a:ext cx="45480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Öffne die Weblektion mit deinem Tablet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Bearbeite alle Aufgaben der Reihe nach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Bei Fragen: Melde dich leise</a:t>
              </a:r>
              <a:endParaRPr/>
            </a:p>
            <a:p>
              <a:pPr marL="285750" indent="-285750">
                <a:buFont typeface="Arial"/>
                <a:buChar char="•"/>
                <a:defRPr/>
              </a:pPr>
              <a:r>
                <a:rPr lang="de-DE">
                  <a:latin typeface="Atkinson Hyperlegible"/>
                </a:rPr>
                <a:t>Arbeite in deinem eigenen Tempo</a:t>
              </a:r>
              <a:endParaRPr/>
            </a:p>
          </p:txBody>
        </p:sp>
      </p:grpSp>
      <p:sp>
        <p:nvSpPr>
          <p:cNvPr id="34" name="Textfeld 33"/>
          <p:cNvSpPr txBox="1"/>
          <p:nvPr userDrawn="1"/>
        </p:nvSpPr>
        <p:spPr bwMode="auto">
          <a:xfrm>
            <a:off x="1182589" y="510653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3" y="5627657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427888" y="5661621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reeform 16"/>
          <p:cNvSpPr/>
          <p:nvPr userDrawn="1"/>
        </p:nvSpPr>
        <p:spPr bwMode="auto">
          <a:xfrm>
            <a:off x="8843567" y="2504356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reeform 16"/>
          <p:cNvSpPr/>
          <p:nvPr userDrawn="1"/>
        </p:nvSpPr>
        <p:spPr bwMode="auto">
          <a:xfrm>
            <a:off x="494503" y="2504356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reeform 31"/>
          <p:cNvSpPr/>
          <p:nvPr userDrawn="1"/>
        </p:nvSpPr>
        <p:spPr bwMode="auto">
          <a:xfrm>
            <a:off x="1703295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TextBox 32"/>
          <p:cNvSpPr txBox="1"/>
          <p:nvPr userDrawn="1"/>
        </p:nvSpPr>
        <p:spPr bwMode="auto">
          <a:xfrm>
            <a:off x="1748419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7" name="Freeform 16"/>
          <p:cNvSpPr/>
          <p:nvPr userDrawn="1"/>
        </p:nvSpPr>
        <p:spPr bwMode="auto">
          <a:xfrm>
            <a:off x="4680279" y="2504355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Box 17"/>
          <p:cNvSpPr txBox="1"/>
          <p:nvPr userDrawn="1"/>
        </p:nvSpPr>
        <p:spPr bwMode="auto">
          <a:xfrm>
            <a:off x="4680279" y="2746764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9" name="Freeform 31"/>
          <p:cNvSpPr/>
          <p:nvPr userDrawn="1"/>
        </p:nvSpPr>
        <p:spPr bwMode="auto">
          <a:xfrm>
            <a:off x="5866582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/>
          <p:cNvSpPr txBox="1"/>
          <p:nvPr userDrawn="1"/>
        </p:nvSpPr>
        <p:spPr bwMode="auto">
          <a:xfrm>
            <a:off x="5911706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10013659" y="2302385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TextBox 32"/>
          <p:cNvSpPr txBox="1"/>
          <p:nvPr userDrawn="1"/>
        </p:nvSpPr>
        <p:spPr bwMode="auto">
          <a:xfrm>
            <a:off x="10058783" y="2329279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39191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3848233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4316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3890139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418422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3878958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9" name="TextBox 17"/>
          <p:cNvSpPr txBox="1"/>
          <p:nvPr userDrawn="1"/>
        </p:nvSpPr>
        <p:spPr bwMode="auto">
          <a:xfrm>
            <a:off x="516992" y="2729791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 Black"/>
                <a:cs typeface="Lexend Deca Black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 Medium"/>
                <a:cs typeface="Lexend Deca Medium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 Medium"/>
                <a:cs typeface="Lexend Deca Medium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 Medium"/>
                <a:cs typeface="Lexend Deca Medium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 Medium"/>
                <a:cs typeface="Lexend Deca Medium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4118712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0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CC-BY-SA 4.0 ISB (München)  |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 b="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56E5763-9FCF-CC51-9B37-7398D714E08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auto">
          <a:xfrm>
            <a:off x="8645236" y="339674"/>
            <a:ext cx="3026742" cy="1513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KI-Kompass</a:t>
            </a:r>
            <a:r>
              <a:rPr lang="en-US" sz="1200">
                <a:solidFill>
                  <a:srgbClr val="000000"/>
                </a:solidFill>
                <a:latin typeface="Lexend Deca Medium"/>
                <a:ea typeface="Atkinson Hyperlegible"/>
                <a:cs typeface="Lexend Deca Medium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 Black"/>
                <a:ea typeface="Atkinson Hyperlegible Bold"/>
                <a:cs typeface="Lexend Deca Black"/>
              </a:rPr>
              <a:t>5-8</a:t>
            </a:r>
            <a:endParaRPr lang="en-US" sz="1200">
              <a:solidFill>
                <a:srgbClr val="000000"/>
              </a:solidFill>
              <a:latin typeface="Lexend Deca Medium"/>
              <a:ea typeface="Atkinson Hyperlegible"/>
              <a:cs typeface="Lexend Deca Medium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descr="Ein Bild, das Grafiken, Symbol, Logo, Schrift enthält.&#10;&#10;KI-generierte Inhalte können fehlerhaft sein."/>
          <p:cNvPicPr>
            <a:picLocks noChangeAspect="1"/>
          </p:cNvPicPr>
          <p:nvPr userDrawn="1"/>
        </p:nvPicPr>
        <p:blipFill>
          <a:blip r:embed="rId17"/>
          <a:srcRect t="28654" b="30313"/>
          <a:stretch/>
        </p:blipFill>
        <p:spPr bwMode="auto">
          <a:xfrm>
            <a:off x="8785320" y="486698"/>
            <a:ext cx="3075870" cy="1262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 Medium"/>
          <a:ea typeface="+mj-ea"/>
          <a:cs typeface="Lexend Deca Medium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bycs.de/tablet-kompass-5-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8" name="Grafik 7" descr="Ein Bild, das Screenshot, Im Haus, Licht enthält.&#10;&#10;KI-generierte Inhalte können fehlerhaft sein."/>
          <p:cNvPicPr>
            <a:picLocks noChangeAspect="1"/>
          </p:cNvPicPr>
          <p:nvPr/>
        </p:nvPicPr>
        <p:blipFill>
          <a:blip r:embed="rId3"/>
          <a:srcRect l="49381" t="1" r="26113" b="-2262"/>
          <a:stretch/>
        </p:blipFill>
        <p:spPr bwMode="auto">
          <a:xfrm>
            <a:off x="0" y="0"/>
            <a:ext cx="12677277" cy="716629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0" y="4794023"/>
            <a:ext cx="6407624" cy="1066799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4800" dirty="0">
                <a:ln w="0"/>
                <a:solidFill>
                  <a:schemeClr val="tx1"/>
                </a:solidFill>
                <a:latin typeface="Lexend"/>
              </a:rPr>
              <a:t>Tablet-Kompass 5-8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 bwMode="auto">
          <a:xfrm>
            <a:off x="308268" y="1984355"/>
            <a:ext cx="3969026" cy="39756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8" name="Grafik 7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29343" y="649356"/>
            <a:ext cx="4777033" cy="5678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9637375" y="2149748"/>
            <a:ext cx="2402114" cy="1279252"/>
          </a:xfrm>
          <a:prstGeom prst="wedgeRoundRectCallout">
            <a:avLst>
              <a:gd name="adj1" fmla="val -111850"/>
              <a:gd name="adj2" fmla="val -130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direkter Link zur interaktiven Weblektion</a:t>
            </a:r>
            <a:endParaRPr sz="2400" dirty="0"/>
          </a:p>
        </p:txBody>
      </p:sp>
      <p:pic>
        <p:nvPicPr>
          <p:cNvPr id="6" name="Grafik 5" descr="Lupe mit einfarbiger Füllu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 flipH="1">
            <a:off x="4860342" y="3513389"/>
            <a:ext cx="570614" cy="570614"/>
          </a:xfrm>
          <a:prstGeom prst="rect">
            <a:avLst/>
          </a:prstGeom>
        </p:spPr>
      </p:pic>
      <p:pic>
        <p:nvPicPr>
          <p:cNvPr id="15" name="Grafik 14" descr="Lupe mit einfarbiger Füllu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-627150" y="1055687"/>
            <a:ext cx="7020249" cy="7020249"/>
          </a:xfrm>
          <a:prstGeom prst="rect">
            <a:avLst/>
          </a:prstGeom>
        </p:spPr>
      </p:pic>
      <p:sp>
        <p:nvSpPr>
          <p:cNvPr id="16" name="Abgerundete rechteckige Legende 15"/>
          <p:cNvSpPr/>
          <p:nvPr/>
        </p:nvSpPr>
        <p:spPr bwMode="auto">
          <a:xfrm>
            <a:off x="8147304" y="3892668"/>
            <a:ext cx="2242549" cy="1190508"/>
          </a:xfrm>
          <a:prstGeom prst="wedgeRoundRectCallout">
            <a:avLst>
              <a:gd name="adj1" fmla="val -104363"/>
              <a:gd name="adj2" fmla="val 527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Arbeitsauftrag für </a:t>
            </a:r>
            <a:r>
              <a:rPr lang="de-DE" sz="2400" dirty="0" err="1"/>
              <a:t>Beamer</a:t>
            </a:r>
            <a:r>
              <a:rPr lang="de-DE" sz="2400" dirty="0"/>
              <a:t>, Display, etc.</a:t>
            </a:r>
            <a:endParaRPr sz="2400" dirty="0"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3021012" y="1389285"/>
            <a:ext cx="2049658" cy="1314207"/>
          </a:xfrm>
          <a:prstGeom prst="wedgeRoundRectCallout">
            <a:avLst>
              <a:gd name="adj1" fmla="val 47742"/>
              <a:gd name="adj2" fmla="val 1134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Arbeitsblatt mit QR-Code für </a:t>
            </a:r>
            <a:r>
              <a:rPr lang="de-DE" sz="2400" dirty="0" err="1"/>
              <a:t>SuS</a:t>
            </a:r>
            <a:endParaRPr sz="240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 dirty="0"/>
              <a:t>2 Weblektion</a:t>
            </a:r>
            <a:endParaRPr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20338868">
            <a:off x="1273685" y="2657560"/>
            <a:ext cx="1822557" cy="2470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39238" y="1994452"/>
            <a:ext cx="4626582" cy="4185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416762" y="2584862"/>
            <a:ext cx="3003094" cy="1621378"/>
          </a:xfrm>
          <a:prstGeom prst="wedgeRoundRectCallout">
            <a:avLst>
              <a:gd name="adj1" fmla="val 78480"/>
              <a:gd name="adj2" fmla="val -1439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Auswahl unterschiedlicher Vertiefungsphasen im Klassenverband</a:t>
            </a:r>
            <a:endParaRPr sz="2400" dirty="0"/>
          </a:p>
        </p:txBody>
      </p:sp>
      <p:sp>
        <p:nvSpPr>
          <p:cNvPr id="4" name="Abgerundete rechteckige Legende 3"/>
          <p:cNvSpPr/>
          <p:nvPr/>
        </p:nvSpPr>
        <p:spPr bwMode="auto">
          <a:xfrm>
            <a:off x="7936992" y="3429000"/>
            <a:ext cx="4050792" cy="1707714"/>
          </a:xfrm>
          <a:prstGeom prst="wedgeRoundRectCallout">
            <a:avLst>
              <a:gd name="adj1" fmla="val -59818"/>
              <a:gd name="adj2" fmla="val 71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gleicher Aufbau wie bei den Impulsvarianten ermöglicht ein schnelles Zurechtfinden im Material</a:t>
            </a:r>
            <a:endParaRPr sz="2400" dirty="0"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1043222" y="5254486"/>
            <a:ext cx="2073729" cy="793977"/>
          </a:xfrm>
          <a:prstGeom prst="wedgeRoundRectCallout">
            <a:avLst>
              <a:gd name="adj1" fmla="val 95647"/>
              <a:gd name="adj2" fmla="val 20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/>
              <a:t>Zusätzliche Hinweise</a:t>
            </a:r>
            <a:endParaRPr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3 Plenumsphase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Menschliches Gesicht, Screenshot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77156" y="2430119"/>
            <a:ext cx="4074731" cy="2426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Abgerundete rechteckige Legende 26"/>
          <p:cNvSpPr/>
          <p:nvPr/>
        </p:nvSpPr>
        <p:spPr bwMode="auto">
          <a:xfrm>
            <a:off x="417513" y="4022611"/>
            <a:ext cx="2827830" cy="1252879"/>
          </a:xfrm>
          <a:prstGeom prst="wedgeRoundRectCallout">
            <a:avLst>
              <a:gd name="adj1" fmla="val 37488"/>
              <a:gd name="adj2" fmla="val -691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Einstieg über einen themenbezogenen Dialog der Avatare</a:t>
            </a:r>
            <a:endParaRPr sz="2400" dirty="0"/>
          </a:p>
        </p:txBody>
      </p:sp>
      <p:sp>
        <p:nvSpPr>
          <p:cNvPr id="28" name="Abgerundete rechteckige Legende 27"/>
          <p:cNvSpPr/>
          <p:nvPr/>
        </p:nvSpPr>
        <p:spPr bwMode="auto">
          <a:xfrm>
            <a:off x="3493468" y="5249652"/>
            <a:ext cx="1876854" cy="850264"/>
          </a:xfrm>
          <a:prstGeom prst="wedgeRoundRectCallout">
            <a:avLst>
              <a:gd name="adj1" fmla="val 29360"/>
              <a:gd name="adj2" fmla="val -10541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Hörtext zum Nachlesen</a:t>
            </a:r>
            <a:endParaRPr sz="24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pic>
        <p:nvPicPr>
          <p:cNvPr id="11" name="Grafik 10" descr="Ein Bild, das Text, Screenshot, Menschliches Gesicht, Cartoon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58852" y="2258973"/>
            <a:ext cx="3755992" cy="3071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Abgerundete rechteckige Legende 28"/>
          <p:cNvSpPr/>
          <p:nvPr/>
        </p:nvSpPr>
        <p:spPr bwMode="auto">
          <a:xfrm>
            <a:off x="9280762" y="4780580"/>
            <a:ext cx="2577548" cy="1252879"/>
          </a:xfrm>
          <a:prstGeom prst="wedgeRoundRectCallout">
            <a:avLst>
              <a:gd name="adj1" fmla="val -65675"/>
              <a:gd name="adj2" fmla="val -435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Anleitungen für verschiedene Betriebssysteme</a:t>
            </a:r>
            <a:endParaRPr sz="2400" dirty="0"/>
          </a:p>
        </p:txBody>
      </p:sp>
      <p:sp>
        <p:nvSpPr>
          <p:cNvPr id="29" name="Abgerundete rechteckige Legende 28"/>
          <p:cNvSpPr/>
          <p:nvPr/>
        </p:nvSpPr>
        <p:spPr bwMode="auto">
          <a:xfrm>
            <a:off x="10238222" y="3643462"/>
            <a:ext cx="1620088" cy="850264"/>
          </a:xfrm>
          <a:prstGeom prst="wedgeRoundRectCallout">
            <a:avLst>
              <a:gd name="adj1" fmla="val -73934"/>
              <a:gd name="adj2" fmla="val -485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Input zum Thema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Menschliches Gesicht, Screensho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28514" y="1261428"/>
            <a:ext cx="4734971" cy="5156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Abgerundete rechteckige Legende 27"/>
          <p:cNvSpPr/>
          <p:nvPr/>
        </p:nvSpPr>
        <p:spPr bwMode="auto">
          <a:xfrm>
            <a:off x="897270" y="2899839"/>
            <a:ext cx="2513442" cy="529161"/>
          </a:xfrm>
          <a:prstGeom prst="wedgeRoundRectCallout">
            <a:avLst>
              <a:gd name="adj1" fmla="val 67152"/>
              <a:gd name="adj2" fmla="val 1109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vertiefende Infos</a:t>
            </a:r>
            <a:endParaRPr sz="240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  <p:sp>
        <p:nvSpPr>
          <p:cNvPr id="12" name="Abgerundete rechteckige Legende 28"/>
          <p:cNvSpPr/>
          <p:nvPr/>
        </p:nvSpPr>
        <p:spPr bwMode="auto">
          <a:xfrm>
            <a:off x="8706545" y="3926354"/>
            <a:ext cx="2723455" cy="1581691"/>
          </a:xfrm>
          <a:prstGeom prst="wedgeRoundRectCallout">
            <a:avLst>
              <a:gd name="adj1" fmla="val -77242"/>
              <a:gd name="adj2" fmla="val -14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Arbeitsaufträge, </a:t>
            </a:r>
          </a:p>
          <a:p>
            <a:pPr>
              <a:defRPr/>
            </a:pPr>
            <a:r>
              <a:rPr lang="de-DE" sz="2400" dirty="0"/>
              <a:t>die direkt auf dem Endgerät erledigt werden können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Computer, Screenshot, Menschliches Gesich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67506" y="2167101"/>
            <a:ext cx="3616617" cy="335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 descr="Ein Bild, das Text, Screenshot, Webseite, Websit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75011" y="1600407"/>
            <a:ext cx="3616617" cy="4921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588645" y="4742520"/>
            <a:ext cx="1916811" cy="1280595"/>
          </a:xfrm>
          <a:prstGeom prst="wedgeRoundRectCallout">
            <a:avLst>
              <a:gd name="adj1" fmla="val 76086"/>
              <a:gd name="adj2" fmla="val -3851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interaktive Inhalte zum Thema</a:t>
            </a:r>
            <a:endParaRPr sz="2400" dirty="0"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9509696" y="2167101"/>
            <a:ext cx="2136286" cy="2070315"/>
          </a:xfrm>
          <a:prstGeom prst="wedgeRoundRectCallout">
            <a:avLst>
              <a:gd name="adj1" fmla="val -79370"/>
              <a:gd name="adj2" fmla="val -43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thematisch abgerundet durch Aufgreifen der Storyline</a:t>
            </a:r>
            <a:endParaRPr sz="2400" dirty="0"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9451638" y="4576770"/>
            <a:ext cx="2270969" cy="1760022"/>
          </a:xfrm>
          <a:prstGeom prst="wedgeRoundRectCallout">
            <a:avLst>
              <a:gd name="adj1" fmla="val -110598"/>
              <a:gd name="adj2" fmla="val 314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ausgewählte, altersgerechte Materialien zur Vertiefung</a:t>
            </a:r>
            <a:endParaRPr sz="2400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Die Weblektion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4355806" y="2636138"/>
            <a:ext cx="74194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/>
              <a:t>Helfen Sie mit, den Tablet-Kompass 5-8 zu verbessern!</a:t>
            </a:r>
            <a:endParaRPr sz="2400" dirty="0"/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Das ISB freut sich auf Ihre Anmerkungen zum Material sowie Ihre Erfahrungen bei der Durchführung im Unterricht.</a:t>
            </a:r>
            <a:endParaRPr sz="2400" dirty="0"/>
          </a:p>
          <a:p>
            <a:pPr>
              <a:defRPr/>
            </a:pPr>
            <a:endParaRPr sz="2400" dirty="0"/>
          </a:p>
          <a:p>
            <a:pPr>
              <a:defRPr/>
            </a:pPr>
            <a:r>
              <a:rPr lang="de-DE" sz="2400" dirty="0">
                <a:solidFill>
                  <a:schemeClr val="accent1"/>
                </a:solidFill>
              </a:rPr>
              <a:t>digitalkompass@isb.bayern.de</a:t>
            </a:r>
            <a:endParaRPr sz="240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Ihr Feedback zählt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184121" y="2356402"/>
            <a:ext cx="4228853" cy="41451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2" y="336549"/>
            <a:ext cx="11121507" cy="1438274"/>
          </a:xfrm>
        </p:spPr>
        <p:txBody>
          <a:bodyPr/>
          <a:lstStyle/>
          <a:p>
            <a:pPr>
              <a:defRPr/>
            </a:pPr>
            <a:r>
              <a:rPr lang="de-DE" sz="4000" dirty="0"/>
              <a:t>Lernen Sie den </a:t>
            </a:r>
          </a:p>
          <a:p>
            <a:pPr>
              <a:defRPr/>
            </a:pPr>
            <a:r>
              <a:rPr lang="de-DE" sz="4000" dirty="0"/>
              <a:t>Tablet-Kompass selbst kennen!</a:t>
            </a:r>
            <a:endParaRPr dirty="0"/>
          </a:p>
        </p:txBody>
      </p:sp>
      <p:sp>
        <p:nvSpPr>
          <p:cNvPr id="3" name="Textfeld 2"/>
          <p:cNvSpPr txBox="1"/>
          <p:nvPr/>
        </p:nvSpPr>
        <p:spPr bwMode="auto">
          <a:xfrm>
            <a:off x="5443551" y="3549700"/>
            <a:ext cx="572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>
                <a:hlinkClick r:id="rId3"/>
              </a:rPr>
              <a:t>mebis.bycs.de/tablet-kompass-5-8</a:t>
            </a:r>
            <a:endParaRPr sz="2800" dirty="0"/>
          </a:p>
        </p:txBody>
      </p:sp>
      <p:pic>
        <p:nvPicPr>
          <p:cNvPr id="5" name="Grafik 4" descr="Ein Bild, das Muster, Stoff, Pixel enthält.&#10;&#10;KI-generierte Inhalte können fehlerhaft sein.">
            <a:extLst>
              <a:ext uri="{FF2B5EF4-FFF2-40B4-BE49-F238E27FC236}">
                <a16:creationId xmlns:a16="http://schemas.microsoft.com/office/drawing/2014/main" id="{19EAB2EB-37F6-B82C-1FED-53B50A54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2281161"/>
            <a:ext cx="3583517" cy="35835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 bwMode="auto">
          <a:xfrm>
            <a:off x="4972046" y="2660728"/>
            <a:ext cx="6890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Vermittlung </a:t>
            </a:r>
            <a:r>
              <a:rPr lang="de-DE" sz="2400" dirty="0">
                <a:solidFill>
                  <a:srgbClr val="000000"/>
                </a:solidFill>
                <a:latin typeface="Aptos"/>
                <a:cs typeface="Arial"/>
              </a:rPr>
              <a:t>grundlegender</a:t>
            </a: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 Kompetenzen zur Nutzung des Tablets im Unterricht</a:t>
            </a:r>
            <a:endParaRPr sz="24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  <a:latin typeface="Aptos"/>
                <a:cs typeface="Arial"/>
              </a:rPr>
              <a:t>m</a:t>
            </a: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odularer Aufbau (Auswahl dur</a:t>
            </a:r>
            <a:r>
              <a:rPr lang="de-DE" sz="2400" dirty="0">
                <a:solidFill>
                  <a:srgbClr val="000000"/>
                </a:solidFill>
                <a:latin typeface="Aptos"/>
                <a:cs typeface="Arial"/>
              </a:rPr>
              <a:t>ch LK möglich)</a:t>
            </a:r>
            <a:endParaRPr sz="2400"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24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  <a:latin typeface="Aptos"/>
                <a:cs typeface="Arial"/>
              </a:rPr>
              <a:t>einfacher Zugang ohne Login</a:t>
            </a:r>
            <a:endParaRPr sz="24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Der Tablet-Kompass 5-8</a:t>
            </a:r>
            <a:endParaRPr/>
          </a:p>
        </p:txBody>
      </p:sp>
      <p:pic>
        <p:nvPicPr>
          <p:cNvPr id="8" name="Grafik 7" descr="Ein Bild, das Zeichnung, Animierter Cartoon, Darstellung, Kleid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2426" y="2570922"/>
            <a:ext cx="3684104" cy="3684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78662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778475" y="336735"/>
            <a:ext cx="8754130" cy="14382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 Medium"/>
                <a:cs typeface="Lexend Deca Medium"/>
              </a:defRPr>
            </a:lvl1pPr>
          </a:lstStyle>
          <a:p>
            <a:pPr>
              <a:defRPr/>
            </a:pPr>
            <a:r>
              <a:rPr lang="de-DE" sz="4000" dirty="0"/>
              <a:t>Module des </a:t>
            </a:r>
            <a:endParaRPr dirty="0"/>
          </a:p>
          <a:p>
            <a:pPr>
              <a:defRPr/>
            </a:pPr>
            <a:r>
              <a:rPr lang="de-DE" sz="4000" dirty="0"/>
              <a:t>Tablet-Kompasses 5-8</a:t>
            </a:r>
            <a:endParaRPr sz="4000" dirty="0"/>
          </a:p>
        </p:txBody>
      </p:sp>
      <p:sp>
        <p:nvSpPr>
          <p:cNvPr id="1444924757" name="Textfeld 2"/>
          <p:cNvSpPr txBox="1"/>
          <p:nvPr/>
        </p:nvSpPr>
        <p:spPr bwMode="auto">
          <a:xfrm>
            <a:off x="563636" y="2574062"/>
            <a:ext cx="85153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1: Tablet-Basics</a:t>
            </a:r>
            <a:endParaRPr sz="2400" dirty="0"/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2: Das Tablet im Unterricht</a:t>
            </a:r>
            <a:endParaRPr sz="2400"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sz="24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3: Kommunikation</a:t>
            </a:r>
            <a:endParaRPr sz="2400" dirty="0"/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de-DE" sz="2400" b="0" i="0" u="none" strike="noStrike" cap="none" spc="0" dirty="0">
              <a:ln>
                <a:noFill/>
              </a:ln>
              <a:solidFill>
                <a:srgbClr val="000000"/>
              </a:solidFill>
              <a:latin typeface="Aptos"/>
              <a:cs typeface="Arial"/>
            </a:endParaRPr>
          </a:p>
          <a:p>
            <a:pPr marL="457200" marR="0" lvl="0" indent="-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de-DE" sz="2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ptos"/>
                <a:cs typeface="Arial"/>
              </a:rPr>
              <a:t>Modul 4: Das Tablet souverän nutzen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17752C-EBB5-51EB-95D8-07D14FBF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7605">
            <a:off x="6894570" y="2595162"/>
            <a:ext cx="3922757" cy="289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platzhalter 28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000"/>
              <a:t>Unterrichtsverlauf</a:t>
            </a:r>
            <a:endParaRPr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IMPULS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Motivierender Einstieg in das Thema im Klassenverband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3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WEBLEKTION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5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Eigenständige Erarbeitung der Inhalte durch die Schülerinnen und Schüler am </a:t>
            </a:r>
          </a:p>
          <a:p>
            <a:pPr>
              <a:defRPr/>
            </a:pPr>
            <a:r>
              <a:rPr lang="de-DE" sz="2000" dirty="0"/>
              <a:t>digitalen Endgerät</a:t>
            </a:r>
            <a:endParaRPr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400"/>
              <a:t>PLENUM</a:t>
            </a:r>
            <a:endParaRPr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9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000" dirty="0"/>
              <a:t>Wiederholung und Vertiefung der Inhalte im Klassenverband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9727" y="2040297"/>
            <a:ext cx="3638320" cy="4125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Grafik 14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39569" y="2213114"/>
            <a:ext cx="3966594" cy="358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Lehrkräfte-Begleitmaterial</a:t>
            </a:r>
            <a:endParaRPr/>
          </a:p>
        </p:txBody>
      </p:sp>
      <p:pic>
        <p:nvPicPr>
          <p:cNvPr id="13" name="Grafik 12" descr="Ein Bild, das Text, Elektronik, Computer, Screenshot enthält.&#10;&#10;KI-generierte Inhalte können fehlerhaft sein.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03186" y="1406939"/>
            <a:ext cx="423076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Dokument, Schrif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95199" y="1055687"/>
            <a:ext cx="4801601" cy="5123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184991" y="2066544"/>
            <a:ext cx="2232249" cy="1285369"/>
          </a:xfrm>
          <a:prstGeom prst="wedgeRoundRectCallout">
            <a:avLst>
              <a:gd name="adj1" fmla="val 68758"/>
              <a:gd name="adj2" fmla="val -8923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Überblick über die Schwerpunkte</a:t>
            </a:r>
            <a:endParaRPr sz="2400" dirty="0"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184991" y="4564560"/>
            <a:ext cx="2232248" cy="1520807"/>
          </a:xfrm>
          <a:prstGeom prst="wedgeRoundRectCallout">
            <a:avLst>
              <a:gd name="adj1" fmla="val 69681"/>
              <a:gd name="adj2" fmla="val -511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Einordnung der zu erwerbenden Kompetenzen</a:t>
            </a:r>
            <a:endParaRPr sz="2400" dirty="0"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7498081" y="2549472"/>
            <a:ext cx="1755647" cy="952680"/>
          </a:xfrm>
          <a:prstGeom prst="wedgeRoundRectCallout">
            <a:avLst>
              <a:gd name="adj1" fmla="val -111741"/>
              <a:gd name="adj2" fmla="val -335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Inhalte des Kapitels</a:t>
            </a:r>
            <a:endParaRPr sz="240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okument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22724" y="953480"/>
            <a:ext cx="4807513" cy="5141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Abgerundete rechteckige Legende 29"/>
          <p:cNvSpPr/>
          <p:nvPr/>
        </p:nvSpPr>
        <p:spPr bwMode="auto">
          <a:xfrm>
            <a:off x="1207009" y="2432384"/>
            <a:ext cx="2203704" cy="1202755"/>
          </a:xfrm>
          <a:prstGeom prst="wedgeRoundRectCallout">
            <a:avLst>
              <a:gd name="adj1" fmla="val 74524"/>
              <a:gd name="adj2" fmla="val -1250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Empfehlung zum zeitlichen Umfang</a:t>
            </a:r>
            <a:endParaRPr sz="2400" dirty="0"/>
          </a:p>
        </p:txBody>
      </p:sp>
      <p:sp>
        <p:nvSpPr>
          <p:cNvPr id="31" name="Abgerundete rechteckige Legende 30"/>
          <p:cNvSpPr/>
          <p:nvPr/>
        </p:nvSpPr>
        <p:spPr bwMode="auto">
          <a:xfrm>
            <a:off x="1419563" y="4654807"/>
            <a:ext cx="1865262" cy="1202755"/>
          </a:xfrm>
          <a:prstGeom prst="wedgeRoundRectCallout">
            <a:avLst>
              <a:gd name="adj1" fmla="val 85005"/>
              <a:gd name="adj2" fmla="val -603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Tipps &amp; ergänzende Hinweise</a:t>
            </a:r>
            <a:endParaRPr sz="2400" dirty="0"/>
          </a:p>
        </p:txBody>
      </p:sp>
      <p:sp>
        <p:nvSpPr>
          <p:cNvPr id="32" name="Abgerundete rechteckige Legende 31"/>
          <p:cNvSpPr/>
          <p:nvPr/>
        </p:nvSpPr>
        <p:spPr bwMode="auto">
          <a:xfrm>
            <a:off x="8842248" y="2848754"/>
            <a:ext cx="2670048" cy="927717"/>
          </a:xfrm>
          <a:prstGeom prst="wedgeRoundRectCallout">
            <a:avLst>
              <a:gd name="adj1" fmla="val -68212"/>
              <a:gd name="adj2" fmla="val -700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Empfehlungen zur Materialauswahl</a:t>
            </a:r>
            <a:endParaRPr sz="240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0 Kapitel-Infos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Elektronik, Screenshot, Software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8949" y="2126271"/>
            <a:ext cx="5094102" cy="3974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Abgerundete rechteckige Legende 4"/>
          <p:cNvSpPr/>
          <p:nvPr/>
        </p:nvSpPr>
        <p:spPr bwMode="auto">
          <a:xfrm>
            <a:off x="9324097" y="2077879"/>
            <a:ext cx="2160768" cy="1272164"/>
          </a:xfrm>
          <a:prstGeom prst="wedgeRoundRectCallout">
            <a:avLst>
              <a:gd name="adj1" fmla="val -100263"/>
              <a:gd name="adj2" fmla="val 403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verschiedene Impulse zur Auswahl</a:t>
            </a:r>
            <a:endParaRPr sz="2400" dirty="0"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152337" y="2783089"/>
            <a:ext cx="3642423" cy="1670039"/>
          </a:xfrm>
          <a:prstGeom prst="wedgeRoundRectCallout">
            <a:avLst>
              <a:gd name="adj1" fmla="val 74800"/>
              <a:gd name="adj2" fmla="val -2273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Überblick über</a:t>
            </a:r>
            <a:endParaRPr sz="24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2400" dirty="0"/>
              <a:t>Dauer</a:t>
            </a:r>
            <a:endParaRPr sz="24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2400" dirty="0"/>
              <a:t>Kognitive Aktivierung</a:t>
            </a:r>
            <a:endParaRPr sz="2400" dirty="0"/>
          </a:p>
          <a:p>
            <a:pPr marL="285750" indent="-285750">
              <a:buFont typeface="Arial"/>
              <a:buChar char="•"/>
              <a:defRPr/>
            </a:pPr>
            <a:r>
              <a:rPr lang="de-DE" sz="2400" dirty="0"/>
              <a:t>Vorbereitungsaufwand</a:t>
            </a:r>
            <a:endParaRPr sz="2400" dirty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8826508" y="4144039"/>
            <a:ext cx="2864183" cy="873148"/>
          </a:xfrm>
          <a:prstGeom prst="wedgeRoundRectCallout">
            <a:avLst>
              <a:gd name="adj1" fmla="val -87874"/>
              <a:gd name="adj2" fmla="val 3533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Zusammenfassung des Inhalts</a:t>
            </a:r>
            <a:endParaRPr sz="2400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  <p:sp>
        <p:nvSpPr>
          <p:cNvPr id="13" name="Abgerundete rechteckige Legende 6"/>
          <p:cNvSpPr/>
          <p:nvPr/>
        </p:nvSpPr>
        <p:spPr bwMode="auto">
          <a:xfrm>
            <a:off x="1645921" y="5109946"/>
            <a:ext cx="2011679" cy="1273890"/>
          </a:xfrm>
          <a:prstGeom prst="wedgeRoundRectCallout">
            <a:avLst>
              <a:gd name="adj1" fmla="val 100084"/>
              <a:gd name="adj2" fmla="val -2153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ausführliche Infos und Material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Elektronik, Menschliches Gesicht, Computer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4286" y="1199321"/>
            <a:ext cx="3583841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bgerundete rechteckige Legende 1"/>
          <p:cNvSpPr/>
          <p:nvPr/>
        </p:nvSpPr>
        <p:spPr bwMode="auto">
          <a:xfrm>
            <a:off x="1296321" y="4552063"/>
            <a:ext cx="2013808" cy="825950"/>
          </a:xfrm>
          <a:prstGeom prst="wedgeRoundRectCallout">
            <a:avLst>
              <a:gd name="adj1" fmla="val 85235"/>
              <a:gd name="adj2" fmla="val 1118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anpassbares Material</a:t>
            </a:r>
            <a:endParaRPr sz="2400" dirty="0"/>
          </a:p>
        </p:txBody>
      </p:sp>
      <p:sp>
        <p:nvSpPr>
          <p:cNvPr id="5" name="Abgerundete rechteckige Legende 4"/>
          <p:cNvSpPr/>
          <p:nvPr/>
        </p:nvSpPr>
        <p:spPr bwMode="auto">
          <a:xfrm>
            <a:off x="7900417" y="2714122"/>
            <a:ext cx="3136392" cy="1318382"/>
          </a:xfrm>
          <a:prstGeom prst="wedgeRoundRectCallout">
            <a:avLst>
              <a:gd name="adj1" fmla="val -87876"/>
              <a:gd name="adj2" fmla="val 5340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sofort einsetzbares Material – </a:t>
            </a:r>
          </a:p>
          <a:p>
            <a:pPr>
              <a:defRPr/>
            </a:pPr>
            <a:r>
              <a:rPr lang="de-DE" sz="2400" dirty="0"/>
              <a:t>ganz ohne Download</a:t>
            </a:r>
            <a:endParaRPr sz="2400" dirty="0"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637952" y="2355695"/>
            <a:ext cx="2316543" cy="1569778"/>
          </a:xfrm>
          <a:prstGeom prst="wedgeRoundRectCallout">
            <a:avLst>
              <a:gd name="adj1" fmla="val 91637"/>
              <a:gd name="adj2" fmla="val -646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 dirty="0"/>
              <a:t>schnelle Übersicht über den Ablauf der Methode</a:t>
            </a:r>
            <a:endParaRPr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33969" y="5760449"/>
            <a:ext cx="1254258" cy="273009"/>
          </a:xfrm>
          <a:prstGeom prst="rect">
            <a:avLst/>
          </a:prstGeom>
        </p:spPr>
      </p:pic>
      <p:sp>
        <p:nvSpPr>
          <p:cNvPr id="16" name="Textplatzhalter 2"/>
          <p:cNvSpPr>
            <a:spLocks noGrp="1"/>
          </p:cNvSpPr>
          <p:nvPr>
            <p:ph type="body" sz="quarter" idx="32"/>
          </p:nvPr>
        </p:nvSpPr>
        <p:spPr bwMode="auto">
          <a:xfrm>
            <a:off x="417513" y="336550"/>
            <a:ext cx="8753475" cy="1438275"/>
          </a:xfrm>
        </p:spPr>
        <p:txBody>
          <a:bodyPr/>
          <a:lstStyle/>
          <a:p>
            <a:pPr>
              <a:defRPr/>
            </a:pPr>
            <a:r>
              <a:rPr lang="de-DE" sz="4000"/>
              <a:t>1 Einstieg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KI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Breitbild</PresentationFormat>
  <Paragraphs>92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Aptos</vt:lpstr>
      <vt:lpstr>Arial</vt:lpstr>
      <vt:lpstr>Atkinson Hyperlegible</vt:lpstr>
      <vt:lpstr>Atkinson Hyperlegible Bold</vt:lpstr>
      <vt:lpstr>Lexend</vt:lpstr>
      <vt:lpstr>Lexend Deca Black</vt:lpstr>
      <vt:lpstr>Lexend Deca Medium</vt:lpstr>
      <vt:lpstr>KI-Kompass</vt:lpstr>
      <vt:lpstr>2_KI-Kompass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Weigelt, Marion</cp:lastModifiedBy>
  <cp:revision>79</cp:revision>
  <dcterms:created xsi:type="dcterms:W3CDTF">2025-06-17T13:43:22Z</dcterms:created>
  <dcterms:modified xsi:type="dcterms:W3CDTF">2026-06-06T20:12:25Z</dcterms:modified>
</cp:coreProperties>
</file>