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19"/>
  </p:notesMasterIdLst>
  <p:sldIdLst>
    <p:sldId id="256" r:id="rId3"/>
    <p:sldId id="257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CDC645D-E6A5-024C-AE7E-D02B2C6B205E}" type="datetimeFigureOut">
              <a:rPr lang="de-DE"/>
              <a:t>11.05.26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B74503C-B16A-D841-976F-396B4BED49B3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9037857-EDCE-00E7-125C-2FFAA42D9E3B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1EFE6EC-55B2-68A0-8712-1DC4CC28DE03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1EFE6EC-55B2-68A0-8712-1DC4CC28DE03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1D46120-AC18-E929-EEFB-AC3E546EFDD0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72B643D-2170-2C0D-CBDD-A3D631A41BB6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72B643D-2170-2C0D-CBDD-A3D631A41BB6}" type="slidenum">
              <a:rPr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174411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28667613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6529495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F83F20-25C9-9D64-AEE8-A2976B26B398}" type="slidenum">
              <a:rPr sz="12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3</a:t>
            </a:fld>
            <a:endParaRPr sz="1200" b="0" i="0" u="none" strike="noStrike" cap="none" spc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D933C4E-6B32-479B-ED10-78E18E91CB05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Weblek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Titel Weblektion</a:t>
            </a:r>
            <a:endParaRPr/>
          </a:p>
        </p:txBody>
      </p:sp>
      <p:sp>
        <p:nvSpPr>
          <p:cNvPr id="11" name="Rechteck 10"/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Freeform 16"/>
          <p:cNvSpPr/>
          <p:nvPr userDrawn="1"/>
        </p:nvSpPr>
        <p:spPr bwMode="auto">
          <a:xfrm>
            <a:off x="1182589" y="2108202"/>
            <a:ext cx="2853929" cy="336766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noFill/>
          <a:ln w="38100" cap="sq">
            <a:solidFill>
              <a:schemeClr val="accent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Textfeld 19"/>
          <p:cNvSpPr txBox="1"/>
          <p:nvPr userDrawn="1"/>
        </p:nvSpPr>
        <p:spPr bwMode="auto">
          <a:xfrm>
            <a:off x="1182589" y="4823423"/>
            <a:ext cx="285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>
                <a:latin typeface="Atkinson Hyperlegible"/>
              </a:rPr>
              <a:t>Scanne den QR-Code</a:t>
            </a:r>
            <a:endParaRPr/>
          </a:p>
        </p:txBody>
      </p:sp>
      <p:grpSp>
        <p:nvGrpSpPr>
          <p:cNvPr id="36" name="Gruppieren 35"/>
          <p:cNvGrpSpPr/>
          <p:nvPr userDrawn="1"/>
        </p:nvGrpSpPr>
        <p:grpSpPr bwMode="auto">
          <a:xfrm>
            <a:off x="5478050" y="2706930"/>
            <a:ext cx="5355080" cy="734231"/>
            <a:chOff x="5478050" y="2964569"/>
            <a:chExt cx="5355080" cy="734231"/>
          </a:xfrm>
        </p:grpSpPr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/>
          </p:blipFill>
          <p:spPr bwMode="auto">
            <a:xfrm>
              <a:off x="5478050" y="2964569"/>
              <a:ext cx="733292" cy="734231"/>
            </a:xfrm>
            <a:prstGeom prst="rect">
              <a:avLst/>
            </a:prstGeom>
          </p:spPr>
        </p:pic>
        <p:grpSp>
          <p:nvGrpSpPr>
            <p:cNvPr id="35" name="Gruppieren 34"/>
            <p:cNvGrpSpPr/>
            <p:nvPr userDrawn="1"/>
          </p:nvGrpSpPr>
          <p:grpSpPr bwMode="auto">
            <a:xfrm>
              <a:off x="6226390" y="2986605"/>
              <a:ext cx="4606740" cy="690158"/>
              <a:chOff x="6226390" y="3011963"/>
              <a:chExt cx="4606740" cy="690158"/>
            </a:xfrm>
          </p:grpSpPr>
          <p:sp>
            <p:nvSpPr>
              <p:cNvPr id="17" name="Textfeld 16"/>
              <p:cNvSpPr txBox="1"/>
              <p:nvPr userDrawn="1"/>
            </p:nvSpPr>
            <p:spPr bwMode="auto">
              <a:xfrm>
                <a:off x="6226390" y="3011963"/>
                <a:ext cx="44611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latin typeface="Atkinson Hyperlegible"/>
                  </a:rPr>
                  <a:t>Kopfhörer bereithalten!</a:t>
                </a:r>
                <a:endParaRPr/>
              </a:p>
            </p:txBody>
          </p:sp>
          <p:sp>
            <p:nvSpPr>
              <p:cNvPr id="18" name="Textfeld 17"/>
              <p:cNvSpPr txBox="1"/>
              <p:nvPr userDrawn="1"/>
            </p:nvSpPr>
            <p:spPr bwMode="auto">
              <a:xfrm>
                <a:off x="6226391" y="3332789"/>
                <a:ext cx="46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800" b="0">
                    <a:latin typeface="Atkinson Hyperlegible"/>
                  </a:rPr>
                  <a:t>Du brauchst sie für Videos und Audios</a:t>
                </a:r>
                <a:endParaRPr/>
              </a:p>
            </p:txBody>
          </p:sp>
        </p:grpSp>
      </p:grpSp>
      <p:sp>
        <p:nvSpPr>
          <p:cNvPr id="24" name="Textfeld 23"/>
          <p:cNvSpPr txBox="1"/>
          <p:nvPr userDrawn="1"/>
        </p:nvSpPr>
        <p:spPr bwMode="auto">
          <a:xfrm>
            <a:off x="5195341" y="2108201"/>
            <a:ext cx="446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chemeClr val="accent1"/>
                </a:solidFill>
                <a:latin typeface="Lexend Deca Black"/>
                <a:cs typeface="Lexend Deca Black"/>
              </a:rPr>
              <a:t>Jetzt bist du dran!</a:t>
            </a:r>
            <a:endParaRPr/>
          </a:p>
        </p:txBody>
      </p:sp>
      <p:sp>
        <p:nvSpPr>
          <p:cNvPr id="34" name="Textfeld 33"/>
          <p:cNvSpPr txBox="1"/>
          <p:nvPr userDrawn="1"/>
        </p:nvSpPr>
        <p:spPr bwMode="auto">
          <a:xfrm>
            <a:off x="1182588" y="5106536"/>
            <a:ext cx="28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800" b="0">
                <a:latin typeface="Atkinson Hyperlegible"/>
              </a:rPr>
              <a:t>und starte die Weblektion</a:t>
            </a:r>
            <a:endParaRPr/>
          </a:p>
        </p:txBody>
      </p:sp>
      <p:sp>
        <p:nvSpPr>
          <p:cNvPr id="38" name="Abgerundetes Rechteck 37"/>
          <p:cNvSpPr/>
          <p:nvPr userDrawn="1"/>
        </p:nvSpPr>
        <p:spPr bwMode="auto">
          <a:xfrm>
            <a:off x="494504" y="5624801"/>
            <a:ext cx="11202992" cy="494128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Arbeitszeit: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945246" y="564453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  <p:sp>
        <p:nvSpPr>
          <p:cNvPr id="6" name="Bildplatzhalter 5"/>
          <p:cNvSpPr>
            <a:spLocks noGrp="1"/>
          </p:cNvSpPr>
          <p:nvPr userDrawn="1">
            <p:ph type="pic" sz="quarter" idx="33"/>
          </p:nvPr>
        </p:nvSpPr>
        <p:spPr bwMode="auto">
          <a:xfrm>
            <a:off x="1439551" y="2296611"/>
            <a:ext cx="2340000" cy="22869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hteck: abgerundete Ecken 6"/>
          <p:cNvSpPr/>
          <p:nvPr userDrawn="1"/>
        </p:nvSpPr>
        <p:spPr bwMode="auto">
          <a:xfrm>
            <a:off x="5184950" y="2657185"/>
            <a:ext cx="5770391" cy="83453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4" name="Gruppieren 13"/>
          <p:cNvGrpSpPr/>
          <p:nvPr userDrawn="1"/>
        </p:nvGrpSpPr>
        <p:grpSpPr bwMode="auto">
          <a:xfrm>
            <a:off x="5177361" y="3761987"/>
            <a:ext cx="5770391" cy="1588360"/>
            <a:chOff x="5177361" y="3761987"/>
            <a:chExt cx="5770391" cy="1588360"/>
          </a:xfrm>
        </p:grpSpPr>
        <p:grpSp>
          <p:nvGrpSpPr>
            <p:cNvPr id="12" name="Gruppieren 11"/>
            <p:cNvGrpSpPr/>
            <p:nvPr userDrawn="1"/>
          </p:nvGrpSpPr>
          <p:grpSpPr bwMode="auto">
            <a:xfrm>
              <a:off x="5423369" y="3781081"/>
              <a:ext cx="4548040" cy="1569265"/>
              <a:chOff x="5423369" y="3781081"/>
              <a:chExt cx="4548040" cy="1569265"/>
            </a:xfrm>
          </p:grpSpPr>
          <p:sp>
            <p:nvSpPr>
              <p:cNvPr id="27" name="Textfeld 26"/>
              <p:cNvSpPr txBox="1"/>
              <p:nvPr userDrawn="1"/>
            </p:nvSpPr>
            <p:spPr bwMode="auto">
              <a:xfrm>
                <a:off x="5423369" y="3781081"/>
                <a:ext cx="4466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solidFill>
                      <a:schemeClr val="accent1"/>
                    </a:solidFill>
                    <a:latin typeface="Atkinson Hyperlegible"/>
                  </a:rPr>
                  <a:t>So gehst du vor:</a:t>
                </a:r>
                <a:endParaRPr/>
              </a:p>
            </p:txBody>
          </p:sp>
          <p:sp>
            <p:nvSpPr>
              <p:cNvPr id="29" name="Textfeld 28"/>
              <p:cNvSpPr txBox="1"/>
              <p:nvPr userDrawn="1"/>
            </p:nvSpPr>
            <p:spPr bwMode="auto">
              <a:xfrm>
                <a:off x="5423369" y="4150018"/>
                <a:ext cx="45480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Öffne die Weblektion mit deinem Tablet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Bearbeite alle Aufgaben der Reihe nach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Bei Fragen: Melde dich leise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Arbeite in deinem eigenen Tempo</a:t>
                </a:r>
                <a:endParaRPr/>
              </a:p>
            </p:txBody>
          </p:sp>
        </p:grpSp>
        <p:sp>
          <p:nvSpPr>
            <p:cNvPr id="25" name="Rechteck: abgerundete Ecken 24"/>
            <p:cNvSpPr/>
            <p:nvPr userDrawn="1"/>
          </p:nvSpPr>
          <p:spPr bwMode="auto">
            <a:xfrm>
              <a:off x="5177361" y="3761987"/>
              <a:ext cx="5770391" cy="1588360"/>
            </a:xfrm>
            <a:prstGeom prst="roundRect">
              <a:avLst>
                <a:gd name="adj" fmla="val 8504"/>
              </a:avLst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cxnSp>
        <p:nvCxnSpPr>
          <p:cNvPr id="10" name="Gerader Verbinder 9"/>
          <p:cNvCxnSpPr>
            <a:cxnSpLocks/>
          </p:cNvCxnSpPr>
          <p:nvPr userDrawn="1"/>
        </p:nvCxnSpPr>
        <p:spPr bwMode="auto">
          <a:xfrm>
            <a:off x="1182588" y="4750182"/>
            <a:ext cx="2853929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32139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83861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0"/>
            <a:ext cx="2586433" cy="183537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716066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714160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3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3212334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70935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7930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9" name="Abgerundetes Rechteck 28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0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7516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1" y="336735"/>
            <a:ext cx="8754131" cy="14382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89" y="2247739"/>
            <a:ext cx="11685600" cy="26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Freeform 16"/>
          <p:cNvSpPr/>
          <p:nvPr userDrawn="1"/>
        </p:nvSpPr>
        <p:spPr bwMode="auto">
          <a:xfrm>
            <a:off x="8843567" y="2504356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reeform 16"/>
          <p:cNvSpPr/>
          <p:nvPr userDrawn="1"/>
        </p:nvSpPr>
        <p:spPr bwMode="auto">
          <a:xfrm>
            <a:off x="494503" y="2504356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reeform 31"/>
          <p:cNvSpPr/>
          <p:nvPr userDrawn="1"/>
        </p:nvSpPr>
        <p:spPr bwMode="auto">
          <a:xfrm>
            <a:off x="1703295" y="2302385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TextBox 32"/>
          <p:cNvSpPr txBox="1"/>
          <p:nvPr userDrawn="1"/>
        </p:nvSpPr>
        <p:spPr bwMode="auto">
          <a:xfrm>
            <a:off x="1748419" y="2329279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7" name="Freeform 16"/>
          <p:cNvSpPr/>
          <p:nvPr userDrawn="1"/>
        </p:nvSpPr>
        <p:spPr bwMode="auto">
          <a:xfrm>
            <a:off x="4680279" y="2504355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TextBox 17"/>
          <p:cNvSpPr txBox="1"/>
          <p:nvPr userDrawn="1"/>
        </p:nvSpPr>
        <p:spPr bwMode="auto">
          <a:xfrm>
            <a:off x="4680279" y="2746764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9" name="Freeform 31"/>
          <p:cNvSpPr/>
          <p:nvPr userDrawn="1"/>
        </p:nvSpPr>
        <p:spPr bwMode="auto">
          <a:xfrm>
            <a:off x="5866582" y="2302385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" name="TextBox 32"/>
          <p:cNvSpPr txBox="1"/>
          <p:nvPr userDrawn="1"/>
        </p:nvSpPr>
        <p:spPr bwMode="auto">
          <a:xfrm>
            <a:off x="5911706" y="2329279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11" name="Freeform 31"/>
          <p:cNvSpPr/>
          <p:nvPr userDrawn="1"/>
        </p:nvSpPr>
        <p:spPr bwMode="auto">
          <a:xfrm>
            <a:off x="10013659" y="2302385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TextBox 32"/>
          <p:cNvSpPr txBox="1"/>
          <p:nvPr userDrawn="1"/>
        </p:nvSpPr>
        <p:spPr bwMode="auto">
          <a:xfrm>
            <a:off x="10058783" y="2329279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39191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3848233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43167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3890139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418422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3878958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9" name="TextBox 17"/>
          <p:cNvSpPr txBox="1"/>
          <p:nvPr userDrawn="1"/>
        </p:nvSpPr>
        <p:spPr bwMode="auto">
          <a:xfrm>
            <a:off x="516992" y="2729791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Weblek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Titel Weblektion</a:t>
            </a:r>
            <a:endParaRPr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3"/>
          </p:nvPr>
        </p:nvSpPr>
        <p:spPr bwMode="auto">
          <a:xfrm>
            <a:off x="1439553" y="2294392"/>
            <a:ext cx="2340000" cy="234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" name="Rechteck 10"/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Freeform 16"/>
          <p:cNvSpPr/>
          <p:nvPr userDrawn="1"/>
        </p:nvSpPr>
        <p:spPr bwMode="auto">
          <a:xfrm>
            <a:off x="1182589" y="2108202"/>
            <a:ext cx="2853929" cy="336766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noFill/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Textfeld 19"/>
          <p:cNvSpPr txBox="1"/>
          <p:nvPr userDrawn="1"/>
        </p:nvSpPr>
        <p:spPr bwMode="auto">
          <a:xfrm>
            <a:off x="1182589" y="4823423"/>
            <a:ext cx="285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>
                <a:latin typeface="Atkinson Hyperlegible"/>
              </a:rPr>
              <a:t>Scanne den QR-Code</a:t>
            </a:r>
            <a:endParaRPr/>
          </a:p>
        </p:txBody>
      </p:sp>
      <p:grpSp>
        <p:nvGrpSpPr>
          <p:cNvPr id="36" name="Gruppieren 35"/>
          <p:cNvGrpSpPr/>
          <p:nvPr userDrawn="1"/>
        </p:nvGrpSpPr>
        <p:grpSpPr bwMode="auto">
          <a:xfrm>
            <a:off x="5478050" y="2706930"/>
            <a:ext cx="5355080" cy="734231"/>
            <a:chOff x="5478050" y="2964569"/>
            <a:chExt cx="5355080" cy="734231"/>
          </a:xfrm>
        </p:grpSpPr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5478050" y="2964569"/>
              <a:ext cx="733292" cy="734231"/>
            </a:xfrm>
            <a:prstGeom prst="rect">
              <a:avLst/>
            </a:prstGeom>
          </p:spPr>
        </p:pic>
        <p:grpSp>
          <p:nvGrpSpPr>
            <p:cNvPr id="35" name="Gruppieren 34"/>
            <p:cNvGrpSpPr/>
            <p:nvPr userDrawn="1"/>
          </p:nvGrpSpPr>
          <p:grpSpPr bwMode="auto">
            <a:xfrm>
              <a:off x="6226390" y="2986605"/>
              <a:ext cx="4606740" cy="690158"/>
              <a:chOff x="6226390" y="3011963"/>
              <a:chExt cx="4606740" cy="690158"/>
            </a:xfrm>
          </p:grpSpPr>
          <p:sp>
            <p:nvSpPr>
              <p:cNvPr id="17" name="Textfeld 16"/>
              <p:cNvSpPr txBox="1"/>
              <p:nvPr userDrawn="1"/>
            </p:nvSpPr>
            <p:spPr bwMode="auto">
              <a:xfrm>
                <a:off x="6226390" y="3011963"/>
                <a:ext cx="44611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latin typeface="Atkinson Hyperlegible"/>
                  </a:rPr>
                  <a:t>Kopfhörer bereithalten!</a:t>
                </a:r>
                <a:endParaRPr/>
              </a:p>
            </p:txBody>
          </p:sp>
          <p:sp>
            <p:nvSpPr>
              <p:cNvPr id="18" name="Textfeld 17"/>
              <p:cNvSpPr txBox="1"/>
              <p:nvPr userDrawn="1"/>
            </p:nvSpPr>
            <p:spPr bwMode="auto">
              <a:xfrm>
                <a:off x="6226391" y="3332789"/>
                <a:ext cx="46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800" b="0">
                    <a:latin typeface="Atkinson Hyperlegible"/>
                  </a:rPr>
                  <a:t>Du brauchst sie für Videos und Audios</a:t>
                </a:r>
                <a:endParaRPr/>
              </a:p>
            </p:txBody>
          </p:sp>
        </p:grpSp>
      </p:grpSp>
      <p:sp>
        <p:nvSpPr>
          <p:cNvPr id="23" name="Freeform 16"/>
          <p:cNvSpPr/>
          <p:nvPr userDrawn="1"/>
        </p:nvSpPr>
        <p:spPr bwMode="auto">
          <a:xfrm>
            <a:off x="5184950" y="2609747"/>
            <a:ext cx="5760000" cy="92859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noFill/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4" name="Textfeld 23"/>
          <p:cNvSpPr txBox="1"/>
          <p:nvPr userDrawn="1"/>
        </p:nvSpPr>
        <p:spPr bwMode="auto">
          <a:xfrm>
            <a:off x="5195341" y="2108201"/>
            <a:ext cx="446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rgbClr val="00B0F0"/>
                </a:solidFill>
                <a:latin typeface="Lexend Deca Black"/>
                <a:cs typeface="Lexend Deca Black"/>
              </a:rPr>
              <a:t>Jetzt bist du dran!</a:t>
            </a:r>
            <a:endParaRPr/>
          </a:p>
        </p:txBody>
      </p:sp>
      <p:grpSp>
        <p:nvGrpSpPr>
          <p:cNvPr id="33" name="Gruppieren 32"/>
          <p:cNvGrpSpPr/>
          <p:nvPr userDrawn="1"/>
        </p:nvGrpSpPr>
        <p:grpSpPr bwMode="auto">
          <a:xfrm>
            <a:off x="5184950" y="3690132"/>
            <a:ext cx="5760000" cy="1739117"/>
            <a:chOff x="5184950" y="4204482"/>
            <a:chExt cx="5760000" cy="1739117"/>
          </a:xfrm>
        </p:grpSpPr>
        <p:sp>
          <p:nvSpPr>
            <p:cNvPr id="26" name="Freeform 16"/>
            <p:cNvSpPr/>
            <p:nvPr userDrawn="1"/>
          </p:nvSpPr>
          <p:spPr bwMode="auto">
            <a:xfrm>
              <a:off x="5184950" y="4204482"/>
              <a:ext cx="5760000" cy="1739117"/>
            </a:xfrm>
            <a:custGeom>
              <a:avLst/>
              <a:gdLst/>
              <a:ahLst/>
              <a:cxnLst/>
              <a:rect l="l" t="t" r="r" b="b"/>
              <a:pathLst>
                <a:path w="1098248" h="986972" extrusionOk="0">
                  <a:moveTo>
                    <a:pt x="37132" y="0"/>
                  </a:moveTo>
                  <a:lnTo>
                    <a:pt x="1061116" y="0"/>
                  </a:lnTo>
                  <a:cubicBezTo>
                    <a:pt x="1070964" y="0"/>
                    <a:pt x="1080408" y="3912"/>
                    <a:pt x="1087372" y="10876"/>
                  </a:cubicBezTo>
                  <a:cubicBezTo>
                    <a:pt x="1094336" y="17839"/>
                    <a:pt x="1098248" y="27284"/>
                    <a:pt x="1098248" y="37132"/>
                  </a:cubicBezTo>
                  <a:lnTo>
                    <a:pt x="1098248" y="949839"/>
                  </a:lnTo>
                  <a:cubicBezTo>
                    <a:pt x="1098248" y="970347"/>
                    <a:pt x="1081623" y="986972"/>
                    <a:pt x="1061116" y="986972"/>
                  </a:cubicBezTo>
                  <a:lnTo>
                    <a:pt x="37132" y="986972"/>
                  </a:lnTo>
                  <a:cubicBezTo>
                    <a:pt x="27284" y="986972"/>
                    <a:pt x="17839" y="983059"/>
                    <a:pt x="10876" y="976096"/>
                  </a:cubicBezTo>
                  <a:cubicBezTo>
                    <a:pt x="3912" y="969132"/>
                    <a:pt x="0" y="959687"/>
                    <a:pt x="0" y="949839"/>
                  </a:cubicBezTo>
                  <a:lnTo>
                    <a:pt x="0" y="37132"/>
                  </a:lnTo>
                  <a:cubicBezTo>
                    <a:pt x="0" y="16625"/>
                    <a:pt x="16625" y="0"/>
                    <a:pt x="37132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DFE2E7"/>
              </a:solidFill>
              <a:prstDash val="solid"/>
              <a:miter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7" name="Textfeld 26"/>
            <p:cNvSpPr txBox="1"/>
            <p:nvPr userDrawn="1"/>
          </p:nvSpPr>
          <p:spPr bwMode="auto">
            <a:xfrm>
              <a:off x="5423369" y="4295431"/>
              <a:ext cx="44668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2000" b="1">
                  <a:solidFill>
                    <a:srgbClr val="00B0F0"/>
                  </a:solidFill>
                  <a:latin typeface="Atkinson Hyperlegible"/>
                </a:rPr>
                <a:t>So gehst du vor:</a:t>
              </a:r>
              <a:endParaRPr/>
            </a:p>
          </p:txBody>
        </p:sp>
        <p:sp>
          <p:nvSpPr>
            <p:cNvPr id="29" name="Textfeld 28"/>
            <p:cNvSpPr txBox="1"/>
            <p:nvPr userDrawn="1"/>
          </p:nvSpPr>
          <p:spPr bwMode="auto">
            <a:xfrm>
              <a:off x="5423369" y="4664368"/>
              <a:ext cx="454804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  <a:defRPr/>
              </a:pPr>
              <a:r>
                <a:rPr lang="de-DE">
                  <a:latin typeface="Atkinson Hyperlegible"/>
                </a:rPr>
                <a:t>Öffne die Weblektion mit deinem Tablet</a:t>
              </a:r>
              <a:endParaRPr/>
            </a:p>
            <a:p>
              <a:pPr marL="285750" indent="-285750">
                <a:buFont typeface="Arial"/>
                <a:buChar char="•"/>
                <a:defRPr/>
              </a:pPr>
              <a:r>
                <a:rPr lang="de-DE">
                  <a:latin typeface="Atkinson Hyperlegible"/>
                </a:rPr>
                <a:t>Bearbeite alle Aufgaben der Reihe nach</a:t>
              </a:r>
              <a:endParaRPr/>
            </a:p>
            <a:p>
              <a:pPr marL="285750" indent="-285750">
                <a:buFont typeface="Arial"/>
                <a:buChar char="•"/>
                <a:defRPr/>
              </a:pPr>
              <a:r>
                <a:rPr lang="de-DE">
                  <a:latin typeface="Atkinson Hyperlegible"/>
                </a:rPr>
                <a:t>Bei Fragen: Melde dich leise</a:t>
              </a:r>
              <a:endParaRPr/>
            </a:p>
            <a:p>
              <a:pPr marL="285750" indent="-285750">
                <a:buFont typeface="Arial"/>
                <a:buChar char="•"/>
                <a:defRPr/>
              </a:pPr>
              <a:r>
                <a:rPr lang="de-DE">
                  <a:latin typeface="Atkinson Hyperlegible"/>
                </a:rPr>
                <a:t>Arbeite in deinem eigenen Tempo</a:t>
              </a:r>
              <a:endParaRPr/>
            </a:p>
          </p:txBody>
        </p:sp>
      </p:grpSp>
      <p:sp>
        <p:nvSpPr>
          <p:cNvPr id="34" name="Textfeld 33"/>
          <p:cNvSpPr txBox="1"/>
          <p:nvPr userDrawn="1"/>
        </p:nvSpPr>
        <p:spPr bwMode="auto">
          <a:xfrm>
            <a:off x="1182589" y="5106534"/>
            <a:ext cx="28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800" b="0">
                <a:latin typeface="Atkinson Hyperlegible"/>
              </a:rPr>
              <a:t>und starte die Weblektion</a:t>
            </a:r>
            <a:endParaRPr/>
          </a:p>
        </p:txBody>
      </p:sp>
      <p:sp>
        <p:nvSpPr>
          <p:cNvPr id="38" name="Abgerundetes Rechteck 37"/>
          <p:cNvSpPr/>
          <p:nvPr userDrawn="1"/>
        </p:nvSpPr>
        <p:spPr bwMode="auto">
          <a:xfrm>
            <a:off x="494503" y="5627657"/>
            <a:ext cx="11202992" cy="494128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427888" y="5661621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5" name="Freeform 34"/>
          <p:cNvSpPr/>
          <p:nvPr userDrawn="1"/>
        </p:nvSpPr>
        <p:spPr bwMode="auto">
          <a:xfrm>
            <a:off x="3267669" y="4113953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99330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5" name="Abgerundetes Rechteck 54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267669" y="4187125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568274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9" name="Freeform 34"/>
          <p:cNvSpPr/>
          <p:nvPr userDrawn="1"/>
        </p:nvSpPr>
        <p:spPr bwMode="auto">
          <a:xfrm>
            <a:off x="7430956" y="4139334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72471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7430956" y="4212506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593655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7647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72285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5" name="Freeform 34"/>
          <p:cNvSpPr/>
          <p:nvPr userDrawn="1"/>
        </p:nvSpPr>
        <p:spPr bwMode="auto">
          <a:xfrm>
            <a:off x="3267669" y="4113953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99330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5" name="Abgerundetes Rechteck 54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267669" y="4187125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568274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9" name="Freeform 34"/>
          <p:cNvSpPr/>
          <p:nvPr userDrawn="1"/>
        </p:nvSpPr>
        <p:spPr bwMode="auto">
          <a:xfrm>
            <a:off x="7430956" y="4139334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72471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7430956" y="4212506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593655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4" name="Freeform 34"/>
          <p:cNvSpPr/>
          <p:nvPr userDrawn="1"/>
        </p:nvSpPr>
        <p:spPr bwMode="auto">
          <a:xfrm>
            <a:off x="1196825" y="4084836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70213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96825" y="4158008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539157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6" name="Freeform 34"/>
          <p:cNvSpPr/>
          <p:nvPr userDrawn="1"/>
        </p:nvSpPr>
        <p:spPr bwMode="auto">
          <a:xfrm>
            <a:off x="5360112" y="4110217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9559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5360112" y="4183389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564538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6" name="Freeform 34"/>
          <p:cNvSpPr/>
          <p:nvPr userDrawn="1"/>
        </p:nvSpPr>
        <p:spPr bwMode="auto">
          <a:xfrm>
            <a:off x="9507189" y="4061731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9507189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558438"/>
            <a:ext cx="2853928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1" name="Abgerundetes Rechteck 30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6"/>
            <a:ext cx="2853928" cy="118720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8" name="Abgerundetes Rechteck 7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5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5" name="Freeform 34"/>
          <p:cNvSpPr/>
          <p:nvPr userDrawn="1"/>
        </p:nvSpPr>
        <p:spPr bwMode="auto">
          <a:xfrm>
            <a:off x="1121860" y="4084836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21860" y="4158008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539157"/>
            <a:ext cx="2586433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9" name="Freeform 34"/>
          <p:cNvSpPr/>
          <p:nvPr userDrawn="1"/>
        </p:nvSpPr>
        <p:spPr bwMode="auto">
          <a:xfrm>
            <a:off x="3978585" y="4110217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978585" y="4183389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564538"/>
            <a:ext cx="2586433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3" name="Freeform 34"/>
          <p:cNvSpPr/>
          <p:nvPr userDrawn="1"/>
        </p:nvSpPr>
        <p:spPr bwMode="auto">
          <a:xfrm>
            <a:off x="6869742" y="406173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4710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5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6869742" y="413490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55843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1801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4" name="Freeform 34"/>
          <p:cNvSpPr/>
          <p:nvPr userDrawn="1"/>
        </p:nvSpPr>
        <p:spPr bwMode="auto">
          <a:xfrm>
            <a:off x="9716147" y="405010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33F01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6" name="Textplatzhalter 12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9716147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54680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80" name="Abgerundetes Rechteck 79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1"/>
            <a:ext cx="2586433" cy="11824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140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8686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4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7523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32139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0"/>
            <a:ext cx="2586433" cy="183537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8686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3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3212334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7523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7930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9" name="Abgerundetes Rechteck 28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0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Freeform 16"/>
          <p:cNvSpPr/>
          <p:nvPr userDrawn="1"/>
        </p:nvSpPr>
        <p:spPr bwMode="auto">
          <a:xfrm>
            <a:off x="8843567" y="2504356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reeform 16"/>
          <p:cNvSpPr/>
          <p:nvPr userDrawn="1"/>
        </p:nvSpPr>
        <p:spPr bwMode="auto">
          <a:xfrm>
            <a:off x="494503" y="2504356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reeform 31"/>
          <p:cNvSpPr/>
          <p:nvPr userDrawn="1"/>
        </p:nvSpPr>
        <p:spPr bwMode="auto">
          <a:xfrm>
            <a:off x="1703295" y="2302385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TextBox 32"/>
          <p:cNvSpPr txBox="1"/>
          <p:nvPr userDrawn="1"/>
        </p:nvSpPr>
        <p:spPr bwMode="auto">
          <a:xfrm>
            <a:off x="1748419" y="2329279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7" name="Freeform 16"/>
          <p:cNvSpPr/>
          <p:nvPr userDrawn="1"/>
        </p:nvSpPr>
        <p:spPr bwMode="auto">
          <a:xfrm>
            <a:off x="4680279" y="2504355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TextBox 17"/>
          <p:cNvSpPr txBox="1"/>
          <p:nvPr userDrawn="1"/>
        </p:nvSpPr>
        <p:spPr bwMode="auto">
          <a:xfrm>
            <a:off x="4680279" y="2746764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9" name="Freeform 31"/>
          <p:cNvSpPr/>
          <p:nvPr userDrawn="1"/>
        </p:nvSpPr>
        <p:spPr bwMode="auto">
          <a:xfrm>
            <a:off x="5866582" y="2302385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" name="TextBox 32"/>
          <p:cNvSpPr txBox="1"/>
          <p:nvPr userDrawn="1"/>
        </p:nvSpPr>
        <p:spPr bwMode="auto">
          <a:xfrm>
            <a:off x="5911706" y="2329279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11" name="Freeform 31"/>
          <p:cNvSpPr/>
          <p:nvPr userDrawn="1"/>
        </p:nvSpPr>
        <p:spPr bwMode="auto">
          <a:xfrm>
            <a:off x="10013659" y="2302385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TextBox 32"/>
          <p:cNvSpPr txBox="1"/>
          <p:nvPr userDrawn="1"/>
        </p:nvSpPr>
        <p:spPr bwMode="auto">
          <a:xfrm>
            <a:off x="10058783" y="2329279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39191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3848233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43167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3890139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418422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3878958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9" name="TextBox 17"/>
          <p:cNvSpPr txBox="1"/>
          <p:nvPr userDrawn="1"/>
        </p:nvSpPr>
        <p:spPr bwMode="auto">
          <a:xfrm>
            <a:off x="516992" y="2729791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0692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7647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72285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4" name="Freeform 34"/>
          <p:cNvSpPr/>
          <p:nvPr userDrawn="1"/>
        </p:nvSpPr>
        <p:spPr bwMode="auto">
          <a:xfrm>
            <a:off x="1196825" y="4084836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70213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96825" y="4158008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539157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6" name="Freeform 34"/>
          <p:cNvSpPr/>
          <p:nvPr userDrawn="1"/>
        </p:nvSpPr>
        <p:spPr bwMode="auto">
          <a:xfrm>
            <a:off x="5360112" y="4110217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9559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5360112" y="4183389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564538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6" name="Freeform 34"/>
          <p:cNvSpPr/>
          <p:nvPr userDrawn="1"/>
        </p:nvSpPr>
        <p:spPr bwMode="auto">
          <a:xfrm>
            <a:off x="9507189" y="4061731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9507189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558438"/>
            <a:ext cx="2853928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1" name="Abgerundetes Rechteck 30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24964" y="5607779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6"/>
            <a:ext cx="2853928" cy="118720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8" name="Abgerundetes Rechteck 7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0693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5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5" name="Freeform 34"/>
          <p:cNvSpPr/>
          <p:nvPr userDrawn="1"/>
        </p:nvSpPr>
        <p:spPr bwMode="auto">
          <a:xfrm>
            <a:off x="1121860" y="4084836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21860" y="4158008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539157"/>
            <a:ext cx="2586433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9" name="Freeform 34"/>
          <p:cNvSpPr/>
          <p:nvPr userDrawn="1"/>
        </p:nvSpPr>
        <p:spPr bwMode="auto">
          <a:xfrm>
            <a:off x="3978585" y="4110217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978585" y="4183389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564538"/>
            <a:ext cx="2586433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3" name="Freeform 34"/>
          <p:cNvSpPr/>
          <p:nvPr userDrawn="1"/>
        </p:nvSpPr>
        <p:spPr bwMode="auto">
          <a:xfrm>
            <a:off x="6869742" y="406173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4710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5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6869742" y="413490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55843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1801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4" name="Freeform 34"/>
          <p:cNvSpPr/>
          <p:nvPr userDrawn="1"/>
        </p:nvSpPr>
        <p:spPr bwMode="auto">
          <a:xfrm>
            <a:off x="9716147" y="405010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33F01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6" name="Textplatzhalter 12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9716147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54680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80" name="Abgerundetes Rechteck 79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1"/>
            <a:ext cx="2586433" cy="11824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140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8686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4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7523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 userDrawn="1"/>
        </p:nvSpPr>
        <p:spPr bwMode="auto">
          <a:xfrm>
            <a:off x="251790" y="2430170"/>
            <a:ext cx="11688417" cy="3825221"/>
          </a:xfrm>
          <a:prstGeom prst="roundRect">
            <a:avLst>
              <a:gd name="adj" fmla="val 2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Freeform 14"/>
          <p:cNvSpPr/>
          <p:nvPr userDrawn="1"/>
        </p:nvSpPr>
        <p:spPr bwMode="auto">
          <a:xfrm>
            <a:off x="251791" y="6324447"/>
            <a:ext cx="485426" cy="485426"/>
          </a:xfrm>
          <a:custGeom>
            <a:avLst/>
            <a:gdLst/>
            <a:ahLst/>
            <a:cxnLst/>
            <a:rect l="l" t="t" r="r" b="b"/>
            <a:pathLst>
              <a:path w="485426" h="485426" extrusionOk="0">
                <a:moveTo>
                  <a:pt x="0" y="0"/>
                </a:moveTo>
                <a:lnTo>
                  <a:pt x="485427" y="0"/>
                </a:lnTo>
                <a:lnTo>
                  <a:pt x="485427" y="485427"/>
                </a:lnTo>
                <a:lnTo>
                  <a:pt x="0" y="48542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Abgerundetes Rechteck 16"/>
          <p:cNvSpPr/>
          <p:nvPr userDrawn="1"/>
        </p:nvSpPr>
        <p:spPr bwMode="auto">
          <a:xfrm>
            <a:off x="251790" y="1244714"/>
            <a:ext cx="11688417" cy="1108634"/>
          </a:xfrm>
          <a:prstGeom prst="roundRect">
            <a:avLst>
              <a:gd name="adj" fmla="val 93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Box 36"/>
          <p:cNvSpPr txBox="1"/>
          <p:nvPr userDrawn="1"/>
        </p:nvSpPr>
        <p:spPr bwMode="auto">
          <a:xfrm>
            <a:off x="873235" y="6449500"/>
            <a:ext cx="4118712" cy="233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54"/>
              </a:lnSpc>
              <a:defRPr/>
            </a:pPr>
            <a:r>
              <a:rPr lang="en-US" sz="1200" b="0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CC-BY-SA 4.0 ISB (München)  | </a:t>
            </a: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Tablet-Kompass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5-8</a:t>
            </a:r>
            <a:endParaRPr lang="en-US" sz="1200" b="0">
              <a:solidFill>
                <a:srgbClr val="000000"/>
              </a:solidFill>
              <a:latin typeface="Lexend Deca Medium"/>
              <a:ea typeface="Atkinson Hyperlegible"/>
              <a:cs typeface="Lexend Deca Medium"/>
            </a:endParaRPr>
          </a:p>
        </p:txBody>
      </p:sp>
      <p:sp>
        <p:nvSpPr>
          <p:cNvPr id="13" name="Abgerundetes Rechteck 12"/>
          <p:cNvSpPr/>
          <p:nvPr userDrawn="1"/>
        </p:nvSpPr>
        <p:spPr bwMode="auto">
          <a:xfrm>
            <a:off x="251790" y="206877"/>
            <a:ext cx="11685600" cy="1984000"/>
          </a:xfrm>
          <a:prstGeom prst="roundRect">
            <a:avLst>
              <a:gd name="adj" fmla="val 8133"/>
            </a:avLst>
          </a:prstGeom>
          <a:gradFill>
            <a:gsLst>
              <a:gs pos="0">
                <a:srgbClr val="008204"/>
              </a:gs>
              <a:gs pos="100000">
                <a:srgbClr val="83B11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251790" y="19429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bg1"/>
          </a:solidFill>
          <a:latin typeface="Lexend Deca Medium"/>
          <a:ea typeface="+mj-ea"/>
          <a:cs typeface="Lexend Deca Medium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 userDrawn="1"/>
        </p:nvSpPr>
        <p:spPr bwMode="auto">
          <a:xfrm>
            <a:off x="251790" y="2430170"/>
            <a:ext cx="11688417" cy="3825221"/>
          </a:xfrm>
          <a:prstGeom prst="roundRect">
            <a:avLst>
              <a:gd name="adj" fmla="val 2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Freeform 14"/>
          <p:cNvSpPr/>
          <p:nvPr userDrawn="1"/>
        </p:nvSpPr>
        <p:spPr bwMode="auto">
          <a:xfrm>
            <a:off x="251791" y="6324447"/>
            <a:ext cx="485426" cy="485426"/>
          </a:xfrm>
          <a:custGeom>
            <a:avLst/>
            <a:gdLst/>
            <a:ahLst/>
            <a:cxnLst/>
            <a:rect l="l" t="t" r="r" b="b"/>
            <a:pathLst>
              <a:path w="485426" h="485426" extrusionOk="0">
                <a:moveTo>
                  <a:pt x="0" y="0"/>
                </a:moveTo>
                <a:lnTo>
                  <a:pt x="485427" y="0"/>
                </a:lnTo>
                <a:lnTo>
                  <a:pt x="485427" y="485427"/>
                </a:lnTo>
                <a:lnTo>
                  <a:pt x="0" y="48542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Abgerundetes Rechteck 16"/>
          <p:cNvSpPr/>
          <p:nvPr userDrawn="1"/>
        </p:nvSpPr>
        <p:spPr bwMode="auto">
          <a:xfrm>
            <a:off x="251790" y="1244714"/>
            <a:ext cx="11688417" cy="1108634"/>
          </a:xfrm>
          <a:prstGeom prst="roundRect">
            <a:avLst>
              <a:gd name="adj" fmla="val 93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Box 36"/>
          <p:cNvSpPr txBox="1"/>
          <p:nvPr userDrawn="1"/>
        </p:nvSpPr>
        <p:spPr bwMode="auto">
          <a:xfrm>
            <a:off x="873235" y="6449500"/>
            <a:ext cx="2690847" cy="23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54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KI-Kompass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5-8</a:t>
            </a:r>
            <a:endParaRPr lang="en-US" sz="1200">
              <a:solidFill>
                <a:srgbClr val="000000"/>
              </a:solidFill>
              <a:latin typeface="Lexend Deca Medium"/>
              <a:ea typeface="Atkinson Hyperlegible"/>
              <a:cs typeface="Lexend Deca Medium"/>
            </a:endParaRPr>
          </a:p>
        </p:txBody>
      </p:sp>
      <p:sp>
        <p:nvSpPr>
          <p:cNvPr id="13" name="Abgerundetes Rechteck 12"/>
          <p:cNvSpPr/>
          <p:nvPr userDrawn="1"/>
        </p:nvSpPr>
        <p:spPr bwMode="auto">
          <a:xfrm>
            <a:off x="251790" y="206877"/>
            <a:ext cx="11685600" cy="1984000"/>
          </a:xfrm>
          <a:prstGeom prst="roundRect">
            <a:avLst>
              <a:gd name="adj" fmla="val 8133"/>
            </a:avLst>
          </a:prstGeom>
          <a:gradFill>
            <a:gsLst>
              <a:gs pos="0">
                <a:srgbClr val="194D83"/>
              </a:gs>
              <a:gs pos="100000">
                <a:srgbClr val="00AA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251790" y="19429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Grafik 4" descr="Ein Bild, das Grafiken, Symbol, Logo, Schrift enthält.&#10;&#10;KI-generierte Inhalte können fehlerhaft sein."/>
          <p:cNvPicPr>
            <a:picLocks noChangeAspect="1"/>
          </p:cNvPicPr>
          <p:nvPr userDrawn="1"/>
        </p:nvPicPr>
        <p:blipFill>
          <a:blip r:embed="rId17"/>
          <a:srcRect t="28654" b="30313"/>
          <a:stretch/>
        </p:blipFill>
        <p:spPr bwMode="auto">
          <a:xfrm>
            <a:off x="8785320" y="486698"/>
            <a:ext cx="3075870" cy="12621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bg1"/>
          </a:solidFill>
          <a:latin typeface="Lexend Deca Medium"/>
          <a:ea typeface="+mj-ea"/>
          <a:cs typeface="Lexend Deca Medium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bis.bycs.de/tablet-kompass-5-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8" name="Grafik 7" descr="Ein Bild, das Screenshot, Im Haus, Licht enthält.&#10;&#10;KI-generierte Inhalte können fehlerhaft sein."/>
          <p:cNvPicPr>
            <a:picLocks noChangeAspect="1"/>
          </p:cNvPicPr>
          <p:nvPr/>
        </p:nvPicPr>
        <p:blipFill>
          <a:blip r:embed="rId3"/>
          <a:srcRect l="49381" t="1" r="26113" b="-2262"/>
          <a:stretch/>
        </p:blipFill>
        <p:spPr bwMode="auto">
          <a:xfrm>
            <a:off x="0" y="0"/>
            <a:ext cx="12677277" cy="7166296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 bwMode="auto">
          <a:xfrm>
            <a:off x="0" y="4794023"/>
            <a:ext cx="6407624" cy="1066799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4800">
                <a:ln w="0"/>
                <a:solidFill>
                  <a:schemeClr val="tx1"/>
                </a:solidFill>
                <a:latin typeface="Lexend"/>
              </a:rPr>
              <a:t>Tablet-Kompass 5-8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Ellipse 17"/>
          <p:cNvSpPr/>
          <p:nvPr/>
        </p:nvSpPr>
        <p:spPr bwMode="auto">
          <a:xfrm>
            <a:off x="308268" y="1984355"/>
            <a:ext cx="3969026" cy="3975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8" name="Grafik 7" descr="Ein Bild, das Text, Elektronik, Computer, Screenshot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71728" y="649356"/>
            <a:ext cx="4777033" cy="5678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Abgerundete rechteckige Legende 1"/>
          <p:cNvSpPr/>
          <p:nvPr/>
        </p:nvSpPr>
        <p:spPr bwMode="auto">
          <a:xfrm>
            <a:off x="9803538" y="2153356"/>
            <a:ext cx="2049564" cy="1107488"/>
          </a:xfrm>
          <a:prstGeom prst="wedgeRoundRectCallout">
            <a:avLst>
              <a:gd name="adj1" fmla="val -119463"/>
              <a:gd name="adj2" fmla="val -665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Direkter Link zur interaktiven Weblektion</a:t>
            </a:r>
            <a:endParaRPr/>
          </a:p>
        </p:txBody>
      </p:sp>
      <p:pic>
        <p:nvPicPr>
          <p:cNvPr id="6" name="Grafik 5" descr="Lupe mit einfarbiger Füllu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 flipH="1">
            <a:off x="5070670" y="3488634"/>
            <a:ext cx="570614" cy="570614"/>
          </a:xfrm>
          <a:prstGeom prst="rect">
            <a:avLst/>
          </a:prstGeom>
        </p:spPr>
      </p:pic>
      <p:pic>
        <p:nvPicPr>
          <p:cNvPr id="15" name="Grafik 14" descr="Lupe mit einfarbiger Füllu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-627150" y="1055687"/>
            <a:ext cx="7020249" cy="7020249"/>
          </a:xfrm>
          <a:prstGeom prst="rect">
            <a:avLst/>
          </a:prstGeom>
        </p:spPr>
      </p:pic>
      <p:sp>
        <p:nvSpPr>
          <p:cNvPr id="16" name="Abgerundete rechteckige Legende 15"/>
          <p:cNvSpPr/>
          <p:nvPr/>
        </p:nvSpPr>
        <p:spPr bwMode="auto">
          <a:xfrm>
            <a:off x="8340289" y="3892668"/>
            <a:ext cx="2049564" cy="1107488"/>
          </a:xfrm>
          <a:prstGeom prst="wedgeRoundRectCallout">
            <a:avLst>
              <a:gd name="adj1" fmla="val -110479"/>
              <a:gd name="adj2" fmla="val 4963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Arbeitsauftrag für Beamer, Display, etc.</a:t>
            </a:r>
            <a:endParaRPr/>
          </a:p>
        </p:txBody>
      </p:sp>
      <p:sp>
        <p:nvSpPr>
          <p:cNvPr id="5" name="Abgerundete rechteckige Legende 4"/>
          <p:cNvSpPr/>
          <p:nvPr/>
        </p:nvSpPr>
        <p:spPr bwMode="auto">
          <a:xfrm>
            <a:off x="3021106" y="1389286"/>
            <a:ext cx="2049564" cy="898650"/>
          </a:xfrm>
          <a:prstGeom prst="wedgeRoundRectCallout">
            <a:avLst>
              <a:gd name="adj1" fmla="val 57557"/>
              <a:gd name="adj2" fmla="val 19210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Arbeitsblatt mit QR-Code für SuS</a:t>
            </a:r>
            <a:endParaRPr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2 Weblektion</a:t>
            </a:r>
            <a:endParaRPr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20338868">
            <a:off x="1273685" y="2657560"/>
            <a:ext cx="1822557" cy="2470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Text, Elektronik, Screenshot, Software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39238" y="1994452"/>
            <a:ext cx="4626582" cy="4185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Abgerundete rechteckige Legende 1"/>
          <p:cNvSpPr/>
          <p:nvPr/>
        </p:nvSpPr>
        <p:spPr bwMode="auto">
          <a:xfrm>
            <a:off x="416762" y="2584862"/>
            <a:ext cx="2961228" cy="1107488"/>
          </a:xfrm>
          <a:prstGeom prst="wedgeRoundRectCallout">
            <a:avLst>
              <a:gd name="adj1" fmla="val 93400"/>
              <a:gd name="adj2" fmla="val -29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Auswahl unterschiedlicher Vertiefungsphasen im Klassenverband</a:t>
            </a:r>
            <a:endParaRPr/>
          </a:p>
        </p:txBody>
      </p:sp>
      <p:sp>
        <p:nvSpPr>
          <p:cNvPr id="4" name="Abgerundete rechteckige Legende 3"/>
          <p:cNvSpPr/>
          <p:nvPr/>
        </p:nvSpPr>
        <p:spPr bwMode="auto">
          <a:xfrm>
            <a:off x="8649906" y="3138606"/>
            <a:ext cx="2961228" cy="1529939"/>
          </a:xfrm>
          <a:prstGeom prst="wedgeRoundRectCallout">
            <a:avLst>
              <a:gd name="adj1" fmla="val -92098"/>
              <a:gd name="adj2" fmla="val 1888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Der gleiche Aufbau wie bei den Impulsvarianten ermöglicht ein schnelles zurechtfinden im Material</a:t>
            </a:r>
            <a:endParaRPr/>
          </a:p>
        </p:txBody>
      </p:sp>
      <p:sp>
        <p:nvSpPr>
          <p:cNvPr id="5" name="Abgerundete rechteckige Legende 4"/>
          <p:cNvSpPr/>
          <p:nvPr/>
        </p:nvSpPr>
        <p:spPr bwMode="auto">
          <a:xfrm>
            <a:off x="1043222" y="5254486"/>
            <a:ext cx="2073729" cy="793977"/>
          </a:xfrm>
          <a:prstGeom prst="wedgeRoundRectCallout">
            <a:avLst>
              <a:gd name="adj1" fmla="val 95647"/>
              <a:gd name="adj2" fmla="val 201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Zusätzliche Hinweise</a:t>
            </a:r>
            <a:endParaRPr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3 Plenumsphase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Menschliches Gesicht, Screenshot, Kleidung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6504" y="2405625"/>
            <a:ext cx="4074731" cy="2426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Abgerundete rechteckige Legende 26"/>
          <p:cNvSpPr/>
          <p:nvPr/>
        </p:nvSpPr>
        <p:spPr bwMode="auto">
          <a:xfrm>
            <a:off x="4615386" y="2057470"/>
            <a:ext cx="2306409" cy="1107488"/>
          </a:xfrm>
          <a:prstGeom prst="wedgeRoundRectCallout">
            <a:avLst>
              <a:gd name="adj1" fmla="val -64370"/>
              <a:gd name="adj2" fmla="val 3372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Einstieg über einen themenbezogenen Dialog der Avatare</a:t>
            </a:r>
            <a:endParaRPr/>
          </a:p>
        </p:txBody>
      </p:sp>
      <p:sp>
        <p:nvSpPr>
          <p:cNvPr id="28" name="Abgerundete rechteckige Legende 27"/>
          <p:cNvSpPr/>
          <p:nvPr/>
        </p:nvSpPr>
        <p:spPr bwMode="auto">
          <a:xfrm>
            <a:off x="4615386" y="3447416"/>
            <a:ext cx="2699814" cy="529161"/>
          </a:xfrm>
          <a:prstGeom prst="wedgeRoundRectCallout">
            <a:avLst>
              <a:gd name="adj1" fmla="val -77824"/>
              <a:gd name="adj2" fmla="val 6987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Hörtext zum Nachlesen</a:t>
            </a:r>
            <a:endParaRPr/>
          </a:p>
        </p:txBody>
      </p:sp>
      <p:sp>
        <p:nvSpPr>
          <p:cNvPr id="29" name="Abgerundete rechteckige Legende 28"/>
          <p:cNvSpPr/>
          <p:nvPr/>
        </p:nvSpPr>
        <p:spPr bwMode="auto">
          <a:xfrm>
            <a:off x="5548808" y="4479758"/>
            <a:ext cx="1964712" cy="529161"/>
          </a:xfrm>
          <a:prstGeom prst="wedgeRoundRectCallout">
            <a:avLst>
              <a:gd name="adj1" fmla="val 64347"/>
              <a:gd name="adj2" fmla="val -15717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Input zum Thema</a:t>
            </a:r>
            <a:endParaRPr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Die Weblektion</a:t>
            </a:r>
            <a:endParaRPr/>
          </a:p>
        </p:txBody>
      </p:sp>
      <p:pic>
        <p:nvPicPr>
          <p:cNvPr id="11" name="Grafik 10" descr="Ein Bild, das Text, Screenshot, Menschliches Gesicht, Cartoon enthält.&#10;&#10;KI-generierte Inhalte können fehlerhaft sein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901828" y="2441052"/>
            <a:ext cx="3755992" cy="3071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Abgerundete rechteckige Legende 28"/>
          <p:cNvSpPr/>
          <p:nvPr/>
        </p:nvSpPr>
        <p:spPr bwMode="auto">
          <a:xfrm>
            <a:off x="3518452" y="5512101"/>
            <a:ext cx="3232494" cy="630282"/>
          </a:xfrm>
          <a:prstGeom prst="wedgeRoundRectCallout">
            <a:avLst>
              <a:gd name="adj1" fmla="val 93610"/>
              <a:gd name="adj2" fmla="val -11585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Anleitungen für verschiedene Betriebssysteme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Menschliches Gesicht, Screenshot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998423" y="711903"/>
            <a:ext cx="4794310" cy="5221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Abgerundete rechteckige Legende 27"/>
          <p:cNvSpPr/>
          <p:nvPr/>
        </p:nvSpPr>
        <p:spPr bwMode="auto">
          <a:xfrm>
            <a:off x="2515305" y="2512213"/>
            <a:ext cx="2699814" cy="529161"/>
          </a:xfrm>
          <a:prstGeom prst="wedgeRoundRectCallout">
            <a:avLst>
              <a:gd name="adj1" fmla="val 81704"/>
              <a:gd name="adj2" fmla="val 12998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Vertiefende Infos</a:t>
            </a:r>
            <a:endParaRPr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Die Weblektion</a:t>
            </a:r>
            <a:endParaRPr/>
          </a:p>
        </p:txBody>
      </p:sp>
      <p:sp>
        <p:nvSpPr>
          <p:cNvPr id="12" name="Abgerundete rechteckige Legende 28"/>
          <p:cNvSpPr/>
          <p:nvPr/>
        </p:nvSpPr>
        <p:spPr bwMode="auto">
          <a:xfrm>
            <a:off x="1199321" y="3816626"/>
            <a:ext cx="3232494" cy="1581691"/>
          </a:xfrm>
          <a:prstGeom prst="wedgeRoundRectCallout">
            <a:avLst>
              <a:gd name="adj1" fmla="val 108369"/>
              <a:gd name="adj2" fmla="val -3329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Arbeitsaufträge, die direkt auf dem Endgerät erledigt werden können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, Computer, Screenshot, Menschliches Gesicht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9198" y="2471529"/>
            <a:ext cx="3616617" cy="3357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Grafik 9" descr="Ein Bild, das Text, Screenshot, Webseite, Website enthält.&#10;&#10;KI-generierte Inhalte können fehlerhaft sein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880790" y="675860"/>
            <a:ext cx="3865426" cy="5259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Abgerundete rechteckige Legende 1"/>
          <p:cNvSpPr/>
          <p:nvPr/>
        </p:nvSpPr>
        <p:spPr bwMode="auto">
          <a:xfrm>
            <a:off x="3200156" y="3553067"/>
            <a:ext cx="2020185" cy="917943"/>
          </a:xfrm>
          <a:prstGeom prst="wedgeRoundRectCallout">
            <a:avLst>
              <a:gd name="adj1" fmla="val -72751"/>
              <a:gd name="adj2" fmla="val 8501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Interaktive Inhalte zum Thema</a:t>
            </a:r>
            <a:endParaRPr/>
          </a:p>
        </p:txBody>
      </p:sp>
      <p:sp>
        <p:nvSpPr>
          <p:cNvPr id="5" name="Abgerundete rechteckige Legende 4"/>
          <p:cNvSpPr/>
          <p:nvPr/>
        </p:nvSpPr>
        <p:spPr bwMode="auto">
          <a:xfrm>
            <a:off x="5391738" y="2132467"/>
            <a:ext cx="2020185" cy="2070315"/>
          </a:xfrm>
          <a:prstGeom prst="wedgeRoundRectCallout">
            <a:avLst>
              <a:gd name="adj1" fmla="val 86707"/>
              <a:gd name="adj2" fmla="val -6188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Thematisches abrunden der Story mit Inhaltsbezug (zum Hören oder zum Lesen)</a:t>
            </a:r>
            <a:endParaRPr/>
          </a:p>
        </p:txBody>
      </p:sp>
      <p:sp>
        <p:nvSpPr>
          <p:cNvPr id="6" name="Abgerundete rechteckige Legende 5"/>
          <p:cNvSpPr/>
          <p:nvPr/>
        </p:nvSpPr>
        <p:spPr bwMode="auto">
          <a:xfrm>
            <a:off x="4075815" y="4595058"/>
            <a:ext cx="3111794" cy="944504"/>
          </a:xfrm>
          <a:prstGeom prst="wedgeRoundRectCallout">
            <a:avLst>
              <a:gd name="adj1" fmla="val 77848"/>
              <a:gd name="adj2" fmla="val 1089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Ausgewählte, altersgerechte Materialien zur Vertiefung</a:t>
            </a:r>
            <a:endParaRPr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Die Weblektion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4331059" y="2014346"/>
            <a:ext cx="741943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200"/>
              <a:t>Helfen Sie mit, den Tablet-Kompass 5-8 zu verbessern!</a:t>
            </a:r>
            <a:endParaRPr/>
          </a:p>
          <a:p>
            <a:pPr algn="ctr">
              <a:defRPr/>
            </a:pPr>
            <a:endParaRPr lang="de-DE" sz="3200"/>
          </a:p>
          <a:p>
            <a:pPr algn="ctr">
              <a:defRPr/>
            </a:pPr>
            <a:r>
              <a:rPr lang="de-DE" sz="3200"/>
              <a:t>Das ISB freut sich auf Ihre Anmerkungen zum Material sowie Ihre Erfahrungen bei der Durchführung im Unterricht.</a:t>
            </a:r>
            <a:endParaRPr/>
          </a:p>
          <a:p>
            <a:pPr algn="ctr">
              <a:defRPr/>
            </a:pPr>
            <a:endParaRPr/>
          </a:p>
          <a:p>
            <a:pPr algn="ctr">
              <a:defRPr/>
            </a:pPr>
            <a:r>
              <a:rPr lang="de-DE" sz="3200">
                <a:solidFill>
                  <a:schemeClr val="accent1"/>
                </a:solidFill>
              </a:rPr>
              <a:t>digitalkompass@isb.bayern.de</a:t>
            </a:r>
            <a:endParaRPr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Ihr Feedback zählt</a:t>
            </a:r>
            <a:endParaRPr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184121" y="2356402"/>
            <a:ext cx="4228853" cy="4145170"/>
          </a:xfrm>
          <a:prstGeom prst="rect">
            <a:avLst/>
          </a:prstGeom>
        </p:spPr>
      </p:pic>
      <p:pic>
        <p:nvPicPr>
          <p:cNvPr id="2" name="Grafik 1" descr="Ein Bild, das Symbol, Logo, Grafiken, Schrift enthält.&#10;&#10;KI-generierte Inhalte können fehlerhaft sein.">
            <a:extLst>
              <a:ext uri="{FF2B5EF4-FFF2-40B4-BE49-F238E27FC236}">
                <a16:creationId xmlns:a16="http://schemas.microsoft.com/office/drawing/2014/main" id="{928DE4E5-4694-9D66-B164-6769399BE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407478" y="-37988"/>
            <a:ext cx="2367761" cy="236776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2" y="336549"/>
            <a:ext cx="11121507" cy="1438274"/>
          </a:xfrm>
        </p:spPr>
        <p:txBody>
          <a:bodyPr/>
          <a:lstStyle/>
          <a:p>
            <a:pPr>
              <a:defRPr/>
            </a:pPr>
            <a:r>
              <a:rPr lang="de-DE" sz="4000"/>
              <a:t>Lernen Sie den Tablet-Kompass selbst kennen!</a:t>
            </a:r>
            <a:endParaRPr/>
          </a:p>
        </p:txBody>
      </p:sp>
      <p:sp>
        <p:nvSpPr>
          <p:cNvPr id="3" name="Textfeld 2"/>
          <p:cNvSpPr txBox="1"/>
          <p:nvPr/>
        </p:nvSpPr>
        <p:spPr bwMode="auto">
          <a:xfrm>
            <a:off x="5443551" y="3549700"/>
            <a:ext cx="5729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 dirty="0">
                <a:hlinkClick r:id="rId3"/>
              </a:rPr>
              <a:t>mebis.bycs.de/tablet-kompass-5-8</a:t>
            </a:r>
            <a:endParaRPr sz="2800" dirty="0"/>
          </a:p>
        </p:txBody>
      </p:sp>
      <p:pic>
        <p:nvPicPr>
          <p:cNvPr id="5" name="Grafik 4" descr="Ein Bild, das Muster, Stoff, Pixel enthält.&#10;&#10;KI-generierte Inhalte können fehlerhaft sein.">
            <a:extLst>
              <a:ext uri="{FF2B5EF4-FFF2-40B4-BE49-F238E27FC236}">
                <a16:creationId xmlns:a16="http://schemas.microsoft.com/office/drawing/2014/main" id="{19EAB2EB-37F6-B82C-1FED-53B50A540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750" y="2281161"/>
            <a:ext cx="3583517" cy="35835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 bwMode="auto">
          <a:xfrm>
            <a:off x="4972046" y="2660728"/>
            <a:ext cx="6890582" cy="210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22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Vermittlung </a:t>
            </a:r>
            <a:r>
              <a:rPr lang="de-DE" sz="2200" dirty="0">
                <a:solidFill>
                  <a:srgbClr val="000000"/>
                </a:solidFill>
                <a:latin typeface="Aptos"/>
                <a:cs typeface="Arial"/>
              </a:rPr>
              <a:t>grundlegender</a:t>
            </a:r>
            <a:r>
              <a:rPr lang="de-DE" sz="22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 Kompetenzen zur Nutzung des Tablets im Unterricht</a:t>
            </a:r>
            <a:endParaRPr sz="2200" b="0" i="0" u="none" strike="noStrike" cap="none" spc="0" dirty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  <a:p>
            <a:pPr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2200" dirty="0">
              <a:solidFill>
                <a:srgbClr val="000000"/>
              </a:solidFill>
              <a:latin typeface="Aptos"/>
              <a:cs typeface="Arial"/>
            </a:endParaRPr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22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Modularer Aufbau (Auswahl dur</a:t>
            </a:r>
            <a:r>
              <a:rPr lang="de-DE" sz="2200" dirty="0">
                <a:solidFill>
                  <a:srgbClr val="000000"/>
                </a:solidFill>
                <a:latin typeface="Aptos"/>
                <a:cs typeface="Arial"/>
              </a:rPr>
              <a:t>ch LK möglich)</a:t>
            </a:r>
            <a:endParaRPr sz="2000" dirty="0"/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de-DE" sz="2200" b="0" i="0" u="none" strike="noStrike" cap="none" spc="0" dirty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2200" dirty="0">
                <a:solidFill>
                  <a:srgbClr val="000000"/>
                </a:solidFill>
                <a:latin typeface="Aptos"/>
                <a:cs typeface="Arial"/>
              </a:rPr>
              <a:t>Einfacher Zugang ohne Login</a:t>
            </a:r>
            <a:endParaRPr sz="2200" b="0" i="0" u="none" strike="noStrike" cap="none" spc="0" dirty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4000"/>
              <a:t>Der Tablet-Kompass 5-8</a:t>
            </a:r>
            <a:endParaRPr/>
          </a:p>
        </p:txBody>
      </p:sp>
      <p:pic>
        <p:nvPicPr>
          <p:cNvPr id="8" name="Grafik 7" descr="Ein Bild, das Zeichnung, Animierter Cartoon, Darstellung, Kleidung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2426" y="2570922"/>
            <a:ext cx="3684104" cy="36841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8A39D5F-2A29-3793-BD7E-40097C4C0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236" y="339674"/>
            <a:ext cx="3026742" cy="15133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9786624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778475" y="336735"/>
            <a:ext cx="8754130" cy="143827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>
              <a:defRPr/>
            </a:pPr>
            <a:r>
              <a:rPr lang="de-DE" sz="4000" dirty="0"/>
              <a:t>Module des </a:t>
            </a:r>
            <a:endParaRPr dirty="0"/>
          </a:p>
          <a:p>
            <a:pPr>
              <a:defRPr/>
            </a:pPr>
            <a:r>
              <a:rPr lang="de-DE" sz="4000" dirty="0"/>
              <a:t>Tablet-Kompasses 5-8</a:t>
            </a:r>
            <a:endParaRPr sz="4000" dirty="0"/>
          </a:p>
        </p:txBody>
      </p:sp>
      <p:sp>
        <p:nvSpPr>
          <p:cNvPr id="1444924757" name="Textfeld 2"/>
          <p:cNvSpPr txBox="1"/>
          <p:nvPr/>
        </p:nvSpPr>
        <p:spPr bwMode="auto">
          <a:xfrm>
            <a:off x="563636" y="2574062"/>
            <a:ext cx="8515308" cy="2865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32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Modul 1: Tablet-Basics</a:t>
            </a:r>
            <a:endParaRPr dirty="0"/>
          </a:p>
          <a:p>
            <a:pPr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 spc="0" dirty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32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Modul 2: Das Tablet im Unterricht</a:t>
            </a:r>
            <a:endParaRPr dirty="0"/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sz="1800" b="0" i="0" u="none" strike="noStrike" cap="none" spc="0" dirty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32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Modul 3: Kommunikation</a:t>
            </a:r>
            <a:endParaRPr dirty="0"/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de-DE" sz="1800" b="0" i="0" u="none" strike="noStrike" cap="none" spc="0" dirty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32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Modul 4: Das Tablet souverän nutzen</a:t>
            </a:r>
            <a:endParaRPr lang="de-DE" sz="1800" b="0" i="0" u="none" strike="noStrike" cap="none" spc="0" dirty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617752C-EBB5-51EB-95D8-07D14FBFA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68030">
            <a:off x="7571227" y="832971"/>
            <a:ext cx="3922757" cy="2893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Textplatzhalter 28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4000"/>
              <a:t>Unterrichtsverlauf</a:t>
            </a:r>
            <a:endParaRPr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400"/>
              <a:t>IMPULS</a:t>
            </a:r>
            <a:endParaRPr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8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000"/>
              <a:t>Motivierender Einstieg in das Thema im Klassenverband.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3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400"/>
              <a:t>WEBLEKTION</a:t>
            </a:r>
            <a:endParaRPr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5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000"/>
              <a:t>Eigenständige Erarbeitung der Inhalte durch die Schülerinnen und Schüler am digitalen Endgerät.</a:t>
            </a:r>
            <a:endParaRPr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7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400"/>
              <a:t>PLENUM</a:t>
            </a:r>
            <a:endParaRPr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29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000"/>
              <a:t>Wiederholung und Vertiefung der Inhalte im Klassenverband.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9727" y="2040297"/>
            <a:ext cx="3638320" cy="4125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Grafik 14" descr="Ein Bild, das Text, Elektronik, Screenshot, Software enthält.&#10;&#10;KI-generierte Inhalte können fehlerhaft sein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939569" y="2213114"/>
            <a:ext cx="3966594" cy="3588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Lehrkräfte-Begleitmaterial</a:t>
            </a:r>
            <a:endParaRPr/>
          </a:p>
        </p:txBody>
      </p:sp>
      <p:pic>
        <p:nvPicPr>
          <p:cNvPr id="13" name="Grafik 12" descr="Ein Bild, das Text, Elektronik, Computer, Screenshot enthält.&#10;&#10;KI-generierte Inhalte können fehlerhaft sein.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803186" y="1406939"/>
            <a:ext cx="4230769" cy="50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Screenshot, Dokument, Schrift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95199" y="961633"/>
            <a:ext cx="4801601" cy="5123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Abgerundete rechteckige Legende 29"/>
          <p:cNvSpPr/>
          <p:nvPr/>
        </p:nvSpPr>
        <p:spPr bwMode="auto">
          <a:xfrm>
            <a:off x="1343891" y="2478766"/>
            <a:ext cx="2073349" cy="873147"/>
          </a:xfrm>
          <a:prstGeom prst="wedgeRoundRectCallout">
            <a:avLst>
              <a:gd name="adj1" fmla="val 72035"/>
              <a:gd name="adj2" fmla="val -14330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Überblick über die Schwerpunkte</a:t>
            </a:r>
            <a:endParaRPr/>
          </a:p>
        </p:txBody>
      </p:sp>
      <p:sp>
        <p:nvSpPr>
          <p:cNvPr id="31" name="Abgerundete rechteckige Legende 30"/>
          <p:cNvSpPr/>
          <p:nvPr/>
        </p:nvSpPr>
        <p:spPr bwMode="auto">
          <a:xfrm>
            <a:off x="1184991" y="4564560"/>
            <a:ext cx="1960580" cy="1202755"/>
          </a:xfrm>
          <a:prstGeom prst="wedgeRoundRectCallout">
            <a:avLst>
              <a:gd name="adj1" fmla="val 86476"/>
              <a:gd name="adj2" fmla="val -6258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Einordnung der zu erwerbenden Kompetenzen</a:t>
            </a:r>
            <a:endParaRPr/>
          </a:p>
        </p:txBody>
      </p:sp>
      <p:sp>
        <p:nvSpPr>
          <p:cNvPr id="32" name="Abgerundete rechteckige Legende 31"/>
          <p:cNvSpPr/>
          <p:nvPr/>
        </p:nvSpPr>
        <p:spPr bwMode="auto">
          <a:xfrm>
            <a:off x="8774759" y="2644848"/>
            <a:ext cx="2513642" cy="784152"/>
          </a:xfrm>
          <a:prstGeom prst="wedgeRoundRectCallout">
            <a:avLst>
              <a:gd name="adj1" fmla="val -172038"/>
              <a:gd name="adj2" fmla="val -6034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/>
              <a:t>Inhalte des Kapitels</a:t>
            </a:r>
            <a:endParaRPr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0 Kapitel-Infos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Dokument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24150" y="935192"/>
            <a:ext cx="4807513" cy="5141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Abgerundete rechteckige Legende 29"/>
          <p:cNvSpPr/>
          <p:nvPr/>
        </p:nvSpPr>
        <p:spPr bwMode="auto">
          <a:xfrm>
            <a:off x="1271131" y="2432384"/>
            <a:ext cx="2213730" cy="873147"/>
          </a:xfrm>
          <a:prstGeom prst="wedgeRoundRectCallout">
            <a:avLst>
              <a:gd name="adj1" fmla="val 72035"/>
              <a:gd name="adj2" fmla="val -14330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Empfehlung zum zeitlichen Umgang</a:t>
            </a:r>
            <a:endParaRPr/>
          </a:p>
        </p:txBody>
      </p:sp>
      <p:sp>
        <p:nvSpPr>
          <p:cNvPr id="31" name="Abgerundete rechteckige Legende 30"/>
          <p:cNvSpPr/>
          <p:nvPr/>
        </p:nvSpPr>
        <p:spPr bwMode="auto">
          <a:xfrm>
            <a:off x="1271130" y="4663951"/>
            <a:ext cx="1960580" cy="1202755"/>
          </a:xfrm>
          <a:prstGeom prst="wedgeRoundRectCallout">
            <a:avLst>
              <a:gd name="adj1" fmla="val 86476"/>
              <a:gd name="adj2" fmla="val -6258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Tipps &amp; ergänzende Hinweise</a:t>
            </a:r>
            <a:endParaRPr/>
          </a:p>
        </p:txBody>
      </p:sp>
      <p:sp>
        <p:nvSpPr>
          <p:cNvPr id="32" name="Abgerundete rechteckige Legende 31"/>
          <p:cNvSpPr/>
          <p:nvPr/>
        </p:nvSpPr>
        <p:spPr bwMode="auto">
          <a:xfrm>
            <a:off x="8854272" y="2868957"/>
            <a:ext cx="2513642" cy="1178404"/>
          </a:xfrm>
          <a:prstGeom prst="wedgeRoundRectCallout">
            <a:avLst>
              <a:gd name="adj1" fmla="val -70286"/>
              <a:gd name="adj2" fmla="val -9499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/>
              <a:t>Empfehlungen zur Materialauswahl</a:t>
            </a:r>
            <a:endParaRPr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0 Kapitel-Infos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Text, Elektronik, Screenshot, Software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164151" y="2060713"/>
            <a:ext cx="5094102" cy="3974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Abgerundete rechteckige Legende 4"/>
          <p:cNvSpPr/>
          <p:nvPr/>
        </p:nvSpPr>
        <p:spPr bwMode="auto">
          <a:xfrm>
            <a:off x="8665728" y="2010532"/>
            <a:ext cx="2339163" cy="873147"/>
          </a:xfrm>
          <a:prstGeom prst="wedgeRoundRectCallout">
            <a:avLst>
              <a:gd name="adj1" fmla="val -176436"/>
              <a:gd name="adj2" fmla="val 5261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Verschiedene Impuls zur Auswahl</a:t>
            </a:r>
            <a:endParaRPr/>
          </a:p>
        </p:txBody>
      </p:sp>
      <p:sp>
        <p:nvSpPr>
          <p:cNvPr id="6" name="Abgerundete rechteckige Legende 5"/>
          <p:cNvSpPr/>
          <p:nvPr/>
        </p:nvSpPr>
        <p:spPr bwMode="auto">
          <a:xfrm>
            <a:off x="417513" y="2983070"/>
            <a:ext cx="3009014" cy="1438276"/>
          </a:xfrm>
          <a:prstGeom prst="wedgeRoundRectCallout">
            <a:avLst>
              <a:gd name="adj1" fmla="val 83085"/>
              <a:gd name="adj2" fmla="val -2272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Überblick über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/>
              <a:t>Dauer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/>
              <a:t>Kognitive Aktivierung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/>
              <a:t>Vorbereitungsaufwand</a:t>
            </a:r>
            <a:endParaRPr/>
          </a:p>
        </p:txBody>
      </p:sp>
      <p:sp>
        <p:nvSpPr>
          <p:cNvPr id="7" name="Abgerundete rechteckige Legende 6"/>
          <p:cNvSpPr/>
          <p:nvPr/>
        </p:nvSpPr>
        <p:spPr bwMode="auto">
          <a:xfrm>
            <a:off x="8405884" y="4113470"/>
            <a:ext cx="2339163" cy="873148"/>
          </a:xfrm>
          <a:prstGeom prst="wedgeRoundRectCallout">
            <a:avLst>
              <a:gd name="adj1" fmla="val -101602"/>
              <a:gd name="adj2" fmla="val 4057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Zusammenfassung des Inhalts</a:t>
            </a:r>
            <a:endParaRPr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1 Einstieg</a:t>
            </a:r>
            <a:endParaRPr/>
          </a:p>
        </p:txBody>
      </p:sp>
      <p:sp>
        <p:nvSpPr>
          <p:cNvPr id="13" name="Abgerundete rechteckige Legende 6"/>
          <p:cNvSpPr/>
          <p:nvPr/>
        </p:nvSpPr>
        <p:spPr bwMode="auto">
          <a:xfrm>
            <a:off x="621251" y="5100758"/>
            <a:ext cx="2339163" cy="873148"/>
          </a:xfrm>
          <a:prstGeom prst="wedgeRoundRectCallout">
            <a:avLst>
              <a:gd name="adj1" fmla="val 100084"/>
              <a:gd name="adj2" fmla="val -1937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Ausführliche Infos und Material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Elektronik, Menschliches Gesicht, Computer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74286" y="1199321"/>
            <a:ext cx="3583841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Abgerundete rechteckige Legende 1"/>
          <p:cNvSpPr/>
          <p:nvPr/>
        </p:nvSpPr>
        <p:spPr bwMode="auto">
          <a:xfrm>
            <a:off x="637952" y="4248970"/>
            <a:ext cx="2466753" cy="557572"/>
          </a:xfrm>
          <a:prstGeom prst="wedgeRoundRectCallout">
            <a:avLst>
              <a:gd name="adj1" fmla="val 77516"/>
              <a:gd name="adj2" fmla="val 23139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Anpassbares Material</a:t>
            </a:r>
            <a:endParaRPr/>
          </a:p>
        </p:txBody>
      </p:sp>
      <p:sp>
        <p:nvSpPr>
          <p:cNvPr id="5" name="Abgerundete rechteckige Legende 4"/>
          <p:cNvSpPr/>
          <p:nvPr/>
        </p:nvSpPr>
        <p:spPr bwMode="auto">
          <a:xfrm>
            <a:off x="8214607" y="2714122"/>
            <a:ext cx="3147236" cy="1068248"/>
          </a:xfrm>
          <a:prstGeom prst="wedgeRoundRectCallout">
            <a:avLst>
              <a:gd name="adj1" fmla="val -112657"/>
              <a:gd name="adj2" fmla="val 839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Sofort einsetzbares Material – ganz ohne Download</a:t>
            </a:r>
            <a:endParaRPr/>
          </a:p>
        </p:txBody>
      </p:sp>
      <p:sp>
        <p:nvSpPr>
          <p:cNvPr id="6" name="Abgerundete rechteckige Legende 5"/>
          <p:cNvSpPr/>
          <p:nvPr/>
        </p:nvSpPr>
        <p:spPr bwMode="auto">
          <a:xfrm>
            <a:off x="540561" y="2454419"/>
            <a:ext cx="2466753" cy="1107488"/>
          </a:xfrm>
          <a:prstGeom prst="wedgeRoundRectCallout">
            <a:avLst>
              <a:gd name="adj1" fmla="val 92821"/>
              <a:gd name="adj2" fmla="val -9437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Schnelle Übersicht über den Ablauf der Methode</a:t>
            </a:r>
            <a:endParaRPr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33969" y="5760449"/>
            <a:ext cx="1254258" cy="273009"/>
          </a:xfrm>
          <a:prstGeom prst="rect">
            <a:avLst/>
          </a:prstGeom>
        </p:spPr>
      </p:pic>
      <p:sp>
        <p:nvSpPr>
          <p:cNvPr id="16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1 Einstieg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KI-Kompas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Macintosh PowerPoint</Application>
  <PresentationFormat>Breitbild</PresentationFormat>
  <Paragraphs>88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Aptos</vt:lpstr>
      <vt:lpstr>Arial</vt:lpstr>
      <vt:lpstr>Atkinson Hyperlegible</vt:lpstr>
      <vt:lpstr>Atkinson Hyperlegible Bold</vt:lpstr>
      <vt:lpstr>Lexend</vt:lpstr>
      <vt:lpstr>Lexend Deca Black</vt:lpstr>
      <vt:lpstr>Lexend Deca Medium</vt:lpstr>
      <vt:lpstr>KI-Kompass</vt:lpstr>
      <vt:lpstr>2_KI-Kompass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 Ober</dc:creator>
  <cp:lastModifiedBy>Marion Weigelt</cp:lastModifiedBy>
  <cp:revision>75</cp:revision>
  <dcterms:created xsi:type="dcterms:W3CDTF">2025-06-17T13:43:22Z</dcterms:created>
  <dcterms:modified xsi:type="dcterms:W3CDTF">2026-05-11T17:49:55Z</dcterms:modified>
</cp:coreProperties>
</file>