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3" r:id="rId2"/>
    <p:sldId id="256" r:id="rId3"/>
    <p:sldId id="257" r:id="rId4"/>
    <p:sldId id="258" r:id="rId5"/>
    <p:sldId id="259" r:id="rId6"/>
    <p:sldId id="274" r:id="rId7"/>
    <p:sldId id="260" r:id="rId8"/>
    <p:sldId id="261" r:id="rId9"/>
    <p:sldId id="262" r:id="rId10"/>
    <p:sldId id="263" r:id="rId11"/>
    <p:sldId id="269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81"/>
  </p:normalViewPr>
  <p:slideViewPr>
    <p:cSldViewPr snapToGrid="0">
      <p:cViewPr varScale="1">
        <p:scale>
          <a:sx n="88" d="100"/>
          <a:sy n="88" d="100"/>
        </p:scale>
        <p:origin x="176" y="7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78D8CD-CAA3-1C45-8F4B-5555EE49660F}" type="datetimeFigureOut">
              <a:rPr lang="de-DE"/>
              <a:t>18.04.26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4C05A4-FC48-AE43-9B4D-12B3299B910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10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11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17441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66761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52949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4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5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EF5F-AE2F-EB91-A570-69D9AD4F685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84D5A-9418-7821-EDD9-6289A6124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D988BE-934F-982E-B7BB-3853700AB0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00E73-AB81-3C9E-7762-9F51DFBB2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279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9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accent1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sp>
        <p:nvSpPr>
          <p:cNvPr id="34" name="Textfeld 33"/>
          <p:cNvSpPr txBox="1"/>
          <p:nvPr userDrawn="1"/>
        </p:nvSpPr>
        <p:spPr bwMode="auto">
          <a:xfrm>
            <a:off x="1182588" y="5106536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4" y="5624801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Arbeitszeit: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945246" y="564453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 userDrawn="1">
            <p:ph type="pic" sz="quarter" idx="33"/>
          </p:nvPr>
        </p:nvSpPr>
        <p:spPr bwMode="auto">
          <a:xfrm>
            <a:off x="1439551" y="2296611"/>
            <a:ext cx="2340000" cy="22869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hteck: abgerundete Ecken 6"/>
          <p:cNvSpPr/>
          <p:nvPr userDrawn="1"/>
        </p:nvSpPr>
        <p:spPr bwMode="auto">
          <a:xfrm>
            <a:off x="5184950" y="2657185"/>
            <a:ext cx="5770391" cy="83453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4" name="Gruppieren 13"/>
          <p:cNvGrpSpPr/>
          <p:nvPr userDrawn="1"/>
        </p:nvGrpSpPr>
        <p:grpSpPr bwMode="auto">
          <a:xfrm>
            <a:off x="5177361" y="3761987"/>
            <a:ext cx="5770391" cy="1588360"/>
            <a:chOff x="5177361" y="3761987"/>
            <a:chExt cx="5770391" cy="1588360"/>
          </a:xfrm>
        </p:grpSpPr>
        <p:grpSp>
          <p:nvGrpSpPr>
            <p:cNvPr id="12" name="Gruppieren 11"/>
            <p:cNvGrpSpPr/>
            <p:nvPr userDrawn="1"/>
          </p:nvGrpSpPr>
          <p:grpSpPr bwMode="auto">
            <a:xfrm>
              <a:off x="5423369" y="3781081"/>
              <a:ext cx="4548040" cy="1569265"/>
              <a:chOff x="5423369" y="3781081"/>
              <a:chExt cx="4548040" cy="1569265"/>
            </a:xfrm>
          </p:grpSpPr>
          <p:sp>
            <p:nvSpPr>
              <p:cNvPr id="27" name="Textfeld 26"/>
              <p:cNvSpPr txBox="1"/>
              <p:nvPr userDrawn="1"/>
            </p:nvSpPr>
            <p:spPr bwMode="auto">
              <a:xfrm>
                <a:off x="5423369" y="3781081"/>
                <a:ext cx="446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solidFill>
                      <a:schemeClr val="accent1"/>
                    </a:solidFill>
                    <a:latin typeface="Atkinson Hyperlegible"/>
                  </a:rPr>
                  <a:t>So gehst du vor:</a:t>
                </a:r>
                <a:endParaRPr/>
              </a:p>
            </p:txBody>
          </p:sp>
          <p:sp>
            <p:nvSpPr>
              <p:cNvPr id="29" name="Textfeld 28"/>
              <p:cNvSpPr txBox="1"/>
              <p:nvPr userDrawn="1"/>
            </p:nvSpPr>
            <p:spPr bwMode="auto">
              <a:xfrm>
                <a:off x="5423369" y="4150018"/>
                <a:ext cx="45480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Öffne die Weblektion mit deinem Tablet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Bearbeite alle Aufgaben der Reihe nach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Bei Fragen: Melde dich leise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Arbeite in deinem eigenen Tempo</a:t>
                </a:r>
                <a:endParaRPr/>
              </a:p>
            </p:txBody>
          </p:sp>
        </p:grpSp>
        <p:sp>
          <p:nvSpPr>
            <p:cNvPr id="25" name="Rechteck: abgerundete Ecken 24"/>
            <p:cNvSpPr/>
            <p:nvPr userDrawn="1"/>
          </p:nvSpPr>
          <p:spPr bwMode="auto">
            <a:xfrm>
              <a:off x="5177361" y="3761987"/>
              <a:ext cx="5770391" cy="1588360"/>
            </a:xfrm>
            <a:prstGeom prst="roundRect">
              <a:avLst>
                <a:gd name="adj" fmla="val 850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10" name="Gerader Verbinder 9"/>
          <p:cNvCxnSpPr>
            <a:cxnSpLocks/>
          </p:cNvCxnSpPr>
          <p:nvPr userDrawn="1"/>
        </p:nvCxnSpPr>
        <p:spPr bwMode="auto">
          <a:xfrm>
            <a:off x="1182588" y="4750182"/>
            <a:ext cx="285392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83861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716066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714160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70935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7516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2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24964" y="5607779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3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4" y="6449499"/>
            <a:ext cx="4666436" cy="24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CC-BY-SA 4.0 ISB (München) |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Tablet-Kompass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"/>
                <a:cs typeface="Lexend Deca Medium"/>
              </a:rPr>
              <a:t>GS</a:t>
            </a:r>
            <a:endParaRPr lang="en-US" sz="1200">
              <a:solidFill>
                <a:srgbClr val="000000"/>
              </a:solidFill>
              <a:latin typeface="Lexend Deca Medium"/>
              <a:ea typeface="Atkinson Hyperlegible"/>
              <a:cs typeface="Lexend Deca Medium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008204"/>
              </a:gs>
              <a:gs pos="100000">
                <a:srgbClr val="83B11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bis.bycs.de/tablet-kompass-g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604" y="163416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-99152" y="-17026"/>
            <a:ext cx="12771393" cy="721949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0" y="4794023"/>
            <a:ext cx="6407624" cy="1066799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 dirty="0">
                <a:ln w="0"/>
                <a:solidFill>
                  <a:schemeClr val="tx1"/>
                </a:solidFill>
                <a:latin typeface="Lexend"/>
              </a:rPr>
              <a:t>Tablet-Kompass GS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09607" y="11618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 Entdeckerseiten</a:t>
            </a:r>
            <a:endParaRPr sz="3600" dirty="0"/>
          </a:p>
        </p:txBody>
      </p:sp>
      <p:pic>
        <p:nvPicPr>
          <p:cNvPr id="13" name="Grafik 12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826" y="1574556"/>
            <a:ext cx="4468795" cy="4893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 descr="Ein Bild, das Text, Cartoon, Screensho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69093" y="1254904"/>
            <a:ext cx="3857437" cy="528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3396344" y="1814793"/>
            <a:ext cx="4169948" cy="732545"/>
            <a:chOff x="1935797" y="2441148"/>
            <a:chExt cx="4169948" cy="732545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1935797" y="2441148"/>
              <a:ext cx="4169948" cy="732545"/>
            </a:xfrm>
            <a:prstGeom prst="wedgeRoundRectCallout">
              <a:avLst>
                <a:gd name="adj1" fmla="val -60060"/>
                <a:gd name="adj2" fmla="val -623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047238" y="2576045"/>
              <a:ext cx="3947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weiterer Input über Lesetext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3677882" y="2935030"/>
            <a:ext cx="3598751" cy="1119273"/>
            <a:chOff x="2367969" y="2338355"/>
            <a:chExt cx="3598751" cy="1119273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575732" y="2338355"/>
              <a:ext cx="3183226" cy="1119273"/>
            </a:xfrm>
            <a:prstGeom prst="wedgeRoundRectCallout">
              <a:avLst>
                <a:gd name="adj1" fmla="val -49798"/>
                <a:gd name="adj2" fmla="val 8066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367969" y="2482492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inputbezogene  Zuordnungsaufgabe </a:t>
              </a:r>
              <a:endParaRPr sz="2400" dirty="0"/>
            </a:p>
          </p:txBody>
        </p:sp>
      </p:grpSp>
      <p:grpSp>
        <p:nvGrpSpPr>
          <p:cNvPr id="14" name="Gruppieren 13"/>
          <p:cNvGrpSpPr/>
          <p:nvPr/>
        </p:nvGrpSpPr>
        <p:grpSpPr bwMode="auto">
          <a:xfrm>
            <a:off x="4646580" y="4170501"/>
            <a:ext cx="3598751" cy="1119273"/>
            <a:chOff x="2323046" y="2395429"/>
            <a:chExt cx="3598751" cy="1119273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733889" y="2395429"/>
              <a:ext cx="2777066" cy="1119273"/>
            </a:xfrm>
            <a:prstGeom prst="wedgeRoundRectCallout">
              <a:avLst>
                <a:gd name="adj1" fmla="val 52802"/>
                <a:gd name="adj2" fmla="val 1114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323046" y="2539568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Rückkehr zur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Mitmachheftseite</a:t>
              </a:r>
              <a:endParaRPr sz="2400" dirty="0"/>
            </a:p>
          </p:txBody>
        </p:sp>
      </p:grpSp>
      <p:grpSp>
        <p:nvGrpSpPr>
          <p:cNvPr id="18" name="Gruppieren 17"/>
          <p:cNvGrpSpPr/>
          <p:nvPr/>
        </p:nvGrpSpPr>
        <p:grpSpPr bwMode="auto">
          <a:xfrm>
            <a:off x="8269315" y="313303"/>
            <a:ext cx="3857437" cy="1062199"/>
            <a:chOff x="1999112" y="2395429"/>
            <a:chExt cx="3857437" cy="1062199"/>
          </a:xfrm>
        </p:grpSpPr>
        <p:sp>
          <p:nvSpPr>
            <p:cNvPr id="19" name="Abgerundete rechteckige Legende 18"/>
            <p:cNvSpPr/>
            <p:nvPr/>
          </p:nvSpPr>
          <p:spPr bwMode="auto">
            <a:xfrm>
              <a:off x="1999112" y="2395429"/>
              <a:ext cx="3857437" cy="1062199"/>
            </a:xfrm>
            <a:prstGeom prst="wedgeRoundRectCallout">
              <a:avLst>
                <a:gd name="adj1" fmla="val 1043"/>
                <a:gd name="adj2" fmla="val 8492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2128454" y="2511029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abschließende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Multiple-Choice-Aufgabe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0" y="233383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/>
              <a:t>Profiaufträge zur Differenzierung</a:t>
            </a:r>
            <a:endParaRPr sz="3600"/>
          </a:p>
        </p:txBody>
      </p:sp>
      <p:pic>
        <p:nvPicPr>
          <p:cNvPr id="3" name="Grafik 2" descr="Ein Bild, das Text, Screenshot, Cartoo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434535">
            <a:off x="6292910" y="1912728"/>
            <a:ext cx="4755120" cy="3424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 descr="Ein Bild, das Text, Cartoon, Screenshot, Animierter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229655">
            <a:off x="676669" y="1927345"/>
            <a:ext cx="4939117" cy="3395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uppieren 12"/>
          <p:cNvGrpSpPr/>
          <p:nvPr/>
        </p:nvGrpSpPr>
        <p:grpSpPr bwMode="auto">
          <a:xfrm>
            <a:off x="4140634" y="5290918"/>
            <a:ext cx="3598751" cy="1117600"/>
            <a:chOff x="4288923" y="4992456"/>
            <a:chExt cx="3598751" cy="1117600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4400975" y="4992456"/>
              <a:ext cx="3352435" cy="1117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288923" y="5163752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Differenzierung zu den Mitmachheftseiten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8" name="Grafik 7" descr="Ein Bild, das Text, Computer, Screenshot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b="44710"/>
          <a:stretch/>
        </p:blipFill>
        <p:spPr bwMode="auto">
          <a:xfrm>
            <a:off x="778476" y="2367954"/>
            <a:ext cx="4817295" cy="355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 descr="Ein Bild, das Text, Screenshot, Menschliches Gesicht, Animierter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17155" y="831235"/>
            <a:ext cx="3692712" cy="307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Gruppieren 20"/>
          <p:cNvGrpSpPr/>
          <p:nvPr/>
        </p:nvGrpSpPr>
        <p:grpSpPr bwMode="auto">
          <a:xfrm>
            <a:off x="5851857" y="3522480"/>
            <a:ext cx="5283900" cy="2241994"/>
            <a:chOff x="6411463" y="3939043"/>
            <a:chExt cx="5283900" cy="2241994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6411463" y="3939043"/>
              <a:ext cx="4112291" cy="1427461"/>
            </a:xfrm>
            <a:prstGeom prst="wedgeRoundRectCallout">
              <a:avLst>
                <a:gd name="adj1" fmla="val -69508"/>
                <a:gd name="adj2" fmla="val 489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6689229" y="4057379"/>
              <a:ext cx="500613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Überblick über 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Inhalte des Kapitels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Kompetenzerwartungen</a:t>
              </a:r>
              <a:endParaRPr sz="2400" dirty="0"/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 bwMode="auto">
          <a:xfrm>
            <a:off x="6129623" y="5055848"/>
            <a:ext cx="5283900" cy="3212193"/>
            <a:chOff x="6757927" y="5215467"/>
            <a:chExt cx="5283900" cy="3212193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6757927" y="5215467"/>
              <a:ext cx="4581920" cy="1533369"/>
            </a:xfrm>
            <a:prstGeom prst="wedgeRoundRectCallout">
              <a:avLst>
                <a:gd name="adj1" fmla="val -75587"/>
                <a:gd name="adj2" fmla="val -184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7035693" y="5380672"/>
              <a:ext cx="500613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 dirty="0">
                  <a:cs typeface="Poppins"/>
                </a:rPr>
                <a:t>Tipps zur Durchführung 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Differenzierungsvorschläge</a:t>
              </a:r>
              <a:endParaRPr sz="2400" dirty="0"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 dirty="0">
                  <a:cs typeface="Poppins"/>
                </a:rPr>
                <a:t>Vertiefung</a:t>
              </a:r>
              <a:endParaRPr sz="2400" dirty="0"/>
            </a:p>
            <a:p>
              <a:pPr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marL="342900" indent="-342900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 dirty="0">
                <a:latin typeface="Poppins"/>
                <a:cs typeface="Poppin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Computer, Screenshot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54380"/>
          <a:stretch/>
        </p:blipFill>
        <p:spPr bwMode="auto">
          <a:xfrm>
            <a:off x="678331" y="1591733"/>
            <a:ext cx="6956919" cy="4237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7245390" y="1046563"/>
            <a:ext cx="3548074" cy="1095992"/>
          </a:xfrm>
          <a:prstGeom prst="wedgeRoundRectCallout">
            <a:avLst>
              <a:gd name="adj1" fmla="val -60030"/>
              <a:gd name="adj2" fmla="val 109622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>
              <a:latin typeface="Poppins"/>
              <a:cs typeface="Poppins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7151117" y="1196628"/>
            <a:ext cx="373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cs typeface="Poppins"/>
              </a:rPr>
              <a:t>Beispiel: Bildimpuls als Einstiegsszenario</a:t>
            </a:r>
            <a:endParaRPr sz="2400" dirty="0"/>
          </a:p>
        </p:txBody>
      </p:sp>
      <p:grpSp>
        <p:nvGrpSpPr>
          <p:cNvPr id="18" name="Gruppieren 17"/>
          <p:cNvGrpSpPr/>
          <p:nvPr/>
        </p:nvGrpSpPr>
        <p:grpSpPr bwMode="auto">
          <a:xfrm>
            <a:off x="7253802" y="4325979"/>
            <a:ext cx="3736622" cy="778933"/>
            <a:chOff x="7395951" y="4267200"/>
            <a:chExt cx="3736622" cy="778933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7529689" y="4267200"/>
              <a:ext cx="3469146" cy="778933"/>
            </a:xfrm>
            <a:prstGeom prst="wedgeRoundRectCallout">
              <a:avLst>
                <a:gd name="adj1" fmla="val -84211"/>
                <a:gd name="adj2" fmla="val 519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7395951" y="4425833"/>
              <a:ext cx="3736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Download Beispielbild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4C85C3-BFEC-3653-35B2-302237538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6" y="1494757"/>
            <a:ext cx="4701558" cy="4712725"/>
          </a:xfrm>
          <a:prstGeom prst="rect">
            <a:avLst/>
          </a:prstGeom>
          <a:effectLst>
            <a:outerShdw blurRad="190763" algn="ctr" rotWithShape="0">
              <a:srgbClr val="000000">
                <a:alpha val="70071"/>
              </a:srgbClr>
            </a:outerShdw>
          </a:effectLst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5E0040C-3562-8762-F6B1-D6F2F8D20F8D}"/>
              </a:ext>
            </a:extLst>
          </p:cNvPr>
          <p:cNvGrpSpPr/>
          <p:nvPr/>
        </p:nvGrpSpPr>
        <p:grpSpPr>
          <a:xfrm>
            <a:off x="5251992" y="1384785"/>
            <a:ext cx="6384625" cy="3888943"/>
            <a:chOff x="5251992" y="1384785"/>
            <a:chExt cx="6384625" cy="3888943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6005689" y="1384785"/>
              <a:ext cx="4900963" cy="3635021"/>
            </a:xfrm>
            <a:prstGeom prst="wedgeRoundRectCallout">
              <a:avLst>
                <a:gd name="adj1" fmla="val -74699"/>
                <a:gd name="adj2" fmla="val 2635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5251992" y="1528520"/>
              <a:ext cx="63846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Vorschau der Mitmachheftseite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mit Download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als PDF und editierbare PPTX</a:t>
              </a:r>
              <a:endParaRPr sz="2400" dirty="0"/>
            </a:p>
          </p:txBody>
        </p:sp>
        <p:pic>
          <p:nvPicPr>
            <p:cNvPr id="11" name="Grafik 10" descr="Ein Bild, das Text, Screenshot enthält.&#10;&#10;KI-generierte Inhalte können fehlerhaft sein."/>
            <p:cNvPicPr>
              <a:picLocks noChangeAspect="1"/>
            </p:cNvPicPr>
            <p:nvPr/>
          </p:nvPicPr>
          <p:blipFill>
            <a:blip r:embed="rId4"/>
            <a:srcRect b="38049"/>
            <a:stretch/>
          </p:blipFill>
          <p:spPr bwMode="auto">
            <a:xfrm>
              <a:off x="6566240" y="2768449"/>
              <a:ext cx="3774382" cy="2505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 bwMode="auto">
          <a:xfrm>
            <a:off x="5116902" y="5674191"/>
            <a:ext cx="3598751" cy="1015663"/>
            <a:chOff x="4461516" y="5700698"/>
            <a:chExt cx="3598751" cy="1015663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4552312" y="5700698"/>
              <a:ext cx="3417160" cy="1015663"/>
            </a:xfrm>
            <a:prstGeom prst="wedgeRoundRectCallout">
              <a:avLst>
                <a:gd name="adj1" fmla="val -77211"/>
                <a:gd name="adj2" fmla="val -520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4461516" y="5826730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Download Lösung zur Mitmachheftseite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Website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52290"/>
          <a:stretch/>
        </p:blipFill>
        <p:spPr bwMode="auto">
          <a:xfrm>
            <a:off x="2326434" y="1546507"/>
            <a:ext cx="6462995" cy="4251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sp>
        <p:nvSpPr>
          <p:cNvPr id="11" name="Abgerundete rechteckige Legende 10"/>
          <p:cNvSpPr/>
          <p:nvPr/>
        </p:nvSpPr>
        <p:spPr bwMode="auto">
          <a:xfrm>
            <a:off x="8789429" y="4228438"/>
            <a:ext cx="2860704" cy="1788540"/>
          </a:xfrm>
          <a:prstGeom prst="wedgeRoundRectCallout">
            <a:avLst>
              <a:gd name="adj1" fmla="val -81176"/>
              <a:gd name="adj2" fmla="val -24866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451073" y="4351548"/>
            <a:ext cx="3598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cs typeface="Poppins"/>
              </a:rPr>
              <a:t>Download </a:t>
            </a:r>
            <a:endParaRPr sz="2400" dirty="0"/>
          </a:p>
          <a:p>
            <a:pPr algn="ctr">
              <a:defRPr/>
            </a:pPr>
            <a:r>
              <a:rPr lang="de-DE" sz="2400" dirty="0">
                <a:cs typeface="Poppins"/>
              </a:rPr>
              <a:t>Aushangmaterial</a:t>
            </a:r>
            <a:endParaRPr sz="2400" dirty="0"/>
          </a:p>
          <a:p>
            <a:pPr algn="ctr">
              <a:defRPr/>
            </a:pPr>
            <a:r>
              <a:rPr lang="de-DE" sz="2400" dirty="0">
                <a:cs typeface="Poppins"/>
              </a:rPr>
              <a:t>in verschiedenen Ausführungen</a:t>
            </a:r>
            <a:endParaRPr sz="2400" dirty="0"/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-358467" y="4856461"/>
            <a:ext cx="3598751" cy="1160517"/>
            <a:chOff x="975425" y="3850260"/>
            <a:chExt cx="3598751" cy="1211531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1406583" y="3850260"/>
              <a:ext cx="2736437" cy="1211531"/>
            </a:xfrm>
            <a:prstGeom prst="wedgeRoundRectCallout">
              <a:avLst>
                <a:gd name="adj1" fmla="val 64666"/>
                <a:gd name="adj2" fmla="val -4285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975425" y="4035254"/>
              <a:ext cx="3598751" cy="867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Vorschau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Aushangmaterial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48177" b="13192"/>
          <a:stretch/>
        </p:blipFill>
        <p:spPr bwMode="auto">
          <a:xfrm>
            <a:off x="6381817" y="1358117"/>
            <a:ext cx="5372565" cy="238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9903" y="534982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 dirty="0"/>
              <a:t>Lehrkräfte-Begleitmaterial - Differenzierung</a:t>
            </a:r>
            <a:endParaRPr sz="3600" dirty="0"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7673032" y="4060947"/>
            <a:ext cx="3598751" cy="1015663"/>
            <a:chOff x="4461516" y="5700698"/>
            <a:chExt cx="3598751" cy="1015663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4461516" y="5700698"/>
              <a:ext cx="3507956" cy="1015663"/>
            </a:xfrm>
            <a:prstGeom prst="wedgeRoundRectCallout">
              <a:avLst>
                <a:gd name="adj1" fmla="val -44836"/>
                <a:gd name="adj2" fmla="val -11877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461516" y="5826730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Rückmeldemöglichkeit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zum Material</a:t>
              </a:r>
              <a:endParaRPr sz="2400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DFEE2644-4D00-B509-700F-3A183F2EC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84" y="1376379"/>
            <a:ext cx="4108339" cy="4384489"/>
          </a:xfrm>
          <a:prstGeom prst="rect">
            <a:avLst/>
          </a:prstGeom>
          <a:effectLst>
            <a:outerShdw blurRad="195932" algn="ctr" rotWithShape="0">
              <a:srgbClr val="000000">
                <a:alpha val="69699"/>
              </a:srgbClr>
            </a:outerShdw>
          </a:effectLst>
        </p:spPr>
      </p:pic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DC053613-770D-1BC0-5FEA-0FE147D40919}"/>
              </a:ext>
            </a:extLst>
          </p:cNvPr>
          <p:cNvSpPr/>
          <p:nvPr/>
        </p:nvSpPr>
        <p:spPr bwMode="auto">
          <a:xfrm>
            <a:off x="3564694" y="3740238"/>
            <a:ext cx="3721478" cy="2044257"/>
          </a:xfrm>
          <a:prstGeom prst="wedgeRoundRectCallout">
            <a:avLst>
              <a:gd name="adj1" fmla="val -65001"/>
              <a:gd name="adj2" fmla="val -36520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43494C-6C2F-F369-2F13-C10F8F9DA1F9}"/>
              </a:ext>
            </a:extLst>
          </p:cNvPr>
          <p:cNvSpPr txBox="1"/>
          <p:nvPr/>
        </p:nvSpPr>
        <p:spPr bwMode="auto">
          <a:xfrm>
            <a:off x="3744241" y="3845504"/>
            <a:ext cx="3399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cs typeface="Poppins"/>
              </a:rPr>
              <a:t>Vierfachdifferenzierung in der bildbasierten Version - orientiert sich am Grad der Lesekompetenz </a:t>
            </a:r>
            <a:endParaRPr sz="2400" dirty="0"/>
          </a:p>
        </p:txBody>
      </p:sp>
      <p:grpSp>
        <p:nvGrpSpPr>
          <p:cNvPr id="3" name="Gruppieren 2"/>
          <p:cNvGrpSpPr/>
          <p:nvPr/>
        </p:nvGrpSpPr>
        <p:grpSpPr bwMode="auto">
          <a:xfrm>
            <a:off x="6159902" y="5429796"/>
            <a:ext cx="5828716" cy="1015663"/>
            <a:chOff x="2465723" y="5873863"/>
            <a:chExt cx="3598751" cy="1232598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2816096" y="5873863"/>
              <a:ext cx="2898997" cy="1232598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2465723" y="5938551"/>
              <a:ext cx="3598751" cy="100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Download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Profiaufträge zur Differenzierung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1" y="86810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/>
              <a:t>Begleitheft – Mein Tablet-Wissen</a:t>
            </a:r>
            <a:endParaRPr sz="3600"/>
          </a:p>
        </p:txBody>
      </p:sp>
      <p:pic>
        <p:nvPicPr>
          <p:cNvPr id="6" name="Grafik 5" descr="Ein Bild, das Text, Cartoon, Menschliches Gesicht, Logo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1283051">
            <a:off x="531050" y="1358057"/>
            <a:ext cx="3528498" cy="499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 descr="Ein Bild, das Text, Screenshot, Menschliches Gesicht, Brief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58650" y="1391074"/>
            <a:ext cx="3368078" cy="479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 descr="Ein Bild, das Text, Screenshot, Karte Menü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445101">
            <a:off x="5740207" y="1391073"/>
            <a:ext cx="3370088" cy="479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fik 15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711011">
            <a:off x="7964843" y="1565384"/>
            <a:ext cx="3270585" cy="467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uppieren 16"/>
          <p:cNvGrpSpPr/>
          <p:nvPr/>
        </p:nvGrpSpPr>
        <p:grpSpPr bwMode="auto">
          <a:xfrm>
            <a:off x="4281999" y="5218668"/>
            <a:ext cx="5815562" cy="1438275"/>
            <a:chOff x="4221793" y="5060195"/>
            <a:chExt cx="5815562" cy="1438275"/>
          </a:xfrm>
        </p:grpSpPr>
        <p:sp>
          <p:nvSpPr>
            <p:cNvPr id="18" name="Abgerundetes Rechteck 17"/>
            <p:cNvSpPr/>
            <p:nvPr/>
          </p:nvSpPr>
          <p:spPr bwMode="auto">
            <a:xfrm>
              <a:off x="4221793" y="5060195"/>
              <a:ext cx="5815562" cy="14382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4255358" y="5209718"/>
              <a:ext cx="5748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mit Glossar, Erklärungen zu besonderen Tasten der Bildschirmtastatur und Hilfe zur Selbsthilfe bei Problemen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52183"/>
            <a:ext cx="7419434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Ihr Feedback zählt!</a:t>
            </a:r>
            <a:endParaRPr dirty="0"/>
          </a:p>
        </p:txBody>
      </p:sp>
      <p:pic>
        <p:nvPicPr>
          <p:cNvPr id="6" name="Grafik 5" descr="Ein Bild, das Symbol, Logo, Grafiken, Schrif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07478" y="-37988"/>
            <a:ext cx="2367761" cy="2367761"/>
          </a:xfrm>
          <a:prstGeom prst="rect">
            <a:avLst/>
          </a:prstGeom>
        </p:spPr>
      </p:pic>
      <p:pic>
        <p:nvPicPr>
          <p:cNvPr id="8" name="Grafik 7" descr="Ein Bild, das Cartoon, Zeichnung, Darstellung, Clipar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85618" y="2222074"/>
            <a:ext cx="3163629" cy="36006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666185" y="2099646"/>
            <a:ext cx="741943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 dirty="0"/>
              <a:t>Helfen Sie mit, den Tablet-Kompass für die GS zu verbessern!</a:t>
            </a:r>
            <a:endParaRPr dirty="0"/>
          </a:p>
          <a:p>
            <a:pPr algn="ctr">
              <a:defRPr/>
            </a:pPr>
            <a:endParaRPr lang="de-DE" sz="3200" dirty="0"/>
          </a:p>
          <a:p>
            <a:pPr algn="ctr">
              <a:defRPr/>
            </a:pPr>
            <a:r>
              <a:rPr lang="de-DE" sz="3200" dirty="0"/>
              <a:t>Das ISB freut sich auf Ihre Anmerkungen zum Material sowie Ihre Erfahrungen bei der Durchführung im Unterricht.</a:t>
            </a:r>
            <a:endParaRPr dirty="0"/>
          </a:p>
          <a:p>
            <a:pPr algn="ctr">
              <a:defRPr/>
            </a:pPr>
            <a:endParaRPr lang="de-DE" sz="3200" dirty="0"/>
          </a:p>
          <a:p>
            <a:pPr algn="ctr">
              <a:defRPr/>
            </a:pPr>
            <a:r>
              <a:rPr lang="de-DE" sz="3200" dirty="0">
                <a:solidFill>
                  <a:schemeClr val="accent1"/>
                </a:solidFill>
              </a:rPr>
              <a:t>digitalkompass@isb.bayern.de</a:t>
            </a:r>
            <a:endParaRPr lang="de-DE" sz="3200" dirty="0"/>
          </a:p>
          <a:p>
            <a:pPr algn="ctr">
              <a:defRPr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4000"/>
              <a:t>Lernen Sie den Tablet-Kompass selbst kennen!</a:t>
            </a:r>
            <a:endParaRPr/>
          </a:p>
        </p:txBody>
      </p:sp>
      <p:pic>
        <p:nvPicPr>
          <p:cNvPr id="5" name="Grafik 4" descr="Ein Bild, das Muster, Symmetrie, Design, Stoff enthält.&#10;&#10;KI-generierte Inhalte können fehlerhaft sein.">
            <a:extLst>
              <a:ext uri="{FF2B5EF4-FFF2-40B4-BE49-F238E27FC236}">
                <a16:creationId xmlns:a16="http://schemas.microsoft.com/office/drawing/2014/main" id="{A3ED788D-2727-0449-6B4D-DBDD74ED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17" y="2362200"/>
            <a:ext cx="3312583" cy="33125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199888-ABF2-6E52-0F5A-66CE3B7ED4EB}"/>
              </a:ext>
            </a:extLst>
          </p:cNvPr>
          <p:cNvSpPr txBox="1"/>
          <p:nvPr/>
        </p:nvSpPr>
        <p:spPr>
          <a:xfrm>
            <a:off x="5300133" y="3429000"/>
            <a:ext cx="6366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hlinkClick r:id="rId4"/>
              </a:rPr>
              <a:t>mebis.bycs.de/</a:t>
            </a:r>
            <a:r>
              <a:rPr lang="de-DE" sz="3200" dirty="0" err="1">
                <a:hlinkClick r:id="rId4"/>
              </a:rPr>
              <a:t>tablet</a:t>
            </a:r>
            <a:r>
              <a:rPr lang="de-DE" sz="3200" dirty="0">
                <a:hlinkClick r:id="rId4"/>
              </a:rPr>
              <a:t>-kompass-</a:t>
            </a:r>
            <a:r>
              <a:rPr lang="de-DE" sz="3200" dirty="0" err="1">
                <a:hlinkClick r:id="rId4"/>
              </a:rPr>
              <a:t>gs</a:t>
            </a:r>
            <a:endParaRPr lang="de-DE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6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Der Tablet-Kompass für die GS</a:t>
            </a:r>
            <a:endParaRPr sz="4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131" y="2277664"/>
            <a:ext cx="3628200" cy="3628200"/>
          </a:xfrm>
          <a:prstGeom prst="rect">
            <a:avLst/>
          </a:prstGeom>
        </p:spPr>
      </p:pic>
      <p:pic>
        <p:nvPicPr>
          <p:cNvPr id="6" name="Grafik 5" descr="Ein Bild, das Symbol, Logo, Grafiken, Schrif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07478" y="-37988"/>
            <a:ext cx="2367761" cy="23677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3484038" y="2832427"/>
            <a:ext cx="84616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Vermittlung digitaler Basiskompetenzen </a:t>
            </a: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3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niedrigschwelliger, systematischer Einstieg</a:t>
            </a: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      in kompetenten Umgang mit dem Tablet</a:t>
            </a: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3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978662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5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Module des </a:t>
            </a:r>
            <a:endParaRPr/>
          </a:p>
          <a:p>
            <a:pPr>
              <a:defRPr/>
            </a:pPr>
            <a:r>
              <a:rPr lang="de-DE" sz="4000"/>
              <a:t>Tablet-Kompasses für die GS</a:t>
            </a:r>
            <a:endParaRPr sz="4000"/>
          </a:p>
        </p:txBody>
      </p:sp>
      <p:sp>
        <p:nvSpPr>
          <p:cNvPr id="1444924757" name="Textfeld 2"/>
          <p:cNvSpPr txBox="1"/>
          <p:nvPr/>
        </p:nvSpPr>
        <p:spPr bwMode="auto">
          <a:xfrm>
            <a:off x="563636" y="2574062"/>
            <a:ext cx="8515308" cy="286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Regeln und Bestandteile </a:t>
            </a:r>
            <a:endParaRPr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Das Tablet im Einsatz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Das Tablet wie ein Profi nutzen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4: Sicher mit dem Tablet unterwegs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1436209690" name="Grafik 14362096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67331">
            <a:off x="8059149" y="728359"/>
            <a:ext cx="3717813" cy="3691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Abgerundete rechteckige Legende 17">
            <a:extLst>
              <a:ext uri="{FF2B5EF4-FFF2-40B4-BE49-F238E27FC236}">
                <a16:creationId xmlns:a16="http://schemas.microsoft.com/office/drawing/2014/main" id="{429C1126-3C53-0480-2AD7-329857AD3F6F}"/>
              </a:ext>
            </a:extLst>
          </p:cNvPr>
          <p:cNvSpPr/>
          <p:nvPr/>
        </p:nvSpPr>
        <p:spPr bwMode="auto">
          <a:xfrm>
            <a:off x="8964734" y="5287467"/>
            <a:ext cx="2452916" cy="1021440"/>
          </a:xfrm>
          <a:prstGeom prst="wedgeRoundRectCallout">
            <a:avLst>
              <a:gd name="adj1" fmla="val -45482"/>
              <a:gd name="adj2" fmla="val -37582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718934" y="24213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 dirty="0"/>
              <a:t>Drei Materialien greifen ineinander</a:t>
            </a:r>
            <a:endParaRPr sz="3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95166" y="1337279"/>
            <a:ext cx="3628200" cy="3628200"/>
          </a:xfrm>
          <a:prstGeom prst="rect">
            <a:avLst/>
          </a:prstGeom>
          <a:effectLst>
            <a:outerShdw blurRad="201577" algn="ctr" rotWithShape="0">
              <a:srgbClr val="000000">
                <a:alpha val="69822"/>
              </a:srgbClr>
            </a:outerShdw>
          </a:effectLst>
        </p:spPr>
      </p:pic>
      <p:pic>
        <p:nvPicPr>
          <p:cNvPr id="9" name="Grafik 8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b="17206"/>
          <a:stretch/>
        </p:blipFill>
        <p:spPr bwMode="auto">
          <a:xfrm>
            <a:off x="5239977" y="2093619"/>
            <a:ext cx="2700224" cy="307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 bwMode="auto">
          <a:xfrm>
            <a:off x="8676515" y="5328995"/>
            <a:ext cx="302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/>
              <a:t>Lehrkräfte-Begleitmaterial</a:t>
            </a:r>
            <a:endParaRPr sz="2400" dirty="0"/>
          </a:p>
        </p:txBody>
      </p:sp>
      <p:pic>
        <p:nvPicPr>
          <p:cNvPr id="14" name="Grafik 13" descr="Ein Bild, das Text, Screenshot, Menschliches Gesicht, Animierter Cartoo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76515" y="2558994"/>
            <a:ext cx="3133568" cy="260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DFB310-248C-C433-0368-B4E4B7538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8769">
            <a:off x="1877865" y="2943806"/>
            <a:ext cx="2972888" cy="2543471"/>
          </a:xfrm>
          <a:prstGeom prst="rect">
            <a:avLst/>
          </a:prstGeom>
          <a:effectLst>
            <a:outerShdw blurRad="194877" dist="50800" algn="ctr" rotWithShape="0">
              <a:srgbClr val="000000">
                <a:alpha val="70235"/>
              </a:srgbClr>
            </a:outerShdw>
          </a:effec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5F38FF4-2569-8414-3D71-DE5C148903CE}"/>
              </a:ext>
            </a:extLst>
          </p:cNvPr>
          <p:cNvGrpSpPr/>
          <p:nvPr/>
        </p:nvGrpSpPr>
        <p:grpSpPr bwMode="auto">
          <a:xfrm>
            <a:off x="92439" y="5314452"/>
            <a:ext cx="3029355" cy="1405662"/>
            <a:chOff x="2196052" y="2415275"/>
            <a:chExt cx="3758785" cy="1274055"/>
          </a:xfrm>
        </p:grpSpPr>
        <p:sp>
          <p:nvSpPr>
            <p:cNvPr id="12" name="Abgerundete rechteckige Legende 11">
              <a:extLst>
                <a:ext uri="{FF2B5EF4-FFF2-40B4-BE49-F238E27FC236}">
                  <a16:creationId xmlns:a16="http://schemas.microsoft.com/office/drawing/2014/main" id="{A89B1D3B-60BB-FECD-28B3-48CE0E92D724}"/>
                </a:ext>
              </a:extLst>
            </p:cNvPr>
            <p:cNvSpPr/>
            <p:nvPr/>
          </p:nvSpPr>
          <p:spPr bwMode="auto">
            <a:xfrm>
              <a:off x="2196052" y="2415275"/>
              <a:ext cx="3758785" cy="1274055"/>
            </a:xfrm>
            <a:prstGeom prst="wedgeRoundRectCallout">
              <a:avLst>
                <a:gd name="adj1" fmla="val -6270"/>
                <a:gd name="adj2" fmla="val -15788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AD524E7-5C55-7E8A-DB76-60093B021E6B}"/>
                </a:ext>
              </a:extLst>
            </p:cNvPr>
            <p:cNvSpPr txBox="1"/>
            <p:nvPr/>
          </p:nvSpPr>
          <p:spPr bwMode="auto">
            <a:xfrm>
              <a:off x="2276068" y="2498304"/>
              <a:ext cx="359875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Avatare Ida und Tarek führen durch das Heft</a:t>
              </a:r>
              <a:endParaRPr sz="2400" dirty="0"/>
            </a:p>
            <a:p>
              <a:pPr algn="ctr">
                <a:defRPr/>
              </a:pPr>
              <a:endParaRPr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72D5ADB-FB83-9EA8-0833-61A14ED30C02}"/>
              </a:ext>
            </a:extLst>
          </p:cNvPr>
          <p:cNvGrpSpPr/>
          <p:nvPr/>
        </p:nvGrpSpPr>
        <p:grpSpPr bwMode="auto">
          <a:xfrm>
            <a:off x="5202474" y="5306790"/>
            <a:ext cx="2775231" cy="1021440"/>
            <a:chOff x="2611775" y="5515967"/>
            <a:chExt cx="1713476" cy="1239609"/>
          </a:xfrm>
        </p:grpSpPr>
        <p:sp>
          <p:nvSpPr>
            <p:cNvPr id="16" name="Abgerundete rechteckige Legende 15">
              <a:extLst>
                <a:ext uri="{FF2B5EF4-FFF2-40B4-BE49-F238E27FC236}">
                  <a16:creationId xmlns:a16="http://schemas.microsoft.com/office/drawing/2014/main" id="{1CE92E13-C041-393E-0AFC-149B49017934}"/>
                </a:ext>
              </a:extLst>
            </p:cNvPr>
            <p:cNvSpPr/>
            <p:nvPr/>
          </p:nvSpPr>
          <p:spPr bwMode="auto">
            <a:xfrm>
              <a:off x="2706423" y="5515967"/>
              <a:ext cx="1514473" cy="1239609"/>
            </a:xfrm>
            <a:prstGeom prst="wedgeRoundRectCallout">
              <a:avLst>
                <a:gd name="adj1" fmla="val -45482"/>
                <a:gd name="adj2" fmla="val -375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0D9D3C2-D895-DE87-464C-E172FC491FE3}"/>
                </a:ext>
              </a:extLst>
            </p:cNvPr>
            <p:cNvSpPr txBox="1"/>
            <p:nvPr/>
          </p:nvSpPr>
          <p:spPr bwMode="auto">
            <a:xfrm>
              <a:off x="2611775" y="5608077"/>
              <a:ext cx="1713476" cy="100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/>
                <a:t>interaktive Entdeckerseiten</a:t>
              </a:r>
            </a:p>
          </p:txBody>
        </p:sp>
      </p:grp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DE78D2C6-D1A7-C9C5-5F41-8AD7F59693EF}"/>
              </a:ext>
            </a:extLst>
          </p:cNvPr>
          <p:cNvSpPr/>
          <p:nvPr/>
        </p:nvSpPr>
        <p:spPr bwMode="auto">
          <a:xfrm>
            <a:off x="2447089" y="2129939"/>
            <a:ext cx="2511859" cy="1021440"/>
          </a:xfrm>
          <a:prstGeom prst="wedgeRoundRectCallout">
            <a:avLst>
              <a:gd name="adj1" fmla="val -45482"/>
              <a:gd name="adj2" fmla="val -37582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 dirty="0">
              <a:latin typeface="Poppins"/>
              <a:cs typeface="Poppins"/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2506031" y="2225160"/>
            <a:ext cx="2393973" cy="830997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/>
              <a:t>Mitmachheft in zwei Versionen</a:t>
            </a: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454353" y="267226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 dirty="0"/>
              <a:t>Aufgaben im </a:t>
            </a:r>
          </a:p>
          <a:p>
            <a:pPr algn="ctr">
              <a:defRPr/>
            </a:pPr>
            <a:r>
              <a:rPr lang="de-DE" sz="3600" dirty="0"/>
              <a:t>Mitmachheft - bildbasiert</a:t>
            </a:r>
            <a:endParaRPr sz="3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34B616-7359-36A5-C62B-69DA0EFC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489">
            <a:off x="-43135" y="2957256"/>
            <a:ext cx="4164617" cy="3563061"/>
          </a:xfrm>
          <a:prstGeom prst="rect">
            <a:avLst/>
          </a:prstGeom>
          <a:effectLst>
            <a:outerShdw blurRad="192991" algn="ctr" rotWithShape="0">
              <a:srgbClr val="000000">
                <a:alpha val="69863"/>
              </a:srgb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B494D5F-7397-8019-D7F1-155E2B4A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1889">
            <a:off x="6776168" y="2012468"/>
            <a:ext cx="4645221" cy="3312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7ECF712-3982-6109-418C-7558DF7D5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0027">
            <a:off x="4003934" y="2669605"/>
            <a:ext cx="4890687" cy="34844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3CA6114-8C31-224A-AE25-A3EB1A35451B}"/>
              </a:ext>
            </a:extLst>
          </p:cNvPr>
          <p:cNvGrpSpPr/>
          <p:nvPr/>
        </p:nvGrpSpPr>
        <p:grpSpPr>
          <a:xfrm>
            <a:off x="156952" y="1797666"/>
            <a:ext cx="4646886" cy="1438275"/>
            <a:chOff x="135821" y="1693517"/>
            <a:chExt cx="4646886" cy="1438275"/>
          </a:xfrm>
        </p:grpSpPr>
        <p:grpSp>
          <p:nvGrpSpPr>
            <p:cNvPr id="3" name="Gruppieren 2"/>
            <p:cNvGrpSpPr/>
            <p:nvPr/>
          </p:nvGrpSpPr>
          <p:grpSpPr bwMode="auto">
            <a:xfrm>
              <a:off x="135821" y="1693517"/>
              <a:ext cx="4646886" cy="1438275"/>
              <a:chOff x="1308305" y="2406316"/>
              <a:chExt cx="4646886" cy="1438275"/>
            </a:xfrm>
          </p:grpSpPr>
          <p:sp>
            <p:nvSpPr>
              <p:cNvPr id="5" name="Abgerundete rechteckige Legende 4"/>
              <p:cNvSpPr/>
              <p:nvPr/>
            </p:nvSpPr>
            <p:spPr bwMode="auto">
              <a:xfrm>
                <a:off x="1308305" y="2406316"/>
                <a:ext cx="4646886" cy="1438275"/>
              </a:xfrm>
              <a:prstGeom prst="wedgeRoundRectCallout">
                <a:avLst>
                  <a:gd name="adj1" fmla="val 41882"/>
                  <a:gd name="adj2" fmla="val 89056"/>
                  <a:gd name="adj3" fmla="val 16667"/>
                </a:avLst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 sz="2400" b="1" dirty="0">
                  <a:latin typeface="Poppins"/>
                  <a:cs typeface="Poppins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 bwMode="auto">
              <a:xfrm>
                <a:off x="1506029" y="2525290"/>
                <a:ext cx="359875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de-DE" sz="2400" dirty="0">
                    <a:cs typeface="Poppins"/>
                  </a:rPr>
                  <a:t>wiederkehrende Icons für best. Arbeitsschritte</a:t>
                </a:r>
                <a:endParaRPr sz="2400" dirty="0"/>
              </a:p>
              <a:p>
                <a:pPr algn="ctr">
                  <a:defRPr/>
                </a:pPr>
                <a:r>
                  <a:rPr lang="de-DE" sz="2400" dirty="0">
                    <a:cs typeface="Poppins"/>
                  </a:rPr>
                  <a:t>zur besseren Orientierung</a:t>
                </a:r>
                <a:endParaRPr sz="2400" dirty="0"/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56B464D-E88C-6E2A-D914-804D7291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4303" y="1854009"/>
              <a:ext cx="894090" cy="81130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uppieren 10"/>
          <p:cNvGrpSpPr/>
          <p:nvPr/>
        </p:nvGrpSpPr>
        <p:grpSpPr bwMode="auto">
          <a:xfrm>
            <a:off x="8297747" y="5558216"/>
            <a:ext cx="3758785" cy="1266683"/>
            <a:chOff x="2196052" y="2415275"/>
            <a:chExt cx="3758785" cy="1266683"/>
          </a:xfrm>
        </p:grpSpPr>
        <p:sp>
          <p:nvSpPr>
            <p:cNvPr id="12" name="Abgerundete rechteckige Legende 11"/>
            <p:cNvSpPr/>
            <p:nvPr/>
          </p:nvSpPr>
          <p:spPr bwMode="auto">
            <a:xfrm>
              <a:off x="2196052" y="2415275"/>
              <a:ext cx="3758785" cy="1108858"/>
            </a:xfrm>
            <a:prstGeom prst="wedgeRoundRectCallout">
              <a:avLst>
                <a:gd name="adj1" fmla="val -62646"/>
                <a:gd name="adj2" fmla="val -5186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2276070" y="2573962"/>
              <a:ext cx="359875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betont bildhafte Darstellungsweise</a:t>
              </a:r>
              <a:endParaRPr sz="2400" dirty="0"/>
            </a:p>
            <a:p>
              <a:pPr algn="ctr">
                <a:defRPr/>
              </a:pPr>
              <a:endParaRPr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366CDC7-9CF4-E848-8043-C2FAFB1384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>
            <a:extLst>
              <a:ext uri="{FF2B5EF4-FFF2-40B4-BE49-F238E27FC236}">
                <a16:creationId xmlns:a16="http://schemas.microsoft.com/office/drawing/2014/main" id="{FD9CF07F-D3BD-0C53-17C9-90056A06FB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454353" y="70565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 dirty="0"/>
              <a:t>Analoge Aufgaben im Mitmachheft</a:t>
            </a:r>
            <a:endParaRPr sz="3600" dirty="0"/>
          </a:p>
        </p:txBody>
      </p:sp>
      <p:pic>
        <p:nvPicPr>
          <p:cNvPr id="4" name="Grafik 3" descr="Ein Bild, das Text,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4A79753A-3345-5B11-D4A8-AFA4278D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624151">
            <a:off x="8048595" y="1499620"/>
            <a:ext cx="3085181" cy="439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 descr="Ein Bild, das Text, Computer, Screenshot, Website enthält.&#10;&#10;KI-generierte Inhalte können fehlerhaft sein.">
            <a:extLst>
              <a:ext uri="{FF2B5EF4-FFF2-40B4-BE49-F238E27FC236}">
                <a16:creationId xmlns:a16="http://schemas.microsoft.com/office/drawing/2014/main" id="{68BA9BE2-805B-E168-299A-18B3DDFE8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327968">
            <a:off x="4907524" y="1698046"/>
            <a:ext cx="3299406" cy="471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AA8B121-1F89-1BA6-C6F6-F0CD1D8DCB6C}"/>
              </a:ext>
            </a:extLst>
          </p:cNvPr>
          <p:cNvGrpSpPr/>
          <p:nvPr/>
        </p:nvGrpSpPr>
        <p:grpSpPr bwMode="auto">
          <a:xfrm>
            <a:off x="109071" y="1702013"/>
            <a:ext cx="4646886" cy="1438275"/>
            <a:chOff x="1337401" y="2341274"/>
            <a:chExt cx="4646886" cy="1438275"/>
          </a:xfrm>
        </p:grpSpPr>
        <p:sp>
          <p:nvSpPr>
            <p:cNvPr id="5" name="Abgerundete rechteckige Legende 4">
              <a:extLst>
                <a:ext uri="{FF2B5EF4-FFF2-40B4-BE49-F238E27FC236}">
                  <a16:creationId xmlns:a16="http://schemas.microsoft.com/office/drawing/2014/main" id="{FB534C6E-CF8C-FB19-9D9C-0E4D4CA6C9AF}"/>
                </a:ext>
              </a:extLst>
            </p:cNvPr>
            <p:cNvSpPr/>
            <p:nvPr/>
          </p:nvSpPr>
          <p:spPr bwMode="auto">
            <a:xfrm>
              <a:off x="1337401" y="2341274"/>
              <a:ext cx="4646886" cy="1438275"/>
            </a:xfrm>
            <a:prstGeom prst="wedgeRoundRectCallout">
              <a:avLst>
                <a:gd name="adj1" fmla="val 57186"/>
                <a:gd name="adj2" fmla="val 3859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B8B7077-5582-1537-1877-A2D85E488A98}"/>
                </a:ext>
              </a:extLst>
            </p:cNvPr>
            <p:cNvSpPr txBox="1"/>
            <p:nvPr/>
          </p:nvSpPr>
          <p:spPr bwMode="auto">
            <a:xfrm>
              <a:off x="1489616" y="2484736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wiederkehrende Icons für best. Arbeitsschritte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zur besseren Orientierung</a:t>
              </a:r>
              <a:endParaRPr sz="2400" dirty="0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4B20D8AA-C22E-FA90-C516-E8C7D28DA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2396" y="2938379"/>
            <a:ext cx="3628200" cy="3628200"/>
          </a:xfrm>
          <a:prstGeom prst="rect">
            <a:avLst/>
          </a:prstGeom>
          <a:ln>
            <a:noFill/>
          </a:ln>
          <a:effectLst>
            <a:outerShdw blurRad="201731" algn="ctr" rotWithShape="0">
              <a:srgbClr val="000000">
                <a:alpha val="69966"/>
              </a:srgbClr>
            </a:outerShdw>
          </a:effec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F141A5C-32F9-B8B6-A537-EE2FBA49C697}"/>
              </a:ext>
            </a:extLst>
          </p:cNvPr>
          <p:cNvGrpSpPr/>
          <p:nvPr/>
        </p:nvGrpSpPr>
        <p:grpSpPr bwMode="auto">
          <a:xfrm>
            <a:off x="8113487" y="4582770"/>
            <a:ext cx="3977400" cy="1108858"/>
            <a:chOff x="1977438" y="2404253"/>
            <a:chExt cx="3977400" cy="1108858"/>
          </a:xfrm>
        </p:grpSpPr>
        <p:sp>
          <p:nvSpPr>
            <p:cNvPr id="12" name="Abgerundete rechteckige Legende 11">
              <a:extLst>
                <a:ext uri="{FF2B5EF4-FFF2-40B4-BE49-F238E27FC236}">
                  <a16:creationId xmlns:a16="http://schemas.microsoft.com/office/drawing/2014/main" id="{00A927A5-78F4-A548-CE52-FAD9CF81747E}"/>
                </a:ext>
              </a:extLst>
            </p:cNvPr>
            <p:cNvSpPr/>
            <p:nvPr/>
          </p:nvSpPr>
          <p:spPr bwMode="auto">
            <a:xfrm>
              <a:off x="1977438" y="2404253"/>
              <a:ext cx="3977400" cy="1108858"/>
            </a:xfrm>
            <a:prstGeom prst="wedgeRoundRectCallout">
              <a:avLst>
                <a:gd name="adj1" fmla="val -68052"/>
                <a:gd name="adj2" fmla="val -6102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5039EAC-1C70-D617-E215-1A9CD7369D89}"/>
                </a:ext>
              </a:extLst>
            </p:cNvPr>
            <p:cNvSpPr txBox="1"/>
            <p:nvPr/>
          </p:nvSpPr>
          <p:spPr bwMode="auto">
            <a:xfrm>
              <a:off x="2091753" y="2543183"/>
              <a:ext cx="374876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Erklärung von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Fremdwörtern auf Post-</a:t>
              </a:r>
              <a:r>
                <a:rPr lang="de-DE" sz="2400" dirty="0" err="1">
                  <a:cs typeface="Poppins"/>
                </a:rPr>
                <a:t>its</a:t>
              </a:r>
              <a:endParaRPr sz="2400" dirty="0"/>
            </a:p>
          </p:txBody>
        </p:sp>
      </p:grpSp>
      <p:pic>
        <p:nvPicPr>
          <p:cNvPr id="15" name="Grafik 14" descr="Ein Bild, das Entwurf, Kreis, Design enthält.&#10;&#10;KI-generierte Inhalte können fehlerhaft sein.">
            <a:extLst>
              <a:ext uri="{FF2B5EF4-FFF2-40B4-BE49-F238E27FC236}">
                <a16:creationId xmlns:a16="http://schemas.microsoft.com/office/drawing/2014/main" id="{8D1D8354-236F-B9C8-2AC7-1A1110DB3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23142" y="2148674"/>
            <a:ext cx="836118" cy="6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556578" y="56444"/>
            <a:ext cx="10318479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 </a:t>
            </a:r>
            <a:r>
              <a:rPr lang="de-DE" sz="3600" dirty="0"/>
              <a:t>Der Weg zur digitalen Entdeckerseite</a:t>
            </a:r>
            <a:endParaRPr sz="3600" dirty="0"/>
          </a:p>
        </p:txBody>
      </p:sp>
      <p:sp>
        <p:nvSpPr>
          <p:cNvPr id="12" name="Pfeil: nach rechts 11"/>
          <p:cNvSpPr/>
          <p:nvPr/>
        </p:nvSpPr>
        <p:spPr bwMode="auto">
          <a:xfrm>
            <a:off x="5521759" y="2646731"/>
            <a:ext cx="890330" cy="9448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Grafik 13" descr="Ein Bild, das Text, Computer, Screenshot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2862"/>
          <a:stretch/>
        </p:blipFill>
        <p:spPr bwMode="auto">
          <a:xfrm rot="21222487">
            <a:off x="1181932" y="1465513"/>
            <a:ext cx="3414798" cy="4977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uppieren 3"/>
          <p:cNvGrpSpPr/>
          <p:nvPr/>
        </p:nvGrpSpPr>
        <p:grpSpPr bwMode="auto">
          <a:xfrm>
            <a:off x="4595123" y="1343710"/>
            <a:ext cx="3598751" cy="1108858"/>
            <a:chOff x="2088002" y="2404253"/>
            <a:chExt cx="3598751" cy="1108858"/>
          </a:xfrm>
        </p:grpSpPr>
        <p:sp>
          <p:nvSpPr>
            <p:cNvPr id="8" name="Abgerundete rechteckige Legende 7"/>
            <p:cNvSpPr/>
            <p:nvPr/>
          </p:nvSpPr>
          <p:spPr bwMode="auto">
            <a:xfrm>
              <a:off x="2196053" y="2404253"/>
              <a:ext cx="3382650" cy="1108858"/>
            </a:xfrm>
            <a:prstGeom prst="wedgeRoundRectCallout">
              <a:avLst>
                <a:gd name="adj1" fmla="val -61144"/>
                <a:gd name="adj2" fmla="val 5198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2088002" y="2543183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Start im Mitmachheft über den QR-Code</a:t>
              </a:r>
              <a:endParaRPr sz="2400" dirty="0"/>
            </a:p>
          </p:txBody>
        </p:sp>
      </p:grpSp>
      <p:grpSp>
        <p:nvGrpSpPr>
          <p:cNvPr id="15" name="Gruppieren 14"/>
          <p:cNvGrpSpPr/>
          <p:nvPr/>
        </p:nvGrpSpPr>
        <p:grpSpPr bwMode="auto">
          <a:xfrm>
            <a:off x="2772229" y="4994241"/>
            <a:ext cx="3831438" cy="1780244"/>
            <a:chOff x="1851213" y="2443961"/>
            <a:chExt cx="3831438" cy="1780244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1851213" y="2443961"/>
              <a:ext cx="3831438" cy="1780244"/>
            </a:xfrm>
            <a:prstGeom prst="wedgeRoundRectCallout">
              <a:avLst>
                <a:gd name="adj1" fmla="val -45911"/>
                <a:gd name="adj2" fmla="val -8980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1982782" y="2545809"/>
              <a:ext cx="359875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Rückkehr auf die Mitmachheftseite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nach dem Bearbeiten der digitalen Entdeckerseite</a:t>
              </a:r>
              <a:endParaRPr sz="2400" dirty="0"/>
            </a:p>
          </p:txBody>
        </p:sp>
      </p:grpSp>
      <p:pic>
        <p:nvPicPr>
          <p:cNvPr id="9" name="Grafik 8" descr="Ein Bild, das Rechteck, Quadrat, Screenshot, Design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l="1868" t="1755" r="1995"/>
          <a:stretch/>
        </p:blipFill>
        <p:spPr bwMode="auto">
          <a:xfrm>
            <a:off x="6833963" y="2502893"/>
            <a:ext cx="4545237" cy="3294982"/>
          </a:xfrm>
          <a:prstGeom prst="rect">
            <a:avLst/>
          </a:prstGeom>
        </p:spPr>
      </p:pic>
      <p:pic>
        <p:nvPicPr>
          <p:cNvPr id="10" name="Grafik 9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5"/>
          <a:srcRect t="3910" b="45166"/>
          <a:stretch/>
        </p:blipFill>
        <p:spPr bwMode="auto">
          <a:xfrm>
            <a:off x="7070252" y="2685036"/>
            <a:ext cx="4078651" cy="2855386"/>
          </a:xfrm>
          <a:prstGeom prst="rect">
            <a:avLst/>
          </a:prstGeom>
        </p:spPr>
      </p:pic>
      <p:sp>
        <p:nvSpPr>
          <p:cNvPr id="18" name="Pfeil: nach rechts 11"/>
          <p:cNvSpPr/>
          <p:nvPr/>
        </p:nvSpPr>
        <p:spPr bwMode="auto">
          <a:xfrm flipH="1">
            <a:off x="5076593" y="3835125"/>
            <a:ext cx="890331" cy="9448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1" y="2396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Aufbau der digitalen Entdeckerseiten</a:t>
            </a:r>
            <a:endParaRPr sz="3600"/>
          </a:p>
        </p:txBody>
      </p:sp>
      <p:pic>
        <p:nvPicPr>
          <p:cNvPr id="8" name="Grafik 7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40875" y="1229691"/>
            <a:ext cx="3910247" cy="53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80018" y="2061059"/>
            <a:ext cx="3830230" cy="1497738"/>
            <a:chOff x="2276070" y="2404253"/>
            <a:chExt cx="3830230" cy="1497738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276070" y="2404253"/>
              <a:ext cx="3830230" cy="1497738"/>
            </a:xfrm>
            <a:prstGeom prst="wedgeRoundRectCallout">
              <a:avLst>
                <a:gd name="adj1" fmla="val 61265"/>
                <a:gd name="adj2" fmla="val 3314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402451" y="2558582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Einstieg über einen themenbezogenen Dialog der Avatare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7791601" y="2780195"/>
            <a:ext cx="3878703" cy="778602"/>
            <a:chOff x="2196052" y="2404253"/>
            <a:chExt cx="3878703" cy="778602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196052" y="2404253"/>
              <a:ext cx="3878703" cy="778602"/>
            </a:xfrm>
            <a:prstGeom prst="wedgeRoundRectCallout">
              <a:avLst>
                <a:gd name="adj1" fmla="val -60530"/>
                <a:gd name="adj2" fmla="val 461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476004" y="2578110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Hörtext zum Nachlesen </a:t>
              </a:r>
              <a:endParaRPr sz="2400" dirty="0"/>
            </a:p>
          </p:txBody>
        </p:sp>
      </p:grpSp>
      <p:pic>
        <p:nvPicPr>
          <p:cNvPr id="16" name="Grafik 15" descr="Ein Bild, das Text, Design, Gerä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26149" y="2953596"/>
            <a:ext cx="355600" cy="431799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 bwMode="auto">
          <a:xfrm>
            <a:off x="1100828" y="4488449"/>
            <a:ext cx="3598751" cy="756200"/>
            <a:chOff x="2427531" y="2404253"/>
            <a:chExt cx="3598751" cy="756200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2836190" y="2404253"/>
              <a:ext cx="2691086" cy="756200"/>
            </a:xfrm>
            <a:prstGeom prst="wedgeRoundRectCallout">
              <a:avLst>
                <a:gd name="adj1" fmla="val 66810"/>
                <a:gd name="adj2" fmla="val 294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2427531" y="2566908"/>
              <a:ext cx="35987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Input zum Thema</a:t>
              </a:r>
              <a:endParaRPr sz="2400" dirty="0"/>
            </a:p>
          </p:txBody>
        </p:sp>
      </p:grpSp>
      <p:grpSp>
        <p:nvGrpSpPr>
          <p:cNvPr id="20" name="Gruppieren 19"/>
          <p:cNvGrpSpPr/>
          <p:nvPr/>
        </p:nvGrpSpPr>
        <p:grpSpPr bwMode="auto">
          <a:xfrm>
            <a:off x="7915804" y="4122528"/>
            <a:ext cx="4097758" cy="1097238"/>
            <a:chOff x="2196052" y="2404253"/>
            <a:chExt cx="4097758" cy="1097238"/>
          </a:xfrm>
        </p:grpSpPr>
        <p:sp>
          <p:nvSpPr>
            <p:cNvPr id="21" name="Abgerundete rechteckige Legende 20"/>
            <p:cNvSpPr/>
            <p:nvPr/>
          </p:nvSpPr>
          <p:spPr bwMode="auto">
            <a:xfrm>
              <a:off x="2196052" y="2404253"/>
              <a:ext cx="3910248" cy="1097238"/>
            </a:xfrm>
            <a:prstGeom prst="wedgeRoundRectCallout">
              <a:avLst>
                <a:gd name="adj1" fmla="val -86549"/>
                <a:gd name="adj2" fmla="val 727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695059" y="2523226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Differenzierung: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Audio zum Lesetext</a:t>
              </a:r>
              <a:endParaRPr sz="2400" dirty="0"/>
            </a:p>
          </p:txBody>
        </p:sp>
      </p:grpSp>
      <p:pic>
        <p:nvPicPr>
          <p:cNvPr id="24" name="Grafik 23" descr="Ein Bild, das Logo, Symbol, Grafiken, Desig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22102" y="4447449"/>
            <a:ext cx="876299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1" y="2396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Aufbau der digitalen Entdeckerseiten</a:t>
            </a:r>
            <a:endParaRPr sz="3600"/>
          </a:p>
        </p:txBody>
      </p:sp>
      <p:pic>
        <p:nvPicPr>
          <p:cNvPr id="11" name="Grafik 10" descr="Ein Bild, das Text, Computer, Kleidung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65600" y="1270711"/>
            <a:ext cx="3743160" cy="5304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598514" y="2142306"/>
            <a:ext cx="3598751" cy="1133360"/>
            <a:chOff x="2150679" y="2404253"/>
            <a:chExt cx="3598751" cy="1133360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437536" y="2404253"/>
              <a:ext cx="3025038" cy="1133360"/>
            </a:xfrm>
            <a:prstGeom prst="wedgeRoundRectCallout">
              <a:avLst>
                <a:gd name="adj1" fmla="val 65233"/>
                <a:gd name="adj2" fmla="val 2816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150679" y="2555434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weiterer Input über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Video-Clip</a:t>
              </a:r>
              <a:endParaRPr sz="2400" dirty="0"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294845" y="3587668"/>
            <a:ext cx="3615564" cy="1133360"/>
            <a:chOff x="2363140" y="2404253"/>
            <a:chExt cx="3615564" cy="1133360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363140" y="2404253"/>
              <a:ext cx="3587411" cy="1133360"/>
            </a:xfrm>
            <a:prstGeom prst="wedgeRoundRectCallout">
              <a:avLst>
                <a:gd name="adj1" fmla="val 60976"/>
                <a:gd name="adj2" fmla="val 4908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379953" y="2598463"/>
              <a:ext cx="3598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Aufgreifen der Thematik aus dem Clip</a:t>
              </a:r>
              <a:endParaRPr sz="2400" dirty="0"/>
            </a:p>
          </p:txBody>
        </p:sp>
      </p:grpSp>
      <p:grpSp>
        <p:nvGrpSpPr>
          <p:cNvPr id="14" name="Gruppieren 13"/>
          <p:cNvGrpSpPr/>
          <p:nvPr/>
        </p:nvGrpSpPr>
        <p:grpSpPr bwMode="auto">
          <a:xfrm>
            <a:off x="7671686" y="4571571"/>
            <a:ext cx="3925228" cy="1108858"/>
            <a:chOff x="2196052" y="2404253"/>
            <a:chExt cx="3925228" cy="1108858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196052" y="2404253"/>
              <a:ext cx="3925228" cy="1108858"/>
            </a:xfrm>
            <a:prstGeom prst="wedgeRoundRectCallout">
              <a:avLst>
                <a:gd name="adj1" fmla="val -65349"/>
                <a:gd name="adj2" fmla="val 1329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 dirty="0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287086" y="2543183"/>
              <a:ext cx="3743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 dirty="0">
                  <a:cs typeface="Poppins"/>
                </a:rPr>
                <a:t>auch hier Erklärung von </a:t>
              </a:r>
              <a:endParaRPr sz="2400" dirty="0"/>
            </a:p>
            <a:p>
              <a:pPr algn="ctr">
                <a:defRPr/>
              </a:pPr>
              <a:r>
                <a:rPr lang="de-DE" sz="2400" dirty="0">
                  <a:cs typeface="Poppins"/>
                </a:rPr>
                <a:t>Fremdwörtern auf Post-</a:t>
              </a:r>
              <a:r>
                <a:rPr lang="de-DE" sz="2400" dirty="0" err="1">
                  <a:cs typeface="Poppins"/>
                </a:rPr>
                <a:t>its</a:t>
              </a:r>
              <a:endParaRPr sz="24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</Words>
  <Application>Microsoft Macintosh PowerPoint</Application>
  <PresentationFormat>Breitbild</PresentationFormat>
  <Paragraphs>116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Aptos</vt:lpstr>
      <vt:lpstr>Arial</vt:lpstr>
      <vt:lpstr>Atkinson Hyperlegible</vt:lpstr>
      <vt:lpstr>Atkinson Hyperlegible Bold</vt:lpstr>
      <vt:lpstr>Lexend</vt:lpstr>
      <vt:lpstr>Lexend Deca Black</vt:lpstr>
      <vt:lpstr>Lexend Deca Medium</vt:lpstr>
      <vt:lpstr>Poppins</vt:lpstr>
      <vt:lpstr>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Lehrkräfte-Begleitmaterial</vt:lpstr>
      <vt:lpstr>Lehrkräfte-Begleitmaterial</vt:lpstr>
      <vt:lpstr>Lehrkräfte-Begleitmaterial</vt:lpstr>
      <vt:lpstr>Lehrkräfte-Begleitmaterial</vt:lpstr>
      <vt:lpstr>Lehrkräfte-Begleitmaterial - Differenzierung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 Weigelt</dc:creator>
  <cp:lastModifiedBy>Marion Weigelt</cp:lastModifiedBy>
  <cp:revision>12</cp:revision>
  <dcterms:created xsi:type="dcterms:W3CDTF">2025-11-11T19:58:20Z</dcterms:created>
  <dcterms:modified xsi:type="dcterms:W3CDTF">2026-04-18T14:43:39Z</dcterms:modified>
</cp:coreProperties>
</file>