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17"/>
  </p:notesMasterIdLst>
  <p:sldIdLst>
    <p:sldId id="267" r:id="rId3"/>
    <p:sldId id="256" r:id="rId4"/>
    <p:sldId id="271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0" r:id="rId16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CDC645D-E6A5-024C-AE7E-D02B2C6B205E}" type="datetimeFigureOut">
              <a:rPr lang="de-DE"/>
              <a:t>27.11.2025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B74503C-B16A-D841-976F-396B4BED49B3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9037857-EDCE-00E7-125C-2FFAA42D9E3B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B74503C-B16A-D841-976F-396B4BED49B3}" type="slidenum">
              <a:rPr lang="de-DE"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1EFE6EC-55B2-68A0-8712-1DC4CC28DE03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1D46120-AC18-E929-EEFB-AC3E546EFDD0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72B643D-2170-2C0D-CBDD-A3D631A41BB6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72B643D-2170-2C0D-CBDD-A3D631A41BB6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B74503C-B16A-D841-976F-396B4BED49B3}" type="slidenum">
              <a:rPr lang="de-DE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174411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866761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6529495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F83F20-25C9-9D64-AEE8-A2976B26B398}" type="slidenum">
              <a:rPr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3</a:t>
            </a:fld>
            <a:endParaRPr sz="1200" b="0" i="0" u="none" strike="noStrike" cap="none" spc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D933C4E-6B32-479B-ED10-78E18E91CB05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B74503C-B16A-D841-976F-396B4BED49B3}" type="slidenum">
              <a:rPr lang="de-DE"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B74503C-B16A-D841-976F-396B4BED49B3}" type="slidenum">
              <a:rPr lang="de-DE"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B74503C-B16A-D841-976F-396B4BED49B3}" type="slidenum">
              <a:rPr lang="de-DE"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B74503C-B16A-D841-976F-396B4BED49B3}" type="slidenum">
              <a:rPr lang="de-DE"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B74503C-B16A-D841-976F-396B4BED49B3}" type="slidenum">
              <a:rPr lang="de-DE"/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Weblek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Titel Weblektion</a:t>
            </a:r>
            <a:endParaRPr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33"/>
          </p:nvPr>
        </p:nvSpPr>
        <p:spPr bwMode="auto">
          <a:xfrm>
            <a:off x="1439553" y="2294392"/>
            <a:ext cx="2340000" cy="23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" name="Rechteck 10"/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Freeform 16"/>
          <p:cNvSpPr/>
          <p:nvPr userDrawn="1"/>
        </p:nvSpPr>
        <p:spPr bwMode="auto">
          <a:xfrm>
            <a:off x="1182589" y="2108202"/>
            <a:ext cx="2853929" cy="336766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noFill/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Textfeld 19"/>
          <p:cNvSpPr txBox="1"/>
          <p:nvPr userDrawn="1"/>
        </p:nvSpPr>
        <p:spPr bwMode="auto">
          <a:xfrm>
            <a:off x="1182589" y="4823423"/>
            <a:ext cx="2853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000" b="1">
                <a:latin typeface="Atkinson Hyperlegible"/>
              </a:rPr>
              <a:t>Scanne den QR-Code</a:t>
            </a:r>
            <a:endParaRPr/>
          </a:p>
        </p:txBody>
      </p:sp>
      <p:grpSp>
        <p:nvGrpSpPr>
          <p:cNvPr id="36" name="Gruppieren 35"/>
          <p:cNvGrpSpPr/>
          <p:nvPr userDrawn="1"/>
        </p:nvGrpSpPr>
        <p:grpSpPr bwMode="auto">
          <a:xfrm>
            <a:off x="5478050" y="2706930"/>
            <a:ext cx="5355080" cy="734231"/>
            <a:chOff x="5478050" y="2964569"/>
            <a:chExt cx="5355080" cy="734231"/>
          </a:xfrm>
        </p:grpSpPr>
        <p:pic>
          <p:nvPicPr>
            <p:cNvPr id="8" name="Grafik 7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/>
          </p:blipFill>
          <p:spPr bwMode="auto">
            <a:xfrm>
              <a:off x="5478050" y="2964569"/>
              <a:ext cx="733292" cy="734231"/>
            </a:xfrm>
            <a:prstGeom prst="rect">
              <a:avLst/>
            </a:prstGeom>
          </p:spPr>
        </p:pic>
        <p:grpSp>
          <p:nvGrpSpPr>
            <p:cNvPr id="35" name="Gruppieren 34"/>
            <p:cNvGrpSpPr/>
            <p:nvPr userDrawn="1"/>
          </p:nvGrpSpPr>
          <p:grpSpPr bwMode="auto">
            <a:xfrm>
              <a:off x="6226390" y="2986605"/>
              <a:ext cx="4606740" cy="690158"/>
              <a:chOff x="6226390" y="3011963"/>
              <a:chExt cx="4606740" cy="690158"/>
            </a:xfrm>
          </p:grpSpPr>
          <p:sp>
            <p:nvSpPr>
              <p:cNvPr id="17" name="Textfeld 16"/>
              <p:cNvSpPr txBox="1"/>
              <p:nvPr userDrawn="1"/>
            </p:nvSpPr>
            <p:spPr bwMode="auto">
              <a:xfrm>
                <a:off x="6226390" y="3011963"/>
                <a:ext cx="44611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2000" b="1">
                    <a:latin typeface="Atkinson Hyperlegible"/>
                  </a:rPr>
                  <a:t>Kopfhörer bereithalten!</a:t>
                </a:r>
                <a:endParaRPr/>
              </a:p>
            </p:txBody>
          </p:sp>
          <p:sp>
            <p:nvSpPr>
              <p:cNvPr id="18" name="Textfeld 17"/>
              <p:cNvSpPr txBox="1"/>
              <p:nvPr userDrawn="1"/>
            </p:nvSpPr>
            <p:spPr bwMode="auto">
              <a:xfrm>
                <a:off x="6226391" y="3332789"/>
                <a:ext cx="46067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1800" b="0">
                    <a:latin typeface="Atkinson Hyperlegible"/>
                  </a:rPr>
                  <a:t>Du brauchst sie für Videos und Audios</a:t>
                </a:r>
                <a:endParaRPr/>
              </a:p>
            </p:txBody>
          </p:sp>
        </p:grpSp>
      </p:grpSp>
      <p:sp>
        <p:nvSpPr>
          <p:cNvPr id="23" name="Freeform 16"/>
          <p:cNvSpPr/>
          <p:nvPr userDrawn="1"/>
        </p:nvSpPr>
        <p:spPr bwMode="auto">
          <a:xfrm>
            <a:off x="5184950" y="2609747"/>
            <a:ext cx="5760000" cy="92859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noFill/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4" name="Textfeld 23"/>
          <p:cNvSpPr txBox="1"/>
          <p:nvPr userDrawn="1"/>
        </p:nvSpPr>
        <p:spPr bwMode="auto">
          <a:xfrm>
            <a:off x="5195341" y="2108201"/>
            <a:ext cx="446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 b="1">
                <a:solidFill>
                  <a:srgbClr val="00B0F0"/>
                </a:solidFill>
                <a:latin typeface="Lexend Deca"/>
                <a:cs typeface="Lexend Deca"/>
              </a:rPr>
              <a:t>Jetzt bist du dran!</a:t>
            </a:r>
            <a:endParaRPr/>
          </a:p>
        </p:txBody>
      </p:sp>
      <p:grpSp>
        <p:nvGrpSpPr>
          <p:cNvPr id="33" name="Gruppieren 32"/>
          <p:cNvGrpSpPr/>
          <p:nvPr userDrawn="1"/>
        </p:nvGrpSpPr>
        <p:grpSpPr bwMode="auto">
          <a:xfrm>
            <a:off x="5184950" y="3690132"/>
            <a:ext cx="5760000" cy="1739117"/>
            <a:chOff x="5184950" y="4204482"/>
            <a:chExt cx="5760000" cy="1739117"/>
          </a:xfrm>
        </p:grpSpPr>
        <p:sp>
          <p:nvSpPr>
            <p:cNvPr id="26" name="Freeform 16"/>
            <p:cNvSpPr/>
            <p:nvPr userDrawn="1"/>
          </p:nvSpPr>
          <p:spPr bwMode="auto">
            <a:xfrm>
              <a:off x="5184950" y="4204482"/>
              <a:ext cx="5760000" cy="1739117"/>
            </a:xfrm>
            <a:custGeom>
              <a:avLst/>
              <a:gdLst/>
              <a:ahLst/>
              <a:cxnLst/>
              <a:rect l="l" t="t" r="r" b="b"/>
              <a:pathLst>
                <a:path w="1098248" h="986972" extrusionOk="0">
                  <a:moveTo>
                    <a:pt x="37132" y="0"/>
                  </a:moveTo>
                  <a:lnTo>
                    <a:pt x="1061116" y="0"/>
                  </a:lnTo>
                  <a:cubicBezTo>
                    <a:pt x="1070964" y="0"/>
                    <a:pt x="1080408" y="3912"/>
                    <a:pt x="1087372" y="10876"/>
                  </a:cubicBezTo>
                  <a:cubicBezTo>
                    <a:pt x="1094336" y="17839"/>
                    <a:pt x="1098248" y="27284"/>
                    <a:pt x="1098248" y="37132"/>
                  </a:cubicBezTo>
                  <a:lnTo>
                    <a:pt x="1098248" y="949839"/>
                  </a:lnTo>
                  <a:cubicBezTo>
                    <a:pt x="1098248" y="970347"/>
                    <a:pt x="1081623" y="986972"/>
                    <a:pt x="1061116" y="986972"/>
                  </a:cubicBezTo>
                  <a:lnTo>
                    <a:pt x="37132" y="986972"/>
                  </a:lnTo>
                  <a:cubicBezTo>
                    <a:pt x="27284" y="986972"/>
                    <a:pt x="17839" y="983059"/>
                    <a:pt x="10876" y="976096"/>
                  </a:cubicBezTo>
                  <a:cubicBezTo>
                    <a:pt x="3912" y="969132"/>
                    <a:pt x="0" y="959687"/>
                    <a:pt x="0" y="949839"/>
                  </a:cubicBezTo>
                  <a:lnTo>
                    <a:pt x="0" y="37132"/>
                  </a:lnTo>
                  <a:cubicBezTo>
                    <a:pt x="0" y="16625"/>
                    <a:pt x="16625" y="0"/>
                    <a:pt x="37132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DFE2E7"/>
              </a:solidFill>
              <a:prstDash val="solid"/>
              <a:miter/>
            </a:ln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7" name="Textfeld 26"/>
            <p:cNvSpPr txBox="1"/>
            <p:nvPr userDrawn="1"/>
          </p:nvSpPr>
          <p:spPr bwMode="auto">
            <a:xfrm>
              <a:off x="5423369" y="4295431"/>
              <a:ext cx="44668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000" b="1">
                  <a:solidFill>
                    <a:srgbClr val="00B0F0"/>
                  </a:solidFill>
                  <a:latin typeface="Atkinson Hyperlegible"/>
                </a:rPr>
                <a:t>So gehst du vor:</a:t>
              </a:r>
              <a:endParaRPr/>
            </a:p>
          </p:txBody>
        </p:sp>
        <p:sp>
          <p:nvSpPr>
            <p:cNvPr id="29" name="Textfeld 28"/>
            <p:cNvSpPr txBox="1"/>
            <p:nvPr userDrawn="1"/>
          </p:nvSpPr>
          <p:spPr bwMode="auto">
            <a:xfrm>
              <a:off x="5423369" y="4664368"/>
              <a:ext cx="454804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  <a:defRPr/>
              </a:pPr>
              <a:r>
                <a:rPr lang="de-DE">
                  <a:latin typeface="Atkinson Hyperlegible"/>
                </a:rPr>
                <a:t>Öffne die Weblektion mit deinem Tablet</a:t>
              </a:r>
              <a:endParaRPr/>
            </a:p>
            <a:p>
              <a:pPr marL="285750" indent="-285750">
                <a:buFont typeface="Arial"/>
                <a:buChar char="•"/>
                <a:defRPr/>
              </a:pPr>
              <a:r>
                <a:rPr lang="de-DE">
                  <a:latin typeface="Atkinson Hyperlegible"/>
                </a:rPr>
                <a:t>Bearbeite alle Aufgaben der Reihe nach</a:t>
              </a:r>
              <a:endParaRPr/>
            </a:p>
            <a:p>
              <a:pPr marL="285750" indent="-285750">
                <a:buFont typeface="Arial"/>
                <a:buChar char="•"/>
                <a:defRPr/>
              </a:pPr>
              <a:r>
                <a:rPr lang="de-DE">
                  <a:latin typeface="Atkinson Hyperlegible"/>
                </a:rPr>
                <a:t>Bei Fragen: Melde dich leise</a:t>
              </a:r>
              <a:endParaRPr/>
            </a:p>
            <a:p>
              <a:pPr marL="285750" indent="-285750">
                <a:buFont typeface="Arial"/>
                <a:buChar char="•"/>
                <a:defRPr/>
              </a:pPr>
              <a:r>
                <a:rPr lang="de-DE">
                  <a:latin typeface="Atkinson Hyperlegible"/>
                </a:rPr>
                <a:t>Arbeite in deinem eigenen Tempo</a:t>
              </a:r>
              <a:endParaRPr/>
            </a:p>
          </p:txBody>
        </p:sp>
      </p:grpSp>
      <p:sp>
        <p:nvSpPr>
          <p:cNvPr id="34" name="Textfeld 33"/>
          <p:cNvSpPr txBox="1"/>
          <p:nvPr userDrawn="1"/>
        </p:nvSpPr>
        <p:spPr bwMode="auto">
          <a:xfrm>
            <a:off x="1182589" y="5106534"/>
            <a:ext cx="2853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800" b="0">
                <a:latin typeface="Atkinson Hyperlegible"/>
              </a:rPr>
              <a:t>und starte die Weblektion</a:t>
            </a:r>
            <a:endParaRPr/>
          </a:p>
        </p:txBody>
      </p:sp>
      <p:sp>
        <p:nvSpPr>
          <p:cNvPr id="38" name="Abgerundetes Rechteck 37"/>
          <p:cNvSpPr/>
          <p:nvPr userDrawn="1"/>
        </p:nvSpPr>
        <p:spPr bwMode="auto">
          <a:xfrm>
            <a:off x="494503" y="5627657"/>
            <a:ext cx="11202992" cy="494128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427888" y="5661621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32139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32139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32139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108220"/>
            <a:ext cx="2586433" cy="183537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148896"/>
            <a:ext cx="2586433" cy="17947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8686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138093"/>
            <a:ext cx="2586433" cy="17947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31265"/>
            <a:ext cx="2586433" cy="3212334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7523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139716"/>
            <a:ext cx="2586433" cy="17930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29" name="Abgerundetes Rechteck 28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30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Freeform 16"/>
          <p:cNvSpPr/>
          <p:nvPr userDrawn="1"/>
        </p:nvSpPr>
        <p:spPr bwMode="auto">
          <a:xfrm>
            <a:off x="8843567" y="2504356"/>
            <a:ext cx="2853928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reeform 16"/>
          <p:cNvSpPr/>
          <p:nvPr userDrawn="1"/>
        </p:nvSpPr>
        <p:spPr bwMode="auto">
          <a:xfrm>
            <a:off x="494503" y="2504356"/>
            <a:ext cx="2853929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reeform 31"/>
          <p:cNvSpPr/>
          <p:nvPr userDrawn="1"/>
        </p:nvSpPr>
        <p:spPr bwMode="auto">
          <a:xfrm>
            <a:off x="1703295" y="2302385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TextBox 32"/>
          <p:cNvSpPr txBox="1"/>
          <p:nvPr userDrawn="1"/>
        </p:nvSpPr>
        <p:spPr bwMode="auto">
          <a:xfrm>
            <a:off x="1748419" y="2329279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7" name="Freeform 16"/>
          <p:cNvSpPr/>
          <p:nvPr userDrawn="1"/>
        </p:nvSpPr>
        <p:spPr bwMode="auto">
          <a:xfrm>
            <a:off x="4680279" y="2504355"/>
            <a:ext cx="2853928" cy="32520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TextBox 17"/>
          <p:cNvSpPr txBox="1"/>
          <p:nvPr userDrawn="1"/>
        </p:nvSpPr>
        <p:spPr bwMode="auto">
          <a:xfrm>
            <a:off x="4680279" y="2746764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9" name="Freeform 31"/>
          <p:cNvSpPr/>
          <p:nvPr userDrawn="1"/>
        </p:nvSpPr>
        <p:spPr bwMode="auto">
          <a:xfrm>
            <a:off x="5866582" y="2302385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TextBox 32"/>
          <p:cNvSpPr txBox="1"/>
          <p:nvPr userDrawn="1"/>
        </p:nvSpPr>
        <p:spPr bwMode="auto">
          <a:xfrm>
            <a:off x="5911706" y="2329279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11" name="Freeform 31"/>
          <p:cNvSpPr/>
          <p:nvPr userDrawn="1"/>
        </p:nvSpPr>
        <p:spPr bwMode="auto">
          <a:xfrm>
            <a:off x="10013659" y="2302385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TextBox 32"/>
          <p:cNvSpPr txBox="1"/>
          <p:nvPr userDrawn="1"/>
        </p:nvSpPr>
        <p:spPr bwMode="auto">
          <a:xfrm>
            <a:off x="10058783" y="2329279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391918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3848233"/>
            <a:ext cx="2853928" cy="190817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431674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1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3890139"/>
            <a:ext cx="2853928" cy="186627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418422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18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3878958"/>
            <a:ext cx="2853928" cy="1877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9" name="TextBox 17"/>
          <p:cNvSpPr txBox="1"/>
          <p:nvPr userDrawn="1"/>
        </p:nvSpPr>
        <p:spPr bwMode="auto">
          <a:xfrm>
            <a:off x="516992" y="2729791"/>
            <a:ext cx="2853928" cy="30266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1" y="336735"/>
            <a:ext cx="8754131" cy="14382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251789" y="2247739"/>
            <a:ext cx="11685600" cy="269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99084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Weblek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Titel Weblektion</a:t>
            </a:r>
            <a:endParaRPr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33"/>
          </p:nvPr>
        </p:nvSpPr>
        <p:spPr bwMode="auto">
          <a:xfrm>
            <a:off x="1439553" y="2294392"/>
            <a:ext cx="2340000" cy="2340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" name="Rechteck 10"/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Freeform 16"/>
          <p:cNvSpPr/>
          <p:nvPr userDrawn="1"/>
        </p:nvSpPr>
        <p:spPr bwMode="auto">
          <a:xfrm>
            <a:off x="1182589" y="2108202"/>
            <a:ext cx="2853929" cy="336766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noFill/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Textfeld 19"/>
          <p:cNvSpPr txBox="1"/>
          <p:nvPr userDrawn="1"/>
        </p:nvSpPr>
        <p:spPr bwMode="auto">
          <a:xfrm>
            <a:off x="1182589" y="4823423"/>
            <a:ext cx="2853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000" b="1">
                <a:latin typeface="Atkinson Hyperlegible"/>
              </a:rPr>
              <a:t>Scanne den QR-Code</a:t>
            </a:r>
            <a:endParaRPr/>
          </a:p>
        </p:txBody>
      </p:sp>
      <p:grpSp>
        <p:nvGrpSpPr>
          <p:cNvPr id="36" name="Gruppieren 35"/>
          <p:cNvGrpSpPr/>
          <p:nvPr userDrawn="1"/>
        </p:nvGrpSpPr>
        <p:grpSpPr bwMode="auto">
          <a:xfrm>
            <a:off x="5478050" y="2706930"/>
            <a:ext cx="5355080" cy="734231"/>
            <a:chOff x="5478050" y="2964569"/>
            <a:chExt cx="5355080" cy="734231"/>
          </a:xfrm>
        </p:grpSpPr>
        <p:pic>
          <p:nvPicPr>
            <p:cNvPr id="8" name="Grafik 7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5478050" y="2964569"/>
              <a:ext cx="733292" cy="734231"/>
            </a:xfrm>
            <a:prstGeom prst="rect">
              <a:avLst/>
            </a:prstGeom>
          </p:spPr>
        </p:pic>
        <p:grpSp>
          <p:nvGrpSpPr>
            <p:cNvPr id="35" name="Gruppieren 34"/>
            <p:cNvGrpSpPr/>
            <p:nvPr userDrawn="1"/>
          </p:nvGrpSpPr>
          <p:grpSpPr bwMode="auto">
            <a:xfrm>
              <a:off x="6226390" y="2986605"/>
              <a:ext cx="4606740" cy="690158"/>
              <a:chOff x="6226390" y="3011963"/>
              <a:chExt cx="4606740" cy="690158"/>
            </a:xfrm>
          </p:grpSpPr>
          <p:sp>
            <p:nvSpPr>
              <p:cNvPr id="17" name="Textfeld 16"/>
              <p:cNvSpPr txBox="1"/>
              <p:nvPr userDrawn="1"/>
            </p:nvSpPr>
            <p:spPr bwMode="auto">
              <a:xfrm>
                <a:off x="6226390" y="3011963"/>
                <a:ext cx="446112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2000" b="1">
                    <a:latin typeface="Atkinson Hyperlegible"/>
                  </a:rPr>
                  <a:t>Kopfhörer bereithalten!</a:t>
                </a:r>
                <a:endParaRPr/>
              </a:p>
            </p:txBody>
          </p:sp>
          <p:sp>
            <p:nvSpPr>
              <p:cNvPr id="18" name="Textfeld 17"/>
              <p:cNvSpPr txBox="1"/>
              <p:nvPr userDrawn="1"/>
            </p:nvSpPr>
            <p:spPr bwMode="auto">
              <a:xfrm>
                <a:off x="6226391" y="3332789"/>
                <a:ext cx="46067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de-DE" sz="1800" b="0">
                    <a:latin typeface="Atkinson Hyperlegible"/>
                  </a:rPr>
                  <a:t>Du brauchst sie für Videos und Audios</a:t>
                </a:r>
                <a:endParaRPr/>
              </a:p>
            </p:txBody>
          </p:sp>
        </p:grpSp>
      </p:grpSp>
      <p:sp>
        <p:nvSpPr>
          <p:cNvPr id="23" name="Freeform 16"/>
          <p:cNvSpPr/>
          <p:nvPr userDrawn="1"/>
        </p:nvSpPr>
        <p:spPr bwMode="auto">
          <a:xfrm>
            <a:off x="5184950" y="2609747"/>
            <a:ext cx="5760000" cy="92859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noFill/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4" name="Textfeld 23"/>
          <p:cNvSpPr txBox="1"/>
          <p:nvPr userDrawn="1"/>
        </p:nvSpPr>
        <p:spPr bwMode="auto">
          <a:xfrm>
            <a:off x="5195341" y="2108201"/>
            <a:ext cx="446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 b="1">
                <a:solidFill>
                  <a:srgbClr val="00B0F0"/>
                </a:solidFill>
                <a:latin typeface="Lexend Deca"/>
                <a:cs typeface="Lexend Deca"/>
              </a:rPr>
              <a:t>Jetzt bist du dran!</a:t>
            </a:r>
            <a:endParaRPr/>
          </a:p>
        </p:txBody>
      </p:sp>
      <p:grpSp>
        <p:nvGrpSpPr>
          <p:cNvPr id="33" name="Gruppieren 32"/>
          <p:cNvGrpSpPr/>
          <p:nvPr userDrawn="1"/>
        </p:nvGrpSpPr>
        <p:grpSpPr bwMode="auto">
          <a:xfrm>
            <a:off x="5184950" y="3690132"/>
            <a:ext cx="5760000" cy="1739117"/>
            <a:chOff x="5184950" y="4204482"/>
            <a:chExt cx="5760000" cy="1739117"/>
          </a:xfrm>
        </p:grpSpPr>
        <p:sp>
          <p:nvSpPr>
            <p:cNvPr id="26" name="Freeform 16"/>
            <p:cNvSpPr/>
            <p:nvPr userDrawn="1"/>
          </p:nvSpPr>
          <p:spPr bwMode="auto">
            <a:xfrm>
              <a:off x="5184950" y="4204482"/>
              <a:ext cx="5760000" cy="1739117"/>
            </a:xfrm>
            <a:custGeom>
              <a:avLst/>
              <a:gdLst/>
              <a:ahLst/>
              <a:cxnLst/>
              <a:rect l="l" t="t" r="r" b="b"/>
              <a:pathLst>
                <a:path w="1098248" h="986972" extrusionOk="0">
                  <a:moveTo>
                    <a:pt x="37132" y="0"/>
                  </a:moveTo>
                  <a:lnTo>
                    <a:pt x="1061116" y="0"/>
                  </a:lnTo>
                  <a:cubicBezTo>
                    <a:pt x="1070964" y="0"/>
                    <a:pt x="1080408" y="3912"/>
                    <a:pt x="1087372" y="10876"/>
                  </a:cubicBezTo>
                  <a:cubicBezTo>
                    <a:pt x="1094336" y="17839"/>
                    <a:pt x="1098248" y="27284"/>
                    <a:pt x="1098248" y="37132"/>
                  </a:cubicBezTo>
                  <a:lnTo>
                    <a:pt x="1098248" y="949839"/>
                  </a:lnTo>
                  <a:cubicBezTo>
                    <a:pt x="1098248" y="970347"/>
                    <a:pt x="1081623" y="986972"/>
                    <a:pt x="1061116" y="986972"/>
                  </a:cubicBezTo>
                  <a:lnTo>
                    <a:pt x="37132" y="986972"/>
                  </a:lnTo>
                  <a:cubicBezTo>
                    <a:pt x="27284" y="986972"/>
                    <a:pt x="17839" y="983059"/>
                    <a:pt x="10876" y="976096"/>
                  </a:cubicBezTo>
                  <a:cubicBezTo>
                    <a:pt x="3912" y="969132"/>
                    <a:pt x="0" y="959687"/>
                    <a:pt x="0" y="949839"/>
                  </a:cubicBezTo>
                  <a:lnTo>
                    <a:pt x="0" y="37132"/>
                  </a:lnTo>
                  <a:cubicBezTo>
                    <a:pt x="0" y="16625"/>
                    <a:pt x="16625" y="0"/>
                    <a:pt x="37132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DFE2E7"/>
              </a:solidFill>
              <a:prstDash val="solid"/>
              <a:miter/>
            </a:ln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7" name="Textfeld 26"/>
            <p:cNvSpPr txBox="1"/>
            <p:nvPr userDrawn="1"/>
          </p:nvSpPr>
          <p:spPr bwMode="auto">
            <a:xfrm>
              <a:off x="5423369" y="4295431"/>
              <a:ext cx="44668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de-DE" sz="2000" b="1">
                  <a:solidFill>
                    <a:srgbClr val="00B0F0"/>
                  </a:solidFill>
                  <a:latin typeface="Atkinson Hyperlegible"/>
                </a:rPr>
                <a:t>So gehst du vor:</a:t>
              </a:r>
              <a:endParaRPr/>
            </a:p>
          </p:txBody>
        </p:sp>
        <p:sp>
          <p:nvSpPr>
            <p:cNvPr id="29" name="Textfeld 28"/>
            <p:cNvSpPr txBox="1"/>
            <p:nvPr userDrawn="1"/>
          </p:nvSpPr>
          <p:spPr bwMode="auto">
            <a:xfrm>
              <a:off x="5423369" y="4664368"/>
              <a:ext cx="454804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  <a:defRPr/>
              </a:pPr>
              <a:r>
                <a:rPr lang="de-DE">
                  <a:latin typeface="Atkinson Hyperlegible"/>
                </a:rPr>
                <a:t>Öffne die Weblektion mit deinem Tablet</a:t>
              </a:r>
              <a:endParaRPr/>
            </a:p>
            <a:p>
              <a:pPr marL="285750" indent="-285750">
                <a:buFont typeface="Arial"/>
                <a:buChar char="•"/>
                <a:defRPr/>
              </a:pPr>
              <a:r>
                <a:rPr lang="de-DE">
                  <a:latin typeface="Atkinson Hyperlegible"/>
                </a:rPr>
                <a:t>Bearbeite alle Aufgaben der Reihe nach</a:t>
              </a:r>
              <a:endParaRPr/>
            </a:p>
            <a:p>
              <a:pPr marL="285750" indent="-285750">
                <a:buFont typeface="Arial"/>
                <a:buChar char="•"/>
                <a:defRPr/>
              </a:pPr>
              <a:r>
                <a:rPr lang="de-DE">
                  <a:latin typeface="Atkinson Hyperlegible"/>
                </a:rPr>
                <a:t>Bei Fragen: Melde dich leise</a:t>
              </a:r>
              <a:endParaRPr/>
            </a:p>
            <a:p>
              <a:pPr marL="285750" indent="-285750">
                <a:buFont typeface="Arial"/>
                <a:buChar char="•"/>
                <a:defRPr/>
              </a:pPr>
              <a:r>
                <a:rPr lang="de-DE">
                  <a:latin typeface="Atkinson Hyperlegible"/>
                </a:rPr>
                <a:t>Arbeite in deinem eigenen Tempo</a:t>
              </a:r>
              <a:endParaRPr/>
            </a:p>
          </p:txBody>
        </p:sp>
      </p:grpSp>
      <p:sp>
        <p:nvSpPr>
          <p:cNvPr id="34" name="Textfeld 33"/>
          <p:cNvSpPr txBox="1"/>
          <p:nvPr userDrawn="1"/>
        </p:nvSpPr>
        <p:spPr bwMode="auto">
          <a:xfrm>
            <a:off x="1182589" y="5106534"/>
            <a:ext cx="2853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800" b="0">
                <a:latin typeface="Atkinson Hyperlegible"/>
              </a:rPr>
              <a:t>und starte die Weblektion</a:t>
            </a:r>
            <a:endParaRPr/>
          </a:p>
        </p:txBody>
      </p:sp>
      <p:sp>
        <p:nvSpPr>
          <p:cNvPr id="38" name="Abgerundetes Rechteck 37"/>
          <p:cNvSpPr/>
          <p:nvPr userDrawn="1"/>
        </p:nvSpPr>
        <p:spPr bwMode="auto">
          <a:xfrm>
            <a:off x="494503" y="5627657"/>
            <a:ext cx="11202992" cy="494128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427888" y="5661621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5" name="Freeform 34"/>
          <p:cNvSpPr/>
          <p:nvPr userDrawn="1"/>
        </p:nvSpPr>
        <p:spPr bwMode="auto">
          <a:xfrm>
            <a:off x="3267669" y="4113953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99330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5" name="Abgerundetes Rechteck 54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37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267669" y="4187125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568274"/>
            <a:ext cx="2853928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9" name="Freeform 34"/>
          <p:cNvSpPr/>
          <p:nvPr userDrawn="1"/>
        </p:nvSpPr>
        <p:spPr bwMode="auto">
          <a:xfrm>
            <a:off x="7430956" y="4139334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72471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1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7430956" y="4212506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593655"/>
            <a:ext cx="2853928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26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59574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102637"/>
            <a:ext cx="2853928" cy="12171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684955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144543"/>
            <a:ext cx="2853928" cy="11739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3" name="Abgerundetes Rechteck 2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310864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310864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59574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102637"/>
            <a:ext cx="2853928" cy="176476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684955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144543"/>
            <a:ext cx="2853928" cy="172285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5" name="Freeform 34"/>
          <p:cNvSpPr/>
          <p:nvPr userDrawn="1"/>
        </p:nvSpPr>
        <p:spPr bwMode="auto">
          <a:xfrm>
            <a:off x="3267669" y="4113953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99330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5" name="Abgerundetes Rechteck 54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37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267669" y="4187125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568274"/>
            <a:ext cx="2853928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9" name="Freeform 34"/>
          <p:cNvSpPr/>
          <p:nvPr userDrawn="1"/>
        </p:nvSpPr>
        <p:spPr bwMode="auto">
          <a:xfrm>
            <a:off x="7430956" y="4139334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72471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1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7430956" y="4212506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593655"/>
            <a:ext cx="2853928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26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4" name="Freeform 34"/>
          <p:cNvSpPr/>
          <p:nvPr userDrawn="1"/>
        </p:nvSpPr>
        <p:spPr bwMode="auto">
          <a:xfrm>
            <a:off x="1196825" y="4084836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70213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96825" y="4158008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539157"/>
            <a:ext cx="2853928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26" name="Freeform 34"/>
          <p:cNvSpPr/>
          <p:nvPr userDrawn="1"/>
        </p:nvSpPr>
        <p:spPr bwMode="auto">
          <a:xfrm>
            <a:off x="5360112" y="4110217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95594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8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5360112" y="4183389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564538"/>
            <a:ext cx="2853928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6" name="Freeform 34"/>
          <p:cNvSpPr/>
          <p:nvPr userDrawn="1"/>
        </p:nvSpPr>
        <p:spPr bwMode="auto">
          <a:xfrm>
            <a:off x="9507189" y="4061731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42C67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7108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9507189" y="4134903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558438"/>
            <a:ext cx="2853928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31" name="Abgerundetes Rechteck 30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32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17205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073520"/>
            <a:ext cx="2853928" cy="12171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5696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115426"/>
            <a:ext cx="2853928" cy="11739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370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104246"/>
            <a:ext cx="2853928" cy="118720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8" name="Abgerundetes Rechteck 7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32520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17205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073520"/>
            <a:ext cx="2853928" cy="190817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5696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115426"/>
            <a:ext cx="2853928" cy="186627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370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104245"/>
            <a:ext cx="2853928" cy="1877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30266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5" name="Freeform 34"/>
          <p:cNvSpPr/>
          <p:nvPr userDrawn="1"/>
        </p:nvSpPr>
        <p:spPr bwMode="auto">
          <a:xfrm>
            <a:off x="1121860" y="4084836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7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21860" y="4158008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539157"/>
            <a:ext cx="2586433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59" name="Freeform 34"/>
          <p:cNvSpPr/>
          <p:nvPr userDrawn="1"/>
        </p:nvSpPr>
        <p:spPr bwMode="auto">
          <a:xfrm>
            <a:off x="3978585" y="4110217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1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3978585" y="4183389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564538"/>
            <a:ext cx="2586433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63" name="Freeform 34"/>
          <p:cNvSpPr/>
          <p:nvPr userDrawn="1"/>
        </p:nvSpPr>
        <p:spPr bwMode="auto">
          <a:xfrm>
            <a:off x="6869742" y="4061731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42C67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47108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5" name="Textplatzhalter 1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6869742" y="4134903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558438"/>
            <a:ext cx="2586433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1801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4" name="Freeform 34"/>
          <p:cNvSpPr/>
          <p:nvPr userDrawn="1"/>
        </p:nvSpPr>
        <p:spPr bwMode="auto">
          <a:xfrm>
            <a:off x="9716147" y="4050101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33F01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35478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6" name="Textplatzhalter 12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9716147" y="4123273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546808"/>
            <a:ext cx="2586433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80" name="Abgerundetes Rechteck 79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81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108221"/>
            <a:ext cx="2586433" cy="118241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148896"/>
            <a:ext cx="2586433" cy="1140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8686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138094"/>
            <a:ext cx="2586433" cy="115335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31265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7523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139716"/>
            <a:ext cx="2586433" cy="115335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3" name="Abgerundetes Rechteck 2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32139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32139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32139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108220"/>
            <a:ext cx="2586433" cy="183537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148896"/>
            <a:ext cx="2586433" cy="17947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8686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138093"/>
            <a:ext cx="2586433" cy="17947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31265"/>
            <a:ext cx="2586433" cy="3212334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7523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139716"/>
            <a:ext cx="2586433" cy="17930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29" name="Abgerundetes Rechteck 28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30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Plain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251790" y="22477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Freeform 16"/>
          <p:cNvSpPr/>
          <p:nvPr userDrawn="1"/>
        </p:nvSpPr>
        <p:spPr bwMode="auto">
          <a:xfrm>
            <a:off x="8843567" y="2504356"/>
            <a:ext cx="2853928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reeform 16"/>
          <p:cNvSpPr/>
          <p:nvPr userDrawn="1"/>
        </p:nvSpPr>
        <p:spPr bwMode="auto">
          <a:xfrm>
            <a:off x="494503" y="2504356"/>
            <a:ext cx="2853929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reeform 31"/>
          <p:cNvSpPr/>
          <p:nvPr userDrawn="1"/>
        </p:nvSpPr>
        <p:spPr bwMode="auto">
          <a:xfrm>
            <a:off x="1703295" y="2302385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TextBox 32"/>
          <p:cNvSpPr txBox="1"/>
          <p:nvPr userDrawn="1"/>
        </p:nvSpPr>
        <p:spPr bwMode="auto">
          <a:xfrm>
            <a:off x="1748419" y="2329279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7" name="Freeform 16"/>
          <p:cNvSpPr/>
          <p:nvPr userDrawn="1"/>
        </p:nvSpPr>
        <p:spPr bwMode="auto">
          <a:xfrm>
            <a:off x="4680279" y="2504355"/>
            <a:ext cx="2853928" cy="32520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TextBox 17"/>
          <p:cNvSpPr txBox="1"/>
          <p:nvPr userDrawn="1"/>
        </p:nvSpPr>
        <p:spPr bwMode="auto">
          <a:xfrm>
            <a:off x="4680279" y="2746764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9" name="Freeform 31"/>
          <p:cNvSpPr/>
          <p:nvPr userDrawn="1"/>
        </p:nvSpPr>
        <p:spPr bwMode="auto">
          <a:xfrm>
            <a:off x="5866582" y="2302385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TextBox 32"/>
          <p:cNvSpPr txBox="1"/>
          <p:nvPr userDrawn="1"/>
        </p:nvSpPr>
        <p:spPr bwMode="auto">
          <a:xfrm>
            <a:off x="5911706" y="2329279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11" name="Freeform 31"/>
          <p:cNvSpPr/>
          <p:nvPr userDrawn="1"/>
        </p:nvSpPr>
        <p:spPr bwMode="auto">
          <a:xfrm>
            <a:off x="10013659" y="2302385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TextBox 32"/>
          <p:cNvSpPr txBox="1"/>
          <p:nvPr userDrawn="1"/>
        </p:nvSpPr>
        <p:spPr bwMode="auto">
          <a:xfrm>
            <a:off x="10058783" y="2329279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391918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3848233"/>
            <a:ext cx="2853928" cy="190817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431674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1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3890139"/>
            <a:ext cx="2853928" cy="186627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418422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18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3878958"/>
            <a:ext cx="2853928" cy="1877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9" name="TextBox 17"/>
          <p:cNvSpPr txBox="1"/>
          <p:nvPr userDrawn="1"/>
        </p:nvSpPr>
        <p:spPr bwMode="auto">
          <a:xfrm>
            <a:off x="516992" y="2729791"/>
            <a:ext cx="2853928" cy="30266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59574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102637"/>
            <a:ext cx="2853928" cy="12171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684955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144543"/>
            <a:ext cx="2853928" cy="11739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3" name="Abgerundetes Rechteck 2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Freeform 16"/>
          <p:cNvSpPr/>
          <p:nvPr userDrawn="1"/>
        </p:nvSpPr>
        <p:spPr bwMode="auto">
          <a:xfrm>
            <a:off x="2565347" y="2758760"/>
            <a:ext cx="2853929" cy="310864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Freeform 31"/>
          <p:cNvSpPr/>
          <p:nvPr userDrawn="1"/>
        </p:nvSpPr>
        <p:spPr bwMode="auto">
          <a:xfrm>
            <a:off x="3774139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8" name="TextBox 32"/>
          <p:cNvSpPr txBox="1"/>
          <p:nvPr userDrawn="1"/>
        </p:nvSpPr>
        <p:spPr bwMode="auto">
          <a:xfrm>
            <a:off x="3819263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9" name="Freeform 16"/>
          <p:cNvSpPr/>
          <p:nvPr userDrawn="1"/>
        </p:nvSpPr>
        <p:spPr bwMode="auto">
          <a:xfrm>
            <a:off x="6751123" y="2758760"/>
            <a:ext cx="2853928" cy="310864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" name="TextBox 17"/>
          <p:cNvSpPr txBox="1"/>
          <p:nvPr userDrawn="1"/>
        </p:nvSpPr>
        <p:spPr bwMode="auto">
          <a:xfrm>
            <a:off x="6751123" y="300116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31" name="Freeform 31"/>
          <p:cNvSpPr/>
          <p:nvPr userDrawn="1"/>
        </p:nvSpPr>
        <p:spPr bwMode="auto">
          <a:xfrm>
            <a:off x="7937426" y="2556789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TextBox 32"/>
          <p:cNvSpPr txBox="1"/>
          <p:nvPr userDrawn="1"/>
        </p:nvSpPr>
        <p:spPr bwMode="auto">
          <a:xfrm>
            <a:off x="7982550" y="2583683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3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784702" y="3659574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587836" y="4102637"/>
            <a:ext cx="2853928" cy="176476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4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947989" y="3684955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46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751123" y="4144543"/>
            <a:ext cx="2853928" cy="172285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51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52" name="TextBox 17"/>
          <p:cNvSpPr txBox="1"/>
          <p:nvPr userDrawn="1"/>
        </p:nvSpPr>
        <p:spPr bwMode="auto">
          <a:xfrm>
            <a:off x="2587836" y="2984195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53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54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4" name="Freeform 34"/>
          <p:cNvSpPr/>
          <p:nvPr userDrawn="1"/>
        </p:nvSpPr>
        <p:spPr bwMode="auto">
          <a:xfrm>
            <a:off x="1196825" y="4084836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70213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96825" y="4158008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539157"/>
            <a:ext cx="2853928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26" name="Freeform 34"/>
          <p:cNvSpPr/>
          <p:nvPr userDrawn="1"/>
        </p:nvSpPr>
        <p:spPr bwMode="auto">
          <a:xfrm>
            <a:off x="5360112" y="4110217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95594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8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5360112" y="4183389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564538"/>
            <a:ext cx="2853928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36" name="Freeform 34"/>
          <p:cNvSpPr/>
          <p:nvPr userDrawn="1"/>
        </p:nvSpPr>
        <p:spPr bwMode="auto">
          <a:xfrm>
            <a:off x="9507189" y="4061731"/>
            <a:ext cx="1494263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42C67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7108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8" name="Textplatzhalter 1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9507189" y="4134903"/>
            <a:ext cx="1494263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558438"/>
            <a:ext cx="2853928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31" name="Abgerundetes Rechteck 30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32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17205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073520"/>
            <a:ext cx="2853928" cy="12171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5696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115426"/>
            <a:ext cx="2853928" cy="11739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370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104246"/>
            <a:ext cx="2853928" cy="118720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8" name="Abgerundetes Rechteck 7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-Phasen-Methode v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8843567" y="2729642"/>
            <a:ext cx="2853928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494503" y="2729642"/>
            <a:ext cx="2853929" cy="3252056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Freeform 31"/>
          <p:cNvSpPr/>
          <p:nvPr userDrawn="1"/>
        </p:nvSpPr>
        <p:spPr bwMode="auto">
          <a:xfrm>
            <a:off x="1703295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" name="TextBox 32"/>
          <p:cNvSpPr txBox="1"/>
          <p:nvPr userDrawn="1"/>
        </p:nvSpPr>
        <p:spPr bwMode="auto">
          <a:xfrm>
            <a:off x="1748419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42" name="Freeform 16"/>
          <p:cNvSpPr/>
          <p:nvPr userDrawn="1"/>
        </p:nvSpPr>
        <p:spPr bwMode="auto">
          <a:xfrm>
            <a:off x="4680279" y="2729642"/>
            <a:ext cx="2853928" cy="3252057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3" name="TextBox 17"/>
          <p:cNvSpPr txBox="1"/>
          <p:nvPr userDrawn="1"/>
        </p:nvSpPr>
        <p:spPr bwMode="auto">
          <a:xfrm>
            <a:off x="4680279" y="2972051"/>
            <a:ext cx="2853928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4" name="Freeform 31"/>
          <p:cNvSpPr/>
          <p:nvPr userDrawn="1"/>
        </p:nvSpPr>
        <p:spPr bwMode="auto">
          <a:xfrm>
            <a:off x="5866582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5" name="TextBox 32"/>
          <p:cNvSpPr txBox="1"/>
          <p:nvPr userDrawn="1"/>
        </p:nvSpPr>
        <p:spPr bwMode="auto">
          <a:xfrm>
            <a:off x="5911706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53" name="Freeform 31"/>
          <p:cNvSpPr/>
          <p:nvPr userDrawn="1"/>
        </p:nvSpPr>
        <p:spPr bwMode="auto">
          <a:xfrm>
            <a:off x="10013659" y="2527672"/>
            <a:ext cx="481322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4" name="TextBox 32"/>
          <p:cNvSpPr txBox="1"/>
          <p:nvPr userDrawn="1"/>
        </p:nvSpPr>
        <p:spPr bwMode="auto">
          <a:xfrm>
            <a:off x="10058783" y="2554566"/>
            <a:ext cx="391074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13858" y="3617205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16992" y="4073520"/>
            <a:ext cx="2853928" cy="190817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877145" y="3656961"/>
            <a:ext cx="2460196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29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680279" y="4115426"/>
            <a:ext cx="2853928" cy="186627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37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9024222" y="3643709"/>
            <a:ext cx="2460196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39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827356" y="4104245"/>
            <a:ext cx="2853928" cy="1877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sieben Zeilen)</a:t>
            </a:r>
            <a:endParaRPr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3" name="TextBox 17"/>
          <p:cNvSpPr txBox="1"/>
          <p:nvPr userDrawn="1"/>
        </p:nvSpPr>
        <p:spPr bwMode="auto">
          <a:xfrm>
            <a:off x="516992" y="2955078"/>
            <a:ext cx="2853928" cy="30266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18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5" name="Freeform 34"/>
          <p:cNvSpPr/>
          <p:nvPr userDrawn="1"/>
        </p:nvSpPr>
        <p:spPr bwMode="auto">
          <a:xfrm>
            <a:off x="1121860" y="4084836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8204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7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21860" y="4158008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539157"/>
            <a:ext cx="2586433" cy="75148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59" name="Freeform 34"/>
          <p:cNvSpPr/>
          <p:nvPr userDrawn="1"/>
        </p:nvSpPr>
        <p:spPr bwMode="auto">
          <a:xfrm>
            <a:off x="3978585" y="4110217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00AADA"/>
          </a:solidFill>
          <a:ln>
            <a:solidFill>
              <a:srgbClr val="00AADA"/>
            </a:solidFill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1" name="Textplatzhalter 12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3978585" y="4183389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564538"/>
            <a:ext cx="2586433" cy="72481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63" name="Freeform 34"/>
          <p:cNvSpPr/>
          <p:nvPr userDrawn="1"/>
        </p:nvSpPr>
        <p:spPr bwMode="auto">
          <a:xfrm>
            <a:off x="6869742" y="4061731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42C67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47108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5" name="Textplatzhalter 12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6869742" y="4134903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558438"/>
            <a:ext cx="2586433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1801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4" name="Freeform 34"/>
          <p:cNvSpPr/>
          <p:nvPr userDrawn="1"/>
        </p:nvSpPr>
        <p:spPr bwMode="auto">
          <a:xfrm>
            <a:off x="9716147" y="4050101"/>
            <a:ext cx="1354208" cy="341765"/>
          </a:xfrm>
          <a:custGeom>
            <a:avLst/>
            <a:gdLst/>
            <a:ahLst/>
            <a:cxnLst/>
            <a:rect l="l" t="t" r="r" b="b"/>
            <a:pathLst>
              <a:path w="814074" h="188626" extrusionOk="0">
                <a:moveTo>
                  <a:pt x="94313" y="0"/>
                </a:moveTo>
                <a:lnTo>
                  <a:pt x="719761" y="0"/>
                </a:lnTo>
                <a:cubicBezTo>
                  <a:pt x="744774" y="0"/>
                  <a:pt x="768763" y="9937"/>
                  <a:pt x="786450" y="27624"/>
                </a:cubicBezTo>
                <a:cubicBezTo>
                  <a:pt x="804137" y="45311"/>
                  <a:pt x="814074" y="69300"/>
                  <a:pt x="814074" y="94313"/>
                </a:cubicBezTo>
                <a:lnTo>
                  <a:pt x="814074" y="94313"/>
                </a:lnTo>
                <a:cubicBezTo>
                  <a:pt x="814074" y="146401"/>
                  <a:pt x="771849" y="188626"/>
                  <a:pt x="719761" y="188626"/>
                </a:cubicBezTo>
                <a:lnTo>
                  <a:pt x="94313" y="188626"/>
                </a:lnTo>
                <a:cubicBezTo>
                  <a:pt x="69300" y="188626"/>
                  <a:pt x="45311" y="178690"/>
                  <a:pt x="27624" y="161003"/>
                </a:cubicBezTo>
                <a:cubicBezTo>
                  <a:pt x="9937" y="143316"/>
                  <a:pt x="0" y="119327"/>
                  <a:pt x="0" y="94313"/>
                </a:cubicBezTo>
                <a:lnTo>
                  <a:pt x="0" y="94313"/>
                </a:lnTo>
                <a:cubicBezTo>
                  <a:pt x="0" y="69300"/>
                  <a:pt x="9937" y="45311"/>
                  <a:pt x="27624" y="27624"/>
                </a:cubicBezTo>
                <a:cubicBezTo>
                  <a:pt x="45311" y="9937"/>
                  <a:pt x="69300" y="0"/>
                  <a:pt x="94313" y="0"/>
                </a:cubicBezTo>
                <a:close/>
              </a:path>
            </a:pathLst>
          </a:custGeom>
          <a:solidFill>
            <a:srgbClr val="D33F01"/>
          </a:solid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35478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6" name="Textplatzhalter 12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9716147" y="4123273"/>
            <a:ext cx="1354208" cy="2153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 min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546808"/>
            <a:ext cx="2586433" cy="73301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drei Zeilen)</a:t>
            </a:r>
            <a:endParaRPr/>
          </a:p>
        </p:txBody>
      </p:sp>
      <p:sp>
        <p:nvSpPr>
          <p:cNvPr id="80" name="Abgerundetes Rechteck 79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81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-Phasen-Methode v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Freeform 16"/>
          <p:cNvSpPr/>
          <p:nvPr userDrawn="1"/>
        </p:nvSpPr>
        <p:spPr bwMode="auto">
          <a:xfrm>
            <a:off x="6253630" y="2729642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6"/>
          <p:cNvSpPr/>
          <p:nvPr userDrawn="1"/>
        </p:nvSpPr>
        <p:spPr bwMode="auto">
          <a:xfrm>
            <a:off x="505747" y="2729642"/>
            <a:ext cx="2586434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Freeform 31"/>
          <p:cNvSpPr/>
          <p:nvPr userDrawn="1"/>
        </p:nvSpPr>
        <p:spPr bwMode="auto">
          <a:xfrm>
            <a:off x="1580860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8204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" name="TextBox 32"/>
          <p:cNvSpPr txBox="1"/>
          <p:nvPr userDrawn="1"/>
        </p:nvSpPr>
        <p:spPr bwMode="auto">
          <a:xfrm>
            <a:off x="1621755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1</a:t>
            </a:r>
            <a:endParaRPr/>
          </a:p>
        </p:txBody>
      </p:sp>
      <p:sp>
        <p:nvSpPr>
          <p:cNvPr id="22" name="Freeform 16"/>
          <p:cNvSpPr/>
          <p:nvPr userDrawn="1"/>
        </p:nvSpPr>
        <p:spPr bwMode="auto">
          <a:xfrm>
            <a:off x="3362473" y="2729642"/>
            <a:ext cx="2586433" cy="2569320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6" name="TextBox 17"/>
          <p:cNvSpPr txBox="1"/>
          <p:nvPr userDrawn="1"/>
        </p:nvSpPr>
        <p:spPr bwMode="auto">
          <a:xfrm>
            <a:off x="3362473" y="2972051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47" name="Freeform 31"/>
          <p:cNvSpPr/>
          <p:nvPr userDrawn="1"/>
        </p:nvSpPr>
        <p:spPr bwMode="auto">
          <a:xfrm>
            <a:off x="4437585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AADA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8" name="TextBox 32"/>
          <p:cNvSpPr txBox="1"/>
          <p:nvPr userDrawn="1"/>
        </p:nvSpPr>
        <p:spPr bwMode="auto">
          <a:xfrm>
            <a:off x="4478480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2</a:t>
            </a:r>
            <a:endParaRPr/>
          </a:p>
        </p:txBody>
      </p:sp>
      <p:sp>
        <p:nvSpPr>
          <p:cNvPr id="49" name="Freeform 31"/>
          <p:cNvSpPr/>
          <p:nvPr userDrawn="1"/>
        </p:nvSpPr>
        <p:spPr bwMode="auto">
          <a:xfrm>
            <a:off x="7328742" y="2527672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42C67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" name="TextBox 32"/>
          <p:cNvSpPr txBox="1"/>
          <p:nvPr userDrawn="1"/>
        </p:nvSpPr>
        <p:spPr bwMode="auto">
          <a:xfrm>
            <a:off x="7369637" y="255456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3</a:t>
            </a:r>
            <a:endParaRPr/>
          </a:p>
        </p:txBody>
      </p:sp>
      <p:sp>
        <p:nvSpPr>
          <p:cNvPr id="56" name="Textplatzhalter 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84162" y="3670213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8204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1</a:t>
            </a:r>
            <a:endParaRPr/>
          </a:p>
        </p:txBody>
      </p:sp>
      <p:sp>
        <p:nvSpPr>
          <p:cNvPr id="58" name="Textplatzhalter 12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748" y="4108221"/>
            <a:ext cx="2586433" cy="118241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0" name="Textplatzhalter 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540887" y="3695594"/>
            <a:ext cx="2229605" cy="41983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0AADA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2</a:t>
            </a:r>
            <a:endParaRPr/>
          </a:p>
        </p:txBody>
      </p:sp>
      <p:sp>
        <p:nvSpPr>
          <p:cNvPr id="62" name="Textplatzhalter 1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62473" y="4148896"/>
            <a:ext cx="2586433" cy="11404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4" name="Textplatzhalter 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6432044" y="368686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42C67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3</a:t>
            </a:r>
            <a:endParaRPr/>
          </a:p>
        </p:txBody>
      </p:sp>
      <p:sp>
        <p:nvSpPr>
          <p:cNvPr id="66" name="Textplatzhalter 12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53630" y="4138094"/>
            <a:ext cx="2586433" cy="115335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67" name="Textplatzhalter 1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5715001" y="6263804"/>
            <a:ext cx="6292878" cy="5896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>
                <a:latin typeface="Lexend Deca"/>
                <a:cs typeface="Lexend Deca"/>
              </a:defRPr>
            </a:lvl1pPr>
          </a:lstStyle>
          <a:p>
            <a:pPr algn="r">
              <a:lnSpc>
                <a:spcPts val="1960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Kapitel x.x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| Hier Titel der Lektion eingeben</a:t>
            </a:r>
          </a:p>
        </p:txBody>
      </p:sp>
      <p:sp>
        <p:nvSpPr>
          <p:cNvPr id="68" name="TextBox 17"/>
          <p:cNvSpPr txBox="1"/>
          <p:nvPr userDrawn="1"/>
        </p:nvSpPr>
        <p:spPr bwMode="auto">
          <a:xfrm>
            <a:off x="505748" y="2955078"/>
            <a:ext cx="2586433" cy="2393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54"/>
              </a:lnSpc>
              <a:defRPr/>
            </a:pPr>
            <a:endParaRPr/>
          </a:p>
        </p:txBody>
      </p:sp>
      <p:sp>
        <p:nvSpPr>
          <p:cNvPr id="69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16762" y="336736"/>
            <a:ext cx="8754132" cy="14382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</a:p>
          <a:p>
            <a:pPr lvl="0">
              <a:defRPr/>
            </a:pPr>
            <a:r>
              <a:rPr lang="de-DE"/>
              <a:t>Xxx Arbeitsauftrag/Leitfrage</a:t>
            </a:r>
            <a:endParaRPr/>
          </a:p>
          <a:p>
            <a:pPr lvl="0">
              <a:defRPr/>
            </a:pPr>
            <a:r>
              <a:rPr lang="de-DE"/>
              <a:t>Xxx </a:t>
            </a:r>
            <a:endParaRPr/>
          </a:p>
        </p:txBody>
      </p:sp>
      <p:sp>
        <p:nvSpPr>
          <p:cNvPr id="70" name="Textplatzhalter 22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6762" y="1945579"/>
            <a:ext cx="8754132" cy="440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Methodenname</a:t>
            </a:r>
            <a:endParaRPr/>
          </a:p>
        </p:txBody>
      </p:sp>
      <p:sp>
        <p:nvSpPr>
          <p:cNvPr id="71" name="Freeform 16"/>
          <p:cNvSpPr/>
          <p:nvPr userDrawn="1"/>
        </p:nvSpPr>
        <p:spPr bwMode="auto">
          <a:xfrm>
            <a:off x="9100036" y="2731265"/>
            <a:ext cx="2586433" cy="2573435"/>
          </a:xfrm>
          <a:custGeom>
            <a:avLst/>
            <a:gdLst/>
            <a:ahLst/>
            <a:cxnLst/>
            <a:rect l="l" t="t" r="r" b="b"/>
            <a:pathLst>
              <a:path w="1098248" h="986972" extrusionOk="0">
                <a:moveTo>
                  <a:pt x="37132" y="0"/>
                </a:moveTo>
                <a:lnTo>
                  <a:pt x="1061116" y="0"/>
                </a:lnTo>
                <a:cubicBezTo>
                  <a:pt x="1070964" y="0"/>
                  <a:pt x="1080408" y="3912"/>
                  <a:pt x="1087372" y="10876"/>
                </a:cubicBezTo>
                <a:cubicBezTo>
                  <a:pt x="1094336" y="17839"/>
                  <a:pt x="1098248" y="27284"/>
                  <a:pt x="1098248" y="37132"/>
                </a:cubicBezTo>
                <a:lnTo>
                  <a:pt x="1098248" y="949839"/>
                </a:lnTo>
                <a:cubicBezTo>
                  <a:pt x="1098248" y="970347"/>
                  <a:pt x="1081623" y="986972"/>
                  <a:pt x="1061116" y="986972"/>
                </a:cubicBezTo>
                <a:lnTo>
                  <a:pt x="37132" y="986972"/>
                </a:lnTo>
                <a:cubicBezTo>
                  <a:pt x="27284" y="986972"/>
                  <a:pt x="17839" y="983059"/>
                  <a:pt x="10876" y="976096"/>
                </a:cubicBezTo>
                <a:cubicBezTo>
                  <a:pt x="3912" y="969132"/>
                  <a:pt x="0" y="959687"/>
                  <a:pt x="0" y="949839"/>
                </a:cubicBezTo>
                <a:lnTo>
                  <a:pt x="0" y="37132"/>
                </a:lnTo>
                <a:cubicBezTo>
                  <a:pt x="0" y="16625"/>
                  <a:pt x="16625" y="0"/>
                  <a:pt x="37132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2" name="Freeform 31"/>
          <p:cNvSpPr/>
          <p:nvPr userDrawn="1"/>
        </p:nvSpPr>
        <p:spPr bwMode="auto">
          <a:xfrm>
            <a:off x="10175147" y="2516041"/>
            <a:ext cx="436208" cy="44064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D33F01"/>
            </a:solidFill>
            <a:prstDash val="solid"/>
            <a:miter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3" name="TextBox 32"/>
          <p:cNvSpPr txBox="1"/>
          <p:nvPr userDrawn="1"/>
        </p:nvSpPr>
        <p:spPr bwMode="auto">
          <a:xfrm>
            <a:off x="10216042" y="2542936"/>
            <a:ext cx="354418" cy="3838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  <a:defRPr/>
            </a:pPr>
            <a:r>
              <a:rPr lang="en-US" sz="2000" b="1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</a:rPr>
              <a:t>4</a:t>
            </a:r>
            <a:endParaRPr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278450" y="3675234"/>
            <a:ext cx="2229605" cy="4198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D33F01"/>
                </a:solidFill>
                <a:latin typeface="Atkinson Hyperlegible"/>
              </a:defRPr>
            </a:lvl1pPr>
          </a:lstStyle>
          <a:p>
            <a:pPr lvl="0">
              <a:defRPr/>
            </a:pPr>
            <a:r>
              <a:rPr lang="de-DE"/>
              <a:t>PHASE 4</a:t>
            </a:r>
            <a:endParaRPr/>
          </a:p>
        </p:txBody>
      </p:sp>
      <p:sp>
        <p:nvSpPr>
          <p:cNvPr id="77" name="Textplatzhalter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00036" y="4139716"/>
            <a:ext cx="2586433" cy="1153354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>
                <a:latin typeface="Atkinson Hyperlegible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Bei Bedarf ein kurzer Erklärtext (maximal fünf Zeilen)</a:t>
            </a:r>
            <a:endParaRPr/>
          </a:p>
        </p:txBody>
      </p:sp>
      <p:sp>
        <p:nvSpPr>
          <p:cNvPr id="3" name="Abgerundetes Rechteck 2"/>
          <p:cNvSpPr/>
          <p:nvPr userDrawn="1"/>
        </p:nvSpPr>
        <p:spPr bwMode="auto">
          <a:xfrm>
            <a:off x="494503" y="5548595"/>
            <a:ext cx="11202992" cy="573191"/>
          </a:xfrm>
          <a:prstGeom prst="roundRect">
            <a:avLst>
              <a:gd name="adj" fmla="val 13216"/>
            </a:avLst>
          </a:prstGeom>
          <a:solidFill>
            <a:srgbClr val="F8F9FA"/>
          </a:solidFill>
          <a:ln w="38100">
            <a:solidFill>
              <a:srgbClr val="DEE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Gesamtdauer: </a:t>
            </a:r>
            <a:r>
              <a:rPr lang="de-DE" sz="2800">
                <a:solidFill>
                  <a:srgbClr val="F8FAFB"/>
                </a:solidFill>
                <a:latin typeface="Lexend Deca"/>
                <a:cs typeface="Lexend Deca"/>
              </a:rPr>
              <a:t>XXX</a:t>
            </a:r>
            <a:r>
              <a:rPr lang="de-DE" sz="2800">
                <a:solidFill>
                  <a:schemeClr val="tx1"/>
                </a:solidFill>
                <a:latin typeface="Lexend Deca"/>
                <a:cs typeface="Lexend Deca"/>
              </a:rPr>
              <a:t> min</a:t>
            </a:r>
            <a:endParaRPr/>
          </a:p>
        </p:txBody>
      </p:sp>
      <p:sp>
        <p:nvSpPr>
          <p:cNvPr id="4" name="Textplatzhalt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395884" y="5619463"/>
            <a:ext cx="1088028" cy="5683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latin typeface="Lexend Deca"/>
                <a:cs typeface="Lexend Deca"/>
              </a:defRPr>
            </a:lvl1pPr>
          </a:lstStyle>
          <a:p>
            <a:pPr lvl="0">
              <a:defRPr/>
            </a:pPr>
            <a:r>
              <a:rPr lang="de-DE"/>
              <a:t>xxx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 userDrawn="1"/>
        </p:nvSpPr>
        <p:spPr bwMode="auto">
          <a:xfrm>
            <a:off x="251790" y="2430170"/>
            <a:ext cx="11688417" cy="3825221"/>
          </a:xfrm>
          <a:prstGeom prst="roundRect">
            <a:avLst>
              <a:gd name="adj" fmla="val 2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Freeform 14"/>
          <p:cNvSpPr/>
          <p:nvPr userDrawn="1"/>
        </p:nvSpPr>
        <p:spPr bwMode="auto">
          <a:xfrm>
            <a:off x="251791" y="6324447"/>
            <a:ext cx="485426" cy="485426"/>
          </a:xfrm>
          <a:custGeom>
            <a:avLst/>
            <a:gdLst/>
            <a:ahLst/>
            <a:cxnLst/>
            <a:rect l="l" t="t" r="r" b="b"/>
            <a:pathLst>
              <a:path w="485426" h="485426" extrusionOk="0">
                <a:moveTo>
                  <a:pt x="0" y="0"/>
                </a:moveTo>
                <a:lnTo>
                  <a:pt x="485427" y="0"/>
                </a:lnTo>
                <a:lnTo>
                  <a:pt x="485427" y="485427"/>
                </a:lnTo>
                <a:lnTo>
                  <a:pt x="0" y="48542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/>
          </a:blip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Abgerundetes Rechteck 16"/>
          <p:cNvSpPr/>
          <p:nvPr userDrawn="1"/>
        </p:nvSpPr>
        <p:spPr bwMode="auto">
          <a:xfrm>
            <a:off x="251790" y="1244714"/>
            <a:ext cx="11688417" cy="1108634"/>
          </a:xfrm>
          <a:prstGeom prst="roundRect">
            <a:avLst>
              <a:gd name="adj" fmla="val 93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Box 36"/>
          <p:cNvSpPr txBox="1"/>
          <p:nvPr userDrawn="1"/>
        </p:nvSpPr>
        <p:spPr bwMode="auto">
          <a:xfrm>
            <a:off x="885761" y="6415802"/>
            <a:ext cx="2690847" cy="23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54"/>
              </a:lnSpc>
              <a:defRPr/>
            </a:pPr>
            <a:r>
              <a:rPr lang="en-US" sz="1200" b="0" dirty="0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CC-BY-SA ISB (München) | </a:t>
            </a:r>
            <a:r>
              <a:rPr lang="en-US" sz="1200" b="1" dirty="0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KI-</a:t>
            </a:r>
            <a:r>
              <a:rPr lang="en-US" sz="1200" b="1" dirty="0" err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Kompass</a:t>
            </a:r>
            <a:r>
              <a:rPr lang="en-US" sz="1200" dirty="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5-8</a:t>
            </a:r>
            <a:endParaRPr lang="en-US" sz="1200" dirty="0">
              <a:solidFill>
                <a:srgbClr val="000000"/>
              </a:solidFill>
              <a:latin typeface="Lexend Deca"/>
              <a:ea typeface="Atkinson Hyperlegible"/>
              <a:cs typeface="Lexend Deca"/>
            </a:endParaRPr>
          </a:p>
        </p:txBody>
      </p:sp>
      <p:sp>
        <p:nvSpPr>
          <p:cNvPr id="13" name="Abgerundetes Rechteck 12"/>
          <p:cNvSpPr/>
          <p:nvPr userDrawn="1"/>
        </p:nvSpPr>
        <p:spPr bwMode="auto">
          <a:xfrm>
            <a:off x="251790" y="206877"/>
            <a:ext cx="11685600" cy="1984000"/>
          </a:xfrm>
          <a:prstGeom prst="roundRect">
            <a:avLst>
              <a:gd name="adj" fmla="val 8133"/>
            </a:avLst>
          </a:prstGeom>
          <a:gradFill>
            <a:gsLst>
              <a:gs pos="0">
                <a:srgbClr val="194D83"/>
              </a:gs>
              <a:gs pos="100000">
                <a:srgbClr val="00AADA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251790" y="19429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78" r:id="rId15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bg1"/>
          </a:solidFill>
          <a:latin typeface="Lexend Deca"/>
          <a:ea typeface="+mj-ea"/>
          <a:cs typeface="Lexend Deca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 userDrawn="1"/>
        </p:nvSpPr>
        <p:spPr bwMode="auto">
          <a:xfrm>
            <a:off x="251790" y="2430170"/>
            <a:ext cx="11688417" cy="3825221"/>
          </a:xfrm>
          <a:prstGeom prst="roundRect">
            <a:avLst>
              <a:gd name="adj" fmla="val 2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Freeform 14"/>
          <p:cNvSpPr/>
          <p:nvPr userDrawn="1"/>
        </p:nvSpPr>
        <p:spPr bwMode="auto">
          <a:xfrm>
            <a:off x="251791" y="6324447"/>
            <a:ext cx="485426" cy="485426"/>
          </a:xfrm>
          <a:custGeom>
            <a:avLst/>
            <a:gdLst/>
            <a:ahLst/>
            <a:cxnLst/>
            <a:rect l="l" t="t" r="r" b="b"/>
            <a:pathLst>
              <a:path w="485426" h="485426" extrusionOk="0">
                <a:moveTo>
                  <a:pt x="0" y="0"/>
                </a:moveTo>
                <a:lnTo>
                  <a:pt x="485427" y="0"/>
                </a:lnTo>
                <a:lnTo>
                  <a:pt x="485427" y="485427"/>
                </a:lnTo>
                <a:lnTo>
                  <a:pt x="0" y="485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/>
          </a:blipFill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7" name="Abgerundetes Rechteck 16"/>
          <p:cNvSpPr/>
          <p:nvPr userDrawn="1"/>
        </p:nvSpPr>
        <p:spPr bwMode="auto">
          <a:xfrm>
            <a:off x="251790" y="1244714"/>
            <a:ext cx="11688417" cy="1108634"/>
          </a:xfrm>
          <a:prstGeom prst="roundRect">
            <a:avLst>
              <a:gd name="adj" fmla="val 93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Box 36"/>
          <p:cNvSpPr txBox="1"/>
          <p:nvPr userDrawn="1"/>
        </p:nvSpPr>
        <p:spPr bwMode="auto">
          <a:xfrm>
            <a:off x="873235" y="6449500"/>
            <a:ext cx="2690847" cy="23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54"/>
              </a:lnSpc>
              <a:defRPr/>
            </a:pP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KI-Kompass</a:t>
            </a:r>
            <a:r>
              <a:rPr lang="en-US" sz="1200">
                <a:solidFill>
                  <a:srgbClr val="000000"/>
                </a:solidFill>
                <a:latin typeface="Lexend Deca"/>
                <a:ea typeface="Atkinson Hyperlegible"/>
                <a:cs typeface="Lexend Deca"/>
              </a:rPr>
              <a:t> </a:t>
            </a:r>
            <a:r>
              <a:rPr lang="en-US" sz="1200" b="1">
                <a:solidFill>
                  <a:srgbClr val="000000"/>
                </a:solidFill>
                <a:latin typeface="Lexend Deca"/>
                <a:ea typeface="Atkinson Hyperlegible Bold"/>
                <a:cs typeface="Lexend Deca"/>
              </a:rPr>
              <a:t>5-8</a:t>
            </a:r>
            <a:endParaRPr lang="en-US" sz="1200">
              <a:solidFill>
                <a:srgbClr val="000000"/>
              </a:solidFill>
              <a:latin typeface="Lexend Deca"/>
              <a:ea typeface="Atkinson Hyperlegible"/>
              <a:cs typeface="Lexend Deca"/>
            </a:endParaRPr>
          </a:p>
        </p:txBody>
      </p:sp>
      <p:sp>
        <p:nvSpPr>
          <p:cNvPr id="13" name="Abgerundetes Rechteck 12"/>
          <p:cNvSpPr/>
          <p:nvPr userDrawn="1"/>
        </p:nvSpPr>
        <p:spPr bwMode="auto">
          <a:xfrm>
            <a:off x="251790" y="206877"/>
            <a:ext cx="11685600" cy="1984000"/>
          </a:xfrm>
          <a:prstGeom prst="roundRect">
            <a:avLst>
              <a:gd name="adj" fmla="val 8133"/>
            </a:avLst>
          </a:prstGeom>
          <a:gradFill>
            <a:gsLst>
              <a:gs pos="0">
                <a:srgbClr val="194D83"/>
              </a:gs>
              <a:gs pos="100000">
                <a:srgbClr val="00AADA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251790" y="1942940"/>
            <a:ext cx="11685600" cy="269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5" name="Grafik 4" descr="Ein Bild, das Grafiken, Symbol, Logo, Schrift enthält.&#10;&#10;KI-generierte Inhalte können fehlerhaft sein."/>
          <p:cNvPicPr>
            <a:picLocks noChangeAspect="1"/>
          </p:cNvPicPr>
          <p:nvPr userDrawn="1"/>
        </p:nvPicPr>
        <p:blipFill>
          <a:blip r:embed="rId17"/>
          <a:srcRect t="28654" b="30313"/>
          <a:stretch/>
        </p:blipFill>
        <p:spPr bwMode="auto">
          <a:xfrm>
            <a:off x="8785320" y="486698"/>
            <a:ext cx="3075870" cy="12621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bg1"/>
          </a:solidFill>
          <a:latin typeface="Lexend Deca"/>
          <a:ea typeface="+mj-ea"/>
          <a:cs typeface="Lexend Deca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ebis.bycs.de/ki-kompass-5-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9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de-DE"/>
          </a:p>
        </p:txBody>
      </p:sp>
      <p:pic>
        <p:nvPicPr>
          <p:cNvPr id="8" name="Grafik 7" descr="Ein Bild, das Screenshot, Im Haus, Lich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49381" t="1" r="26113" b="-2262"/>
          <a:stretch/>
        </p:blipFill>
        <p:spPr bwMode="auto">
          <a:xfrm>
            <a:off x="0" y="0"/>
            <a:ext cx="12677277" cy="716629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0" y="4794023"/>
            <a:ext cx="6407624" cy="1066799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4800" dirty="0">
                <a:ln w="0"/>
                <a:solidFill>
                  <a:schemeClr val="tx1"/>
                </a:solidFill>
                <a:latin typeface="Lexend"/>
              </a:rPr>
              <a:t>KI-Kompass 5-8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/>
              <a:t>3 Plenumsphase</a:t>
            </a:r>
            <a:endParaRPr/>
          </a:p>
        </p:txBody>
      </p:sp>
      <p:pic>
        <p:nvPicPr>
          <p:cNvPr id="24" name="Grafik 23" descr="Ein Bild, das Text, Website, Design, Screensho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3837" t="54462" r="4379" b="25742"/>
          <a:stretch/>
        </p:blipFill>
        <p:spPr bwMode="auto">
          <a:xfrm>
            <a:off x="4295281" y="2170823"/>
            <a:ext cx="3808990" cy="3820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Abgerundete rechteckige Legende 1"/>
          <p:cNvSpPr/>
          <p:nvPr/>
        </p:nvSpPr>
        <p:spPr bwMode="auto">
          <a:xfrm>
            <a:off x="416762" y="2584862"/>
            <a:ext cx="2961228" cy="1107488"/>
          </a:xfrm>
          <a:prstGeom prst="wedgeRoundRectCallout">
            <a:avLst>
              <a:gd name="adj1" fmla="val 93400"/>
              <a:gd name="adj2" fmla="val -29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Auswahl unterschiedlicher Vertiefungsphasen im Klassenverband</a:t>
            </a:r>
            <a:endParaRPr/>
          </a:p>
        </p:txBody>
      </p:sp>
      <p:sp>
        <p:nvSpPr>
          <p:cNvPr id="4" name="Abgerundete rechteckige Legende 3"/>
          <p:cNvSpPr/>
          <p:nvPr/>
        </p:nvSpPr>
        <p:spPr bwMode="auto">
          <a:xfrm>
            <a:off x="8649906" y="3138606"/>
            <a:ext cx="2961228" cy="1529939"/>
          </a:xfrm>
          <a:prstGeom prst="wedgeRoundRectCallout">
            <a:avLst>
              <a:gd name="adj1" fmla="val -76435"/>
              <a:gd name="adj2" fmla="val 1715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Der gleiche Aufbau wie bei den Impulsvarianten ermöglicht ein schnelles zurechtfinden im Material</a:t>
            </a:r>
            <a:endParaRPr/>
          </a:p>
        </p:txBody>
      </p:sp>
      <p:sp>
        <p:nvSpPr>
          <p:cNvPr id="5" name="Abgerundete rechteckige Legende 4"/>
          <p:cNvSpPr/>
          <p:nvPr/>
        </p:nvSpPr>
        <p:spPr bwMode="auto">
          <a:xfrm>
            <a:off x="1467292" y="4980732"/>
            <a:ext cx="2073729" cy="1107488"/>
          </a:xfrm>
          <a:prstGeom prst="wedgeRoundRectCallout">
            <a:avLst>
              <a:gd name="adj1" fmla="val 94369"/>
              <a:gd name="adj2" fmla="val 1219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Unterschiedliche Leitfragen zur Differenzierung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/>
              <a:t>Die Weblektion</a:t>
            </a:r>
            <a:endParaRPr/>
          </a:p>
        </p:txBody>
      </p:sp>
      <p:pic>
        <p:nvPicPr>
          <p:cNvPr id="25" name="Grafik 24" descr="Ein Bild, das Text, Screenshot, Design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8902" t="7548" r="8805" b="81450"/>
          <a:stretch/>
        </p:blipFill>
        <p:spPr bwMode="auto">
          <a:xfrm>
            <a:off x="609601" y="2254102"/>
            <a:ext cx="3741852" cy="3547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Grafik 25" descr="Ein Bild, das Text, Screenshot, Design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7733" t="19681" r="9974" b="71461"/>
          <a:stretch/>
        </p:blipFill>
        <p:spPr bwMode="auto">
          <a:xfrm>
            <a:off x="7840547" y="2226375"/>
            <a:ext cx="3741852" cy="2856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Abgerundete rechteckige Legende 26"/>
          <p:cNvSpPr/>
          <p:nvPr/>
        </p:nvSpPr>
        <p:spPr bwMode="auto">
          <a:xfrm>
            <a:off x="4615386" y="2057470"/>
            <a:ext cx="2306409" cy="1107488"/>
          </a:xfrm>
          <a:prstGeom prst="wedgeRoundRectCallout">
            <a:avLst>
              <a:gd name="adj1" fmla="val -63508"/>
              <a:gd name="adj2" fmla="val 1219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Einstieg über einen themenbezogenen Dialog der Avatare</a:t>
            </a:r>
            <a:endParaRPr/>
          </a:p>
        </p:txBody>
      </p:sp>
      <p:sp>
        <p:nvSpPr>
          <p:cNvPr id="28" name="Abgerundete rechteckige Legende 27"/>
          <p:cNvSpPr/>
          <p:nvPr/>
        </p:nvSpPr>
        <p:spPr bwMode="auto">
          <a:xfrm>
            <a:off x="4615386" y="3447416"/>
            <a:ext cx="2699814" cy="529161"/>
          </a:xfrm>
          <a:prstGeom prst="wedgeRoundRectCallout">
            <a:avLst>
              <a:gd name="adj1" fmla="val -77824"/>
              <a:gd name="adj2" fmla="val 6987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Hörtext zum Nachlesen</a:t>
            </a:r>
            <a:endParaRPr/>
          </a:p>
        </p:txBody>
      </p:sp>
      <p:sp>
        <p:nvSpPr>
          <p:cNvPr id="29" name="Abgerundete rechteckige Legende 28"/>
          <p:cNvSpPr/>
          <p:nvPr/>
        </p:nvSpPr>
        <p:spPr bwMode="auto">
          <a:xfrm>
            <a:off x="5528930" y="4553828"/>
            <a:ext cx="1964712" cy="529161"/>
          </a:xfrm>
          <a:prstGeom prst="wedgeRoundRectCallout">
            <a:avLst>
              <a:gd name="adj1" fmla="val 64347"/>
              <a:gd name="adj2" fmla="val -1571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Input zum Thema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/>
              <a:t>Die Weblektion</a:t>
            </a:r>
            <a:endParaRPr/>
          </a:p>
        </p:txBody>
      </p:sp>
      <p:pic>
        <p:nvPicPr>
          <p:cNvPr id="26" name="Grafik 25" descr="Ein Bild, das Text, Screenshot, Design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23805" t="65621" r="22412" b="21805"/>
          <a:stretch/>
        </p:blipFill>
        <p:spPr bwMode="auto">
          <a:xfrm>
            <a:off x="575617" y="1775012"/>
            <a:ext cx="2635416" cy="4369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Abgerundete rechteckige Legende 1"/>
          <p:cNvSpPr/>
          <p:nvPr/>
        </p:nvSpPr>
        <p:spPr bwMode="auto">
          <a:xfrm>
            <a:off x="2902686" y="2327241"/>
            <a:ext cx="2020185" cy="917943"/>
          </a:xfrm>
          <a:prstGeom prst="wedgeRoundRectCallout">
            <a:avLst>
              <a:gd name="adj1" fmla="val -90135"/>
              <a:gd name="adj2" fmla="val 5830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Interaktive Inhalte zum Thema</a:t>
            </a:r>
            <a:endParaRPr/>
          </a:p>
        </p:txBody>
      </p:sp>
      <p:pic>
        <p:nvPicPr>
          <p:cNvPr id="4" name="Grafik 3" descr="Ein Bild, das Text, Screenshot, Design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9467" t="79576" r="8239" b="4397"/>
          <a:stretch/>
        </p:blipFill>
        <p:spPr bwMode="auto">
          <a:xfrm>
            <a:off x="7756112" y="661162"/>
            <a:ext cx="3741852" cy="5168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Abgerundete rechteckige Legende 4"/>
          <p:cNvSpPr/>
          <p:nvPr/>
        </p:nvSpPr>
        <p:spPr bwMode="auto">
          <a:xfrm>
            <a:off x="5391738" y="2132467"/>
            <a:ext cx="2020185" cy="2070315"/>
          </a:xfrm>
          <a:prstGeom prst="wedgeRoundRectCallout">
            <a:avLst>
              <a:gd name="adj1" fmla="val 86707"/>
              <a:gd name="adj2" fmla="val -6188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Thematisches abrunden der Story mit Inhaltsbezug (zum Hören oder zum Lesen)</a:t>
            </a:r>
            <a:endParaRPr/>
          </a:p>
        </p:txBody>
      </p:sp>
      <p:sp>
        <p:nvSpPr>
          <p:cNvPr id="6" name="Abgerundete rechteckige Legende 5"/>
          <p:cNvSpPr/>
          <p:nvPr/>
        </p:nvSpPr>
        <p:spPr bwMode="auto">
          <a:xfrm>
            <a:off x="4075815" y="4595058"/>
            <a:ext cx="3111794" cy="944504"/>
          </a:xfrm>
          <a:prstGeom prst="wedgeRoundRectCallout">
            <a:avLst>
              <a:gd name="adj1" fmla="val 71673"/>
              <a:gd name="adj2" fmla="val -6417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Ausgewählte, altersgerechte Materialien zur Vertiefung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/>
              <a:t>Ihr Feedback zählt</a:t>
            </a:r>
            <a:endParaRPr/>
          </a:p>
        </p:txBody>
      </p:sp>
      <p:sp>
        <p:nvSpPr>
          <p:cNvPr id="4" name="Textfeld 3"/>
          <p:cNvSpPr txBox="1"/>
          <p:nvPr/>
        </p:nvSpPr>
        <p:spPr bwMode="auto">
          <a:xfrm>
            <a:off x="4561942" y="2117171"/>
            <a:ext cx="741943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3200" dirty="0"/>
              <a:t>Helfen Sie mit, den KI-Kompass 5-8 zu verbessern!</a:t>
            </a:r>
            <a:endParaRPr dirty="0"/>
          </a:p>
          <a:p>
            <a:pPr algn="ctr">
              <a:defRPr/>
            </a:pPr>
            <a:endParaRPr lang="de-DE" sz="3200" dirty="0"/>
          </a:p>
          <a:p>
            <a:pPr algn="ctr">
              <a:defRPr/>
            </a:pPr>
            <a:r>
              <a:rPr lang="de-DE" sz="3200" dirty="0"/>
              <a:t>Das ISB freut sich auf Ihre Anmerkungen zum Material sowie Ihre Erfahrungen bei der Durchführung im Unterricht.</a:t>
            </a:r>
          </a:p>
          <a:p>
            <a:pPr algn="ctr">
              <a:defRPr/>
            </a:pPr>
            <a:endParaRPr dirty="0"/>
          </a:p>
          <a:p>
            <a:pPr algn="ctr">
              <a:defRPr/>
            </a:pPr>
            <a:r>
              <a:rPr lang="de-DE" sz="3200" dirty="0">
                <a:solidFill>
                  <a:schemeClr val="accent1"/>
                </a:solidFill>
              </a:rPr>
              <a:t>digitalkompass@isb.bayern.de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16762" y="2117170"/>
            <a:ext cx="4146633" cy="41466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2"/>
          <p:cNvSpPr>
            <a:spLocks noGrp="1"/>
          </p:cNvSpPr>
          <p:nvPr>
            <p:ph type="body" sz="quarter" idx="32"/>
          </p:nvPr>
        </p:nvSpPr>
        <p:spPr bwMode="auto">
          <a:xfrm>
            <a:off x="417512" y="336549"/>
            <a:ext cx="11121507" cy="1438274"/>
          </a:xfrm>
        </p:spPr>
        <p:txBody>
          <a:bodyPr/>
          <a:lstStyle/>
          <a:p>
            <a:pPr>
              <a:defRPr/>
            </a:pPr>
            <a:r>
              <a:rPr lang="de-DE" sz="4000" dirty="0"/>
              <a:t>Lernen Sie den KI-Kompass selbst kennen!</a:t>
            </a:r>
            <a:endParaRPr dirty="0"/>
          </a:p>
        </p:txBody>
      </p:sp>
      <p:sp>
        <p:nvSpPr>
          <p:cNvPr id="3" name="Textfeld 2"/>
          <p:cNvSpPr txBox="1"/>
          <p:nvPr/>
        </p:nvSpPr>
        <p:spPr bwMode="auto">
          <a:xfrm>
            <a:off x="5443551" y="3549700"/>
            <a:ext cx="572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3200" u="sng" dirty="0">
                <a:hlinkClick r:id="rId3"/>
              </a:rPr>
              <a:t>mebis.bycs.de/ki-kompass-5-8</a:t>
            </a:r>
            <a:endParaRPr sz="1200" dirty="0"/>
          </a:p>
        </p:txBody>
      </p:sp>
      <p:pic>
        <p:nvPicPr>
          <p:cNvPr id="5" name="Grafik 4" descr="Ein Bild, das Muster, Symmetrie, Quadrat, Design enthält.&#10;&#10;KI-generierte Inhalte können fehlerhaft sein.">
            <a:extLst>
              <a:ext uri="{FF2B5EF4-FFF2-40B4-BE49-F238E27FC236}">
                <a16:creationId xmlns:a16="http://schemas.microsoft.com/office/drawing/2014/main" id="{C59B0CF2-9171-6A19-1770-8941250B2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616" y="2387600"/>
            <a:ext cx="3448050" cy="3448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 dirty="0"/>
              <a:t>Der KI-Kompass 5-8</a:t>
            </a:r>
            <a:endParaRPr dirty="0"/>
          </a:p>
        </p:txBody>
      </p:sp>
      <p:sp>
        <p:nvSpPr>
          <p:cNvPr id="5" name="Textfeld 4"/>
          <p:cNvSpPr txBox="1"/>
          <p:nvPr/>
        </p:nvSpPr>
        <p:spPr bwMode="auto">
          <a:xfrm>
            <a:off x="4972047" y="2660729"/>
            <a:ext cx="68891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0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Vermittlung </a:t>
            </a:r>
            <a:r>
              <a:rPr lang="de-DE" sz="2000" dirty="0">
                <a:solidFill>
                  <a:srgbClr val="000000"/>
                </a:solidFill>
                <a:latin typeface="Aptos"/>
                <a:cs typeface="Arial"/>
              </a:rPr>
              <a:t>grundlegender</a:t>
            </a:r>
            <a:r>
              <a:rPr lang="de-DE" sz="20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 Kompetenzen und Fähigkeiten im Umgang mit KI-Anwendungen</a:t>
            </a:r>
            <a:endParaRPr sz="20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de-DE" sz="20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0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Niedrigschwelliger</a:t>
            </a:r>
            <a:r>
              <a:rPr lang="de-DE" sz="2000" dirty="0">
                <a:solidFill>
                  <a:srgbClr val="000000"/>
                </a:solidFill>
                <a:latin typeface="Aptos"/>
                <a:cs typeface="Arial"/>
              </a:rPr>
              <a:t> </a:t>
            </a:r>
            <a:r>
              <a:rPr lang="de-DE" sz="20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Einstieg für einen kompetenten Umgang mit KI-Anwendungen</a:t>
            </a:r>
            <a:endParaRPr dirty="0"/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de-DE" sz="2000" dirty="0"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0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Modularer Aufbau (Auswahl dur</a:t>
            </a:r>
            <a:r>
              <a:rPr lang="de-DE" sz="2000" dirty="0">
                <a:solidFill>
                  <a:srgbClr val="000000"/>
                </a:solidFill>
                <a:latin typeface="Aptos"/>
                <a:cs typeface="Arial"/>
              </a:rPr>
              <a:t>ch LK möglich)</a:t>
            </a:r>
            <a:endParaRPr dirty="0"/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de-DE" sz="20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latin typeface="Aptos"/>
                <a:cs typeface="Arial"/>
              </a:rPr>
              <a:t>Einfacher Zugang ohne Login</a:t>
            </a:r>
            <a:endParaRPr sz="20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  <p:pic>
        <p:nvPicPr>
          <p:cNvPr id="8" name="Grafik 7" descr="Ein Bild, das Animierter Cartoon, Clipart, Lächeln, Cartoon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8704" y="1929383"/>
            <a:ext cx="4325015" cy="4325015"/>
          </a:xfrm>
          <a:prstGeom prst="rect">
            <a:avLst/>
          </a:prstGeom>
        </p:spPr>
      </p:pic>
      <p:pic>
        <p:nvPicPr>
          <p:cNvPr id="9" name="Grafik 8" descr="Ein Bild, das Grafiken, Symbol, Logo, Schrift enthält.&#10;&#10;KI-generierte Inhalte können fehlerhaft sein."/>
          <p:cNvPicPr>
            <a:picLocks noChangeAspect="1"/>
          </p:cNvPicPr>
          <p:nvPr/>
        </p:nvPicPr>
        <p:blipFill>
          <a:blip r:embed="rId4"/>
          <a:srcRect t="28654" b="30313"/>
          <a:stretch/>
        </p:blipFill>
        <p:spPr bwMode="auto">
          <a:xfrm>
            <a:off x="8785320" y="486698"/>
            <a:ext cx="3075870" cy="126213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9786624" name="Textplatzhalter 22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778475" y="336735"/>
            <a:ext cx="8754130" cy="143827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  <a:latin typeface="Lexend Deca Medium"/>
                <a:cs typeface="Lexend Deca Medium"/>
              </a:defRPr>
            </a:lvl1pPr>
          </a:lstStyle>
          <a:p>
            <a:pPr>
              <a:defRPr/>
            </a:pPr>
            <a:r>
              <a:rPr lang="de-DE" sz="4000" dirty="0"/>
              <a:t>Module des </a:t>
            </a:r>
            <a:endParaRPr dirty="0"/>
          </a:p>
          <a:p>
            <a:pPr>
              <a:defRPr/>
            </a:pPr>
            <a:r>
              <a:rPr lang="de-DE" sz="4000" dirty="0"/>
              <a:t>KI-Kompasses 5-8</a:t>
            </a:r>
            <a:endParaRPr sz="4000" dirty="0"/>
          </a:p>
        </p:txBody>
      </p:sp>
      <p:sp>
        <p:nvSpPr>
          <p:cNvPr id="1444924757" name="Textfeld 2"/>
          <p:cNvSpPr txBox="1"/>
          <p:nvPr/>
        </p:nvSpPr>
        <p:spPr bwMode="auto">
          <a:xfrm>
            <a:off x="563636" y="3057766"/>
            <a:ext cx="1074709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32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1: Wie funktionieren KI-Systeme?</a:t>
            </a:r>
            <a:endParaRPr dirty="0"/>
          </a:p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32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2: Algorithmen im Netz – Wirkung &amp; Verantwortung</a:t>
            </a:r>
            <a:endParaRPr dirty="0"/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  <a:p>
            <a:pPr marL="457200" marR="0" lvl="0" indent="-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32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Modul 3: KI-Systeme richtig anwenden</a:t>
            </a:r>
            <a:endParaRPr dirty="0"/>
          </a:p>
          <a:p>
            <a:pPr marR="0"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Aptos"/>
              <a:cs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371868E-DA56-5AE2-B34F-40E0CB12D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8340">
            <a:off x="7491264" y="1074254"/>
            <a:ext cx="3851125" cy="1882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extplatzhalter 13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/>
              <a:t>Unterrichtsverlauf</a:t>
            </a:r>
            <a:endParaRPr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400"/>
              <a:t>IMPULS</a:t>
            </a:r>
            <a:endParaRPr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000"/>
              <a:t>Motivierender Einstieg in das Thema im Klassenverband.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3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400"/>
              <a:t>WEBLEKTION</a:t>
            </a:r>
            <a:endParaRPr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5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000"/>
              <a:t>Eigenständige Erarbeitung der Inhalte durch die Schülerinnen und Schüler am digitalen Endgerät.</a:t>
            </a:r>
            <a:endParaRPr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7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400"/>
              <a:t>PLENUM</a:t>
            </a:r>
            <a:endParaRPr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9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2000"/>
              <a:t>Wiederholung und Vertiefung der Inhalte im Klassenverband.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/>
              <a:t>Lehrkräfte-Begleitmaterial</a:t>
            </a:r>
            <a:endParaRPr/>
          </a:p>
        </p:txBody>
      </p:sp>
      <p:pic>
        <p:nvPicPr>
          <p:cNvPr id="22" name="Grafik 21" descr="Ein Bild, das Text, Website, Design, Screensho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4185" t="15736" r="4025" b="68129"/>
          <a:stretch/>
        </p:blipFill>
        <p:spPr bwMode="auto">
          <a:xfrm>
            <a:off x="440760" y="2916937"/>
            <a:ext cx="3809299" cy="3114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Grafik 23" descr="Ein Bild, das Text, Website, Design, Screensho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3837" t="54462" r="4379" b="25742"/>
          <a:stretch/>
        </p:blipFill>
        <p:spPr bwMode="auto">
          <a:xfrm>
            <a:off x="7942249" y="2128292"/>
            <a:ext cx="3808990" cy="3820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Grafik 24" descr="Ein Bild, das Text, Website, Design, Screensho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4185" t="11594" r="4025" b="84013"/>
          <a:stretch/>
        </p:blipFill>
        <p:spPr bwMode="auto">
          <a:xfrm>
            <a:off x="440760" y="1986809"/>
            <a:ext cx="3809299" cy="847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Grafik 22" descr="Ein Bild, das Text, Website, Design, Screensho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3733" t="31734" r="3727" b="45539"/>
          <a:stretch/>
        </p:blipFill>
        <p:spPr bwMode="auto">
          <a:xfrm>
            <a:off x="4175951" y="1703844"/>
            <a:ext cx="3840406" cy="4386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/>
              <a:t>0 Kapitel-Infos</a:t>
            </a:r>
            <a:endParaRPr/>
          </a:p>
        </p:txBody>
      </p:sp>
      <p:pic>
        <p:nvPicPr>
          <p:cNvPr id="27" name="Grafik 26" descr="Ein Bild, das Text, Screenshot, Dokument, Schrift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028924" y="1307805"/>
            <a:ext cx="4530286" cy="4880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Abgerundete rechteckige Legende 29"/>
          <p:cNvSpPr/>
          <p:nvPr/>
        </p:nvSpPr>
        <p:spPr bwMode="auto">
          <a:xfrm>
            <a:off x="1679944" y="2816351"/>
            <a:ext cx="2073349" cy="873147"/>
          </a:xfrm>
          <a:prstGeom prst="wedgeRoundRectCallout">
            <a:avLst>
              <a:gd name="adj1" fmla="val 72035"/>
              <a:gd name="adj2" fmla="val -14330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Überblick über die Schwerpunkte</a:t>
            </a:r>
            <a:endParaRPr/>
          </a:p>
        </p:txBody>
      </p:sp>
      <p:sp>
        <p:nvSpPr>
          <p:cNvPr id="31" name="Abgerundete rechteckige Legende 30"/>
          <p:cNvSpPr/>
          <p:nvPr/>
        </p:nvSpPr>
        <p:spPr bwMode="auto">
          <a:xfrm>
            <a:off x="1456660" y="4882612"/>
            <a:ext cx="1960580" cy="1202755"/>
          </a:xfrm>
          <a:prstGeom prst="wedgeRoundRectCallout">
            <a:avLst>
              <a:gd name="adj1" fmla="val 86476"/>
              <a:gd name="adj2" fmla="val -6258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Einordnung der zu erwerbenden Kompetenzen</a:t>
            </a:r>
            <a:endParaRPr/>
          </a:p>
        </p:txBody>
      </p:sp>
      <p:sp>
        <p:nvSpPr>
          <p:cNvPr id="32" name="Abgerundete rechteckige Legende 31"/>
          <p:cNvSpPr/>
          <p:nvPr/>
        </p:nvSpPr>
        <p:spPr bwMode="auto">
          <a:xfrm>
            <a:off x="8671809" y="3351913"/>
            <a:ext cx="2513642" cy="784152"/>
          </a:xfrm>
          <a:prstGeom prst="wedgeRoundRectCallout">
            <a:avLst>
              <a:gd name="adj1" fmla="val -172038"/>
              <a:gd name="adj2" fmla="val -6034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/>
              <a:t>Inhalte des Kapitels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/>
              <a:t>1 Einstieg</a:t>
            </a:r>
            <a:endParaRPr/>
          </a:p>
        </p:txBody>
      </p:sp>
      <p:pic>
        <p:nvPicPr>
          <p:cNvPr id="22" name="Grafik 21" descr="Ein Bild, das Text, Website, Design, Screensho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10621" t="16692" r="19132" b="68795"/>
          <a:stretch/>
        </p:blipFill>
        <p:spPr bwMode="auto">
          <a:xfrm>
            <a:off x="4192772" y="2264735"/>
            <a:ext cx="3806456" cy="365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Abgerundete rechteckige Legende 4"/>
          <p:cNvSpPr/>
          <p:nvPr/>
        </p:nvSpPr>
        <p:spPr bwMode="auto">
          <a:xfrm>
            <a:off x="8399721" y="2109923"/>
            <a:ext cx="2339163" cy="873147"/>
          </a:xfrm>
          <a:prstGeom prst="wedgeRoundRectCallout">
            <a:avLst>
              <a:gd name="adj1" fmla="val -139329"/>
              <a:gd name="adj2" fmla="val 5640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Verschiedene Impuls zur Auswahl</a:t>
            </a:r>
            <a:endParaRPr/>
          </a:p>
        </p:txBody>
      </p:sp>
      <p:sp>
        <p:nvSpPr>
          <p:cNvPr id="6" name="Abgerundete rechteckige Legende 5"/>
          <p:cNvSpPr/>
          <p:nvPr/>
        </p:nvSpPr>
        <p:spPr bwMode="auto">
          <a:xfrm>
            <a:off x="542260" y="2983070"/>
            <a:ext cx="3009014" cy="1438276"/>
          </a:xfrm>
          <a:prstGeom prst="wedgeRoundRectCallout">
            <a:avLst>
              <a:gd name="adj1" fmla="val 94976"/>
              <a:gd name="adj2" fmla="val -2411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Überblick über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Dauer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Kognitive Aktivierung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Vorbereitungsaufwand</a:t>
            </a:r>
            <a:endParaRPr/>
          </a:p>
        </p:txBody>
      </p:sp>
      <p:sp>
        <p:nvSpPr>
          <p:cNvPr id="7" name="Abgerundete rechteckige Legende 6"/>
          <p:cNvSpPr/>
          <p:nvPr/>
        </p:nvSpPr>
        <p:spPr bwMode="auto">
          <a:xfrm>
            <a:off x="8849832" y="3874931"/>
            <a:ext cx="2339163" cy="873148"/>
          </a:xfrm>
          <a:prstGeom prst="wedgeRoundRectCallout">
            <a:avLst>
              <a:gd name="adj1" fmla="val -101602"/>
              <a:gd name="adj2" fmla="val 405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Zusammenfassung des Inhalts</a:t>
            </a:r>
            <a:endParaRPr/>
          </a:p>
        </p:txBody>
      </p:sp>
      <p:sp>
        <p:nvSpPr>
          <p:cNvPr id="2" name="Abgerundete rechteckige Legende 6">
            <a:extLst>
              <a:ext uri="{FF2B5EF4-FFF2-40B4-BE49-F238E27FC236}">
                <a16:creationId xmlns:a16="http://schemas.microsoft.com/office/drawing/2014/main" id="{7DF491E5-0199-00A1-ECE3-D66E8751FA94}"/>
              </a:ext>
            </a:extLst>
          </p:cNvPr>
          <p:cNvSpPr/>
          <p:nvPr/>
        </p:nvSpPr>
        <p:spPr bwMode="auto">
          <a:xfrm>
            <a:off x="1085078" y="5049187"/>
            <a:ext cx="2339163" cy="873148"/>
          </a:xfrm>
          <a:prstGeom prst="wedgeRoundRectCallout">
            <a:avLst>
              <a:gd name="adj1" fmla="val 107166"/>
              <a:gd name="adj2" fmla="val 2843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 dirty="0"/>
              <a:t>Ausführliche Infos und Material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/>
              <a:t>1 Einstieg</a:t>
            </a:r>
            <a:endParaRPr/>
          </a:p>
        </p:txBody>
      </p:sp>
      <p:pic>
        <p:nvPicPr>
          <p:cNvPr id="4" name="Grafik 3" descr="Ein Bild, das Text, Screenshot, Webseite, Website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0827" y="746287"/>
            <a:ext cx="4350345" cy="5365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Abgerundete rechteckige Legende 1"/>
          <p:cNvSpPr/>
          <p:nvPr/>
        </p:nvSpPr>
        <p:spPr bwMode="auto">
          <a:xfrm>
            <a:off x="637952" y="4248970"/>
            <a:ext cx="2466753" cy="557572"/>
          </a:xfrm>
          <a:prstGeom prst="wedgeRoundRectCallout">
            <a:avLst>
              <a:gd name="adj1" fmla="val 94976"/>
              <a:gd name="adj2" fmla="val -2411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Anpassbares Material</a:t>
            </a:r>
            <a:endParaRPr/>
          </a:p>
        </p:txBody>
      </p:sp>
      <p:sp>
        <p:nvSpPr>
          <p:cNvPr id="5" name="Abgerundete rechteckige Legende 4"/>
          <p:cNvSpPr/>
          <p:nvPr/>
        </p:nvSpPr>
        <p:spPr bwMode="auto">
          <a:xfrm>
            <a:off x="8214607" y="2714122"/>
            <a:ext cx="3147236" cy="1068248"/>
          </a:xfrm>
          <a:prstGeom prst="wedgeRoundRectCallout">
            <a:avLst>
              <a:gd name="adj1" fmla="val -123605"/>
              <a:gd name="adj2" fmla="val 1072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Sofort einsetzbares Material – ganz ohne Download</a:t>
            </a:r>
            <a:endParaRPr/>
          </a:p>
        </p:txBody>
      </p:sp>
      <p:sp>
        <p:nvSpPr>
          <p:cNvPr id="6" name="Abgerundete rechteckige Legende 5"/>
          <p:cNvSpPr/>
          <p:nvPr/>
        </p:nvSpPr>
        <p:spPr bwMode="auto">
          <a:xfrm>
            <a:off x="540561" y="2454419"/>
            <a:ext cx="2466753" cy="1107488"/>
          </a:xfrm>
          <a:prstGeom prst="wedgeRoundRectCallout">
            <a:avLst>
              <a:gd name="adj1" fmla="val 92821"/>
              <a:gd name="adj2" fmla="val -9437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Schnelle Übersicht über den Ablauf der Methode</a:t>
            </a:r>
            <a:endParaRPr/>
          </a:p>
        </p:txBody>
      </p:sp>
      <p:sp>
        <p:nvSpPr>
          <p:cNvPr id="7" name="Abgerundete rechteckige Legende 6"/>
          <p:cNvSpPr/>
          <p:nvPr/>
        </p:nvSpPr>
        <p:spPr bwMode="auto">
          <a:xfrm>
            <a:off x="8537128" y="4646428"/>
            <a:ext cx="3147236" cy="955586"/>
          </a:xfrm>
          <a:prstGeom prst="wedgeRoundRectCallout">
            <a:avLst>
              <a:gd name="adj1" fmla="val -73702"/>
              <a:gd name="adj2" fmla="val 4741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Vertiefende Hinweise zur Methode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C74DB42D-70C8-1981-E4E7-178B46B61509}"/>
              </a:ext>
            </a:extLst>
          </p:cNvPr>
          <p:cNvSpPr/>
          <p:nvPr/>
        </p:nvSpPr>
        <p:spPr bwMode="auto">
          <a:xfrm>
            <a:off x="150726" y="1800909"/>
            <a:ext cx="3969026" cy="39756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32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/>
              <a:t>2 Weblektion</a:t>
            </a:r>
            <a:endParaRPr/>
          </a:p>
        </p:txBody>
      </p:sp>
      <p:pic>
        <p:nvPicPr>
          <p:cNvPr id="23" name="Grafik 22" descr="Ein Bild, das Text, Website, Design, Screenshot enthält.&#10;&#10;KI-generierte Inhalte können fehlerhaft sein."/>
          <p:cNvPicPr>
            <a:picLocks noChangeAspect="1"/>
          </p:cNvPicPr>
          <p:nvPr/>
        </p:nvPicPr>
        <p:blipFill>
          <a:blip r:embed="rId3"/>
          <a:srcRect l="3733" t="31734" r="3727" b="45539"/>
          <a:stretch/>
        </p:blipFill>
        <p:spPr bwMode="auto">
          <a:xfrm>
            <a:off x="5277301" y="1595500"/>
            <a:ext cx="3840406" cy="4386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Abgerundete rechteckige Legende 1"/>
          <p:cNvSpPr/>
          <p:nvPr/>
        </p:nvSpPr>
        <p:spPr bwMode="auto">
          <a:xfrm>
            <a:off x="9612435" y="2080160"/>
            <a:ext cx="2049564" cy="1107488"/>
          </a:xfrm>
          <a:prstGeom prst="wedgeRoundRectCallout">
            <a:avLst>
              <a:gd name="adj1" fmla="val -131748"/>
              <a:gd name="adj2" fmla="val 3523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Direkter Link zur interaktiven Weblektion</a:t>
            </a:r>
            <a:endParaRPr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20610564">
            <a:off x="1127136" y="2471138"/>
            <a:ext cx="1836712" cy="2617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Grafik 5" descr="Lupe mit einfarbiger Füllu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 flipH="1">
            <a:off x="5394259" y="3699510"/>
            <a:ext cx="570614" cy="570614"/>
          </a:xfrm>
          <a:prstGeom prst="rect">
            <a:avLst/>
          </a:prstGeom>
        </p:spPr>
      </p:pic>
      <p:pic>
        <p:nvPicPr>
          <p:cNvPr id="15" name="Grafik 14" descr="Lupe mit einfarbiger Füllu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-776593" y="936287"/>
            <a:ext cx="7020249" cy="7020249"/>
          </a:xfrm>
          <a:prstGeom prst="rect">
            <a:avLst/>
          </a:prstGeom>
        </p:spPr>
      </p:pic>
      <p:sp>
        <p:nvSpPr>
          <p:cNvPr id="16" name="Abgerundete rechteckige Legende 15"/>
          <p:cNvSpPr/>
          <p:nvPr/>
        </p:nvSpPr>
        <p:spPr bwMode="auto">
          <a:xfrm>
            <a:off x="8340289" y="3892668"/>
            <a:ext cx="2049564" cy="1107488"/>
          </a:xfrm>
          <a:prstGeom prst="wedgeRoundRectCallout">
            <a:avLst>
              <a:gd name="adj1" fmla="val -110479"/>
              <a:gd name="adj2" fmla="val 4963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Arbeitsauftrag für Beamer, Display, etc.</a:t>
            </a:r>
            <a:endParaRPr/>
          </a:p>
        </p:txBody>
      </p:sp>
      <p:sp>
        <p:nvSpPr>
          <p:cNvPr id="5" name="Abgerundete rechteckige Legende 4"/>
          <p:cNvSpPr/>
          <p:nvPr/>
        </p:nvSpPr>
        <p:spPr bwMode="auto">
          <a:xfrm>
            <a:off x="3021106" y="1389286"/>
            <a:ext cx="2049564" cy="898650"/>
          </a:xfrm>
          <a:prstGeom prst="wedgeRoundRectCallout">
            <a:avLst>
              <a:gd name="adj1" fmla="val 70812"/>
              <a:gd name="adj2" fmla="val 22011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de-DE"/>
              <a:t>Arbeitsblatt mit QR-Code für SuS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KI-Kompas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KI-Kompas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300</Words>
  <Application>Microsoft Office PowerPoint</Application>
  <PresentationFormat>Breitbild</PresentationFormat>
  <Paragraphs>79</Paragraphs>
  <Slides>14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23" baseType="lpstr">
      <vt:lpstr>Aptos</vt:lpstr>
      <vt:lpstr>Arial</vt:lpstr>
      <vt:lpstr>Atkinson Hyperlegible</vt:lpstr>
      <vt:lpstr>Atkinson Hyperlegible Bold</vt:lpstr>
      <vt:lpstr>Lexend</vt:lpstr>
      <vt:lpstr>Lexend Deca</vt:lpstr>
      <vt:lpstr>Lexend Deca Medium</vt:lpstr>
      <vt:lpstr>1_KI-Kompass</vt:lpstr>
      <vt:lpstr>2_KI-Kompass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Nicole Ober</dc:creator>
  <cp:lastModifiedBy>Auburger, Maximilian</cp:lastModifiedBy>
  <cp:revision>66</cp:revision>
  <dcterms:created xsi:type="dcterms:W3CDTF">2025-06-17T13:43:22Z</dcterms:created>
  <dcterms:modified xsi:type="dcterms:W3CDTF">2025-11-27T15:20:16Z</dcterms:modified>
</cp:coreProperties>
</file>