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65" r:id="rId3"/>
    <p:sldId id="256" r:id="rId4"/>
    <p:sldId id="277" r:id="rId5"/>
    <p:sldId id="276" r:id="rId6"/>
    <p:sldId id="278" r:id="rId7"/>
    <p:sldId id="279" r:id="rId8"/>
    <p:sldId id="280" r:id="rId9"/>
    <p:sldId id="275" r:id="rId10"/>
    <p:sldId id="281" r:id="rId11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BA2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1" d="100"/>
          <a:sy n="121" d="100"/>
        </p:scale>
        <p:origin x="736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3842545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22476249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111667999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298192646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0657080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1855102802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3BDCFE7-0E71-3AF0-22FA-DC5D47149FF4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B5CF4-5889-EE61-D6DA-8776BFBF354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1CF4FB-2FF3-5855-7E8D-7D6F3579B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0DD3A-2251-D87C-0D03-B6F9A29C21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94056-5540-0190-AEB9-D0568C240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93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3F565-B3AD-4B26-7BFE-A6D39605C42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36B8A-5371-364B-E5B6-7B9BC1866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329B1-6BFC-2054-A3C4-4D6CF832DD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B63B6-EE78-3F37-4535-1C2A178E7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499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755139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584980449" name="Freeform 16"/>
          <p:cNvSpPr/>
          <p:nvPr userDrawn="1"/>
        </p:nvSpPr>
        <p:spPr bwMode="auto">
          <a:xfrm>
            <a:off x="1182587" y="2533290"/>
            <a:ext cx="2731045" cy="2906002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rgbClr val="C0285D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41548722" name="Textfeld 6"/>
          <p:cNvSpPr txBox="1"/>
          <p:nvPr userDrawn="1"/>
        </p:nvSpPr>
        <p:spPr bwMode="auto">
          <a:xfrm>
            <a:off x="1151046" y="4713606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15443471" name="Gruppieren 7"/>
          <p:cNvGrpSpPr/>
          <p:nvPr userDrawn="1"/>
        </p:nvGrpSpPr>
        <p:grpSpPr bwMode="auto">
          <a:xfrm>
            <a:off x="5478050" y="2889810"/>
            <a:ext cx="5355080" cy="734231"/>
            <a:chOff x="5478050" y="2964569"/>
            <a:chExt cx="5355080" cy="734231"/>
          </a:xfrm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10" name="Gruppieren 9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1" name="Textfeld 10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2" name="Textfeld 11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Audios und Videos</a:t>
                </a:r>
                <a:endParaRPr/>
              </a:p>
            </p:txBody>
          </p:sp>
        </p:grpSp>
      </p:grpSp>
      <p:sp>
        <p:nvSpPr>
          <p:cNvPr id="115692180" name="Textfeld 12"/>
          <p:cNvSpPr txBox="1"/>
          <p:nvPr userDrawn="1"/>
        </p:nvSpPr>
        <p:spPr bwMode="auto">
          <a:xfrm>
            <a:off x="5195341" y="2419097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rgbClr val="D42C67"/>
                </a:solidFill>
                <a:latin typeface="Lexend Deca"/>
                <a:cs typeface="Lexend Deca"/>
              </a:rPr>
              <a:t>Jetzt bist du dran!</a:t>
            </a:r>
            <a:endParaRPr>
              <a:solidFill>
                <a:srgbClr val="D42C67"/>
              </a:solidFill>
            </a:endParaRPr>
          </a:p>
        </p:txBody>
      </p:sp>
      <p:sp>
        <p:nvSpPr>
          <p:cNvPr id="2132175103" name="Textfeld 13"/>
          <p:cNvSpPr txBox="1"/>
          <p:nvPr userDrawn="1"/>
        </p:nvSpPr>
        <p:spPr bwMode="auto">
          <a:xfrm>
            <a:off x="1151045" y="5030064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194857732" name="Bildplatzhalter 5"/>
          <p:cNvSpPr>
            <a:spLocks noGrp="1"/>
          </p:cNvSpPr>
          <p:nvPr>
            <p:ph type="pic" sz="quarter" idx="33"/>
          </p:nvPr>
        </p:nvSpPr>
        <p:spPr bwMode="auto">
          <a:xfrm>
            <a:off x="1410577" y="2678140"/>
            <a:ext cx="2275064" cy="192640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96972439" name="Rechteck: abgerundete Ecken 6"/>
          <p:cNvSpPr/>
          <p:nvPr userDrawn="1"/>
        </p:nvSpPr>
        <p:spPr bwMode="auto">
          <a:xfrm>
            <a:off x="5184950" y="284006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711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779687903" name="Gruppieren 16"/>
          <p:cNvGrpSpPr/>
          <p:nvPr userDrawn="1"/>
        </p:nvGrpSpPr>
        <p:grpSpPr bwMode="auto">
          <a:xfrm>
            <a:off x="5177361" y="3761986"/>
            <a:ext cx="5770391" cy="1677305"/>
            <a:chOff x="5177361" y="3761987"/>
            <a:chExt cx="5770391" cy="1588360"/>
          </a:xfrm>
        </p:grpSpPr>
        <p:grpSp>
          <p:nvGrpSpPr>
            <p:cNvPr id="18" name="Gruppieren 17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0" name="Textfeld 19"/>
              <p:cNvSpPr txBox="1"/>
              <p:nvPr userDrawn="1"/>
            </p:nvSpPr>
            <p:spPr bwMode="auto">
              <a:xfrm>
                <a:off x="5423369" y="3781081"/>
                <a:ext cx="4466837" cy="3788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tx1"/>
                    </a:solidFill>
                    <a:latin typeface="Atkinson Hyperlegible"/>
                  </a:rPr>
                  <a:t>So gehst du vor:</a:t>
                </a: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feld 20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Öffne die Weblektion mit deinem Tablet</a:t>
                </a:r>
                <a:endParaRPr dirty="0"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Bearbeite alle Aufgaben der Reihe nach</a:t>
                </a:r>
                <a:endParaRPr dirty="0"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Bei Fragen: Melde dich leise</a:t>
                </a:r>
                <a:endParaRPr dirty="0"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 dirty="0">
                    <a:latin typeface="Atkinson Hyperlegible"/>
                  </a:rPr>
                  <a:t>Arbeite in deinem eigenen Tempo</a:t>
                </a:r>
                <a:endParaRPr dirty="0"/>
              </a:p>
            </p:txBody>
          </p:sp>
        </p:grpSp>
        <p:sp>
          <p:nvSpPr>
            <p:cNvPr id="19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rgbClr val="D4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523207099" name="Gerader Verbinder 9"/>
          <p:cNvCxnSpPr/>
          <p:nvPr userDrawn="1"/>
        </p:nvCxnSpPr>
        <p:spPr bwMode="auto">
          <a:xfrm>
            <a:off x="1182588" y="4713606"/>
            <a:ext cx="2731044" cy="0"/>
          </a:xfrm>
          <a:prstGeom prst="line">
            <a:avLst/>
          </a:prstGeom>
          <a:ln w="38100">
            <a:solidFill>
              <a:srgbClr val="C0285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3590708" name="Abgerundetes Rechteck 23"/>
          <p:cNvSpPr/>
          <p:nvPr userDrawn="1"/>
        </p:nvSpPr>
        <p:spPr bwMode="auto">
          <a:xfrm>
            <a:off x="494504" y="5526611"/>
            <a:ext cx="11202992" cy="59231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14129693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844696" y="5620610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89438190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 dirty="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 dirty="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 dirty="0"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94891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817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2145454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78823672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17187524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552173996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75572298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773624073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57172496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555148850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56831757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655899518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06556526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805880111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6967750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97658721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02995467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31925347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1710442480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36833814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5648223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126875839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800046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 dirty="0"/>
              <a:t>xxx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7105998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28763249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10247123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30817403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1834423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454140117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87285956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48403987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926278085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99114759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363489443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02590041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6123454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95932533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330685455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85916009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008319697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1759760454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961840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3704639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409769571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571055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57064024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</a:p>
        </p:txBody>
      </p:sp>
      <p:sp>
        <p:nvSpPr>
          <p:cNvPr id="1153971166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520372791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363873747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185357341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831852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671455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69804319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7535793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2635327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775482605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5848518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52325849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7638356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790305322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79248727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25472304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99558507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99053842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1208271495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82235152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71120186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745391434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1873703104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994807312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66909485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24784438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34469111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083393358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1600496010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813076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979086578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693910170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26055218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16405570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1419600417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72983064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1551213623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1588940483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97419047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847754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 dirty="0"/>
              <a:t>xxx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ohn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024623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2791434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74939684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865441393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18459852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69081120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33429847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77811120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622292729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51437805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095687011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92224988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1137624958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54297664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68241253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517237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ohn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2107425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47016847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635837936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23757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976071189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11999219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2065820286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9832580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1971312980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1382271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266098743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293377965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769323162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36273261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21770781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539856295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54711043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1136067861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47984119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175207492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100829514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ohne Bloc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107025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055395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90176825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4765857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17486491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584335194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302400782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318347653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38589985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97045372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14721177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1776518023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116302092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406140361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350128470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075921908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2054289305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89721856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66587092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135055002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07122893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993822177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2688624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1966934278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942240122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3844775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ohne Zei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2029697" name="Titel 7"/>
          <p:cNvSpPr>
            <a:spLocks noGrp="1"/>
          </p:cNvSpPr>
          <p:nvPr>
            <p:ph type="title" hasCustomPrompt="1"/>
          </p:nvPr>
        </p:nvSpPr>
        <p:spPr bwMode="auto">
          <a:xfrm>
            <a:off x="494504" y="247205"/>
            <a:ext cx="8888487" cy="13255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Name 3-Phasen-Methode</a:t>
            </a:r>
            <a:endParaRPr/>
          </a:p>
        </p:txBody>
      </p:sp>
      <p:sp>
        <p:nvSpPr>
          <p:cNvPr id="1685414466" name="Freeform 16"/>
          <p:cNvSpPr/>
          <p:nvPr userDrawn="1"/>
        </p:nvSpPr>
        <p:spPr bwMode="auto">
          <a:xfrm>
            <a:off x="539481" y="3000397"/>
            <a:ext cx="2853928" cy="234800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2196F3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51340763" name="TextBox 17"/>
          <p:cNvSpPr txBox="1"/>
          <p:nvPr userDrawn="1"/>
        </p:nvSpPr>
        <p:spPr bwMode="auto">
          <a:xfrm>
            <a:off x="539481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083066187" name="Freeform 31"/>
          <p:cNvSpPr/>
          <p:nvPr userDrawn="1"/>
        </p:nvSpPr>
        <p:spPr bwMode="auto">
          <a:xfrm>
            <a:off x="1725784" y="2788373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2196F3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7563886" name="TextBox 32"/>
          <p:cNvSpPr txBox="1"/>
          <p:nvPr userDrawn="1"/>
        </p:nvSpPr>
        <p:spPr bwMode="auto">
          <a:xfrm>
            <a:off x="1770908" y="2803864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1073033159" name="Freeform 16"/>
          <p:cNvSpPr/>
          <p:nvPr userDrawn="1"/>
        </p:nvSpPr>
        <p:spPr bwMode="auto">
          <a:xfrm>
            <a:off x="4659713" y="3021485"/>
            <a:ext cx="2853928" cy="234800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81C78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73271446" name="TextBox 17"/>
          <p:cNvSpPr txBox="1"/>
          <p:nvPr userDrawn="1"/>
        </p:nvSpPr>
        <p:spPr bwMode="auto">
          <a:xfrm>
            <a:off x="4659713" y="2976166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63164837" name="Freeform 31"/>
          <p:cNvSpPr/>
          <p:nvPr userDrawn="1"/>
        </p:nvSpPr>
        <p:spPr bwMode="auto">
          <a:xfrm>
            <a:off x="5846016" y="2809461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81C78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3767203" name="TextBox 32"/>
          <p:cNvSpPr txBox="1"/>
          <p:nvPr userDrawn="1"/>
        </p:nvSpPr>
        <p:spPr bwMode="auto">
          <a:xfrm>
            <a:off x="5891140" y="2824952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735898094" name="Freeform 16"/>
          <p:cNvSpPr/>
          <p:nvPr userDrawn="1"/>
        </p:nvSpPr>
        <p:spPr bwMode="auto">
          <a:xfrm>
            <a:off x="8798995" y="2963494"/>
            <a:ext cx="2853928" cy="234800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9D27B0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36698329" name="TextBox 17"/>
          <p:cNvSpPr txBox="1"/>
          <p:nvPr userDrawn="1"/>
        </p:nvSpPr>
        <p:spPr bwMode="auto">
          <a:xfrm>
            <a:off x="8798995" y="291817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86846352" name="Freeform 31"/>
          <p:cNvSpPr/>
          <p:nvPr userDrawn="1"/>
        </p:nvSpPr>
        <p:spPr bwMode="auto">
          <a:xfrm>
            <a:off x="9985298" y="2751470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9D27B0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19128619" name="TextBox 32"/>
          <p:cNvSpPr txBox="1"/>
          <p:nvPr userDrawn="1"/>
        </p:nvSpPr>
        <p:spPr bwMode="auto">
          <a:xfrm>
            <a:off x="10030422" y="2766961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1159454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65490" y="373744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2133551643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40700" y="4186776"/>
            <a:ext cx="2853928" cy="116292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68491385" name="Textplatzhalter 12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1337699" y="3325971"/>
            <a:ext cx="1330036" cy="3394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Emoji</a:t>
            </a:r>
            <a:endParaRPr/>
          </a:p>
        </p:txBody>
      </p:sp>
      <p:sp>
        <p:nvSpPr>
          <p:cNvPr id="331532554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84503" y="376694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81C78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167332544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59713" y="4216272"/>
            <a:ext cx="2853928" cy="116292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65679148" name="Textplatzhalter 12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5456712" y="3355466"/>
            <a:ext cx="1330036" cy="3394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Emoji</a:t>
            </a:r>
            <a:endParaRPr/>
          </a:p>
        </p:txBody>
      </p:sp>
      <p:sp>
        <p:nvSpPr>
          <p:cNvPr id="33802549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03516" y="371434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9D27B0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1763781247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778726" y="4157280"/>
            <a:ext cx="2853928" cy="11693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1302948783" name="Textplatzhalter 12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9575725" y="3302866"/>
            <a:ext cx="1330036" cy="3394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Emoji</a:t>
            </a:r>
            <a:endParaRPr/>
          </a:p>
        </p:txBody>
      </p:sp>
      <p:sp>
        <p:nvSpPr>
          <p:cNvPr id="1443234106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449280078" name="Textplatzhalter 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55879" y="1767319"/>
            <a:ext cx="10880241" cy="665841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 sz="1800">
                <a:solidFill>
                  <a:schemeClr val="bg1"/>
                </a:solidFill>
                <a:latin typeface="Atkinson Hyperlegible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de-DE"/>
              <a:t>Kernfrage, Impulsfrage, Hypothese, u. ä. mit maximal zwei Zeilen hier einfügen; bitte Gänsefüßchen setzen; Kernfrage, Impulsfrage, Hypothese, u. ä. mit maximal zwei Zeilen hier einfügen; </a:t>
            </a:r>
            <a:endParaRPr/>
          </a:p>
        </p:txBody>
      </p:sp>
      <p:sp>
        <p:nvSpPr>
          <p:cNvPr id="74466549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8270424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1734688104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23480385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62490297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00321" y="5626322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5345712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68165445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23611562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04742824" name="TextBox 36"/>
          <p:cNvSpPr txBox="1"/>
          <p:nvPr userDrawn="1"/>
        </p:nvSpPr>
        <p:spPr bwMode="auto">
          <a:xfrm>
            <a:off x="873234" y="6449500"/>
            <a:ext cx="4911339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ts val="19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CC-BY-SA 4.0 ISB (München) | </a:t>
            </a:r>
            <a:r>
              <a:rPr lang="de-DE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Social-Media-Kompass 5-8</a:t>
            </a:r>
            <a:r>
              <a:rPr lang="de-DE" sz="12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| Modul 3</a:t>
            </a:r>
          </a:p>
        </p:txBody>
      </p:sp>
      <p:sp>
        <p:nvSpPr>
          <p:cNvPr id="537619264" name="Abgerundetes Rechteck 12"/>
          <p:cNvSpPr/>
          <p:nvPr userDrawn="1"/>
        </p:nvSpPr>
        <p:spPr bwMode="auto">
          <a:xfrm>
            <a:off x="251790" y="206877"/>
            <a:ext cx="11685600" cy="200597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561229"/>
              </a:gs>
              <a:gs pos="100000">
                <a:srgbClr val="D42C6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2080165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0259511" name="Abgerundetes Rechteck 5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pic>
        <p:nvPicPr>
          <p:cNvPr id="6" name="Grafik 5" descr="Ein Bild, das Anime, Menschliches Gesicht, Cartoon, Darstellung enthält.&#10;&#10;KI-generierte Inhalte können fehlerhaft sein.">
            <a:extLst>
              <a:ext uri="{FF2B5EF4-FFF2-40B4-BE49-F238E27FC236}">
                <a16:creationId xmlns:a16="http://schemas.microsoft.com/office/drawing/2014/main" id="{5C64CD78-D314-D4A6-FDDD-539D7C8AF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98338" y="73272"/>
            <a:ext cx="3419665" cy="19235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074DF7-8D1B-E258-BBEC-E07E2ADA8F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Kapitel 3.2 | Filterblasen und Echokammern?!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2DC54B-896A-E166-2F47-DC8D79E393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4800" dirty="0"/>
              <a:t>„Das sieht doch jeder so!“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4D0D64-2EFD-FF2B-CE18-B802DDDDE878}"/>
              </a:ext>
            </a:extLst>
          </p:cNvPr>
          <p:cNvSpPr/>
          <p:nvPr/>
        </p:nvSpPr>
        <p:spPr>
          <a:xfrm>
            <a:off x="416762" y="5466735"/>
            <a:ext cx="11342619" cy="71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D5C0583-0FE8-2002-D7F0-B5F55FA6B66E}"/>
              </a:ext>
            </a:extLst>
          </p:cNvPr>
          <p:cNvSpPr/>
          <p:nvPr/>
        </p:nvSpPr>
        <p:spPr>
          <a:xfrm>
            <a:off x="253999" y="2133600"/>
            <a:ext cx="11681327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Ein Bild, das Kleidung, Clipart, Darstellung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DEAA9DAC-5569-83DB-A057-F5780508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124"/>
          <a:stretch/>
        </p:blipFill>
        <p:spPr>
          <a:xfrm>
            <a:off x="2007668" y="1965414"/>
            <a:ext cx="7779793" cy="42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5FF9953-4027-B58D-3B11-9C3FB5D2197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76053F-1731-4E79-B29A-500A8ECE5B3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400" dirty="0"/>
              <a:t>„Raus aus der Bubble!“</a:t>
            </a:r>
            <a:endParaRPr sz="4400" dirty="0"/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F0E6FDE2-6435-43D9-B45B-51B675586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6106510" y="5612884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30</a:t>
            </a:r>
            <a:endParaRPr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6EA8306-46F9-AE89-70FA-4DB6F53F2922}"/>
              </a:ext>
            </a:extLst>
          </p:cNvPr>
          <p:cNvSpPr txBox="1"/>
          <p:nvPr/>
        </p:nvSpPr>
        <p:spPr bwMode="auto">
          <a:xfrm>
            <a:off x="815477" y="2847685"/>
            <a:ext cx="10063973" cy="2356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Findet die </a:t>
            </a:r>
            <a:r>
              <a:rPr lang="de-DE" sz="2000" b="1" dirty="0"/>
              <a:t>Top-3-Tipps</a:t>
            </a:r>
            <a:r>
              <a:rPr lang="de-DE" sz="2000" dirty="0"/>
              <a:t> gegen Filterblasen.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Erstellt ein </a:t>
            </a:r>
            <a:r>
              <a:rPr lang="de-DE" sz="2000" b="1" dirty="0"/>
              <a:t>Plakat </a:t>
            </a:r>
            <a:r>
              <a:rPr lang="de-DE" sz="2000" dirty="0"/>
              <a:t>mit dem Titel: </a:t>
            </a:r>
            <a:r>
              <a:rPr lang="de-DE" sz="2000" i="1" dirty="0"/>
              <a:t>„Wie man Filterblasen und Echokammern entkommt!“</a:t>
            </a:r>
            <a:endParaRPr lang="de-DE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/>
              <a:t>Inhalt:</a:t>
            </a:r>
            <a:r>
              <a:rPr lang="de-DE" sz="2000" dirty="0"/>
              <a:t> Einleitung + eure 3 Tipps + je ein Alltagsbeispiel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Bereitet eine kurze Begründung für eure Auswahl vor!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sz="2000" b="1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8265385-14BF-B472-C81C-4710AD7DB78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Arbeitsauftrag für eure Gruppe</a:t>
            </a:r>
            <a:endParaRPr dirty="0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839F634F-B0B1-7A2C-525D-6F807052338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15001" y="6263804"/>
            <a:ext cx="6292878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Kapitel 3.2 | Filterblasen und Echokammern?!</a:t>
            </a:r>
          </a:p>
        </p:txBody>
      </p:sp>
    </p:spTree>
    <p:extLst>
      <p:ext uri="{BB962C8B-B14F-4D97-AF65-F5344CB8AC3E}">
        <p14:creationId xmlns:p14="http://schemas.microsoft.com/office/powerpoint/2010/main" val="378822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074DF7-8D1B-E258-BBEC-E07E2ADA8F4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Kapitel 3.2 | Filterblasen und Echokammern?!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2DC54B-896A-E166-2F47-DC8D79E393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4800" dirty="0"/>
              <a:t>„Wer kennt das?“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4D0D64-2EFD-FF2B-CE18-B802DDDDE878}"/>
              </a:ext>
            </a:extLst>
          </p:cNvPr>
          <p:cNvSpPr/>
          <p:nvPr/>
        </p:nvSpPr>
        <p:spPr>
          <a:xfrm>
            <a:off x="416762" y="5466735"/>
            <a:ext cx="11342619" cy="71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D5C0583-0FE8-2002-D7F0-B5F55FA6B66E}"/>
              </a:ext>
            </a:extLst>
          </p:cNvPr>
          <p:cNvSpPr/>
          <p:nvPr/>
        </p:nvSpPr>
        <p:spPr>
          <a:xfrm>
            <a:off x="253999" y="2133600"/>
            <a:ext cx="11688731" cy="46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7CCC24-C28D-13F5-C763-9130881B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242" y="2022860"/>
            <a:ext cx="6242446" cy="416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4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198554" name="Textplatzhalter 1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2800" b="0" i="0" u="none" strike="noStrike" cap="none" spc="0" dirty="0">
                <a:solidFill>
                  <a:schemeClr val="bg1"/>
                </a:solidFill>
                <a:latin typeface="Lexend Deca"/>
                <a:ea typeface="Lexend Deca"/>
                <a:cs typeface="Lexend Deca"/>
              </a:rPr>
              <a:t>3.2 Filterblasen und Echokammern?!</a:t>
            </a:r>
            <a:endParaRPr lang="de-DE" sz="2800" dirty="0"/>
          </a:p>
        </p:txBody>
      </p:sp>
      <p:sp>
        <p:nvSpPr>
          <p:cNvPr id="1225977195" name="Textplatzhalter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20</a:t>
            </a:r>
          </a:p>
        </p:txBody>
      </p:sp>
      <p:sp>
        <p:nvSpPr>
          <p:cNvPr id="1165464469" name="Textplatzhalter 4"/>
          <p:cNvSpPr>
            <a:spLocks noGrp="1"/>
          </p:cNvSpPr>
          <p:nvPr>
            <p:ph type="body" sz="quarter" idx="3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Kapitel 3.2 | Filterblasen und Echokammern?!</a:t>
            </a:r>
          </a:p>
        </p:txBody>
      </p:sp>
      <p:pic>
        <p:nvPicPr>
          <p:cNvPr id="3" name="Grafik 2" descr="Ein Bild, das Muster, Quadrat, Symmetrie, Design enthält.&#10;&#10;KI-generierte Inhalte können fehlerhaft sein.">
            <a:extLst>
              <a:ext uri="{FF2B5EF4-FFF2-40B4-BE49-F238E27FC236}">
                <a16:creationId xmlns:a16="http://schemas.microsoft.com/office/drawing/2014/main" id="{D478AA0D-C5C6-9AA2-0BDF-7AF89E4EB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930" y="2672861"/>
            <a:ext cx="1978196" cy="19781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837A9-292A-BE32-C6E6-7FD1FDDBC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3A6DED-E071-51D1-8B30-8BFE6B8E2F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5400" dirty="0"/>
              <a:t>Filterblasen-Detektive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61F60C-83FF-FEBA-C2EA-AB9C87DC49E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Handzeichen-Abfrage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AC6F78D-E372-C936-C65D-82D3E3129D9A}"/>
              </a:ext>
            </a:extLst>
          </p:cNvPr>
          <p:cNvSpPr/>
          <p:nvPr/>
        </p:nvSpPr>
        <p:spPr>
          <a:xfrm>
            <a:off x="416762" y="5466735"/>
            <a:ext cx="11342619" cy="71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39F57A5-1316-F563-3326-E875E0BE36F7}"/>
              </a:ext>
            </a:extLst>
          </p:cNvPr>
          <p:cNvSpPr txBox="1"/>
          <p:nvPr/>
        </p:nvSpPr>
        <p:spPr>
          <a:xfrm>
            <a:off x="1277289" y="2732807"/>
            <a:ext cx="306149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0" dirty="0"/>
              <a:t>👍🏻</a:t>
            </a:r>
            <a:endParaRPr lang="de-DE" sz="15000" dirty="0"/>
          </a:p>
          <a:p>
            <a:pPr algn="ctr"/>
            <a:r>
              <a:rPr lang="de-DE" sz="2800" dirty="0"/>
              <a:t>Filterblase/ Echokammer erkannt!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5B201CD-CF8B-E407-6AFC-99BB887FE563}"/>
              </a:ext>
            </a:extLst>
          </p:cNvPr>
          <p:cNvSpPr txBox="1"/>
          <p:nvPr/>
        </p:nvSpPr>
        <p:spPr>
          <a:xfrm>
            <a:off x="4873787" y="2732807"/>
            <a:ext cx="242856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0" dirty="0"/>
              <a:t>👎🏻</a:t>
            </a:r>
            <a:endParaRPr lang="de-DE" sz="15000" dirty="0"/>
          </a:p>
          <a:p>
            <a:pPr algn="ctr"/>
            <a:r>
              <a:rPr lang="de-DE" sz="2800" dirty="0"/>
              <a:t>Keine Filterblase, Alles ok!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5C7222-32A5-B8B7-DB43-F725334EC520}"/>
              </a:ext>
            </a:extLst>
          </p:cNvPr>
          <p:cNvSpPr txBox="1"/>
          <p:nvPr/>
        </p:nvSpPr>
        <p:spPr>
          <a:xfrm>
            <a:off x="8165755" y="2732807"/>
            <a:ext cx="2428567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0" dirty="0"/>
              <a:t>🤷🏻</a:t>
            </a:r>
            <a:endParaRPr lang="de-DE" sz="15000" dirty="0"/>
          </a:p>
          <a:p>
            <a:pPr algn="ctr"/>
            <a:r>
              <a:rPr lang="de-DE" sz="2800" dirty="0"/>
              <a:t>Schwer zu sagen!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E2EFF72B-E491-D5D5-5F68-8A5B2C1FB00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15001" y="6263804"/>
            <a:ext cx="6292878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Kapitel 3.2 | Filterblasen und Echokammern?!</a:t>
            </a:r>
          </a:p>
        </p:txBody>
      </p:sp>
    </p:spTree>
    <p:extLst>
      <p:ext uri="{BB962C8B-B14F-4D97-AF65-F5344CB8AC3E}">
        <p14:creationId xmlns:p14="http://schemas.microsoft.com/office/powerpoint/2010/main" val="310755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2DC54B-896A-E166-2F47-DC8D79E393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5400" dirty="0"/>
              <a:t>Filterblasen-Detektive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4D0D64-2EFD-FF2B-CE18-B802DDDDE878}"/>
              </a:ext>
            </a:extLst>
          </p:cNvPr>
          <p:cNvSpPr/>
          <p:nvPr/>
        </p:nvSpPr>
        <p:spPr>
          <a:xfrm>
            <a:off x="416762" y="5466735"/>
            <a:ext cx="11342619" cy="71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89398CC3-9A81-4EFE-744C-000970EB31A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15001" y="6263804"/>
            <a:ext cx="6292878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Kapitel 3.2 | Filterblasen und Echokammern?!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8A2A8A-FB2D-B671-F3C9-67E957F9DDD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Fallbeispiele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A1F54A-3443-36FE-8209-AF6FC7D9D906}"/>
              </a:ext>
            </a:extLst>
          </p:cNvPr>
          <p:cNvSpPr txBox="1"/>
          <p:nvPr/>
        </p:nvSpPr>
        <p:spPr bwMode="auto">
          <a:xfrm>
            <a:off x="1718934" y="3122302"/>
            <a:ext cx="8754132" cy="2344433"/>
          </a:xfrm>
          <a:prstGeom prst="rect">
            <a:avLst/>
          </a:prstGeom>
          <a:solidFill>
            <a:srgbClr val="EFEFEF"/>
          </a:solidFill>
        </p:spPr>
        <p:txBody>
          <a:bodyPr wrap="square" lIns="216000" tIns="216000" rIns="216000" bIns="216000" rtlCol="0">
            <a:spAutoFit/>
          </a:bodyPr>
          <a:lstStyle/>
          <a:p>
            <a:pPr>
              <a:defRPr/>
            </a:pPr>
            <a:r>
              <a:rPr lang="de-DE" sz="2400" b="1" dirty="0"/>
              <a:t>Fall 1</a:t>
            </a:r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i="1" dirty="0"/>
              <a:t>Lukas schaut sich gerne Minecraft-Videos an. Seit kurzem schlägt ihm YouTube ausschließlich Minecraft-Tipps vor. Als er für die Schule nach einem Video zum Klimawandel suchen will, muss er sehr weit nach unten scrollen, um etwas zu finden, das kein Gaming-Video ist.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5578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EB16A-4D92-A6DA-C243-D121D4289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4273C1-9E84-DAA4-B654-5C5CADB9261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5400" dirty="0"/>
              <a:t>Filterblasen-Detektive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06B03D5-9B5F-8D38-8CF0-F40913D03B18}"/>
              </a:ext>
            </a:extLst>
          </p:cNvPr>
          <p:cNvSpPr/>
          <p:nvPr/>
        </p:nvSpPr>
        <p:spPr>
          <a:xfrm>
            <a:off x="416762" y="5466735"/>
            <a:ext cx="11342619" cy="71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7E51AED6-5406-5718-011F-996A48C2F5A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15001" y="6263804"/>
            <a:ext cx="6292878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Kapitel 3.2 | Filterblasen und Echokammern?!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63384A0-58F5-A654-2247-0AC6C30ED31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Fallbeispiele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4881F3-0974-C122-9A27-3EFA7A56C059}"/>
              </a:ext>
            </a:extLst>
          </p:cNvPr>
          <p:cNvSpPr txBox="1"/>
          <p:nvPr/>
        </p:nvSpPr>
        <p:spPr bwMode="auto">
          <a:xfrm>
            <a:off x="1711005" y="3122302"/>
            <a:ext cx="8754132" cy="2344433"/>
          </a:xfrm>
          <a:prstGeom prst="rect">
            <a:avLst/>
          </a:prstGeom>
          <a:solidFill>
            <a:srgbClr val="EFEFEF"/>
          </a:solidFill>
        </p:spPr>
        <p:txBody>
          <a:bodyPr wrap="square" lIns="216000" tIns="216000" rIns="216000" bIns="216000" rtlCol="0">
            <a:spAutoFit/>
          </a:bodyPr>
          <a:lstStyle/>
          <a:p>
            <a:pPr>
              <a:defRPr/>
            </a:pPr>
            <a:r>
              <a:rPr lang="de-DE" sz="2400" b="1" dirty="0"/>
              <a:t>Fall 2</a:t>
            </a:r>
          </a:p>
          <a:p>
            <a:pPr>
              <a:defRPr/>
            </a:pPr>
            <a:endParaRPr lang="de-DE" sz="2000" dirty="0"/>
          </a:p>
          <a:p>
            <a:r>
              <a:rPr lang="de-DE" sz="2000" i="1" dirty="0"/>
              <a:t>In Sophies Klasse gibt es Streit über das Verbot von Energydrinks an der Schule. Sophie ist der Meinung, dass das Verbot richtig ist. In ihrem TikTok-Feed findet sie viele Videos, die erklären, warum solche Verbote sinnvoll sind. Die Kommentare darunter geben ihr auch alle recht.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77925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92691-02F0-6286-832B-2D8E3EC42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ADF35A-90CD-62B2-B7BA-01196850E9D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5400" dirty="0"/>
              <a:t>Filterblasen-Detektive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03876C8-060F-B0BE-6E08-B051D8FF17B1}"/>
              </a:ext>
            </a:extLst>
          </p:cNvPr>
          <p:cNvSpPr/>
          <p:nvPr/>
        </p:nvSpPr>
        <p:spPr>
          <a:xfrm>
            <a:off x="416762" y="5466735"/>
            <a:ext cx="11342619" cy="71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0E296D3B-44B5-094E-87B2-4A40263873A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15001" y="6263804"/>
            <a:ext cx="6292878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Kapitel 3.2 | Filterblasen und Echokammern?!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6C0B4D-84AF-A302-337A-D12D589E64F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Fallbeispiele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86FF5CF-8FDE-8B4B-0F91-27184001F377}"/>
              </a:ext>
            </a:extLst>
          </p:cNvPr>
          <p:cNvSpPr txBox="1"/>
          <p:nvPr/>
        </p:nvSpPr>
        <p:spPr bwMode="auto">
          <a:xfrm>
            <a:off x="1718934" y="3042988"/>
            <a:ext cx="8754132" cy="2344433"/>
          </a:xfrm>
          <a:prstGeom prst="rect">
            <a:avLst/>
          </a:prstGeom>
          <a:solidFill>
            <a:srgbClr val="EFEFEF"/>
          </a:solidFill>
        </p:spPr>
        <p:txBody>
          <a:bodyPr wrap="square" lIns="216000" tIns="216000" rIns="216000" bIns="216000" rtlCol="0">
            <a:spAutoFit/>
          </a:bodyPr>
          <a:lstStyle/>
          <a:p>
            <a:pPr>
              <a:defRPr/>
            </a:pPr>
            <a:r>
              <a:rPr lang="de-DE" sz="2400" b="1" dirty="0"/>
              <a:t>Fall 3</a:t>
            </a:r>
          </a:p>
          <a:p>
            <a:pPr>
              <a:defRPr/>
            </a:pPr>
            <a:endParaRPr lang="de-DE" sz="2000" dirty="0"/>
          </a:p>
          <a:p>
            <a:r>
              <a:rPr lang="de-DE" sz="2000" i="1" dirty="0"/>
              <a:t>Elias interessiert sich für Fußball. Sein Feed ist immer voll mit Ergebnissen. Manchmal klickt er bewusst auf die Nachrichten-App oder sucht nach anderen interessanten Themen wie Weltraumforschung, um mehr darüber zu erfahren. 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2526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9FC6C-DC4B-E23A-DD59-48580E584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DE4E43-A64D-8670-8F41-11B8B21E024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sz="5400" dirty="0"/>
              <a:t>Filterblasen-Detektive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5DB3AB-BDA5-1E97-525B-1168E94D4F43}"/>
              </a:ext>
            </a:extLst>
          </p:cNvPr>
          <p:cNvSpPr/>
          <p:nvPr/>
        </p:nvSpPr>
        <p:spPr>
          <a:xfrm>
            <a:off x="416762" y="5466735"/>
            <a:ext cx="11342619" cy="717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A85F663C-71D5-CA18-0037-9F03A0EF27F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15001" y="6263804"/>
            <a:ext cx="6292878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Kapitel 3.2 | Filterblasen und Echokammern?!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1F2353-3B32-118D-FA12-727386AC580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de-DE" dirty="0"/>
              <a:t>Fallbeispiele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159D350-975C-81C0-72F6-66E03E107085}"/>
              </a:ext>
            </a:extLst>
          </p:cNvPr>
          <p:cNvSpPr txBox="1"/>
          <p:nvPr/>
        </p:nvSpPr>
        <p:spPr bwMode="auto">
          <a:xfrm>
            <a:off x="1711005" y="2881707"/>
            <a:ext cx="8754132" cy="2825728"/>
          </a:xfrm>
          <a:prstGeom prst="rect">
            <a:avLst/>
          </a:prstGeom>
          <a:solidFill>
            <a:srgbClr val="EFEFEF"/>
          </a:solidFill>
        </p:spPr>
        <p:txBody>
          <a:bodyPr wrap="square" lIns="216000" tIns="216000" rIns="216000" bIns="144000" rtlCol="0">
            <a:spAutoFit/>
          </a:bodyPr>
          <a:lstStyle/>
          <a:p>
            <a:pPr>
              <a:defRPr/>
            </a:pPr>
            <a:r>
              <a:rPr lang="de-DE" sz="2400" b="1" dirty="0"/>
              <a:t>Fall 4</a:t>
            </a:r>
          </a:p>
          <a:p>
            <a:pPr>
              <a:defRPr/>
            </a:pPr>
            <a:endParaRPr lang="de-DE" sz="1600" dirty="0"/>
          </a:p>
          <a:p>
            <a:r>
              <a:rPr lang="de-DE" sz="2000" i="1" dirty="0"/>
              <a:t>Amelie hat im Unterricht gelernt, was Filterblasen sind. Das will sie auf keinen Fall! Deshalb klickt sie jetzt jeden Tag absichtlich auf ein Video, das sie eigentlich gar nicht interessiert – zum Beispiel über Angeln‘, obwohl sie Fische langweilig findet. Sie schaut das Video kurz an und klickt dann schnell wieder weg zu ihren geliebten Anime-Serien. Trotzdem besteht ihr Feed weiterhin fast nur aus Animes und kein bisschen aus Angeln.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1738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071A172-968E-C03D-5527-34FDA988674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E3CA02-96E0-F70B-FC9E-E9D5519A6A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sz="4400" dirty="0"/>
              <a:t>„Mein Feed – meine Welt?!“</a:t>
            </a:r>
            <a:endParaRPr sz="4400" dirty="0"/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CC849579-EC20-ECAF-A802-ECD5F77185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6159051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10</a:t>
            </a:r>
            <a:endParaRPr dirty="0"/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5BBB21D3-71F2-246F-B8EE-4EF18CB5C5E9}"/>
              </a:ext>
            </a:extLst>
          </p:cNvPr>
          <p:cNvSpPr/>
          <p:nvPr/>
        </p:nvSpPr>
        <p:spPr bwMode="auto">
          <a:xfrm>
            <a:off x="506189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rgbClr val="BA27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6FACD57-90D5-E96F-A95F-508127268267}"/>
              </a:ext>
            </a:extLst>
          </p:cNvPr>
          <p:cNvSpPr txBox="1"/>
          <p:nvPr/>
        </p:nvSpPr>
        <p:spPr bwMode="auto">
          <a:xfrm>
            <a:off x="6904237" y="2769553"/>
            <a:ext cx="1975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rgbClr val="BA275A"/>
                </a:solidFill>
                <a:latin typeface="Atkinson Hyperlegible"/>
              </a:rPr>
              <a:t>Die Aufgabe</a:t>
            </a:r>
            <a:endParaRPr dirty="0">
              <a:solidFill>
                <a:srgbClr val="BA275A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7C8EBB5-375F-D4D2-B65D-3B2D37966AAF}"/>
              </a:ext>
            </a:extLst>
          </p:cNvPr>
          <p:cNvSpPr txBox="1"/>
          <p:nvPr/>
        </p:nvSpPr>
        <p:spPr bwMode="auto">
          <a:xfrm>
            <a:off x="5702787" y="3263900"/>
            <a:ext cx="43669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dirty="0"/>
              <a:t>Wie sehr treffen die Aussagen auf dich zu?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0:</a:t>
            </a:r>
            <a:r>
              <a:rPr lang="de-DE" dirty="0"/>
              <a:t>	</a:t>
            </a:r>
            <a:r>
              <a:rPr lang="de-DE" b="1" dirty="0"/>
              <a:t>trifft gar nicht zu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b="1" dirty="0"/>
              <a:t>10:</a:t>
            </a:r>
            <a:r>
              <a:rPr lang="de-DE" dirty="0"/>
              <a:t>	</a:t>
            </a:r>
            <a:r>
              <a:rPr lang="de-DE" b="1" dirty="0"/>
              <a:t>trifft total zu</a:t>
            </a:r>
            <a:endParaRPr b="1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03C9526-E9BE-B0D4-B8CC-1EA236CE9F5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Positionslinie</a:t>
            </a:r>
            <a:endParaRPr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09DC4CCD-A616-CA72-61B7-351508051944}"/>
              </a:ext>
            </a:extLst>
          </p:cNvPr>
          <p:cNvSpPr>
            <a:spLocks noChangeAspect="1"/>
          </p:cNvSpPr>
          <p:nvPr/>
        </p:nvSpPr>
        <p:spPr>
          <a:xfrm>
            <a:off x="655882" y="3615821"/>
            <a:ext cx="4134168" cy="335901"/>
          </a:xfrm>
          <a:custGeom>
            <a:avLst/>
            <a:gdLst/>
            <a:ahLst/>
            <a:cxnLst/>
            <a:rect l="l" t="t" r="r" b="b"/>
            <a:pathLst>
              <a:path w="5616641" h="456352">
                <a:moveTo>
                  <a:pt x="0" y="0"/>
                </a:moveTo>
                <a:lnTo>
                  <a:pt x="5616640" y="0"/>
                </a:lnTo>
                <a:lnTo>
                  <a:pt x="5616640" y="456352"/>
                </a:lnTo>
                <a:lnTo>
                  <a:pt x="0" y="4563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platzhalter 1">
            <a:extLst>
              <a:ext uri="{FF2B5EF4-FFF2-40B4-BE49-F238E27FC236}">
                <a16:creationId xmlns:a16="http://schemas.microsoft.com/office/drawing/2014/main" id="{80C839B0-E05D-7087-EC13-B99B23AC06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15001" y="6263804"/>
            <a:ext cx="6292878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Kapitel 3.2 | Filterblasen und Echokammern?!</a:t>
            </a:r>
          </a:p>
        </p:txBody>
      </p:sp>
    </p:spTree>
    <p:extLst>
      <p:ext uri="{BB962C8B-B14F-4D97-AF65-F5344CB8AC3E}">
        <p14:creationId xmlns:p14="http://schemas.microsoft.com/office/powerpoint/2010/main" val="2778864564"/>
      </p:ext>
    </p:extLst>
  </p:cSld>
  <p:clrMapOvr>
    <a:masterClrMapping/>
  </p:clrMapOvr>
</p:sld>
</file>

<file path=ppt/theme/theme1.xml><?xml version="1.0" encoding="utf-8"?>
<a:theme xmlns:a="http://schemas.openxmlformats.org/drawingml/2006/main" name="Social-Media-Kompas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Macintosh PowerPoint</Application>
  <PresentationFormat>Breitbild</PresentationFormat>
  <Paragraphs>61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Aptos</vt:lpstr>
      <vt:lpstr>Arial</vt:lpstr>
      <vt:lpstr>Atkinson Hyperlegible</vt:lpstr>
      <vt:lpstr>Atkinson Hyperlegible Bold</vt:lpstr>
      <vt:lpstr>Calibri</vt:lpstr>
      <vt:lpstr>Lexend Deca</vt:lpstr>
      <vt:lpstr>Social-Media-Kompass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Ober</dc:creator>
  <cp:lastModifiedBy>Michael Putz</cp:lastModifiedBy>
  <cp:revision>71</cp:revision>
  <dcterms:created xsi:type="dcterms:W3CDTF">2025-06-17T13:43:22Z</dcterms:created>
  <dcterms:modified xsi:type="dcterms:W3CDTF">2026-06-14T15:40:56Z</dcterms:modified>
</cp:coreProperties>
</file>