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</p:sldIdLst>
  <p:sldSz cx="7556500" cy="10693400"/>
  <p:notesSz cx="6858000" cy="9144000"/>
  <p:embeddedFontLst>
    <p:embeddedFont>
      <p:font typeface="Lexend Deca Medium" pitchFamily="2" charset="77"/>
      <p:regular r:id="rId3"/>
    </p:embeddedFont>
    <p:embeddedFont>
      <p:font typeface="Poppins" pitchFamily="2" charset="77"/>
      <p:regular r:id="rId4"/>
      <p:bold r:id="rId5"/>
      <p:italic r:id="rId6"/>
      <p:boldItalic r:id="rId7"/>
    </p:embeddedFont>
    <p:embeddedFont>
      <p:font typeface="Poppins Bold" pitchFamily="2" charset="77"/>
      <p:regular r:id="rId8"/>
      <p:bold r:id="rId9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 autoAdjust="0"/>
    <p:restoredTop sz="94589" autoAdjust="0"/>
  </p:normalViewPr>
  <p:slideViewPr>
    <p:cSldViewPr>
      <p:cViewPr varScale="1">
        <p:scale>
          <a:sx n="77" d="100"/>
          <a:sy n="77" d="100"/>
        </p:scale>
        <p:origin x="3568" y="19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6.fntdata"/><Relationship Id="rId13" Type="http://schemas.openxmlformats.org/officeDocument/2006/relationships/tableStyles" Target="tableStyles.xml"/><Relationship Id="rId3" Type="http://schemas.openxmlformats.org/officeDocument/2006/relationships/font" Target="fonts/font1.fntdata"/><Relationship Id="rId7" Type="http://schemas.openxmlformats.org/officeDocument/2006/relationships/font" Target="fonts/font5.fntdata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4.fntdata"/><Relationship Id="rId11" Type="http://schemas.openxmlformats.org/officeDocument/2006/relationships/viewProps" Target="viewProps.xml"/><Relationship Id="rId5" Type="http://schemas.openxmlformats.org/officeDocument/2006/relationships/font" Target="fonts/font3.fntdata"/><Relationship Id="rId10" Type="http://schemas.openxmlformats.org/officeDocument/2006/relationships/presProps" Target="presProps.xml"/><Relationship Id="rId4" Type="http://schemas.openxmlformats.org/officeDocument/2006/relationships/font" Target="fonts/font2.fntdata"/><Relationship Id="rId9" Type="http://schemas.openxmlformats.org/officeDocument/2006/relationships/font" Target="fonts/font7.fntdata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1/28/26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1/28/26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1/28/26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1/28/26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1/28/26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1/28/26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1/28/26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1/28/26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1/28/26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1/28/26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1/28/26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1/28/26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svg"/><Relationship Id="rId10" Type="http://schemas.openxmlformats.org/officeDocument/2006/relationships/image" Target="../media/image9.sv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-413094" y="271109"/>
            <a:ext cx="7705126" cy="10307779"/>
            <a:chOff x="0" y="0"/>
            <a:chExt cx="10273501" cy="13743706"/>
          </a:xfrm>
        </p:grpSpPr>
        <p:grpSp>
          <p:nvGrpSpPr>
            <p:cNvPr id="3" name="Group 3"/>
            <p:cNvGrpSpPr/>
            <p:nvPr/>
          </p:nvGrpSpPr>
          <p:grpSpPr>
            <a:xfrm>
              <a:off x="1143306" y="116128"/>
              <a:ext cx="9055795" cy="12965863"/>
              <a:chOff x="0" y="0"/>
              <a:chExt cx="2434044" cy="3485004"/>
            </a:xfrm>
          </p:grpSpPr>
          <p:sp>
            <p:nvSpPr>
              <p:cNvPr id="4" name="Freeform 4"/>
              <p:cNvSpPr/>
              <p:nvPr/>
            </p:nvSpPr>
            <p:spPr>
              <a:xfrm>
                <a:off x="0" y="0"/>
                <a:ext cx="2434044" cy="3485004"/>
              </a:xfrm>
              <a:custGeom>
                <a:avLst/>
                <a:gdLst/>
                <a:ahLst/>
                <a:cxnLst/>
                <a:rect l="l" t="t" r="r" b="b"/>
                <a:pathLst>
                  <a:path w="2434044" h="3485004">
                    <a:moveTo>
                      <a:pt x="22798" y="0"/>
                    </a:moveTo>
                    <a:lnTo>
                      <a:pt x="2411247" y="0"/>
                    </a:lnTo>
                    <a:cubicBezTo>
                      <a:pt x="2417293" y="0"/>
                      <a:pt x="2423092" y="2402"/>
                      <a:pt x="2427367" y="6677"/>
                    </a:cubicBezTo>
                    <a:cubicBezTo>
                      <a:pt x="2431642" y="10953"/>
                      <a:pt x="2434044" y="16751"/>
                      <a:pt x="2434044" y="22798"/>
                    </a:cubicBezTo>
                    <a:lnTo>
                      <a:pt x="2434044" y="3462207"/>
                    </a:lnTo>
                    <a:cubicBezTo>
                      <a:pt x="2434044" y="3468253"/>
                      <a:pt x="2431642" y="3474052"/>
                      <a:pt x="2427367" y="3478327"/>
                    </a:cubicBezTo>
                    <a:cubicBezTo>
                      <a:pt x="2423092" y="3482603"/>
                      <a:pt x="2417293" y="3485004"/>
                      <a:pt x="2411247" y="3485004"/>
                    </a:cubicBezTo>
                    <a:lnTo>
                      <a:pt x="22798" y="3485004"/>
                    </a:lnTo>
                    <a:cubicBezTo>
                      <a:pt x="16751" y="3485004"/>
                      <a:pt x="10953" y="3482603"/>
                      <a:pt x="6677" y="3478327"/>
                    </a:cubicBezTo>
                    <a:cubicBezTo>
                      <a:pt x="2402" y="3474052"/>
                      <a:pt x="0" y="3468253"/>
                      <a:pt x="0" y="3462207"/>
                    </a:cubicBezTo>
                    <a:lnTo>
                      <a:pt x="0" y="22798"/>
                    </a:lnTo>
                    <a:cubicBezTo>
                      <a:pt x="0" y="16751"/>
                      <a:pt x="2402" y="10953"/>
                      <a:pt x="6677" y="6677"/>
                    </a:cubicBezTo>
                    <a:cubicBezTo>
                      <a:pt x="10953" y="2402"/>
                      <a:pt x="16751" y="0"/>
                      <a:pt x="22798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 w="9525" cap="sq">
                <a:solidFill>
                  <a:srgbClr val="000000"/>
                </a:solidFill>
                <a:prstDash val="solid"/>
                <a:miter/>
              </a:ln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5" name="TextBox 5"/>
              <p:cNvSpPr txBox="1"/>
              <p:nvPr/>
            </p:nvSpPr>
            <p:spPr>
              <a:xfrm>
                <a:off x="0" y="-28575"/>
                <a:ext cx="2434044" cy="3513579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1679"/>
                  </a:lnSpc>
                </a:pPr>
                <a:endParaRPr/>
              </a:p>
              <a:p>
                <a:pPr algn="ctr">
                  <a:lnSpc>
                    <a:spcPts val="1679"/>
                  </a:lnSpc>
                </a:pPr>
                <a:endParaRPr/>
              </a:p>
              <a:p>
                <a:pPr algn="ctr">
                  <a:lnSpc>
                    <a:spcPts val="1679"/>
                  </a:lnSpc>
                </a:pPr>
                <a:endParaRPr/>
              </a:p>
            </p:txBody>
          </p:sp>
        </p:grpSp>
        <p:grpSp>
          <p:nvGrpSpPr>
            <p:cNvPr id="6" name="Group 6"/>
            <p:cNvGrpSpPr/>
            <p:nvPr/>
          </p:nvGrpSpPr>
          <p:grpSpPr>
            <a:xfrm>
              <a:off x="1158320" y="122115"/>
              <a:ext cx="9031847" cy="2257462"/>
              <a:chOff x="0" y="0"/>
              <a:chExt cx="2436444" cy="608976"/>
            </a:xfrm>
          </p:grpSpPr>
          <p:sp>
            <p:nvSpPr>
              <p:cNvPr id="7" name="Freeform 7"/>
              <p:cNvSpPr/>
              <p:nvPr/>
            </p:nvSpPr>
            <p:spPr>
              <a:xfrm>
                <a:off x="0" y="0"/>
                <a:ext cx="2436444" cy="608976"/>
              </a:xfrm>
              <a:custGeom>
                <a:avLst/>
                <a:gdLst/>
                <a:ahLst/>
                <a:cxnLst/>
                <a:rect l="l" t="t" r="r" b="b"/>
                <a:pathLst>
                  <a:path w="2436444" h="608976">
                    <a:moveTo>
                      <a:pt x="22858" y="0"/>
                    </a:moveTo>
                    <a:lnTo>
                      <a:pt x="2413586" y="0"/>
                    </a:lnTo>
                    <a:cubicBezTo>
                      <a:pt x="2426210" y="0"/>
                      <a:pt x="2436444" y="10234"/>
                      <a:pt x="2436444" y="22858"/>
                    </a:cubicBezTo>
                    <a:lnTo>
                      <a:pt x="2436444" y="586118"/>
                    </a:lnTo>
                    <a:cubicBezTo>
                      <a:pt x="2436444" y="598742"/>
                      <a:pt x="2426210" y="608976"/>
                      <a:pt x="2413586" y="608976"/>
                    </a:cubicBezTo>
                    <a:lnTo>
                      <a:pt x="22858" y="608976"/>
                    </a:lnTo>
                    <a:cubicBezTo>
                      <a:pt x="16796" y="608976"/>
                      <a:pt x="10982" y="606568"/>
                      <a:pt x="6695" y="602281"/>
                    </a:cubicBezTo>
                    <a:cubicBezTo>
                      <a:pt x="2408" y="597994"/>
                      <a:pt x="0" y="592180"/>
                      <a:pt x="0" y="586118"/>
                    </a:cubicBezTo>
                    <a:lnTo>
                      <a:pt x="0" y="22858"/>
                    </a:lnTo>
                    <a:cubicBezTo>
                      <a:pt x="0" y="16796"/>
                      <a:pt x="2408" y="10982"/>
                      <a:pt x="6695" y="6695"/>
                    </a:cubicBezTo>
                    <a:cubicBezTo>
                      <a:pt x="10982" y="2408"/>
                      <a:pt x="16796" y="0"/>
                      <a:pt x="22858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008204">
                      <a:alpha val="100000"/>
                    </a:srgbClr>
                  </a:gs>
                  <a:gs pos="100000">
                    <a:srgbClr val="83B11B">
                      <a:alpha val="100000"/>
                    </a:srgbClr>
                  </a:gs>
                </a:gsLst>
                <a:lin ang="0"/>
              </a:gradFill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8" name="TextBox 8"/>
              <p:cNvSpPr txBox="1"/>
              <p:nvPr/>
            </p:nvSpPr>
            <p:spPr>
              <a:xfrm>
                <a:off x="0" y="-28575"/>
                <a:ext cx="2436444" cy="637551"/>
              </a:xfrm>
              <a:prstGeom prst="rect">
                <a:avLst/>
              </a:prstGeom>
            </p:spPr>
            <p:txBody>
              <a:bodyPr lIns="50616" tIns="50616" rIns="50616" bIns="50616" rtlCol="0" anchor="ctr"/>
              <a:lstStyle/>
              <a:p>
                <a:pPr algn="ctr">
                  <a:lnSpc>
                    <a:spcPts val="1680"/>
                  </a:lnSpc>
                </a:pPr>
                <a:endParaRPr/>
              </a:p>
              <a:p>
                <a:pPr algn="ctr">
                  <a:lnSpc>
                    <a:spcPts val="1680"/>
                  </a:lnSpc>
                </a:pPr>
                <a:endParaRPr/>
              </a:p>
              <a:p>
                <a:pPr algn="ctr">
                  <a:lnSpc>
                    <a:spcPts val="1680"/>
                  </a:lnSpc>
                </a:pPr>
                <a:endParaRPr/>
              </a:p>
            </p:txBody>
          </p:sp>
        </p:grpSp>
        <p:grpSp>
          <p:nvGrpSpPr>
            <p:cNvPr id="9" name="Group 9"/>
            <p:cNvGrpSpPr/>
            <p:nvPr/>
          </p:nvGrpSpPr>
          <p:grpSpPr>
            <a:xfrm>
              <a:off x="1158320" y="1946288"/>
              <a:ext cx="9020162" cy="1031714"/>
              <a:chOff x="0" y="0"/>
              <a:chExt cx="2433292" cy="278317"/>
            </a:xfrm>
          </p:grpSpPr>
          <p:sp>
            <p:nvSpPr>
              <p:cNvPr id="10" name="Freeform 10"/>
              <p:cNvSpPr/>
              <p:nvPr/>
            </p:nvSpPr>
            <p:spPr>
              <a:xfrm>
                <a:off x="0" y="0"/>
                <a:ext cx="2433292" cy="278317"/>
              </a:xfrm>
              <a:custGeom>
                <a:avLst/>
                <a:gdLst/>
                <a:ahLst/>
                <a:cxnLst/>
                <a:rect l="l" t="t" r="r" b="b"/>
                <a:pathLst>
                  <a:path w="2433292" h="278317">
                    <a:moveTo>
                      <a:pt x="0" y="0"/>
                    </a:moveTo>
                    <a:lnTo>
                      <a:pt x="2433292" y="0"/>
                    </a:lnTo>
                    <a:lnTo>
                      <a:pt x="2433292" y="278317"/>
                    </a:lnTo>
                    <a:lnTo>
                      <a:pt x="0" y="278317"/>
                    </a:lnTo>
                    <a:close/>
                  </a:path>
                </a:pathLst>
              </a:custGeom>
              <a:solidFill>
                <a:srgbClr val="FFFFFF"/>
              </a:solidFill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11" name="TextBox 11"/>
              <p:cNvSpPr txBox="1"/>
              <p:nvPr/>
            </p:nvSpPr>
            <p:spPr>
              <a:xfrm>
                <a:off x="0" y="-28575"/>
                <a:ext cx="2433292" cy="306892"/>
              </a:xfrm>
              <a:prstGeom prst="rect">
                <a:avLst/>
              </a:prstGeom>
            </p:spPr>
            <p:txBody>
              <a:bodyPr lIns="50616" tIns="50616" rIns="50616" bIns="50616" rtlCol="0" anchor="ctr"/>
              <a:lstStyle/>
              <a:p>
                <a:pPr algn="ctr">
                  <a:lnSpc>
                    <a:spcPts val="1680"/>
                  </a:lnSpc>
                </a:pPr>
                <a:endParaRPr/>
              </a:p>
            </p:txBody>
          </p:sp>
        </p:grpSp>
        <p:sp>
          <p:nvSpPr>
            <p:cNvPr id="12" name="TextBox 12"/>
            <p:cNvSpPr txBox="1"/>
            <p:nvPr/>
          </p:nvSpPr>
          <p:spPr>
            <a:xfrm>
              <a:off x="1418802" y="773675"/>
              <a:ext cx="5562651" cy="579029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l">
                <a:lnSpc>
                  <a:spcPts val="3403"/>
                </a:lnSpc>
              </a:pPr>
              <a:r>
                <a:rPr lang="en-US" sz="2789">
                  <a:solidFill>
                    <a:srgbClr val="FFFFFF"/>
                  </a:solidFill>
                  <a:latin typeface="Lexend Deca Medium"/>
                  <a:ea typeface="Lexend Deca Medium"/>
                  <a:cs typeface="Lexend Deca Medium"/>
                  <a:sym typeface="Lexend Deca"/>
                </a:rPr>
                <a:t>Tablet-Regeln</a:t>
              </a:r>
            </a:p>
          </p:txBody>
        </p:sp>
        <p:sp>
          <p:nvSpPr>
            <p:cNvPr id="13" name="Freeform 13"/>
            <p:cNvSpPr/>
            <p:nvPr/>
          </p:nvSpPr>
          <p:spPr>
            <a:xfrm>
              <a:off x="998754" y="13247510"/>
              <a:ext cx="496196" cy="496196"/>
            </a:xfrm>
            <a:custGeom>
              <a:avLst/>
              <a:gdLst/>
              <a:ahLst/>
              <a:cxnLst/>
              <a:rect l="l" t="t" r="r" b="b"/>
              <a:pathLst>
                <a:path w="496196" h="496196">
                  <a:moveTo>
                    <a:pt x="0" y="0"/>
                  </a:moveTo>
                  <a:lnTo>
                    <a:pt x="496196" y="0"/>
                  </a:lnTo>
                  <a:lnTo>
                    <a:pt x="496196" y="496196"/>
                  </a:lnTo>
                  <a:lnTo>
                    <a:pt x="0" y="496196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/>
              <a:stretch>
                <a:fillRect/>
              </a:stretch>
            </a:blipFill>
          </p:spPr>
          <p:txBody>
            <a:bodyPr/>
            <a:lstStyle/>
            <a:p>
              <a:endParaRPr lang="de-DE"/>
            </a:p>
          </p:txBody>
        </p:sp>
        <p:sp>
          <p:nvSpPr>
            <p:cNvPr id="14" name="Freeform 14"/>
            <p:cNvSpPr/>
            <p:nvPr/>
          </p:nvSpPr>
          <p:spPr>
            <a:xfrm rot="5400000">
              <a:off x="7810674" y="7082448"/>
              <a:ext cx="1416905" cy="1802105"/>
            </a:xfrm>
            <a:custGeom>
              <a:avLst/>
              <a:gdLst/>
              <a:ahLst/>
              <a:cxnLst/>
              <a:rect l="l" t="t" r="r" b="b"/>
              <a:pathLst>
                <a:path w="1416905" h="1802105">
                  <a:moveTo>
                    <a:pt x="0" y="0"/>
                  </a:moveTo>
                  <a:lnTo>
                    <a:pt x="1416905" y="0"/>
                  </a:lnTo>
                  <a:lnTo>
                    <a:pt x="1416905" y="1802105"/>
                  </a:lnTo>
                  <a:lnTo>
                    <a:pt x="0" y="180210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3"/>
              <a:stretch>
                <a:fillRect/>
              </a:stretch>
            </a:blipFill>
          </p:spPr>
          <p:txBody>
            <a:bodyPr/>
            <a:lstStyle/>
            <a:p>
              <a:endParaRPr lang="de-DE"/>
            </a:p>
          </p:txBody>
        </p:sp>
        <p:sp>
          <p:nvSpPr>
            <p:cNvPr id="15" name="TextBox 15"/>
            <p:cNvSpPr txBox="1"/>
            <p:nvPr/>
          </p:nvSpPr>
          <p:spPr>
            <a:xfrm>
              <a:off x="7767386" y="7433864"/>
              <a:ext cx="1503482" cy="762847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1539"/>
                </a:lnSpc>
              </a:pPr>
              <a:r>
                <a:rPr lang="en-US" sz="1099">
                  <a:solidFill>
                    <a:srgbClr val="000000"/>
                  </a:solidFill>
                  <a:latin typeface="Poppins"/>
                  <a:ea typeface="Poppins"/>
                  <a:cs typeface="Poppins"/>
                  <a:sym typeface="Poppins"/>
                </a:rPr>
                <a:t> </a:t>
              </a:r>
            </a:p>
            <a:p>
              <a:pPr algn="ctr">
                <a:lnSpc>
                  <a:spcPts val="1539"/>
                </a:lnSpc>
              </a:pPr>
              <a:r>
                <a:rPr lang="en-US" sz="1099">
                  <a:solidFill>
                    <a:srgbClr val="000000"/>
                  </a:solidFill>
                  <a:latin typeface="Poppins"/>
                  <a:ea typeface="Poppins"/>
                  <a:cs typeface="Poppins"/>
                  <a:sym typeface="Poppins"/>
                </a:rPr>
                <a:t>Ich darf nur die Apps öffnen, ...</a:t>
              </a:r>
            </a:p>
          </p:txBody>
        </p:sp>
        <p:sp>
          <p:nvSpPr>
            <p:cNvPr id="16" name="Freeform 16"/>
            <p:cNvSpPr/>
            <p:nvPr/>
          </p:nvSpPr>
          <p:spPr>
            <a:xfrm rot="5400000">
              <a:off x="1714389" y="10253072"/>
              <a:ext cx="1416905" cy="1802105"/>
            </a:xfrm>
            <a:custGeom>
              <a:avLst/>
              <a:gdLst/>
              <a:ahLst/>
              <a:cxnLst/>
              <a:rect l="l" t="t" r="r" b="b"/>
              <a:pathLst>
                <a:path w="1416905" h="1802105">
                  <a:moveTo>
                    <a:pt x="0" y="0"/>
                  </a:moveTo>
                  <a:lnTo>
                    <a:pt x="1416905" y="0"/>
                  </a:lnTo>
                  <a:lnTo>
                    <a:pt x="1416905" y="1802105"/>
                  </a:lnTo>
                  <a:lnTo>
                    <a:pt x="0" y="180210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3"/>
              <a:stretch>
                <a:fillRect/>
              </a:stretch>
            </a:blipFill>
          </p:spPr>
          <p:txBody>
            <a:bodyPr/>
            <a:lstStyle/>
            <a:p>
              <a:endParaRPr lang="de-DE"/>
            </a:p>
          </p:txBody>
        </p:sp>
        <p:sp>
          <p:nvSpPr>
            <p:cNvPr id="17" name="TextBox 17"/>
            <p:cNvSpPr txBox="1"/>
            <p:nvPr/>
          </p:nvSpPr>
          <p:spPr>
            <a:xfrm>
              <a:off x="1671101" y="10626651"/>
              <a:ext cx="1503482" cy="1016847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1539"/>
                </a:lnSpc>
              </a:pPr>
              <a:r>
                <a:rPr lang="en-US" sz="1099">
                  <a:solidFill>
                    <a:srgbClr val="000000"/>
                  </a:solidFill>
                  <a:latin typeface="Poppins"/>
                  <a:ea typeface="Poppins"/>
                  <a:cs typeface="Poppins"/>
                  <a:sym typeface="Poppins"/>
                </a:rPr>
                <a:t>Ich passe gut auf mein </a:t>
              </a:r>
            </a:p>
            <a:p>
              <a:pPr algn="ctr">
                <a:lnSpc>
                  <a:spcPts val="1539"/>
                </a:lnSpc>
              </a:pPr>
              <a:r>
                <a:rPr lang="en-US" sz="1099">
                  <a:solidFill>
                    <a:srgbClr val="000000"/>
                  </a:solidFill>
                  <a:latin typeface="Poppins"/>
                  <a:ea typeface="Poppins"/>
                  <a:cs typeface="Poppins"/>
                  <a:sym typeface="Poppins"/>
                </a:rPr>
                <a:t>Tablet auf </a:t>
              </a:r>
            </a:p>
            <a:p>
              <a:pPr algn="ctr">
                <a:lnSpc>
                  <a:spcPts val="1539"/>
                </a:lnSpc>
              </a:pPr>
              <a:r>
                <a:rPr lang="en-US" sz="1099">
                  <a:solidFill>
                    <a:srgbClr val="000000"/>
                  </a:solidFill>
                  <a:latin typeface="Poppins"/>
                  <a:ea typeface="Poppins"/>
                  <a:cs typeface="Poppins"/>
                  <a:sym typeface="Poppins"/>
                </a:rPr>
                <a:t>und  ...</a:t>
              </a:r>
            </a:p>
          </p:txBody>
        </p:sp>
        <p:sp>
          <p:nvSpPr>
            <p:cNvPr id="18" name="Freeform 18"/>
            <p:cNvSpPr/>
            <p:nvPr/>
          </p:nvSpPr>
          <p:spPr>
            <a:xfrm rot="5400000">
              <a:off x="5806168" y="9002711"/>
              <a:ext cx="1416905" cy="1802105"/>
            </a:xfrm>
            <a:custGeom>
              <a:avLst/>
              <a:gdLst/>
              <a:ahLst/>
              <a:cxnLst/>
              <a:rect l="l" t="t" r="r" b="b"/>
              <a:pathLst>
                <a:path w="1416905" h="1802105">
                  <a:moveTo>
                    <a:pt x="0" y="0"/>
                  </a:moveTo>
                  <a:lnTo>
                    <a:pt x="1416906" y="0"/>
                  </a:lnTo>
                  <a:lnTo>
                    <a:pt x="1416906" y="1802106"/>
                  </a:lnTo>
                  <a:lnTo>
                    <a:pt x="0" y="1802106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3"/>
              <a:stretch>
                <a:fillRect/>
              </a:stretch>
            </a:blipFill>
          </p:spPr>
          <p:txBody>
            <a:bodyPr/>
            <a:lstStyle/>
            <a:p>
              <a:endParaRPr lang="de-DE"/>
            </a:p>
          </p:txBody>
        </p:sp>
        <p:sp>
          <p:nvSpPr>
            <p:cNvPr id="19" name="TextBox 19"/>
            <p:cNvSpPr txBox="1"/>
            <p:nvPr/>
          </p:nvSpPr>
          <p:spPr>
            <a:xfrm>
              <a:off x="5839767" y="9384592"/>
              <a:ext cx="1349708" cy="1270847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1540"/>
                </a:lnSpc>
              </a:pPr>
              <a:r>
                <a:rPr lang="en-US" sz="1100">
                  <a:solidFill>
                    <a:srgbClr val="000000"/>
                  </a:solidFill>
                  <a:latin typeface="Poppins"/>
                  <a:ea typeface="Poppins"/>
                  <a:cs typeface="Poppins"/>
                  <a:sym typeface="Poppins"/>
                </a:rPr>
                <a:t>Fotos, Videos  und Audio-aufnahmen </a:t>
              </a:r>
            </a:p>
            <a:p>
              <a:pPr algn="ctr">
                <a:lnSpc>
                  <a:spcPts val="1540"/>
                </a:lnSpc>
              </a:pPr>
              <a:r>
                <a:rPr lang="en-US" sz="1100">
                  <a:solidFill>
                    <a:srgbClr val="000000"/>
                  </a:solidFill>
                  <a:latin typeface="Poppins"/>
                  <a:ea typeface="Poppins"/>
                  <a:cs typeface="Poppins"/>
                  <a:sym typeface="Poppins"/>
                </a:rPr>
                <a:t>von anderen ...</a:t>
              </a:r>
            </a:p>
          </p:txBody>
        </p:sp>
        <p:sp>
          <p:nvSpPr>
            <p:cNvPr id="20" name="Freeform 20"/>
            <p:cNvSpPr/>
            <p:nvPr/>
          </p:nvSpPr>
          <p:spPr>
            <a:xfrm>
              <a:off x="7313692" y="386260"/>
              <a:ext cx="2020915" cy="1773100"/>
            </a:xfrm>
            <a:custGeom>
              <a:avLst/>
              <a:gdLst/>
              <a:ahLst/>
              <a:cxnLst/>
              <a:rect l="l" t="t" r="r" b="b"/>
              <a:pathLst>
                <a:path w="2020915" h="1773100">
                  <a:moveTo>
                    <a:pt x="0" y="0"/>
                  </a:moveTo>
                  <a:lnTo>
                    <a:pt x="2020914" y="0"/>
                  </a:lnTo>
                  <a:lnTo>
                    <a:pt x="2020914" y="1773100"/>
                  </a:lnTo>
                  <a:lnTo>
                    <a:pt x="0" y="1773100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4"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de-DE"/>
            </a:p>
          </p:txBody>
        </p:sp>
        <p:sp>
          <p:nvSpPr>
            <p:cNvPr id="21" name="Freeform 21"/>
            <p:cNvSpPr/>
            <p:nvPr/>
          </p:nvSpPr>
          <p:spPr>
            <a:xfrm flipH="1">
              <a:off x="5200565" y="0"/>
              <a:ext cx="2305160" cy="2022489"/>
            </a:xfrm>
            <a:custGeom>
              <a:avLst/>
              <a:gdLst/>
              <a:ahLst/>
              <a:cxnLst/>
              <a:rect l="l" t="t" r="r" b="b"/>
              <a:pathLst>
                <a:path w="2305160" h="2022489">
                  <a:moveTo>
                    <a:pt x="2305159" y="0"/>
                  </a:moveTo>
                  <a:lnTo>
                    <a:pt x="0" y="0"/>
                  </a:lnTo>
                  <a:lnTo>
                    <a:pt x="0" y="2022489"/>
                  </a:lnTo>
                  <a:lnTo>
                    <a:pt x="2305159" y="2022489"/>
                  </a:lnTo>
                  <a:lnTo>
                    <a:pt x="2305159" y="0"/>
                  </a:lnTo>
                  <a:close/>
                </a:path>
              </a:pathLst>
            </a:custGeom>
            <a:blipFill>
              <a:blip r:embed="rId4"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de-DE"/>
            </a:p>
          </p:txBody>
        </p:sp>
        <p:sp>
          <p:nvSpPr>
            <p:cNvPr id="22" name="TextBox 22"/>
            <p:cNvSpPr txBox="1"/>
            <p:nvPr/>
          </p:nvSpPr>
          <p:spPr>
            <a:xfrm>
              <a:off x="5742042" y="257163"/>
              <a:ext cx="1366341" cy="899583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1399"/>
                </a:lnSpc>
              </a:pPr>
              <a:r>
                <a:rPr lang="en-US" sz="999">
                  <a:solidFill>
                    <a:srgbClr val="000000"/>
                  </a:solidFill>
                  <a:latin typeface="Poppins"/>
                  <a:ea typeface="Poppins"/>
                  <a:cs typeface="Poppins"/>
                  <a:sym typeface="Poppins"/>
                </a:rPr>
                <a:t>Hey cool! Schau mal, Tarek. </a:t>
              </a:r>
            </a:p>
            <a:p>
              <a:pPr algn="ctr">
                <a:lnSpc>
                  <a:spcPts val="1399"/>
                </a:lnSpc>
              </a:pPr>
              <a:r>
                <a:rPr lang="en-US" sz="999">
                  <a:solidFill>
                    <a:srgbClr val="000000"/>
                  </a:solidFill>
                  <a:latin typeface="Poppins"/>
                  <a:ea typeface="Poppins"/>
                  <a:cs typeface="Poppins"/>
                  <a:sym typeface="Poppins"/>
                </a:rPr>
                <a:t>Wir arbeiten mit Tablets!</a:t>
              </a:r>
            </a:p>
          </p:txBody>
        </p:sp>
        <p:sp>
          <p:nvSpPr>
            <p:cNvPr id="23" name="Freeform 23"/>
            <p:cNvSpPr/>
            <p:nvPr/>
          </p:nvSpPr>
          <p:spPr>
            <a:xfrm>
              <a:off x="7505724" y="4525239"/>
              <a:ext cx="2271416" cy="2238909"/>
            </a:xfrm>
            <a:custGeom>
              <a:avLst/>
              <a:gdLst/>
              <a:ahLst/>
              <a:cxnLst/>
              <a:rect l="l" t="t" r="r" b="b"/>
              <a:pathLst>
                <a:path w="2271416" h="2238909">
                  <a:moveTo>
                    <a:pt x="0" y="0"/>
                  </a:moveTo>
                  <a:lnTo>
                    <a:pt x="2271416" y="0"/>
                  </a:lnTo>
                  <a:lnTo>
                    <a:pt x="2271416" y="2238909"/>
                  </a:lnTo>
                  <a:lnTo>
                    <a:pt x="0" y="2238909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/>
              <a:stretch>
                <a:fillRect/>
              </a:stretch>
            </a:blipFill>
          </p:spPr>
          <p:txBody>
            <a:bodyPr/>
            <a:lstStyle/>
            <a:p>
              <a:endParaRPr lang="de-DE"/>
            </a:p>
          </p:txBody>
        </p:sp>
        <p:sp>
          <p:nvSpPr>
            <p:cNvPr id="24" name="TextBox 24"/>
            <p:cNvSpPr txBox="1"/>
            <p:nvPr/>
          </p:nvSpPr>
          <p:spPr>
            <a:xfrm>
              <a:off x="7770255" y="4971940"/>
              <a:ext cx="1658111" cy="1552699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1356"/>
                </a:lnSpc>
              </a:pPr>
              <a:r>
                <a:rPr lang="en-US" sz="969">
                  <a:solidFill>
                    <a:srgbClr val="000000"/>
                  </a:solidFill>
                  <a:latin typeface="Poppins"/>
                  <a:ea typeface="Poppins"/>
                  <a:cs typeface="Poppins"/>
                  <a:sym typeface="Poppins"/>
                </a:rPr>
                <a:t>Schwierige </a:t>
              </a:r>
            </a:p>
            <a:p>
              <a:pPr algn="ctr">
                <a:lnSpc>
                  <a:spcPts val="1356"/>
                </a:lnSpc>
              </a:pPr>
              <a:r>
                <a:rPr lang="en-US" sz="969">
                  <a:solidFill>
                    <a:srgbClr val="000000"/>
                  </a:solidFill>
                  <a:latin typeface="Poppins"/>
                  <a:ea typeface="Poppins"/>
                  <a:cs typeface="Poppins"/>
                  <a:sym typeface="Poppins"/>
                </a:rPr>
                <a:t>Wörter, wie z.B. </a:t>
              </a:r>
              <a:r>
                <a:rPr lang="en-US" sz="969" b="1">
                  <a:solidFill>
                    <a:srgbClr val="000000"/>
                  </a:solidFill>
                  <a:latin typeface="Poppins Bold"/>
                  <a:ea typeface="Poppins Bold"/>
                  <a:cs typeface="Poppins Bold"/>
                  <a:sym typeface="Poppins Bold"/>
                </a:rPr>
                <a:t>Apps</a:t>
              </a:r>
              <a:r>
                <a:rPr lang="en-US" sz="969">
                  <a:solidFill>
                    <a:srgbClr val="000000"/>
                  </a:solidFill>
                  <a:latin typeface="Poppins"/>
                  <a:ea typeface="Poppins"/>
                  <a:cs typeface="Poppins"/>
                  <a:sym typeface="Poppins"/>
                </a:rPr>
                <a:t>, werden </a:t>
              </a:r>
            </a:p>
            <a:p>
              <a:pPr algn="ctr">
                <a:lnSpc>
                  <a:spcPts val="1356"/>
                </a:lnSpc>
              </a:pPr>
              <a:r>
                <a:rPr lang="en-US" sz="969">
                  <a:solidFill>
                    <a:srgbClr val="000000"/>
                  </a:solidFill>
                  <a:latin typeface="Poppins"/>
                  <a:ea typeface="Poppins"/>
                  <a:cs typeface="Poppins"/>
                  <a:sym typeface="Poppins"/>
                </a:rPr>
                <a:t>dir in diesem Heft auf solchen Notizzetteln erklärt.</a:t>
              </a:r>
            </a:p>
            <a:p>
              <a:pPr algn="ctr">
                <a:lnSpc>
                  <a:spcPts val="1356"/>
                </a:lnSpc>
              </a:pPr>
              <a:endParaRPr lang="en-US" sz="969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endParaRPr>
            </a:p>
          </p:txBody>
        </p:sp>
        <p:sp>
          <p:nvSpPr>
            <p:cNvPr id="25" name="Freeform 25"/>
            <p:cNvSpPr/>
            <p:nvPr/>
          </p:nvSpPr>
          <p:spPr>
            <a:xfrm>
              <a:off x="4522396" y="792725"/>
              <a:ext cx="1207849" cy="1720720"/>
            </a:xfrm>
            <a:custGeom>
              <a:avLst/>
              <a:gdLst/>
              <a:ahLst/>
              <a:cxnLst/>
              <a:rect l="l" t="t" r="r" b="b"/>
              <a:pathLst>
                <a:path w="1207849" h="1720720">
                  <a:moveTo>
                    <a:pt x="0" y="0"/>
                  </a:moveTo>
                  <a:lnTo>
                    <a:pt x="1207849" y="0"/>
                  </a:lnTo>
                  <a:lnTo>
                    <a:pt x="1207849" y="1720720"/>
                  </a:lnTo>
                  <a:lnTo>
                    <a:pt x="0" y="1720720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7"/>
              <a:stretch>
                <a:fillRect/>
              </a:stretch>
            </a:blipFill>
          </p:spPr>
          <p:txBody>
            <a:bodyPr/>
            <a:lstStyle/>
            <a:p>
              <a:endParaRPr lang="de-DE"/>
            </a:p>
          </p:txBody>
        </p:sp>
        <p:sp>
          <p:nvSpPr>
            <p:cNvPr id="26" name="Freeform 26"/>
            <p:cNvSpPr/>
            <p:nvPr/>
          </p:nvSpPr>
          <p:spPr>
            <a:xfrm>
              <a:off x="9066572" y="849220"/>
              <a:ext cx="1206930" cy="1746276"/>
            </a:xfrm>
            <a:custGeom>
              <a:avLst/>
              <a:gdLst/>
              <a:ahLst/>
              <a:cxnLst/>
              <a:rect l="l" t="t" r="r" b="b"/>
              <a:pathLst>
                <a:path w="1206930" h="1746276">
                  <a:moveTo>
                    <a:pt x="0" y="0"/>
                  </a:moveTo>
                  <a:lnTo>
                    <a:pt x="1206929" y="0"/>
                  </a:lnTo>
                  <a:lnTo>
                    <a:pt x="1206929" y="1746276"/>
                  </a:lnTo>
                  <a:lnTo>
                    <a:pt x="0" y="1746276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8"/>
              <a:stretch>
                <a:fillRect/>
              </a:stretch>
            </a:blipFill>
          </p:spPr>
          <p:txBody>
            <a:bodyPr/>
            <a:lstStyle/>
            <a:p>
              <a:endParaRPr lang="de-DE"/>
            </a:p>
          </p:txBody>
        </p:sp>
        <p:sp>
          <p:nvSpPr>
            <p:cNvPr id="27" name="TextBox 27"/>
            <p:cNvSpPr txBox="1"/>
            <p:nvPr/>
          </p:nvSpPr>
          <p:spPr>
            <a:xfrm>
              <a:off x="2045713" y="2467761"/>
              <a:ext cx="7666395" cy="333374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l">
                <a:lnSpc>
                  <a:spcPts val="2100"/>
                </a:lnSpc>
                <a:spcBef>
                  <a:spcPct val="0"/>
                </a:spcBef>
              </a:pPr>
              <a:r>
                <a:rPr lang="en-US" sz="1500">
                  <a:solidFill>
                    <a:srgbClr val="000000"/>
                  </a:solidFill>
                  <a:latin typeface="Lexend Deca Medium"/>
                  <a:ea typeface="Lexend Deca Medium"/>
                  <a:cs typeface="Lexend Deca Medium"/>
                  <a:sym typeface="Lexend Deca"/>
                </a:rPr>
                <a:t>Kennst du die wichtigsten Tablet-Regeln?</a:t>
              </a:r>
            </a:p>
          </p:txBody>
        </p:sp>
        <p:sp>
          <p:nvSpPr>
            <p:cNvPr id="28" name="Freeform 28"/>
            <p:cNvSpPr/>
            <p:nvPr/>
          </p:nvSpPr>
          <p:spPr>
            <a:xfrm>
              <a:off x="1418802" y="2416951"/>
              <a:ext cx="463568" cy="463568"/>
            </a:xfrm>
            <a:custGeom>
              <a:avLst/>
              <a:gdLst/>
              <a:ahLst/>
              <a:cxnLst/>
              <a:rect l="l" t="t" r="r" b="b"/>
              <a:pathLst>
                <a:path w="463568" h="463568">
                  <a:moveTo>
                    <a:pt x="0" y="0"/>
                  </a:moveTo>
                  <a:lnTo>
                    <a:pt x="463569" y="0"/>
                  </a:lnTo>
                  <a:lnTo>
                    <a:pt x="463569" y="463569"/>
                  </a:lnTo>
                  <a:lnTo>
                    <a:pt x="0" y="463569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9">
                <a:extLst>
                  <a:ext uri="{96DAC541-7B7A-43D3-8B79-37D633B846F1}">
                    <asvg:svgBlip xmlns:asvg="http://schemas.microsoft.com/office/drawing/2016/SVG/main" r:embed="rId10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de-DE"/>
            </a:p>
          </p:txBody>
        </p:sp>
        <p:sp>
          <p:nvSpPr>
            <p:cNvPr id="29" name="Freeform 29"/>
            <p:cNvSpPr/>
            <p:nvPr/>
          </p:nvSpPr>
          <p:spPr>
            <a:xfrm>
              <a:off x="1435945" y="3022959"/>
              <a:ext cx="446425" cy="446425"/>
            </a:xfrm>
            <a:custGeom>
              <a:avLst/>
              <a:gdLst/>
              <a:ahLst/>
              <a:cxnLst/>
              <a:rect l="l" t="t" r="r" b="b"/>
              <a:pathLst>
                <a:path w="446425" h="446425">
                  <a:moveTo>
                    <a:pt x="0" y="0"/>
                  </a:moveTo>
                  <a:lnTo>
                    <a:pt x="446426" y="0"/>
                  </a:lnTo>
                  <a:lnTo>
                    <a:pt x="446426" y="446425"/>
                  </a:lnTo>
                  <a:lnTo>
                    <a:pt x="0" y="44642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11">
                <a:extLst>
                  <a:ext uri="{96DAC541-7B7A-43D3-8B79-37D633B846F1}">
                    <asvg:svgBlip xmlns:asvg="http://schemas.microsoft.com/office/drawing/2016/SVG/main" r:embed="rId12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de-DE"/>
            </a:p>
          </p:txBody>
        </p:sp>
        <p:sp>
          <p:nvSpPr>
            <p:cNvPr id="30" name="TextBox 30"/>
            <p:cNvSpPr txBox="1"/>
            <p:nvPr/>
          </p:nvSpPr>
          <p:spPr>
            <a:xfrm>
              <a:off x="2060641" y="3600726"/>
              <a:ext cx="8212860" cy="298873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just">
                <a:lnSpc>
                  <a:spcPts val="1820"/>
                </a:lnSpc>
                <a:spcBef>
                  <a:spcPct val="0"/>
                </a:spcBef>
              </a:pPr>
              <a:r>
                <a:rPr lang="en-US" sz="1300">
                  <a:solidFill>
                    <a:srgbClr val="000000"/>
                  </a:solidFill>
                  <a:latin typeface="Poppins"/>
                  <a:ea typeface="Poppins"/>
                  <a:cs typeface="Poppins"/>
                  <a:sym typeface="Poppins"/>
                </a:rPr>
                <a:t>Male die Satzteile, die zusammengehören, in der gleichen Farbe an.</a:t>
              </a:r>
            </a:p>
          </p:txBody>
        </p:sp>
        <p:sp>
          <p:nvSpPr>
            <p:cNvPr id="31" name="Freeform 31"/>
            <p:cNvSpPr/>
            <p:nvPr/>
          </p:nvSpPr>
          <p:spPr>
            <a:xfrm rot="5400000">
              <a:off x="5505465" y="10571141"/>
              <a:ext cx="1416905" cy="1802105"/>
            </a:xfrm>
            <a:custGeom>
              <a:avLst/>
              <a:gdLst/>
              <a:ahLst/>
              <a:cxnLst/>
              <a:rect l="l" t="t" r="r" b="b"/>
              <a:pathLst>
                <a:path w="1416905" h="1802105">
                  <a:moveTo>
                    <a:pt x="0" y="0"/>
                  </a:moveTo>
                  <a:lnTo>
                    <a:pt x="1416905" y="0"/>
                  </a:lnTo>
                  <a:lnTo>
                    <a:pt x="1416905" y="1802105"/>
                  </a:lnTo>
                  <a:lnTo>
                    <a:pt x="0" y="180210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3"/>
              <a:stretch>
                <a:fillRect/>
              </a:stretch>
            </a:blipFill>
          </p:spPr>
          <p:txBody>
            <a:bodyPr/>
            <a:lstStyle/>
            <a:p>
              <a:endParaRPr lang="de-DE"/>
            </a:p>
          </p:txBody>
        </p:sp>
        <p:sp>
          <p:nvSpPr>
            <p:cNvPr id="32" name="TextBox 32"/>
            <p:cNvSpPr txBox="1"/>
            <p:nvPr/>
          </p:nvSpPr>
          <p:spPr>
            <a:xfrm>
              <a:off x="5423392" y="11021916"/>
              <a:ext cx="1581052" cy="790714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1619"/>
                </a:lnSpc>
              </a:pPr>
              <a:r>
                <a:rPr lang="en-US" sz="1156">
                  <a:solidFill>
                    <a:srgbClr val="000000"/>
                  </a:solidFill>
                  <a:latin typeface="Poppins"/>
                  <a:ea typeface="Poppins"/>
                  <a:cs typeface="Poppins"/>
                  <a:sym typeface="Poppins"/>
                </a:rPr>
                <a:t>Ich benutze </a:t>
              </a:r>
            </a:p>
            <a:p>
              <a:pPr algn="ctr">
                <a:lnSpc>
                  <a:spcPts val="1619"/>
                </a:lnSpc>
              </a:pPr>
              <a:r>
                <a:rPr lang="en-US" sz="1156">
                  <a:solidFill>
                    <a:srgbClr val="000000"/>
                  </a:solidFill>
                  <a:latin typeface="Poppins"/>
                  <a:ea typeface="Poppins"/>
                  <a:cs typeface="Poppins"/>
                  <a:sym typeface="Poppins"/>
                </a:rPr>
                <a:t>das Tablet nur dann ...</a:t>
              </a:r>
            </a:p>
          </p:txBody>
        </p:sp>
        <p:sp>
          <p:nvSpPr>
            <p:cNvPr id="33" name="Freeform 33"/>
            <p:cNvSpPr/>
            <p:nvPr/>
          </p:nvSpPr>
          <p:spPr>
            <a:xfrm>
              <a:off x="5364052" y="7080195"/>
              <a:ext cx="2092486" cy="2092486"/>
            </a:xfrm>
            <a:custGeom>
              <a:avLst/>
              <a:gdLst/>
              <a:ahLst/>
              <a:cxnLst/>
              <a:rect l="l" t="t" r="r" b="b"/>
              <a:pathLst>
                <a:path w="2092486" h="2092486">
                  <a:moveTo>
                    <a:pt x="0" y="0"/>
                  </a:moveTo>
                  <a:lnTo>
                    <a:pt x="2092485" y="0"/>
                  </a:lnTo>
                  <a:lnTo>
                    <a:pt x="2092485" y="2092486"/>
                  </a:lnTo>
                  <a:lnTo>
                    <a:pt x="0" y="2092486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13"/>
              <a:stretch>
                <a:fillRect/>
              </a:stretch>
            </a:blipFill>
          </p:spPr>
          <p:txBody>
            <a:bodyPr/>
            <a:lstStyle/>
            <a:p>
              <a:endParaRPr lang="de-DE"/>
            </a:p>
          </p:txBody>
        </p:sp>
        <p:sp>
          <p:nvSpPr>
            <p:cNvPr id="34" name="TextBox 34"/>
            <p:cNvSpPr txBox="1"/>
            <p:nvPr/>
          </p:nvSpPr>
          <p:spPr>
            <a:xfrm>
              <a:off x="5584863" y="7725965"/>
              <a:ext cx="1697816" cy="762846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1540"/>
                </a:lnSpc>
              </a:pPr>
              <a:r>
                <a:rPr lang="en-US" sz="1100">
                  <a:solidFill>
                    <a:srgbClr val="000000"/>
                  </a:solidFill>
                  <a:latin typeface="Poppins"/>
                  <a:ea typeface="Poppins"/>
                  <a:cs typeface="Poppins"/>
                  <a:sym typeface="Poppins"/>
                </a:rPr>
                <a:t>... benutze </a:t>
              </a:r>
            </a:p>
            <a:p>
              <a:pPr algn="ctr">
                <a:lnSpc>
                  <a:spcPts val="1540"/>
                </a:lnSpc>
              </a:pPr>
              <a:r>
                <a:rPr lang="en-US" sz="1100">
                  <a:solidFill>
                    <a:srgbClr val="000000"/>
                  </a:solidFill>
                  <a:latin typeface="Poppins"/>
                  <a:ea typeface="Poppins"/>
                  <a:cs typeface="Poppins"/>
                  <a:sym typeface="Poppins"/>
                </a:rPr>
                <a:t>ich </a:t>
              </a:r>
            </a:p>
            <a:p>
              <a:pPr algn="ctr">
                <a:lnSpc>
                  <a:spcPts val="1540"/>
                </a:lnSpc>
              </a:pPr>
              <a:r>
                <a:rPr lang="en-US" sz="1100">
                  <a:solidFill>
                    <a:srgbClr val="000000"/>
                  </a:solidFill>
                  <a:latin typeface="Poppins"/>
                  <a:ea typeface="Poppins"/>
                  <a:cs typeface="Poppins"/>
                  <a:sym typeface="Poppins"/>
                </a:rPr>
                <a:t>Kopfhörer.</a:t>
              </a:r>
            </a:p>
          </p:txBody>
        </p:sp>
        <p:sp>
          <p:nvSpPr>
            <p:cNvPr id="35" name="Freeform 35"/>
            <p:cNvSpPr/>
            <p:nvPr/>
          </p:nvSpPr>
          <p:spPr>
            <a:xfrm>
              <a:off x="3578717" y="3809299"/>
              <a:ext cx="2092486" cy="2092486"/>
            </a:xfrm>
            <a:custGeom>
              <a:avLst/>
              <a:gdLst/>
              <a:ahLst/>
              <a:cxnLst/>
              <a:rect l="l" t="t" r="r" b="b"/>
              <a:pathLst>
                <a:path w="2092486" h="2092486">
                  <a:moveTo>
                    <a:pt x="0" y="0"/>
                  </a:moveTo>
                  <a:lnTo>
                    <a:pt x="2092486" y="0"/>
                  </a:lnTo>
                  <a:lnTo>
                    <a:pt x="2092486" y="2092486"/>
                  </a:lnTo>
                  <a:lnTo>
                    <a:pt x="0" y="2092486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13"/>
              <a:stretch>
                <a:fillRect/>
              </a:stretch>
            </a:blipFill>
          </p:spPr>
          <p:txBody>
            <a:bodyPr/>
            <a:lstStyle/>
            <a:p>
              <a:endParaRPr lang="de-DE"/>
            </a:p>
          </p:txBody>
        </p:sp>
        <p:sp>
          <p:nvSpPr>
            <p:cNvPr id="36" name="TextBox 36"/>
            <p:cNvSpPr txBox="1"/>
            <p:nvPr/>
          </p:nvSpPr>
          <p:spPr>
            <a:xfrm>
              <a:off x="3776052" y="4455069"/>
              <a:ext cx="1697816" cy="762846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1540"/>
                </a:lnSpc>
              </a:pPr>
              <a:r>
                <a:rPr lang="en-US" sz="1100">
                  <a:solidFill>
                    <a:srgbClr val="000000"/>
                  </a:solidFill>
                  <a:latin typeface="Poppins"/>
                  <a:ea typeface="Poppins"/>
                  <a:cs typeface="Poppins"/>
                  <a:sym typeface="Poppins"/>
                </a:rPr>
                <a:t>... frage </a:t>
              </a:r>
            </a:p>
            <a:p>
              <a:pPr algn="ctr">
                <a:lnSpc>
                  <a:spcPts val="1540"/>
                </a:lnSpc>
              </a:pPr>
              <a:r>
                <a:rPr lang="en-US" sz="1100">
                  <a:solidFill>
                    <a:srgbClr val="000000"/>
                  </a:solidFill>
                  <a:latin typeface="Poppins"/>
                  <a:ea typeface="Poppins"/>
                  <a:cs typeface="Poppins"/>
                  <a:sym typeface="Poppins"/>
                </a:rPr>
                <a:t>ich die </a:t>
              </a:r>
            </a:p>
            <a:p>
              <a:pPr algn="ctr">
                <a:lnSpc>
                  <a:spcPts val="1540"/>
                </a:lnSpc>
              </a:pPr>
              <a:r>
                <a:rPr lang="en-US" sz="1100">
                  <a:solidFill>
                    <a:srgbClr val="000000"/>
                  </a:solidFill>
                  <a:latin typeface="Poppins"/>
                  <a:ea typeface="Poppins"/>
                  <a:cs typeface="Poppins"/>
                  <a:sym typeface="Poppins"/>
                </a:rPr>
                <a:t>Lehrkraft.</a:t>
              </a:r>
            </a:p>
          </p:txBody>
        </p:sp>
        <p:sp>
          <p:nvSpPr>
            <p:cNvPr id="37" name="Freeform 37"/>
            <p:cNvSpPr/>
            <p:nvPr/>
          </p:nvSpPr>
          <p:spPr>
            <a:xfrm>
              <a:off x="5249752" y="5356440"/>
              <a:ext cx="2206786" cy="2206786"/>
            </a:xfrm>
            <a:custGeom>
              <a:avLst/>
              <a:gdLst/>
              <a:ahLst/>
              <a:cxnLst/>
              <a:rect l="l" t="t" r="r" b="b"/>
              <a:pathLst>
                <a:path w="2206786" h="2206786">
                  <a:moveTo>
                    <a:pt x="0" y="0"/>
                  </a:moveTo>
                  <a:lnTo>
                    <a:pt x="2206785" y="0"/>
                  </a:lnTo>
                  <a:lnTo>
                    <a:pt x="2206785" y="2206786"/>
                  </a:lnTo>
                  <a:lnTo>
                    <a:pt x="0" y="2206786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13"/>
              <a:stretch>
                <a:fillRect/>
              </a:stretch>
            </a:blipFill>
          </p:spPr>
          <p:txBody>
            <a:bodyPr/>
            <a:lstStyle/>
            <a:p>
              <a:endParaRPr lang="de-DE"/>
            </a:p>
          </p:txBody>
        </p:sp>
        <p:sp>
          <p:nvSpPr>
            <p:cNvPr id="38" name="TextBox 38"/>
            <p:cNvSpPr txBox="1"/>
            <p:nvPr/>
          </p:nvSpPr>
          <p:spPr>
            <a:xfrm>
              <a:off x="5504237" y="5805360"/>
              <a:ext cx="1697816" cy="1270846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1540"/>
                </a:lnSpc>
              </a:pPr>
              <a:r>
                <a:rPr lang="en-US" sz="1100">
                  <a:solidFill>
                    <a:srgbClr val="000000"/>
                  </a:solidFill>
                  <a:latin typeface="Poppins"/>
                  <a:ea typeface="Poppins"/>
                  <a:cs typeface="Poppins"/>
                  <a:sym typeface="Poppins"/>
                </a:rPr>
                <a:t>... die </a:t>
              </a:r>
            </a:p>
            <a:p>
              <a:pPr algn="ctr">
                <a:lnSpc>
                  <a:spcPts val="1540"/>
                </a:lnSpc>
              </a:pPr>
              <a:r>
                <a:rPr lang="en-US" sz="1100">
                  <a:solidFill>
                    <a:srgbClr val="000000"/>
                  </a:solidFill>
                  <a:latin typeface="Poppins"/>
                  <a:ea typeface="Poppins"/>
                  <a:cs typeface="Poppins"/>
                  <a:sym typeface="Poppins"/>
                </a:rPr>
                <a:t>für meine </a:t>
              </a:r>
            </a:p>
            <a:p>
              <a:pPr algn="ctr">
                <a:lnSpc>
                  <a:spcPts val="1540"/>
                </a:lnSpc>
              </a:pPr>
              <a:r>
                <a:rPr lang="en-US" sz="1100">
                  <a:solidFill>
                    <a:srgbClr val="000000"/>
                  </a:solidFill>
                  <a:latin typeface="Poppins"/>
                  <a:ea typeface="Poppins"/>
                  <a:cs typeface="Poppins"/>
                  <a:sym typeface="Poppins"/>
                </a:rPr>
                <a:t>Aufgaben </a:t>
              </a:r>
            </a:p>
            <a:p>
              <a:pPr algn="ctr">
                <a:lnSpc>
                  <a:spcPts val="1540"/>
                </a:lnSpc>
              </a:pPr>
              <a:r>
                <a:rPr lang="en-US" sz="1100">
                  <a:solidFill>
                    <a:srgbClr val="000000"/>
                  </a:solidFill>
                  <a:latin typeface="Poppins"/>
                  <a:ea typeface="Poppins"/>
                  <a:cs typeface="Poppins"/>
                  <a:sym typeface="Poppins"/>
                </a:rPr>
                <a:t>wichtig </a:t>
              </a:r>
            </a:p>
            <a:p>
              <a:pPr algn="ctr">
                <a:lnSpc>
                  <a:spcPts val="1540"/>
                </a:lnSpc>
              </a:pPr>
              <a:r>
                <a:rPr lang="en-US" sz="1100">
                  <a:solidFill>
                    <a:srgbClr val="000000"/>
                  </a:solidFill>
                  <a:latin typeface="Poppins"/>
                  <a:ea typeface="Poppins"/>
                  <a:cs typeface="Poppins"/>
                  <a:sym typeface="Poppins"/>
                </a:rPr>
                <a:t>sind.</a:t>
              </a:r>
            </a:p>
          </p:txBody>
        </p:sp>
        <p:sp>
          <p:nvSpPr>
            <p:cNvPr id="39" name="Freeform 39"/>
            <p:cNvSpPr/>
            <p:nvPr/>
          </p:nvSpPr>
          <p:spPr>
            <a:xfrm>
              <a:off x="3095344" y="10307604"/>
              <a:ext cx="2092486" cy="2092486"/>
            </a:xfrm>
            <a:custGeom>
              <a:avLst/>
              <a:gdLst/>
              <a:ahLst/>
              <a:cxnLst/>
              <a:rect l="l" t="t" r="r" b="b"/>
              <a:pathLst>
                <a:path w="2092486" h="2092486">
                  <a:moveTo>
                    <a:pt x="0" y="0"/>
                  </a:moveTo>
                  <a:lnTo>
                    <a:pt x="2092486" y="0"/>
                  </a:lnTo>
                  <a:lnTo>
                    <a:pt x="2092486" y="2092486"/>
                  </a:lnTo>
                  <a:lnTo>
                    <a:pt x="0" y="2092486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13"/>
              <a:stretch>
                <a:fillRect/>
              </a:stretch>
            </a:blipFill>
          </p:spPr>
          <p:txBody>
            <a:bodyPr/>
            <a:lstStyle/>
            <a:p>
              <a:endParaRPr lang="de-DE"/>
            </a:p>
          </p:txBody>
        </p:sp>
        <p:sp>
          <p:nvSpPr>
            <p:cNvPr id="40" name="TextBox 40"/>
            <p:cNvSpPr txBox="1"/>
            <p:nvPr/>
          </p:nvSpPr>
          <p:spPr>
            <a:xfrm>
              <a:off x="3292679" y="10963347"/>
              <a:ext cx="1697816" cy="508846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1540"/>
                </a:lnSpc>
              </a:pPr>
              <a:r>
                <a:rPr lang="en-US" sz="1100">
                  <a:solidFill>
                    <a:srgbClr val="000000"/>
                  </a:solidFill>
                  <a:latin typeface="Poppins"/>
                  <a:ea typeface="Poppins"/>
                  <a:cs typeface="Poppins"/>
                  <a:sym typeface="Poppins"/>
                </a:rPr>
                <a:t>... </a:t>
              </a:r>
            </a:p>
            <a:p>
              <a:pPr algn="ctr">
                <a:lnSpc>
                  <a:spcPts val="1540"/>
                </a:lnSpc>
              </a:pPr>
              <a:r>
                <a:rPr lang="en-US" sz="1100">
                  <a:solidFill>
                    <a:srgbClr val="000000"/>
                  </a:solidFill>
                  <a:latin typeface="Poppins"/>
                  <a:ea typeface="Poppins"/>
                  <a:cs typeface="Poppins"/>
                  <a:sym typeface="Poppins"/>
                </a:rPr>
                <a:t>niemandem.</a:t>
              </a:r>
            </a:p>
          </p:txBody>
        </p:sp>
        <p:sp>
          <p:nvSpPr>
            <p:cNvPr id="41" name="Freeform 41"/>
            <p:cNvSpPr/>
            <p:nvPr/>
          </p:nvSpPr>
          <p:spPr>
            <a:xfrm>
              <a:off x="7835164" y="8535876"/>
              <a:ext cx="2092486" cy="2092486"/>
            </a:xfrm>
            <a:custGeom>
              <a:avLst/>
              <a:gdLst/>
              <a:ahLst/>
              <a:cxnLst/>
              <a:rect l="l" t="t" r="r" b="b"/>
              <a:pathLst>
                <a:path w="2092486" h="2092486">
                  <a:moveTo>
                    <a:pt x="0" y="0"/>
                  </a:moveTo>
                  <a:lnTo>
                    <a:pt x="2092486" y="0"/>
                  </a:lnTo>
                  <a:lnTo>
                    <a:pt x="2092486" y="2092486"/>
                  </a:lnTo>
                  <a:lnTo>
                    <a:pt x="0" y="2092486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13"/>
              <a:stretch>
                <a:fillRect/>
              </a:stretch>
            </a:blipFill>
          </p:spPr>
          <p:txBody>
            <a:bodyPr/>
            <a:lstStyle/>
            <a:p>
              <a:endParaRPr lang="de-DE"/>
            </a:p>
          </p:txBody>
        </p:sp>
        <p:sp>
          <p:nvSpPr>
            <p:cNvPr id="42" name="TextBox 42"/>
            <p:cNvSpPr txBox="1"/>
            <p:nvPr/>
          </p:nvSpPr>
          <p:spPr>
            <a:xfrm>
              <a:off x="8038597" y="9438029"/>
              <a:ext cx="1671590" cy="251498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1516"/>
                </a:lnSpc>
              </a:pPr>
              <a:r>
                <a:rPr lang="en-US" sz="1083">
                  <a:solidFill>
                    <a:srgbClr val="000000"/>
                  </a:solidFill>
                  <a:latin typeface="Poppins"/>
                  <a:ea typeface="Poppins"/>
                  <a:cs typeface="Poppins"/>
                  <a:sym typeface="Poppins"/>
                </a:rPr>
                <a:t>... im Blick.</a:t>
              </a:r>
            </a:p>
          </p:txBody>
        </p:sp>
        <p:sp>
          <p:nvSpPr>
            <p:cNvPr id="43" name="Freeform 43"/>
            <p:cNvSpPr/>
            <p:nvPr/>
          </p:nvSpPr>
          <p:spPr>
            <a:xfrm>
              <a:off x="3554960" y="8569655"/>
              <a:ext cx="2092486" cy="2092486"/>
            </a:xfrm>
            <a:custGeom>
              <a:avLst/>
              <a:gdLst/>
              <a:ahLst/>
              <a:cxnLst/>
              <a:rect l="l" t="t" r="r" b="b"/>
              <a:pathLst>
                <a:path w="2092486" h="2092486">
                  <a:moveTo>
                    <a:pt x="0" y="0"/>
                  </a:moveTo>
                  <a:lnTo>
                    <a:pt x="2092486" y="0"/>
                  </a:lnTo>
                  <a:lnTo>
                    <a:pt x="2092486" y="2092486"/>
                  </a:lnTo>
                  <a:lnTo>
                    <a:pt x="0" y="2092486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13"/>
              <a:stretch>
                <a:fillRect/>
              </a:stretch>
            </a:blipFill>
          </p:spPr>
          <p:txBody>
            <a:bodyPr/>
            <a:lstStyle/>
            <a:p>
              <a:endParaRPr lang="de-DE"/>
            </a:p>
          </p:txBody>
        </p:sp>
        <p:sp>
          <p:nvSpPr>
            <p:cNvPr id="44" name="TextBox 44"/>
            <p:cNvSpPr txBox="1"/>
            <p:nvPr/>
          </p:nvSpPr>
          <p:spPr>
            <a:xfrm>
              <a:off x="3776052" y="9208534"/>
              <a:ext cx="1664468" cy="762846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1540"/>
                </a:lnSpc>
              </a:pPr>
              <a:r>
                <a:rPr lang="en-US" sz="1100">
                  <a:solidFill>
                    <a:srgbClr val="000000"/>
                  </a:solidFill>
                  <a:latin typeface="Poppins"/>
                  <a:ea typeface="Poppins"/>
                  <a:cs typeface="Poppins"/>
                  <a:sym typeface="Poppins"/>
                </a:rPr>
                <a:t>... gehe </a:t>
              </a:r>
            </a:p>
            <a:p>
              <a:pPr algn="ctr">
                <a:lnSpc>
                  <a:spcPts val="1540"/>
                </a:lnSpc>
              </a:pPr>
              <a:r>
                <a:rPr lang="en-US" sz="1100">
                  <a:solidFill>
                    <a:srgbClr val="000000"/>
                  </a:solidFill>
                  <a:latin typeface="Poppins"/>
                  <a:ea typeface="Poppins"/>
                  <a:cs typeface="Poppins"/>
                  <a:sym typeface="Poppins"/>
                </a:rPr>
                <a:t>sorgsam </a:t>
              </a:r>
            </a:p>
            <a:p>
              <a:pPr algn="ctr">
                <a:lnSpc>
                  <a:spcPts val="1540"/>
                </a:lnSpc>
              </a:pPr>
              <a:r>
                <a:rPr lang="en-US" sz="1100">
                  <a:solidFill>
                    <a:srgbClr val="000000"/>
                  </a:solidFill>
                  <a:latin typeface="Poppins"/>
                  <a:ea typeface="Poppins"/>
                  <a:cs typeface="Poppins"/>
                  <a:sym typeface="Poppins"/>
                </a:rPr>
                <a:t>damit um.</a:t>
              </a:r>
            </a:p>
          </p:txBody>
        </p:sp>
        <p:sp>
          <p:nvSpPr>
            <p:cNvPr id="45" name="Freeform 45"/>
            <p:cNvSpPr/>
            <p:nvPr/>
          </p:nvSpPr>
          <p:spPr>
            <a:xfrm>
              <a:off x="1226328" y="6755464"/>
              <a:ext cx="2092486" cy="2092486"/>
            </a:xfrm>
            <a:custGeom>
              <a:avLst/>
              <a:gdLst/>
              <a:ahLst/>
              <a:cxnLst/>
              <a:rect l="l" t="t" r="r" b="b"/>
              <a:pathLst>
                <a:path w="2092486" h="2092486">
                  <a:moveTo>
                    <a:pt x="0" y="0"/>
                  </a:moveTo>
                  <a:lnTo>
                    <a:pt x="2092485" y="0"/>
                  </a:lnTo>
                  <a:lnTo>
                    <a:pt x="2092485" y="2092485"/>
                  </a:lnTo>
                  <a:lnTo>
                    <a:pt x="0" y="209248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13"/>
              <a:stretch>
                <a:fillRect/>
              </a:stretch>
            </a:blipFill>
          </p:spPr>
          <p:txBody>
            <a:bodyPr/>
            <a:lstStyle/>
            <a:p>
              <a:endParaRPr lang="de-DE"/>
            </a:p>
          </p:txBody>
        </p:sp>
        <p:sp>
          <p:nvSpPr>
            <p:cNvPr id="46" name="TextBox 46"/>
            <p:cNvSpPr txBox="1"/>
            <p:nvPr/>
          </p:nvSpPr>
          <p:spPr>
            <a:xfrm>
              <a:off x="1432040" y="7401233"/>
              <a:ext cx="1697816" cy="762846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1540"/>
                </a:lnSpc>
              </a:pPr>
              <a:r>
                <a:rPr lang="en-US" sz="1100">
                  <a:solidFill>
                    <a:srgbClr val="000000"/>
                  </a:solidFill>
                  <a:latin typeface="Poppins"/>
                  <a:ea typeface="Poppins"/>
                  <a:cs typeface="Poppins"/>
                  <a:sym typeface="Poppins"/>
                </a:rPr>
                <a:t>... mache </a:t>
              </a:r>
            </a:p>
            <a:p>
              <a:pPr algn="ctr">
                <a:lnSpc>
                  <a:spcPts val="1540"/>
                </a:lnSpc>
              </a:pPr>
              <a:r>
                <a:rPr lang="en-US" sz="1100">
                  <a:solidFill>
                    <a:srgbClr val="000000"/>
                  </a:solidFill>
                  <a:latin typeface="Poppins"/>
                  <a:ea typeface="Poppins"/>
                  <a:cs typeface="Poppins"/>
                  <a:sym typeface="Poppins"/>
                </a:rPr>
                <a:t>ich nur mit </a:t>
              </a:r>
            </a:p>
            <a:p>
              <a:pPr algn="ctr">
                <a:lnSpc>
                  <a:spcPts val="1540"/>
                </a:lnSpc>
              </a:pPr>
              <a:r>
                <a:rPr lang="en-US" sz="1100">
                  <a:solidFill>
                    <a:srgbClr val="000000"/>
                  </a:solidFill>
                  <a:latin typeface="Poppins"/>
                  <a:ea typeface="Poppins"/>
                  <a:cs typeface="Poppins"/>
                  <a:sym typeface="Poppins"/>
                </a:rPr>
                <a:t>Erlaubnis.</a:t>
              </a:r>
            </a:p>
          </p:txBody>
        </p:sp>
        <p:sp>
          <p:nvSpPr>
            <p:cNvPr id="47" name="Freeform 47"/>
            <p:cNvSpPr/>
            <p:nvPr/>
          </p:nvSpPr>
          <p:spPr>
            <a:xfrm>
              <a:off x="2982855" y="5391041"/>
              <a:ext cx="2174370" cy="1969585"/>
            </a:xfrm>
            <a:custGeom>
              <a:avLst/>
              <a:gdLst/>
              <a:ahLst/>
              <a:cxnLst/>
              <a:rect l="l" t="t" r="r" b="b"/>
              <a:pathLst>
                <a:path w="2174370" h="1969585">
                  <a:moveTo>
                    <a:pt x="0" y="0"/>
                  </a:moveTo>
                  <a:lnTo>
                    <a:pt x="2174370" y="0"/>
                  </a:lnTo>
                  <a:lnTo>
                    <a:pt x="2174370" y="1969586"/>
                  </a:lnTo>
                  <a:lnTo>
                    <a:pt x="0" y="1969586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13"/>
              <a:stretch>
                <a:fillRect b="-10397"/>
              </a:stretch>
            </a:blipFill>
          </p:spPr>
          <p:txBody>
            <a:bodyPr/>
            <a:lstStyle/>
            <a:p>
              <a:endParaRPr lang="de-DE"/>
            </a:p>
          </p:txBody>
        </p:sp>
        <p:sp>
          <p:nvSpPr>
            <p:cNvPr id="48" name="TextBox 48"/>
            <p:cNvSpPr txBox="1"/>
            <p:nvPr/>
          </p:nvSpPr>
          <p:spPr>
            <a:xfrm>
              <a:off x="3247136" y="5932360"/>
              <a:ext cx="1697816" cy="1016846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1540"/>
                </a:lnSpc>
              </a:pPr>
              <a:r>
                <a:rPr lang="en-US" sz="1100">
                  <a:solidFill>
                    <a:srgbClr val="000000"/>
                  </a:solidFill>
                  <a:latin typeface="Poppins"/>
                  <a:ea typeface="Poppins"/>
                  <a:cs typeface="Poppins"/>
                  <a:sym typeface="Poppins"/>
                </a:rPr>
                <a:t>... schließe </a:t>
              </a:r>
            </a:p>
            <a:p>
              <a:pPr algn="ctr">
                <a:lnSpc>
                  <a:spcPts val="1540"/>
                </a:lnSpc>
              </a:pPr>
              <a:r>
                <a:rPr lang="en-US" sz="1100">
                  <a:solidFill>
                    <a:srgbClr val="000000"/>
                  </a:solidFill>
                  <a:latin typeface="Poppins"/>
                  <a:ea typeface="Poppins"/>
                  <a:cs typeface="Poppins"/>
                  <a:sym typeface="Poppins"/>
                </a:rPr>
                <a:t>ich alle Apps </a:t>
              </a:r>
            </a:p>
            <a:p>
              <a:pPr algn="ctr">
                <a:lnSpc>
                  <a:spcPts val="1540"/>
                </a:lnSpc>
              </a:pPr>
              <a:r>
                <a:rPr lang="en-US" sz="1100">
                  <a:solidFill>
                    <a:srgbClr val="000000"/>
                  </a:solidFill>
                  <a:latin typeface="Poppins"/>
                  <a:ea typeface="Poppins"/>
                  <a:cs typeface="Poppins"/>
                  <a:sym typeface="Poppins"/>
                </a:rPr>
                <a:t>und melde </a:t>
              </a:r>
            </a:p>
            <a:p>
              <a:pPr algn="ctr">
                <a:lnSpc>
                  <a:spcPts val="1540"/>
                </a:lnSpc>
              </a:pPr>
              <a:r>
                <a:rPr lang="en-US" sz="1100">
                  <a:solidFill>
                    <a:srgbClr val="000000"/>
                  </a:solidFill>
                  <a:latin typeface="Poppins"/>
                  <a:ea typeface="Poppins"/>
                  <a:cs typeface="Poppins"/>
                  <a:sym typeface="Poppins"/>
                </a:rPr>
                <a:t>mich ab.</a:t>
              </a:r>
            </a:p>
          </p:txBody>
        </p:sp>
        <p:grpSp>
          <p:nvGrpSpPr>
            <p:cNvPr id="49" name="Group 49"/>
            <p:cNvGrpSpPr/>
            <p:nvPr/>
          </p:nvGrpSpPr>
          <p:grpSpPr>
            <a:xfrm>
              <a:off x="1530819" y="12251167"/>
              <a:ext cx="4655126" cy="680213"/>
              <a:chOff x="0" y="0"/>
              <a:chExt cx="1251219" cy="182830"/>
            </a:xfrm>
          </p:grpSpPr>
          <p:sp>
            <p:nvSpPr>
              <p:cNvPr id="50" name="Freeform 50"/>
              <p:cNvSpPr/>
              <p:nvPr/>
            </p:nvSpPr>
            <p:spPr>
              <a:xfrm>
                <a:off x="0" y="0"/>
                <a:ext cx="1251219" cy="182830"/>
              </a:xfrm>
              <a:custGeom>
                <a:avLst/>
                <a:gdLst/>
                <a:ahLst/>
                <a:cxnLst/>
                <a:rect l="l" t="t" r="r" b="b"/>
                <a:pathLst>
                  <a:path w="1251219" h="182830">
                    <a:moveTo>
                      <a:pt x="44349" y="0"/>
                    </a:moveTo>
                    <a:lnTo>
                      <a:pt x="1206870" y="0"/>
                    </a:lnTo>
                    <a:cubicBezTo>
                      <a:pt x="1218632" y="0"/>
                      <a:pt x="1229912" y="4672"/>
                      <a:pt x="1238229" y="12990"/>
                    </a:cubicBezTo>
                    <a:cubicBezTo>
                      <a:pt x="1246547" y="21307"/>
                      <a:pt x="1251219" y="32587"/>
                      <a:pt x="1251219" y="44349"/>
                    </a:cubicBezTo>
                    <a:lnTo>
                      <a:pt x="1251219" y="138480"/>
                    </a:lnTo>
                    <a:cubicBezTo>
                      <a:pt x="1251219" y="150243"/>
                      <a:pt x="1246547" y="161523"/>
                      <a:pt x="1238229" y="169840"/>
                    </a:cubicBezTo>
                    <a:cubicBezTo>
                      <a:pt x="1229912" y="178157"/>
                      <a:pt x="1218632" y="182830"/>
                      <a:pt x="1206870" y="182830"/>
                    </a:cubicBezTo>
                    <a:lnTo>
                      <a:pt x="44349" y="182830"/>
                    </a:lnTo>
                    <a:cubicBezTo>
                      <a:pt x="32587" y="182830"/>
                      <a:pt x="21307" y="178157"/>
                      <a:pt x="12990" y="169840"/>
                    </a:cubicBezTo>
                    <a:cubicBezTo>
                      <a:pt x="4672" y="161523"/>
                      <a:pt x="0" y="150243"/>
                      <a:pt x="0" y="138480"/>
                    </a:cubicBezTo>
                    <a:lnTo>
                      <a:pt x="0" y="44349"/>
                    </a:lnTo>
                    <a:cubicBezTo>
                      <a:pt x="0" y="32587"/>
                      <a:pt x="4672" y="21307"/>
                      <a:pt x="12990" y="12990"/>
                    </a:cubicBezTo>
                    <a:cubicBezTo>
                      <a:pt x="21307" y="4672"/>
                      <a:pt x="32587" y="0"/>
                      <a:pt x="44349" y="0"/>
                    </a:cubicBezTo>
                    <a:close/>
                  </a:path>
                </a:pathLst>
              </a:custGeom>
              <a:solidFill>
                <a:srgbClr val="000000">
                  <a:alpha val="0"/>
                </a:srgbClr>
              </a:solidFill>
              <a:ln w="9525" cap="sq">
                <a:solidFill>
                  <a:srgbClr val="000000"/>
                </a:solidFill>
                <a:prstDash val="solid"/>
                <a:miter/>
              </a:ln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51" name="TextBox 51"/>
              <p:cNvSpPr txBox="1"/>
              <p:nvPr/>
            </p:nvSpPr>
            <p:spPr>
              <a:xfrm>
                <a:off x="0" y="-38100"/>
                <a:ext cx="1251219" cy="220930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1540"/>
                  </a:lnSpc>
                </a:pPr>
                <a:endParaRPr/>
              </a:p>
            </p:txBody>
          </p:sp>
        </p:grpSp>
        <p:sp>
          <p:nvSpPr>
            <p:cNvPr id="52" name="TextBox 52"/>
            <p:cNvSpPr txBox="1"/>
            <p:nvPr/>
          </p:nvSpPr>
          <p:spPr>
            <a:xfrm>
              <a:off x="0" y="12437869"/>
              <a:ext cx="8330616" cy="254846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1540"/>
                </a:lnSpc>
              </a:pPr>
              <a:r>
                <a:rPr lang="en-US" sz="1100">
                  <a:solidFill>
                    <a:srgbClr val="000000"/>
                  </a:solidFill>
                  <a:latin typeface="Poppins"/>
                  <a:ea typeface="Poppins"/>
                  <a:cs typeface="Poppins"/>
                  <a:sym typeface="Poppins"/>
                </a:rPr>
                <a:t>Zu diesem AB gibt es einen Profiauftrag.</a:t>
              </a:r>
            </a:p>
          </p:txBody>
        </p:sp>
        <p:sp>
          <p:nvSpPr>
            <p:cNvPr id="53" name="Freeform 53"/>
            <p:cNvSpPr/>
            <p:nvPr/>
          </p:nvSpPr>
          <p:spPr>
            <a:xfrm>
              <a:off x="1643128" y="12356312"/>
              <a:ext cx="536543" cy="456061"/>
            </a:xfrm>
            <a:custGeom>
              <a:avLst/>
              <a:gdLst/>
              <a:ahLst/>
              <a:cxnLst/>
              <a:rect l="l" t="t" r="r" b="b"/>
              <a:pathLst>
                <a:path w="536543" h="456061">
                  <a:moveTo>
                    <a:pt x="0" y="0"/>
                  </a:moveTo>
                  <a:lnTo>
                    <a:pt x="536542" y="0"/>
                  </a:lnTo>
                  <a:lnTo>
                    <a:pt x="536542" y="456061"/>
                  </a:lnTo>
                  <a:lnTo>
                    <a:pt x="0" y="45606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14"/>
              <a:stretch>
                <a:fillRect/>
              </a:stretch>
            </a:blipFill>
          </p:spPr>
          <p:txBody>
            <a:bodyPr/>
            <a:lstStyle/>
            <a:p>
              <a:endParaRPr lang="de-DE"/>
            </a:p>
          </p:txBody>
        </p:sp>
        <p:sp>
          <p:nvSpPr>
            <p:cNvPr id="54" name="Freeform 54"/>
            <p:cNvSpPr/>
            <p:nvPr/>
          </p:nvSpPr>
          <p:spPr>
            <a:xfrm rot="5400000">
              <a:off x="2028254" y="3757799"/>
              <a:ext cx="1416905" cy="1802105"/>
            </a:xfrm>
            <a:custGeom>
              <a:avLst/>
              <a:gdLst/>
              <a:ahLst/>
              <a:cxnLst/>
              <a:rect l="l" t="t" r="r" b="b"/>
              <a:pathLst>
                <a:path w="1416905" h="1802105">
                  <a:moveTo>
                    <a:pt x="0" y="0"/>
                  </a:moveTo>
                  <a:lnTo>
                    <a:pt x="1416905" y="0"/>
                  </a:lnTo>
                  <a:lnTo>
                    <a:pt x="1416905" y="1802105"/>
                  </a:lnTo>
                  <a:lnTo>
                    <a:pt x="0" y="180210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3"/>
              <a:stretch>
                <a:fillRect/>
              </a:stretch>
            </a:blipFill>
          </p:spPr>
          <p:txBody>
            <a:bodyPr/>
            <a:lstStyle/>
            <a:p>
              <a:endParaRPr lang="de-DE"/>
            </a:p>
          </p:txBody>
        </p:sp>
        <p:sp>
          <p:nvSpPr>
            <p:cNvPr id="55" name="TextBox 55"/>
            <p:cNvSpPr txBox="1"/>
            <p:nvPr/>
          </p:nvSpPr>
          <p:spPr>
            <a:xfrm>
              <a:off x="1984965" y="4258378"/>
              <a:ext cx="1503482" cy="762847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1539"/>
                </a:lnSpc>
              </a:pPr>
              <a:r>
                <a:rPr lang="en-US" sz="1099">
                  <a:solidFill>
                    <a:srgbClr val="000000"/>
                  </a:solidFill>
                  <a:latin typeface="Poppins"/>
                  <a:ea typeface="Poppins"/>
                  <a:cs typeface="Poppins"/>
                  <a:sym typeface="Poppins"/>
                </a:rPr>
                <a:t>Mein </a:t>
              </a:r>
            </a:p>
            <a:p>
              <a:pPr algn="ctr">
                <a:lnSpc>
                  <a:spcPts val="1539"/>
                </a:lnSpc>
              </a:pPr>
              <a:r>
                <a:rPr lang="en-US" sz="1099">
                  <a:solidFill>
                    <a:srgbClr val="000000"/>
                  </a:solidFill>
                  <a:latin typeface="Poppins"/>
                  <a:ea typeface="Poppins"/>
                  <a:cs typeface="Poppins"/>
                  <a:sym typeface="Poppins"/>
                </a:rPr>
                <a:t>Passwort </a:t>
              </a:r>
            </a:p>
            <a:p>
              <a:pPr algn="ctr">
                <a:lnSpc>
                  <a:spcPts val="1539"/>
                </a:lnSpc>
              </a:pPr>
              <a:r>
                <a:rPr lang="en-US" sz="1099">
                  <a:solidFill>
                    <a:srgbClr val="000000"/>
                  </a:solidFill>
                  <a:latin typeface="Poppins"/>
                  <a:ea typeface="Poppins"/>
                  <a:cs typeface="Poppins"/>
                  <a:sym typeface="Poppins"/>
                </a:rPr>
                <a:t>verrate ich ...</a:t>
              </a:r>
            </a:p>
          </p:txBody>
        </p:sp>
        <p:sp>
          <p:nvSpPr>
            <p:cNvPr id="56" name="Freeform 56"/>
            <p:cNvSpPr/>
            <p:nvPr/>
          </p:nvSpPr>
          <p:spPr>
            <a:xfrm>
              <a:off x="7178382" y="10107882"/>
              <a:ext cx="2092486" cy="2092486"/>
            </a:xfrm>
            <a:custGeom>
              <a:avLst/>
              <a:gdLst/>
              <a:ahLst/>
              <a:cxnLst/>
              <a:rect l="l" t="t" r="r" b="b"/>
              <a:pathLst>
                <a:path w="2092486" h="2092486">
                  <a:moveTo>
                    <a:pt x="0" y="0"/>
                  </a:moveTo>
                  <a:lnTo>
                    <a:pt x="2092485" y="0"/>
                  </a:lnTo>
                  <a:lnTo>
                    <a:pt x="2092485" y="2092485"/>
                  </a:lnTo>
                  <a:lnTo>
                    <a:pt x="0" y="209248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13"/>
              <a:stretch>
                <a:fillRect/>
              </a:stretch>
            </a:blipFill>
          </p:spPr>
          <p:txBody>
            <a:bodyPr/>
            <a:lstStyle/>
            <a:p>
              <a:endParaRPr lang="de-DE"/>
            </a:p>
          </p:txBody>
        </p:sp>
        <p:sp>
          <p:nvSpPr>
            <p:cNvPr id="57" name="TextBox 57"/>
            <p:cNvSpPr txBox="1"/>
            <p:nvPr/>
          </p:nvSpPr>
          <p:spPr>
            <a:xfrm>
              <a:off x="7375716" y="10829752"/>
              <a:ext cx="1697816" cy="762846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1540"/>
                </a:lnSpc>
              </a:pPr>
              <a:r>
                <a:rPr lang="en-US" sz="1100">
                  <a:solidFill>
                    <a:srgbClr val="000000"/>
                  </a:solidFill>
                  <a:latin typeface="Poppins"/>
                  <a:ea typeface="Poppins"/>
                  <a:cs typeface="Poppins"/>
                  <a:sym typeface="Poppins"/>
                </a:rPr>
                <a:t>... wenn es </a:t>
              </a:r>
            </a:p>
            <a:p>
              <a:pPr algn="ctr">
                <a:lnSpc>
                  <a:spcPts val="1540"/>
                </a:lnSpc>
              </a:pPr>
              <a:r>
                <a:rPr lang="en-US" sz="1100">
                  <a:solidFill>
                    <a:srgbClr val="000000"/>
                  </a:solidFill>
                  <a:latin typeface="Poppins"/>
                  <a:ea typeface="Poppins"/>
                  <a:cs typeface="Poppins"/>
                  <a:sym typeface="Poppins"/>
                </a:rPr>
                <a:t>erlaubt </a:t>
              </a:r>
            </a:p>
            <a:p>
              <a:pPr algn="ctr">
                <a:lnSpc>
                  <a:spcPts val="1540"/>
                </a:lnSpc>
              </a:pPr>
              <a:r>
                <a:rPr lang="en-US" sz="1100">
                  <a:solidFill>
                    <a:srgbClr val="000000"/>
                  </a:solidFill>
                  <a:latin typeface="Poppins"/>
                  <a:ea typeface="Poppins"/>
                  <a:cs typeface="Poppins"/>
                  <a:sym typeface="Poppins"/>
                </a:rPr>
                <a:t>ist.</a:t>
              </a:r>
            </a:p>
          </p:txBody>
        </p:sp>
        <p:sp>
          <p:nvSpPr>
            <p:cNvPr id="58" name="Freeform 58"/>
            <p:cNvSpPr/>
            <p:nvPr/>
          </p:nvSpPr>
          <p:spPr>
            <a:xfrm rot="5400000">
              <a:off x="1916270" y="8631880"/>
              <a:ext cx="1416905" cy="1802105"/>
            </a:xfrm>
            <a:custGeom>
              <a:avLst/>
              <a:gdLst/>
              <a:ahLst/>
              <a:cxnLst/>
              <a:rect l="l" t="t" r="r" b="b"/>
              <a:pathLst>
                <a:path w="1416905" h="1802105">
                  <a:moveTo>
                    <a:pt x="0" y="0"/>
                  </a:moveTo>
                  <a:lnTo>
                    <a:pt x="1416906" y="0"/>
                  </a:lnTo>
                  <a:lnTo>
                    <a:pt x="1416906" y="1802105"/>
                  </a:lnTo>
                  <a:lnTo>
                    <a:pt x="0" y="180210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3"/>
              <a:stretch>
                <a:fillRect/>
              </a:stretch>
            </a:blipFill>
          </p:spPr>
          <p:txBody>
            <a:bodyPr/>
            <a:lstStyle/>
            <a:p>
              <a:endParaRPr lang="de-DE"/>
            </a:p>
          </p:txBody>
        </p:sp>
        <p:sp>
          <p:nvSpPr>
            <p:cNvPr id="59" name="TextBox 59"/>
            <p:cNvSpPr txBox="1"/>
            <p:nvPr/>
          </p:nvSpPr>
          <p:spPr>
            <a:xfrm>
              <a:off x="1872982" y="9005459"/>
              <a:ext cx="1503482" cy="1016847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1539"/>
                </a:lnSpc>
              </a:pPr>
              <a:r>
                <a:rPr lang="en-US" sz="1099">
                  <a:solidFill>
                    <a:srgbClr val="000000"/>
                  </a:solidFill>
                  <a:latin typeface="Poppins"/>
                  <a:ea typeface="Poppins"/>
                  <a:cs typeface="Poppins"/>
                  <a:sym typeface="Poppins"/>
                </a:rPr>
                <a:t>Bei </a:t>
              </a:r>
            </a:p>
            <a:p>
              <a:pPr algn="ctr">
                <a:lnSpc>
                  <a:spcPts val="1539"/>
                </a:lnSpc>
              </a:pPr>
              <a:r>
                <a:rPr lang="en-US" sz="1099">
                  <a:solidFill>
                    <a:srgbClr val="000000"/>
                  </a:solidFill>
                  <a:latin typeface="Poppins"/>
                  <a:ea typeface="Poppins"/>
                  <a:cs typeface="Poppins"/>
                  <a:sym typeface="Poppins"/>
                </a:rPr>
                <a:t>Problemen </a:t>
              </a:r>
            </a:p>
            <a:p>
              <a:pPr algn="ctr">
                <a:lnSpc>
                  <a:spcPts val="1539"/>
                </a:lnSpc>
              </a:pPr>
              <a:r>
                <a:rPr lang="en-US" sz="1099">
                  <a:solidFill>
                    <a:srgbClr val="000000"/>
                  </a:solidFill>
                  <a:latin typeface="Poppins"/>
                  <a:ea typeface="Poppins"/>
                  <a:cs typeface="Poppins"/>
                  <a:sym typeface="Poppins"/>
                </a:rPr>
                <a:t>oder Warnungen ...</a:t>
              </a:r>
            </a:p>
          </p:txBody>
        </p:sp>
        <p:sp>
          <p:nvSpPr>
            <p:cNvPr id="60" name="Freeform 60"/>
            <p:cNvSpPr/>
            <p:nvPr/>
          </p:nvSpPr>
          <p:spPr>
            <a:xfrm rot="5400000">
              <a:off x="3790896" y="7168027"/>
              <a:ext cx="1416905" cy="1802105"/>
            </a:xfrm>
            <a:custGeom>
              <a:avLst/>
              <a:gdLst/>
              <a:ahLst/>
              <a:cxnLst/>
              <a:rect l="l" t="t" r="r" b="b"/>
              <a:pathLst>
                <a:path w="1416905" h="1802105">
                  <a:moveTo>
                    <a:pt x="0" y="0"/>
                  </a:moveTo>
                  <a:lnTo>
                    <a:pt x="1416906" y="0"/>
                  </a:lnTo>
                  <a:lnTo>
                    <a:pt x="1416906" y="1802105"/>
                  </a:lnTo>
                  <a:lnTo>
                    <a:pt x="0" y="180210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3"/>
              <a:stretch>
                <a:fillRect/>
              </a:stretch>
            </a:blipFill>
          </p:spPr>
          <p:txBody>
            <a:bodyPr/>
            <a:lstStyle/>
            <a:p>
              <a:endParaRPr lang="de-DE"/>
            </a:p>
          </p:txBody>
        </p:sp>
        <p:sp>
          <p:nvSpPr>
            <p:cNvPr id="61" name="TextBox 61"/>
            <p:cNvSpPr txBox="1"/>
            <p:nvPr/>
          </p:nvSpPr>
          <p:spPr>
            <a:xfrm>
              <a:off x="3770655" y="7668606"/>
              <a:ext cx="1503482" cy="762847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1539"/>
                </a:lnSpc>
              </a:pPr>
              <a:r>
                <a:rPr lang="en-US" sz="1099">
                  <a:solidFill>
                    <a:srgbClr val="000000"/>
                  </a:solidFill>
                  <a:latin typeface="Poppins"/>
                  <a:ea typeface="Poppins"/>
                  <a:cs typeface="Poppins"/>
                  <a:sym typeface="Poppins"/>
                </a:rPr>
                <a:t>Den Lade-</a:t>
              </a:r>
            </a:p>
            <a:p>
              <a:pPr algn="ctr">
                <a:lnSpc>
                  <a:spcPts val="1539"/>
                </a:lnSpc>
              </a:pPr>
              <a:r>
                <a:rPr lang="en-US" sz="1099">
                  <a:solidFill>
                    <a:srgbClr val="000000"/>
                  </a:solidFill>
                  <a:latin typeface="Poppins"/>
                  <a:ea typeface="Poppins"/>
                  <a:cs typeface="Poppins"/>
                  <a:sym typeface="Poppins"/>
                </a:rPr>
                <a:t>stand habe ich immer ...</a:t>
              </a:r>
            </a:p>
          </p:txBody>
        </p:sp>
        <p:sp>
          <p:nvSpPr>
            <p:cNvPr id="62" name="Freeform 62"/>
            <p:cNvSpPr/>
            <p:nvPr/>
          </p:nvSpPr>
          <p:spPr>
            <a:xfrm rot="5400000">
              <a:off x="1564118" y="5339701"/>
              <a:ext cx="1416905" cy="1802105"/>
            </a:xfrm>
            <a:custGeom>
              <a:avLst/>
              <a:gdLst/>
              <a:ahLst/>
              <a:cxnLst/>
              <a:rect l="l" t="t" r="r" b="b"/>
              <a:pathLst>
                <a:path w="1416905" h="1802105">
                  <a:moveTo>
                    <a:pt x="0" y="0"/>
                  </a:moveTo>
                  <a:lnTo>
                    <a:pt x="1416905" y="0"/>
                  </a:lnTo>
                  <a:lnTo>
                    <a:pt x="1416905" y="1802105"/>
                  </a:lnTo>
                  <a:lnTo>
                    <a:pt x="0" y="180210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3"/>
              <a:stretch>
                <a:fillRect/>
              </a:stretch>
            </a:blipFill>
          </p:spPr>
          <p:txBody>
            <a:bodyPr/>
            <a:lstStyle/>
            <a:p>
              <a:endParaRPr lang="de-DE"/>
            </a:p>
          </p:txBody>
        </p:sp>
        <p:sp>
          <p:nvSpPr>
            <p:cNvPr id="63" name="TextBox 63"/>
            <p:cNvSpPr txBox="1"/>
            <p:nvPr/>
          </p:nvSpPr>
          <p:spPr>
            <a:xfrm>
              <a:off x="1529208" y="5840280"/>
              <a:ext cx="1503482" cy="762847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1539"/>
                </a:lnSpc>
              </a:pPr>
              <a:r>
                <a:rPr lang="en-US" sz="1099">
                  <a:solidFill>
                    <a:srgbClr val="000000"/>
                  </a:solidFill>
                  <a:latin typeface="Poppins"/>
                  <a:ea typeface="Poppins"/>
                  <a:cs typeface="Poppins"/>
                  <a:sym typeface="Poppins"/>
                </a:rPr>
                <a:t>Wenn ich </a:t>
              </a:r>
            </a:p>
            <a:p>
              <a:pPr algn="ctr">
                <a:lnSpc>
                  <a:spcPts val="1539"/>
                </a:lnSpc>
              </a:pPr>
              <a:r>
                <a:rPr lang="en-US" sz="1099">
                  <a:solidFill>
                    <a:srgbClr val="000000"/>
                  </a:solidFill>
                  <a:latin typeface="Poppins"/>
                  <a:ea typeface="Poppins"/>
                  <a:cs typeface="Poppins"/>
                  <a:sym typeface="Poppins"/>
                </a:rPr>
                <a:t>etwas </a:t>
              </a:r>
            </a:p>
            <a:p>
              <a:pPr algn="ctr">
                <a:lnSpc>
                  <a:spcPts val="1539"/>
                </a:lnSpc>
              </a:pPr>
              <a:r>
                <a:rPr lang="en-US" sz="1099">
                  <a:solidFill>
                    <a:srgbClr val="000000"/>
                  </a:solidFill>
                  <a:latin typeface="Poppins"/>
                  <a:ea typeface="Poppins"/>
                  <a:cs typeface="Poppins"/>
                  <a:sym typeface="Poppins"/>
                </a:rPr>
                <a:t>anhöre ...</a:t>
              </a:r>
            </a:p>
          </p:txBody>
        </p:sp>
        <p:sp>
          <p:nvSpPr>
            <p:cNvPr id="64" name="TextBox 64"/>
            <p:cNvSpPr txBox="1"/>
            <p:nvPr/>
          </p:nvSpPr>
          <p:spPr>
            <a:xfrm>
              <a:off x="1611549" y="13376717"/>
              <a:ext cx="6666805" cy="362743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l">
                <a:lnSpc>
                  <a:spcPts val="1120"/>
                </a:lnSpc>
              </a:pPr>
              <a:r>
                <a:rPr lang="en-US" sz="800" b="1">
                  <a:solidFill>
                    <a:srgbClr val="000000"/>
                  </a:solidFill>
                  <a:latin typeface="Poppins Bold"/>
                  <a:ea typeface="Poppins Bold"/>
                  <a:cs typeface="Poppins Bold"/>
                  <a:sym typeface="Poppins Bold"/>
                </a:rPr>
                <a:t>Tablet-Kompass</a:t>
              </a:r>
              <a:r>
                <a:rPr lang="en-US" sz="800">
                  <a:solidFill>
                    <a:srgbClr val="000000"/>
                  </a:solidFill>
                  <a:latin typeface="Poppins"/>
                  <a:ea typeface="Poppins"/>
                  <a:cs typeface="Poppins"/>
                  <a:sym typeface="Poppins"/>
                </a:rPr>
                <a:t> </a:t>
              </a:r>
              <a:r>
                <a:rPr lang="en-US" sz="800" b="1">
                  <a:solidFill>
                    <a:srgbClr val="000000"/>
                  </a:solidFill>
                  <a:latin typeface="Poppins Bold"/>
                  <a:ea typeface="Poppins Bold"/>
                  <a:cs typeface="Poppins Bold"/>
                  <a:sym typeface="Poppins Bold"/>
                </a:rPr>
                <a:t>GS </a:t>
              </a:r>
              <a:r>
                <a:rPr lang="en-US" sz="800">
                  <a:solidFill>
                    <a:srgbClr val="000000"/>
                  </a:solidFill>
                  <a:latin typeface="Poppins"/>
                  <a:ea typeface="Poppins"/>
                  <a:cs typeface="Poppins"/>
                  <a:sym typeface="Poppins"/>
                </a:rPr>
                <a:t>| Modul 1 - Kapitel 1.1 | Tablet-Regeln  </a:t>
              </a:r>
            </a:p>
            <a:p>
              <a:pPr algn="l">
                <a:lnSpc>
                  <a:spcPts val="1120"/>
                </a:lnSpc>
              </a:pPr>
              <a:endParaRPr lang="en-US" sz="80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endParaRPr>
            </a:p>
          </p:txBody>
        </p:sp>
        <p:sp>
          <p:nvSpPr>
            <p:cNvPr id="65" name="TextBox 65"/>
            <p:cNvSpPr txBox="1"/>
            <p:nvPr/>
          </p:nvSpPr>
          <p:spPr>
            <a:xfrm>
              <a:off x="7630659" y="13390265"/>
              <a:ext cx="2501497" cy="182112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r">
                <a:lnSpc>
                  <a:spcPts val="1120"/>
                </a:lnSpc>
              </a:pPr>
              <a:r>
                <a:rPr lang="en-US" sz="800">
                  <a:solidFill>
                    <a:srgbClr val="000000"/>
                  </a:solidFill>
                  <a:latin typeface="Poppins"/>
                  <a:ea typeface="Poppins"/>
                  <a:cs typeface="Poppins"/>
                  <a:sym typeface="Poppins"/>
                </a:rPr>
                <a:t>Lizenz: CC BY-SA 4.0 ISB (München)</a:t>
              </a:r>
            </a:p>
          </p:txBody>
        </p:sp>
        <p:sp>
          <p:nvSpPr>
            <p:cNvPr id="66" name="TextBox 66"/>
            <p:cNvSpPr txBox="1"/>
            <p:nvPr/>
          </p:nvSpPr>
          <p:spPr>
            <a:xfrm>
              <a:off x="7534407" y="681720"/>
              <a:ext cx="1503482" cy="670983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1399"/>
                </a:lnSpc>
              </a:pPr>
              <a:r>
                <a:rPr lang="en-US" sz="999">
                  <a:solidFill>
                    <a:srgbClr val="000000"/>
                  </a:solidFill>
                  <a:latin typeface="Poppins"/>
                  <a:ea typeface="Poppins"/>
                  <a:cs typeface="Poppins"/>
                  <a:sym typeface="Poppins"/>
                </a:rPr>
                <a:t>Lass uns </a:t>
              </a:r>
            </a:p>
            <a:p>
              <a:pPr algn="ctr">
                <a:lnSpc>
                  <a:spcPts val="1399"/>
                </a:lnSpc>
              </a:pPr>
              <a:r>
                <a:rPr lang="en-US" sz="999">
                  <a:solidFill>
                    <a:srgbClr val="000000"/>
                  </a:solidFill>
                  <a:latin typeface="Poppins"/>
                  <a:ea typeface="Poppins"/>
                  <a:cs typeface="Poppins"/>
                  <a:sym typeface="Poppins"/>
                </a:rPr>
                <a:t>gleich </a:t>
              </a:r>
            </a:p>
            <a:p>
              <a:pPr algn="ctr">
                <a:lnSpc>
                  <a:spcPts val="1399"/>
                </a:lnSpc>
              </a:pPr>
              <a:r>
                <a:rPr lang="en-US" sz="999">
                  <a:solidFill>
                    <a:srgbClr val="000000"/>
                  </a:solidFill>
                  <a:latin typeface="Poppins"/>
                  <a:ea typeface="Poppins"/>
                  <a:cs typeface="Poppins"/>
                  <a:sym typeface="Poppins"/>
                </a:rPr>
                <a:t>loslegen, Ida!</a:t>
              </a:r>
            </a:p>
          </p:txBody>
        </p:sp>
        <p:sp>
          <p:nvSpPr>
            <p:cNvPr id="67" name="TextBox 67"/>
            <p:cNvSpPr txBox="1"/>
            <p:nvPr/>
          </p:nvSpPr>
          <p:spPr>
            <a:xfrm>
              <a:off x="2045713" y="3074813"/>
              <a:ext cx="2024327" cy="311362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1960"/>
                </a:lnSpc>
                <a:spcBef>
                  <a:spcPct val="0"/>
                </a:spcBef>
              </a:pPr>
              <a:r>
                <a:rPr lang="en-US" sz="1400">
                  <a:solidFill>
                    <a:srgbClr val="000000"/>
                  </a:solidFill>
                  <a:latin typeface="Lexend Deca Medium"/>
                  <a:ea typeface="Lexend Deca Medium"/>
                  <a:cs typeface="Lexend Deca Medium"/>
                  <a:sym typeface="Lexend Deca"/>
                </a:rPr>
                <a:t>Jetzt bist du dran</a:t>
              </a:r>
            </a:p>
          </p:txBody>
        </p:sp>
        <p:sp>
          <p:nvSpPr>
            <p:cNvPr id="68" name="Freeform 68"/>
            <p:cNvSpPr/>
            <p:nvPr/>
          </p:nvSpPr>
          <p:spPr>
            <a:xfrm rot="5400000">
              <a:off x="5806168" y="3954490"/>
              <a:ext cx="1416905" cy="1802105"/>
            </a:xfrm>
            <a:custGeom>
              <a:avLst/>
              <a:gdLst/>
              <a:ahLst/>
              <a:cxnLst/>
              <a:rect l="l" t="t" r="r" b="b"/>
              <a:pathLst>
                <a:path w="1416905" h="1802105">
                  <a:moveTo>
                    <a:pt x="0" y="0"/>
                  </a:moveTo>
                  <a:lnTo>
                    <a:pt x="1416906" y="0"/>
                  </a:lnTo>
                  <a:lnTo>
                    <a:pt x="1416906" y="1802105"/>
                  </a:lnTo>
                  <a:lnTo>
                    <a:pt x="0" y="180210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3"/>
              <a:stretch>
                <a:fillRect/>
              </a:stretch>
            </a:blipFill>
          </p:spPr>
          <p:txBody>
            <a:bodyPr/>
            <a:lstStyle/>
            <a:p>
              <a:endParaRPr lang="de-DE"/>
            </a:p>
          </p:txBody>
        </p:sp>
        <p:sp>
          <p:nvSpPr>
            <p:cNvPr id="69" name="TextBox 69"/>
            <p:cNvSpPr txBox="1"/>
            <p:nvPr/>
          </p:nvSpPr>
          <p:spPr>
            <a:xfrm>
              <a:off x="5762880" y="4455069"/>
              <a:ext cx="1503482" cy="762847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1539"/>
                </a:lnSpc>
              </a:pPr>
              <a:r>
                <a:rPr lang="en-US" sz="1099">
                  <a:solidFill>
                    <a:srgbClr val="000000"/>
                  </a:solidFill>
                  <a:latin typeface="Poppins"/>
                  <a:ea typeface="Poppins"/>
                  <a:cs typeface="Poppins"/>
                  <a:sym typeface="Poppins"/>
                </a:rPr>
                <a:t>Wenn ich mit meiner Arbeit fertig bin ...</a:t>
              </a:r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209</Words>
  <Application>Microsoft Macintosh PowerPoint</Application>
  <PresentationFormat>Benutzerdefiniert</PresentationFormat>
  <Paragraphs>65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7" baseType="lpstr">
      <vt:lpstr>Calibri</vt:lpstr>
      <vt:lpstr>Lexend Deca Medium</vt:lpstr>
      <vt:lpstr>Arial</vt:lpstr>
      <vt:lpstr>Poppins Bold</vt:lpstr>
      <vt:lpstr>Poppins</vt:lpstr>
      <vt:lpstr>Office Theme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Mitmachheft mit Login</dc:title>
  <cp:lastModifiedBy>Marion Weigelt</cp:lastModifiedBy>
  <cp:revision>1</cp:revision>
  <dcterms:created xsi:type="dcterms:W3CDTF">2006-08-16T00:00:00Z</dcterms:created>
  <dcterms:modified xsi:type="dcterms:W3CDTF">2026-01-28T17:57:01Z</dcterms:modified>
  <dc:identifier>DAGwmhrXSr4</dc:identifier>
</cp:coreProperties>
</file>