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70" r:id="rId3"/>
    <p:sldId id="271" r:id="rId4"/>
    <p:sldId id="265" r:id="rId5"/>
    <p:sldId id="273" r:id="rId6"/>
    <p:sldId id="27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 Impuls" id="{5663960F-A406-314F-9B90-330E8FD2C3A7}">
          <p14:sldIdLst>
            <p14:sldId id="262"/>
            <p14:sldId id="270"/>
            <p14:sldId id="271"/>
          </p14:sldIdLst>
        </p14:section>
        <p14:section name="2 Weblektion" id="{C161443D-1676-2246-AD9B-2B28B830A68E}">
          <p14:sldIdLst>
            <p14:sldId id="265"/>
          </p14:sldIdLst>
        </p14:section>
        <p14:section name="3 Plenum" id="{077E0707-B2E6-1E4C-81C9-55991CF5E4B6}">
          <p14:sldIdLst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DF8"/>
    <a:srgbClr val="00AADA"/>
    <a:srgbClr val="EFEFEF"/>
    <a:srgbClr val="CD3D01"/>
    <a:srgbClr val="CD7207"/>
    <a:srgbClr val="DFE2E7"/>
    <a:srgbClr val="D42C67"/>
    <a:srgbClr val="561229"/>
    <a:srgbClr val="83B11B"/>
    <a:srgbClr val="008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5"/>
    <p:restoredTop sz="92901"/>
  </p:normalViewPr>
  <p:slideViewPr>
    <p:cSldViewPr snapToGrid="0">
      <p:cViewPr varScale="1">
        <p:scale>
          <a:sx n="119" d="100"/>
          <a:sy n="119" d="100"/>
        </p:scale>
        <p:origin x="224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42E3BE-2025-0A4C-430D-3055D539A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9CBF9E-6964-0D29-C111-1B4418B88E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3655-395E-6C4D-BAAD-6ADC961FA2F1}" type="datetimeFigureOut">
              <a:rPr lang="de-DE" smtClean="0"/>
              <a:t>27.08.25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91EBE2-E641-E250-1968-406BF9C5D8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F4C730-C996-0006-813E-F461B50F5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54FC-B5C1-D54A-BF7B-65134CDFA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8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33A2-9DA1-1040-923B-F2A82A519105}" type="datetimeFigureOut">
              <a:rPr lang="de-DE" smtClean="0"/>
              <a:t>27.08.25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16DA-9958-AA47-B01A-BEB624313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16DA-9958-AA47-B01A-BEB6243133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2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Balkon (links oben):</a:t>
            </a:r>
            <a:r>
              <a:rPr lang="de-DE" dirty="0"/>
              <a:t> Person steht am Balkon. </a:t>
            </a:r>
            <a:r>
              <a:rPr lang="de-DE" b="1" dirty="0" err="1"/>
              <a:t>Smartspeaker</a:t>
            </a:r>
            <a:r>
              <a:rPr lang="de-DE" b="1" dirty="0"/>
              <a:t>:</a:t>
            </a:r>
            <a:r>
              <a:rPr lang="de-DE" dirty="0"/>
              <a:t> Musik starten, Wetter checken, kurze Fragen.</a:t>
            </a:r>
          </a:p>
          <a:p>
            <a:r>
              <a:rPr lang="de-DE" b="1" dirty="0"/>
              <a:t>Vorne links – Läufer:</a:t>
            </a:r>
            <a:r>
              <a:rPr lang="de-DE" dirty="0"/>
              <a:t> Handy am Oberarm, </a:t>
            </a:r>
            <a:r>
              <a:rPr lang="de-DE" b="1" dirty="0"/>
              <a:t>Smartwatch</a:t>
            </a:r>
            <a:r>
              <a:rPr lang="de-DE" dirty="0"/>
              <a:t> am Handgelenk. </a:t>
            </a:r>
            <a:r>
              <a:rPr lang="de-DE" b="1" dirty="0"/>
              <a:t>KI:</a:t>
            </a:r>
            <a:r>
              <a:rPr lang="de-DE" dirty="0"/>
              <a:t> Schritte &amp; Puls, Erholungstipp, Strecken-Vorschlag, Tempo-Playlist.</a:t>
            </a:r>
          </a:p>
          <a:p>
            <a:r>
              <a:rPr lang="de-DE" b="1" dirty="0"/>
              <a:t>Mitte – Fahrrad &amp; Kopfhörer:</a:t>
            </a:r>
            <a:r>
              <a:rPr lang="de-DE" dirty="0"/>
              <a:t> Person schiebt Rad. </a:t>
            </a:r>
            <a:r>
              <a:rPr lang="de-DE" b="1" dirty="0"/>
              <a:t>KI:</a:t>
            </a:r>
            <a:r>
              <a:rPr lang="de-DE" dirty="0"/>
              <a:t> Musik-Vorschläge, „</a:t>
            </a:r>
            <a:r>
              <a:rPr lang="de-DE" b="0" dirty="0"/>
              <a:t>Straßenmodus</a:t>
            </a:r>
            <a:r>
              <a:rPr lang="de-DE" dirty="0"/>
              <a:t>“ (z. T. KI-gestützt) lässt wichtige Geräusche durch, Hinweis bei Gefahr/Stress.</a:t>
            </a:r>
          </a:p>
          <a:p>
            <a:r>
              <a:rPr lang="de-DE" b="1" dirty="0"/>
              <a:t>Rechts – Stufen Haus 12:</a:t>
            </a:r>
            <a:r>
              <a:rPr lang="de-DE" dirty="0"/>
              <a:t> Person mit Smartphone. </a:t>
            </a:r>
            <a:r>
              <a:rPr lang="de-DE" b="1" dirty="0"/>
              <a:t>KI:</a:t>
            </a:r>
            <a:r>
              <a:rPr lang="de-DE" dirty="0"/>
              <a:t> Gesicht entsperrt, Chat-Antwortvorschläge, Suchergebnisse passend zur Person.</a:t>
            </a:r>
          </a:p>
          <a:p>
            <a:r>
              <a:rPr lang="de-DE" b="1" dirty="0"/>
              <a:t>Vorne rechts – Blumenbeet:</a:t>
            </a:r>
            <a:r>
              <a:rPr lang="de-DE" dirty="0"/>
              <a:t> Person pflückt Blumen, </a:t>
            </a:r>
            <a:r>
              <a:rPr lang="de-DE" b="1" dirty="0"/>
              <a:t>Smartwatch</a:t>
            </a:r>
            <a:r>
              <a:rPr lang="de-DE" dirty="0"/>
              <a:t> sichtbar; Handy im Gras. </a:t>
            </a:r>
            <a:r>
              <a:rPr lang="de-DE" b="1" dirty="0"/>
              <a:t>KI:</a:t>
            </a:r>
            <a:r>
              <a:rPr lang="de-DE" dirty="0"/>
              <a:t> Pflanzenerkennung, Pollen-Info, ruhige Playlist.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16DA-9958-AA47-B01A-BEB6243133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32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BD20-89CF-891C-2234-41D9FA67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F01AFA-8330-0E47-85FD-8FF1FF341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6A8C67-D07F-99A7-01A0-4A32D20F9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Balkon (links oben):</a:t>
            </a:r>
            <a:r>
              <a:rPr lang="de-DE" dirty="0"/>
              <a:t> Person steht am Balkon. </a:t>
            </a:r>
            <a:r>
              <a:rPr lang="de-DE" b="1" dirty="0" err="1"/>
              <a:t>Smartspeaker</a:t>
            </a:r>
            <a:r>
              <a:rPr lang="de-DE" b="1" dirty="0"/>
              <a:t>:</a:t>
            </a:r>
            <a:r>
              <a:rPr lang="de-DE" dirty="0"/>
              <a:t> Musik starten, Wetter checken, kurze Fragen.</a:t>
            </a:r>
          </a:p>
          <a:p>
            <a:r>
              <a:rPr lang="de-DE" b="1" dirty="0"/>
              <a:t>Vorne links – Läufer:</a:t>
            </a:r>
            <a:r>
              <a:rPr lang="de-DE" dirty="0"/>
              <a:t> Handy am Oberarm, </a:t>
            </a:r>
            <a:r>
              <a:rPr lang="de-DE" b="1" dirty="0"/>
              <a:t>Smartwatch</a:t>
            </a:r>
            <a:r>
              <a:rPr lang="de-DE" dirty="0"/>
              <a:t> am Handgelenk. </a:t>
            </a:r>
            <a:r>
              <a:rPr lang="de-DE" b="1" dirty="0"/>
              <a:t>KI:</a:t>
            </a:r>
            <a:r>
              <a:rPr lang="de-DE" dirty="0"/>
              <a:t> Schritte &amp; Puls, Erholungstipp, Strecken-Vorschlag, Tempo-Playlist.</a:t>
            </a:r>
          </a:p>
          <a:p>
            <a:r>
              <a:rPr lang="de-DE" b="1" dirty="0"/>
              <a:t>Mitte – Fahrrad &amp; Kopfhörer:</a:t>
            </a:r>
            <a:r>
              <a:rPr lang="de-DE" dirty="0"/>
              <a:t> Person schiebt Rad. </a:t>
            </a:r>
            <a:r>
              <a:rPr lang="de-DE" b="1" dirty="0"/>
              <a:t>KI:</a:t>
            </a:r>
            <a:r>
              <a:rPr lang="de-DE" dirty="0"/>
              <a:t> Musik-Vorschläge, „</a:t>
            </a:r>
            <a:r>
              <a:rPr lang="de-DE" b="0" dirty="0"/>
              <a:t>Straßenmodus</a:t>
            </a:r>
            <a:r>
              <a:rPr lang="de-DE" dirty="0"/>
              <a:t>“ (z. T. KI-gestützt) lässt wichtige Geräusche durch, Hinweis bei Gefahr/Stress.</a:t>
            </a:r>
          </a:p>
          <a:p>
            <a:r>
              <a:rPr lang="de-DE" b="1" dirty="0"/>
              <a:t>Rechts – Stufen Haus 12:</a:t>
            </a:r>
            <a:r>
              <a:rPr lang="de-DE" dirty="0"/>
              <a:t> Person mit Smartphone. </a:t>
            </a:r>
            <a:r>
              <a:rPr lang="de-DE" b="1" dirty="0"/>
              <a:t>KI:</a:t>
            </a:r>
            <a:r>
              <a:rPr lang="de-DE" dirty="0"/>
              <a:t> Gesicht entsperrt, Chat-Antwortvorschläge, Suchergebnisse passend zur Person.</a:t>
            </a:r>
          </a:p>
          <a:p>
            <a:r>
              <a:rPr lang="de-DE" b="1" dirty="0"/>
              <a:t>Vorne rechts – Blumenbeet:</a:t>
            </a:r>
            <a:r>
              <a:rPr lang="de-DE" dirty="0"/>
              <a:t> Person pflückt Blumen, </a:t>
            </a:r>
            <a:r>
              <a:rPr lang="de-DE" b="1" dirty="0"/>
              <a:t>Smartwatch</a:t>
            </a:r>
            <a:r>
              <a:rPr lang="de-DE" dirty="0"/>
              <a:t> sichtbar; Handy im Gras. </a:t>
            </a:r>
            <a:r>
              <a:rPr lang="de-DE" b="1" dirty="0"/>
              <a:t>KI:</a:t>
            </a:r>
            <a:r>
              <a:rPr lang="de-DE" dirty="0"/>
              <a:t> Pflanzenerkennung, Pollen-Info, ruhige Playlist.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6E307D-4E9F-62DF-4905-A5BBA95BA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16DA-9958-AA47-B01A-BEB6243133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58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l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E398C73-C49D-C1A7-4C43-04B5881BC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5EE7D0F-444A-F219-DDFC-790329771000}"/>
              </a:ext>
            </a:extLst>
          </p:cNvPr>
          <p:cNvSpPr/>
          <p:nvPr userDrawn="1"/>
        </p:nvSpPr>
        <p:spPr>
          <a:xfrm>
            <a:off x="1167540" y="2105361"/>
            <a:ext cx="2868978" cy="3367666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77C08DA7-3144-EADB-F8EF-D1DB3ECABC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Titel Weblektion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6063A2F-4849-E8EB-ABBE-1ECF307B1B6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3B3EBE-21A7-B54A-299B-96EB08A621BA}"/>
              </a:ext>
            </a:extLst>
          </p:cNvPr>
          <p:cNvSpPr txBox="1"/>
          <p:nvPr userDrawn="1"/>
        </p:nvSpPr>
        <p:spPr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tkinson Hyperlegible" pitchFamily="2" charset="0"/>
              </a:rPr>
              <a:t>Scanne den QR-Code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C8BC28A-20A5-EC25-1B99-5907A2C7D407}"/>
              </a:ext>
            </a:extLst>
          </p:cNvPr>
          <p:cNvSpPr/>
          <p:nvPr userDrawn="1"/>
        </p:nvSpPr>
        <p:spPr>
          <a:xfrm>
            <a:off x="5165932" y="2594953"/>
            <a:ext cx="5779018" cy="943390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D38939C-9887-F39A-928C-F7037BDC7D3E}"/>
              </a:ext>
            </a:extLst>
          </p:cNvPr>
          <p:cNvGrpSpPr/>
          <p:nvPr userDrawn="1"/>
        </p:nvGrpSpPr>
        <p:grpSpPr>
          <a:xfrm>
            <a:off x="6226390" y="2728966"/>
            <a:ext cx="4606740" cy="690158"/>
            <a:chOff x="6226390" y="3011963"/>
            <a:chExt cx="4606740" cy="69015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342D14-5972-21EE-FB09-94675FDB4A04}"/>
                </a:ext>
              </a:extLst>
            </p:cNvPr>
            <p:cNvSpPr txBox="1"/>
            <p:nvPr userDrawn="1"/>
          </p:nvSpPr>
          <p:spPr>
            <a:xfrm>
              <a:off x="6226390" y="3011963"/>
              <a:ext cx="4461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Atkinson Hyperlegible" pitchFamily="2" charset="0"/>
                </a:rPr>
                <a:t>Kopfhörer bereithalten!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E452432-8C0A-4569-5EBC-552BED67F1BB}"/>
                </a:ext>
              </a:extLst>
            </p:cNvPr>
            <p:cNvSpPr txBox="1"/>
            <p:nvPr userDrawn="1"/>
          </p:nvSpPr>
          <p:spPr>
            <a:xfrm>
              <a:off x="6226391" y="3332789"/>
              <a:ext cx="46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0" dirty="0">
                  <a:latin typeface="Atkinson Hyperlegible" pitchFamily="2" charset="0"/>
                </a:rPr>
                <a:t>Du brauchst sie für Videos und Audios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EAE78B9-2206-C72F-E2B9-7960ED42D05E}"/>
              </a:ext>
            </a:extLst>
          </p:cNvPr>
          <p:cNvSpPr txBox="1"/>
          <p:nvPr userDrawn="1"/>
        </p:nvSpPr>
        <p:spPr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Lexend Deca" pitchFamily="2" charset="77"/>
                <a:cs typeface="Lexend Deca" pitchFamily="2" charset="77"/>
              </a:rPr>
              <a:t>Jetzt bist du dran!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C091A33F-F03E-C711-031F-7016B30987DA}"/>
              </a:ext>
            </a:extLst>
          </p:cNvPr>
          <p:cNvSpPr/>
          <p:nvPr userDrawn="1"/>
        </p:nvSpPr>
        <p:spPr>
          <a:xfrm>
            <a:off x="5165932" y="3694657"/>
            <a:ext cx="5779018" cy="1734587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615D818-B674-7A39-0FDE-110ABF3EE99E}"/>
              </a:ext>
            </a:extLst>
          </p:cNvPr>
          <p:cNvSpPr txBox="1"/>
          <p:nvPr userDrawn="1"/>
        </p:nvSpPr>
        <p:spPr>
          <a:xfrm>
            <a:off x="5423369" y="3781081"/>
            <a:ext cx="44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Atkinson Hyperlegible" pitchFamily="2" charset="0"/>
              </a:rPr>
              <a:t>So gehst du vor: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33FC32-7ACC-F47A-1BE2-9EB7B4381E8B}"/>
              </a:ext>
            </a:extLst>
          </p:cNvPr>
          <p:cNvSpPr txBox="1"/>
          <p:nvPr userDrawn="1"/>
        </p:nvSpPr>
        <p:spPr>
          <a:xfrm>
            <a:off x="5423369" y="4150018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Öffne die Weblektion mit deinem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Bearbeite alle Aufgaben der Reihe 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Bei Fragen: Melde dich leise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Arbeite in deinem eigenen Tempo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96029A1-9688-9124-EE80-2EA4B03F39AE}"/>
              </a:ext>
            </a:extLst>
          </p:cNvPr>
          <p:cNvSpPr txBox="1"/>
          <p:nvPr userDrawn="1"/>
        </p:nvSpPr>
        <p:spPr>
          <a:xfrm>
            <a:off x="1182589" y="5106535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>
                <a:latin typeface="Atkinson Hyperlegible" pitchFamily="2" charset="0"/>
              </a:rPr>
              <a:t>und starte die Weblektion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1FD807B2-B45E-5F86-641F-FFE7DD25897E}"/>
              </a:ext>
            </a:extLst>
          </p:cNvPr>
          <p:cNvSpPr/>
          <p:nvPr userDrawn="1"/>
        </p:nvSpPr>
        <p:spPr>
          <a:xfrm>
            <a:off x="494503" y="5627657"/>
            <a:ext cx="11202992" cy="494129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4C4F428-4728-1B2F-1CD6-F1DE4600A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0434" y="5652744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9641C84-4AD3-1291-7E89-3A9508AE4EE9}"/>
              </a:ext>
            </a:extLst>
          </p:cNvPr>
          <p:cNvCxnSpPr>
            <a:cxnSpLocks/>
          </p:cNvCxnSpPr>
          <p:nvPr userDrawn="1"/>
        </p:nvCxnSpPr>
        <p:spPr>
          <a:xfrm>
            <a:off x="1182589" y="4823423"/>
            <a:ext cx="285392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8EB8124-A5CD-8CF8-D237-A404C29D7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6387" y="2684298"/>
            <a:ext cx="756863" cy="7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0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</p:spTree>
    <p:extLst>
      <p:ext uri="{BB962C8B-B14F-4D97-AF65-F5344CB8AC3E}">
        <p14:creationId xmlns:p14="http://schemas.microsoft.com/office/powerpoint/2010/main" val="12631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A54DBC68-A7F1-B86C-2FC3-3759433BC4BD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2F737D1A-EC7F-F984-0761-0650E5A4D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3450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73561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06943E-2346-25DD-68E0-FE005593CC67}"/>
              </a:ext>
            </a:extLst>
          </p:cNvPr>
          <p:cNvSpPr/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E44E6B5-384B-B137-A2E7-E8CD2590F69C}"/>
              </a:ext>
            </a:extLst>
          </p:cNvPr>
          <p:cNvSpPr/>
          <p:nvPr userDrawn="1"/>
        </p:nvSpPr>
        <p:spPr>
          <a:xfrm>
            <a:off x="3267669" y="4113953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87043192-3C7F-61ED-2697-F42D9D2718E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2A480375-3D2F-E215-5B64-A0210FAF00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DC98A5F3-E493-7ACF-B017-00567BD7EF93}"/>
              </a:ext>
            </a:extLst>
          </p:cNvPr>
          <p:cNvSpPr/>
          <p:nvPr userDrawn="1"/>
        </p:nvSpPr>
        <p:spPr>
          <a:xfrm>
            <a:off x="7430956" y="4139334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99330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AA122EC2-9270-7A70-87F3-7F39F7C5D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568274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8B7B00E0-0D7A-5897-F1B8-CD3412E0A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34545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CC3AF16-974A-F9A4-EAA5-7F372BA16319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46AB79A-2071-9FCE-E5F6-BFC33729F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98273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33167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6129C4D9-F4E8-9FB9-6E01-ADBA59FDD9AE}"/>
              </a:ext>
            </a:extLst>
          </p:cNvPr>
          <p:cNvSpPr/>
          <p:nvPr userDrawn="1"/>
        </p:nvSpPr>
        <p:spPr>
          <a:xfrm>
            <a:off x="1196825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DF0C93A-DE0D-57B2-87EC-D958576F5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825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449987"/>
            <a:ext cx="2853928" cy="8406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3C1E5055-6994-5685-CB23-6DBB467EFFDF}"/>
              </a:ext>
            </a:extLst>
          </p:cNvPr>
          <p:cNvSpPr/>
          <p:nvPr userDrawn="1"/>
        </p:nvSpPr>
        <p:spPr>
          <a:xfrm>
            <a:off x="5360112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47108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99675025-7F07-BA73-7D40-1F3C634687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0112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478534"/>
            <a:ext cx="2853928" cy="8108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C3B1323-E807-05C3-C8D1-C77A31015238}"/>
              </a:ext>
            </a:extLst>
          </p:cNvPr>
          <p:cNvSpPr/>
          <p:nvPr userDrawn="1"/>
        </p:nvSpPr>
        <p:spPr>
          <a:xfrm>
            <a:off x="9507189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8D40A6DC-F33C-C33C-FF27-D84AB4E274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471460"/>
            <a:ext cx="2853928" cy="8199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439D197-5B88-A8D1-32FB-FAC1A883D43C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88E8C3DF-9AE7-0D5A-EF8C-6EAC00F5F4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0744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60C46B5-E582-7534-02D5-4FD12380CAB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913E94A-4695-68B8-154A-D8D95616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16462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88093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E2B91BBF-B607-7B41-E94E-26F832F22167}"/>
              </a:ext>
            </a:extLst>
          </p:cNvPr>
          <p:cNvSpPr/>
          <p:nvPr userDrawn="1"/>
        </p:nvSpPr>
        <p:spPr>
          <a:xfrm>
            <a:off x="1121860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B8B55651-0770-4824-54EA-5F0DD3927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860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87BC84D3-5EDA-79A2-9037-91CC4F42A113}"/>
              </a:ext>
            </a:extLst>
          </p:cNvPr>
          <p:cNvSpPr/>
          <p:nvPr userDrawn="1"/>
        </p:nvSpPr>
        <p:spPr>
          <a:xfrm>
            <a:off x="3978585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1" name="Textplatzhalter 12">
            <a:extLst>
              <a:ext uri="{FF2B5EF4-FFF2-40B4-BE49-F238E27FC236}">
                <a16:creationId xmlns:a16="http://schemas.microsoft.com/office/drawing/2014/main" id="{FF0C5F51-CCA5-B3AA-62CC-C7AC34029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8585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3" name="Freeform 34">
            <a:extLst>
              <a:ext uri="{FF2B5EF4-FFF2-40B4-BE49-F238E27FC236}">
                <a16:creationId xmlns:a16="http://schemas.microsoft.com/office/drawing/2014/main" id="{46016398-9CEC-B80C-2C97-F679585E33A3}"/>
              </a:ext>
            </a:extLst>
          </p:cNvPr>
          <p:cNvSpPr/>
          <p:nvPr userDrawn="1"/>
        </p:nvSpPr>
        <p:spPr>
          <a:xfrm>
            <a:off x="6869742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5" name="Textplatzhalter 12">
            <a:extLst>
              <a:ext uri="{FF2B5EF4-FFF2-40B4-BE49-F238E27FC236}">
                <a16:creationId xmlns:a16="http://schemas.microsoft.com/office/drawing/2014/main" id="{4218010B-7767-8815-0EE8-F65E37A335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742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1801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4" name="Freeform 34">
            <a:extLst>
              <a:ext uri="{FF2B5EF4-FFF2-40B4-BE49-F238E27FC236}">
                <a16:creationId xmlns:a16="http://schemas.microsoft.com/office/drawing/2014/main" id="{B1FF04A1-E3E0-4752-5F78-CC9BF8D55D26}"/>
              </a:ext>
            </a:extLst>
          </p:cNvPr>
          <p:cNvSpPr/>
          <p:nvPr userDrawn="1"/>
        </p:nvSpPr>
        <p:spPr>
          <a:xfrm>
            <a:off x="9716148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endParaRPr lang="de-DE"/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6" name="Textplatzhalter 12">
            <a:extLst>
              <a:ext uri="{FF2B5EF4-FFF2-40B4-BE49-F238E27FC236}">
                <a16:creationId xmlns:a16="http://schemas.microsoft.com/office/drawing/2014/main" id="{7D3D653C-E449-E80C-D5C6-DC5B653203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16148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1E498C0B-CCD7-AEC9-048D-C034128DE02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81" name="Textplatzhalter 12">
            <a:extLst>
              <a:ext uri="{FF2B5EF4-FFF2-40B4-BE49-F238E27FC236}">
                <a16:creationId xmlns:a16="http://schemas.microsoft.com/office/drawing/2014/main" id="{41D4017C-5BD8-7472-AF33-769D53801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0722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1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B7D80EF-75EE-8CA0-333A-4BD93178ED2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064A07A6-5871-033E-832D-5C2A1E190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208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B62B1AF-78C7-A62F-35C4-23B80E1FF9CA}"/>
              </a:ext>
            </a:extLst>
          </p:cNvPr>
          <p:cNvSpPr/>
          <p:nvPr userDrawn="1"/>
        </p:nvSpPr>
        <p:spPr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9DFE6629-CA30-87E4-648A-DAF9DB08433D}"/>
              </a:ext>
            </a:extLst>
          </p:cNvPr>
          <p:cNvSpPr/>
          <p:nvPr userDrawn="1"/>
        </p:nvSpPr>
        <p:spPr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991C936B-2961-30B5-9C0A-3C63E2076341}"/>
              </a:ext>
            </a:extLst>
          </p:cNvPr>
          <p:cNvSpPr/>
          <p:nvPr userDrawn="1"/>
        </p:nvSpPr>
        <p:spPr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FC19D240-59EB-CCDD-3645-BC9622C78C14}"/>
              </a:ext>
            </a:extLst>
          </p:cNvPr>
          <p:cNvSpPr txBox="1"/>
          <p:nvPr userDrawn="1"/>
        </p:nvSpPr>
        <p:spPr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KI-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Kompass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5-8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C32852B-7CBA-7C78-A02B-2CD108BE016C}"/>
              </a:ext>
            </a:extLst>
          </p:cNvPr>
          <p:cNvSpPr/>
          <p:nvPr userDrawn="1"/>
        </p:nvSpPr>
        <p:spPr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 flip="none" rotWithShape="1"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A363CF-0214-5E26-6765-EA39D429EAFA}"/>
              </a:ext>
            </a:extLst>
          </p:cNvPr>
          <p:cNvSpPr/>
          <p:nvPr userDrawn="1"/>
        </p:nvSpPr>
        <p:spPr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57" r:id="rId3"/>
    <p:sldLayoutId id="2147483681" r:id="rId4"/>
    <p:sldLayoutId id="2147483651" r:id="rId5"/>
    <p:sldLayoutId id="2147483658" r:id="rId6"/>
    <p:sldLayoutId id="2147483682" r:id="rId7"/>
    <p:sldLayoutId id="2147483650" r:id="rId8"/>
    <p:sldLayoutId id="2147483659" r:id="rId9"/>
    <p:sldLayoutId id="2147483683" r:id="rId10"/>
    <p:sldLayoutId id="2147483654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exend Deca" pitchFamily="2" charset="77"/>
          <a:ea typeface="+mj-ea"/>
          <a:cs typeface="Lexend Dec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C0703-76A3-C584-8AB5-A9DBF9A5AB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2400" b="1" dirty="0"/>
              <a:t>Denke an letzte Woche: Wo hast du zum letzten Mal eine Funktion genutzt, die automatisch Sprache, Bilder oder Texte verarbeitet oder erstellt?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F734A3-8BFD-BCDF-140F-FC55B337A5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Blitzlicht – Runde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9CA4-EBB2-3062-25A4-B18142C9F6B1}"/>
              </a:ext>
            </a:extLst>
          </p:cNvPr>
          <p:cNvSpPr>
            <a:spLocks/>
          </p:cNvSpPr>
          <p:nvPr/>
        </p:nvSpPr>
        <p:spPr>
          <a:xfrm>
            <a:off x="2860137" y="3850383"/>
            <a:ext cx="900000" cy="900000"/>
          </a:xfrm>
          <a:prstGeom prst="ellipse">
            <a:avLst/>
          </a:prstGeom>
          <a:solidFill>
            <a:srgbClr val="00A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48A576-3638-A579-46D8-28B61F448074}"/>
              </a:ext>
            </a:extLst>
          </p:cNvPr>
          <p:cNvSpPr>
            <a:spLocks/>
          </p:cNvSpPr>
          <p:nvPr/>
        </p:nvSpPr>
        <p:spPr>
          <a:xfrm>
            <a:off x="3060060" y="507980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9799F0-E4DE-1493-7D3A-0DC9C87CEA73}"/>
              </a:ext>
            </a:extLst>
          </p:cNvPr>
          <p:cNvSpPr>
            <a:spLocks/>
          </p:cNvSpPr>
          <p:nvPr/>
        </p:nvSpPr>
        <p:spPr>
          <a:xfrm>
            <a:off x="3067709" y="298096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DB8A58-96A9-6E72-1422-D8EF56C77600}"/>
              </a:ext>
            </a:extLst>
          </p:cNvPr>
          <p:cNvSpPr>
            <a:spLocks/>
          </p:cNvSpPr>
          <p:nvPr/>
        </p:nvSpPr>
        <p:spPr>
          <a:xfrm>
            <a:off x="1996911" y="4030396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6CE9FF-A287-FB58-59FE-6EC27ACC8A54}"/>
              </a:ext>
            </a:extLst>
          </p:cNvPr>
          <p:cNvSpPr>
            <a:spLocks/>
          </p:cNvSpPr>
          <p:nvPr/>
        </p:nvSpPr>
        <p:spPr>
          <a:xfrm>
            <a:off x="4098659" y="404249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C8957-92D6-1F2F-DAB5-A472B5802BCF}"/>
              </a:ext>
            </a:extLst>
          </p:cNvPr>
          <p:cNvSpPr>
            <a:spLocks/>
          </p:cNvSpPr>
          <p:nvPr/>
        </p:nvSpPr>
        <p:spPr>
          <a:xfrm>
            <a:off x="3801089" y="329015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113701-E686-CBDE-CBF5-A30E63731CD9}"/>
              </a:ext>
            </a:extLst>
          </p:cNvPr>
          <p:cNvSpPr>
            <a:spLocks/>
          </p:cNvSpPr>
          <p:nvPr/>
        </p:nvSpPr>
        <p:spPr>
          <a:xfrm>
            <a:off x="2295837" y="330732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43DFF9-8277-9EF2-FBED-4F5B84E3D2C7}"/>
              </a:ext>
            </a:extLst>
          </p:cNvPr>
          <p:cNvSpPr>
            <a:spLocks/>
          </p:cNvSpPr>
          <p:nvPr/>
        </p:nvSpPr>
        <p:spPr>
          <a:xfrm>
            <a:off x="2320137" y="477883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63C7F9-496C-83FD-0701-8E0FD2571ED0}"/>
              </a:ext>
            </a:extLst>
          </p:cNvPr>
          <p:cNvSpPr>
            <a:spLocks/>
          </p:cNvSpPr>
          <p:nvPr/>
        </p:nvSpPr>
        <p:spPr>
          <a:xfrm>
            <a:off x="3828659" y="4750383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7223E266-3034-CA29-9128-7628699966F9}"/>
              </a:ext>
            </a:extLst>
          </p:cNvPr>
          <p:cNvSpPr>
            <a:spLocks/>
          </p:cNvSpPr>
          <p:nvPr/>
        </p:nvSpPr>
        <p:spPr>
          <a:xfrm>
            <a:off x="5715001" y="2980962"/>
            <a:ext cx="5435599" cy="2638842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FAAC229-9E2B-3529-380F-0151D569930C}"/>
              </a:ext>
            </a:extLst>
          </p:cNvPr>
          <p:cNvSpPr txBox="1">
            <a:spLocks/>
          </p:cNvSpPr>
          <p:nvPr/>
        </p:nvSpPr>
        <p:spPr>
          <a:xfrm>
            <a:off x="6226650" y="3163308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37AADB"/>
                </a:solidFill>
                <a:latin typeface="Atkinson Hyperlegible" pitchFamily="2" charset="0"/>
              </a:rPr>
              <a:t>Blitzlicht – Regeln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E5484A5-FEA0-BAC9-0917-087E5F5412D1}"/>
              </a:ext>
            </a:extLst>
          </p:cNvPr>
          <p:cNvSpPr txBox="1">
            <a:spLocks/>
          </p:cNvSpPr>
          <p:nvPr/>
        </p:nvSpPr>
        <p:spPr>
          <a:xfrm>
            <a:off x="6226650" y="3705334"/>
            <a:ext cx="4657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tkinson Hyperlegible" pitchFamily="2" charset="0"/>
              </a:rPr>
              <a:t>Spontan</a:t>
            </a:r>
            <a:r>
              <a:rPr lang="de-DE" dirty="0">
                <a:latin typeface="Atkinson Hyperlegible" pitchFamily="2" charset="0"/>
              </a:rPr>
              <a:t> – erste Antwort zählt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Kurz</a:t>
            </a:r>
            <a:r>
              <a:rPr lang="de-DE" dirty="0">
                <a:latin typeface="Atkinson Hyperlegible" pitchFamily="2" charset="0"/>
              </a:rPr>
              <a:t> – nur Ort, App oder Hilfe nennen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Reihum</a:t>
            </a:r>
            <a:r>
              <a:rPr lang="de-DE" dirty="0">
                <a:latin typeface="Atkinson Hyperlegible" pitchFamily="2" charset="0"/>
              </a:rPr>
              <a:t> – alle nacheinander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Wertfrei</a:t>
            </a:r>
            <a:r>
              <a:rPr lang="de-DE" dirty="0">
                <a:latin typeface="Atkinson Hyperlegible" pitchFamily="2" charset="0"/>
              </a:rPr>
              <a:t> – es gibt keine falschen Antworten</a:t>
            </a:r>
          </a:p>
          <a:p>
            <a:endParaRPr lang="de-DE" dirty="0">
              <a:latin typeface="Atkinson Hyperlegible" pitchFamily="2" charset="0"/>
            </a:endParaRPr>
          </a:p>
          <a:p>
            <a:r>
              <a:rPr lang="de-DE" b="1" dirty="0">
                <a:latin typeface="Atkinson Hyperlegible" pitchFamily="2" charset="0"/>
              </a:rPr>
              <a:t>Zeit:</a:t>
            </a:r>
            <a:r>
              <a:rPr lang="de-DE" dirty="0">
                <a:latin typeface="Atkinson Hyperlegible" pitchFamily="2" charset="0"/>
              </a:rPr>
              <a:t> max. 10 Sekunden/Person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BABAB5-CA0B-7214-AC5E-D47692A308EA}"/>
              </a:ext>
            </a:extLst>
          </p:cNvPr>
          <p:cNvSpPr>
            <a:spLocks/>
          </p:cNvSpPr>
          <p:nvPr/>
        </p:nvSpPr>
        <p:spPr>
          <a:xfrm>
            <a:off x="3974638" y="3460635"/>
            <a:ext cx="195349" cy="207818"/>
          </a:xfrm>
          <a:prstGeom prst="ellipse">
            <a:avLst/>
          </a:prstGeom>
          <a:solidFill>
            <a:srgbClr val="612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7D339BA5-F5B3-E7D4-519E-4796F3F2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2433" y="4050111"/>
            <a:ext cx="375409" cy="50054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BDBDDA8-96E2-2A83-5A14-039F3348B122}"/>
              </a:ext>
            </a:extLst>
          </p:cNvPr>
          <p:cNvGrpSpPr>
            <a:grpSpLocks/>
          </p:cNvGrpSpPr>
          <p:nvPr/>
        </p:nvGrpSpPr>
        <p:grpSpPr>
          <a:xfrm>
            <a:off x="2421837" y="3433322"/>
            <a:ext cx="288000" cy="288000"/>
            <a:chOff x="-650420" y="3603676"/>
            <a:chExt cx="288000" cy="288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5DE60C-571D-9F53-6F89-67560738D900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C96D9127-9B1C-3181-5922-D201B896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6B8788DE-8157-B166-B182-17548FF54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7089" y="3416156"/>
            <a:ext cx="288000" cy="288000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1DFA7DE-F1AC-4178-5BF8-55E8C28F3789}"/>
              </a:ext>
            </a:extLst>
          </p:cNvPr>
          <p:cNvGrpSpPr>
            <a:grpSpLocks/>
          </p:cNvGrpSpPr>
          <p:nvPr/>
        </p:nvGrpSpPr>
        <p:grpSpPr>
          <a:xfrm>
            <a:off x="3193709" y="3106962"/>
            <a:ext cx="288000" cy="288000"/>
            <a:chOff x="-650420" y="3603676"/>
            <a:chExt cx="288000" cy="28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03C171F-912D-41D1-76DE-B9F4E2086522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B5A1DF8-FB8D-FCD9-9380-ACBC18BA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528D863-ADA2-86E6-4F30-FCA684DE56A6}"/>
              </a:ext>
            </a:extLst>
          </p:cNvPr>
          <p:cNvGrpSpPr>
            <a:grpSpLocks/>
          </p:cNvGrpSpPr>
          <p:nvPr/>
        </p:nvGrpSpPr>
        <p:grpSpPr>
          <a:xfrm>
            <a:off x="4224659" y="4168497"/>
            <a:ext cx="288000" cy="288000"/>
            <a:chOff x="-650420" y="3603676"/>
            <a:chExt cx="288000" cy="288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02B50EF-1BC1-9D58-0FC2-C0C63B61E66B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80ABA50A-72B5-70BE-BE6E-4E48D2341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4801CB0-63AE-F75F-CDDC-2696128D861F}"/>
              </a:ext>
            </a:extLst>
          </p:cNvPr>
          <p:cNvGrpSpPr>
            <a:grpSpLocks/>
          </p:cNvGrpSpPr>
          <p:nvPr/>
        </p:nvGrpSpPr>
        <p:grpSpPr>
          <a:xfrm>
            <a:off x="3186060" y="5205804"/>
            <a:ext cx="288000" cy="288000"/>
            <a:chOff x="-650420" y="3603676"/>
            <a:chExt cx="288000" cy="28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653B7A6-F557-FCA0-2501-A1F5E34FF6FC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3581DB0-E511-D052-C47D-6AC296EB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2E9D659A-6933-556A-EB4F-3EE438388173}"/>
              </a:ext>
            </a:extLst>
          </p:cNvPr>
          <p:cNvGrpSpPr>
            <a:grpSpLocks/>
          </p:cNvGrpSpPr>
          <p:nvPr/>
        </p:nvGrpSpPr>
        <p:grpSpPr>
          <a:xfrm>
            <a:off x="2446137" y="4904830"/>
            <a:ext cx="288000" cy="288000"/>
            <a:chOff x="-650420" y="3603676"/>
            <a:chExt cx="288000" cy="28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20DA2B8-7F87-8060-C2F9-76DB82110488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9D00FD77-0365-A9EE-A4DB-2A396029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82D7846-6969-665B-E3A9-C66235213300}"/>
              </a:ext>
            </a:extLst>
          </p:cNvPr>
          <p:cNvGrpSpPr>
            <a:grpSpLocks/>
          </p:cNvGrpSpPr>
          <p:nvPr/>
        </p:nvGrpSpPr>
        <p:grpSpPr>
          <a:xfrm>
            <a:off x="2122911" y="4156396"/>
            <a:ext cx="288000" cy="288000"/>
            <a:chOff x="-650420" y="3603676"/>
            <a:chExt cx="288000" cy="28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2E6547-C9BF-7009-4CA1-C99A90DD2CB4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1E8048A9-7941-873F-6CCF-7FD6387C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B6FE677-B0B1-D2E9-96A8-84EF49FF9F76}"/>
              </a:ext>
            </a:extLst>
          </p:cNvPr>
          <p:cNvGrpSpPr>
            <a:grpSpLocks/>
          </p:cNvGrpSpPr>
          <p:nvPr/>
        </p:nvGrpSpPr>
        <p:grpSpPr>
          <a:xfrm>
            <a:off x="3954659" y="4876383"/>
            <a:ext cx="288000" cy="288000"/>
            <a:chOff x="-650420" y="3603676"/>
            <a:chExt cx="288000" cy="28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31BA2E0-A70F-6237-5C78-C31745E7C2E7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9A6F88B-09D1-AB8E-4BD0-E9CEC49C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sp>
        <p:nvSpPr>
          <p:cNvPr id="2" name="Freeform 64">
            <a:extLst>
              <a:ext uri="{FF2B5EF4-FFF2-40B4-BE49-F238E27FC236}">
                <a16:creationId xmlns:a16="http://schemas.microsoft.com/office/drawing/2014/main" id="{5F0DA109-BDFE-DCDB-3C19-649351F2C55D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AD46FE4C-D3A8-64FD-07A9-8AE8E95F7C90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4" name="Textplatzhalter 11">
            <a:extLst>
              <a:ext uri="{FF2B5EF4-FFF2-40B4-BE49-F238E27FC236}">
                <a16:creationId xmlns:a16="http://schemas.microsoft.com/office/drawing/2014/main" id="{BA98F8B5-71D3-4E87-8544-412DE5C929BA}"/>
              </a:ext>
            </a:extLst>
          </p:cNvPr>
          <p:cNvSpPr txBox="1">
            <a:spLocks/>
          </p:cNvSpPr>
          <p:nvPr/>
        </p:nvSpPr>
        <p:spPr>
          <a:xfrm>
            <a:off x="8965871" y="6263804"/>
            <a:ext cx="2956262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/>
              <a:t>Kapitel 1.1 </a:t>
            </a:r>
            <a:r>
              <a:rPr lang="de-DE" dirty="0"/>
              <a:t>| KI im Alltag</a:t>
            </a:r>
          </a:p>
        </p:txBody>
      </p:sp>
    </p:spTree>
    <p:extLst>
      <p:ext uri="{BB962C8B-B14F-4D97-AF65-F5344CB8AC3E}">
        <p14:creationId xmlns:p14="http://schemas.microsoft.com/office/powerpoint/2010/main" val="358497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C9AACF-6D6B-F3B5-0235-45497B6C47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7395"/>
          <a:stretch>
            <a:fillRect/>
          </a:stretch>
        </p:blipFill>
        <p:spPr>
          <a:xfrm>
            <a:off x="4945224" y="1942075"/>
            <a:ext cx="6992951" cy="431721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4CD9A1-5ADA-C29D-0869-8259B57D416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Sonntagmorgen in der Ahornstraße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F8512E70-6A25-7A46-B9F6-8FD7FFA9BB8B}"/>
              </a:ext>
            </a:extLst>
          </p:cNvPr>
          <p:cNvSpPr txBox="1">
            <a:spLocks/>
          </p:cNvSpPr>
          <p:nvPr/>
        </p:nvSpPr>
        <p:spPr>
          <a:xfrm>
            <a:off x="8965871" y="6263804"/>
            <a:ext cx="2956262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/>
              <a:t>Kapitel 1.1 </a:t>
            </a:r>
            <a:r>
              <a:rPr lang="de-DE" dirty="0"/>
              <a:t>| KI im Alltag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F59B3B4-80FC-C44E-4ECB-037BF3D8F166}"/>
              </a:ext>
            </a:extLst>
          </p:cNvPr>
          <p:cNvGrpSpPr/>
          <p:nvPr/>
        </p:nvGrpSpPr>
        <p:grpSpPr>
          <a:xfrm>
            <a:off x="416762" y="2636893"/>
            <a:ext cx="4283575" cy="2927582"/>
            <a:chOff x="416762" y="2815492"/>
            <a:chExt cx="4283575" cy="2927582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E197D6AC-3538-2DC7-01C9-F4FB9C5D46B3}"/>
                </a:ext>
              </a:extLst>
            </p:cNvPr>
            <p:cNvSpPr>
              <a:spLocks/>
            </p:cNvSpPr>
            <p:nvPr/>
          </p:nvSpPr>
          <p:spPr>
            <a:xfrm>
              <a:off x="416762" y="2815492"/>
              <a:ext cx="4283575" cy="2927582"/>
            </a:xfrm>
            <a:prstGeom prst="roundRect">
              <a:avLst>
                <a:gd name="adj" fmla="val 3763"/>
              </a:avLst>
            </a:prstGeom>
            <a:solidFill>
              <a:schemeClr val="bg1"/>
            </a:solidFill>
            <a:ln w="38100">
              <a:solidFill>
                <a:srgbClr val="37AA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exend Deca" pitchFamily="2" charset="77"/>
                <a:cs typeface="Lexend Deca" pitchFamily="2" charset="77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CB1FFE7-A4FB-68FF-B13C-3DD076E70CDC}"/>
                </a:ext>
              </a:extLst>
            </p:cNvPr>
            <p:cNvSpPr txBox="1">
              <a:spLocks/>
            </p:cNvSpPr>
            <p:nvPr/>
          </p:nvSpPr>
          <p:spPr>
            <a:xfrm>
              <a:off x="627622" y="3012930"/>
              <a:ext cx="3607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rgbClr val="37AADB"/>
                  </a:solidFill>
                  <a:latin typeface="Atkinson Hyperlegible" pitchFamily="2" charset="0"/>
                </a:rPr>
                <a:t>Schau dir die Szene an.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305AA99-B3B7-5B02-A398-3A7A387C67F3}"/>
                </a:ext>
              </a:extLst>
            </p:cNvPr>
            <p:cNvSpPr txBox="1">
              <a:spLocks/>
            </p:cNvSpPr>
            <p:nvPr/>
          </p:nvSpPr>
          <p:spPr>
            <a:xfrm>
              <a:off x="627623" y="3672032"/>
              <a:ext cx="39433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tkinson Hyperlegible" pitchFamily="2" charset="0"/>
                </a:rPr>
                <a:t>Was siehst du?</a:t>
              </a:r>
            </a:p>
            <a:p>
              <a:endParaRPr lang="de-DE" dirty="0">
                <a:latin typeface="Atkinson Hyperlegible" pitchFamily="2" charset="0"/>
              </a:endParaRPr>
            </a:p>
            <a:p>
              <a:r>
                <a:rPr lang="de-DE" dirty="0">
                  <a:latin typeface="Atkinson Hyperlegible" pitchFamily="2" charset="0"/>
                </a:rPr>
                <a:t>Wo nutzen die Menschen smarte Technik?</a:t>
              </a:r>
            </a:p>
            <a:p>
              <a:endParaRPr lang="de-DE" dirty="0">
                <a:latin typeface="Atkinson Hyperlegible" pitchFamily="2" charset="0"/>
              </a:endParaRPr>
            </a:p>
            <a:p>
              <a:r>
                <a:rPr lang="de-DE" dirty="0">
                  <a:latin typeface="Atkinson Hyperlegible" pitchFamily="2" charset="0"/>
                </a:rPr>
                <a:t>Finde 5 Beispiele in 30 Sekunden!</a:t>
              </a:r>
            </a:p>
          </p:txBody>
        </p:sp>
      </p:grpSp>
      <p:sp>
        <p:nvSpPr>
          <p:cNvPr id="27" name="Freihandform 26">
            <a:extLst>
              <a:ext uri="{FF2B5EF4-FFF2-40B4-BE49-F238E27FC236}">
                <a16:creationId xmlns:a16="http://schemas.microsoft.com/office/drawing/2014/main" id="{F572B564-A7EC-AFE2-F8F0-3CE8D437B1E1}"/>
              </a:ext>
            </a:extLst>
          </p:cNvPr>
          <p:cNvSpPr>
            <a:spLocks/>
          </p:cNvSpPr>
          <p:nvPr/>
        </p:nvSpPr>
        <p:spPr>
          <a:xfrm>
            <a:off x="8640194" y="3885946"/>
            <a:ext cx="3407230" cy="2470382"/>
          </a:xfrm>
          <a:custGeom>
            <a:avLst/>
            <a:gdLst>
              <a:gd name="connsiteX0" fmla="*/ 3295585 w 3407230"/>
              <a:gd name="connsiteY0" fmla="*/ 0 h 2470382"/>
              <a:gd name="connsiteX1" fmla="*/ 3407230 w 3407230"/>
              <a:gd name="connsiteY1" fmla="*/ 0 h 2470382"/>
              <a:gd name="connsiteX2" fmla="*/ 3407230 w 3407230"/>
              <a:gd name="connsiteY2" fmla="*/ 2470382 h 2470382"/>
              <a:gd name="connsiteX3" fmla="*/ 0 w 3407230"/>
              <a:gd name="connsiteY3" fmla="*/ 2470382 h 2470382"/>
              <a:gd name="connsiteX4" fmla="*/ 0 w 3407230"/>
              <a:gd name="connsiteY4" fmla="*/ 2371653 h 2470382"/>
              <a:gd name="connsiteX5" fmla="*/ 3185420 w 3407230"/>
              <a:gd name="connsiteY5" fmla="*/ 2371653 h 2470382"/>
              <a:gd name="connsiteX6" fmla="*/ 3295585 w 3407230"/>
              <a:gd name="connsiteY6" fmla="*/ 2261488 h 247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230" h="2470382">
                <a:moveTo>
                  <a:pt x="3295585" y="0"/>
                </a:moveTo>
                <a:lnTo>
                  <a:pt x="3407230" y="0"/>
                </a:lnTo>
                <a:lnTo>
                  <a:pt x="3407230" y="2470382"/>
                </a:lnTo>
                <a:lnTo>
                  <a:pt x="0" y="2470382"/>
                </a:lnTo>
                <a:lnTo>
                  <a:pt x="0" y="2371653"/>
                </a:lnTo>
                <a:lnTo>
                  <a:pt x="3185420" y="2371653"/>
                </a:lnTo>
                <a:cubicBezTo>
                  <a:pt x="3246262" y="2371653"/>
                  <a:pt x="3295585" y="2322330"/>
                  <a:pt x="3295585" y="2261488"/>
                </a:cubicBezTo>
                <a:close/>
              </a:path>
            </a:pathLst>
          </a:custGeom>
          <a:solidFill>
            <a:srgbClr val="EFEFE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ED71974-80E2-ADCD-4927-E7D0C49F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548" y="-329851"/>
            <a:ext cx="3249385" cy="22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9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2B52-5EAD-6080-AE81-53AE47872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02F1F5C-220E-D350-2FC7-BC9BA9D1AF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7395"/>
          <a:stretch>
            <a:fillRect/>
          </a:stretch>
        </p:blipFill>
        <p:spPr>
          <a:xfrm>
            <a:off x="4945224" y="1942075"/>
            <a:ext cx="6992951" cy="431721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E8F94F-86C3-BB4D-C2AA-61250BDB2A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Sonntagmorgen in der Ahornstraße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AD0802B9-AAAA-AAC6-6F92-A3D28B5D5AFD}"/>
              </a:ext>
            </a:extLst>
          </p:cNvPr>
          <p:cNvSpPr txBox="1">
            <a:spLocks/>
          </p:cNvSpPr>
          <p:nvPr/>
        </p:nvSpPr>
        <p:spPr>
          <a:xfrm>
            <a:off x="8965871" y="6263804"/>
            <a:ext cx="2956262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/>
              <a:t>Kapitel 1.1 </a:t>
            </a:r>
            <a:r>
              <a:rPr lang="de-DE" dirty="0"/>
              <a:t>| KI im Alltag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4A2E3E4-B079-6436-0AE8-04B6495250D8}"/>
              </a:ext>
            </a:extLst>
          </p:cNvPr>
          <p:cNvGrpSpPr/>
          <p:nvPr/>
        </p:nvGrpSpPr>
        <p:grpSpPr>
          <a:xfrm>
            <a:off x="416762" y="2636893"/>
            <a:ext cx="4283575" cy="2927582"/>
            <a:chOff x="416762" y="2815492"/>
            <a:chExt cx="4283575" cy="2927582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000E93E6-9A59-B3CE-D779-5CACABB93F75}"/>
                </a:ext>
              </a:extLst>
            </p:cNvPr>
            <p:cNvSpPr>
              <a:spLocks/>
            </p:cNvSpPr>
            <p:nvPr/>
          </p:nvSpPr>
          <p:spPr>
            <a:xfrm>
              <a:off x="416762" y="2815492"/>
              <a:ext cx="4283575" cy="2927582"/>
            </a:xfrm>
            <a:prstGeom prst="roundRect">
              <a:avLst>
                <a:gd name="adj" fmla="val 3763"/>
              </a:avLst>
            </a:prstGeom>
            <a:solidFill>
              <a:schemeClr val="bg1"/>
            </a:solidFill>
            <a:ln w="38100">
              <a:solidFill>
                <a:srgbClr val="37AA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exend Deca" pitchFamily="2" charset="77"/>
                <a:cs typeface="Lexend Deca" pitchFamily="2" charset="77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DDF1705-7F45-D234-B0DB-415F24B01F80}"/>
                </a:ext>
              </a:extLst>
            </p:cNvPr>
            <p:cNvSpPr txBox="1">
              <a:spLocks/>
            </p:cNvSpPr>
            <p:nvPr/>
          </p:nvSpPr>
          <p:spPr>
            <a:xfrm>
              <a:off x="627622" y="3012930"/>
              <a:ext cx="3607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rgbClr val="37AADB"/>
                  </a:solidFill>
                  <a:latin typeface="Atkinson Hyperlegible" pitchFamily="2" charset="0"/>
                </a:rPr>
                <a:t>Schau dir die Szene an.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39EC9C0-A6F3-909D-81A5-5D9C8380F938}"/>
                </a:ext>
              </a:extLst>
            </p:cNvPr>
            <p:cNvSpPr txBox="1">
              <a:spLocks/>
            </p:cNvSpPr>
            <p:nvPr/>
          </p:nvSpPr>
          <p:spPr>
            <a:xfrm>
              <a:off x="627623" y="3672032"/>
              <a:ext cx="39433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tkinson Hyperlegible" pitchFamily="2" charset="0"/>
                </a:rPr>
                <a:t>Was siehst du?</a:t>
              </a:r>
            </a:p>
            <a:p>
              <a:endParaRPr lang="de-DE" dirty="0">
                <a:latin typeface="Atkinson Hyperlegible" pitchFamily="2" charset="0"/>
              </a:endParaRPr>
            </a:p>
            <a:p>
              <a:r>
                <a:rPr lang="de-DE" dirty="0">
                  <a:latin typeface="Atkinson Hyperlegible" pitchFamily="2" charset="0"/>
                </a:rPr>
                <a:t>Wo nutzen die Menschen smarte Technik?</a:t>
              </a:r>
            </a:p>
            <a:p>
              <a:endParaRPr lang="de-DE" dirty="0">
                <a:latin typeface="Atkinson Hyperlegible" pitchFamily="2" charset="0"/>
              </a:endParaRPr>
            </a:p>
            <a:p>
              <a:r>
                <a:rPr lang="de-DE" dirty="0">
                  <a:latin typeface="Atkinson Hyperlegible" pitchFamily="2" charset="0"/>
                </a:rPr>
                <a:t>Finde 5 Beispiele in 30 Sekunden!</a:t>
              </a:r>
            </a:p>
          </p:txBody>
        </p:sp>
      </p:grpSp>
      <p:sp>
        <p:nvSpPr>
          <p:cNvPr id="27" name="Freihandform 26">
            <a:extLst>
              <a:ext uri="{FF2B5EF4-FFF2-40B4-BE49-F238E27FC236}">
                <a16:creationId xmlns:a16="http://schemas.microsoft.com/office/drawing/2014/main" id="{F55949BC-E2FF-F945-36DF-248C531DF86B}"/>
              </a:ext>
            </a:extLst>
          </p:cNvPr>
          <p:cNvSpPr>
            <a:spLocks/>
          </p:cNvSpPr>
          <p:nvPr/>
        </p:nvSpPr>
        <p:spPr>
          <a:xfrm>
            <a:off x="8640194" y="3885946"/>
            <a:ext cx="3407230" cy="2470382"/>
          </a:xfrm>
          <a:custGeom>
            <a:avLst/>
            <a:gdLst>
              <a:gd name="connsiteX0" fmla="*/ 3295585 w 3407230"/>
              <a:gd name="connsiteY0" fmla="*/ 0 h 2470382"/>
              <a:gd name="connsiteX1" fmla="*/ 3407230 w 3407230"/>
              <a:gd name="connsiteY1" fmla="*/ 0 h 2470382"/>
              <a:gd name="connsiteX2" fmla="*/ 3407230 w 3407230"/>
              <a:gd name="connsiteY2" fmla="*/ 2470382 h 2470382"/>
              <a:gd name="connsiteX3" fmla="*/ 0 w 3407230"/>
              <a:gd name="connsiteY3" fmla="*/ 2470382 h 2470382"/>
              <a:gd name="connsiteX4" fmla="*/ 0 w 3407230"/>
              <a:gd name="connsiteY4" fmla="*/ 2371653 h 2470382"/>
              <a:gd name="connsiteX5" fmla="*/ 3185420 w 3407230"/>
              <a:gd name="connsiteY5" fmla="*/ 2371653 h 2470382"/>
              <a:gd name="connsiteX6" fmla="*/ 3295585 w 3407230"/>
              <a:gd name="connsiteY6" fmla="*/ 2261488 h 247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230" h="2470382">
                <a:moveTo>
                  <a:pt x="3295585" y="0"/>
                </a:moveTo>
                <a:lnTo>
                  <a:pt x="3407230" y="0"/>
                </a:lnTo>
                <a:lnTo>
                  <a:pt x="3407230" y="2470382"/>
                </a:lnTo>
                <a:lnTo>
                  <a:pt x="0" y="2470382"/>
                </a:lnTo>
                <a:lnTo>
                  <a:pt x="0" y="2371653"/>
                </a:lnTo>
                <a:lnTo>
                  <a:pt x="3185420" y="2371653"/>
                </a:lnTo>
                <a:cubicBezTo>
                  <a:pt x="3246262" y="2371653"/>
                  <a:pt x="3295585" y="2322330"/>
                  <a:pt x="3295585" y="2261488"/>
                </a:cubicBezTo>
                <a:close/>
              </a:path>
            </a:pathLst>
          </a:custGeom>
          <a:solidFill>
            <a:srgbClr val="EFEFE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5908DC3-288C-BCFE-9FE1-30C1FC7A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548" y="-329851"/>
            <a:ext cx="3249385" cy="22696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F55544-9F06-4F6B-8E69-76990E726453}"/>
              </a:ext>
            </a:extLst>
          </p:cNvPr>
          <p:cNvSpPr/>
          <p:nvPr/>
        </p:nvSpPr>
        <p:spPr>
          <a:xfrm>
            <a:off x="5181600" y="2753139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E4D396-9249-EC4A-8938-9D018EE62844}"/>
              </a:ext>
            </a:extLst>
          </p:cNvPr>
          <p:cNvSpPr/>
          <p:nvPr/>
        </p:nvSpPr>
        <p:spPr>
          <a:xfrm>
            <a:off x="4974146" y="4936211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0F854-B454-A5B5-D580-71BC860B8C3C}"/>
              </a:ext>
            </a:extLst>
          </p:cNvPr>
          <p:cNvSpPr/>
          <p:nvPr/>
        </p:nvSpPr>
        <p:spPr>
          <a:xfrm>
            <a:off x="6019023" y="5121137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AAE61F-3B0F-37E8-769D-BEBDABD7E3BA}"/>
              </a:ext>
            </a:extLst>
          </p:cNvPr>
          <p:cNvSpPr/>
          <p:nvPr/>
        </p:nvSpPr>
        <p:spPr>
          <a:xfrm>
            <a:off x="6845240" y="2702930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5642EC-1B2D-B2FA-98CE-161E08622928}"/>
              </a:ext>
            </a:extLst>
          </p:cNvPr>
          <p:cNvSpPr/>
          <p:nvPr/>
        </p:nvSpPr>
        <p:spPr>
          <a:xfrm>
            <a:off x="9253548" y="3617330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3125CA-A81C-A453-6735-26087B942787}"/>
              </a:ext>
            </a:extLst>
          </p:cNvPr>
          <p:cNvSpPr/>
          <p:nvPr/>
        </p:nvSpPr>
        <p:spPr>
          <a:xfrm>
            <a:off x="9713993" y="5309485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D1B092-2655-6D4D-9858-446317006DAB}"/>
              </a:ext>
            </a:extLst>
          </p:cNvPr>
          <p:cNvSpPr/>
          <p:nvPr/>
        </p:nvSpPr>
        <p:spPr>
          <a:xfrm>
            <a:off x="8636755" y="5690488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3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ADFB5-7467-E90D-204C-C979D58368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1.1 KI im Alltag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4426D6-6E58-300C-55D7-D8F8F6542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5670219"/>
            <a:ext cx="912354" cy="568320"/>
          </a:xfrm>
        </p:spPr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3" name="Freeform 64">
            <a:extLst>
              <a:ext uri="{FF2B5EF4-FFF2-40B4-BE49-F238E27FC236}">
                <a16:creationId xmlns:a16="http://schemas.microsoft.com/office/drawing/2014/main" id="{C9D34D2E-B537-C0FF-9453-1AB7B36CFB4B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65">
            <a:extLst>
              <a:ext uri="{FF2B5EF4-FFF2-40B4-BE49-F238E27FC236}">
                <a16:creationId xmlns:a16="http://schemas.microsoft.com/office/drawing/2014/main" id="{7F4DD762-2B55-15F1-9D7F-831A9905AE68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9" name="Bildplatzhalter 8" descr="Ein Bild, das Muster, Quadrat, Symmetrie, Design enthält.&#10;&#10;KI-generierte Inhalte können fehlerhaft sein.">
            <a:extLst>
              <a:ext uri="{FF2B5EF4-FFF2-40B4-BE49-F238E27FC236}">
                <a16:creationId xmlns:a16="http://schemas.microsoft.com/office/drawing/2014/main" id="{FECB0C85-5DFF-406A-AFDE-9ED1F45B90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5AA81DF-CF69-9235-03A9-88FB71F4DAF2}"/>
              </a:ext>
            </a:extLst>
          </p:cNvPr>
          <p:cNvSpPr txBox="1">
            <a:spLocks/>
          </p:cNvSpPr>
          <p:nvPr/>
        </p:nvSpPr>
        <p:spPr>
          <a:xfrm>
            <a:off x="8965871" y="6263804"/>
            <a:ext cx="2956262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/>
              <a:t>Kapitel 1.1 </a:t>
            </a:r>
            <a:r>
              <a:rPr lang="de-DE" dirty="0"/>
              <a:t>| KI im Alltag</a:t>
            </a:r>
          </a:p>
        </p:txBody>
      </p:sp>
    </p:spTree>
    <p:extLst>
      <p:ext uri="{BB962C8B-B14F-4D97-AF65-F5344CB8AC3E}">
        <p14:creationId xmlns:p14="http://schemas.microsoft.com/office/powerpoint/2010/main" val="363369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2482-5AE9-BA15-1488-A45FCC48B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3C7E6D-99B8-3F34-9FA7-76804CB1CC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In welchen Situationen in deinem Alltag passen Systeme Inhalte an dich an oder erstellen Neues?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B9D18B-774E-4CD7-8B9C-B4F69AFB5A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ABC-Methode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99BD2A5B-3046-D325-FBB1-EA573AE95A0A}"/>
              </a:ext>
            </a:extLst>
          </p:cNvPr>
          <p:cNvSpPr txBox="1">
            <a:spLocks/>
          </p:cNvSpPr>
          <p:nvPr/>
        </p:nvSpPr>
        <p:spPr>
          <a:xfrm>
            <a:off x="8965871" y="6263804"/>
            <a:ext cx="2956262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/>
              <a:t>Kapitel 1.1 </a:t>
            </a:r>
            <a:r>
              <a:rPr lang="de-DE" dirty="0"/>
              <a:t>| KI im Alltag</a:t>
            </a:r>
          </a:p>
        </p:txBody>
      </p:sp>
      <p:sp>
        <p:nvSpPr>
          <p:cNvPr id="6" name="Freeform 64">
            <a:extLst>
              <a:ext uri="{FF2B5EF4-FFF2-40B4-BE49-F238E27FC236}">
                <a16:creationId xmlns:a16="http://schemas.microsoft.com/office/drawing/2014/main" id="{BFBD9AF9-71D0-3AC2-3161-9941246716EC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92A56BC9-625F-2824-174F-FE098937CC37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1283F9E-1AE4-C9F3-DA09-4A43BEA34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57138"/>
              </p:ext>
            </p:extLst>
          </p:nvPr>
        </p:nvGraphicFramePr>
        <p:xfrm>
          <a:off x="416761" y="2635551"/>
          <a:ext cx="11340000" cy="3337560"/>
        </p:xfrm>
        <a:graphic>
          <a:graphicData uri="http://schemas.openxmlformats.org/drawingml/2006/table">
            <a:tbl>
              <a:tblPr bandRow="1" bandCol="1">
                <a:tableStyleId>{5DA37D80-6434-44D0-A028-1B22A696006F}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598182461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5594289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6878598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17758515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99052969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52812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00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49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0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55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71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0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06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60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02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7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152657-B15D-A852-8B77-0640B42DE08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Verschiedene Perspektiven, </a:t>
            </a:r>
          </a:p>
          <a:p>
            <a:r>
              <a:rPr lang="de-DE" dirty="0"/>
              <a:t>verschiedene Prioritäten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702FE8-3B38-512D-5F9E-2C2FAB317A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Koffer und Tonne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D21B5B3C-C39F-5411-DCBC-7E09289DD0AC}"/>
              </a:ext>
            </a:extLst>
          </p:cNvPr>
          <p:cNvSpPr txBox="1">
            <a:spLocks/>
          </p:cNvSpPr>
          <p:nvPr/>
        </p:nvSpPr>
        <p:spPr>
          <a:xfrm>
            <a:off x="8965871" y="6263804"/>
            <a:ext cx="2956262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/>
              <a:t>Kapitel 1.1 </a:t>
            </a:r>
            <a:r>
              <a:rPr lang="de-DE" dirty="0"/>
              <a:t>| KI im Alltag</a:t>
            </a:r>
          </a:p>
        </p:txBody>
      </p:sp>
      <p:sp>
        <p:nvSpPr>
          <p:cNvPr id="6" name="Freeform 64">
            <a:extLst>
              <a:ext uri="{FF2B5EF4-FFF2-40B4-BE49-F238E27FC236}">
                <a16:creationId xmlns:a16="http://schemas.microsoft.com/office/drawing/2014/main" id="{3D9B7B4B-4AB8-84C4-BC1A-95755A54C491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99640E7D-D999-C49A-C625-0CF93BF1614C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0AE2A957-2F1E-3082-DA8A-54E2A128F1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761" y="2556789"/>
            <a:ext cx="5400000" cy="3430354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5B2AC41-BB20-EF7D-5BDF-39791563A5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5241" y="2573007"/>
            <a:ext cx="5400000" cy="3430354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4A0C33-586C-63BC-58CB-94A5F0C2D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6761" y="3011966"/>
            <a:ext cx="2520000" cy="25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16DBF81-0290-40E6-D229-E0BB53A9C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3370" y="3028184"/>
            <a:ext cx="2205001" cy="2520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ADFB6EA-D685-83A3-EFC8-75C088B09406}"/>
              </a:ext>
            </a:extLst>
          </p:cNvPr>
          <p:cNvSpPr txBox="1"/>
          <p:nvPr/>
        </p:nvSpPr>
        <p:spPr>
          <a:xfrm>
            <a:off x="1926371" y="5582379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EEDF8"/>
                </a:solidFill>
                <a:latin typeface="Atkinson Hyperlegible" pitchFamily="2" charset="77"/>
              </a:rPr>
              <a:t>Das nehme ich mit!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74688D8-1EB0-891C-1FD3-69C97C5EAECD}"/>
              </a:ext>
            </a:extLst>
          </p:cNvPr>
          <p:cNvSpPr txBox="1"/>
          <p:nvPr/>
        </p:nvSpPr>
        <p:spPr>
          <a:xfrm>
            <a:off x="7489183" y="5582379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EEDF8"/>
                </a:solidFill>
                <a:latin typeface="Atkinson Hyperlegible" pitchFamily="2" charset="77"/>
              </a:rPr>
              <a:t>Das brauche ich nicht mehr!</a:t>
            </a:r>
          </a:p>
        </p:txBody>
      </p:sp>
    </p:spTree>
    <p:extLst>
      <p:ext uri="{BB962C8B-B14F-4D97-AF65-F5344CB8AC3E}">
        <p14:creationId xmlns:p14="http://schemas.microsoft.com/office/powerpoint/2010/main" val="62909021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Macintosh PowerPoint</Application>
  <PresentationFormat>Breitbild</PresentationFormat>
  <Paragraphs>75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Nicole Ober</cp:lastModifiedBy>
  <cp:revision>85</cp:revision>
  <cp:lastPrinted>2025-06-24T09:31:45Z</cp:lastPrinted>
  <dcterms:created xsi:type="dcterms:W3CDTF">2025-06-17T13:43:22Z</dcterms:created>
  <dcterms:modified xsi:type="dcterms:W3CDTF">2025-08-27T08:06:38Z</dcterms:modified>
</cp:coreProperties>
</file>