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6858000" cy="9144000"/>
  <p:embeddedFontLst>
    <p:embeddedFont>
      <p:font typeface="IreneFlorentina" panose="02000503000000000000" pitchFamily="2" charset="0"/>
      <p:regular r:id="rId5"/>
    </p:embeddedFont>
    <p:embeddedFont>
      <p:font typeface="Lexend Deca" pitchFamily="2" charset="77"/>
      <p:regular r:id="rId6"/>
      <p:bold r:id="rId7"/>
    </p:embeddedFont>
    <p:embeddedFont>
      <p:font typeface="Poppins" pitchFamily="2" charset="77"/>
      <p:regular r:id="rId8"/>
      <p:bold r:id="rId9"/>
      <p:italic r:id="rId10"/>
      <p:boldItalic r:id="rId11"/>
    </p:embeddedFont>
    <p:embeddedFont>
      <p:font typeface="Poppins Bold" pitchFamily="2" charset="77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3.jpeg"/><Relationship Id="rId7" Type="http://schemas.openxmlformats.org/officeDocument/2006/relationships/image" Target="../media/image6.jpeg"/><Relationship Id="rId12" Type="http://schemas.openxmlformats.org/officeDocument/2006/relationships/image" Target="../media/image12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1.png"/><Relationship Id="rId5" Type="http://schemas.openxmlformats.org/officeDocument/2006/relationships/image" Target="../media/image4.jpeg"/><Relationship Id="rId10" Type="http://schemas.openxmlformats.org/officeDocument/2006/relationships/image" Target="../media/image15.sv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7.sv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69247" y="278612"/>
            <a:ext cx="6908729" cy="9793700"/>
            <a:chOff x="0" y="0"/>
            <a:chExt cx="2475933" cy="350984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75933" cy="3509841"/>
            </a:xfrm>
            <a:custGeom>
              <a:avLst/>
              <a:gdLst/>
              <a:ahLst/>
              <a:cxnLst/>
              <a:rect l="l" t="t" r="r" b="b"/>
              <a:pathLst>
                <a:path w="2475933" h="3509841">
                  <a:moveTo>
                    <a:pt x="22412" y="0"/>
                  </a:moveTo>
                  <a:lnTo>
                    <a:pt x="2453521" y="0"/>
                  </a:lnTo>
                  <a:cubicBezTo>
                    <a:pt x="2459465" y="0"/>
                    <a:pt x="2465165" y="2361"/>
                    <a:pt x="2469368" y="6564"/>
                  </a:cubicBezTo>
                  <a:cubicBezTo>
                    <a:pt x="2473571" y="10767"/>
                    <a:pt x="2475933" y="16468"/>
                    <a:pt x="2475933" y="22412"/>
                  </a:cubicBezTo>
                  <a:lnTo>
                    <a:pt x="2475933" y="3487429"/>
                  </a:lnTo>
                  <a:cubicBezTo>
                    <a:pt x="2475933" y="3493373"/>
                    <a:pt x="2473571" y="3499073"/>
                    <a:pt x="2469368" y="3503276"/>
                  </a:cubicBezTo>
                  <a:cubicBezTo>
                    <a:pt x="2465165" y="3507480"/>
                    <a:pt x="2459465" y="3509841"/>
                    <a:pt x="2453521" y="3509841"/>
                  </a:cubicBezTo>
                  <a:lnTo>
                    <a:pt x="22412" y="3509841"/>
                  </a:lnTo>
                  <a:cubicBezTo>
                    <a:pt x="16468" y="3509841"/>
                    <a:pt x="10767" y="3507480"/>
                    <a:pt x="6564" y="3503276"/>
                  </a:cubicBezTo>
                  <a:cubicBezTo>
                    <a:pt x="2361" y="3499073"/>
                    <a:pt x="0" y="3493373"/>
                    <a:pt x="0" y="3487429"/>
                  </a:cubicBezTo>
                  <a:lnTo>
                    <a:pt x="0" y="22412"/>
                  </a:lnTo>
                  <a:cubicBezTo>
                    <a:pt x="0" y="16468"/>
                    <a:pt x="2361" y="10767"/>
                    <a:pt x="6564" y="6564"/>
                  </a:cubicBezTo>
                  <a:cubicBezTo>
                    <a:pt x="10767" y="2361"/>
                    <a:pt x="16468" y="0"/>
                    <a:pt x="22412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75933" cy="35384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80541" y="278612"/>
            <a:ext cx="6886139" cy="1742082"/>
            <a:chOff x="0" y="0"/>
            <a:chExt cx="2476820" cy="62659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76820" cy="626596"/>
            </a:xfrm>
            <a:custGeom>
              <a:avLst/>
              <a:gdLst/>
              <a:ahLst/>
              <a:cxnLst/>
              <a:rect l="l" t="t" r="r" b="b"/>
              <a:pathLst>
                <a:path w="2476820" h="626596">
                  <a:moveTo>
                    <a:pt x="22486" y="0"/>
                  </a:moveTo>
                  <a:lnTo>
                    <a:pt x="2454334" y="0"/>
                  </a:lnTo>
                  <a:cubicBezTo>
                    <a:pt x="2466753" y="0"/>
                    <a:pt x="2476820" y="10067"/>
                    <a:pt x="2476820" y="22486"/>
                  </a:cubicBezTo>
                  <a:lnTo>
                    <a:pt x="2476820" y="604110"/>
                  </a:lnTo>
                  <a:cubicBezTo>
                    <a:pt x="2476820" y="616529"/>
                    <a:pt x="2466753" y="626596"/>
                    <a:pt x="2454334" y="626596"/>
                  </a:cubicBezTo>
                  <a:lnTo>
                    <a:pt x="22486" y="626596"/>
                  </a:lnTo>
                  <a:cubicBezTo>
                    <a:pt x="16522" y="626596"/>
                    <a:pt x="10803" y="624227"/>
                    <a:pt x="6586" y="620010"/>
                  </a:cubicBezTo>
                  <a:cubicBezTo>
                    <a:pt x="2369" y="615793"/>
                    <a:pt x="0" y="610074"/>
                    <a:pt x="0" y="604110"/>
                  </a:cubicBezTo>
                  <a:lnTo>
                    <a:pt x="0" y="22486"/>
                  </a:lnTo>
                  <a:cubicBezTo>
                    <a:pt x="0" y="10067"/>
                    <a:pt x="10067" y="0"/>
                    <a:pt x="2248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76820" cy="655171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80541" y="1748229"/>
            <a:ext cx="6886139" cy="311115"/>
            <a:chOff x="0" y="0"/>
            <a:chExt cx="2467837" cy="11149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67837" cy="111497"/>
            </a:xfrm>
            <a:custGeom>
              <a:avLst/>
              <a:gdLst/>
              <a:ahLst/>
              <a:cxnLst/>
              <a:rect l="l" t="t" r="r" b="b"/>
              <a:pathLst>
                <a:path w="2467837" h="111497">
                  <a:moveTo>
                    <a:pt x="0" y="0"/>
                  </a:moveTo>
                  <a:lnTo>
                    <a:pt x="2467837" y="0"/>
                  </a:lnTo>
                  <a:lnTo>
                    <a:pt x="2467837" y="111497"/>
                  </a:lnTo>
                  <a:lnTo>
                    <a:pt x="0" y="1114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67837" cy="1400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823813" y="508879"/>
            <a:ext cx="6250973" cy="104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Basis-Apps </a:t>
            </a:r>
          </a:p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kennenlernen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490073" y="2738020"/>
            <a:ext cx="6663978" cy="2499014"/>
            <a:chOff x="0" y="0"/>
            <a:chExt cx="2388219" cy="89559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388219" cy="895590"/>
            </a:xfrm>
            <a:custGeom>
              <a:avLst/>
              <a:gdLst/>
              <a:ahLst/>
              <a:cxnLst/>
              <a:rect l="l" t="t" r="r" b="b"/>
              <a:pathLst>
                <a:path w="2388219" h="895590">
                  <a:moveTo>
                    <a:pt x="23235" y="0"/>
                  </a:moveTo>
                  <a:lnTo>
                    <a:pt x="2364984" y="0"/>
                  </a:lnTo>
                  <a:cubicBezTo>
                    <a:pt x="2377816" y="0"/>
                    <a:pt x="2388219" y="10403"/>
                    <a:pt x="2388219" y="23235"/>
                  </a:cubicBezTo>
                  <a:lnTo>
                    <a:pt x="2388219" y="872355"/>
                  </a:lnTo>
                  <a:cubicBezTo>
                    <a:pt x="2388219" y="878518"/>
                    <a:pt x="2385771" y="884428"/>
                    <a:pt x="2381414" y="888785"/>
                  </a:cubicBezTo>
                  <a:cubicBezTo>
                    <a:pt x="2377056" y="893142"/>
                    <a:pt x="2371146" y="895590"/>
                    <a:pt x="2364984" y="895590"/>
                  </a:cubicBezTo>
                  <a:lnTo>
                    <a:pt x="23235" y="895590"/>
                  </a:lnTo>
                  <a:cubicBezTo>
                    <a:pt x="10403" y="895590"/>
                    <a:pt x="0" y="885188"/>
                    <a:pt x="0" y="872355"/>
                  </a:cubicBezTo>
                  <a:lnTo>
                    <a:pt x="0" y="23235"/>
                  </a:lnTo>
                  <a:cubicBezTo>
                    <a:pt x="0" y="10403"/>
                    <a:pt x="10403" y="0"/>
                    <a:pt x="23235" y="0"/>
                  </a:cubicBez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2388219" cy="9432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hhh</a:t>
              </a: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676146" y="2784791"/>
            <a:ext cx="6268777" cy="2304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Tarek: Ida, was bedeuten eigentlich die kleinen bunten Bilder auf    </a:t>
            </a: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dem Bildschirm?</a:t>
            </a:r>
          </a:p>
          <a:p>
            <a:pPr algn="just">
              <a:lnSpc>
                <a:spcPts val="2093"/>
              </a:lnSpc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Ida:     Das sind Symbole für </a:t>
            </a:r>
            <a:r>
              <a:rPr lang="en-US" sz="13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Apps</a:t>
            </a: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 Diese Symbole oder Bilder nennt </a:t>
            </a: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man auch </a:t>
            </a:r>
            <a:r>
              <a:rPr lang="en-US" sz="13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Icons</a:t>
            </a: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Mit einer App kannst du verschiedene Dinge machen:</a:t>
            </a: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Die Symbole oder Bilder zeigen dir, wofür du die App nutzen kannst, </a:t>
            </a: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zum Beispiel das Bild oder Symbol mit der Kamera.</a:t>
            </a:r>
          </a:p>
          <a:p>
            <a:pPr algn="just">
              <a:lnSpc>
                <a:spcPts val="2093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     Hier weißt du sofort, dass du mit dieser App fotografieren kannst.</a:t>
            </a:r>
          </a:p>
        </p:txBody>
      </p:sp>
      <p:sp>
        <p:nvSpPr>
          <p:cNvPr id="16" name="Freeform 16"/>
          <p:cNvSpPr/>
          <p:nvPr/>
        </p:nvSpPr>
        <p:spPr>
          <a:xfrm rot="633600">
            <a:off x="1306736" y="5502268"/>
            <a:ext cx="2040976" cy="2011767"/>
          </a:xfrm>
          <a:custGeom>
            <a:avLst/>
            <a:gdLst/>
            <a:ahLst/>
            <a:cxnLst/>
            <a:rect l="l" t="t" r="r" b="b"/>
            <a:pathLst>
              <a:path w="2040976" h="2011767">
                <a:moveTo>
                  <a:pt x="0" y="0"/>
                </a:moveTo>
                <a:lnTo>
                  <a:pt x="2040976" y="0"/>
                </a:lnTo>
                <a:lnTo>
                  <a:pt x="2040976" y="2011767"/>
                </a:lnTo>
                <a:lnTo>
                  <a:pt x="0" y="20117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TextBox 17"/>
          <p:cNvSpPr txBox="1"/>
          <p:nvPr/>
        </p:nvSpPr>
        <p:spPr>
          <a:xfrm rot="638004">
            <a:off x="1624983" y="5949061"/>
            <a:ext cx="1411512" cy="1153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39"/>
              </a:lnSpc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Eine </a:t>
            </a:r>
            <a:r>
              <a:rPr lang="en-US" sz="10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App</a:t>
            </a: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ist ein Werkzeug, ein kleines Programm auf dem Tablet: zum Fotografieren, Lernen und Üben.</a:t>
            </a:r>
          </a:p>
        </p:txBody>
      </p:sp>
      <p:sp>
        <p:nvSpPr>
          <p:cNvPr id="18" name="Freeform 18"/>
          <p:cNvSpPr/>
          <p:nvPr/>
        </p:nvSpPr>
        <p:spPr>
          <a:xfrm rot="-474491">
            <a:off x="4279559" y="5515154"/>
            <a:ext cx="2027186" cy="1985994"/>
          </a:xfrm>
          <a:custGeom>
            <a:avLst/>
            <a:gdLst/>
            <a:ahLst/>
            <a:cxnLst/>
            <a:rect l="l" t="t" r="r" b="b"/>
            <a:pathLst>
              <a:path w="2027186" h="1985994">
                <a:moveTo>
                  <a:pt x="0" y="0"/>
                </a:moveTo>
                <a:lnTo>
                  <a:pt x="2027186" y="0"/>
                </a:lnTo>
                <a:lnTo>
                  <a:pt x="2027186" y="1985995"/>
                </a:lnTo>
                <a:lnTo>
                  <a:pt x="0" y="19859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06" b="-306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9" name="TextBox 19"/>
          <p:cNvSpPr txBox="1"/>
          <p:nvPr/>
        </p:nvSpPr>
        <p:spPr>
          <a:xfrm rot="-565159">
            <a:off x="4567640" y="5966951"/>
            <a:ext cx="1411512" cy="1153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39"/>
              </a:lnSpc>
            </a:pP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 </a:t>
            </a:r>
            <a:r>
              <a:rPr lang="en-US" sz="10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Icon</a:t>
            </a:r>
            <a:r>
              <a:rPr lang="en-US" sz="10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ist ein kleines Bild oder Zeichen für eine App auf dem Tablet, so etwas wie ein “Türschild”.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96604" y="9392558"/>
            <a:ext cx="6666459" cy="548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30"/>
              </a:lnSpc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            Welche App gehört zu welcher Aufgabe?</a:t>
            </a:r>
          </a:p>
          <a:p>
            <a:pPr algn="ctr">
              <a:lnSpc>
                <a:spcPts val="800"/>
              </a:lnSpc>
            </a:pPr>
            <a:endParaRPr lang="en-US" sz="1500">
              <a:solidFill>
                <a:srgbClr val="000000"/>
              </a:solidFill>
              <a:latin typeface="Lexend Deca Medium"/>
              <a:ea typeface="Lexend Deca Medium"/>
              <a:cs typeface="Lexend Deca Medium"/>
              <a:sym typeface="Lexend Deca"/>
            </a:endParaRPr>
          </a:p>
          <a:p>
            <a:pPr algn="l">
              <a:lnSpc>
                <a:spcPts val="183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           </a:t>
            </a:r>
          </a:p>
        </p:txBody>
      </p:sp>
      <p:sp>
        <p:nvSpPr>
          <p:cNvPr id="21" name="Freeform 21"/>
          <p:cNvSpPr/>
          <p:nvPr/>
        </p:nvSpPr>
        <p:spPr>
          <a:xfrm rot="-10800000">
            <a:off x="6111671" y="9381910"/>
            <a:ext cx="560389" cy="455316"/>
          </a:xfrm>
          <a:custGeom>
            <a:avLst/>
            <a:gdLst/>
            <a:ahLst/>
            <a:cxnLst/>
            <a:rect l="l" t="t" r="r" b="b"/>
            <a:pathLst>
              <a:path w="560389" h="455316">
                <a:moveTo>
                  <a:pt x="0" y="0"/>
                </a:moveTo>
                <a:lnTo>
                  <a:pt x="560389" y="0"/>
                </a:lnTo>
                <a:lnTo>
                  <a:pt x="560389" y="455316"/>
                </a:lnTo>
                <a:lnTo>
                  <a:pt x="0" y="45531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2" name="Freeform 22"/>
          <p:cNvSpPr/>
          <p:nvPr/>
        </p:nvSpPr>
        <p:spPr>
          <a:xfrm>
            <a:off x="4779667" y="313985"/>
            <a:ext cx="1892393" cy="1706709"/>
          </a:xfrm>
          <a:custGeom>
            <a:avLst/>
            <a:gdLst/>
            <a:ahLst/>
            <a:cxnLst/>
            <a:rect l="l" t="t" r="r" b="b"/>
            <a:pathLst>
              <a:path w="1892393" h="1706709">
                <a:moveTo>
                  <a:pt x="0" y="0"/>
                </a:moveTo>
                <a:lnTo>
                  <a:pt x="1892393" y="0"/>
                </a:lnTo>
                <a:lnTo>
                  <a:pt x="1892393" y="1706709"/>
                </a:lnTo>
                <a:lnTo>
                  <a:pt x="0" y="17067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3" name="Freeform 23"/>
          <p:cNvSpPr/>
          <p:nvPr/>
        </p:nvSpPr>
        <p:spPr>
          <a:xfrm>
            <a:off x="5167330" y="932047"/>
            <a:ext cx="391976" cy="380952"/>
          </a:xfrm>
          <a:custGeom>
            <a:avLst/>
            <a:gdLst/>
            <a:ahLst/>
            <a:cxnLst/>
            <a:rect l="l" t="t" r="r" b="b"/>
            <a:pathLst>
              <a:path w="391976" h="380952">
                <a:moveTo>
                  <a:pt x="0" y="0"/>
                </a:moveTo>
                <a:lnTo>
                  <a:pt x="391976" y="0"/>
                </a:lnTo>
                <a:lnTo>
                  <a:pt x="391976" y="380952"/>
                </a:lnTo>
                <a:lnTo>
                  <a:pt x="0" y="3809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4" name="Freeform 24"/>
          <p:cNvSpPr/>
          <p:nvPr/>
        </p:nvSpPr>
        <p:spPr>
          <a:xfrm>
            <a:off x="6111671" y="696755"/>
            <a:ext cx="322057" cy="470585"/>
          </a:xfrm>
          <a:custGeom>
            <a:avLst/>
            <a:gdLst/>
            <a:ahLst/>
            <a:cxnLst/>
            <a:rect l="l" t="t" r="r" b="b"/>
            <a:pathLst>
              <a:path w="322057" h="470585">
                <a:moveTo>
                  <a:pt x="0" y="0"/>
                </a:moveTo>
                <a:lnTo>
                  <a:pt x="322057" y="0"/>
                </a:lnTo>
                <a:lnTo>
                  <a:pt x="322057" y="470585"/>
                </a:lnTo>
                <a:lnTo>
                  <a:pt x="0" y="47058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5" name="Freeform 25"/>
          <p:cNvSpPr/>
          <p:nvPr/>
        </p:nvSpPr>
        <p:spPr>
          <a:xfrm>
            <a:off x="5680480" y="1044558"/>
            <a:ext cx="470975" cy="466560"/>
          </a:xfrm>
          <a:custGeom>
            <a:avLst/>
            <a:gdLst/>
            <a:ahLst/>
            <a:cxnLst/>
            <a:rect l="l" t="t" r="r" b="b"/>
            <a:pathLst>
              <a:path w="470975" h="466560">
                <a:moveTo>
                  <a:pt x="0" y="0"/>
                </a:moveTo>
                <a:lnTo>
                  <a:pt x="470976" y="0"/>
                </a:lnTo>
                <a:lnTo>
                  <a:pt x="470976" y="466560"/>
                </a:lnTo>
                <a:lnTo>
                  <a:pt x="0" y="4665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6" name="Freeform 26"/>
          <p:cNvSpPr/>
          <p:nvPr/>
        </p:nvSpPr>
        <p:spPr>
          <a:xfrm>
            <a:off x="5559306" y="573475"/>
            <a:ext cx="488622" cy="461137"/>
          </a:xfrm>
          <a:custGeom>
            <a:avLst/>
            <a:gdLst/>
            <a:ahLst/>
            <a:cxnLst/>
            <a:rect l="l" t="t" r="r" b="b"/>
            <a:pathLst>
              <a:path w="488622" h="461137">
                <a:moveTo>
                  <a:pt x="0" y="0"/>
                </a:moveTo>
                <a:lnTo>
                  <a:pt x="488622" y="0"/>
                </a:lnTo>
                <a:lnTo>
                  <a:pt x="488622" y="461137"/>
                </a:lnTo>
                <a:lnTo>
                  <a:pt x="0" y="46113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7" name="Freeform 27"/>
          <p:cNvSpPr/>
          <p:nvPr/>
        </p:nvSpPr>
        <p:spPr>
          <a:xfrm>
            <a:off x="2839227" y="1532461"/>
            <a:ext cx="934209" cy="1330889"/>
          </a:xfrm>
          <a:custGeom>
            <a:avLst/>
            <a:gdLst/>
            <a:ahLst/>
            <a:cxnLst/>
            <a:rect l="l" t="t" r="r" b="b"/>
            <a:pathLst>
              <a:path w="934209" h="1330889">
                <a:moveTo>
                  <a:pt x="0" y="0"/>
                </a:moveTo>
                <a:lnTo>
                  <a:pt x="934209" y="0"/>
                </a:lnTo>
                <a:lnTo>
                  <a:pt x="934209" y="1330889"/>
                </a:lnTo>
                <a:lnTo>
                  <a:pt x="0" y="133088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8" name="Freeform 28"/>
          <p:cNvSpPr/>
          <p:nvPr/>
        </p:nvSpPr>
        <p:spPr>
          <a:xfrm>
            <a:off x="3867728" y="1529297"/>
            <a:ext cx="924211" cy="1337218"/>
          </a:xfrm>
          <a:custGeom>
            <a:avLst/>
            <a:gdLst/>
            <a:ahLst/>
            <a:cxnLst/>
            <a:rect l="l" t="t" r="r" b="b"/>
            <a:pathLst>
              <a:path w="924211" h="1337218">
                <a:moveTo>
                  <a:pt x="0" y="0"/>
                </a:moveTo>
                <a:lnTo>
                  <a:pt x="924211" y="0"/>
                </a:lnTo>
                <a:lnTo>
                  <a:pt x="924211" y="1337218"/>
                </a:lnTo>
                <a:lnTo>
                  <a:pt x="0" y="133721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9" name="Freeform 29"/>
          <p:cNvSpPr/>
          <p:nvPr/>
        </p:nvSpPr>
        <p:spPr>
          <a:xfrm>
            <a:off x="303999" y="1021185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0" name="TextBox 30"/>
          <p:cNvSpPr txBox="1"/>
          <p:nvPr/>
        </p:nvSpPr>
        <p:spPr>
          <a:xfrm>
            <a:off x="802792" y="10311775"/>
            <a:ext cx="3976876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1 - Kapitel 1.4 | Basis-Apps/Schuleigene Apps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990362" y="10311775"/>
            <a:ext cx="2242618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Lizenz: CC BY-SA 4.0 ISB (München)</a:t>
            </a:r>
          </a:p>
        </p:txBody>
      </p:sp>
      <p:sp>
        <p:nvSpPr>
          <p:cNvPr id="32" name="Freeform 32"/>
          <p:cNvSpPr/>
          <p:nvPr/>
        </p:nvSpPr>
        <p:spPr>
          <a:xfrm>
            <a:off x="1139676" y="9319218"/>
            <a:ext cx="347676" cy="347676"/>
          </a:xfrm>
          <a:custGeom>
            <a:avLst/>
            <a:gdLst/>
            <a:ahLst/>
            <a:cxnLst/>
            <a:rect l="l" t="t" r="r" b="b"/>
            <a:pathLst>
              <a:path w="347676" h="347676">
                <a:moveTo>
                  <a:pt x="0" y="0"/>
                </a:moveTo>
                <a:lnTo>
                  <a:pt x="347677" y="0"/>
                </a:lnTo>
                <a:lnTo>
                  <a:pt x="347677" y="347676"/>
                </a:lnTo>
                <a:lnTo>
                  <a:pt x="0" y="34767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6571" y="326240"/>
            <a:ext cx="6908729" cy="9720653"/>
            <a:chOff x="0" y="0"/>
            <a:chExt cx="2475933" cy="348366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75933" cy="3483663"/>
            </a:xfrm>
            <a:custGeom>
              <a:avLst/>
              <a:gdLst/>
              <a:ahLst/>
              <a:cxnLst/>
              <a:rect l="l" t="t" r="r" b="b"/>
              <a:pathLst>
                <a:path w="2475933" h="3483663">
                  <a:moveTo>
                    <a:pt x="22412" y="0"/>
                  </a:moveTo>
                  <a:lnTo>
                    <a:pt x="2453521" y="0"/>
                  </a:lnTo>
                  <a:cubicBezTo>
                    <a:pt x="2459465" y="0"/>
                    <a:pt x="2465165" y="2361"/>
                    <a:pt x="2469368" y="6564"/>
                  </a:cubicBezTo>
                  <a:cubicBezTo>
                    <a:pt x="2473571" y="10767"/>
                    <a:pt x="2475933" y="16468"/>
                    <a:pt x="2475933" y="22412"/>
                  </a:cubicBezTo>
                  <a:lnTo>
                    <a:pt x="2475933" y="3461251"/>
                  </a:lnTo>
                  <a:cubicBezTo>
                    <a:pt x="2475933" y="3467195"/>
                    <a:pt x="2473571" y="3472895"/>
                    <a:pt x="2469368" y="3477098"/>
                  </a:cubicBezTo>
                  <a:cubicBezTo>
                    <a:pt x="2465165" y="3481301"/>
                    <a:pt x="2459465" y="3483663"/>
                    <a:pt x="2453521" y="3483663"/>
                  </a:cubicBezTo>
                  <a:lnTo>
                    <a:pt x="22412" y="3483663"/>
                  </a:lnTo>
                  <a:cubicBezTo>
                    <a:pt x="16468" y="3483663"/>
                    <a:pt x="10767" y="3481301"/>
                    <a:pt x="6564" y="3477098"/>
                  </a:cubicBezTo>
                  <a:cubicBezTo>
                    <a:pt x="2361" y="3472895"/>
                    <a:pt x="0" y="3467195"/>
                    <a:pt x="0" y="3461251"/>
                  </a:cubicBezTo>
                  <a:lnTo>
                    <a:pt x="0" y="22412"/>
                  </a:lnTo>
                  <a:cubicBezTo>
                    <a:pt x="0" y="16468"/>
                    <a:pt x="2361" y="10767"/>
                    <a:pt x="6564" y="6564"/>
                  </a:cubicBezTo>
                  <a:cubicBezTo>
                    <a:pt x="10767" y="2361"/>
                    <a:pt x="16468" y="0"/>
                    <a:pt x="22412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75933" cy="35122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065038" y="5521483"/>
            <a:ext cx="787351" cy="787351"/>
            <a:chOff x="0" y="0"/>
            <a:chExt cx="282169" cy="28216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68557" y="5972988"/>
            <a:ext cx="2130207" cy="335846"/>
            <a:chOff x="0" y="0"/>
            <a:chExt cx="763418" cy="12036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68557" y="5521483"/>
            <a:ext cx="2130207" cy="335846"/>
            <a:chOff x="0" y="0"/>
            <a:chExt cx="763418" cy="12036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4" name="AutoShape 14"/>
          <p:cNvSpPr/>
          <p:nvPr/>
        </p:nvSpPr>
        <p:spPr>
          <a:xfrm>
            <a:off x="959726" y="6239330"/>
            <a:ext cx="194787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Box 15"/>
          <p:cNvSpPr txBox="1"/>
          <p:nvPr/>
        </p:nvSpPr>
        <p:spPr>
          <a:xfrm>
            <a:off x="1195574" y="5571296"/>
            <a:ext cx="1424434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im Internet suchen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1304700" y="8844047"/>
            <a:ext cx="2307896" cy="731691"/>
            <a:chOff x="0" y="0"/>
            <a:chExt cx="827098" cy="262222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27098" cy="262222"/>
            </a:xfrm>
            <a:custGeom>
              <a:avLst/>
              <a:gdLst/>
              <a:ahLst/>
              <a:cxnLst/>
              <a:rect l="l" t="t" r="r" b="b"/>
              <a:pathLst>
                <a:path w="827098" h="262222">
                  <a:moveTo>
                    <a:pt x="67091" y="0"/>
                  </a:moveTo>
                  <a:lnTo>
                    <a:pt x="760007" y="0"/>
                  </a:lnTo>
                  <a:cubicBezTo>
                    <a:pt x="777800" y="0"/>
                    <a:pt x="794865" y="7068"/>
                    <a:pt x="807447" y="19650"/>
                  </a:cubicBezTo>
                  <a:cubicBezTo>
                    <a:pt x="820029" y="32232"/>
                    <a:pt x="827098" y="49297"/>
                    <a:pt x="827098" y="67091"/>
                  </a:cubicBezTo>
                  <a:lnTo>
                    <a:pt x="827098" y="195131"/>
                  </a:lnTo>
                  <a:cubicBezTo>
                    <a:pt x="827098" y="232184"/>
                    <a:pt x="797060" y="262222"/>
                    <a:pt x="760007" y="262222"/>
                  </a:cubicBezTo>
                  <a:lnTo>
                    <a:pt x="67091" y="262222"/>
                  </a:lnTo>
                  <a:cubicBezTo>
                    <a:pt x="30038" y="262222"/>
                    <a:pt x="0" y="232184"/>
                    <a:pt x="0" y="195131"/>
                  </a:cubicBezTo>
                  <a:lnTo>
                    <a:pt x="0" y="67091"/>
                  </a:lnTo>
                  <a:cubicBezTo>
                    <a:pt x="0" y="30038"/>
                    <a:pt x="30038" y="0"/>
                    <a:pt x="67091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827098" cy="2907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167144" y="8987007"/>
            <a:ext cx="2614217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Vergleiche deine Lösung </a:t>
            </a:r>
          </a:p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mit einem anderen Kind.</a:t>
            </a:r>
          </a:p>
        </p:txBody>
      </p:sp>
      <p:sp>
        <p:nvSpPr>
          <p:cNvPr id="20" name="Freeform 20"/>
          <p:cNvSpPr/>
          <p:nvPr/>
        </p:nvSpPr>
        <p:spPr>
          <a:xfrm>
            <a:off x="303999" y="1016119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TextBox 21"/>
          <p:cNvSpPr txBox="1"/>
          <p:nvPr/>
        </p:nvSpPr>
        <p:spPr>
          <a:xfrm>
            <a:off x="802792" y="10261115"/>
            <a:ext cx="3963404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1 - Kapitel 1.4 | Basis-Apps/Schuleigene Apps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058831" y="10261115"/>
            <a:ext cx="217407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Lizenz: CC BY-SA 4.0 ISB (München)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409161" y="326240"/>
            <a:ext cx="6886139" cy="1729478"/>
            <a:chOff x="0" y="0"/>
            <a:chExt cx="2476820" cy="622062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2476820" cy="622062"/>
            </a:xfrm>
            <a:custGeom>
              <a:avLst/>
              <a:gdLst/>
              <a:ahLst/>
              <a:cxnLst/>
              <a:rect l="l" t="t" r="r" b="b"/>
              <a:pathLst>
                <a:path w="2476820" h="622062">
                  <a:moveTo>
                    <a:pt x="22486" y="0"/>
                  </a:moveTo>
                  <a:lnTo>
                    <a:pt x="2454334" y="0"/>
                  </a:lnTo>
                  <a:cubicBezTo>
                    <a:pt x="2466753" y="0"/>
                    <a:pt x="2476820" y="10067"/>
                    <a:pt x="2476820" y="22486"/>
                  </a:cubicBezTo>
                  <a:lnTo>
                    <a:pt x="2476820" y="599576"/>
                  </a:lnTo>
                  <a:cubicBezTo>
                    <a:pt x="2476820" y="611995"/>
                    <a:pt x="2466753" y="622062"/>
                    <a:pt x="2454334" y="622062"/>
                  </a:cubicBezTo>
                  <a:lnTo>
                    <a:pt x="22486" y="622062"/>
                  </a:lnTo>
                  <a:cubicBezTo>
                    <a:pt x="10067" y="622062"/>
                    <a:pt x="0" y="611995"/>
                    <a:pt x="0" y="599576"/>
                  </a:cubicBezTo>
                  <a:lnTo>
                    <a:pt x="0" y="22486"/>
                  </a:lnTo>
                  <a:cubicBezTo>
                    <a:pt x="0" y="10067"/>
                    <a:pt x="10067" y="0"/>
                    <a:pt x="2248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2476820" cy="650637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386571" y="326240"/>
            <a:ext cx="6890586" cy="1729478"/>
            <a:chOff x="0" y="0"/>
            <a:chExt cx="2478419" cy="622062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2478419" cy="622062"/>
            </a:xfrm>
            <a:custGeom>
              <a:avLst/>
              <a:gdLst/>
              <a:ahLst/>
              <a:cxnLst/>
              <a:rect l="l" t="t" r="r" b="b"/>
              <a:pathLst>
                <a:path w="2478419" h="622062">
                  <a:moveTo>
                    <a:pt x="22471" y="0"/>
                  </a:moveTo>
                  <a:lnTo>
                    <a:pt x="2455948" y="0"/>
                  </a:lnTo>
                  <a:cubicBezTo>
                    <a:pt x="2468359" y="0"/>
                    <a:pt x="2478419" y="10061"/>
                    <a:pt x="2478419" y="22471"/>
                  </a:cubicBezTo>
                  <a:lnTo>
                    <a:pt x="2478419" y="599591"/>
                  </a:lnTo>
                  <a:cubicBezTo>
                    <a:pt x="2478419" y="612001"/>
                    <a:pt x="2468359" y="622062"/>
                    <a:pt x="2455948" y="622062"/>
                  </a:cubicBezTo>
                  <a:lnTo>
                    <a:pt x="22471" y="622062"/>
                  </a:lnTo>
                  <a:cubicBezTo>
                    <a:pt x="10061" y="622062"/>
                    <a:pt x="0" y="612001"/>
                    <a:pt x="0" y="599591"/>
                  </a:cubicBezTo>
                  <a:lnTo>
                    <a:pt x="0" y="22471"/>
                  </a:lnTo>
                  <a:cubicBezTo>
                    <a:pt x="0" y="10061"/>
                    <a:pt x="10061" y="0"/>
                    <a:pt x="22471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2478419" cy="650637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395051" y="1796329"/>
            <a:ext cx="6889241" cy="313819"/>
            <a:chOff x="0" y="0"/>
            <a:chExt cx="2468948" cy="112466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2468948" cy="112466"/>
            </a:xfrm>
            <a:custGeom>
              <a:avLst/>
              <a:gdLst/>
              <a:ahLst/>
              <a:cxnLst/>
              <a:rect l="l" t="t" r="r" b="b"/>
              <a:pathLst>
                <a:path w="2468948" h="112466">
                  <a:moveTo>
                    <a:pt x="0" y="0"/>
                  </a:moveTo>
                  <a:lnTo>
                    <a:pt x="2468948" y="0"/>
                  </a:lnTo>
                  <a:lnTo>
                    <a:pt x="2468948" y="112466"/>
                  </a:lnTo>
                  <a:lnTo>
                    <a:pt x="0" y="1124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2468948" cy="141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973779" y="4920224"/>
            <a:ext cx="2130207" cy="335846"/>
            <a:chOff x="0" y="0"/>
            <a:chExt cx="763418" cy="12036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4973779" y="4469967"/>
            <a:ext cx="2130207" cy="335846"/>
            <a:chOff x="0" y="0"/>
            <a:chExt cx="763418" cy="12036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5191634" y="4541637"/>
            <a:ext cx="1601093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Einstellungen ändern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5393743" y="4934477"/>
            <a:ext cx="1196876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Einstellungen</a:t>
            </a:r>
          </a:p>
        </p:txBody>
      </p:sp>
      <p:sp>
        <p:nvSpPr>
          <p:cNvPr id="40" name="Freeform 40"/>
          <p:cNvSpPr/>
          <p:nvPr/>
        </p:nvSpPr>
        <p:spPr>
          <a:xfrm>
            <a:off x="3935201" y="4380037"/>
            <a:ext cx="999703" cy="965963"/>
          </a:xfrm>
          <a:custGeom>
            <a:avLst/>
            <a:gdLst/>
            <a:ahLst/>
            <a:cxnLst/>
            <a:rect l="l" t="t" r="r" b="b"/>
            <a:pathLst>
              <a:path w="999703" h="965963">
                <a:moveTo>
                  <a:pt x="0" y="0"/>
                </a:moveTo>
                <a:lnTo>
                  <a:pt x="999703" y="0"/>
                </a:lnTo>
                <a:lnTo>
                  <a:pt x="999703" y="965963"/>
                </a:lnTo>
                <a:lnTo>
                  <a:pt x="0" y="9659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1" name="Freeform 41"/>
          <p:cNvSpPr/>
          <p:nvPr/>
        </p:nvSpPr>
        <p:spPr>
          <a:xfrm>
            <a:off x="4950997" y="355599"/>
            <a:ext cx="1892393" cy="1706709"/>
          </a:xfrm>
          <a:custGeom>
            <a:avLst/>
            <a:gdLst/>
            <a:ahLst/>
            <a:cxnLst/>
            <a:rect l="l" t="t" r="r" b="b"/>
            <a:pathLst>
              <a:path w="1892393" h="1706709">
                <a:moveTo>
                  <a:pt x="0" y="0"/>
                </a:moveTo>
                <a:lnTo>
                  <a:pt x="1892393" y="0"/>
                </a:lnTo>
                <a:lnTo>
                  <a:pt x="1892393" y="1706709"/>
                </a:lnTo>
                <a:lnTo>
                  <a:pt x="0" y="17067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2" name="Freeform 42"/>
          <p:cNvSpPr/>
          <p:nvPr/>
        </p:nvSpPr>
        <p:spPr>
          <a:xfrm>
            <a:off x="5318913" y="965525"/>
            <a:ext cx="391976" cy="380952"/>
          </a:xfrm>
          <a:custGeom>
            <a:avLst/>
            <a:gdLst/>
            <a:ahLst/>
            <a:cxnLst/>
            <a:rect l="l" t="t" r="r" b="b"/>
            <a:pathLst>
              <a:path w="391976" h="380952">
                <a:moveTo>
                  <a:pt x="0" y="0"/>
                </a:moveTo>
                <a:lnTo>
                  <a:pt x="391977" y="0"/>
                </a:lnTo>
                <a:lnTo>
                  <a:pt x="391977" y="380952"/>
                </a:lnTo>
                <a:lnTo>
                  <a:pt x="0" y="3809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3" name="Freeform 43"/>
          <p:cNvSpPr/>
          <p:nvPr/>
        </p:nvSpPr>
        <p:spPr>
          <a:xfrm>
            <a:off x="6263255" y="730232"/>
            <a:ext cx="322057" cy="470585"/>
          </a:xfrm>
          <a:custGeom>
            <a:avLst/>
            <a:gdLst/>
            <a:ahLst/>
            <a:cxnLst/>
            <a:rect l="l" t="t" r="r" b="b"/>
            <a:pathLst>
              <a:path w="322057" h="470585">
                <a:moveTo>
                  <a:pt x="0" y="0"/>
                </a:moveTo>
                <a:lnTo>
                  <a:pt x="322057" y="0"/>
                </a:lnTo>
                <a:lnTo>
                  <a:pt x="322057" y="470585"/>
                </a:lnTo>
                <a:lnTo>
                  <a:pt x="0" y="47058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4" name="Freeform 44"/>
          <p:cNvSpPr/>
          <p:nvPr/>
        </p:nvSpPr>
        <p:spPr>
          <a:xfrm>
            <a:off x="5832064" y="1078036"/>
            <a:ext cx="470975" cy="466560"/>
          </a:xfrm>
          <a:custGeom>
            <a:avLst/>
            <a:gdLst/>
            <a:ahLst/>
            <a:cxnLst/>
            <a:rect l="l" t="t" r="r" b="b"/>
            <a:pathLst>
              <a:path w="470975" h="466560">
                <a:moveTo>
                  <a:pt x="0" y="0"/>
                </a:moveTo>
                <a:lnTo>
                  <a:pt x="470975" y="0"/>
                </a:lnTo>
                <a:lnTo>
                  <a:pt x="470975" y="466560"/>
                </a:lnTo>
                <a:lnTo>
                  <a:pt x="0" y="4665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5" name="Freeform 45"/>
          <p:cNvSpPr/>
          <p:nvPr/>
        </p:nvSpPr>
        <p:spPr>
          <a:xfrm>
            <a:off x="5710890" y="606953"/>
            <a:ext cx="488622" cy="461137"/>
          </a:xfrm>
          <a:custGeom>
            <a:avLst/>
            <a:gdLst/>
            <a:ahLst/>
            <a:cxnLst/>
            <a:rect l="l" t="t" r="r" b="b"/>
            <a:pathLst>
              <a:path w="488622" h="461137">
                <a:moveTo>
                  <a:pt x="0" y="0"/>
                </a:moveTo>
                <a:lnTo>
                  <a:pt x="488622" y="0"/>
                </a:lnTo>
                <a:lnTo>
                  <a:pt x="488622" y="461136"/>
                </a:lnTo>
                <a:lnTo>
                  <a:pt x="0" y="46113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6" name="TextBox 46"/>
          <p:cNvSpPr txBox="1"/>
          <p:nvPr/>
        </p:nvSpPr>
        <p:spPr>
          <a:xfrm>
            <a:off x="803984" y="529974"/>
            <a:ext cx="6250973" cy="10486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Basis-Apps </a:t>
            </a:r>
          </a:p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auf dem Tablet</a:t>
            </a:r>
          </a:p>
        </p:txBody>
      </p:sp>
      <p:grpSp>
        <p:nvGrpSpPr>
          <p:cNvPr id="47" name="Group 47"/>
          <p:cNvGrpSpPr/>
          <p:nvPr/>
        </p:nvGrpSpPr>
        <p:grpSpPr>
          <a:xfrm>
            <a:off x="3065038" y="7308959"/>
            <a:ext cx="787351" cy="787351"/>
            <a:chOff x="0" y="0"/>
            <a:chExt cx="282169" cy="282169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868557" y="7308959"/>
            <a:ext cx="2130207" cy="335846"/>
            <a:chOff x="0" y="0"/>
            <a:chExt cx="763418" cy="120360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53" name="TextBox 53"/>
          <p:cNvSpPr txBox="1"/>
          <p:nvPr/>
        </p:nvSpPr>
        <p:spPr>
          <a:xfrm>
            <a:off x="1278445" y="7358773"/>
            <a:ext cx="1310432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Fotos anschauen</a:t>
            </a:r>
          </a:p>
        </p:txBody>
      </p:sp>
      <p:grpSp>
        <p:nvGrpSpPr>
          <p:cNvPr id="54" name="Group 54"/>
          <p:cNvGrpSpPr/>
          <p:nvPr/>
        </p:nvGrpSpPr>
        <p:grpSpPr>
          <a:xfrm>
            <a:off x="868557" y="7759106"/>
            <a:ext cx="2130207" cy="335846"/>
            <a:chOff x="0" y="0"/>
            <a:chExt cx="763418" cy="120360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57" name="AutoShape 57"/>
          <p:cNvSpPr/>
          <p:nvPr/>
        </p:nvSpPr>
        <p:spPr>
          <a:xfrm>
            <a:off x="951369" y="8010609"/>
            <a:ext cx="194787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grpSp>
        <p:nvGrpSpPr>
          <p:cNvPr id="58" name="Group 58"/>
          <p:cNvGrpSpPr/>
          <p:nvPr/>
        </p:nvGrpSpPr>
        <p:grpSpPr>
          <a:xfrm>
            <a:off x="4085011" y="6485405"/>
            <a:ext cx="787351" cy="787351"/>
            <a:chOff x="0" y="0"/>
            <a:chExt cx="282169" cy="282169"/>
          </a:xfrm>
        </p:grpSpPr>
        <p:sp>
          <p:nvSpPr>
            <p:cNvPr id="59" name="Freeform 59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4924750" y="6485405"/>
            <a:ext cx="2130207" cy="335846"/>
            <a:chOff x="0" y="0"/>
            <a:chExt cx="763418" cy="120360"/>
          </a:xfrm>
        </p:grpSpPr>
        <p:sp>
          <p:nvSpPr>
            <p:cNvPr id="62" name="Freeform 62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64" name="TextBox 64"/>
          <p:cNvSpPr txBox="1"/>
          <p:nvPr/>
        </p:nvSpPr>
        <p:spPr>
          <a:xfrm>
            <a:off x="5411091" y="6535842"/>
            <a:ext cx="1130498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Fotos machen </a:t>
            </a:r>
          </a:p>
        </p:txBody>
      </p:sp>
      <p:grpSp>
        <p:nvGrpSpPr>
          <p:cNvPr id="65" name="Group 65"/>
          <p:cNvGrpSpPr/>
          <p:nvPr/>
        </p:nvGrpSpPr>
        <p:grpSpPr>
          <a:xfrm>
            <a:off x="4924750" y="6938577"/>
            <a:ext cx="2130207" cy="335846"/>
            <a:chOff x="0" y="0"/>
            <a:chExt cx="763418" cy="120360"/>
          </a:xfrm>
        </p:grpSpPr>
        <p:sp>
          <p:nvSpPr>
            <p:cNvPr id="66" name="Freeform 66"/>
            <p:cNvSpPr/>
            <p:nvPr/>
          </p:nvSpPr>
          <p:spPr>
            <a:xfrm>
              <a:off x="0" y="0"/>
              <a:ext cx="763418" cy="120360"/>
            </a:xfrm>
            <a:custGeom>
              <a:avLst/>
              <a:gdLst/>
              <a:ahLst/>
              <a:cxnLst/>
              <a:rect l="l" t="t" r="r" b="b"/>
              <a:pathLst>
                <a:path w="763418" h="120360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68" name="AutoShape 68"/>
          <p:cNvSpPr/>
          <p:nvPr/>
        </p:nvSpPr>
        <p:spPr>
          <a:xfrm>
            <a:off x="5000070" y="7195518"/>
            <a:ext cx="194787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9" name="TextBox 69"/>
          <p:cNvSpPr txBox="1"/>
          <p:nvPr/>
        </p:nvSpPr>
        <p:spPr>
          <a:xfrm>
            <a:off x="448131" y="2151444"/>
            <a:ext cx="6666459" cy="19269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30"/>
              </a:lnSpc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            Welche App gehört zu welcher Aufgabe?</a:t>
            </a:r>
          </a:p>
          <a:p>
            <a:pPr algn="ctr">
              <a:lnSpc>
                <a:spcPts val="800"/>
              </a:lnSpc>
            </a:pPr>
            <a:endParaRPr lang="en-US" sz="1500">
              <a:solidFill>
                <a:srgbClr val="000000"/>
              </a:solidFill>
              <a:latin typeface="Lexend Deca Medium"/>
              <a:ea typeface="Lexend Deca Medium"/>
              <a:cs typeface="Lexend Deca Medium"/>
              <a:sym typeface="Lexend Deca"/>
            </a:endParaRPr>
          </a:p>
          <a:p>
            <a:pPr algn="l">
              <a:lnSpc>
                <a:spcPts val="1830"/>
              </a:lnSpc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           </a:t>
            </a:r>
          </a:p>
          <a:p>
            <a:pPr algn="l">
              <a:lnSpc>
                <a:spcPts val="1830"/>
              </a:lnSpc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            Jetzt bist du dran</a:t>
            </a:r>
          </a:p>
          <a:p>
            <a:pPr algn="l">
              <a:lnSpc>
                <a:spcPts val="732"/>
              </a:lnSpc>
            </a:pPr>
            <a:endParaRPr lang="en-US" sz="1500">
              <a:solidFill>
                <a:srgbClr val="000000"/>
              </a:solidFill>
              <a:latin typeface="Lexend Deca Medium"/>
              <a:ea typeface="Lexend Deca Medium"/>
              <a:cs typeface="Lexend Deca Medium"/>
              <a:sym typeface="Lexend Deca"/>
            </a:endParaRPr>
          </a:p>
          <a:p>
            <a:pPr algn="ctr">
              <a:lnSpc>
                <a:spcPts val="650"/>
              </a:lnSpc>
            </a:pPr>
            <a:endParaRPr lang="en-US" sz="1500">
              <a:solidFill>
                <a:srgbClr val="000000"/>
              </a:solidFill>
              <a:latin typeface="Lexend Deca Medium"/>
              <a:ea typeface="Lexend Deca Medium"/>
              <a:cs typeface="Lexend Deca Medium"/>
              <a:sym typeface="Lexend Deca"/>
            </a:endParaRPr>
          </a:p>
          <a:p>
            <a:pPr marL="280672" lvl="1" indent="-140336" algn="l">
              <a:lnSpc>
                <a:spcPts val="1586"/>
              </a:lnSpc>
              <a:spcBef>
                <a:spcPct val="0"/>
              </a:spcBef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Suche die Apps, die zu den Aufgaben gehören, auf deinem Tablet.</a:t>
            </a:r>
          </a:p>
          <a:p>
            <a:pPr algn="l">
              <a:lnSpc>
                <a:spcPts val="1586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586"/>
              </a:lnSpc>
              <a:spcBef>
                <a:spcPct val="0"/>
              </a:spcBef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2. Zeichne die Bilder der passenden Apps in die Kästchen.</a:t>
            </a:r>
          </a:p>
          <a:p>
            <a:pPr algn="l">
              <a:lnSpc>
                <a:spcPts val="1586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586"/>
              </a:lnSpc>
              <a:spcBef>
                <a:spcPct val="0"/>
              </a:spcBef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3. Schreibe die Namen der Apps dazu.</a:t>
            </a:r>
          </a:p>
        </p:txBody>
      </p:sp>
      <p:sp>
        <p:nvSpPr>
          <p:cNvPr id="70" name="Freeform 70"/>
          <p:cNvSpPr/>
          <p:nvPr/>
        </p:nvSpPr>
        <p:spPr>
          <a:xfrm>
            <a:off x="636574" y="2653014"/>
            <a:ext cx="334819" cy="334819"/>
          </a:xfrm>
          <a:custGeom>
            <a:avLst/>
            <a:gdLst/>
            <a:ahLst/>
            <a:cxnLst/>
            <a:rect l="l" t="t" r="r" b="b"/>
            <a:pathLst>
              <a:path w="334819" h="334819">
                <a:moveTo>
                  <a:pt x="0" y="0"/>
                </a:moveTo>
                <a:lnTo>
                  <a:pt x="334819" y="0"/>
                </a:lnTo>
                <a:lnTo>
                  <a:pt x="334819" y="334819"/>
                </a:lnTo>
                <a:lnTo>
                  <a:pt x="0" y="33481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71" name="Freeform 71"/>
          <p:cNvSpPr/>
          <p:nvPr/>
        </p:nvSpPr>
        <p:spPr>
          <a:xfrm>
            <a:off x="603693" y="2110149"/>
            <a:ext cx="347676" cy="347676"/>
          </a:xfrm>
          <a:custGeom>
            <a:avLst/>
            <a:gdLst/>
            <a:ahLst/>
            <a:cxnLst/>
            <a:rect l="l" t="t" r="r" b="b"/>
            <a:pathLst>
              <a:path w="347676" h="347676">
                <a:moveTo>
                  <a:pt x="0" y="0"/>
                </a:moveTo>
                <a:lnTo>
                  <a:pt x="347676" y="0"/>
                </a:lnTo>
                <a:lnTo>
                  <a:pt x="347676" y="347676"/>
                </a:lnTo>
                <a:lnTo>
                  <a:pt x="0" y="34767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98025" y="326240"/>
            <a:ext cx="6908729" cy="9706611"/>
            <a:chOff x="0" y="0"/>
            <a:chExt cx="2475933" cy="34786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75933" cy="3478630"/>
            </a:xfrm>
            <a:custGeom>
              <a:avLst/>
              <a:gdLst/>
              <a:ahLst/>
              <a:cxnLst/>
              <a:rect l="l" t="t" r="r" b="b"/>
              <a:pathLst>
                <a:path w="2475933" h="3478630">
                  <a:moveTo>
                    <a:pt x="22412" y="0"/>
                  </a:moveTo>
                  <a:lnTo>
                    <a:pt x="2453521" y="0"/>
                  </a:lnTo>
                  <a:cubicBezTo>
                    <a:pt x="2459465" y="0"/>
                    <a:pt x="2465165" y="2361"/>
                    <a:pt x="2469368" y="6564"/>
                  </a:cubicBezTo>
                  <a:cubicBezTo>
                    <a:pt x="2473571" y="10767"/>
                    <a:pt x="2475933" y="16468"/>
                    <a:pt x="2475933" y="22412"/>
                  </a:cubicBezTo>
                  <a:lnTo>
                    <a:pt x="2475933" y="3456218"/>
                  </a:lnTo>
                  <a:cubicBezTo>
                    <a:pt x="2475933" y="3462162"/>
                    <a:pt x="2473571" y="3467863"/>
                    <a:pt x="2469368" y="3472066"/>
                  </a:cubicBezTo>
                  <a:cubicBezTo>
                    <a:pt x="2465165" y="3476269"/>
                    <a:pt x="2459465" y="3478630"/>
                    <a:pt x="2453521" y="3478630"/>
                  </a:cubicBezTo>
                  <a:lnTo>
                    <a:pt x="22412" y="3478630"/>
                  </a:lnTo>
                  <a:cubicBezTo>
                    <a:pt x="16468" y="3478630"/>
                    <a:pt x="10767" y="3476269"/>
                    <a:pt x="6564" y="3472066"/>
                  </a:cubicBezTo>
                  <a:cubicBezTo>
                    <a:pt x="2361" y="3467863"/>
                    <a:pt x="0" y="3462162"/>
                    <a:pt x="0" y="3456218"/>
                  </a:cubicBezTo>
                  <a:lnTo>
                    <a:pt x="0" y="22412"/>
                  </a:lnTo>
                  <a:cubicBezTo>
                    <a:pt x="0" y="16468"/>
                    <a:pt x="2361" y="10767"/>
                    <a:pt x="6564" y="6564"/>
                  </a:cubicBezTo>
                  <a:cubicBezTo>
                    <a:pt x="10767" y="2361"/>
                    <a:pt x="16468" y="0"/>
                    <a:pt x="22412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75933" cy="35072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r>
                <a:rPr lang="en-US" sz="1200">
                  <a:solidFill>
                    <a:srgbClr val="FFFFFF"/>
                  </a:solidFill>
                  <a:latin typeface="IreneFlorentina"/>
                  <a:ea typeface="IreneFlorentina"/>
                  <a:cs typeface="IreneFlorentina"/>
                  <a:sym typeface="IreneFlorentina"/>
                </a:rPr>
                <a:t>zum </a:t>
              </a:r>
            </a:p>
            <a:p>
              <a:pPr algn="ctr">
                <a:lnSpc>
                  <a:spcPts val="1679"/>
                </a:lnSpc>
              </a:pPr>
              <a:r>
                <a:rPr lang="en-US" sz="1200">
                  <a:solidFill>
                    <a:srgbClr val="FFFFFF"/>
                  </a:solidFill>
                  <a:latin typeface="IreneFlorentina"/>
                  <a:ea typeface="IreneFlorentina"/>
                  <a:cs typeface="IreneFlorentina"/>
                  <a:sym typeface="IreneFlorentina"/>
                </a:rPr>
                <a:t>Schreiben</a:t>
              </a:r>
            </a:p>
            <a:p>
              <a:pPr algn="ctr">
                <a:lnSpc>
                  <a:spcPts val="1679"/>
                </a:lnSpc>
              </a:pPr>
              <a:endParaRPr lang="en-US" sz="1200">
                <a:solidFill>
                  <a:srgbClr val="FFFFFF"/>
                </a:solidFill>
                <a:latin typeface="IreneFlorentina"/>
                <a:ea typeface="IreneFlorentina"/>
                <a:cs typeface="IreneFlorentina"/>
                <a:sym typeface="IreneFlorentina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98025" y="326240"/>
            <a:ext cx="6900154" cy="1729478"/>
            <a:chOff x="0" y="0"/>
            <a:chExt cx="2481861" cy="62206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81861" cy="622062"/>
            </a:xfrm>
            <a:custGeom>
              <a:avLst/>
              <a:gdLst/>
              <a:ahLst/>
              <a:cxnLst/>
              <a:rect l="l" t="t" r="r" b="b"/>
              <a:pathLst>
                <a:path w="2481861" h="622062">
                  <a:moveTo>
                    <a:pt x="22440" y="0"/>
                  </a:moveTo>
                  <a:lnTo>
                    <a:pt x="2459421" y="0"/>
                  </a:lnTo>
                  <a:cubicBezTo>
                    <a:pt x="2471814" y="0"/>
                    <a:pt x="2481861" y="10047"/>
                    <a:pt x="2481861" y="22440"/>
                  </a:cubicBezTo>
                  <a:lnTo>
                    <a:pt x="2481861" y="599622"/>
                  </a:lnTo>
                  <a:cubicBezTo>
                    <a:pt x="2481861" y="612015"/>
                    <a:pt x="2471814" y="622062"/>
                    <a:pt x="2459421" y="622062"/>
                  </a:cubicBezTo>
                  <a:lnTo>
                    <a:pt x="22440" y="622062"/>
                  </a:lnTo>
                  <a:cubicBezTo>
                    <a:pt x="16488" y="622062"/>
                    <a:pt x="10781" y="619698"/>
                    <a:pt x="6572" y="615489"/>
                  </a:cubicBezTo>
                  <a:cubicBezTo>
                    <a:pt x="2364" y="611281"/>
                    <a:pt x="0" y="605573"/>
                    <a:pt x="0" y="599622"/>
                  </a:cubicBezTo>
                  <a:lnTo>
                    <a:pt x="0" y="22440"/>
                  </a:lnTo>
                  <a:cubicBezTo>
                    <a:pt x="0" y="16488"/>
                    <a:pt x="2364" y="10781"/>
                    <a:pt x="6572" y="6572"/>
                  </a:cubicBezTo>
                  <a:cubicBezTo>
                    <a:pt x="10781" y="2364"/>
                    <a:pt x="16488" y="0"/>
                    <a:pt x="2244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81861" cy="650637"/>
            </a:xfrm>
            <a:prstGeom prst="rect">
              <a:avLst/>
            </a:prstGeom>
          </p:spPr>
          <p:txBody>
            <a:bodyPr lIns="50616" tIns="50616" rIns="50616" bIns="50616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09319" y="1796329"/>
            <a:ext cx="6886139" cy="313819"/>
            <a:chOff x="0" y="0"/>
            <a:chExt cx="2467837" cy="11246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67837" cy="112466"/>
            </a:xfrm>
            <a:custGeom>
              <a:avLst/>
              <a:gdLst/>
              <a:ahLst/>
              <a:cxnLst/>
              <a:rect l="l" t="t" r="r" b="b"/>
              <a:pathLst>
                <a:path w="2467837" h="112466">
                  <a:moveTo>
                    <a:pt x="0" y="0"/>
                  </a:moveTo>
                  <a:lnTo>
                    <a:pt x="2467837" y="0"/>
                  </a:lnTo>
                  <a:lnTo>
                    <a:pt x="2467837" y="112466"/>
                  </a:lnTo>
                  <a:lnTo>
                    <a:pt x="0" y="11246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67837" cy="141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763711" y="603898"/>
            <a:ext cx="6250973" cy="5247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Schuleigene Apps</a:t>
            </a:r>
          </a:p>
        </p:txBody>
      </p:sp>
      <p:sp>
        <p:nvSpPr>
          <p:cNvPr id="12" name="Freeform 12"/>
          <p:cNvSpPr/>
          <p:nvPr/>
        </p:nvSpPr>
        <p:spPr>
          <a:xfrm flipH="1">
            <a:off x="5114150" y="108000"/>
            <a:ext cx="2115733" cy="1856291"/>
          </a:xfrm>
          <a:custGeom>
            <a:avLst/>
            <a:gdLst/>
            <a:ahLst/>
            <a:cxnLst/>
            <a:rect l="l" t="t" r="r" b="b"/>
            <a:pathLst>
              <a:path w="2115733" h="1856291">
                <a:moveTo>
                  <a:pt x="2115734" y="0"/>
                </a:moveTo>
                <a:lnTo>
                  <a:pt x="0" y="0"/>
                </a:lnTo>
                <a:lnTo>
                  <a:pt x="0" y="1856291"/>
                </a:lnTo>
                <a:lnTo>
                  <a:pt x="2115734" y="1856291"/>
                </a:lnTo>
                <a:lnTo>
                  <a:pt x="211573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3" name="TextBox 13"/>
          <p:cNvSpPr txBox="1"/>
          <p:nvPr/>
        </p:nvSpPr>
        <p:spPr>
          <a:xfrm>
            <a:off x="5422419" y="423707"/>
            <a:ext cx="1566158" cy="688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An unserer Schule </a:t>
            </a:r>
          </a:p>
          <a:p>
            <a:pPr algn="ctr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haben wir </a:t>
            </a:r>
          </a:p>
          <a:p>
            <a:pPr algn="ctr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verschiedene Apps </a:t>
            </a:r>
          </a:p>
          <a:p>
            <a:pPr algn="ctr"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für unseren Unterricht.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73977" y="2928713"/>
            <a:ext cx="6392569" cy="4514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60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Welche Apps benutzt du für was? Male die richtigen Icons dazu.</a:t>
            </a:r>
          </a:p>
          <a:p>
            <a:pPr algn="l">
              <a:lnSpc>
                <a:spcPts val="1860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Schreibe jeweils ein Unterrichtsfach darunter, in dem du diese App nutzen kannst.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673977" y="3649011"/>
            <a:ext cx="787351" cy="787351"/>
            <a:chOff x="0" y="0"/>
            <a:chExt cx="282169" cy="282169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2064201" y="3663299"/>
            <a:ext cx="787351" cy="787351"/>
            <a:chOff x="0" y="0"/>
            <a:chExt cx="282169" cy="28216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3454426" y="3663299"/>
            <a:ext cx="787351" cy="787351"/>
            <a:chOff x="0" y="0"/>
            <a:chExt cx="282169" cy="282169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4877016" y="3649011"/>
            <a:ext cx="787351" cy="787351"/>
            <a:chOff x="0" y="0"/>
            <a:chExt cx="282169" cy="282169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6227333" y="3649011"/>
            <a:ext cx="787351" cy="787351"/>
            <a:chOff x="0" y="0"/>
            <a:chExt cx="282169" cy="282169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30" name="AutoShape 30"/>
          <p:cNvSpPr/>
          <p:nvPr/>
        </p:nvSpPr>
        <p:spPr>
          <a:xfrm>
            <a:off x="613437" y="5448552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31" name="AutoShape 31"/>
          <p:cNvSpPr/>
          <p:nvPr/>
        </p:nvSpPr>
        <p:spPr>
          <a:xfrm>
            <a:off x="2008729" y="5443790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32" name="AutoShape 32"/>
          <p:cNvSpPr/>
          <p:nvPr/>
        </p:nvSpPr>
        <p:spPr>
          <a:xfrm>
            <a:off x="3398953" y="5439027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33" name="AutoShape 33"/>
          <p:cNvSpPr/>
          <p:nvPr/>
        </p:nvSpPr>
        <p:spPr>
          <a:xfrm>
            <a:off x="4799574" y="5434265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34" name="AutoShape 34"/>
          <p:cNvSpPr/>
          <p:nvPr/>
        </p:nvSpPr>
        <p:spPr>
          <a:xfrm>
            <a:off x="6073321" y="5424740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35" name="TextBox 35"/>
          <p:cNvSpPr txBox="1"/>
          <p:nvPr/>
        </p:nvSpPr>
        <p:spPr>
          <a:xfrm>
            <a:off x="652899" y="8662399"/>
            <a:ext cx="6493915" cy="10247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1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Du bist App-Erfinder!</a:t>
            </a:r>
          </a:p>
          <a:p>
            <a:pPr algn="l">
              <a:lnSpc>
                <a:spcPts val="2041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Welche Aufgabe sollte </a:t>
            </a:r>
          </a:p>
          <a:p>
            <a:pPr algn="l">
              <a:lnSpc>
                <a:spcPts val="2041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deine App haben? </a:t>
            </a:r>
          </a:p>
          <a:p>
            <a:pPr algn="l">
              <a:lnSpc>
                <a:spcPts val="2041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Wie nennst du sie?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1171470" y="6717299"/>
            <a:ext cx="787351" cy="787351"/>
            <a:chOff x="0" y="0"/>
            <a:chExt cx="282169" cy="282169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39" name="AutoShape 39"/>
          <p:cNvSpPr/>
          <p:nvPr/>
        </p:nvSpPr>
        <p:spPr>
          <a:xfrm>
            <a:off x="1067652" y="7921102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601144" y="6028959"/>
            <a:ext cx="6493915" cy="421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9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Suche noch drei weitere Apps auf dem Tablet.</a:t>
            </a:r>
          </a:p>
          <a:p>
            <a:pPr algn="l">
              <a:lnSpc>
                <a:spcPts val="169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Zeichne und beschrifte sie.</a:t>
            </a:r>
          </a:p>
        </p:txBody>
      </p:sp>
      <p:grpSp>
        <p:nvGrpSpPr>
          <p:cNvPr id="41" name="Group 41"/>
          <p:cNvGrpSpPr/>
          <p:nvPr/>
        </p:nvGrpSpPr>
        <p:grpSpPr>
          <a:xfrm>
            <a:off x="3018249" y="8640195"/>
            <a:ext cx="1223528" cy="1126320"/>
            <a:chOff x="0" y="0"/>
            <a:chExt cx="438485" cy="403648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438485" cy="403648"/>
            </a:xfrm>
            <a:custGeom>
              <a:avLst/>
              <a:gdLst/>
              <a:ahLst/>
              <a:cxnLst/>
              <a:rect l="l" t="t" r="r" b="b"/>
              <a:pathLst>
                <a:path w="438485" h="403648">
                  <a:moveTo>
                    <a:pt x="63275" y="0"/>
                  </a:moveTo>
                  <a:lnTo>
                    <a:pt x="375210" y="0"/>
                  </a:lnTo>
                  <a:cubicBezTo>
                    <a:pt x="391991" y="0"/>
                    <a:pt x="408086" y="6666"/>
                    <a:pt x="419952" y="18533"/>
                  </a:cubicBezTo>
                  <a:cubicBezTo>
                    <a:pt x="431819" y="30399"/>
                    <a:pt x="438485" y="46494"/>
                    <a:pt x="438485" y="63275"/>
                  </a:cubicBezTo>
                  <a:lnTo>
                    <a:pt x="438485" y="340372"/>
                  </a:lnTo>
                  <a:cubicBezTo>
                    <a:pt x="438485" y="357154"/>
                    <a:pt x="431819" y="373248"/>
                    <a:pt x="419952" y="385115"/>
                  </a:cubicBezTo>
                  <a:cubicBezTo>
                    <a:pt x="408086" y="396981"/>
                    <a:pt x="391991" y="403648"/>
                    <a:pt x="375210" y="403648"/>
                  </a:cubicBezTo>
                  <a:lnTo>
                    <a:pt x="63275" y="403648"/>
                  </a:lnTo>
                  <a:cubicBezTo>
                    <a:pt x="46494" y="403648"/>
                    <a:pt x="30399" y="396981"/>
                    <a:pt x="18533" y="385115"/>
                  </a:cubicBezTo>
                  <a:cubicBezTo>
                    <a:pt x="6666" y="373248"/>
                    <a:pt x="0" y="357154"/>
                    <a:pt x="0" y="340372"/>
                  </a:cubicBezTo>
                  <a:lnTo>
                    <a:pt x="0" y="63275"/>
                  </a:lnTo>
                  <a:cubicBezTo>
                    <a:pt x="0" y="46494"/>
                    <a:pt x="6666" y="30399"/>
                    <a:pt x="18533" y="18533"/>
                  </a:cubicBezTo>
                  <a:cubicBezTo>
                    <a:pt x="30399" y="6666"/>
                    <a:pt x="46494" y="0"/>
                    <a:pt x="63275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28575"/>
              <a:ext cx="438485" cy="4322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44" name="AutoShape 44"/>
          <p:cNvSpPr/>
          <p:nvPr/>
        </p:nvSpPr>
        <p:spPr>
          <a:xfrm>
            <a:off x="4784905" y="9660160"/>
            <a:ext cx="2068573" cy="4762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5" name="AutoShape 45"/>
          <p:cNvSpPr/>
          <p:nvPr/>
        </p:nvSpPr>
        <p:spPr>
          <a:xfrm>
            <a:off x="4784905" y="9071896"/>
            <a:ext cx="206857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6" name="TextBox 46"/>
          <p:cNvSpPr txBox="1"/>
          <p:nvPr/>
        </p:nvSpPr>
        <p:spPr>
          <a:xfrm>
            <a:off x="131911" y="2587754"/>
            <a:ext cx="3575593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Jetzt bist du dran</a:t>
            </a:r>
          </a:p>
        </p:txBody>
      </p:sp>
      <p:sp>
        <p:nvSpPr>
          <p:cNvPr id="47" name="Freeform 47"/>
          <p:cNvSpPr/>
          <p:nvPr/>
        </p:nvSpPr>
        <p:spPr>
          <a:xfrm>
            <a:off x="633514" y="2563219"/>
            <a:ext cx="334819" cy="334819"/>
          </a:xfrm>
          <a:custGeom>
            <a:avLst/>
            <a:gdLst/>
            <a:ahLst/>
            <a:cxnLst/>
            <a:rect l="l" t="t" r="r" b="b"/>
            <a:pathLst>
              <a:path w="334819" h="334819">
                <a:moveTo>
                  <a:pt x="0" y="0"/>
                </a:moveTo>
                <a:lnTo>
                  <a:pt x="334819" y="0"/>
                </a:lnTo>
                <a:lnTo>
                  <a:pt x="334819" y="334819"/>
                </a:lnTo>
                <a:lnTo>
                  <a:pt x="0" y="3348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8" name="Freeform 48"/>
          <p:cNvSpPr/>
          <p:nvPr/>
        </p:nvSpPr>
        <p:spPr>
          <a:xfrm>
            <a:off x="296763" y="10149005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9" name="TextBox 49"/>
          <p:cNvSpPr txBox="1"/>
          <p:nvPr/>
        </p:nvSpPr>
        <p:spPr>
          <a:xfrm>
            <a:off x="795555" y="10248927"/>
            <a:ext cx="3793767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1 - Kapitel 1.4 | Basis-Apps/Schuleigene Apps 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048575" y="10248927"/>
            <a:ext cx="2181309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Lizenz: CC BY-SA 4.0 ISB (München)</a:t>
            </a:r>
          </a:p>
        </p:txBody>
      </p:sp>
      <p:sp>
        <p:nvSpPr>
          <p:cNvPr id="51" name="Freeform 51"/>
          <p:cNvSpPr/>
          <p:nvPr/>
        </p:nvSpPr>
        <p:spPr>
          <a:xfrm>
            <a:off x="4701429" y="871041"/>
            <a:ext cx="825443" cy="1175939"/>
          </a:xfrm>
          <a:custGeom>
            <a:avLst/>
            <a:gdLst/>
            <a:ahLst/>
            <a:cxnLst/>
            <a:rect l="l" t="t" r="r" b="b"/>
            <a:pathLst>
              <a:path w="825443" h="1175939">
                <a:moveTo>
                  <a:pt x="0" y="0"/>
                </a:moveTo>
                <a:lnTo>
                  <a:pt x="825443" y="0"/>
                </a:lnTo>
                <a:lnTo>
                  <a:pt x="825443" y="1175939"/>
                </a:lnTo>
                <a:lnTo>
                  <a:pt x="0" y="117593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2" name="TextBox 52"/>
          <p:cNvSpPr txBox="1"/>
          <p:nvPr/>
        </p:nvSpPr>
        <p:spPr>
          <a:xfrm>
            <a:off x="1103697" y="2086681"/>
            <a:ext cx="5749796" cy="257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Entdeckst du diese Apps auf deinem Tablet?</a:t>
            </a:r>
          </a:p>
        </p:txBody>
      </p:sp>
      <p:sp>
        <p:nvSpPr>
          <p:cNvPr id="53" name="Freeform 53"/>
          <p:cNvSpPr/>
          <p:nvPr/>
        </p:nvSpPr>
        <p:spPr>
          <a:xfrm>
            <a:off x="633514" y="2055718"/>
            <a:ext cx="347676" cy="347676"/>
          </a:xfrm>
          <a:custGeom>
            <a:avLst/>
            <a:gdLst/>
            <a:ahLst/>
            <a:cxnLst/>
            <a:rect l="l" t="t" r="r" b="b"/>
            <a:pathLst>
              <a:path w="347676" h="347676">
                <a:moveTo>
                  <a:pt x="0" y="0"/>
                </a:moveTo>
                <a:lnTo>
                  <a:pt x="347676" y="0"/>
                </a:lnTo>
                <a:lnTo>
                  <a:pt x="347676" y="347676"/>
                </a:lnTo>
                <a:lnTo>
                  <a:pt x="0" y="34767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4" name="TextBox 54"/>
          <p:cNvSpPr txBox="1"/>
          <p:nvPr/>
        </p:nvSpPr>
        <p:spPr>
          <a:xfrm>
            <a:off x="558642" y="4598287"/>
            <a:ext cx="1018020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lesen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2001016" y="4597733"/>
            <a:ext cx="1018020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schreiben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128794" y="4597733"/>
            <a:ext cx="1018020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spielen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4761681" y="4594241"/>
            <a:ext cx="1018020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malen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361251" y="4597733"/>
            <a:ext cx="1018020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rechnen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2985653" y="6717299"/>
            <a:ext cx="787351" cy="787351"/>
            <a:chOff x="0" y="0"/>
            <a:chExt cx="282169" cy="282169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62" name="AutoShape 62"/>
          <p:cNvSpPr/>
          <p:nvPr/>
        </p:nvSpPr>
        <p:spPr>
          <a:xfrm>
            <a:off x="2881836" y="7921102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grpSp>
        <p:nvGrpSpPr>
          <p:cNvPr id="63" name="Group 63"/>
          <p:cNvGrpSpPr/>
          <p:nvPr/>
        </p:nvGrpSpPr>
        <p:grpSpPr>
          <a:xfrm>
            <a:off x="4803774" y="6717299"/>
            <a:ext cx="787351" cy="787351"/>
            <a:chOff x="0" y="0"/>
            <a:chExt cx="282169" cy="282169"/>
          </a:xfrm>
        </p:grpSpPr>
        <p:sp>
          <p:nvSpPr>
            <p:cNvPr id="64" name="Freeform 64"/>
            <p:cNvSpPr/>
            <p:nvPr/>
          </p:nvSpPr>
          <p:spPr>
            <a:xfrm>
              <a:off x="0" y="0"/>
              <a:ext cx="282169" cy="282169"/>
            </a:xfrm>
            <a:custGeom>
              <a:avLst/>
              <a:gdLst/>
              <a:ahLst/>
              <a:cxnLst/>
              <a:rect l="l" t="t" r="r" b="b"/>
              <a:pathLst>
                <a:path w="282169" h="282169">
                  <a:moveTo>
                    <a:pt x="98329" y="0"/>
                  </a:moveTo>
                  <a:lnTo>
                    <a:pt x="183840" y="0"/>
                  </a:lnTo>
                  <a:cubicBezTo>
                    <a:pt x="238146" y="0"/>
                    <a:pt x="282169" y="44023"/>
                    <a:pt x="282169" y="98329"/>
                  </a:cubicBezTo>
                  <a:lnTo>
                    <a:pt x="282169" y="183840"/>
                  </a:lnTo>
                  <a:cubicBezTo>
                    <a:pt x="282169" y="209919"/>
                    <a:pt x="271809" y="234929"/>
                    <a:pt x="253369" y="253369"/>
                  </a:cubicBezTo>
                  <a:cubicBezTo>
                    <a:pt x="234929" y="271809"/>
                    <a:pt x="209919" y="282169"/>
                    <a:pt x="183840" y="282169"/>
                  </a:cubicBezTo>
                  <a:lnTo>
                    <a:pt x="98329" y="282169"/>
                  </a:lnTo>
                  <a:cubicBezTo>
                    <a:pt x="72250" y="282169"/>
                    <a:pt x="47240" y="271809"/>
                    <a:pt x="28800" y="253369"/>
                  </a:cubicBezTo>
                  <a:cubicBezTo>
                    <a:pt x="10360" y="234929"/>
                    <a:pt x="0" y="209919"/>
                    <a:pt x="0" y="183840"/>
                  </a:cubicBezTo>
                  <a:lnTo>
                    <a:pt x="0" y="98329"/>
                  </a:lnTo>
                  <a:cubicBezTo>
                    <a:pt x="0" y="72250"/>
                    <a:pt x="10360" y="47240"/>
                    <a:pt x="28800" y="28800"/>
                  </a:cubicBezTo>
                  <a:cubicBezTo>
                    <a:pt x="47240" y="10360"/>
                    <a:pt x="72250" y="0"/>
                    <a:pt x="98329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0" y="-28575"/>
              <a:ext cx="282169" cy="3107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66" name="AutoShape 66"/>
          <p:cNvSpPr/>
          <p:nvPr/>
        </p:nvSpPr>
        <p:spPr>
          <a:xfrm>
            <a:off x="4699956" y="7921102"/>
            <a:ext cx="1018020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Macintosh PowerPoint</Application>
  <PresentationFormat>Benutzerdefiniert</PresentationFormat>
  <Paragraphs>65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Calibri</vt:lpstr>
      <vt:lpstr>Arial</vt:lpstr>
      <vt:lpstr>Lexend Deca</vt:lpstr>
      <vt:lpstr>IreneFlorentina</vt:lpstr>
      <vt:lpstr>Poppins Bold</vt:lpstr>
      <vt:lpstr>Poppins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1</cp:revision>
  <dcterms:created xsi:type="dcterms:W3CDTF">2006-08-16T00:00:00Z</dcterms:created>
  <dcterms:modified xsi:type="dcterms:W3CDTF">2026-01-28T18:09:06Z</dcterms:modified>
  <dc:identifier>DAGwmhrXSr4</dc:identifier>
</cp:coreProperties>
</file>