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7556500" cy="10693400"/>
  <p:notesSz cx="6858000" cy="9144000"/>
  <p:embeddedFontLst>
    <p:embeddedFont>
      <p:font typeface="Lexend Deca" pitchFamily="2" charset="77"/>
      <p:regular r:id="rId17"/>
      <p:bold r:id="rId18"/>
    </p:embeddedFont>
    <p:embeddedFont>
      <p:font typeface="Poppins" pitchFamily="2" charset="77"/>
      <p:regular r:id="rId19"/>
      <p:bold r:id="rId20"/>
      <p:italic r:id="rId21"/>
      <p:boldItalic r:id="rId22"/>
    </p:embeddedFont>
    <p:embeddedFont>
      <p:font typeface="Poppins Bold" pitchFamily="2" charset="77"/>
      <p:regular r:id="rId23"/>
      <p:bold r:id="rId24"/>
    </p:embeddedFont>
    <p:embeddedFont>
      <p:font typeface="Poppins Italics" pitchFamily="2" charset="77"/>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10" autoAdjust="0"/>
  </p:normalViewPr>
  <p:slideViewPr>
    <p:cSldViewPr>
      <p:cViewPr varScale="1">
        <p:scale>
          <a:sx n="74" d="100"/>
          <a:sy n="74" d="100"/>
        </p:scale>
        <p:origin x="299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8.svg"/><Relationship Id="rId4" Type="http://schemas.openxmlformats.org/officeDocument/2006/relationships/image" Target="../media/image1.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8.png"/><Relationship Id="rId2"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1234" y="-20759"/>
            <a:ext cx="6873789" cy="10228960"/>
            <a:chOff x="0" y="0"/>
            <a:chExt cx="9165052" cy="13638613"/>
          </a:xfrm>
        </p:grpSpPr>
        <p:grpSp>
          <p:nvGrpSpPr>
            <p:cNvPr id="3" name="Group 3"/>
            <p:cNvGrpSpPr/>
            <p:nvPr/>
          </p:nvGrpSpPr>
          <p:grpSpPr>
            <a:xfrm>
              <a:off x="0" y="7126941"/>
              <a:ext cx="9083456" cy="6511672"/>
              <a:chOff x="0" y="0"/>
              <a:chExt cx="2441479" cy="1750227"/>
            </a:xfrm>
          </p:grpSpPr>
          <p:sp>
            <p:nvSpPr>
              <p:cNvPr id="4" name="Freeform 4"/>
              <p:cNvSpPr/>
              <p:nvPr/>
            </p:nvSpPr>
            <p:spPr>
              <a:xfrm>
                <a:off x="0" y="0"/>
                <a:ext cx="2441479" cy="1750227"/>
              </a:xfrm>
              <a:custGeom>
                <a:avLst/>
                <a:gdLst/>
                <a:ahLst/>
                <a:cxnLst/>
                <a:rect l="l" t="t" r="r" b="b"/>
                <a:pathLst>
                  <a:path w="2441479" h="1750227">
                    <a:moveTo>
                      <a:pt x="19672" y="0"/>
                    </a:moveTo>
                    <a:lnTo>
                      <a:pt x="2421807" y="0"/>
                    </a:lnTo>
                    <a:cubicBezTo>
                      <a:pt x="2427024" y="0"/>
                      <a:pt x="2432028" y="2073"/>
                      <a:pt x="2435717" y="5762"/>
                    </a:cubicBezTo>
                    <a:cubicBezTo>
                      <a:pt x="2439407" y="9451"/>
                      <a:pt x="2441479" y="14455"/>
                      <a:pt x="2441479" y="19672"/>
                    </a:cubicBezTo>
                    <a:lnTo>
                      <a:pt x="2441479" y="1730555"/>
                    </a:lnTo>
                    <a:cubicBezTo>
                      <a:pt x="2441479" y="1735772"/>
                      <a:pt x="2439407" y="1740776"/>
                      <a:pt x="2435717" y="1744465"/>
                    </a:cubicBezTo>
                    <a:cubicBezTo>
                      <a:pt x="2432028" y="1748155"/>
                      <a:pt x="2427024" y="1750227"/>
                      <a:pt x="2421807" y="1750227"/>
                    </a:cubicBezTo>
                    <a:lnTo>
                      <a:pt x="19672" y="1750227"/>
                    </a:lnTo>
                    <a:cubicBezTo>
                      <a:pt x="14455" y="1750227"/>
                      <a:pt x="9451" y="1748155"/>
                      <a:pt x="5762" y="1744465"/>
                    </a:cubicBezTo>
                    <a:cubicBezTo>
                      <a:pt x="2073" y="1740776"/>
                      <a:pt x="0" y="1735772"/>
                      <a:pt x="0" y="1730555"/>
                    </a:cubicBezTo>
                    <a:lnTo>
                      <a:pt x="0" y="19672"/>
                    </a:lnTo>
                    <a:cubicBezTo>
                      <a:pt x="0" y="14455"/>
                      <a:pt x="2073" y="9451"/>
                      <a:pt x="5762" y="5762"/>
                    </a:cubicBezTo>
                    <a:cubicBezTo>
                      <a:pt x="9451" y="2073"/>
                      <a:pt x="14455" y="0"/>
                      <a:pt x="19672"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41479" cy="1778802"/>
              </a:xfrm>
              <a:prstGeom prst="rect">
                <a:avLst/>
              </a:prstGeom>
            </p:spPr>
            <p:txBody>
              <a:bodyPr lIns="58692" tIns="58692" rIns="58692" bIns="58692"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6" name="Group 6"/>
            <p:cNvGrpSpPr/>
            <p:nvPr/>
          </p:nvGrpSpPr>
          <p:grpSpPr>
            <a:xfrm>
              <a:off x="23860" y="7144832"/>
              <a:ext cx="9037509" cy="1636108"/>
              <a:chOff x="0" y="0"/>
              <a:chExt cx="2437972" cy="441359"/>
            </a:xfrm>
          </p:grpSpPr>
          <p:sp>
            <p:nvSpPr>
              <p:cNvPr id="7" name="Freeform 7"/>
              <p:cNvSpPr/>
              <p:nvPr/>
            </p:nvSpPr>
            <p:spPr>
              <a:xfrm>
                <a:off x="0" y="0"/>
                <a:ext cx="2437972" cy="441359"/>
              </a:xfrm>
              <a:custGeom>
                <a:avLst/>
                <a:gdLst/>
                <a:ahLst/>
                <a:cxnLst/>
                <a:rect l="l" t="t" r="r" b="b"/>
                <a:pathLst>
                  <a:path w="2437972" h="441359">
                    <a:moveTo>
                      <a:pt x="19772" y="0"/>
                    </a:moveTo>
                    <a:lnTo>
                      <a:pt x="2418199" y="0"/>
                    </a:lnTo>
                    <a:cubicBezTo>
                      <a:pt x="2423443" y="0"/>
                      <a:pt x="2428472" y="2083"/>
                      <a:pt x="2432180" y="5791"/>
                    </a:cubicBezTo>
                    <a:cubicBezTo>
                      <a:pt x="2435888" y="9499"/>
                      <a:pt x="2437972" y="14528"/>
                      <a:pt x="2437972" y="19772"/>
                    </a:cubicBezTo>
                    <a:lnTo>
                      <a:pt x="2437972" y="421587"/>
                    </a:lnTo>
                    <a:cubicBezTo>
                      <a:pt x="2437972" y="426831"/>
                      <a:pt x="2435888" y="431860"/>
                      <a:pt x="2432180" y="435568"/>
                    </a:cubicBezTo>
                    <a:cubicBezTo>
                      <a:pt x="2428472" y="439276"/>
                      <a:pt x="2423443" y="441359"/>
                      <a:pt x="2418199" y="441359"/>
                    </a:cubicBezTo>
                    <a:lnTo>
                      <a:pt x="19772" y="441359"/>
                    </a:lnTo>
                    <a:cubicBezTo>
                      <a:pt x="14528" y="441359"/>
                      <a:pt x="9499" y="439276"/>
                      <a:pt x="5791" y="435568"/>
                    </a:cubicBezTo>
                    <a:cubicBezTo>
                      <a:pt x="2083" y="431860"/>
                      <a:pt x="0" y="426831"/>
                      <a:pt x="0" y="421587"/>
                    </a:cubicBezTo>
                    <a:lnTo>
                      <a:pt x="0" y="19772"/>
                    </a:lnTo>
                    <a:cubicBezTo>
                      <a:pt x="0" y="14528"/>
                      <a:pt x="2083" y="9499"/>
                      <a:pt x="5791" y="5791"/>
                    </a:cubicBezTo>
                    <a:cubicBezTo>
                      <a:pt x="9499" y="2083"/>
                      <a:pt x="14528" y="0"/>
                      <a:pt x="19772"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37972" cy="469934"/>
              </a:xfrm>
              <a:prstGeom prst="rect">
                <a:avLst/>
              </a:prstGeom>
            </p:spPr>
            <p:txBody>
              <a:bodyPr lIns="58479" tIns="58479" rIns="58479" bIns="58479"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26516" y="8576676"/>
              <a:ext cx="9034852" cy="761007"/>
              <a:chOff x="0" y="0"/>
              <a:chExt cx="2437255" cy="205290"/>
            </a:xfrm>
          </p:grpSpPr>
          <p:sp>
            <p:nvSpPr>
              <p:cNvPr id="10" name="Freeform 10"/>
              <p:cNvSpPr/>
              <p:nvPr/>
            </p:nvSpPr>
            <p:spPr>
              <a:xfrm>
                <a:off x="0" y="0"/>
                <a:ext cx="2437255" cy="205290"/>
              </a:xfrm>
              <a:custGeom>
                <a:avLst/>
                <a:gdLst/>
                <a:ahLst/>
                <a:cxnLst/>
                <a:rect l="l" t="t" r="r" b="b"/>
                <a:pathLst>
                  <a:path w="2437255" h="205290">
                    <a:moveTo>
                      <a:pt x="0" y="0"/>
                    </a:moveTo>
                    <a:lnTo>
                      <a:pt x="2437255" y="0"/>
                    </a:lnTo>
                    <a:lnTo>
                      <a:pt x="2437255" y="205290"/>
                    </a:lnTo>
                    <a:lnTo>
                      <a:pt x="0" y="205290"/>
                    </a:lnTo>
                    <a:close/>
                  </a:path>
                </a:pathLst>
              </a:custGeom>
              <a:solidFill>
                <a:srgbClr val="FFFFFF"/>
              </a:solidFill>
            </p:spPr>
            <p:txBody>
              <a:bodyPr/>
              <a:lstStyle/>
              <a:p>
                <a:endParaRPr lang="de-DE"/>
              </a:p>
            </p:txBody>
          </p:sp>
          <p:sp>
            <p:nvSpPr>
              <p:cNvPr id="11" name="TextBox 11"/>
              <p:cNvSpPr txBox="1"/>
              <p:nvPr/>
            </p:nvSpPr>
            <p:spPr>
              <a:xfrm>
                <a:off x="0" y="-28575"/>
                <a:ext cx="2437255" cy="233865"/>
              </a:xfrm>
              <a:prstGeom prst="rect">
                <a:avLst/>
              </a:prstGeom>
            </p:spPr>
            <p:txBody>
              <a:bodyPr lIns="58479" tIns="58479" rIns="58479" bIns="58479" rtlCol="0" anchor="ctr"/>
              <a:lstStyle/>
              <a:p>
                <a:pPr algn="ctr">
                  <a:lnSpc>
                    <a:spcPts val="1680"/>
                  </a:lnSpc>
                </a:pPr>
                <a:endParaRPr/>
              </a:p>
            </p:txBody>
          </p:sp>
        </p:grpSp>
        <p:grpSp>
          <p:nvGrpSpPr>
            <p:cNvPr id="12" name="Group 12"/>
            <p:cNvGrpSpPr/>
            <p:nvPr/>
          </p:nvGrpSpPr>
          <p:grpSpPr>
            <a:xfrm>
              <a:off x="5574" y="624709"/>
              <a:ext cx="9055795" cy="6083133"/>
              <a:chOff x="0" y="0"/>
              <a:chExt cx="2434044" cy="1635043"/>
            </a:xfrm>
          </p:grpSpPr>
          <p:sp>
            <p:nvSpPr>
              <p:cNvPr id="13" name="Freeform 13"/>
              <p:cNvSpPr/>
              <p:nvPr/>
            </p:nvSpPr>
            <p:spPr>
              <a:xfrm>
                <a:off x="0" y="0"/>
                <a:ext cx="2434044" cy="1635043"/>
              </a:xfrm>
              <a:custGeom>
                <a:avLst/>
                <a:gdLst/>
                <a:ahLst/>
                <a:cxnLst/>
                <a:rect l="l" t="t" r="r" b="b"/>
                <a:pathLst>
                  <a:path w="2434044" h="1635043">
                    <a:moveTo>
                      <a:pt x="19732" y="0"/>
                    </a:moveTo>
                    <a:lnTo>
                      <a:pt x="2414312" y="0"/>
                    </a:lnTo>
                    <a:cubicBezTo>
                      <a:pt x="2425210" y="0"/>
                      <a:pt x="2434044" y="8834"/>
                      <a:pt x="2434044" y="19732"/>
                    </a:cubicBezTo>
                    <a:lnTo>
                      <a:pt x="2434044" y="1615311"/>
                    </a:lnTo>
                    <a:cubicBezTo>
                      <a:pt x="2434044" y="1626208"/>
                      <a:pt x="2425210" y="1635043"/>
                      <a:pt x="2414312" y="1635043"/>
                    </a:cubicBezTo>
                    <a:lnTo>
                      <a:pt x="19732" y="1635043"/>
                    </a:lnTo>
                    <a:cubicBezTo>
                      <a:pt x="8834" y="1635043"/>
                      <a:pt x="0" y="1626208"/>
                      <a:pt x="0" y="1615311"/>
                    </a:cubicBezTo>
                    <a:lnTo>
                      <a:pt x="0" y="19732"/>
                    </a:lnTo>
                    <a:cubicBezTo>
                      <a:pt x="0" y="8834"/>
                      <a:pt x="8834" y="0"/>
                      <a:pt x="19732" y="0"/>
                    </a:cubicBezTo>
                    <a:close/>
                  </a:path>
                </a:pathLst>
              </a:custGeom>
              <a:solidFill>
                <a:srgbClr val="FFFFFF"/>
              </a:solidFill>
              <a:ln w="9525" cap="sq">
                <a:solidFill>
                  <a:srgbClr val="000000"/>
                </a:solidFill>
                <a:prstDash val="solid"/>
                <a:miter/>
              </a:ln>
            </p:spPr>
            <p:txBody>
              <a:bodyPr/>
              <a:lstStyle/>
              <a:p>
                <a:endParaRPr lang="de-DE"/>
              </a:p>
            </p:txBody>
          </p:sp>
          <p:sp>
            <p:nvSpPr>
              <p:cNvPr id="14" name="TextBox 14"/>
              <p:cNvSpPr txBox="1"/>
              <p:nvPr/>
            </p:nvSpPr>
            <p:spPr>
              <a:xfrm>
                <a:off x="0" y="-19050"/>
                <a:ext cx="2434044" cy="1654093"/>
              </a:xfrm>
              <a:prstGeom prst="rect">
                <a:avLst/>
              </a:prstGeom>
            </p:spPr>
            <p:txBody>
              <a:bodyPr lIns="58692" tIns="58692" rIns="58692" bIns="58692" rtlCol="0" anchor="ctr"/>
              <a:lstStyle/>
              <a:p>
                <a:pPr marL="0" lvl="0" indent="0" algn="l">
                  <a:lnSpc>
                    <a:spcPts val="3403"/>
                  </a:lnSpc>
                  <a:spcBef>
                    <a:spcPct val="0"/>
                  </a:spcBef>
                </a:pPr>
                <a:endParaRPr/>
              </a:p>
              <a:p>
                <a:pPr marL="0" lvl="0" indent="0" algn="l">
                  <a:lnSpc>
                    <a:spcPts val="3403"/>
                  </a:lnSpc>
                  <a:spcBef>
                    <a:spcPct val="0"/>
                  </a:spcBef>
                </a:pPr>
                <a:endParaRPr/>
              </a:p>
              <a:p>
                <a:pPr marL="0" lvl="0" indent="0" algn="l">
                  <a:lnSpc>
                    <a:spcPts val="3403"/>
                  </a:lnSpc>
                  <a:spcBef>
                    <a:spcPct val="0"/>
                  </a:spcBef>
                </a:pPr>
                <a:endParaRPr/>
              </a:p>
              <a:p>
                <a:pPr marL="0" lvl="0" indent="0" algn="l">
                  <a:lnSpc>
                    <a:spcPts val="3403"/>
                  </a:lnSpc>
                  <a:spcBef>
                    <a:spcPct val="0"/>
                  </a:spcBef>
                </a:pPr>
                <a:endParaRPr/>
              </a:p>
              <a:p>
                <a:pPr marL="0" lvl="0" indent="0" algn="l">
                  <a:lnSpc>
                    <a:spcPts val="3403"/>
                  </a:lnSpc>
                  <a:spcBef>
                    <a:spcPct val="0"/>
                  </a:spcBef>
                </a:pPr>
                <a:endParaRPr/>
              </a:p>
            </p:txBody>
          </p:sp>
        </p:grpSp>
        <p:grpSp>
          <p:nvGrpSpPr>
            <p:cNvPr id="15" name="Group 15"/>
            <p:cNvGrpSpPr/>
            <p:nvPr/>
          </p:nvGrpSpPr>
          <p:grpSpPr>
            <a:xfrm>
              <a:off x="26516" y="624709"/>
              <a:ext cx="9012765" cy="2275423"/>
              <a:chOff x="0" y="0"/>
              <a:chExt cx="2431297" cy="613821"/>
            </a:xfrm>
          </p:grpSpPr>
          <p:sp>
            <p:nvSpPr>
              <p:cNvPr id="16" name="Freeform 16"/>
              <p:cNvSpPr/>
              <p:nvPr/>
            </p:nvSpPr>
            <p:spPr>
              <a:xfrm>
                <a:off x="0" y="0"/>
                <a:ext cx="2431297" cy="613821"/>
              </a:xfrm>
              <a:custGeom>
                <a:avLst/>
                <a:gdLst/>
                <a:ahLst/>
                <a:cxnLst/>
                <a:rect l="l" t="t" r="r" b="b"/>
                <a:pathLst>
                  <a:path w="2431297" h="613821">
                    <a:moveTo>
                      <a:pt x="19827" y="0"/>
                    </a:moveTo>
                    <a:lnTo>
                      <a:pt x="2411470" y="0"/>
                    </a:lnTo>
                    <a:cubicBezTo>
                      <a:pt x="2422420" y="0"/>
                      <a:pt x="2431297" y="8877"/>
                      <a:pt x="2431297" y="19827"/>
                    </a:cubicBezTo>
                    <a:lnTo>
                      <a:pt x="2431297" y="593995"/>
                    </a:lnTo>
                    <a:cubicBezTo>
                      <a:pt x="2431297" y="604945"/>
                      <a:pt x="2422420" y="613821"/>
                      <a:pt x="2411470" y="613821"/>
                    </a:cubicBezTo>
                    <a:lnTo>
                      <a:pt x="19827" y="613821"/>
                    </a:lnTo>
                    <a:cubicBezTo>
                      <a:pt x="8877" y="613821"/>
                      <a:pt x="0" y="604945"/>
                      <a:pt x="0" y="593995"/>
                    </a:cubicBezTo>
                    <a:lnTo>
                      <a:pt x="0" y="19827"/>
                    </a:lnTo>
                    <a:cubicBezTo>
                      <a:pt x="0" y="8877"/>
                      <a:pt x="8877" y="0"/>
                      <a:pt x="19827"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7" name="TextBox 17"/>
              <p:cNvSpPr txBox="1"/>
              <p:nvPr/>
            </p:nvSpPr>
            <p:spPr>
              <a:xfrm>
                <a:off x="0" y="-28575"/>
                <a:ext cx="2431297" cy="642396"/>
              </a:xfrm>
              <a:prstGeom prst="rect">
                <a:avLst/>
              </a:prstGeom>
            </p:spPr>
            <p:txBody>
              <a:bodyPr lIns="58479" tIns="58479" rIns="58479" bIns="58479" rtlCol="0" anchor="ctr"/>
              <a:lstStyle/>
              <a:p>
                <a:pPr algn="ctr">
                  <a:lnSpc>
                    <a:spcPts val="1680"/>
                  </a:lnSpc>
                </a:pPr>
                <a:endParaRPr/>
              </a:p>
              <a:p>
                <a:pPr algn="ctr">
                  <a:lnSpc>
                    <a:spcPts val="1680"/>
                  </a:lnSpc>
                </a:pPr>
                <a:endParaRPr/>
              </a:p>
              <a:p>
                <a:pPr algn="ctr">
                  <a:lnSpc>
                    <a:spcPts val="1680"/>
                  </a:lnSpc>
                </a:pPr>
                <a:endParaRPr/>
              </a:p>
            </p:txBody>
          </p:sp>
        </p:grpSp>
        <p:grpSp>
          <p:nvGrpSpPr>
            <p:cNvPr id="18" name="Group 18"/>
            <p:cNvGrpSpPr/>
            <p:nvPr/>
          </p:nvGrpSpPr>
          <p:grpSpPr>
            <a:xfrm>
              <a:off x="26516" y="2121263"/>
              <a:ext cx="9012765" cy="980666"/>
              <a:chOff x="0" y="0"/>
              <a:chExt cx="2431297" cy="264546"/>
            </a:xfrm>
          </p:grpSpPr>
          <p:sp>
            <p:nvSpPr>
              <p:cNvPr id="19" name="Freeform 19"/>
              <p:cNvSpPr/>
              <p:nvPr/>
            </p:nvSpPr>
            <p:spPr>
              <a:xfrm>
                <a:off x="0" y="0"/>
                <a:ext cx="2431297" cy="264546"/>
              </a:xfrm>
              <a:custGeom>
                <a:avLst/>
                <a:gdLst/>
                <a:ahLst/>
                <a:cxnLst/>
                <a:rect l="l" t="t" r="r" b="b"/>
                <a:pathLst>
                  <a:path w="2431297" h="264546">
                    <a:moveTo>
                      <a:pt x="0" y="0"/>
                    </a:moveTo>
                    <a:lnTo>
                      <a:pt x="2431297" y="0"/>
                    </a:lnTo>
                    <a:lnTo>
                      <a:pt x="2431297" y="264546"/>
                    </a:lnTo>
                    <a:lnTo>
                      <a:pt x="0" y="264546"/>
                    </a:lnTo>
                    <a:close/>
                  </a:path>
                </a:pathLst>
              </a:custGeom>
              <a:solidFill>
                <a:srgbClr val="FFFFFF"/>
              </a:solidFill>
            </p:spPr>
            <p:txBody>
              <a:bodyPr/>
              <a:lstStyle/>
              <a:p>
                <a:endParaRPr lang="de-DE"/>
              </a:p>
            </p:txBody>
          </p:sp>
          <p:sp>
            <p:nvSpPr>
              <p:cNvPr id="20" name="TextBox 20"/>
              <p:cNvSpPr txBox="1"/>
              <p:nvPr/>
            </p:nvSpPr>
            <p:spPr>
              <a:xfrm>
                <a:off x="0" y="-28575"/>
                <a:ext cx="2431297" cy="293121"/>
              </a:xfrm>
              <a:prstGeom prst="rect">
                <a:avLst/>
              </a:prstGeom>
            </p:spPr>
            <p:txBody>
              <a:bodyPr lIns="58479" tIns="58479" rIns="58479" bIns="58479" rtlCol="0" anchor="ctr"/>
              <a:lstStyle/>
              <a:p>
                <a:pPr algn="ctr">
                  <a:lnSpc>
                    <a:spcPts val="1680"/>
                  </a:lnSpc>
                </a:pPr>
                <a:endParaRPr/>
              </a:p>
            </p:txBody>
          </p:sp>
        </p:grpSp>
        <p:sp>
          <p:nvSpPr>
            <p:cNvPr id="21" name="TextBox 21"/>
            <p:cNvSpPr txBox="1"/>
            <p:nvPr/>
          </p:nvSpPr>
          <p:spPr>
            <a:xfrm>
              <a:off x="200206" y="2315335"/>
              <a:ext cx="8411518" cy="1384824"/>
            </a:xfrm>
            <a:prstGeom prst="rect">
              <a:avLst/>
            </a:prstGeom>
          </p:spPr>
          <p:txBody>
            <a:bodyPr lIns="0" tIns="0" rIns="0" bIns="0" rtlCol="0" anchor="t">
              <a:spAutoFit/>
            </a:bodyPr>
            <a:lstStyle/>
            <a:p>
              <a:pPr algn="l">
                <a:lnSpc>
                  <a:spcPts val="1684"/>
                </a:lnSpc>
              </a:pPr>
              <a:r>
                <a:rPr lang="en-US" sz="1203">
                  <a:solidFill>
                    <a:srgbClr val="000000"/>
                  </a:solidFill>
                  <a:latin typeface="Poppins"/>
                  <a:ea typeface="Poppins"/>
                  <a:cs typeface="Poppins"/>
                  <a:sym typeface="Poppins"/>
                </a:rPr>
                <a:t>        Oh nein – was ist denn hier los? Eine Tablet-Regel wurde nicht beachtet! Denke dir eine kleine Geschichte aus, was passiert sein könnte und schreibe auf, worüber Tarek und Ida so erschrocken sind. </a:t>
              </a:r>
            </a:p>
            <a:p>
              <a:pPr algn="l">
                <a:lnSpc>
                  <a:spcPts val="1684"/>
                </a:lnSpc>
              </a:pPr>
              <a:r>
                <a:rPr lang="en-US" sz="1203">
                  <a:solidFill>
                    <a:srgbClr val="000000"/>
                  </a:solidFill>
                  <a:latin typeface="Poppins"/>
                  <a:ea typeface="Poppins"/>
                  <a:cs typeface="Poppins"/>
                  <a:sym typeface="Poppins"/>
                </a:rPr>
                <a:t>Eine Tablet-Regel  soll vorkommen.</a:t>
              </a:r>
            </a:p>
            <a:p>
              <a:pPr algn="l">
                <a:lnSpc>
                  <a:spcPts val="1684"/>
                </a:lnSpc>
                <a:spcBef>
                  <a:spcPct val="0"/>
                </a:spcBef>
              </a:pPr>
              <a:endParaRPr lang="en-US" sz="1203">
                <a:solidFill>
                  <a:srgbClr val="000000"/>
                </a:solidFill>
                <a:latin typeface="Poppins"/>
                <a:ea typeface="Poppins"/>
                <a:cs typeface="Poppins"/>
                <a:sym typeface="Poppins"/>
              </a:endParaRPr>
            </a:p>
          </p:txBody>
        </p:sp>
        <p:sp>
          <p:nvSpPr>
            <p:cNvPr id="22" name="Freeform 22"/>
            <p:cNvSpPr/>
            <p:nvPr/>
          </p:nvSpPr>
          <p:spPr>
            <a:xfrm>
              <a:off x="108640" y="2186062"/>
              <a:ext cx="446425" cy="446425"/>
            </a:xfrm>
            <a:custGeom>
              <a:avLst/>
              <a:gdLst/>
              <a:ahLst/>
              <a:cxnLst/>
              <a:rect l="l" t="t" r="r" b="b"/>
              <a:pathLst>
                <a:path w="446425" h="446425">
                  <a:moveTo>
                    <a:pt x="0" y="0"/>
                  </a:moveTo>
                  <a:lnTo>
                    <a:pt x="446426" y="0"/>
                  </a:lnTo>
                  <a:lnTo>
                    <a:pt x="446426" y="446425"/>
                  </a:lnTo>
                  <a:lnTo>
                    <a:pt x="0" y="44642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23" name="Freeform 23"/>
            <p:cNvSpPr/>
            <p:nvPr/>
          </p:nvSpPr>
          <p:spPr>
            <a:xfrm flipH="1">
              <a:off x="5964328" y="2900132"/>
              <a:ext cx="3024082" cy="2623391"/>
            </a:xfrm>
            <a:custGeom>
              <a:avLst/>
              <a:gdLst/>
              <a:ahLst/>
              <a:cxnLst/>
              <a:rect l="l" t="t" r="r" b="b"/>
              <a:pathLst>
                <a:path w="3024082" h="2623391">
                  <a:moveTo>
                    <a:pt x="3024081" y="0"/>
                  </a:moveTo>
                  <a:lnTo>
                    <a:pt x="0" y="0"/>
                  </a:lnTo>
                  <a:lnTo>
                    <a:pt x="0" y="2623391"/>
                  </a:lnTo>
                  <a:lnTo>
                    <a:pt x="3024081" y="2623391"/>
                  </a:lnTo>
                  <a:lnTo>
                    <a:pt x="3024081" y="0"/>
                  </a:lnTo>
                  <a:close/>
                </a:path>
              </a:pathLst>
            </a:custGeom>
            <a:blipFill>
              <a:blip r:embed="rId3"/>
              <a:stretch>
                <a:fillRect/>
              </a:stretch>
            </a:blipFill>
          </p:spPr>
          <p:txBody>
            <a:bodyPr/>
            <a:lstStyle/>
            <a:p>
              <a:endParaRPr lang="de-DE"/>
            </a:p>
          </p:txBody>
        </p:sp>
        <p:sp>
          <p:nvSpPr>
            <p:cNvPr id="24" name="Freeform 24"/>
            <p:cNvSpPr/>
            <p:nvPr/>
          </p:nvSpPr>
          <p:spPr>
            <a:xfrm flipH="1">
              <a:off x="6140685" y="11249576"/>
              <a:ext cx="2471039" cy="2143626"/>
            </a:xfrm>
            <a:custGeom>
              <a:avLst/>
              <a:gdLst/>
              <a:ahLst/>
              <a:cxnLst/>
              <a:rect l="l" t="t" r="r" b="b"/>
              <a:pathLst>
                <a:path w="2471039" h="2143626">
                  <a:moveTo>
                    <a:pt x="2471039" y="0"/>
                  </a:moveTo>
                  <a:lnTo>
                    <a:pt x="0" y="0"/>
                  </a:lnTo>
                  <a:lnTo>
                    <a:pt x="0" y="2143626"/>
                  </a:lnTo>
                  <a:lnTo>
                    <a:pt x="2471039" y="2143626"/>
                  </a:lnTo>
                  <a:lnTo>
                    <a:pt x="2471039" y="0"/>
                  </a:lnTo>
                  <a:close/>
                </a:path>
              </a:pathLst>
            </a:custGeom>
            <a:blipFill>
              <a:blip r:embed="rId3"/>
              <a:stretch>
                <a:fillRect/>
              </a:stretch>
            </a:blipFill>
          </p:spPr>
          <p:txBody>
            <a:bodyPr/>
            <a:lstStyle/>
            <a:p>
              <a:endParaRPr lang="de-DE"/>
            </a:p>
          </p:txBody>
        </p:sp>
        <p:sp>
          <p:nvSpPr>
            <p:cNvPr id="25" name="Freeform 25"/>
            <p:cNvSpPr/>
            <p:nvPr/>
          </p:nvSpPr>
          <p:spPr>
            <a:xfrm flipH="1">
              <a:off x="3289122" y="11354481"/>
              <a:ext cx="2471039" cy="2143626"/>
            </a:xfrm>
            <a:custGeom>
              <a:avLst/>
              <a:gdLst/>
              <a:ahLst/>
              <a:cxnLst/>
              <a:rect l="l" t="t" r="r" b="b"/>
              <a:pathLst>
                <a:path w="2471039" h="2143626">
                  <a:moveTo>
                    <a:pt x="2471039" y="0"/>
                  </a:moveTo>
                  <a:lnTo>
                    <a:pt x="0" y="0"/>
                  </a:lnTo>
                  <a:lnTo>
                    <a:pt x="0" y="2143627"/>
                  </a:lnTo>
                  <a:lnTo>
                    <a:pt x="2471039" y="2143627"/>
                  </a:lnTo>
                  <a:lnTo>
                    <a:pt x="2471039" y="0"/>
                  </a:lnTo>
                  <a:close/>
                </a:path>
              </a:pathLst>
            </a:custGeom>
            <a:blipFill>
              <a:blip r:embed="rId3"/>
              <a:stretch>
                <a:fillRect/>
              </a:stretch>
            </a:blipFill>
          </p:spPr>
          <p:txBody>
            <a:bodyPr/>
            <a:lstStyle/>
            <a:p>
              <a:endParaRPr lang="de-DE"/>
            </a:p>
          </p:txBody>
        </p:sp>
        <p:sp>
          <p:nvSpPr>
            <p:cNvPr id="26" name="Freeform 26"/>
            <p:cNvSpPr/>
            <p:nvPr/>
          </p:nvSpPr>
          <p:spPr>
            <a:xfrm>
              <a:off x="160418" y="11324209"/>
              <a:ext cx="2471039" cy="2143626"/>
            </a:xfrm>
            <a:custGeom>
              <a:avLst/>
              <a:gdLst/>
              <a:ahLst/>
              <a:cxnLst/>
              <a:rect l="l" t="t" r="r" b="b"/>
              <a:pathLst>
                <a:path w="2471039" h="2143626">
                  <a:moveTo>
                    <a:pt x="0" y="0"/>
                  </a:moveTo>
                  <a:lnTo>
                    <a:pt x="2471038" y="0"/>
                  </a:lnTo>
                  <a:lnTo>
                    <a:pt x="2471038" y="2143626"/>
                  </a:lnTo>
                  <a:lnTo>
                    <a:pt x="0" y="2143626"/>
                  </a:lnTo>
                  <a:lnTo>
                    <a:pt x="0" y="0"/>
                  </a:lnTo>
                  <a:close/>
                </a:path>
              </a:pathLst>
            </a:custGeom>
            <a:blipFill>
              <a:blip r:embed="rId3"/>
              <a:stretch>
                <a:fillRect/>
              </a:stretch>
            </a:blipFill>
          </p:spPr>
          <p:txBody>
            <a:bodyPr/>
            <a:lstStyle/>
            <a:p>
              <a:endParaRPr lang="de-DE"/>
            </a:p>
          </p:txBody>
        </p:sp>
        <p:sp>
          <p:nvSpPr>
            <p:cNvPr id="27" name="Freeform 27"/>
            <p:cNvSpPr/>
            <p:nvPr/>
          </p:nvSpPr>
          <p:spPr>
            <a:xfrm>
              <a:off x="446355" y="12701261"/>
              <a:ext cx="718707" cy="327012"/>
            </a:xfrm>
            <a:custGeom>
              <a:avLst/>
              <a:gdLst/>
              <a:ahLst/>
              <a:cxnLst/>
              <a:rect l="l" t="t" r="r" b="b"/>
              <a:pathLst>
                <a:path w="718707" h="327012">
                  <a:moveTo>
                    <a:pt x="0" y="0"/>
                  </a:moveTo>
                  <a:lnTo>
                    <a:pt x="718707" y="0"/>
                  </a:lnTo>
                  <a:lnTo>
                    <a:pt x="718707" y="327012"/>
                  </a:lnTo>
                  <a:lnTo>
                    <a:pt x="0" y="327012"/>
                  </a:lnTo>
                  <a:lnTo>
                    <a:pt x="0" y="0"/>
                  </a:lnTo>
                  <a:close/>
                </a:path>
              </a:pathLst>
            </a:custGeom>
            <a:blipFill>
              <a:blip r:embed="rId4"/>
              <a:stretch>
                <a:fillRect/>
              </a:stretch>
            </a:blipFill>
          </p:spPr>
          <p:txBody>
            <a:bodyPr/>
            <a:lstStyle/>
            <a:p>
              <a:endParaRPr lang="de-DE"/>
            </a:p>
          </p:txBody>
        </p:sp>
        <p:sp>
          <p:nvSpPr>
            <p:cNvPr id="28" name="TextBox 28"/>
            <p:cNvSpPr txBox="1"/>
            <p:nvPr/>
          </p:nvSpPr>
          <p:spPr>
            <a:xfrm>
              <a:off x="306366" y="7942027"/>
              <a:ext cx="8699887" cy="384090"/>
            </a:xfrm>
            <a:prstGeom prst="rect">
              <a:avLst/>
            </a:prstGeom>
          </p:spPr>
          <p:txBody>
            <a:bodyPr lIns="0" tIns="0" rIns="0" bIns="0" rtlCol="0" anchor="t">
              <a:spAutoFit/>
            </a:bodyPr>
            <a:lstStyle/>
            <a:p>
              <a:pPr algn="l">
                <a:lnSpc>
                  <a:spcPts val="2317"/>
                </a:lnSpc>
              </a:pPr>
              <a:r>
                <a:rPr lang="en-US" sz="1899">
                  <a:solidFill>
                    <a:srgbClr val="FFFFFF"/>
                  </a:solidFill>
                  <a:latin typeface="Lexend Deca Medium"/>
                  <a:ea typeface="Lexend Deca Medium"/>
                  <a:cs typeface="Lexend Deca Medium"/>
                  <a:sym typeface="Lexend Deca"/>
                </a:rPr>
                <a:t>Profiauftrag zu Tablet-Regeln 2</a:t>
              </a:r>
            </a:p>
          </p:txBody>
        </p:sp>
        <p:sp>
          <p:nvSpPr>
            <p:cNvPr id="29" name="TextBox 29"/>
            <p:cNvSpPr txBox="1"/>
            <p:nvPr/>
          </p:nvSpPr>
          <p:spPr>
            <a:xfrm>
              <a:off x="419963" y="1470472"/>
              <a:ext cx="8437005" cy="384090"/>
            </a:xfrm>
            <a:prstGeom prst="rect">
              <a:avLst/>
            </a:prstGeom>
          </p:spPr>
          <p:txBody>
            <a:bodyPr lIns="0" tIns="0" rIns="0" bIns="0" rtlCol="0" anchor="t">
              <a:spAutoFit/>
            </a:bodyPr>
            <a:lstStyle/>
            <a:p>
              <a:pPr algn="l">
                <a:lnSpc>
                  <a:spcPts val="2317"/>
                </a:lnSpc>
              </a:pPr>
              <a:r>
                <a:rPr lang="en-US" sz="1899">
                  <a:solidFill>
                    <a:srgbClr val="FFFFFF"/>
                  </a:solidFill>
                  <a:latin typeface="Lexend Deca Medium"/>
                  <a:ea typeface="Lexend Deca Medium"/>
                  <a:cs typeface="Lexend Deca Medium"/>
                  <a:sym typeface="Lexend Deca"/>
                </a:rPr>
                <a:t>Profiauftrag zu Tablet-Regeln 1</a:t>
              </a:r>
            </a:p>
          </p:txBody>
        </p:sp>
        <p:sp>
          <p:nvSpPr>
            <p:cNvPr id="30" name="Freeform 30"/>
            <p:cNvSpPr/>
            <p:nvPr/>
          </p:nvSpPr>
          <p:spPr>
            <a:xfrm flipH="1">
              <a:off x="5103499" y="9409597"/>
              <a:ext cx="2138788" cy="1855399"/>
            </a:xfrm>
            <a:custGeom>
              <a:avLst/>
              <a:gdLst/>
              <a:ahLst/>
              <a:cxnLst/>
              <a:rect l="l" t="t" r="r" b="b"/>
              <a:pathLst>
                <a:path w="2138788" h="1855399">
                  <a:moveTo>
                    <a:pt x="2138788" y="0"/>
                  </a:moveTo>
                  <a:lnTo>
                    <a:pt x="0" y="0"/>
                  </a:lnTo>
                  <a:lnTo>
                    <a:pt x="0" y="1855398"/>
                  </a:lnTo>
                  <a:lnTo>
                    <a:pt x="2138788" y="1855398"/>
                  </a:lnTo>
                  <a:lnTo>
                    <a:pt x="2138788" y="0"/>
                  </a:lnTo>
                  <a:close/>
                </a:path>
              </a:pathLst>
            </a:custGeom>
            <a:blipFill>
              <a:blip r:embed="rId3"/>
              <a:stretch>
                <a:fillRect/>
              </a:stretch>
            </a:blipFill>
          </p:spPr>
          <p:txBody>
            <a:bodyPr/>
            <a:lstStyle/>
            <a:p>
              <a:endParaRPr lang="de-DE"/>
            </a:p>
          </p:txBody>
        </p:sp>
        <p:sp>
          <p:nvSpPr>
            <p:cNvPr id="31" name="Freeform 31"/>
            <p:cNvSpPr/>
            <p:nvPr/>
          </p:nvSpPr>
          <p:spPr>
            <a:xfrm>
              <a:off x="4836345" y="10008574"/>
              <a:ext cx="534307" cy="535673"/>
            </a:xfrm>
            <a:custGeom>
              <a:avLst/>
              <a:gdLst/>
              <a:ahLst/>
              <a:cxnLst/>
              <a:rect l="l" t="t" r="r" b="b"/>
              <a:pathLst>
                <a:path w="534307" h="535673">
                  <a:moveTo>
                    <a:pt x="0" y="0"/>
                  </a:moveTo>
                  <a:lnTo>
                    <a:pt x="534307" y="0"/>
                  </a:lnTo>
                  <a:lnTo>
                    <a:pt x="534307" y="535673"/>
                  </a:lnTo>
                  <a:lnTo>
                    <a:pt x="0" y="535673"/>
                  </a:lnTo>
                  <a:lnTo>
                    <a:pt x="0" y="0"/>
                  </a:lnTo>
                  <a:close/>
                </a:path>
              </a:pathLst>
            </a:custGeom>
            <a:blipFill>
              <a:blip r:embed="rId5"/>
              <a:stretch>
                <a:fillRect/>
              </a:stretch>
            </a:blipFill>
          </p:spPr>
          <p:txBody>
            <a:bodyPr/>
            <a:lstStyle/>
            <a:p>
              <a:endParaRPr lang="de-DE"/>
            </a:p>
          </p:txBody>
        </p:sp>
        <p:sp>
          <p:nvSpPr>
            <p:cNvPr id="32" name="TextBox 32"/>
            <p:cNvSpPr txBox="1"/>
            <p:nvPr/>
          </p:nvSpPr>
          <p:spPr>
            <a:xfrm>
              <a:off x="5318846" y="9651317"/>
              <a:ext cx="1874278" cy="1212086"/>
            </a:xfrm>
            <a:prstGeom prst="rect">
              <a:avLst/>
            </a:prstGeom>
          </p:spPr>
          <p:txBody>
            <a:bodyPr lIns="0" tIns="0" rIns="0" bIns="0" rtlCol="0" anchor="t">
              <a:spAutoFit/>
            </a:bodyPr>
            <a:lstStyle/>
            <a:p>
              <a:pPr algn="ctr">
                <a:lnSpc>
                  <a:spcPts val="1454"/>
                </a:lnSpc>
              </a:pPr>
              <a:r>
                <a:rPr lang="en-US" sz="1038">
                  <a:solidFill>
                    <a:srgbClr val="000000"/>
                  </a:solidFill>
                  <a:latin typeface="Poppins"/>
                  <a:ea typeface="Poppins"/>
                  <a:cs typeface="Poppins"/>
                  <a:sym typeface="Poppins"/>
                </a:rPr>
                <a:t>Ich bin der </a:t>
              </a:r>
              <a:r>
                <a:rPr lang="en-US" sz="1038" b="1">
                  <a:solidFill>
                    <a:srgbClr val="000000"/>
                  </a:solidFill>
                  <a:latin typeface="Poppins Bold"/>
                  <a:ea typeface="Poppins Bold"/>
                  <a:cs typeface="Poppins Bold"/>
                  <a:sym typeface="Poppins Bold"/>
                </a:rPr>
                <a:t>Passwort-Paul.</a:t>
              </a:r>
              <a:r>
                <a:rPr lang="en-US" sz="1038">
                  <a:solidFill>
                    <a:srgbClr val="000000"/>
                  </a:solidFill>
                  <a:latin typeface="Poppins"/>
                  <a:ea typeface="Poppins"/>
                  <a:cs typeface="Poppins"/>
                  <a:sym typeface="Poppins"/>
                </a:rPr>
                <a:t> </a:t>
              </a:r>
            </a:p>
            <a:p>
              <a:pPr algn="ctr">
                <a:lnSpc>
                  <a:spcPts val="1454"/>
                </a:lnSpc>
              </a:pPr>
              <a:r>
                <a:rPr lang="en-US" sz="1038">
                  <a:solidFill>
                    <a:srgbClr val="000000"/>
                  </a:solidFill>
                  <a:latin typeface="Poppins"/>
                  <a:ea typeface="Poppins"/>
                  <a:cs typeface="Poppins"/>
                  <a:sym typeface="Poppins"/>
                </a:rPr>
                <a:t>Ich passe auf Passwörter auf. </a:t>
              </a:r>
            </a:p>
            <a:p>
              <a:pPr algn="ctr">
                <a:lnSpc>
                  <a:spcPts val="1454"/>
                </a:lnSpc>
              </a:pPr>
              <a:r>
                <a:rPr lang="en-US" sz="1038">
                  <a:solidFill>
                    <a:srgbClr val="000000"/>
                  </a:solidFill>
                  <a:latin typeface="Poppins"/>
                  <a:ea typeface="Poppins"/>
                  <a:cs typeface="Poppins"/>
                  <a:sym typeface="Poppins"/>
                </a:rPr>
                <a:t>Wer bist du?</a:t>
              </a:r>
            </a:p>
          </p:txBody>
        </p:sp>
        <p:sp>
          <p:nvSpPr>
            <p:cNvPr id="33" name="Freeform 33"/>
            <p:cNvSpPr/>
            <p:nvPr/>
          </p:nvSpPr>
          <p:spPr>
            <a:xfrm>
              <a:off x="1552784" y="9314341"/>
              <a:ext cx="2359728" cy="2047064"/>
            </a:xfrm>
            <a:custGeom>
              <a:avLst/>
              <a:gdLst/>
              <a:ahLst/>
              <a:cxnLst/>
              <a:rect l="l" t="t" r="r" b="b"/>
              <a:pathLst>
                <a:path w="2359728" h="2047064">
                  <a:moveTo>
                    <a:pt x="0" y="0"/>
                  </a:moveTo>
                  <a:lnTo>
                    <a:pt x="2359728" y="0"/>
                  </a:lnTo>
                  <a:lnTo>
                    <a:pt x="2359728" y="2047064"/>
                  </a:lnTo>
                  <a:lnTo>
                    <a:pt x="0" y="2047064"/>
                  </a:lnTo>
                  <a:lnTo>
                    <a:pt x="0" y="0"/>
                  </a:lnTo>
                  <a:close/>
                </a:path>
              </a:pathLst>
            </a:custGeom>
            <a:blipFill>
              <a:blip r:embed="rId3"/>
              <a:stretch>
                <a:fillRect/>
              </a:stretch>
            </a:blipFill>
          </p:spPr>
          <p:txBody>
            <a:bodyPr/>
            <a:lstStyle/>
            <a:p>
              <a:endParaRPr lang="de-DE"/>
            </a:p>
          </p:txBody>
        </p:sp>
        <p:sp>
          <p:nvSpPr>
            <p:cNvPr id="34" name="Freeform 34"/>
            <p:cNvSpPr/>
            <p:nvPr/>
          </p:nvSpPr>
          <p:spPr>
            <a:xfrm>
              <a:off x="188179" y="8725396"/>
              <a:ext cx="463568" cy="463568"/>
            </a:xfrm>
            <a:custGeom>
              <a:avLst/>
              <a:gdLst/>
              <a:ahLst/>
              <a:cxnLst/>
              <a:rect l="l" t="t" r="r" b="b"/>
              <a:pathLst>
                <a:path w="463568" h="463568">
                  <a:moveTo>
                    <a:pt x="0" y="0"/>
                  </a:moveTo>
                  <a:lnTo>
                    <a:pt x="463569" y="0"/>
                  </a:lnTo>
                  <a:lnTo>
                    <a:pt x="463569" y="463568"/>
                  </a:lnTo>
                  <a:lnTo>
                    <a:pt x="0" y="46356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35" name="AutoShape 35"/>
            <p:cNvSpPr/>
            <p:nvPr/>
          </p:nvSpPr>
          <p:spPr>
            <a:xfrm>
              <a:off x="1811008" y="10591489"/>
              <a:ext cx="1954590" cy="0"/>
            </a:xfrm>
            <a:prstGeom prst="line">
              <a:avLst/>
            </a:prstGeom>
            <a:ln w="10992" cap="flat">
              <a:solidFill>
                <a:srgbClr val="000000"/>
              </a:solidFill>
              <a:prstDash val="solid"/>
              <a:headEnd type="none" w="sm" len="sm"/>
              <a:tailEnd type="none" w="sm" len="sm"/>
            </a:ln>
          </p:spPr>
          <p:txBody>
            <a:bodyPr/>
            <a:lstStyle/>
            <a:p>
              <a:endParaRPr lang="de-DE"/>
            </a:p>
          </p:txBody>
        </p:sp>
        <p:sp>
          <p:nvSpPr>
            <p:cNvPr id="36" name="AutoShape 36"/>
            <p:cNvSpPr/>
            <p:nvPr/>
          </p:nvSpPr>
          <p:spPr>
            <a:xfrm flipV="1">
              <a:off x="1929485" y="11023289"/>
              <a:ext cx="1606325" cy="0"/>
            </a:xfrm>
            <a:prstGeom prst="line">
              <a:avLst/>
            </a:prstGeom>
            <a:ln w="10992" cap="flat">
              <a:solidFill>
                <a:srgbClr val="000000"/>
              </a:solidFill>
              <a:prstDash val="solid"/>
              <a:headEnd type="none" w="sm" len="sm"/>
              <a:tailEnd type="none" w="sm" len="sm"/>
            </a:ln>
          </p:spPr>
          <p:txBody>
            <a:bodyPr/>
            <a:lstStyle/>
            <a:p>
              <a:endParaRPr lang="de-DE"/>
            </a:p>
          </p:txBody>
        </p:sp>
        <p:sp>
          <p:nvSpPr>
            <p:cNvPr id="37" name="AutoShape 37"/>
            <p:cNvSpPr/>
            <p:nvPr/>
          </p:nvSpPr>
          <p:spPr>
            <a:xfrm>
              <a:off x="3518189" y="12712944"/>
              <a:ext cx="1954590" cy="0"/>
            </a:xfrm>
            <a:prstGeom prst="line">
              <a:avLst/>
            </a:prstGeom>
            <a:ln w="10992" cap="flat">
              <a:solidFill>
                <a:srgbClr val="000000"/>
              </a:solidFill>
              <a:prstDash val="solid"/>
              <a:headEnd type="none" w="sm" len="sm"/>
              <a:tailEnd type="none" w="sm" len="sm"/>
            </a:ln>
          </p:spPr>
          <p:txBody>
            <a:bodyPr/>
            <a:lstStyle/>
            <a:p>
              <a:endParaRPr lang="de-DE"/>
            </a:p>
          </p:txBody>
        </p:sp>
        <p:sp>
          <p:nvSpPr>
            <p:cNvPr id="38" name="AutoShape 38"/>
            <p:cNvSpPr/>
            <p:nvPr/>
          </p:nvSpPr>
          <p:spPr>
            <a:xfrm>
              <a:off x="3733071" y="13143118"/>
              <a:ext cx="1650621" cy="0"/>
            </a:xfrm>
            <a:prstGeom prst="line">
              <a:avLst/>
            </a:prstGeom>
            <a:ln w="10992" cap="flat">
              <a:solidFill>
                <a:srgbClr val="000000"/>
              </a:solidFill>
              <a:prstDash val="solid"/>
              <a:headEnd type="none" w="sm" len="sm"/>
              <a:tailEnd type="none" w="sm" len="sm"/>
            </a:ln>
          </p:spPr>
          <p:txBody>
            <a:bodyPr/>
            <a:lstStyle/>
            <a:p>
              <a:endParaRPr lang="de-DE"/>
            </a:p>
          </p:txBody>
        </p:sp>
        <p:sp>
          <p:nvSpPr>
            <p:cNvPr id="39" name="AutoShape 39"/>
            <p:cNvSpPr/>
            <p:nvPr/>
          </p:nvSpPr>
          <p:spPr>
            <a:xfrm>
              <a:off x="3736156" y="11863670"/>
              <a:ext cx="1703224" cy="0"/>
            </a:xfrm>
            <a:prstGeom prst="line">
              <a:avLst/>
            </a:prstGeom>
            <a:ln w="10992" cap="flat">
              <a:solidFill>
                <a:srgbClr val="000000"/>
              </a:solidFill>
              <a:prstDash val="solid"/>
              <a:headEnd type="none" w="sm" len="sm"/>
              <a:tailEnd type="none" w="sm" len="sm"/>
            </a:ln>
          </p:spPr>
          <p:txBody>
            <a:bodyPr/>
            <a:lstStyle/>
            <a:p>
              <a:endParaRPr lang="de-DE"/>
            </a:p>
          </p:txBody>
        </p:sp>
        <p:sp>
          <p:nvSpPr>
            <p:cNvPr id="40" name="AutoShape 40"/>
            <p:cNvSpPr/>
            <p:nvPr/>
          </p:nvSpPr>
          <p:spPr>
            <a:xfrm>
              <a:off x="3515137" y="12282770"/>
              <a:ext cx="2038214" cy="11074"/>
            </a:xfrm>
            <a:prstGeom prst="line">
              <a:avLst/>
            </a:prstGeom>
            <a:ln w="10992" cap="flat">
              <a:solidFill>
                <a:srgbClr val="000000"/>
              </a:solidFill>
              <a:prstDash val="solid"/>
              <a:headEnd type="none" w="sm" len="sm"/>
              <a:tailEnd type="none" w="sm" len="sm"/>
            </a:ln>
          </p:spPr>
          <p:txBody>
            <a:bodyPr/>
            <a:lstStyle/>
            <a:p>
              <a:endParaRPr lang="de-DE"/>
            </a:p>
          </p:txBody>
        </p:sp>
        <p:sp>
          <p:nvSpPr>
            <p:cNvPr id="41" name="AutoShape 41"/>
            <p:cNvSpPr/>
            <p:nvPr/>
          </p:nvSpPr>
          <p:spPr>
            <a:xfrm>
              <a:off x="6360151" y="12635844"/>
              <a:ext cx="1954590" cy="0"/>
            </a:xfrm>
            <a:prstGeom prst="line">
              <a:avLst/>
            </a:prstGeom>
            <a:ln w="10992" cap="flat">
              <a:solidFill>
                <a:srgbClr val="000000"/>
              </a:solidFill>
              <a:prstDash val="solid"/>
              <a:headEnd type="none" w="sm" len="sm"/>
              <a:tailEnd type="none" w="sm" len="sm"/>
            </a:ln>
          </p:spPr>
          <p:txBody>
            <a:bodyPr/>
            <a:lstStyle/>
            <a:p>
              <a:endParaRPr lang="de-DE"/>
            </a:p>
          </p:txBody>
        </p:sp>
        <p:sp>
          <p:nvSpPr>
            <p:cNvPr id="42" name="AutoShape 42"/>
            <p:cNvSpPr/>
            <p:nvPr/>
          </p:nvSpPr>
          <p:spPr>
            <a:xfrm>
              <a:off x="6575032" y="13066019"/>
              <a:ext cx="1650621" cy="0"/>
            </a:xfrm>
            <a:prstGeom prst="line">
              <a:avLst/>
            </a:prstGeom>
            <a:ln w="10992" cap="flat">
              <a:solidFill>
                <a:srgbClr val="000000"/>
              </a:solidFill>
              <a:prstDash val="solid"/>
              <a:headEnd type="none" w="sm" len="sm"/>
              <a:tailEnd type="none" w="sm" len="sm"/>
            </a:ln>
          </p:spPr>
          <p:txBody>
            <a:bodyPr/>
            <a:lstStyle/>
            <a:p>
              <a:endParaRPr lang="de-DE"/>
            </a:p>
          </p:txBody>
        </p:sp>
        <p:sp>
          <p:nvSpPr>
            <p:cNvPr id="43" name="AutoShape 43"/>
            <p:cNvSpPr/>
            <p:nvPr/>
          </p:nvSpPr>
          <p:spPr>
            <a:xfrm>
              <a:off x="6578118" y="11786571"/>
              <a:ext cx="1703224" cy="0"/>
            </a:xfrm>
            <a:prstGeom prst="line">
              <a:avLst/>
            </a:prstGeom>
            <a:ln w="10992" cap="flat">
              <a:solidFill>
                <a:srgbClr val="000000"/>
              </a:solidFill>
              <a:prstDash val="solid"/>
              <a:headEnd type="none" w="sm" len="sm"/>
              <a:tailEnd type="none" w="sm" len="sm"/>
            </a:ln>
          </p:spPr>
          <p:txBody>
            <a:bodyPr/>
            <a:lstStyle/>
            <a:p>
              <a:endParaRPr lang="de-DE"/>
            </a:p>
          </p:txBody>
        </p:sp>
        <p:sp>
          <p:nvSpPr>
            <p:cNvPr id="44" name="AutoShape 44"/>
            <p:cNvSpPr/>
            <p:nvPr/>
          </p:nvSpPr>
          <p:spPr>
            <a:xfrm>
              <a:off x="6357098" y="12205670"/>
              <a:ext cx="2038214" cy="11074"/>
            </a:xfrm>
            <a:prstGeom prst="line">
              <a:avLst/>
            </a:prstGeom>
            <a:ln w="10992" cap="flat">
              <a:solidFill>
                <a:srgbClr val="000000"/>
              </a:solidFill>
              <a:prstDash val="solid"/>
              <a:headEnd type="none" w="sm" len="sm"/>
              <a:tailEnd type="none" w="sm" len="sm"/>
            </a:ln>
          </p:spPr>
          <p:txBody>
            <a:bodyPr/>
            <a:lstStyle/>
            <a:p>
              <a:endParaRPr lang="de-DE"/>
            </a:p>
          </p:txBody>
        </p:sp>
        <p:sp>
          <p:nvSpPr>
            <p:cNvPr id="45" name="AutoShape 45"/>
            <p:cNvSpPr/>
            <p:nvPr/>
          </p:nvSpPr>
          <p:spPr>
            <a:xfrm>
              <a:off x="309453" y="12635844"/>
              <a:ext cx="1954590" cy="0"/>
            </a:xfrm>
            <a:prstGeom prst="line">
              <a:avLst/>
            </a:prstGeom>
            <a:ln w="10992" cap="flat">
              <a:solidFill>
                <a:srgbClr val="000000"/>
              </a:solidFill>
              <a:prstDash val="solid"/>
              <a:headEnd type="none" w="sm" len="sm"/>
              <a:tailEnd type="none" w="sm" len="sm"/>
            </a:ln>
          </p:spPr>
          <p:txBody>
            <a:bodyPr/>
            <a:lstStyle/>
            <a:p>
              <a:endParaRPr lang="de-DE"/>
            </a:p>
          </p:txBody>
        </p:sp>
        <p:sp>
          <p:nvSpPr>
            <p:cNvPr id="46" name="AutoShape 46"/>
            <p:cNvSpPr/>
            <p:nvPr/>
          </p:nvSpPr>
          <p:spPr>
            <a:xfrm>
              <a:off x="524334" y="13066019"/>
              <a:ext cx="1650621" cy="0"/>
            </a:xfrm>
            <a:prstGeom prst="line">
              <a:avLst/>
            </a:prstGeom>
            <a:ln w="10992" cap="flat">
              <a:solidFill>
                <a:srgbClr val="000000"/>
              </a:solidFill>
              <a:prstDash val="solid"/>
              <a:headEnd type="none" w="sm" len="sm"/>
              <a:tailEnd type="none" w="sm" len="sm"/>
            </a:ln>
          </p:spPr>
          <p:txBody>
            <a:bodyPr/>
            <a:lstStyle/>
            <a:p>
              <a:endParaRPr lang="de-DE"/>
            </a:p>
          </p:txBody>
        </p:sp>
        <p:sp>
          <p:nvSpPr>
            <p:cNvPr id="47" name="AutoShape 47"/>
            <p:cNvSpPr/>
            <p:nvPr/>
          </p:nvSpPr>
          <p:spPr>
            <a:xfrm>
              <a:off x="527420" y="11786571"/>
              <a:ext cx="1703224" cy="0"/>
            </a:xfrm>
            <a:prstGeom prst="line">
              <a:avLst/>
            </a:prstGeom>
            <a:ln w="10992" cap="flat">
              <a:solidFill>
                <a:srgbClr val="000000"/>
              </a:solidFill>
              <a:prstDash val="solid"/>
              <a:headEnd type="none" w="sm" len="sm"/>
              <a:tailEnd type="none" w="sm" len="sm"/>
            </a:ln>
          </p:spPr>
          <p:txBody>
            <a:bodyPr/>
            <a:lstStyle/>
            <a:p>
              <a:endParaRPr lang="de-DE"/>
            </a:p>
          </p:txBody>
        </p:sp>
        <p:sp>
          <p:nvSpPr>
            <p:cNvPr id="48" name="AutoShape 48"/>
            <p:cNvSpPr/>
            <p:nvPr/>
          </p:nvSpPr>
          <p:spPr>
            <a:xfrm>
              <a:off x="306400" y="12205670"/>
              <a:ext cx="2038214" cy="11074"/>
            </a:xfrm>
            <a:prstGeom prst="line">
              <a:avLst/>
            </a:prstGeom>
            <a:ln w="10992" cap="flat">
              <a:solidFill>
                <a:srgbClr val="000000"/>
              </a:solidFill>
              <a:prstDash val="solid"/>
              <a:headEnd type="none" w="sm" len="sm"/>
              <a:tailEnd type="none" w="sm" len="sm"/>
            </a:ln>
          </p:spPr>
          <p:txBody>
            <a:bodyPr/>
            <a:lstStyle/>
            <a:p>
              <a:endParaRPr lang="de-DE"/>
            </a:p>
          </p:txBody>
        </p:sp>
        <p:sp>
          <p:nvSpPr>
            <p:cNvPr id="49" name="AutoShape 49"/>
            <p:cNvSpPr/>
            <p:nvPr/>
          </p:nvSpPr>
          <p:spPr>
            <a:xfrm>
              <a:off x="6144370" y="4402484"/>
              <a:ext cx="2332731" cy="0"/>
            </a:xfrm>
            <a:prstGeom prst="line">
              <a:avLst/>
            </a:prstGeom>
            <a:ln w="10992" cap="flat">
              <a:solidFill>
                <a:srgbClr val="000000"/>
              </a:solidFill>
              <a:prstDash val="solid"/>
              <a:headEnd type="none" w="sm" len="sm"/>
              <a:tailEnd type="none" w="sm" len="sm"/>
            </a:ln>
          </p:spPr>
          <p:txBody>
            <a:bodyPr/>
            <a:lstStyle/>
            <a:p>
              <a:endParaRPr lang="de-DE"/>
            </a:p>
          </p:txBody>
        </p:sp>
        <p:sp>
          <p:nvSpPr>
            <p:cNvPr id="50" name="AutoShape 50"/>
            <p:cNvSpPr/>
            <p:nvPr/>
          </p:nvSpPr>
          <p:spPr>
            <a:xfrm>
              <a:off x="6400823" y="4915881"/>
              <a:ext cx="1969955" cy="0"/>
            </a:xfrm>
            <a:prstGeom prst="line">
              <a:avLst/>
            </a:prstGeom>
            <a:ln w="10992" cap="flat">
              <a:solidFill>
                <a:srgbClr val="000000"/>
              </a:solidFill>
              <a:prstDash val="solid"/>
              <a:headEnd type="none" w="sm" len="sm"/>
              <a:tailEnd type="none" w="sm" len="sm"/>
            </a:ln>
          </p:spPr>
          <p:txBody>
            <a:bodyPr/>
            <a:lstStyle/>
            <a:p>
              <a:endParaRPr lang="de-DE"/>
            </a:p>
          </p:txBody>
        </p:sp>
        <p:sp>
          <p:nvSpPr>
            <p:cNvPr id="51" name="AutoShape 51"/>
            <p:cNvSpPr/>
            <p:nvPr/>
          </p:nvSpPr>
          <p:spPr>
            <a:xfrm>
              <a:off x="6404505" y="3388907"/>
              <a:ext cx="2032735" cy="0"/>
            </a:xfrm>
            <a:prstGeom prst="line">
              <a:avLst/>
            </a:prstGeom>
            <a:ln w="10992" cap="flat">
              <a:solidFill>
                <a:srgbClr val="000000"/>
              </a:solidFill>
              <a:prstDash val="solid"/>
              <a:headEnd type="none" w="sm" len="sm"/>
              <a:tailEnd type="none" w="sm" len="sm"/>
            </a:ln>
          </p:spPr>
          <p:txBody>
            <a:bodyPr/>
            <a:lstStyle/>
            <a:p>
              <a:endParaRPr lang="de-DE"/>
            </a:p>
          </p:txBody>
        </p:sp>
        <p:sp>
          <p:nvSpPr>
            <p:cNvPr id="52" name="AutoShape 52"/>
            <p:cNvSpPr/>
            <p:nvPr/>
          </p:nvSpPr>
          <p:spPr>
            <a:xfrm>
              <a:off x="6140727" y="3889088"/>
              <a:ext cx="2432533" cy="13216"/>
            </a:xfrm>
            <a:prstGeom prst="line">
              <a:avLst/>
            </a:prstGeom>
            <a:ln w="10992" cap="flat">
              <a:solidFill>
                <a:srgbClr val="000000"/>
              </a:solidFill>
              <a:prstDash val="solid"/>
              <a:headEnd type="none" w="sm" len="sm"/>
              <a:tailEnd type="none" w="sm" len="sm"/>
            </a:ln>
          </p:spPr>
          <p:txBody>
            <a:bodyPr/>
            <a:lstStyle/>
            <a:p>
              <a:endParaRPr lang="de-DE"/>
            </a:p>
          </p:txBody>
        </p:sp>
        <p:grpSp>
          <p:nvGrpSpPr>
            <p:cNvPr id="53" name="Group 53"/>
            <p:cNvGrpSpPr/>
            <p:nvPr/>
          </p:nvGrpSpPr>
          <p:grpSpPr>
            <a:xfrm>
              <a:off x="111592" y="5580179"/>
              <a:ext cx="8699887" cy="1026063"/>
              <a:chOff x="0" y="0"/>
              <a:chExt cx="2338382" cy="275788"/>
            </a:xfrm>
          </p:grpSpPr>
          <p:sp>
            <p:nvSpPr>
              <p:cNvPr id="54" name="Freeform 54"/>
              <p:cNvSpPr/>
              <p:nvPr/>
            </p:nvSpPr>
            <p:spPr>
              <a:xfrm>
                <a:off x="0" y="0"/>
                <a:ext cx="2338382" cy="275788"/>
              </a:xfrm>
              <a:custGeom>
                <a:avLst/>
                <a:gdLst/>
                <a:ahLst/>
                <a:cxnLst/>
                <a:rect l="l" t="t" r="r" b="b"/>
                <a:pathLst>
                  <a:path w="2338382" h="275788">
                    <a:moveTo>
                      <a:pt x="16432" y="0"/>
                    </a:moveTo>
                    <a:lnTo>
                      <a:pt x="2321951" y="0"/>
                    </a:lnTo>
                    <a:cubicBezTo>
                      <a:pt x="2331026" y="0"/>
                      <a:pt x="2338382" y="7357"/>
                      <a:pt x="2338382" y="16432"/>
                    </a:cubicBezTo>
                    <a:lnTo>
                      <a:pt x="2338382" y="259357"/>
                    </a:lnTo>
                    <a:cubicBezTo>
                      <a:pt x="2338382" y="268432"/>
                      <a:pt x="2331026" y="275788"/>
                      <a:pt x="2321951" y="275788"/>
                    </a:cubicBezTo>
                    <a:lnTo>
                      <a:pt x="16432" y="275788"/>
                    </a:lnTo>
                    <a:cubicBezTo>
                      <a:pt x="7357" y="275788"/>
                      <a:pt x="0" y="268432"/>
                      <a:pt x="0" y="259357"/>
                    </a:cubicBezTo>
                    <a:lnTo>
                      <a:pt x="0" y="16432"/>
                    </a:lnTo>
                    <a:cubicBezTo>
                      <a:pt x="0" y="7357"/>
                      <a:pt x="7357" y="0"/>
                      <a:pt x="16432" y="0"/>
                    </a:cubicBezTo>
                    <a:close/>
                  </a:path>
                </a:pathLst>
              </a:custGeom>
              <a:solidFill>
                <a:srgbClr val="FFFFFF"/>
              </a:solidFill>
            </p:spPr>
            <p:txBody>
              <a:bodyPr/>
              <a:lstStyle/>
              <a:p>
                <a:endParaRPr lang="de-DE"/>
              </a:p>
            </p:txBody>
          </p:sp>
          <p:sp>
            <p:nvSpPr>
              <p:cNvPr id="55" name="TextBox 55"/>
              <p:cNvSpPr txBox="1"/>
              <p:nvPr/>
            </p:nvSpPr>
            <p:spPr>
              <a:xfrm>
                <a:off x="0" y="-28575"/>
                <a:ext cx="2338382" cy="304363"/>
              </a:xfrm>
              <a:prstGeom prst="rect">
                <a:avLst/>
              </a:prstGeom>
            </p:spPr>
            <p:txBody>
              <a:bodyPr lIns="58692" tIns="58692" rIns="58692" bIns="58692" rtlCol="0" anchor="ctr"/>
              <a:lstStyle/>
              <a:p>
                <a:pPr algn="ctr">
                  <a:lnSpc>
                    <a:spcPts val="1680"/>
                  </a:lnSpc>
                </a:pPr>
                <a:endParaRPr/>
              </a:p>
            </p:txBody>
          </p:sp>
        </p:grpSp>
        <p:sp>
          <p:nvSpPr>
            <p:cNvPr id="56" name="AutoShape 56"/>
            <p:cNvSpPr/>
            <p:nvPr/>
          </p:nvSpPr>
          <p:spPr>
            <a:xfrm flipV="1">
              <a:off x="176323" y="6209866"/>
              <a:ext cx="8635156" cy="0"/>
            </a:xfrm>
            <a:prstGeom prst="line">
              <a:avLst/>
            </a:prstGeom>
            <a:ln w="10992" cap="flat">
              <a:solidFill>
                <a:srgbClr val="000000"/>
              </a:solidFill>
              <a:prstDash val="solid"/>
              <a:headEnd type="none" w="sm" len="sm"/>
              <a:tailEnd type="none" w="sm" len="sm"/>
            </a:ln>
          </p:spPr>
          <p:txBody>
            <a:bodyPr/>
            <a:lstStyle/>
            <a:p>
              <a:endParaRPr lang="de-DE"/>
            </a:p>
          </p:txBody>
        </p:sp>
        <p:sp>
          <p:nvSpPr>
            <p:cNvPr id="57" name="Freeform 57"/>
            <p:cNvSpPr/>
            <p:nvPr/>
          </p:nvSpPr>
          <p:spPr>
            <a:xfrm>
              <a:off x="176312" y="3801759"/>
              <a:ext cx="3229377" cy="2109657"/>
            </a:xfrm>
            <a:custGeom>
              <a:avLst/>
              <a:gdLst/>
              <a:ahLst/>
              <a:cxnLst/>
              <a:rect l="l" t="t" r="r" b="b"/>
              <a:pathLst>
                <a:path w="3229377" h="2109657">
                  <a:moveTo>
                    <a:pt x="0" y="0"/>
                  </a:moveTo>
                  <a:lnTo>
                    <a:pt x="3229377" y="0"/>
                  </a:lnTo>
                  <a:lnTo>
                    <a:pt x="3229377" y="2109657"/>
                  </a:lnTo>
                  <a:lnTo>
                    <a:pt x="0" y="2109657"/>
                  </a:lnTo>
                  <a:lnTo>
                    <a:pt x="0" y="0"/>
                  </a:lnTo>
                  <a:close/>
                </a:path>
              </a:pathLst>
            </a:custGeom>
            <a:blipFill>
              <a:blip r:embed="rId6"/>
              <a:stretch>
                <a:fillRect t="-7447" r="-41268" b="-84473"/>
              </a:stretch>
            </a:blipFill>
          </p:spPr>
          <p:txBody>
            <a:bodyPr/>
            <a:lstStyle/>
            <a:p>
              <a:endParaRPr lang="de-DE"/>
            </a:p>
          </p:txBody>
        </p:sp>
        <p:sp>
          <p:nvSpPr>
            <p:cNvPr id="58" name="Freeform 58"/>
            <p:cNvSpPr/>
            <p:nvPr/>
          </p:nvSpPr>
          <p:spPr>
            <a:xfrm>
              <a:off x="7242287" y="9217931"/>
              <a:ext cx="1922765" cy="1922765"/>
            </a:xfrm>
            <a:custGeom>
              <a:avLst/>
              <a:gdLst/>
              <a:ahLst/>
              <a:cxnLst/>
              <a:rect l="l" t="t" r="r" b="b"/>
              <a:pathLst>
                <a:path w="1922765" h="1922765">
                  <a:moveTo>
                    <a:pt x="0" y="0"/>
                  </a:moveTo>
                  <a:lnTo>
                    <a:pt x="1922765" y="0"/>
                  </a:lnTo>
                  <a:lnTo>
                    <a:pt x="1922765" y="1922765"/>
                  </a:lnTo>
                  <a:lnTo>
                    <a:pt x="0" y="1922765"/>
                  </a:lnTo>
                  <a:lnTo>
                    <a:pt x="0" y="0"/>
                  </a:lnTo>
                  <a:close/>
                </a:path>
              </a:pathLst>
            </a:custGeom>
            <a:blipFill>
              <a:blip r:embed="rId7"/>
              <a:stretch>
                <a:fillRect/>
              </a:stretch>
            </a:blipFill>
          </p:spPr>
          <p:txBody>
            <a:bodyPr/>
            <a:lstStyle/>
            <a:p>
              <a:endParaRPr lang="de-DE"/>
            </a:p>
          </p:txBody>
        </p:sp>
        <p:sp>
          <p:nvSpPr>
            <p:cNvPr id="59" name="TextBox 59"/>
            <p:cNvSpPr txBox="1"/>
            <p:nvPr/>
          </p:nvSpPr>
          <p:spPr>
            <a:xfrm>
              <a:off x="331853" y="791319"/>
              <a:ext cx="8437005" cy="587079"/>
            </a:xfrm>
            <a:prstGeom prst="rect">
              <a:avLst/>
            </a:prstGeom>
          </p:spPr>
          <p:txBody>
            <a:bodyPr lIns="0" tIns="0" rIns="0" bIns="0" rtlCol="0" anchor="t">
              <a:spAutoFit/>
            </a:bodyPr>
            <a:lstStyle/>
            <a:p>
              <a:pPr algn="l">
                <a:lnSpc>
                  <a:spcPts val="3538"/>
                </a:lnSpc>
              </a:pPr>
              <a:r>
                <a:rPr lang="en-US" sz="2900">
                  <a:solidFill>
                    <a:srgbClr val="FFFFFF"/>
                  </a:solidFill>
                  <a:latin typeface="Lexend Deca Medium"/>
                  <a:ea typeface="Lexend Deca Medium"/>
                  <a:cs typeface="Lexend Deca Medium"/>
                  <a:sym typeface="Lexend Deca"/>
                </a:rPr>
                <a:t>“Hier stimmt was nicht!”</a:t>
              </a:r>
            </a:p>
          </p:txBody>
        </p:sp>
        <p:sp>
          <p:nvSpPr>
            <p:cNvPr id="60" name="TextBox 60"/>
            <p:cNvSpPr txBox="1"/>
            <p:nvPr/>
          </p:nvSpPr>
          <p:spPr>
            <a:xfrm>
              <a:off x="259852" y="7348719"/>
              <a:ext cx="8437005" cy="587079"/>
            </a:xfrm>
            <a:prstGeom prst="rect">
              <a:avLst/>
            </a:prstGeom>
          </p:spPr>
          <p:txBody>
            <a:bodyPr lIns="0" tIns="0" rIns="0" bIns="0" rtlCol="0" anchor="t">
              <a:spAutoFit/>
            </a:bodyPr>
            <a:lstStyle/>
            <a:p>
              <a:pPr algn="l">
                <a:lnSpc>
                  <a:spcPts val="3538"/>
                </a:lnSpc>
              </a:pPr>
              <a:r>
                <a:rPr lang="en-US" sz="2900">
                  <a:solidFill>
                    <a:srgbClr val="FFFFFF"/>
                  </a:solidFill>
                  <a:latin typeface="Lexend Deca Medium"/>
                  <a:ea typeface="Lexend Deca Medium"/>
                  <a:cs typeface="Lexend Deca Medium"/>
                  <a:sym typeface="Lexend Deca"/>
                </a:rPr>
                <a:t>“Mein Name verrät mich!”</a:t>
              </a:r>
            </a:p>
          </p:txBody>
        </p:sp>
        <p:sp>
          <p:nvSpPr>
            <p:cNvPr id="61" name="Freeform 61"/>
            <p:cNvSpPr/>
            <p:nvPr/>
          </p:nvSpPr>
          <p:spPr>
            <a:xfrm>
              <a:off x="5295417" y="7896415"/>
              <a:ext cx="710660" cy="604061"/>
            </a:xfrm>
            <a:custGeom>
              <a:avLst/>
              <a:gdLst/>
              <a:ahLst/>
              <a:cxnLst/>
              <a:rect l="l" t="t" r="r" b="b"/>
              <a:pathLst>
                <a:path w="710660" h="604061">
                  <a:moveTo>
                    <a:pt x="0" y="0"/>
                  </a:moveTo>
                  <a:lnTo>
                    <a:pt x="710660" y="0"/>
                  </a:lnTo>
                  <a:lnTo>
                    <a:pt x="710660" y="604061"/>
                  </a:lnTo>
                  <a:lnTo>
                    <a:pt x="0" y="604061"/>
                  </a:lnTo>
                  <a:lnTo>
                    <a:pt x="0" y="0"/>
                  </a:lnTo>
                  <a:close/>
                </a:path>
              </a:pathLst>
            </a:custGeom>
            <a:blipFill>
              <a:blip r:embed="rId8"/>
              <a:stretch>
                <a:fillRect/>
              </a:stretch>
            </a:blipFill>
          </p:spPr>
          <p:txBody>
            <a:bodyPr/>
            <a:lstStyle/>
            <a:p>
              <a:endParaRPr lang="de-DE"/>
            </a:p>
          </p:txBody>
        </p:sp>
        <p:sp>
          <p:nvSpPr>
            <p:cNvPr id="62" name="Freeform 62"/>
            <p:cNvSpPr/>
            <p:nvPr/>
          </p:nvSpPr>
          <p:spPr>
            <a:xfrm>
              <a:off x="5328656" y="1365249"/>
              <a:ext cx="710660" cy="604061"/>
            </a:xfrm>
            <a:custGeom>
              <a:avLst/>
              <a:gdLst/>
              <a:ahLst/>
              <a:cxnLst/>
              <a:rect l="l" t="t" r="r" b="b"/>
              <a:pathLst>
                <a:path w="710660" h="604061">
                  <a:moveTo>
                    <a:pt x="0" y="0"/>
                  </a:moveTo>
                  <a:lnTo>
                    <a:pt x="710660" y="0"/>
                  </a:lnTo>
                  <a:lnTo>
                    <a:pt x="710660" y="604061"/>
                  </a:lnTo>
                  <a:lnTo>
                    <a:pt x="0" y="604061"/>
                  </a:lnTo>
                  <a:lnTo>
                    <a:pt x="0" y="0"/>
                  </a:lnTo>
                  <a:close/>
                </a:path>
              </a:pathLst>
            </a:custGeom>
            <a:blipFill>
              <a:blip r:embed="rId8"/>
              <a:stretch>
                <a:fillRect/>
              </a:stretch>
            </a:blipFill>
          </p:spPr>
          <p:txBody>
            <a:bodyPr/>
            <a:lstStyle/>
            <a:p>
              <a:endParaRPr lang="de-DE"/>
            </a:p>
          </p:txBody>
        </p:sp>
        <p:sp>
          <p:nvSpPr>
            <p:cNvPr id="63" name="Freeform 63"/>
            <p:cNvSpPr/>
            <p:nvPr/>
          </p:nvSpPr>
          <p:spPr>
            <a:xfrm>
              <a:off x="6752246" y="0"/>
              <a:ext cx="2331210" cy="2331210"/>
            </a:xfrm>
            <a:custGeom>
              <a:avLst/>
              <a:gdLst/>
              <a:ahLst/>
              <a:cxnLst/>
              <a:rect l="l" t="t" r="r" b="b"/>
              <a:pathLst>
                <a:path w="2331210" h="2331210">
                  <a:moveTo>
                    <a:pt x="0" y="0"/>
                  </a:moveTo>
                  <a:lnTo>
                    <a:pt x="2331210" y="0"/>
                  </a:lnTo>
                  <a:lnTo>
                    <a:pt x="2331210" y="2331210"/>
                  </a:lnTo>
                  <a:lnTo>
                    <a:pt x="0" y="2331210"/>
                  </a:lnTo>
                  <a:lnTo>
                    <a:pt x="0" y="0"/>
                  </a:lnTo>
                  <a:close/>
                </a:path>
              </a:pathLst>
            </a:custGeom>
            <a:blipFill>
              <a:blip r:embed="rId9"/>
              <a:stretch>
                <a:fillRect/>
              </a:stretch>
            </a:blipFill>
          </p:spPr>
          <p:txBody>
            <a:bodyPr/>
            <a:lstStyle/>
            <a:p>
              <a:endParaRPr lang="de-DE"/>
            </a:p>
          </p:txBody>
        </p:sp>
        <p:sp>
          <p:nvSpPr>
            <p:cNvPr id="64" name="Freeform 64"/>
            <p:cNvSpPr/>
            <p:nvPr/>
          </p:nvSpPr>
          <p:spPr>
            <a:xfrm>
              <a:off x="3289122" y="2709632"/>
              <a:ext cx="2690873" cy="4036310"/>
            </a:xfrm>
            <a:custGeom>
              <a:avLst/>
              <a:gdLst/>
              <a:ahLst/>
              <a:cxnLst/>
              <a:rect l="l" t="t" r="r" b="b"/>
              <a:pathLst>
                <a:path w="2690873" h="4036310">
                  <a:moveTo>
                    <a:pt x="0" y="0"/>
                  </a:moveTo>
                  <a:lnTo>
                    <a:pt x="2690873" y="0"/>
                  </a:lnTo>
                  <a:lnTo>
                    <a:pt x="2690873" y="4036309"/>
                  </a:lnTo>
                  <a:lnTo>
                    <a:pt x="0" y="4036309"/>
                  </a:lnTo>
                  <a:lnTo>
                    <a:pt x="0" y="0"/>
                  </a:lnTo>
                  <a:close/>
                </a:path>
              </a:pathLst>
            </a:custGeom>
            <a:blipFill>
              <a:blip r:embed="rId10"/>
              <a:stretch>
                <a:fillRect/>
              </a:stretch>
            </a:blipFill>
          </p:spPr>
          <p:txBody>
            <a:bodyPr/>
            <a:lstStyle/>
            <a:p>
              <a:endParaRPr lang="de-DE"/>
            </a:p>
          </p:txBody>
        </p:sp>
        <p:sp>
          <p:nvSpPr>
            <p:cNvPr id="65" name="TextBox 65"/>
            <p:cNvSpPr txBox="1"/>
            <p:nvPr/>
          </p:nvSpPr>
          <p:spPr>
            <a:xfrm>
              <a:off x="1811008" y="9434607"/>
              <a:ext cx="1861005" cy="723533"/>
            </a:xfrm>
            <a:prstGeom prst="rect">
              <a:avLst/>
            </a:prstGeom>
          </p:spPr>
          <p:txBody>
            <a:bodyPr lIns="0" tIns="0" rIns="0" bIns="0" rtlCol="0" anchor="t">
              <a:spAutoFit/>
            </a:bodyPr>
            <a:lstStyle/>
            <a:p>
              <a:pPr algn="ctr">
                <a:lnSpc>
                  <a:spcPts val="1443"/>
                </a:lnSpc>
              </a:pPr>
              <a:r>
                <a:rPr lang="en-US" sz="1031">
                  <a:solidFill>
                    <a:srgbClr val="000000"/>
                  </a:solidFill>
                  <a:latin typeface="Poppins"/>
                  <a:ea typeface="Poppins"/>
                  <a:cs typeface="Poppins"/>
                  <a:sym typeface="Poppins"/>
                </a:rPr>
                <a:t>Ich bin die </a:t>
              </a:r>
            </a:p>
            <a:p>
              <a:pPr algn="ctr">
                <a:lnSpc>
                  <a:spcPts val="1443"/>
                </a:lnSpc>
              </a:pPr>
              <a:r>
                <a:rPr lang="en-US" sz="1031" b="1">
                  <a:solidFill>
                    <a:srgbClr val="000000"/>
                  </a:solidFill>
                  <a:latin typeface="Poppins Bold"/>
                  <a:ea typeface="Poppins Bold"/>
                  <a:cs typeface="Poppins Bold"/>
                  <a:sym typeface="Poppins Bold"/>
                </a:rPr>
                <a:t>Schließe-Susi</a:t>
              </a:r>
              <a:r>
                <a:rPr lang="en-US" sz="1031">
                  <a:solidFill>
                    <a:srgbClr val="000000"/>
                  </a:solidFill>
                  <a:latin typeface="Poppins"/>
                  <a:ea typeface="Poppins"/>
                  <a:cs typeface="Poppins"/>
                  <a:sym typeface="Poppins"/>
                </a:rPr>
                <a:t>. </a:t>
              </a:r>
            </a:p>
            <a:p>
              <a:pPr algn="ctr">
                <a:lnSpc>
                  <a:spcPts val="1443"/>
                </a:lnSpc>
              </a:pPr>
              <a:r>
                <a:rPr lang="en-US" sz="1031">
                  <a:solidFill>
                    <a:srgbClr val="000000"/>
                  </a:solidFill>
                  <a:latin typeface="Poppins"/>
                  <a:ea typeface="Poppins"/>
                  <a:cs typeface="Poppins"/>
                  <a:sym typeface="Poppins"/>
                </a:rPr>
                <a:t>Ich … </a:t>
              </a:r>
            </a:p>
          </p:txBody>
        </p:sp>
        <p:sp>
          <p:nvSpPr>
            <p:cNvPr id="66" name="TextBox 66"/>
            <p:cNvSpPr txBox="1"/>
            <p:nvPr/>
          </p:nvSpPr>
          <p:spPr>
            <a:xfrm>
              <a:off x="6319690" y="11512886"/>
              <a:ext cx="2165439" cy="267335"/>
            </a:xfrm>
            <a:prstGeom prst="rect">
              <a:avLst/>
            </a:prstGeom>
          </p:spPr>
          <p:txBody>
            <a:bodyPr lIns="0" tIns="0" rIns="0" bIns="0" rtlCol="0" anchor="t">
              <a:spAutoFit/>
            </a:bodyPr>
            <a:lstStyle/>
            <a:p>
              <a:pPr algn="ctr">
                <a:lnSpc>
                  <a:spcPts val="1680"/>
                </a:lnSpc>
              </a:pPr>
              <a:r>
                <a:rPr lang="en-US" sz="1200">
                  <a:solidFill>
                    <a:srgbClr val="000000"/>
                  </a:solidFill>
                  <a:latin typeface="Poppins"/>
                  <a:ea typeface="Poppins"/>
                  <a:cs typeface="Poppins"/>
                  <a:sym typeface="Poppins"/>
                </a:rPr>
                <a:t>Ich bin …</a:t>
              </a:r>
            </a:p>
          </p:txBody>
        </p:sp>
        <p:sp>
          <p:nvSpPr>
            <p:cNvPr id="67" name="TextBox 67"/>
            <p:cNvSpPr txBox="1"/>
            <p:nvPr/>
          </p:nvSpPr>
          <p:spPr>
            <a:xfrm>
              <a:off x="725286" y="8675101"/>
              <a:ext cx="8263123" cy="8261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Hier kannst du dir zu den Tablet-Regeln jeweils einen Spitznamen ausdenken.</a:t>
              </a:r>
            </a:p>
            <a:p>
              <a:pPr algn="l">
                <a:lnSpc>
                  <a:spcPts val="1680"/>
                </a:lnSpc>
              </a:pPr>
              <a:r>
                <a:rPr lang="en-US" sz="1200">
                  <a:solidFill>
                    <a:srgbClr val="000000"/>
                  </a:solidFill>
                  <a:latin typeface="Poppins"/>
                  <a:ea typeface="Poppins"/>
                  <a:cs typeface="Poppins"/>
                  <a:sym typeface="Poppins"/>
                </a:rPr>
                <a:t>Welche Namen fallen dir noch ein? Schreibe deine Namen und die Aufgabe zur Regel auf.</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8848" y="316364"/>
            <a:ext cx="6791846" cy="4756676"/>
            <a:chOff x="0" y="0"/>
            <a:chExt cx="9055795" cy="6342234"/>
          </a:xfrm>
        </p:grpSpPr>
        <p:grpSp>
          <p:nvGrpSpPr>
            <p:cNvPr id="3" name="Group 3"/>
            <p:cNvGrpSpPr/>
            <p:nvPr/>
          </p:nvGrpSpPr>
          <p:grpSpPr>
            <a:xfrm>
              <a:off x="0" y="175211"/>
              <a:ext cx="9055795" cy="6167023"/>
              <a:chOff x="0" y="0"/>
              <a:chExt cx="2434044" cy="1657591"/>
            </a:xfrm>
          </p:grpSpPr>
          <p:sp>
            <p:nvSpPr>
              <p:cNvPr id="4" name="Freeform 4"/>
              <p:cNvSpPr/>
              <p:nvPr/>
            </p:nvSpPr>
            <p:spPr>
              <a:xfrm>
                <a:off x="0" y="0"/>
                <a:ext cx="2434044" cy="1657591"/>
              </a:xfrm>
              <a:custGeom>
                <a:avLst/>
                <a:gdLst/>
                <a:ahLst/>
                <a:cxnLst/>
                <a:rect l="l" t="t" r="r" b="b"/>
                <a:pathLst>
                  <a:path w="2434044" h="1657591">
                    <a:moveTo>
                      <a:pt x="22798" y="0"/>
                    </a:moveTo>
                    <a:lnTo>
                      <a:pt x="2411247" y="0"/>
                    </a:lnTo>
                    <a:cubicBezTo>
                      <a:pt x="2417293" y="0"/>
                      <a:pt x="2423092" y="2402"/>
                      <a:pt x="2427367" y="6677"/>
                    </a:cubicBezTo>
                    <a:cubicBezTo>
                      <a:pt x="2431642" y="10953"/>
                      <a:pt x="2434044" y="16751"/>
                      <a:pt x="2434044" y="22798"/>
                    </a:cubicBezTo>
                    <a:lnTo>
                      <a:pt x="2434044" y="1634794"/>
                    </a:lnTo>
                    <a:cubicBezTo>
                      <a:pt x="2434044" y="1640840"/>
                      <a:pt x="2431642" y="1646639"/>
                      <a:pt x="2427367" y="1650914"/>
                    </a:cubicBezTo>
                    <a:cubicBezTo>
                      <a:pt x="2423092" y="1655190"/>
                      <a:pt x="2417293" y="1657591"/>
                      <a:pt x="2411247" y="1657591"/>
                    </a:cubicBezTo>
                    <a:lnTo>
                      <a:pt x="22798" y="1657591"/>
                    </a:lnTo>
                    <a:cubicBezTo>
                      <a:pt x="16751" y="1657591"/>
                      <a:pt x="10953" y="1655190"/>
                      <a:pt x="6677" y="1650914"/>
                    </a:cubicBezTo>
                    <a:cubicBezTo>
                      <a:pt x="2402" y="1646639"/>
                      <a:pt x="0" y="1640840"/>
                      <a:pt x="0" y="1634794"/>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4044" cy="1686166"/>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r>
                  <a:rPr lang="en-US" sz="1200">
                    <a:solidFill>
                      <a:srgbClr val="FFFFFF"/>
                    </a:solidFill>
                    <a:latin typeface="Poppins"/>
                    <a:ea typeface="Poppins"/>
                    <a:cs typeface="Poppins"/>
                    <a:sym typeface="Poppins"/>
                  </a:rPr>
                  <a:t>S</a:t>
                </a:r>
              </a:p>
            </p:txBody>
          </p:sp>
        </p:grpSp>
        <p:grpSp>
          <p:nvGrpSpPr>
            <p:cNvPr id="6" name="Group 6"/>
            <p:cNvGrpSpPr/>
            <p:nvPr/>
          </p:nvGrpSpPr>
          <p:grpSpPr>
            <a:xfrm>
              <a:off x="0" y="175211"/>
              <a:ext cx="9055795" cy="2275423"/>
              <a:chOff x="0" y="0"/>
              <a:chExt cx="2442904" cy="613821"/>
            </a:xfrm>
          </p:grpSpPr>
          <p:sp>
            <p:nvSpPr>
              <p:cNvPr id="7" name="Freeform 7"/>
              <p:cNvSpPr/>
              <p:nvPr/>
            </p:nvSpPr>
            <p:spPr>
              <a:xfrm>
                <a:off x="0" y="0"/>
                <a:ext cx="2442904" cy="613821"/>
              </a:xfrm>
              <a:custGeom>
                <a:avLst/>
                <a:gdLst/>
                <a:ahLst/>
                <a:cxnLst/>
                <a:rect l="l" t="t" r="r" b="b"/>
                <a:pathLst>
                  <a:path w="2442904" h="613821">
                    <a:moveTo>
                      <a:pt x="22798" y="0"/>
                    </a:moveTo>
                    <a:lnTo>
                      <a:pt x="2420107" y="0"/>
                    </a:lnTo>
                    <a:cubicBezTo>
                      <a:pt x="2426153" y="0"/>
                      <a:pt x="2431952" y="2402"/>
                      <a:pt x="2436227" y="6677"/>
                    </a:cubicBezTo>
                    <a:cubicBezTo>
                      <a:pt x="2440502" y="10953"/>
                      <a:pt x="2442904" y="16751"/>
                      <a:pt x="2442904" y="22798"/>
                    </a:cubicBezTo>
                    <a:lnTo>
                      <a:pt x="2442904" y="591024"/>
                    </a:lnTo>
                    <a:cubicBezTo>
                      <a:pt x="2442904" y="597070"/>
                      <a:pt x="2440502" y="602869"/>
                      <a:pt x="2436227" y="607144"/>
                    </a:cubicBezTo>
                    <a:cubicBezTo>
                      <a:pt x="2431952" y="611420"/>
                      <a:pt x="2426153" y="613821"/>
                      <a:pt x="2420107" y="613821"/>
                    </a:cubicBezTo>
                    <a:lnTo>
                      <a:pt x="22798" y="613821"/>
                    </a:lnTo>
                    <a:cubicBezTo>
                      <a:pt x="16751" y="613821"/>
                      <a:pt x="10953" y="611420"/>
                      <a:pt x="6677" y="607144"/>
                    </a:cubicBezTo>
                    <a:cubicBezTo>
                      <a:pt x="2402" y="602869"/>
                      <a:pt x="0" y="597070"/>
                      <a:pt x="0" y="591024"/>
                    </a:cubicBezTo>
                    <a:lnTo>
                      <a:pt x="0" y="22798"/>
                    </a:lnTo>
                    <a:cubicBezTo>
                      <a:pt x="0" y="16751"/>
                      <a:pt x="2402" y="10953"/>
                      <a:pt x="6677" y="6677"/>
                    </a:cubicBezTo>
                    <a:cubicBezTo>
                      <a:pt x="10953" y="2402"/>
                      <a:pt x="16751" y="0"/>
                      <a:pt x="2279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42904"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16514" y="1979282"/>
              <a:ext cx="9022767" cy="673149"/>
              <a:chOff x="0" y="0"/>
              <a:chExt cx="2433995" cy="181590"/>
            </a:xfrm>
          </p:grpSpPr>
          <p:sp>
            <p:nvSpPr>
              <p:cNvPr id="10" name="Freeform 10"/>
              <p:cNvSpPr/>
              <p:nvPr/>
            </p:nvSpPr>
            <p:spPr>
              <a:xfrm>
                <a:off x="0" y="0"/>
                <a:ext cx="2433995" cy="181590"/>
              </a:xfrm>
              <a:custGeom>
                <a:avLst/>
                <a:gdLst/>
                <a:ahLst/>
                <a:cxnLst/>
                <a:rect l="l" t="t" r="r" b="b"/>
                <a:pathLst>
                  <a:path w="2433995" h="181590">
                    <a:moveTo>
                      <a:pt x="0" y="0"/>
                    </a:moveTo>
                    <a:lnTo>
                      <a:pt x="2433995" y="0"/>
                    </a:lnTo>
                    <a:lnTo>
                      <a:pt x="2433995" y="181590"/>
                    </a:lnTo>
                    <a:lnTo>
                      <a:pt x="0" y="181590"/>
                    </a:lnTo>
                    <a:close/>
                  </a:path>
                </a:pathLst>
              </a:custGeom>
              <a:solidFill>
                <a:srgbClr val="FFFFFF"/>
              </a:solidFill>
            </p:spPr>
            <p:txBody>
              <a:bodyPr/>
              <a:lstStyle/>
              <a:p>
                <a:endParaRPr lang="de-DE"/>
              </a:p>
            </p:txBody>
          </p:sp>
          <p:sp>
            <p:nvSpPr>
              <p:cNvPr id="11" name="TextBox 11"/>
              <p:cNvSpPr txBox="1"/>
              <p:nvPr/>
            </p:nvSpPr>
            <p:spPr>
              <a:xfrm>
                <a:off x="0" y="-28575"/>
                <a:ext cx="2433995" cy="210165"/>
              </a:xfrm>
              <a:prstGeom prst="rect">
                <a:avLst/>
              </a:prstGeom>
            </p:spPr>
            <p:txBody>
              <a:bodyPr lIns="50616" tIns="50616" rIns="50616" bIns="50616" rtlCol="0" anchor="ctr"/>
              <a:lstStyle/>
              <a:p>
                <a:pPr algn="ctr">
                  <a:lnSpc>
                    <a:spcPts val="1680"/>
                  </a:lnSpc>
                </a:pPr>
                <a:endParaRPr/>
              </a:p>
            </p:txBody>
          </p:sp>
        </p:grpSp>
        <p:sp>
          <p:nvSpPr>
            <p:cNvPr id="12" name="TextBox 12"/>
            <p:cNvSpPr txBox="1"/>
            <p:nvPr/>
          </p:nvSpPr>
          <p:spPr>
            <a:xfrm>
              <a:off x="241852" y="2046291"/>
              <a:ext cx="8727939" cy="3346873"/>
            </a:xfrm>
            <a:prstGeom prst="rect">
              <a:avLst/>
            </a:prstGeom>
          </p:spPr>
          <p:txBody>
            <a:bodyPr lIns="0" tIns="0" rIns="0" bIns="0" rtlCol="0" anchor="t">
              <a:spAutoFit/>
            </a:bodyPr>
            <a:lstStyle/>
            <a:p>
              <a:pPr algn="l">
                <a:lnSpc>
                  <a:spcPts val="1819"/>
                </a:lnSpc>
                <a:spcBef>
                  <a:spcPct val="0"/>
                </a:spcBef>
              </a:pPr>
              <a:r>
                <a:rPr lang="en-US" sz="1299">
                  <a:solidFill>
                    <a:srgbClr val="000000"/>
                  </a:solidFill>
                  <a:latin typeface="Poppins"/>
                  <a:ea typeface="Poppins"/>
                  <a:cs typeface="Poppins"/>
                  <a:sym typeface="Poppins"/>
                </a:rPr>
                <a:t>Scanne den QR-Code.</a:t>
              </a:r>
            </a:p>
            <a:p>
              <a:pPr algn="l">
                <a:lnSpc>
                  <a:spcPts val="1819"/>
                </a:lnSpc>
                <a:spcBef>
                  <a:spcPct val="0"/>
                </a:spcBef>
              </a:pPr>
              <a:endParaRPr lang="en-US" sz="1299">
                <a:solidFill>
                  <a:srgbClr val="000000"/>
                </a:solidFill>
                <a:latin typeface="Poppins"/>
                <a:ea typeface="Poppins"/>
                <a:cs typeface="Poppins"/>
                <a:sym typeface="Poppins"/>
              </a:endParaRPr>
            </a:p>
            <a:p>
              <a:pPr algn="l">
                <a:lnSpc>
                  <a:spcPts val="1819"/>
                </a:lnSpc>
                <a:spcBef>
                  <a:spcPct val="0"/>
                </a:spcBef>
              </a:pPr>
              <a:endParaRPr lang="en-US" sz="1299">
                <a:solidFill>
                  <a:srgbClr val="000000"/>
                </a:solidFill>
                <a:latin typeface="Poppins"/>
                <a:ea typeface="Poppins"/>
                <a:cs typeface="Poppins"/>
                <a:sym typeface="Poppins"/>
              </a:endParaRPr>
            </a:p>
            <a:p>
              <a:pPr algn="l">
                <a:lnSpc>
                  <a:spcPts val="1819"/>
                </a:lnSpc>
                <a:spcBef>
                  <a:spcPct val="0"/>
                </a:spcBef>
              </a:pPr>
              <a:endParaRPr lang="en-US" sz="1299">
                <a:solidFill>
                  <a:srgbClr val="000000"/>
                </a:solidFill>
                <a:latin typeface="Poppins"/>
                <a:ea typeface="Poppins"/>
                <a:cs typeface="Poppins"/>
                <a:sym typeface="Poppins"/>
              </a:endParaRPr>
            </a:p>
            <a:p>
              <a:pPr algn="l">
                <a:lnSpc>
                  <a:spcPts val="1819"/>
                </a:lnSpc>
                <a:spcBef>
                  <a:spcPct val="0"/>
                </a:spcBef>
              </a:pPr>
              <a:endParaRPr lang="en-US" sz="1299">
                <a:solidFill>
                  <a:srgbClr val="000000"/>
                </a:solidFill>
                <a:latin typeface="Poppins"/>
                <a:ea typeface="Poppins"/>
                <a:cs typeface="Poppins"/>
                <a:sym typeface="Poppins"/>
              </a:endParaRPr>
            </a:p>
            <a:p>
              <a:pPr algn="l">
                <a:lnSpc>
                  <a:spcPts val="1819"/>
                </a:lnSpc>
                <a:spcBef>
                  <a:spcPct val="0"/>
                </a:spcBef>
              </a:pPr>
              <a:endParaRPr lang="en-US" sz="1299">
                <a:solidFill>
                  <a:srgbClr val="000000"/>
                </a:solidFill>
                <a:latin typeface="Poppins"/>
                <a:ea typeface="Poppins"/>
                <a:cs typeface="Poppins"/>
                <a:sym typeface="Poppins"/>
              </a:endParaRPr>
            </a:p>
            <a:p>
              <a:pPr algn="l">
                <a:lnSpc>
                  <a:spcPts val="1819"/>
                </a:lnSpc>
                <a:spcBef>
                  <a:spcPct val="0"/>
                </a:spcBef>
              </a:pPr>
              <a:r>
                <a:rPr lang="en-US" sz="1299">
                  <a:solidFill>
                    <a:srgbClr val="000000"/>
                  </a:solidFill>
                  <a:latin typeface="Poppins"/>
                  <a:ea typeface="Poppins"/>
                  <a:cs typeface="Poppins"/>
                  <a:sym typeface="Poppins"/>
                </a:rPr>
                <a:t>1. Finde heraus, wie schwer und wie groß </a:t>
              </a:r>
            </a:p>
            <a:p>
              <a:pPr algn="l">
                <a:lnSpc>
                  <a:spcPts val="1819"/>
                </a:lnSpc>
                <a:spcBef>
                  <a:spcPct val="0"/>
                </a:spcBef>
              </a:pPr>
              <a:r>
                <a:rPr lang="en-US" sz="1299">
                  <a:solidFill>
                    <a:srgbClr val="000000"/>
                  </a:solidFill>
                  <a:latin typeface="Poppins"/>
                  <a:ea typeface="Poppins"/>
                  <a:cs typeface="Poppins"/>
                  <a:sym typeface="Poppins"/>
                </a:rPr>
                <a:t>das Tier werden kann, das sich hinter </a:t>
              </a:r>
            </a:p>
            <a:p>
              <a:pPr algn="l">
                <a:lnSpc>
                  <a:spcPts val="1819"/>
                </a:lnSpc>
                <a:spcBef>
                  <a:spcPct val="0"/>
                </a:spcBef>
              </a:pPr>
              <a:r>
                <a:rPr lang="en-US" sz="1299">
                  <a:solidFill>
                    <a:srgbClr val="000000"/>
                  </a:solidFill>
                  <a:latin typeface="Poppins"/>
                  <a:ea typeface="Poppins"/>
                  <a:cs typeface="Poppins"/>
                  <a:sym typeface="Poppins"/>
                </a:rPr>
                <a:t>dem QR-Code versteckt.</a:t>
              </a:r>
            </a:p>
            <a:p>
              <a:pPr algn="l">
                <a:lnSpc>
                  <a:spcPts val="1819"/>
                </a:lnSpc>
                <a:spcBef>
                  <a:spcPct val="0"/>
                </a:spcBef>
              </a:pPr>
              <a:r>
                <a:rPr lang="en-US" sz="1299">
                  <a:solidFill>
                    <a:srgbClr val="000000"/>
                  </a:solidFill>
                  <a:latin typeface="Poppins"/>
                  <a:ea typeface="Poppins"/>
                  <a:cs typeface="Poppins"/>
                  <a:sym typeface="Poppins"/>
                </a:rPr>
                <a:t>2. Zeichne ein Bild von diesem Tier und </a:t>
              </a:r>
            </a:p>
            <a:p>
              <a:pPr algn="l">
                <a:lnSpc>
                  <a:spcPts val="1819"/>
                </a:lnSpc>
                <a:spcBef>
                  <a:spcPct val="0"/>
                </a:spcBef>
              </a:pPr>
              <a:r>
                <a:rPr lang="en-US" sz="1299">
                  <a:solidFill>
                    <a:srgbClr val="000000"/>
                  </a:solidFill>
                  <a:latin typeface="Poppins"/>
                  <a:ea typeface="Poppins"/>
                  <a:cs typeface="Poppins"/>
                  <a:sym typeface="Poppins"/>
                </a:rPr>
                <a:t>beschrifte es mit wichtigen Informationen.</a:t>
              </a:r>
            </a:p>
          </p:txBody>
        </p:sp>
        <p:sp>
          <p:nvSpPr>
            <p:cNvPr id="13" name="Freeform 13"/>
            <p:cNvSpPr/>
            <p:nvPr/>
          </p:nvSpPr>
          <p:spPr>
            <a:xfrm rot="5400000">
              <a:off x="5381316" y="1822079"/>
              <a:ext cx="3117288" cy="3982921"/>
            </a:xfrm>
            <a:custGeom>
              <a:avLst/>
              <a:gdLst/>
              <a:ahLst/>
              <a:cxnLst/>
              <a:rect l="l" t="t" r="r" b="b"/>
              <a:pathLst>
                <a:path w="3117288" h="3982921">
                  <a:moveTo>
                    <a:pt x="0" y="0"/>
                  </a:moveTo>
                  <a:lnTo>
                    <a:pt x="3117289" y="0"/>
                  </a:lnTo>
                  <a:lnTo>
                    <a:pt x="3117289" y="3982922"/>
                  </a:lnTo>
                  <a:lnTo>
                    <a:pt x="0" y="3982922"/>
                  </a:lnTo>
                  <a:lnTo>
                    <a:pt x="0" y="0"/>
                  </a:lnTo>
                  <a:close/>
                </a:path>
              </a:pathLst>
            </a:custGeom>
            <a:blipFill>
              <a:blip r:embed="rId2"/>
              <a:stretch>
                <a:fillRect t="-660" r="-1785" b="-660"/>
              </a:stretch>
            </a:blipFill>
          </p:spPr>
          <p:txBody>
            <a:bodyPr/>
            <a:lstStyle/>
            <a:p>
              <a:endParaRPr lang="de-DE"/>
            </a:p>
          </p:txBody>
        </p:sp>
        <p:sp>
          <p:nvSpPr>
            <p:cNvPr id="14" name="Freeform 14"/>
            <p:cNvSpPr/>
            <p:nvPr/>
          </p:nvSpPr>
          <p:spPr>
            <a:xfrm>
              <a:off x="2968421" y="2084391"/>
              <a:ext cx="1507900" cy="1507900"/>
            </a:xfrm>
            <a:custGeom>
              <a:avLst/>
              <a:gdLst/>
              <a:ahLst/>
              <a:cxnLst/>
              <a:rect l="l" t="t" r="r" b="b"/>
              <a:pathLst>
                <a:path w="1507900" h="1507900">
                  <a:moveTo>
                    <a:pt x="0" y="0"/>
                  </a:moveTo>
                  <a:lnTo>
                    <a:pt x="1507900" y="0"/>
                  </a:lnTo>
                  <a:lnTo>
                    <a:pt x="1507900" y="1507900"/>
                  </a:lnTo>
                  <a:lnTo>
                    <a:pt x="0" y="1507900"/>
                  </a:lnTo>
                  <a:lnTo>
                    <a:pt x="0" y="0"/>
                  </a:lnTo>
                  <a:close/>
                </a:path>
              </a:pathLst>
            </a:custGeom>
            <a:blipFill>
              <a:blip r:embed="rId3"/>
              <a:stretch>
                <a:fillRect/>
              </a:stretch>
            </a:blipFill>
          </p:spPr>
          <p:txBody>
            <a:bodyPr/>
            <a:lstStyle/>
            <a:p>
              <a:endParaRPr lang="de-DE"/>
            </a:p>
          </p:txBody>
        </p:sp>
        <p:sp>
          <p:nvSpPr>
            <p:cNvPr id="15" name="Freeform 15"/>
            <p:cNvSpPr/>
            <p:nvPr/>
          </p:nvSpPr>
          <p:spPr>
            <a:xfrm>
              <a:off x="3291855" y="256804"/>
              <a:ext cx="861032" cy="731878"/>
            </a:xfrm>
            <a:custGeom>
              <a:avLst/>
              <a:gdLst/>
              <a:ahLst/>
              <a:cxnLst/>
              <a:rect l="l" t="t" r="r" b="b"/>
              <a:pathLst>
                <a:path w="861032" h="731878">
                  <a:moveTo>
                    <a:pt x="0" y="0"/>
                  </a:moveTo>
                  <a:lnTo>
                    <a:pt x="861033" y="0"/>
                  </a:lnTo>
                  <a:lnTo>
                    <a:pt x="861033" y="731878"/>
                  </a:lnTo>
                  <a:lnTo>
                    <a:pt x="0" y="731878"/>
                  </a:lnTo>
                  <a:lnTo>
                    <a:pt x="0" y="0"/>
                  </a:lnTo>
                  <a:close/>
                </a:path>
              </a:pathLst>
            </a:custGeom>
            <a:blipFill>
              <a:blip r:embed="rId4"/>
              <a:stretch>
                <a:fillRect/>
              </a:stretch>
            </a:blipFill>
          </p:spPr>
          <p:txBody>
            <a:bodyPr/>
            <a:lstStyle/>
            <a:p>
              <a:endParaRPr lang="de-DE"/>
            </a:p>
          </p:txBody>
        </p:sp>
        <p:sp>
          <p:nvSpPr>
            <p:cNvPr id="16" name="Freeform 16"/>
            <p:cNvSpPr/>
            <p:nvPr/>
          </p:nvSpPr>
          <p:spPr>
            <a:xfrm>
              <a:off x="6763556" y="0"/>
              <a:ext cx="2275724" cy="2275724"/>
            </a:xfrm>
            <a:custGeom>
              <a:avLst/>
              <a:gdLst/>
              <a:ahLst/>
              <a:cxnLst/>
              <a:rect l="l" t="t" r="r" b="b"/>
              <a:pathLst>
                <a:path w="2275724" h="2275724">
                  <a:moveTo>
                    <a:pt x="0" y="0"/>
                  </a:moveTo>
                  <a:lnTo>
                    <a:pt x="2275725" y="0"/>
                  </a:lnTo>
                  <a:lnTo>
                    <a:pt x="2275725" y="2275724"/>
                  </a:lnTo>
                  <a:lnTo>
                    <a:pt x="0" y="2275724"/>
                  </a:lnTo>
                  <a:lnTo>
                    <a:pt x="0" y="0"/>
                  </a:lnTo>
                  <a:close/>
                </a:path>
              </a:pathLst>
            </a:custGeom>
            <a:blipFill>
              <a:blip r:embed="rId5"/>
              <a:stretch>
                <a:fillRect/>
              </a:stretch>
            </a:blipFill>
          </p:spPr>
          <p:txBody>
            <a:bodyPr/>
            <a:lstStyle/>
            <a:p>
              <a:endParaRPr lang="de-DE"/>
            </a:p>
          </p:txBody>
        </p:sp>
        <p:sp>
          <p:nvSpPr>
            <p:cNvPr id="17" name="TextBox 17"/>
            <p:cNvSpPr txBox="1"/>
            <p:nvPr/>
          </p:nvSpPr>
          <p:spPr>
            <a:xfrm>
              <a:off x="339394" y="338979"/>
              <a:ext cx="7906946" cy="1813596"/>
            </a:xfrm>
            <a:prstGeom prst="rect">
              <a:avLst/>
            </a:prstGeom>
          </p:spPr>
          <p:txBody>
            <a:bodyPr lIns="0" tIns="0" rIns="0" bIns="0" rtlCol="0" anchor="t">
              <a:spAutoFit/>
            </a:bodyPr>
            <a:lstStyle/>
            <a:p>
              <a:pPr algn="l">
                <a:lnSpc>
                  <a:spcPts val="3280"/>
                </a:lnSpc>
              </a:pPr>
              <a:r>
                <a:rPr lang="en-US" sz="2688">
                  <a:solidFill>
                    <a:srgbClr val="FFFFFF"/>
                  </a:solidFill>
                  <a:latin typeface="Lexend Deca Medium"/>
                  <a:ea typeface="Lexend Deca Medium"/>
                  <a:cs typeface="Lexend Deca Medium"/>
                  <a:sym typeface="Lexend Deca"/>
                </a:rPr>
                <a:t>QR-Detektiv: </a:t>
              </a:r>
            </a:p>
            <a:p>
              <a:pPr algn="l">
                <a:lnSpc>
                  <a:spcPts val="3280"/>
                </a:lnSpc>
              </a:pPr>
              <a:r>
                <a:rPr lang="en-US" sz="2688">
                  <a:solidFill>
                    <a:srgbClr val="FFFFFF"/>
                  </a:solidFill>
                  <a:latin typeface="Lexend Deca Medium"/>
                  <a:ea typeface="Lexend Deca Medium"/>
                  <a:cs typeface="Lexend Deca Medium"/>
                  <a:sym typeface="Lexend Deca"/>
                </a:rPr>
                <a:t>Was steckt dahinter?</a:t>
              </a:r>
            </a:p>
            <a:p>
              <a:pPr algn="l">
                <a:lnSpc>
                  <a:spcPts val="2104"/>
                </a:lnSpc>
              </a:pPr>
              <a:r>
                <a:rPr lang="en-US" sz="1725">
                  <a:solidFill>
                    <a:srgbClr val="FFFFFF"/>
                  </a:solidFill>
                  <a:latin typeface="Lexend Deca Medium"/>
                  <a:ea typeface="Lexend Deca Medium"/>
                  <a:cs typeface="Lexend Deca Medium"/>
                  <a:sym typeface="Lexend Deca"/>
                </a:rPr>
                <a:t>Profiauftrag zum QR-Codes scannen </a:t>
              </a:r>
            </a:p>
            <a:p>
              <a:pPr algn="l">
                <a:lnSpc>
                  <a:spcPts val="2104"/>
                </a:lnSpc>
              </a:pPr>
              <a:endParaRPr lang="en-US" sz="1725">
                <a:solidFill>
                  <a:srgbClr val="FFFFFF"/>
                </a:solidFill>
                <a:latin typeface="Lexend Deca Medium"/>
                <a:ea typeface="Lexend Deca Medium"/>
                <a:cs typeface="Lexend Deca Medium"/>
                <a:sym typeface="Lexend Deca"/>
              </a:endParaRPr>
            </a:p>
          </p:txBody>
        </p:sp>
        <p:sp>
          <p:nvSpPr>
            <p:cNvPr id="18" name="TextBox 18"/>
            <p:cNvSpPr txBox="1"/>
            <p:nvPr/>
          </p:nvSpPr>
          <p:spPr>
            <a:xfrm>
              <a:off x="149162" y="5484428"/>
              <a:ext cx="8591758" cy="652695"/>
            </a:xfrm>
            <a:prstGeom prst="rect">
              <a:avLst/>
            </a:prstGeom>
          </p:spPr>
          <p:txBody>
            <a:bodyPr lIns="0" tIns="0" rIns="0" bIns="0" rtlCol="0" anchor="t">
              <a:spAutoFit/>
            </a:bodyPr>
            <a:lstStyle/>
            <a:p>
              <a:pPr algn="l">
                <a:lnSpc>
                  <a:spcPts val="2093"/>
                </a:lnSpc>
              </a:pPr>
              <a:r>
                <a:rPr lang="en-US" sz="1300">
                  <a:solidFill>
                    <a:srgbClr val="000000"/>
                  </a:solidFill>
                  <a:latin typeface="Poppins"/>
                  <a:ea typeface="Poppins"/>
                  <a:cs typeface="Poppins"/>
                  <a:sym typeface="Poppins"/>
                </a:rPr>
                <a:t>So heißt die Seite: ____________________________________</a:t>
              </a:r>
            </a:p>
            <a:p>
              <a:pPr algn="l">
                <a:lnSpc>
                  <a:spcPts val="2093"/>
                </a:lnSpc>
              </a:pPr>
              <a:r>
                <a:rPr lang="en-US" sz="1300">
                  <a:solidFill>
                    <a:srgbClr val="000000"/>
                  </a:solidFill>
                  <a:latin typeface="Poppins"/>
                  <a:ea typeface="Poppins"/>
                  <a:cs typeface="Poppins"/>
                  <a:sym typeface="Poppins"/>
                </a:rPr>
                <a:t>Findest du auf dieser Seite Informationen zu eurem aktuellen HSU-Thema?</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8848" y="246171"/>
            <a:ext cx="6791846" cy="4763951"/>
            <a:chOff x="0" y="0"/>
            <a:chExt cx="9055795" cy="6351934"/>
          </a:xfrm>
        </p:grpSpPr>
        <p:grpSp>
          <p:nvGrpSpPr>
            <p:cNvPr id="3" name="Group 3"/>
            <p:cNvGrpSpPr/>
            <p:nvPr/>
          </p:nvGrpSpPr>
          <p:grpSpPr>
            <a:xfrm>
              <a:off x="0" y="268802"/>
              <a:ext cx="9055795" cy="6083133"/>
              <a:chOff x="0" y="0"/>
              <a:chExt cx="2434044" cy="1635043"/>
            </a:xfrm>
          </p:grpSpPr>
          <p:sp>
            <p:nvSpPr>
              <p:cNvPr id="4" name="Freeform 4"/>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6" name="Group 6"/>
            <p:cNvGrpSpPr/>
            <p:nvPr/>
          </p:nvGrpSpPr>
          <p:grpSpPr>
            <a:xfrm>
              <a:off x="0" y="268802"/>
              <a:ext cx="9055795" cy="2275423"/>
              <a:chOff x="0" y="0"/>
              <a:chExt cx="2442904" cy="613821"/>
            </a:xfrm>
          </p:grpSpPr>
          <p:sp>
            <p:nvSpPr>
              <p:cNvPr id="7" name="Freeform 7"/>
              <p:cNvSpPr/>
              <p:nvPr/>
            </p:nvSpPr>
            <p:spPr>
              <a:xfrm>
                <a:off x="0" y="0"/>
                <a:ext cx="2442904" cy="613821"/>
              </a:xfrm>
              <a:custGeom>
                <a:avLst/>
                <a:gdLst/>
                <a:ahLst/>
                <a:cxnLst/>
                <a:rect l="l" t="t" r="r" b="b"/>
                <a:pathLst>
                  <a:path w="2442904" h="613821">
                    <a:moveTo>
                      <a:pt x="22798" y="0"/>
                    </a:moveTo>
                    <a:lnTo>
                      <a:pt x="2420107" y="0"/>
                    </a:lnTo>
                    <a:cubicBezTo>
                      <a:pt x="2426153" y="0"/>
                      <a:pt x="2431952" y="2402"/>
                      <a:pt x="2436227" y="6677"/>
                    </a:cubicBezTo>
                    <a:cubicBezTo>
                      <a:pt x="2440502" y="10953"/>
                      <a:pt x="2442904" y="16751"/>
                      <a:pt x="2442904" y="22798"/>
                    </a:cubicBezTo>
                    <a:lnTo>
                      <a:pt x="2442904" y="591024"/>
                    </a:lnTo>
                    <a:cubicBezTo>
                      <a:pt x="2442904" y="597070"/>
                      <a:pt x="2440502" y="602869"/>
                      <a:pt x="2436227" y="607144"/>
                    </a:cubicBezTo>
                    <a:cubicBezTo>
                      <a:pt x="2431952" y="611420"/>
                      <a:pt x="2426153" y="613821"/>
                      <a:pt x="2420107" y="613821"/>
                    </a:cubicBezTo>
                    <a:lnTo>
                      <a:pt x="22798" y="613821"/>
                    </a:lnTo>
                    <a:cubicBezTo>
                      <a:pt x="16751" y="613821"/>
                      <a:pt x="10953" y="611420"/>
                      <a:pt x="6677" y="607144"/>
                    </a:cubicBezTo>
                    <a:cubicBezTo>
                      <a:pt x="2402" y="602869"/>
                      <a:pt x="0" y="597070"/>
                      <a:pt x="0" y="591024"/>
                    </a:cubicBezTo>
                    <a:lnTo>
                      <a:pt x="0" y="22798"/>
                    </a:lnTo>
                    <a:cubicBezTo>
                      <a:pt x="0" y="16751"/>
                      <a:pt x="2402" y="10953"/>
                      <a:pt x="6677" y="6677"/>
                    </a:cubicBezTo>
                    <a:cubicBezTo>
                      <a:pt x="10953" y="2402"/>
                      <a:pt x="16751" y="0"/>
                      <a:pt x="2279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42904"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16514" y="1807138"/>
              <a:ext cx="9022767" cy="938884"/>
              <a:chOff x="0" y="0"/>
              <a:chExt cx="2433995" cy="253275"/>
            </a:xfrm>
          </p:grpSpPr>
          <p:sp>
            <p:nvSpPr>
              <p:cNvPr id="10" name="Freeform 10"/>
              <p:cNvSpPr/>
              <p:nvPr/>
            </p:nvSpPr>
            <p:spPr>
              <a:xfrm>
                <a:off x="0" y="0"/>
                <a:ext cx="2433995" cy="253275"/>
              </a:xfrm>
              <a:custGeom>
                <a:avLst/>
                <a:gdLst/>
                <a:ahLst/>
                <a:cxnLst/>
                <a:rect l="l" t="t" r="r" b="b"/>
                <a:pathLst>
                  <a:path w="2433995" h="253275">
                    <a:moveTo>
                      <a:pt x="0" y="0"/>
                    </a:moveTo>
                    <a:lnTo>
                      <a:pt x="2433995" y="0"/>
                    </a:lnTo>
                    <a:lnTo>
                      <a:pt x="2433995" y="253275"/>
                    </a:lnTo>
                    <a:lnTo>
                      <a:pt x="0" y="253275"/>
                    </a:lnTo>
                    <a:close/>
                  </a:path>
                </a:pathLst>
              </a:custGeom>
              <a:solidFill>
                <a:srgbClr val="FFFFFF"/>
              </a:solidFill>
            </p:spPr>
            <p:txBody>
              <a:bodyPr/>
              <a:lstStyle/>
              <a:p>
                <a:endParaRPr lang="de-DE"/>
              </a:p>
            </p:txBody>
          </p:sp>
          <p:sp>
            <p:nvSpPr>
              <p:cNvPr id="11" name="TextBox 11"/>
              <p:cNvSpPr txBox="1"/>
              <p:nvPr/>
            </p:nvSpPr>
            <p:spPr>
              <a:xfrm>
                <a:off x="0" y="-28575"/>
                <a:ext cx="2433995" cy="281850"/>
              </a:xfrm>
              <a:prstGeom prst="rect">
                <a:avLst/>
              </a:prstGeom>
            </p:spPr>
            <p:txBody>
              <a:bodyPr lIns="50616" tIns="50616" rIns="50616" bIns="50616" rtlCol="0" anchor="ctr"/>
              <a:lstStyle/>
              <a:p>
                <a:pPr algn="ctr">
                  <a:lnSpc>
                    <a:spcPts val="1680"/>
                  </a:lnSpc>
                </a:pPr>
                <a:endParaRPr/>
              </a:p>
            </p:txBody>
          </p:sp>
        </p:grpSp>
        <p:sp>
          <p:nvSpPr>
            <p:cNvPr id="12" name="TextBox 12"/>
            <p:cNvSpPr txBox="1"/>
            <p:nvPr/>
          </p:nvSpPr>
          <p:spPr>
            <a:xfrm>
              <a:off x="322880" y="455418"/>
              <a:ext cx="8203989" cy="951095"/>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Mein Wunsch-Kontrollzentrum</a:t>
              </a:r>
            </a:p>
            <a:p>
              <a:pPr algn="l">
                <a:lnSpc>
                  <a:spcPts val="2183"/>
                </a:lnSpc>
              </a:pPr>
              <a:endParaRPr lang="en-US" sz="2789">
                <a:solidFill>
                  <a:srgbClr val="FFFFFF"/>
                </a:solidFill>
                <a:latin typeface="Lexend Deca Medium"/>
                <a:ea typeface="Lexend Deca Medium"/>
                <a:cs typeface="Lexend Deca Medium"/>
                <a:sym typeface="Lexend Deca"/>
              </a:endParaRPr>
            </a:p>
          </p:txBody>
        </p:sp>
        <p:sp>
          <p:nvSpPr>
            <p:cNvPr id="13" name="Freeform 13"/>
            <p:cNvSpPr/>
            <p:nvPr/>
          </p:nvSpPr>
          <p:spPr>
            <a:xfrm rot="-10800000" flipH="1" flipV="1">
              <a:off x="4540008" y="3731396"/>
              <a:ext cx="1025057" cy="924477"/>
            </a:xfrm>
            <a:custGeom>
              <a:avLst/>
              <a:gdLst/>
              <a:ahLst/>
              <a:cxnLst/>
              <a:rect l="l" t="t" r="r" b="b"/>
              <a:pathLst>
                <a:path w="1025057" h="924477">
                  <a:moveTo>
                    <a:pt x="1025057" y="924477"/>
                  </a:moveTo>
                  <a:lnTo>
                    <a:pt x="0" y="924477"/>
                  </a:lnTo>
                  <a:lnTo>
                    <a:pt x="0" y="0"/>
                  </a:lnTo>
                  <a:lnTo>
                    <a:pt x="1025057" y="0"/>
                  </a:lnTo>
                  <a:lnTo>
                    <a:pt x="1025057" y="924477"/>
                  </a:lnTo>
                  <a:close/>
                </a:path>
              </a:pathLst>
            </a:custGeom>
            <a:blipFill>
              <a:blip r:embed="rId2"/>
              <a:stretch>
                <a:fillRect/>
              </a:stretch>
            </a:blipFill>
          </p:spPr>
          <p:txBody>
            <a:bodyPr/>
            <a:lstStyle/>
            <a:p>
              <a:endParaRPr lang="de-DE"/>
            </a:p>
          </p:txBody>
        </p:sp>
        <p:sp>
          <p:nvSpPr>
            <p:cNvPr id="14" name="Freeform 14"/>
            <p:cNvSpPr/>
            <p:nvPr/>
          </p:nvSpPr>
          <p:spPr>
            <a:xfrm>
              <a:off x="4998232" y="962332"/>
              <a:ext cx="910686" cy="774083"/>
            </a:xfrm>
            <a:custGeom>
              <a:avLst/>
              <a:gdLst/>
              <a:ahLst/>
              <a:cxnLst/>
              <a:rect l="l" t="t" r="r" b="b"/>
              <a:pathLst>
                <a:path w="910686" h="774083">
                  <a:moveTo>
                    <a:pt x="0" y="0"/>
                  </a:moveTo>
                  <a:lnTo>
                    <a:pt x="910686" y="0"/>
                  </a:lnTo>
                  <a:lnTo>
                    <a:pt x="910686" y="774084"/>
                  </a:lnTo>
                  <a:lnTo>
                    <a:pt x="0" y="774084"/>
                  </a:lnTo>
                  <a:lnTo>
                    <a:pt x="0" y="0"/>
                  </a:lnTo>
                  <a:close/>
                </a:path>
              </a:pathLst>
            </a:custGeom>
            <a:blipFill>
              <a:blip r:embed="rId3"/>
              <a:stretch>
                <a:fillRect/>
              </a:stretch>
            </a:blipFill>
          </p:spPr>
          <p:txBody>
            <a:bodyPr/>
            <a:lstStyle/>
            <a:p>
              <a:endParaRPr lang="de-DE"/>
            </a:p>
          </p:txBody>
        </p:sp>
        <p:sp>
          <p:nvSpPr>
            <p:cNvPr id="15" name="Freeform 15"/>
            <p:cNvSpPr/>
            <p:nvPr/>
          </p:nvSpPr>
          <p:spPr>
            <a:xfrm>
              <a:off x="5549909" y="1807138"/>
              <a:ext cx="3505885" cy="4458996"/>
            </a:xfrm>
            <a:custGeom>
              <a:avLst/>
              <a:gdLst/>
              <a:ahLst/>
              <a:cxnLst/>
              <a:rect l="l" t="t" r="r" b="b"/>
              <a:pathLst>
                <a:path w="3505885" h="4458996">
                  <a:moveTo>
                    <a:pt x="0" y="0"/>
                  </a:moveTo>
                  <a:lnTo>
                    <a:pt x="3505886" y="0"/>
                  </a:lnTo>
                  <a:lnTo>
                    <a:pt x="3505886" y="4458996"/>
                  </a:lnTo>
                  <a:lnTo>
                    <a:pt x="0" y="4458996"/>
                  </a:lnTo>
                  <a:lnTo>
                    <a:pt x="0" y="0"/>
                  </a:lnTo>
                  <a:close/>
                </a:path>
              </a:pathLst>
            </a:custGeom>
            <a:blipFill>
              <a:blip r:embed="rId4"/>
              <a:stretch>
                <a:fillRect/>
              </a:stretch>
            </a:blipFill>
          </p:spPr>
          <p:txBody>
            <a:bodyPr/>
            <a:lstStyle/>
            <a:p>
              <a:endParaRPr lang="de-DE"/>
            </a:p>
          </p:txBody>
        </p:sp>
        <p:sp>
          <p:nvSpPr>
            <p:cNvPr id="16" name="Freeform 16"/>
            <p:cNvSpPr/>
            <p:nvPr/>
          </p:nvSpPr>
          <p:spPr>
            <a:xfrm>
              <a:off x="6062699" y="2162060"/>
              <a:ext cx="764329" cy="764329"/>
            </a:xfrm>
            <a:custGeom>
              <a:avLst/>
              <a:gdLst/>
              <a:ahLst/>
              <a:cxnLst/>
              <a:rect l="l" t="t" r="r" b="b"/>
              <a:pathLst>
                <a:path w="764329" h="764329">
                  <a:moveTo>
                    <a:pt x="0" y="0"/>
                  </a:moveTo>
                  <a:lnTo>
                    <a:pt x="764329" y="0"/>
                  </a:lnTo>
                  <a:lnTo>
                    <a:pt x="764329" y="764329"/>
                  </a:lnTo>
                  <a:lnTo>
                    <a:pt x="0" y="764329"/>
                  </a:lnTo>
                  <a:lnTo>
                    <a:pt x="0" y="0"/>
                  </a:lnTo>
                  <a:close/>
                </a:path>
              </a:pathLst>
            </a:custGeom>
            <a:blipFill>
              <a:blip r:embed="rId5"/>
              <a:stretch>
                <a:fillRect/>
              </a:stretch>
            </a:blipFill>
          </p:spPr>
          <p:txBody>
            <a:bodyPr/>
            <a:lstStyle/>
            <a:p>
              <a:endParaRPr lang="de-DE"/>
            </a:p>
          </p:txBody>
        </p:sp>
        <p:sp>
          <p:nvSpPr>
            <p:cNvPr id="17" name="Freeform 17"/>
            <p:cNvSpPr/>
            <p:nvPr/>
          </p:nvSpPr>
          <p:spPr>
            <a:xfrm>
              <a:off x="7131130" y="0"/>
              <a:ext cx="1924665" cy="1924665"/>
            </a:xfrm>
            <a:custGeom>
              <a:avLst/>
              <a:gdLst/>
              <a:ahLst/>
              <a:cxnLst/>
              <a:rect l="l" t="t" r="r" b="b"/>
              <a:pathLst>
                <a:path w="1924665" h="1924665">
                  <a:moveTo>
                    <a:pt x="0" y="0"/>
                  </a:moveTo>
                  <a:lnTo>
                    <a:pt x="1924665" y="0"/>
                  </a:lnTo>
                  <a:lnTo>
                    <a:pt x="1924665" y="1924665"/>
                  </a:lnTo>
                  <a:lnTo>
                    <a:pt x="0" y="1924665"/>
                  </a:lnTo>
                  <a:lnTo>
                    <a:pt x="0" y="0"/>
                  </a:lnTo>
                  <a:close/>
                </a:path>
              </a:pathLst>
            </a:custGeom>
            <a:blipFill>
              <a:blip r:embed="rId6"/>
              <a:stretch>
                <a:fillRect/>
              </a:stretch>
            </a:blipFill>
          </p:spPr>
          <p:txBody>
            <a:bodyPr/>
            <a:lstStyle/>
            <a:p>
              <a:endParaRPr lang="de-DE"/>
            </a:p>
          </p:txBody>
        </p:sp>
        <p:sp>
          <p:nvSpPr>
            <p:cNvPr id="18" name="TextBox 18"/>
            <p:cNvSpPr txBox="1"/>
            <p:nvPr/>
          </p:nvSpPr>
          <p:spPr>
            <a:xfrm>
              <a:off x="308503" y="1973644"/>
              <a:ext cx="5180734" cy="3505978"/>
            </a:xfrm>
            <a:prstGeom prst="rect">
              <a:avLst/>
            </a:prstGeom>
          </p:spPr>
          <p:txBody>
            <a:bodyPr lIns="0" tIns="0" rIns="0" bIns="0" rtlCol="0" anchor="t">
              <a:spAutoFit/>
            </a:bodyPr>
            <a:lstStyle/>
            <a:p>
              <a:pPr algn="l">
                <a:lnSpc>
                  <a:spcPts val="1686"/>
                </a:lnSpc>
                <a:spcBef>
                  <a:spcPct val="0"/>
                </a:spcBef>
              </a:pPr>
              <a:r>
                <a:rPr lang="en-US" sz="1204">
                  <a:solidFill>
                    <a:srgbClr val="000000"/>
                  </a:solidFill>
                  <a:latin typeface="Lexend Deca Medium"/>
                  <a:ea typeface="Lexend Deca Medium"/>
                  <a:cs typeface="Lexend Deca Medium"/>
                  <a:sym typeface="Lexend Deca"/>
                </a:rPr>
                <a:t>Stell dir vor, dein Tablet könnte alles machen, was du möchtest – mehr als WLAN und Taschenlampe! Denke dir ein Fantasie-Kontrollzentrum aus.</a:t>
              </a:r>
            </a:p>
            <a:p>
              <a:pPr algn="l">
                <a:lnSpc>
                  <a:spcPts val="1686"/>
                </a:lnSpc>
                <a:spcBef>
                  <a:spcPct val="0"/>
                </a:spcBef>
              </a:pPr>
              <a:r>
                <a:rPr lang="en-US" sz="1204">
                  <a:solidFill>
                    <a:srgbClr val="000000"/>
                  </a:solidFill>
                  <a:latin typeface="Lexend Deca Medium"/>
                  <a:ea typeface="Lexend Deca Medium"/>
                  <a:cs typeface="Lexend Deca Medium"/>
                  <a:sym typeface="Lexend Deca"/>
                </a:rPr>
                <a:t>Was soll es enthalten? </a:t>
              </a:r>
            </a:p>
            <a:p>
              <a:pPr algn="l">
                <a:lnSpc>
                  <a:spcPts val="1686"/>
                </a:lnSpc>
                <a:spcBef>
                  <a:spcPct val="0"/>
                </a:spcBef>
              </a:pPr>
              <a:endParaRPr lang="en-US" sz="1204">
                <a:solidFill>
                  <a:srgbClr val="000000"/>
                </a:solidFill>
                <a:latin typeface="Lexend Deca Medium"/>
                <a:ea typeface="Lexend Deca Medium"/>
                <a:cs typeface="Lexend Deca Medium"/>
                <a:sym typeface="Lexend Deca"/>
              </a:endParaRPr>
            </a:p>
            <a:p>
              <a:pPr algn="l">
                <a:lnSpc>
                  <a:spcPts val="1686"/>
                </a:lnSpc>
                <a:spcBef>
                  <a:spcPct val="0"/>
                </a:spcBef>
              </a:pPr>
              <a:r>
                <a:rPr lang="en-US" sz="1204">
                  <a:solidFill>
                    <a:srgbClr val="000000"/>
                  </a:solidFill>
                  <a:latin typeface="Lexend Deca Medium"/>
                  <a:ea typeface="Lexend Deca Medium"/>
                  <a:cs typeface="Lexend Deca Medium"/>
                  <a:sym typeface="Lexend Deca"/>
                </a:rPr>
                <a:t>Ein paar lustige Ideen:</a:t>
              </a:r>
            </a:p>
            <a:p>
              <a:pPr marL="260118" lvl="1" indent="-130059" algn="l">
                <a:lnSpc>
                  <a:spcPts val="1686"/>
                </a:lnSpc>
                <a:spcBef>
                  <a:spcPct val="0"/>
                </a:spcBef>
                <a:buFont typeface="Arial"/>
                <a:buChar char="•"/>
              </a:pPr>
              <a:r>
                <a:rPr lang="en-US" sz="1204">
                  <a:solidFill>
                    <a:srgbClr val="000000"/>
                  </a:solidFill>
                  <a:latin typeface="Lexend Deca Medium"/>
                  <a:ea typeface="Lexend Deca Medium"/>
                  <a:cs typeface="Lexend Deca Medium"/>
                  <a:sym typeface="Lexend Deca"/>
                </a:rPr>
                <a:t>Einen Schieberegler für deine Stimmung?</a:t>
              </a:r>
            </a:p>
            <a:p>
              <a:pPr marL="260118" lvl="1" indent="-130059" algn="l">
                <a:lnSpc>
                  <a:spcPts val="1686"/>
                </a:lnSpc>
                <a:spcBef>
                  <a:spcPct val="0"/>
                </a:spcBef>
                <a:buFont typeface="Arial"/>
                <a:buChar char="•"/>
              </a:pPr>
              <a:r>
                <a:rPr lang="en-US" sz="1204">
                  <a:solidFill>
                    <a:srgbClr val="000000"/>
                  </a:solidFill>
                  <a:latin typeface="Lexend Deca Medium"/>
                  <a:ea typeface="Lexend Deca Medium"/>
                  <a:cs typeface="Lexend Deca Medium"/>
                  <a:sym typeface="Lexend Deca"/>
                </a:rPr>
                <a:t>Einen Knopf, der dein Pausenbrot herbeizaubert?</a:t>
              </a:r>
            </a:p>
            <a:p>
              <a:pPr algn="l">
                <a:lnSpc>
                  <a:spcPts val="1686"/>
                </a:lnSpc>
                <a:spcBef>
                  <a:spcPct val="0"/>
                </a:spcBef>
              </a:pPr>
              <a:endParaRPr lang="en-US" sz="1204">
                <a:solidFill>
                  <a:srgbClr val="000000"/>
                </a:solidFill>
                <a:latin typeface="Lexend Deca Medium"/>
                <a:ea typeface="Lexend Deca Medium"/>
                <a:cs typeface="Lexend Deca Medium"/>
                <a:sym typeface="Lexend Deca"/>
              </a:endParaRPr>
            </a:p>
            <a:p>
              <a:pPr algn="l">
                <a:lnSpc>
                  <a:spcPts val="1686"/>
                </a:lnSpc>
                <a:spcBef>
                  <a:spcPct val="0"/>
                </a:spcBef>
              </a:pPr>
              <a:r>
                <a:rPr lang="en-US" sz="1204">
                  <a:solidFill>
                    <a:srgbClr val="000000"/>
                  </a:solidFill>
                  <a:latin typeface="Lexend Deca Medium"/>
                  <a:ea typeface="Lexend Deca Medium"/>
                  <a:cs typeface="Lexend Deca Medium"/>
                  <a:sym typeface="Lexend Deca"/>
                </a:rPr>
                <a:t>Zeichne das fantastische </a:t>
              </a:r>
            </a:p>
            <a:p>
              <a:pPr algn="l">
                <a:lnSpc>
                  <a:spcPts val="1686"/>
                </a:lnSpc>
                <a:spcBef>
                  <a:spcPct val="0"/>
                </a:spcBef>
              </a:pPr>
              <a:r>
                <a:rPr lang="en-US" sz="1204">
                  <a:solidFill>
                    <a:srgbClr val="000000"/>
                  </a:solidFill>
                  <a:latin typeface="Lexend Deca Medium"/>
                  <a:ea typeface="Lexend Deca Medium"/>
                  <a:cs typeface="Lexend Deca Medium"/>
                  <a:sym typeface="Lexend Deca"/>
                </a:rPr>
                <a:t>Kontrollzentrum weiter und ergänze deine Ideen. </a:t>
              </a:r>
            </a:p>
            <a:p>
              <a:pPr algn="l">
                <a:lnSpc>
                  <a:spcPts val="1686"/>
                </a:lnSpc>
                <a:spcBef>
                  <a:spcPct val="0"/>
                </a:spcBef>
              </a:pPr>
              <a:r>
                <a:rPr lang="en-US" sz="1204">
                  <a:solidFill>
                    <a:srgbClr val="000000"/>
                  </a:solidFill>
                  <a:latin typeface="Lexend Deca Medium"/>
                  <a:ea typeface="Lexend Deca Medium"/>
                  <a:cs typeface="Lexend Deca Medium"/>
                  <a:sym typeface="Lexend Deca"/>
                </a:rPr>
                <a:t>Beschrifte die Buttons.</a:t>
              </a:r>
            </a:p>
          </p:txBody>
        </p:sp>
        <p:sp>
          <p:nvSpPr>
            <p:cNvPr id="19" name="TextBox 19"/>
            <p:cNvSpPr txBox="1"/>
            <p:nvPr/>
          </p:nvSpPr>
          <p:spPr>
            <a:xfrm>
              <a:off x="322880" y="1012557"/>
              <a:ext cx="5332391" cy="393956"/>
            </a:xfrm>
            <a:prstGeom prst="rect">
              <a:avLst/>
            </a:prstGeom>
          </p:spPr>
          <p:txBody>
            <a:bodyPr lIns="0" tIns="0" rIns="0" bIns="0" rtlCol="0" anchor="t">
              <a:spAutoFit/>
            </a:bodyPr>
            <a:lstStyle/>
            <a:p>
              <a:pPr algn="l">
                <a:lnSpc>
                  <a:spcPts val="2351"/>
                </a:lnSpc>
                <a:spcBef>
                  <a:spcPct val="0"/>
                </a:spcBef>
              </a:pPr>
              <a:r>
                <a:rPr lang="en-US" sz="1679">
                  <a:solidFill>
                    <a:srgbClr val="FFFFFF"/>
                  </a:solidFill>
                  <a:latin typeface="Poppins"/>
                  <a:ea typeface="Poppins"/>
                  <a:cs typeface="Poppins"/>
                  <a:sym typeface="Poppins"/>
                </a:rPr>
                <a:t>Profiauftrag zum Kontrollzentrum</a:t>
              </a:r>
            </a:p>
          </p:txBody>
        </p:sp>
        <p:sp>
          <p:nvSpPr>
            <p:cNvPr id="20" name="TextBox 20"/>
            <p:cNvSpPr txBox="1"/>
            <p:nvPr/>
          </p:nvSpPr>
          <p:spPr>
            <a:xfrm>
              <a:off x="5908918" y="2832484"/>
              <a:ext cx="1167891" cy="362737"/>
            </a:xfrm>
            <a:prstGeom prst="rect">
              <a:avLst/>
            </a:prstGeom>
          </p:spPr>
          <p:txBody>
            <a:bodyPr lIns="0" tIns="0" rIns="0" bIns="0" rtlCol="0" anchor="t">
              <a:spAutoFit/>
            </a:bodyPr>
            <a:lstStyle/>
            <a:p>
              <a:pPr algn="ctr">
                <a:lnSpc>
                  <a:spcPts val="1120"/>
                </a:lnSpc>
              </a:pPr>
              <a:r>
                <a:rPr lang="en-US" sz="800">
                  <a:solidFill>
                    <a:srgbClr val="000000"/>
                  </a:solidFill>
                  <a:latin typeface="Lexend Deca Medium"/>
                  <a:ea typeface="Lexend Deca Medium"/>
                  <a:cs typeface="Lexend Deca Medium"/>
                  <a:sym typeface="Lexend Deca"/>
                </a:rPr>
                <a:t>zaubert Pausen-</a:t>
              </a:r>
            </a:p>
            <a:p>
              <a:pPr algn="ctr">
                <a:lnSpc>
                  <a:spcPts val="1120"/>
                </a:lnSpc>
              </a:pPr>
              <a:r>
                <a:rPr lang="en-US" sz="800">
                  <a:solidFill>
                    <a:srgbClr val="000000"/>
                  </a:solidFill>
                  <a:latin typeface="Lexend Deca Medium"/>
                  <a:ea typeface="Lexend Deca Medium"/>
                  <a:cs typeface="Lexend Deca Medium"/>
                  <a:sym typeface="Lexend Deca"/>
                </a:rPr>
                <a:t>brot herbei</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5446" y="1083290"/>
            <a:ext cx="5732594" cy="6908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Das wird eine Profiauftrag: Überlegt gemeinsam: Was kann ich machen, wenn mir langweilig ist? Gestaltet ein Klassenplakat mit den besten Freizeit-Tipps.</a:t>
            </a:r>
          </a:p>
        </p:txBody>
      </p:sp>
      <p:grpSp>
        <p:nvGrpSpPr>
          <p:cNvPr id="3" name="Group 3"/>
          <p:cNvGrpSpPr/>
          <p:nvPr/>
        </p:nvGrpSpPr>
        <p:grpSpPr>
          <a:xfrm>
            <a:off x="402506" y="421824"/>
            <a:ext cx="6791846" cy="4562349"/>
            <a:chOff x="0" y="0"/>
            <a:chExt cx="2434044" cy="1635043"/>
          </a:xfrm>
        </p:grpSpPr>
        <p:sp>
          <p:nvSpPr>
            <p:cNvPr id="4" name="Freeform 4"/>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6" name="Group 6"/>
          <p:cNvGrpSpPr/>
          <p:nvPr/>
        </p:nvGrpSpPr>
        <p:grpSpPr>
          <a:xfrm>
            <a:off x="422464" y="421824"/>
            <a:ext cx="6752913" cy="1706567"/>
            <a:chOff x="0" y="0"/>
            <a:chExt cx="2428901" cy="613821"/>
          </a:xfrm>
        </p:grpSpPr>
        <p:sp>
          <p:nvSpPr>
            <p:cNvPr id="7" name="Freeform 7"/>
            <p:cNvSpPr/>
            <p:nvPr/>
          </p:nvSpPr>
          <p:spPr>
            <a:xfrm>
              <a:off x="0" y="0"/>
              <a:ext cx="2428901" cy="613821"/>
            </a:xfrm>
            <a:custGeom>
              <a:avLst/>
              <a:gdLst/>
              <a:ahLst/>
              <a:cxnLst/>
              <a:rect l="l" t="t" r="r" b="b"/>
              <a:pathLst>
                <a:path w="2428901" h="613821">
                  <a:moveTo>
                    <a:pt x="22929" y="0"/>
                  </a:moveTo>
                  <a:lnTo>
                    <a:pt x="2405972" y="0"/>
                  </a:lnTo>
                  <a:cubicBezTo>
                    <a:pt x="2418635" y="0"/>
                    <a:pt x="2428901" y="10266"/>
                    <a:pt x="2428901" y="22929"/>
                  </a:cubicBezTo>
                  <a:lnTo>
                    <a:pt x="2428901" y="590892"/>
                  </a:lnTo>
                  <a:cubicBezTo>
                    <a:pt x="2428901" y="603556"/>
                    <a:pt x="2418635" y="613821"/>
                    <a:pt x="2405972" y="613821"/>
                  </a:cubicBezTo>
                  <a:lnTo>
                    <a:pt x="22929" y="613821"/>
                  </a:lnTo>
                  <a:cubicBezTo>
                    <a:pt x="10266" y="613821"/>
                    <a:pt x="0" y="603556"/>
                    <a:pt x="0" y="590892"/>
                  </a:cubicBezTo>
                  <a:lnTo>
                    <a:pt x="0" y="22929"/>
                  </a:lnTo>
                  <a:cubicBezTo>
                    <a:pt x="0" y="10266"/>
                    <a:pt x="10266" y="0"/>
                    <a:pt x="2292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28901"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422464" y="1575576"/>
            <a:ext cx="6760124" cy="704163"/>
            <a:chOff x="0" y="0"/>
            <a:chExt cx="2431494" cy="253275"/>
          </a:xfrm>
        </p:grpSpPr>
        <p:sp>
          <p:nvSpPr>
            <p:cNvPr id="10" name="Freeform 10"/>
            <p:cNvSpPr/>
            <p:nvPr/>
          </p:nvSpPr>
          <p:spPr>
            <a:xfrm>
              <a:off x="0" y="0"/>
              <a:ext cx="2431494" cy="253275"/>
            </a:xfrm>
            <a:custGeom>
              <a:avLst/>
              <a:gdLst/>
              <a:ahLst/>
              <a:cxnLst/>
              <a:rect l="l" t="t" r="r" b="b"/>
              <a:pathLst>
                <a:path w="2431494" h="253275">
                  <a:moveTo>
                    <a:pt x="0" y="0"/>
                  </a:moveTo>
                  <a:lnTo>
                    <a:pt x="2431494" y="0"/>
                  </a:lnTo>
                  <a:lnTo>
                    <a:pt x="2431494" y="253275"/>
                  </a:lnTo>
                  <a:lnTo>
                    <a:pt x="0" y="253275"/>
                  </a:lnTo>
                  <a:close/>
                </a:path>
              </a:pathLst>
            </a:custGeom>
            <a:solidFill>
              <a:srgbClr val="FFFFFF"/>
            </a:solidFill>
          </p:spPr>
          <p:txBody>
            <a:bodyPr/>
            <a:lstStyle/>
            <a:p>
              <a:endParaRPr lang="de-DE"/>
            </a:p>
          </p:txBody>
        </p:sp>
        <p:sp>
          <p:nvSpPr>
            <p:cNvPr id="11" name="TextBox 11"/>
            <p:cNvSpPr txBox="1"/>
            <p:nvPr/>
          </p:nvSpPr>
          <p:spPr>
            <a:xfrm>
              <a:off x="0" y="-28575"/>
              <a:ext cx="2431494" cy="281850"/>
            </a:xfrm>
            <a:prstGeom prst="rect">
              <a:avLst/>
            </a:prstGeom>
          </p:spPr>
          <p:txBody>
            <a:bodyPr lIns="50616" tIns="50616" rIns="50616" bIns="50616" rtlCol="0" anchor="ctr"/>
            <a:lstStyle/>
            <a:p>
              <a:pPr algn="ctr">
                <a:lnSpc>
                  <a:spcPts val="1680"/>
                </a:lnSpc>
              </a:pPr>
              <a:endParaRPr/>
            </a:p>
          </p:txBody>
        </p:sp>
      </p:grpSp>
      <p:sp>
        <p:nvSpPr>
          <p:cNvPr id="12" name="TextBox 12"/>
          <p:cNvSpPr txBox="1"/>
          <p:nvPr/>
        </p:nvSpPr>
        <p:spPr>
          <a:xfrm>
            <a:off x="628521" y="140651"/>
            <a:ext cx="6791846" cy="1259713"/>
          </a:xfrm>
          <a:prstGeom prst="rect">
            <a:avLst/>
          </a:prstGeom>
        </p:spPr>
        <p:txBody>
          <a:bodyPr lIns="0" tIns="0" rIns="0" bIns="0" rtlCol="0" anchor="t">
            <a:spAutoFit/>
          </a:bodyPr>
          <a:lstStyle/>
          <a:p>
            <a:pPr algn="l">
              <a:lnSpc>
                <a:spcPts val="3538"/>
              </a:lnSpc>
            </a:pPr>
            <a:r>
              <a:rPr lang="en-US" sz="2900">
                <a:solidFill>
                  <a:srgbClr val="FFFFFF"/>
                </a:solidFill>
                <a:latin typeface="Lexend Deca Medium"/>
                <a:ea typeface="Lexend Deca Medium"/>
                <a:cs typeface="Lexend Deca Medium"/>
                <a:sym typeface="Lexend Deca"/>
              </a:rPr>
              <a:t> </a:t>
            </a:r>
          </a:p>
          <a:p>
            <a:pPr algn="l">
              <a:lnSpc>
                <a:spcPts val="3294"/>
              </a:lnSpc>
            </a:pPr>
            <a:r>
              <a:rPr lang="en-US" sz="2700">
                <a:solidFill>
                  <a:srgbClr val="FFFFFF"/>
                </a:solidFill>
                <a:latin typeface="Lexend Deca Medium"/>
                <a:ea typeface="Lexend Deca Medium"/>
                <a:cs typeface="Lexend Deca Medium"/>
                <a:sym typeface="Lexend Deca"/>
              </a:rPr>
              <a:t>Ups! Ein Fehlersuchbild</a:t>
            </a:r>
          </a:p>
          <a:p>
            <a:pPr algn="l">
              <a:lnSpc>
                <a:spcPts val="3294"/>
              </a:lnSpc>
            </a:pPr>
            <a:endParaRPr lang="en-US" sz="2700">
              <a:solidFill>
                <a:srgbClr val="FFFFFF"/>
              </a:solidFill>
              <a:latin typeface="Lexend Deca Medium"/>
              <a:ea typeface="Lexend Deca Medium"/>
              <a:cs typeface="Lexend Deca Medium"/>
              <a:sym typeface="Lexend Deca"/>
            </a:endParaRPr>
          </a:p>
        </p:txBody>
      </p:sp>
      <p:sp>
        <p:nvSpPr>
          <p:cNvPr id="13" name="Freeform 13"/>
          <p:cNvSpPr/>
          <p:nvPr/>
        </p:nvSpPr>
        <p:spPr>
          <a:xfrm>
            <a:off x="584712" y="1727634"/>
            <a:ext cx="347676" cy="347676"/>
          </a:xfrm>
          <a:custGeom>
            <a:avLst/>
            <a:gdLst/>
            <a:ahLst/>
            <a:cxnLst/>
            <a:rect l="l" t="t" r="r" b="b"/>
            <a:pathLst>
              <a:path w="347676" h="347676">
                <a:moveTo>
                  <a:pt x="0" y="0"/>
                </a:moveTo>
                <a:lnTo>
                  <a:pt x="347677" y="0"/>
                </a:lnTo>
                <a:lnTo>
                  <a:pt x="347677" y="347676"/>
                </a:lnTo>
                <a:lnTo>
                  <a:pt x="0" y="34767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14" name="Freeform 14"/>
          <p:cNvSpPr/>
          <p:nvPr/>
        </p:nvSpPr>
        <p:spPr>
          <a:xfrm>
            <a:off x="4484887" y="529477"/>
            <a:ext cx="532995" cy="453046"/>
          </a:xfrm>
          <a:custGeom>
            <a:avLst/>
            <a:gdLst/>
            <a:ahLst/>
            <a:cxnLst/>
            <a:rect l="l" t="t" r="r" b="b"/>
            <a:pathLst>
              <a:path w="532995" h="453046">
                <a:moveTo>
                  <a:pt x="0" y="0"/>
                </a:moveTo>
                <a:lnTo>
                  <a:pt x="532995" y="0"/>
                </a:lnTo>
                <a:lnTo>
                  <a:pt x="532995" y="453046"/>
                </a:lnTo>
                <a:lnTo>
                  <a:pt x="0" y="453046"/>
                </a:lnTo>
                <a:lnTo>
                  <a:pt x="0" y="0"/>
                </a:lnTo>
                <a:close/>
              </a:path>
            </a:pathLst>
          </a:custGeom>
          <a:blipFill>
            <a:blip r:embed="rId3"/>
            <a:stretch>
              <a:fillRect/>
            </a:stretch>
          </a:blipFill>
        </p:spPr>
        <p:txBody>
          <a:bodyPr/>
          <a:lstStyle/>
          <a:p>
            <a:endParaRPr lang="de-DE"/>
          </a:p>
        </p:txBody>
      </p:sp>
      <p:sp>
        <p:nvSpPr>
          <p:cNvPr id="15" name="Freeform 15"/>
          <p:cNvSpPr/>
          <p:nvPr/>
        </p:nvSpPr>
        <p:spPr>
          <a:xfrm>
            <a:off x="2279633" y="3080184"/>
            <a:ext cx="3000734" cy="1999239"/>
          </a:xfrm>
          <a:custGeom>
            <a:avLst/>
            <a:gdLst/>
            <a:ahLst/>
            <a:cxnLst/>
            <a:rect l="l" t="t" r="r" b="b"/>
            <a:pathLst>
              <a:path w="3000734" h="1999239">
                <a:moveTo>
                  <a:pt x="0" y="0"/>
                </a:moveTo>
                <a:lnTo>
                  <a:pt x="3000734" y="0"/>
                </a:lnTo>
                <a:lnTo>
                  <a:pt x="3000734" y="1999239"/>
                </a:lnTo>
                <a:lnTo>
                  <a:pt x="0" y="1999239"/>
                </a:lnTo>
                <a:lnTo>
                  <a:pt x="0" y="0"/>
                </a:lnTo>
                <a:close/>
              </a:path>
            </a:pathLst>
          </a:custGeom>
          <a:blipFill>
            <a:blip r:embed="rId4"/>
            <a:stretch>
              <a:fillRect/>
            </a:stretch>
          </a:blipFill>
        </p:spPr>
        <p:txBody>
          <a:bodyPr/>
          <a:lstStyle/>
          <a:p>
            <a:endParaRPr lang="de-DE"/>
          </a:p>
        </p:txBody>
      </p:sp>
      <p:sp>
        <p:nvSpPr>
          <p:cNvPr id="16" name="TextBox 16"/>
          <p:cNvSpPr txBox="1"/>
          <p:nvPr/>
        </p:nvSpPr>
        <p:spPr>
          <a:xfrm>
            <a:off x="628521" y="1024992"/>
            <a:ext cx="6791846" cy="323215"/>
          </a:xfrm>
          <a:prstGeom prst="rect">
            <a:avLst/>
          </a:prstGeom>
        </p:spPr>
        <p:txBody>
          <a:bodyPr lIns="0" tIns="0" rIns="0" bIns="0" rtlCol="0" anchor="t">
            <a:spAutoFit/>
          </a:bodyPr>
          <a:lstStyle/>
          <a:p>
            <a:pPr algn="l">
              <a:lnSpc>
                <a:spcPts val="2659"/>
              </a:lnSpc>
            </a:pPr>
            <a:r>
              <a:rPr lang="en-US" sz="1899">
                <a:solidFill>
                  <a:srgbClr val="FFFFFF"/>
                </a:solidFill>
                <a:latin typeface="Lexend Deca Medium"/>
                <a:ea typeface="Lexend Deca Medium"/>
                <a:cs typeface="Lexend Deca Medium"/>
                <a:sym typeface="Lexend Deca"/>
              </a:rPr>
              <a:t>Profiauftrag zur Entdeckerseite 1: Es wird digital!</a:t>
            </a:r>
          </a:p>
        </p:txBody>
      </p:sp>
      <p:sp>
        <p:nvSpPr>
          <p:cNvPr id="17" name="TextBox 17"/>
          <p:cNvSpPr txBox="1"/>
          <p:nvPr/>
        </p:nvSpPr>
        <p:spPr>
          <a:xfrm>
            <a:off x="1019656" y="1699059"/>
            <a:ext cx="6009575" cy="10572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Zeichne ein Tablet und die Umgebung so, dass darauf mindestens fünf Fehler zu erkennen sind – also Dinge, die man auf keinen Fall mit dem Tablet oder beim Fotografieren machen sollte.</a:t>
            </a:r>
          </a:p>
        </p:txBody>
      </p:sp>
      <p:grpSp>
        <p:nvGrpSpPr>
          <p:cNvPr id="18" name="Group 18"/>
          <p:cNvGrpSpPr/>
          <p:nvPr/>
        </p:nvGrpSpPr>
        <p:grpSpPr>
          <a:xfrm>
            <a:off x="402506" y="5079423"/>
            <a:ext cx="7042569" cy="4919801"/>
            <a:chOff x="0" y="0"/>
            <a:chExt cx="9390091" cy="6559734"/>
          </a:xfrm>
        </p:grpSpPr>
        <p:sp>
          <p:nvSpPr>
            <p:cNvPr id="19" name="TextBox 19"/>
            <p:cNvSpPr txBox="1"/>
            <p:nvPr/>
          </p:nvSpPr>
          <p:spPr>
            <a:xfrm>
              <a:off x="203920" y="1371256"/>
              <a:ext cx="7643459" cy="908473"/>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Das wird eine Profiauftrag: Überlegt gemeinsam: Was kann ich machen, wenn mir langweilig ist? Gestaltet ein Klassenplakat mit den besten Freizeit-Tipps.</a:t>
              </a:r>
            </a:p>
          </p:txBody>
        </p:sp>
        <p:grpSp>
          <p:nvGrpSpPr>
            <p:cNvPr id="20" name="Group 20"/>
            <p:cNvGrpSpPr/>
            <p:nvPr/>
          </p:nvGrpSpPr>
          <p:grpSpPr>
            <a:xfrm>
              <a:off x="0" y="476601"/>
              <a:ext cx="9055795" cy="6083133"/>
              <a:chOff x="0" y="0"/>
              <a:chExt cx="2434044" cy="1635043"/>
            </a:xfrm>
          </p:grpSpPr>
          <p:sp>
            <p:nvSpPr>
              <p:cNvPr id="21" name="Freeform 21"/>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22" name="TextBox 22"/>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23" name="Group 23"/>
            <p:cNvGrpSpPr/>
            <p:nvPr/>
          </p:nvGrpSpPr>
          <p:grpSpPr>
            <a:xfrm>
              <a:off x="26117" y="476601"/>
              <a:ext cx="9013891" cy="2275423"/>
              <a:chOff x="0" y="0"/>
              <a:chExt cx="2431600" cy="613821"/>
            </a:xfrm>
          </p:grpSpPr>
          <p:sp>
            <p:nvSpPr>
              <p:cNvPr id="24" name="Freeform 24"/>
              <p:cNvSpPr/>
              <p:nvPr/>
            </p:nvSpPr>
            <p:spPr>
              <a:xfrm>
                <a:off x="0" y="0"/>
                <a:ext cx="2431600" cy="613821"/>
              </a:xfrm>
              <a:custGeom>
                <a:avLst/>
                <a:gdLst/>
                <a:ahLst/>
                <a:cxnLst/>
                <a:rect l="l" t="t" r="r" b="b"/>
                <a:pathLst>
                  <a:path w="2431600" h="613821">
                    <a:moveTo>
                      <a:pt x="22904" y="0"/>
                    </a:moveTo>
                    <a:lnTo>
                      <a:pt x="2408697" y="0"/>
                    </a:lnTo>
                    <a:cubicBezTo>
                      <a:pt x="2421346" y="0"/>
                      <a:pt x="2431600" y="10254"/>
                      <a:pt x="2431600" y="22904"/>
                    </a:cubicBezTo>
                    <a:lnTo>
                      <a:pt x="2431600" y="590918"/>
                    </a:lnTo>
                    <a:cubicBezTo>
                      <a:pt x="2431600" y="603567"/>
                      <a:pt x="2421346" y="613821"/>
                      <a:pt x="2408697" y="613821"/>
                    </a:cubicBezTo>
                    <a:lnTo>
                      <a:pt x="22904" y="613821"/>
                    </a:lnTo>
                    <a:cubicBezTo>
                      <a:pt x="10254" y="613821"/>
                      <a:pt x="0" y="603567"/>
                      <a:pt x="0" y="590918"/>
                    </a:cubicBezTo>
                    <a:lnTo>
                      <a:pt x="0" y="22904"/>
                    </a:lnTo>
                    <a:cubicBezTo>
                      <a:pt x="0" y="10254"/>
                      <a:pt x="10254" y="0"/>
                      <a:pt x="2290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25" name="TextBox 25"/>
              <p:cNvSpPr txBox="1"/>
              <p:nvPr/>
            </p:nvSpPr>
            <p:spPr>
              <a:xfrm>
                <a:off x="0" y="-28575"/>
                <a:ext cx="2431600"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26" name="Group 26"/>
            <p:cNvGrpSpPr/>
            <p:nvPr/>
          </p:nvGrpSpPr>
          <p:grpSpPr>
            <a:xfrm>
              <a:off x="26117" y="2014938"/>
              <a:ext cx="9013891" cy="938884"/>
              <a:chOff x="0" y="0"/>
              <a:chExt cx="2431600" cy="253275"/>
            </a:xfrm>
          </p:grpSpPr>
          <p:sp>
            <p:nvSpPr>
              <p:cNvPr id="27" name="Freeform 27"/>
              <p:cNvSpPr/>
              <p:nvPr/>
            </p:nvSpPr>
            <p:spPr>
              <a:xfrm>
                <a:off x="0" y="0"/>
                <a:ext cx="2431600" cy="253275"/>
              </a:xfrm>
              <a:custGeom>
                <a:avLst/>
                <a:gdLst/>
                <a:ahLst/>
                <a:cxnLst/>
                <a:rect l="l" t="t" r="r" b="b"/>
                <a:pathLst>
                  <a:path w="2431600" h="253275">
                    <a:moveTo>
                      <a:pt x="0" y="0"/>
                    </a:moveTo>
                    <a:lnTo>
                      <a:pt x="2431600" y="0"/>
                    </a:lnTo>
                    <a:lnTo>
                      <a:pt x="2431600" y="253275"/>
                    </a:lnTo>
                    <a:lnTo>
                      <a:pt x="0" y="253275"/>
                    </a:lnTo>
                    <a:close/>
                  </a:path>
                </a:pathLst>
              </a:custGeom>
              <a:solidFill>
                <a:srgbClr val="FFFFFF"/>
              </a:solidFill>
            </p:spPr>
            <p:txBody>
              <a:bodyPr/>
              <a:lstStyle/>
              <a:p>
                <a:endParaRPr lang="de-DE"/>
              </a:p>
            </p:txBody>
          </p:sp>
          <p:sp>
            <p:nvSpPr>
              <p:cNvPr id="28" name="TextBox 28"/>
              <p:cNvSpPr txBox="1"/>
              <p:nvPr/>
            </p:nvSpPr>
            <p:spPr>
              <a:xfrm>
                <a:off x="0" y="-28575"/>
                <a:ext cx="2431600" cy="281850"/>
              </a:xfrm>
              <a:prstGeom prst="rect">
                <a:avLst/>
              </a:prstGeom>
            </p:spPr>
            <p:txBody>
              <a:bodyPr lIns="50616" tIns="50616" rIns="50616" bIns="50616" rtlCol="0" anchor="ctr"/>
              <a:lstStyle/>
              <a:p>
                <a:pPr algn="ctr">
                  <a:lnSpc>
                    <a:spcPts val="1680"/>
                  </a:lnSpc>
                </a:pPr>
                <a:endParaRPr/>
              </a:p>
            </p:txBody>
          </p:sp>
        </p:grpSp>
        <p:sp>
          <p:nvSpPr>
            <p:cNvPr id="29" name="TextBox 29"/>
            <p:cNvSpPr txBox="1"/>
            <p:nvPr/>
          </p:nvSpPr>
          <p:spPr>
            <a:xfrm>
              <a:off x="301354" y="0"/>
              <a:ext cx="9055795" cy="1679617"/>
            </a:xfrm>
            <a:prstGeom prst="rect">
              <a:avLst/>
            </a:prstGeom>
          </p:spPr>
          <p:txBody>
            <a:bodyPr lIns="0" tIns="0" rIns="0" bIns="0" rtlCol="0" anchor="t">
              <a:spAutoFit/>
            </a:bodyPr>
            <a:lstStyle/>
            <a:p>
              <a:pPr algn="l">
                <a:lnSpc>
                  <a:spcPts val="3538"/>
                </a:lnSpc>
              </a:pPr>
              <a:r>
                <a:rPr lang="en-US" sz="2900">
                  <a:solidFill>
                    <a:srgbClr val="FFFFFF"/>
                  </a:solidFill>
                  <a:latin typeface="Lexend Deca Medium"/>
                  <a:ea typeface="Lexend Deca Medium"/>
                  <a:cs typeface="Lexend Deca Medium"/>
                  <a:sym typeface="Lexend Deca"/>
                </a:rPr>
                <a:t> </a:t>
              </a:r>
            </a:p>
            <a:p>
              <a:pPr algn="l">
                <a:lnSpc>
                  <a:spcPts val="3294"/>
                </a:lnSpc>
              </a:pPr>
              <a:r>
                <a:rPr lang="en-US" sz="2700">
                  <a:solidFill>
                    <a:srgbClr val="FFFFFF"/>
                  </a:solidFill>
                  <a:latin typeface="Lexend Deca Medium"/>
                  <a:ea typeface="Lexend Deca Medium"/>
                  <a:cs typeface="Lexend Deca Medium"/>
                  <a:sym typeface="Lexend Deca"/>
                </a:rPr>
                <a:t>Die “Bambi-Lüge”</a:t>
              </a:r>
            </a:p>
            <a:p>
              <a:pPr algn="l">
                <a:lnSpc>
                  <a:spcPts val="3294"/>
                </a:lnSpc>
              </a:pPr>
              <a:endParaRPr lang="en-US" sz="2700">
                <a:solidFill>
                  <a:srgbClr val="FFFFFF"/>
                </a:solidFill>
                <a:latin typeface="Lexend Deca Medium"/>
                <a:ea typeface="Lexend Deca Medium"/>
                <a:cs typeface="Lexend Deca Medium"/>
                <a:sym typeface="Lexend Deca"/>
              </a:endParaRPr>
            </a:p>
          </p:txBody>
        </p:sp>
        <p:sp>
          <p:nvSpPr>
            <p:cNvPr id="30" name="Freeform 30"/>
            <p:cNvSpPr/>
            <p:nvPr/>
          </p:nvSpPr>
          <p:spPr>
            <a:xfrm>
              <a:off x="242942" y="2217682"/>
              <a:ext cx="463568" cy="463568"/>
            </a:xfrm>
            <a:custGeom>
              <a:avLst/>
              <a:gdLst/>
              <a:ahLst/>
              <a:cxnLst/>
              <a:rect l="l" t="t" r="r" b="b"/>
              <a:pathLst>
                <a:path w="463568" h="463568">
                  <a:moveTo>
                    <a:pt x="0" y="0"/>
                  </a:moveTo>
                  <a:lnTo>
                    <a:pt x="463569" y="0"/>
                  </a:lnTo>
                  <a:lnTo>
                    <a:pt x="463569" y="463568"/>
                  </a:lnTo>
                  <a:lnTo>
                    <a:pt x="0" y="46356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31" name="TextBox 31"/>
            <p:cNvSpPr txBox="1"/>
            <p:nvPr/>
          </p:nvSpPr>
          <p:spPr>
            <a:xfrm>
              <a:off x="334297" y="1105005"/>
              <a:ext cx="9055795" cy="862753"/>
            </a:xfrm>
            <a:prstGeom prst="rect">
              <a:avLst/>
            </a:prstGeom>
          </p:spPr>
          <p:txBody>
            <a:bodyPr lIns="0" tIns="0" rIns="0" bIns="0" rtlCol="0" anchor="t">
              <a:spAutoFit/>
            </a:bodyPr>
            <a:lstStyle/>
            <a:p>
              <a:pPr algn="l">
                <a:lnSpc>
                  <a:spcPts val="2659"/>
                </a:lnSpc>
              </a:pPr>
              <a:r>
                <a:rPr lang="en-US" sz="1899">
                  <a:solidFill>
                    <a:srgbClr val="FFFFFF"/>
                  </a:solidFill>
                  <a:latin typeface="Lexend Deca Medium"/>
                  <a:ea typeface="Lexend Deca Medium"/>
                  <a:cs typeface="Lexend Deca Medium"/>
                  <a:sym typeface="Lexend Deca"/>
                </a:rPr>
                <a:t>Profiauftrag zur Entdeckerseite 2:  </a:t>
              </a:r>
            </a:p>
            <a:p>
              <a:pPr algn="l">
                <a:lnSpc>
                  <a:spcPts val="2659"/>
                </a:lnSpc>
              </a:pPr>
              <a:r>
                <a:rPr lang="en-US" sz="1899">
                  <a:solidFill>
                    <a:srgbClr val="FFFFFF"/>
                  </a:solidFill>
                  <a:latin typeface="Lexend Deca Medium"/>
                  <a:ea typeface="Lexend Deca Medium"/>
                  <a:cs typeface="Lexend Deca Medium"/>
                  <a:sym typeface="Lexend Deca"/>
                </a:rPr>
                <a:t>Internetrechereche</a:t>
              </a:r>
            </a:p>
          </p:txBody>
        </p:sp>
        <p:sp>
          <p:nvSpPr>
            <p:cNvPr id="32" name="Freeform 32"/>
            <p:cNvSpPr/>
            <p:nvPr/>
          </p:nvSpPr>
          <p:spPr>
            <a:xfrm>
              <a:off x="4365513" y="537778"/>
              <a:ext cx="710660" cy="604061"/>
            </a:xfrm>
            <a:custGeom>
              <a:avLst/>
              <a:gdLst/>
              <a:ahLst/>
              <a:cxnLst/>
              <a:rect l="l" t="t" r="r" b="b"/>
              <a:pathLst>
                <a:path w="710660" h="604061">
                  <a:moveTo>
                    <a:pt x="0" y="0"/>
                  </a:moveTo>
                  <a:lnTo>
                    <a:pt x="710660" y="0"/>
                  </a:lnTo>
                  <a:lnTo>
                    <a:pt x="710660" y="604061"/>
                  </a:lnTo>
                  <a:lnTo>
                    <a:pt x="0" y="604061"/>
                  </a:lnTo>
                  <a:lnTo>
                    <a:pt x="0" y="0"/>
                  </a:lnTo>
                  <a:close/>
                </a:path>
              </a:pathLst>
            </a:custGeom>
            <a:blipFill>
              <a:blip r:embed="rId3"/>
              <a:stretch>
                <a:fillRect/>
              </a:stretch>
            </a:blipFill>
          </p:spPr>
          <p:txBody>
            <a:bodyPr/>
            <a:lstStyle/>
            <a:p>
              <a:endParaRPr lang="de-DE"/>
            </a:p>
          </p:txBody>
        </p:sp>
        <p:sp>
          <p:nvSpPr>
            <p:cNvPr id="33" name="Freeform 33"/>
            <p:cNvSpPr/>
            <p:nvPr/>
          </p:nvSpPr>
          <p:spPr>
            <a:xfrm>
              <a:off x="4862194" y="4357818"/>
              <a:ext cx="3304940" cy="2201916"/>
            </a:xfrm>
            <a:custGeom>
              <a:avLst/>
              <a:gdLst/>
              <a:ahLst/>
              <a:cxnLst/>
              <a:rect l="l" t="t" r="r" b="b"/>
              <a:pathLst>
                <a:path w="3304940" h="2201916">
                  <a:moveTo>
                    <a:pt x="0" y="0"/>
                  </a:moveTo>
                  <a:lnTo>
                    <a:pt x="3304940" y="0"/>
                  </a:lnTo>
                  <a:lnTo>
                    <a:pt x="3304940" y="2201916"/>
                  </a:lnTo>
                  <a:lnTo>
                    <a:pt x="0" y="2201916"/>
                  </a:lnTo>
                  <a:lnTo>
                    <a:pt x="0" y="0"/>
                  </a:lnTo>
                  <a:close/>
                </a:path>
              </a:pathLst>
            </a:custGeom>
            <a:blipFill>
              <a:blip r:embed="rId5"/>
              <a:stretch>
                <a:fillRect/>
              </a:stretch>
            </a:blipFill>
          </p:spPr>
          <p:txBody>
            <a:bodyPr/>
            <a:lstStyle/>
            <a:p>
              <a:endParaRPr lang="de-DE"/>
            </a:p>
          </p:txBody>
        </p:sp>
        <p:sp>
          <p:nvSpPr>
            <p:cNvPr id="34" name="TextBox 34"/>
            <p:cNvSpPr txBox="1"/>
            <p:nvPr/>
          </p:nvSpPr>
          <p:spPr>
            <a:xfrm>
              <a:off x="800148" y="2251155"/>
              <a:ext cx="7841389" cy="3533775"/>
            </a:xfrm>
            <a:prstGeom prst="rect">
              <a:avLst/>
            </a:prstGeom>
          </p:spPr>
          <p:txBody>
            <a:bodyPr lIns="0" tIns="0" rIns="0" bIns="0" rtlCol="0" anchor="t">
              <a:spAutoFit/>
            </a:bodyPr>
            <a:lstStyle/>
            <a:p>
              <a:pPr algn="l">
                <a:lnSpc>
                  <a:spcPts val="2100"/>
                </a:lnSpc>
              </a:pPr>
              <a:r>
                <a:rPr lang="en-US" sz="1500">
                  <a:solidFill>
                    <a:srgbClr val="000000"/>
                  </a:solidFill>
                  <a:latin typeface="Lexend Deca Medium"/>
                  <a:ea typeface="Lexend Deca Medium"/>
                  <a:cs typeface="Lexend Deca Medium"/>
                  <a:sym typeface="Lexend Deca"/>
                </a:rPr>
                <a:t> Kennst du den Film Bambi?</a:t>
              </a:r>
            </a:p>
            <a:p>
              <a:pPr algn="l">
                <a:lnSpc>
                  <a:spcPts val="2100"/>
                </a:lnSpc>
              </a:pPr>
              <a:r>
                <a:rPr lang="en-US" sz="1500">
                  <a:solidFill>
                    <a:srgbClr val="000000"/>
                  </a:solidFill>
                  <a:latin typeface="Lexend Deca Medium"/>
                  <a:ea typeface="Lexend Deca Medium"/>
                  <a:cs typeface="Lexend Deca Medium"/>
                  <a:sym typeface="Lexend Deca"/>
                </a:rPr>
                <a:t>Ist Bambi ein Reh oder ein Hirsch? Da gab es ein Durcheinander und man nannte das “die Bambi-Lüge”. Kannst du im Internet herausfinden, was damit genau gemeint ist?</a:t>
              </a:r>
            </a:p>
            <a:p>
              <a:pPr algn="l">
                <a:lnSpc>
                  <a:spcPts val="2100"/>
                </a:lnSpc>
              </a:pPr>
              <a:endParaRPr lang="en-US" sz="1500">
                <a:solidFill>
                  <a:srgbClr val="000000"/>
                </a:solidFill>
                <a:latin typeface="Lexend Deca Medium"/>
                <a:ea typeface="Lexend Deca Medium"/>
                <a:cs typeface="Lexend Deca Medium"/>
                <a:sym typeface="Lexend Deca"/>
              </a:endParaRPr>
            </a:p>
            <a:p>
              <a:pPr algn="l">
                <a:lnSpc>
                  <a:spcPts val="2100"/>
                </a:lnSpc>
              </a:pPr>
              <a:r>
                <a:rPr lang="en-US" sz="1500">
                  <a:solidFill>
                    <a:srgbClr val="000000"/>
                  </a:solidFill>
                  <a:latin typeface="Lexend Deca Medium"/>
                  <a:ea typeface="Lexend Deca Medium"/>
                  <a:cs typeface="Lexend Deca Medium"/>
                  <a:sym typeface="Lexend Deca"/>
                </a:rPr>
                <a:t>Erkläre wie ein Reporter mit einer Sprachaufnahme oder schreibe dazu einen kleinen Infotext.</a:t>
              </a:r>
            </a:p>
            <a:p>
              <a:pPr algn="l">
                <a:lnSpc>
                  <a:spcPts val="2100"/>
                </a:lnSpc>
                <a:spcBef>
                  <a:spcPct val="0"/>
                </a:spcBef>
              </a:pPr>
              <a:endParaRPr lang="en-US" sz="1500">
                <a:solidFill>
                  <a:srgbClr val="000000"/>
                </a:solidFill>
                <a:latin typeface="Lexend Deca Medium"/>
                <a:ea typeface="Lexend Deca Medium"/>
                <a:cs typeface="Lexend Deca Medium"/>
                <a:sym typeface="Lexend Deca"/>
              </a:endParaRPr>
            </a:p>
            <a:p>
              <a:pPr algn="l">
                <a:lnSpc>
                  <a:spcPts val="2100"/>
                </a:lnSpc>
                <a:spcBef>
                  <a:spcPct val="0"/>
                </a:spcBef>
              </a:pPr>
              <a:endParaRPr lang="en-US" sz="1500">
                <a:solidFill>
                  <a:srgbClr val="000000"/>
                </a:solidFill>
                <a:latin typeface="Lexend Deca Medium"/>
                <a:ea typeface="Lexend Deca Medium"/>
                <a:cs typeface="Lexend Deca Medium"/>
                <a:sym typeface="Lexend Deca"/>
              </a:endParaRPr>
            </a:p>
            <a:p>
              <a:pPr algn="l">
                <a:lnSpc>
                  <a:spcPts val="2100"/>
                </a:lnSpc>
                <a:spcBef>
                  <a:spcPct val="0"/>
                </a:spcBef>
              </a:pPr>
              <a:endParaRPr lang="en-US" sz="1500">
                <a:solidFill>
                  <a:srgbClr val="000000"/>
                </a:solidFill>
                <a:latin typeface="Lexend Deca Medium"/>
                <a:ea typeface="Lexend Deca Medium"/>
                <a:cs typeface="Lexend Deca Medium"/>
                <a:sym typeface="Lexend Dec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8848" y="447773"/>
            <a:ext cx="6791846" cy="4562349"/>
            <a:chOff x="0" y="0"/>
            <a:chExt cx="2434044" cy="1635043"/>
          </a:xfrm>
        </p:grpSpPr>
        <p:sp>
          <p:nvSpPr>
            <p:cNvPr id="3" name="Freeform 3"/>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5" name="Group 5"/>
          <p:cNvGrpSpPr/>
          <p:nvPr/>
        </p:nvGrpSpPr>
        <p:grpSpPr>
          <a:xfrm>
            <a:off x="408848" y="447773"/>
            <a:ext cx="6791846" cy="1706567"/>
            <a:chOff x="0" y="0"/>
            <a:chExt cx="2442904" cy="613821"/>
          </a:xfrm>
        </p:grpSpPr>
        <p:sp>
          <p:nvSpPr>
            <p:cNvPr id="6" name="Freeform 6"/>
            <p:cNvSpPr/>
            <p:nvPr/>
          </p:nvSpPr>
          <p:spPr>
            <a:xfrm>
              <a:off x="0" y="0"/>
              <a:ext cx="2442904" cy="613821"/>
            </a:xfrm>
            <a:custGeom>
              <a:avLst/>
              <a:gdLst/>
              <a:ahLst/>
              <a:cxnLst/>
              <a:rect l="l" t="t" r="r" b="b"/>
              <a:pathLst>
                <a:path w="2442904" h="613821">
                  <a:moveTo>
                    <a:pt x="22798" y="0"/>
                  </a:moveTo>
                  <a:lnTo>
                    <a:pt x="2420107" y="0"/>
                  </a:lnTo>
                  <a:cubicBezTo>
                    <a:pt x="2426153" y="0"/>
                    <a:pt x="2431952" y="2402"/>
                    <a:pt x="2436227" y="6677"/>
                  </a:cubicBezTo>
                  <a:cubicBezTo>
                    <a:pt x="2440502" y="10953"/>
                    <a:pt x="2442904" y="16751"/>
                    <a:pt x="2442904" y="22798"/>
                  </a:cubicBezTo>
                  <a:lnTo>
                    <a:pt x="2442904" y="591024"/>
                  </a:lnTo>
                  <a:cubicBezTo>
                    <a:pt x="2442904" y="597070"/>
                    <a:pt x="2440502" y="602869"/>
                    <a:pt x="2436227" y="607144"/>
                  </a:cubicBezTo>
                  <a:cubicBezTo>
                    <a:pt x="2431952" y="611420"/>
                    <a:pt x="2426153" y="613821"/>
                    <a:pt x="2420107" y="613821"/>
                  </a:cubicBezTo>
                  <a:lnTo>
                    <a:pt x="22798" y="613821"/>
                  </a:lnTo>
                  <a:cubicBezTo>
                    <a:pt x="16751" y="613821"/>
                    <a:pt x="10953" y="611420"/>
                    <a:pt x="6677" y="607144"/>
                  </a:cubicBezTo>
                  <a:cubicBezTo>
                    <a:pt x="2402" y="602869"/>
                    <a:pt x="0" y="597070"/>
                    <a:pt x="0" y="591024"/>
                  </a:cubicBezTo>
                  <a:lnTo>
                    <a:pt x="0" y="22798"/>
                  </a:lnTo>
                  <a:cubicBezTo>
                    <a:pt x="0" y="16751"/>
                    <a:pt x="2402" y="10953"/>
                    <a:pt x="6677" y="6677"/>
                  </a:cubicBezTo>
                  <a:cubicBezTo>
                    <a:pt x="10953" y="2402"/>
                    <a:pt x="16751" y="0"/>
                    <a:pt x="2279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42904"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8" name="Group 8"/>
          <p:cNvGrpSpPr/>
          <p:nvPr/>
        </p:nvGrpSpPr>
        <p:grpSpPr>
          <a:xfrm>
            <a:off x="421234" y="1601525"/>
            <a:ext cx="6767075" cy="704163"/>
            <a:chOff x="0" y="0"/>
            <a:chExt cx="2433995" cy="253275"/>
          </a:xfrm>
        </p:grpSpPr>
        <p:sp>
          <p:nvSpPr>
            <p:cNvPr id="9" name="Freeform 9"/>
            <p:cNvSpPr/>
            <p:nvPr/>
          </p:nvSpPr>
          <p:spPr>
            <a:xfrm>
              <a:off x="0" y="0"/>
              <a:ext cx="2433995" cy="253275"/>
            </a:xfrm>
            <a:custGeom>
              <a:avLst/>
              <a:gdLst/>
              <a:ahLst/>
              <a:cxnLst/>
              <a:rect l="l" t="t" r="r" b="b"/>
              <a:pathLst>
                <a:path w="2433995" h="253275">
                  <a:moveTo>
                    <a:pt x="0" y="0"/>
                  </a:moveTo>
                  <a:lnTo>
                    <a:pt x="2433995" y="0"/>
                  </a:lnTo>
                  <a:lnTo>
                    <a:pt x="2433995" y="253275"/>
                  </a:lnTo>
                  <a:lnTo>
                    <a:pt x="0" y="253275"/>
                  </a:lnTo>
                  <a:close/>
                </a:path>
              </a:pathLst>
            </a:custGeom>
            <a:solidFill>
              <a:srgbClr val="FFFFFF"/>
            </a:solidFill>
          </p:spPr>
          <p:txBody>
            <a:bodyPr/>
            <a:lstStyle/>
            <a:p>
              <a:endParaRPr lang="de-DE"/>
            </a:p>
          </p:txBody>
        </p:sp>
        <p:sp>
          <p:nvSpPr>
            <p:cNvPr id="10" name="TextBox 10"/>
            <p:cNvSpPr txBox="1"/>
            <p:nvPr/>
          </p:nvSpPr>
          <p:spPr>
            <a:xfrm>
              <a:off x="0" y="-28575"/>
              <a:ext cx="2433995" cy="281850"/>
            </a:xfrm>
            <a:prstGeom prst="rect">
              <a:avLst/>
            </a:prstGeom>
          </p:spPr>
          <p:txBody>
            <a:bodyPr lIns="50616" tIns="50616" rIns="50616" bIns="50616" rtlCol="0" anchor="ctr"/>
            <a:lstStyle/>
            <a:p>
              <a:pPr algn="ctr">
                <a:lnSpc>
                  <a:spcPts val="1680"/>
                </a:lnSpc>
              </a:pPr>
              <a:endParaRPr/>
            </a:p>
          </p:txBody>
        </p:sp>
      </p:grpSp>
      <p:sp>
        <p:nvSpPr>
          <p:cNvPr id="11" name="TextBox 11"/>
          <p:cNvSpPr txBox="1"/>
          <p:nvPr/>
        </p:nvSpPr>
        <p:spPr>
          <a:xfrm>
            <a:off x="728275" y="531296"/>
            <a:ext cx="6152992" cy="1013079"/>
          </a:xfrm>
          <a:prstGeom prst="rect">
            <a:avLst/>
          </a:prstGeom>
        </p:spPr>
        <p:txBody>
          <a:bodyPr lIns="0" tIns="0" rIns="0" bIns="0" rtlCol="0" anchor="t">
            <a:spAutoFit/>
          </a:bodyPr>
          <a:lstStyle/>
          <a:p>
            <a:pPr algn="l">
              <a:lnSpc>
                <a:spcPts val="3538"/>
              </a:lnSpc>
            </a:pPr>
            <a:r>
              <a:rPr lang="en-US" sz="2900">
                <a:solidFill>
                  <a:srgbClr val="FFFFFF"/>
                </a:solidFill>
                <a:latin typeface="Lexend Deca Medium"/>
                <a:ea typeface="Lexend Deca Medium"/>
                <a:cs typeface="Lexend Deca Medium"/>
                <a:sym typeface="Lexend Deca"/>
              </a:rPr>
              <a:t>Kinderrechte </a:t>
            </a:r>
          </a:p>
          <a:p>
            <a:pPr algn="l">
              <a:lnSpc>
                <a:spcPts val="2317"/>
              </a:lnSpc>
            </a:pPr>
            <a:r>
              <a:rPr lang="en-US" sz="1899">
                <a:solidFill>
                  <a:srgbClr val="FFFFFF"/>
                </a:solidFill>
                <a:latin typeface="Lexend Deca Medium"/>
                <a:ea typeface="Lexend Deca Medium"/>
                <a:cs typeface="Lexend Deca Medium"/>
                <a:sym typeface="Lexend Deca"/>
              </a:rPr>
              <a:t>Profiauftrag zur Entdeckerseite 2:</a:t>
            </a:r>
          </a:p>
          <a:p>
            <a:pPr algn="l">
              <a:lnSpc>
                <a:spcPts val="2317"/>
              </a:lnSpc>
            </a:pPr>
            <a:r>
              <a:rPr lang="en-US" sz="1899">
                <a:solidFill>
                  <a:srgbClr val="FFFFFF"/>
                </a:solidFill>
                <a:latin typeface="Lexend Deca Medium"/>
                <a:ea typeface="Lexend Deca Medium"/>
                <a:cs typeface="Lexend Deca Medium"/>
                <a:sym typeface="Lexend Deca"/>
              </a:rPr>
              <a:t>Internetrecherche</a:t>
            </a:r>
          </a:p>
        </p:txBody>
      </p:sp>
      <p:sp>
        <p:nvSpPr>
          <p:cNvPr id="12" name="Freeform 12"/>
          <p:cNvSpPr/>
          <p:nvPr/>
        </p:nvSpPr>
        <p:spPr>
          <a:xfrm>
            <a:off x="6131277" y="1862217"/>
            <a:ext cx="1229536" cy="2301150"/>
          </a:xfrm>
          <a:custGeom>
            <a:avLst/>
            <a:gdLst/>
            <a:ahLst/>
            <a:cxnLst/>
            <a:rect l="l" t="t" r="r" b="b"/>
            <a:pathLst>
              <a:path w="1229536" h="2301150">
                <a:moveTo>
                  <a:pt x="0" y="0"/>
                </a:moveTo>
                <a:lnTo>
                  <a:pt x="1229536" y="0"/>
                </a:lnTo>
                <a:lnTo>
                  <a:pt x="1229536" y="2301150"/>
                </a:lnTo>
                <a:lnTo>
                  <a:pt x="0" y="2301150"/>
                </a:lnTo>
                <a:lnTo>
                  <a:pt x="0" y="0"/>
                </a:lnTo>
                <a:close/>
              </a:path>
            </a:pathLst>
          </a:custGeom>
          <a:blipFill>
            <a:blip r:embed="rId2"/>
            <a:stretch>
              <a:fillRect/>
            </a:stretch>
          </a:blipFill>
        </p:spPr>
        <p:txBody>
          <a:bodyPr/>
          <a:lstStyle/>
          <a:p>
            <a:endParaRPr lang="de-DE"/>
          </a:p>
        </p:txBody>
      </p:sp>
      <p:sp>
        <p:nvSpPr>
          <p:cNvPr id="13" name="Freeform 13"/>
          <p:cNvSpPr/>
          <p:nvPr/>
        </p:nvSpPr>
        <p:spPr>
          <a:xfrm flipH="1" flipV="1">
            <a:off x="5308942" y="589525"/>
            <a:ext cx="1644670" cy="1423063"/>
          </a:xfrm>
          <a:custGeom>
            <a:avLst/>
            <a:gdLst/>
            <a:ahLst/>
            <a:cxnLst/>
            <a:rect l="l" t="t" r="r" b="b"/>
            <a:pathLst>
              <a:path w="1644670" h="1423063">
                <a:moveTo>
                  <a:pt x="1644670" y="1423063"/>
                </a:moveTo>
                <a:lnTo>
                  <a:pt x="0" y="1423063"/>
                </a:lnTo>
                <a:lnTo>
                  <a:pt x="0" y="0"/>
                </a:lnTo>
                <a:lnTo>
                  <a:pt x="1644670" y="0"/>
                </a:lnTo>
                <a:lnTo>
                  <a:pt x="1644670" y="1423063"/>
                </a:lnTo>
                <a:close/>
              </a:path>
            </a:pathLst>
          </a:custGeom>
          <a:blipFill>
            <a:blip r:embed="rId3"/>
            <a:stretch>
              <a:fillRect/>
            </a:stretch>
          </a:blipFill>
        </p:spPr>
        <p:txBody>
          <a:bodyPr/>
          <a:lstStyle/>
          <a:p>
            <a:endParaRPr lang="de-DE"/>
          </a:p>
        </p:txBody>
      </p:sp>
      <p:sp>
        <p:nvSpPr>
          <p:cNvPr id="14" name="TextBox 14"/>
          <p:cNvSpPr txBox="1"/>
          <p:nvPr/>
        </p:nvSpPr>
        <p:spPr>
          <a:xfrm>
            <a:off x="1272674" y="3327117"/>
            <a:ext cx="4443234" cy="207645"/>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Poppins"/>
                <a:ea typeface="Poppins"/>
                <a:cs typeface="Poppins"/>
                <a:sym typeface="Poppins"/>
              </a:rPr>
              <a:t>Recht auf </a:t>
            </a:r>
          </a:p>
        </p:txBody>
      </p:sp>
      <p:sp>
        <p:nvSpPr>
          <p:cNvPr id="15" name="AutoShape 15"/>
          <p:cNvSpPr/>
          <p:nvPr/>
        </p:nvSpPr>
        <p:spPr>
          <a:xfrm flipV="1">
            <a:off x="2102412" y="3497000"/>
            <a:ext cx="2823572" cy="0"/>
          </a:xfrm>
          <a:prstGeom prst="line">
            <a:avLst/>
          </a:prstGeom>
          <a:ln w="9525" cap="flat">
            <a:solidFill>
              <a:srgbClr val="000000"/>
            </a:solidFill>
            <a:prstDash val="solid"/>
            <a:headEnd type="none" w="sm" len="sm"/>
            <a:tailEnd type="none" w="sm" len="sm"/>
          </a:ln>
        </p:spPr>
        <p:txBody>
          <a:bodyPr/>
          <a:lstStyle/>
          <a:p>
            <a:endParaRPr lang="de-DE"/>
          </a:p>
        </p:txBody>
      </p:sp>
      <p:sp>
        <p:nvSpPr>
          <p:cNvPr id="16" name="TextBox 16"/>
          <p:cNvSpPr txBox="1"/>
          <p:nvPr/>
        </p:nvSpPr>
        <p:spPr>
          <a:xfrm>
            <a:off x="1268016" y="3677944"/>
            <a:ext cx="4443234" cy="207645"/>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Poppins"/>
                <a:ea typeface="Poppins"/>
                <a:cs typeface="Poppins"/>
                <a:sym typeface="Poppins"/>
              </a:rPr>
              <a:t>Recht auf </a:t>
            </a:r>
          </a:p>
        </p:txBody>
      </p:sp>
      <p:sp>
        <p:nvSpPr>
          <p:cNvPr id="17" name="AutoShape 17"/>
          <p:cNvSpPr/>
          <p:nvPr/>
        </p:nvSpPr>
        <p:spPr>
          <a:xfrm flipV="1">
            <a:off x="2097754" y="3847827"/>
            <a:ext cx="2823572" cy="0"/>
          </a:xfrm>
          <a:prstGeom prst="line">
            <a:avLst/>
          </a:prstGeom>
          <a:ln w="9525" cap="flat">
            <a:solidFill>
              <a:srgbClr val="000000"/>
            </a:solidFill>
            <a:prstDash val="solid"/>
            <a:headEnd type="none" w="sm" len="sm"/>
            <a:tailEnd type="none" w="sm" len="sm"/>
          </a:ln>
        </p:spPr>
        <p:txBody>
          <a:bodyPr/>
          <a:lstStyle/>
          <a:p>
            <a:endParaRPr lang="de-DE"/>
          </a:p>
        </p:txBody>
      </p:sp>
      <p:sp>
        <p:nvSpPr>
          <p:cNvPr id="18" name="TextBox 18"/>
          <p:cNvSpPr txBox="1"/>
          <p:nvPr/>
        </p:nvSpPr>
        <p:spPr>
          <a:xfrm>
            <a:off x="1268016" y="4028771"/>
            <a:ext cx="4443234" cy="207645"/>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Poppins"/>
                <a:ea typeface="Poppins"/>
                <a:cs typeface="Poppins"/>
                <a:sym typeface="Poppins"/>
              </a:rPr>
              <a:t>Recht auf </a:t>
            </a:r>
          </a:p>
        </p:txBody>
      </p:sp>
      <p:sp>
        <p:nvSpPr>
          <p:cNvPr id="19" name="AutoShape 19"/>
          <p:cNvSpPr/>
          <p:nvPr/>
        </p:nvSpPr>
        <p:spPr>
          <a:xfrm flipV="1">
            <a:off x="2097754" y="4198654"/>
            <a:ext cx="2823572" cy="0"/>
          </a:xfrm>
          <a:prstGeom prst="line">
            <a:avLst/>
          </a:prstGeom>
          <a:ln w="9525" cap="flat">
            <a:solidFill>
              <a:srgbClr val="000000"/>
            </a:solidFill>
            <a:prstDash val="solid"/>
            <a:headEnd type="none" w="sm" len="sm"/>
            <a:tailEnd type="none" w="sm" len="sm"/>
          </a:ln>
        </p:spPr>
        <p:txBody>
          <a:bodyPr/>
          <a:lstStyle/>
          <a:p>
            <a:endParaRPr lang="de-DE"/>
          </a:p>
        </p:txBody>
      </p:sp>
      <p:sp>
        <p:nvSpPr>
          <p:cNvPr id="20" name="AutoShape 20"/>
          <p:cNvSpPr/>
          <p:nvPr/>
        </p:nvSpPr>
        <p:spPr>
          <a:xfrm flipV="1">
            <a:off x="2828232" y="2216126"/>
            <a:ext cx="2823572" cy="0"/>
          </a:xfrm>
          <a:prstGeom prst="line">
            <a:avLst/>
          </a:prstGeom>
          <a:ln w="9525" cap="flat">
            <a:solidFill>
              <a:srgbClr val="000000"/>
            </a:solidFill>
            <a:prstDash val="solid"/>
            <a:headEnd type="none" w="sm" len="sm"/>
            <a:tailEnd type="none" w="sm" len="sm"/>
          </a:ln>
        </p:spPr>
        <p:txBody>
          <a:bodyPr/>
          <a:lstStyle/>
          <a:p>
            <a:endParaRPr lang="de-DE"/>
          </a:p>
        </p:txBody>
      </p:sp>
      <p:sp>
        <p:nvSpPr>
          <p:cNvPr id="21" name="Freeform 21"/>
          <p:cNvSpPr/>
          <p:nvPr/>
        </p:nvSpPr>
        <p:spPr>
          <a:xfrm>
            <a:off x="3084092" y="529477"/>
            <a:ext cx="532995" cy="453046"/>
          </a:xfrm>
          <a:custGeom>
            <a:avLst/>
            <a:gdLst/>
            <a:ahLst/>
            <a:cxnLst/>
            <a:rect l="l" t="t" r="r" b="b"/>
            <a:pathLst>
              <a:path w="532995" h="453046">
                <a:moveTo>
                  <a:pt x="0" y="0"/>
                </a:moveTo>
                <a:lnTo>
                  <a:pt x="532995" y="0"/>
                </a:lnTo>
                <a:lnTo>
                  <a:pt x="532995" y="453046"/>
                </a:lnTo>
                <a:lnTo>
                  <a:pt x="0" y="453046"/>
                </a:lnTo>
                <a:lnTo>
                  <a:pt x="0" y="0"/>
                </a:lnTo>
                <a:close/>
              </a:path>
            </a:pathLst>
          </a:custGeom>
          <a:blipFill>
            <a:blip r:embed="rId4"/>
            <a:stretch>
              <a:fillRect/>
            </a:stretch>
          </a:blipFill>
        </p:spPr>
        <p:txBody>
          <a:bodyPr/>
          <a:lstStyle/>
          <a:p>
            <a:endParaRPr lang="de-DE"/>
          </a:p>
        </p:txBody>
      </p:sp>
      <p:sp>
        <p:nvSpPr>
          <p:cNvPr id="22" name="TextBox 22"/>
          <p:cNvSpPr txBox="1"/>
          <p:nvPr/>
        </p:nvSpPr>
        <p:spPr>
          <a:xfrm>
            <a:off x="530778" y="2521303"/>
            <a:ext cx="5185131" cy="207645"/>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Poppins"/>
                <a:ea typeface="Poppins"/>
                <a:cs typeface="Poppins"/>
                <a:sym typeface="Poppins"/>
              </a:rPr>
              <a:t>Notiere </a:t>
            </a:r>
            <a:r>
              <a:rPr lang="en-US" sz="1200" b="1">
                <a:solidFill>
                  <a:srgbClr val="000000"/>
                </a:solidFill>
                <a:latin typeface="Poppins Bold"/>
                <a:ea typeface="Poppins Bold"/>
                <a:cs typeface="Poppins Bold"/>
                <a:sym typeface="Poppins Bold"/>
              </a:rPr>
              <a:t>drei Kinderrechte</a:t>
            </a:r>
            <a:r>
              <a:rPr lang="en-US" sz="1200">
                <a:solidFill>
                  <a:srgbClr val="000000"/>
                </a:solidFill>
                <a:latin typeface="Poppins"/>
                <a:ea typeface="Poppins"/>
                <a:cs typeface="Poppins"/>
                <a:sym typeface="Poppins"/>
              </a:rPr>
              <a:t>. </a:t>
            </a:r>
          </a:p>
        </p:txBody>
      </p:sp>
      <p:sp>
        <p:nvSpPr>
          <p:cNvPr id="23" name="TextBox 23"/>
          <p:cNvSpPr txBox="1"/>
          <p:nvPr/>
        </p:nvSpPr>
        <p:spPr>
          <a:xfrm>
            <a:off x="530778" y="2805147"/>
            <a:ext cx="4594908" cy="207645"/>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Poppins"/>
                <a:ea typeface="Poppins"/>
                <a:cs typeface="Poppins"/>
                <a:sym typeface="Poppins"/>
              </a:rPr>
              <a:t>Öffne im Browser diese Seite und notiere deine Lösung.</a:t>
            </a:r>
          </a:p>
        </p:txBody>
      </p:sp>
      <p:sp>
        <p:nvSpPr>
          <p:cNvPr id="24" name="TextBox 24"/>
          <p:cNvSpPr txBox="1"/>
          <p:nvPr/>
        </p:nvSpPr>
        <p:spPr>
          <a:xfrm>
            <a:off x="5319107" y="708362"/>
            <a:ext cx="1493270" cy="862266"/>
          </a:xfrm>
          <a:prstGeom prst="rect">
            <a:avLst/>
          </a:prstGeom>
        </p:spPr>
        <p:txBody>
          <a:bodyPr lIns="0" tIns="0" rIns="0" bIns="0" rtlCol="0" anchor="t">
            <a:spAutoFit/>
          </a:bodyPr>
          <a:lstStyle/>
          <a:p>
            <a:pPr algn="ctr">
              <a:lnSpc>
                <a:spcPts val="1392"/>
              </a:lnSpc>
            </a:pPr>
            <a:r>
              <a:rPr lang="en-US" sz="994">
                <a:solidFill>
                  <a:srgbClr val="000000"/>
                </a:solidFill>
                <a:latin typeface="Poppins"/>
                <a:ea typeface="Poppins"/>
                <a:cs typeface="Poppins"/>
                <a:sym typeface="Poppins"/>
              </a:rPr>
              <a:t>Welche Seite </a:t>
            </a:r>
          </a:p>
          <a:p>
            <a:pPr algn="ctr">
              <a:lnSpc>
                <a:spcPts val="1392"/>
              </a:lnSpc>
            </a:pPr>
            <a:r>
              <a:rPr lang="en-US" sz="994">
                <a:solidFill>
                  <a:srgbClr val="000000"/>
                </a:solidFill>
                <a:latin typeface="Poppins"/>
                <a:ea typeface="Poppins"/>
                <a:cs typeface="Poppins"/>
                <a:sym typeface="Poppins"/>
              </a:rPr>
              <a:t>kann dir helfen, </a:t>
            </a:r>
          </a:p>
          <a:p>
            <a:pPr algn="ctr">
              <a:lnSpc>
                <a:spcPts val="1392"/>
              </a:lnSpc>
            </a:pPr>
            <a:r>
              <a:rPr lang="en-US" sz="994">
                <a:solidFill>
                  <a:srgbClr val="000000"/>
                </a:solidFill>
                <a:latin typeface="Poppins"/>
                <a:ea typeface="Poppins"/>
                <a:cs typeface="Poppins"/>
                <a:sym typeface="Poppins"/>
              </a:rPr>
              <a:t>wenn du etwas </a:t>
            </a:r>
          </a:p>
          <a:p>
            <a:pPr algn="ctr">
              <a:lnSpc>
                <a:spcPts val="1392"/>
              </a:lnSpc>
              <a:spcBef>
                <a:spcPct val="0"/>
              </a:spcBef>
            </a:pPr>
            <a:r>
              <a:rPr lang="en-US" sz="994">
                <a:solidFill>
                  <a:srgbClr val="000000"/>
                </a:solidFill>
                <a:latin typeface="Poppins"/>
                <a:ea typeface="Poppins"/>
                <a:cs typeface="Poppins"/>
                <a:sym typeface="Poppins"/>
              </a:rPr>
              <a:t>über  </a:t>
            </a:r>
            <a:r>
              <a:rPr lang="en-US" sz="994" b="1">
                <a:solidFill>
                  <a:srgbClr val="000000"/>
                </a:solidFill>
                <a:latin typeface="Poppins Bold"/>
                <a:ea typeface="Poppins Bold"/>
                <a:cs typeface="Poppins Bold"/>
                <a:sym typeface="Poppins Bold"/>
              </a:rPr>
              <a:t>Kinderrechte</a:t>
            </a:r>
            <a:r>
              <a:rPr lang="en-US" sz="994">
                <a:solidFill>
                  <a:srgbClr val="000000"/>
                </a:solidFill>
                <a:latin typeface="Poppins"/>
                <a:ea typeface="Poppins"/>
                <a:cs typeface="Poppins"/>
                <a:sym typeface="Poppins"/>
              </a:rPr>
              <a:t> erfahren möchtest?</a:t>
            </a:r>
          </a:p>
        </p:txBody>
      </p:sp>
      <p:sp>
        <p:nvSpPr>
          <p:cNvPr id="25" name="TextBox 25"/>
          <p:cNvSpPr txBox="1"/>
          <p:nvPr/>
        </p:nvSpPr>
        <p:spPr>
          <a:xfrm>
            <a:off x="530778" y="2003718"/>
            <a:ext cx="4115462" cy="207645"/>
          </a:xfrm>
          <a:prstGeom prst="rect">
            <a:avLst/>
          </a:prstGeom>
        </p:spPr>
        <p:txBody>
          <a:bodyPr lIns="0" tIns="0" rIns="0" bIns="0" rtlCol="0" anchor="t">
            <a:spAutoFit/>
          </a:bodyPr>
          <a:lstStyle/>
          <a:p>
            <a:pPr algn="l">
              <a:lnSpc>
                <a:spcPts val="1680"/>
              </a:lnSpc>
              <a:spcBef>
                <a:spcPct val="0"/>
              </a:spcBef>
            </a:pPr>
            <a:r>
              <a:rPr lang="en-US" sz="1200">
                <a:solidFill>
                  <a:srgbClr val="000000"/>
                </a:solidFill>
                <a:latin typeface="Poppins"/>
                <a:ea typeface="Poppins"/>
                <a:cs typeface="Poppins"/>
                <a:sym typeface="Poppins"/>
              </a:rPr>
              <a:t> So heißt die Internetadresse: </a:t>
            </a:r>
          </a:p>
        </p:txBody>
      </p:sp>
      <p:sp>
        <p:nvSpPr>
          <p:cNvPr id="26" name="TextBox 26"/>
          <p:cNvSpPr txBox="1"/>
          <p:nvPr/>
        </p:nvSpPr>
        <p:spPr>
          <a:xfrm>
            <a:off x="495892" y="6305187"/>
            <a:ext cx="5732594" cy="6908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Das wird eine Profiauftrag: Überlegt gemeinsam: Was kann ich machen, wenn mir langweilig ist? Gestaltet ein Klassenplakat mit den besten Freizeit-Tipps.</a:t>
            </a:r>
          </a:p>
        </p:txBody>
      </p:sp>
      <p:grpSp>
        <p:nvGrpSpPr>
          <p:cNvPr id="27" name="Group 27"/>
          <p:cNvGrpSpPr/>
          <p:nvPr/>
        </p:nvGrpSpPr>
        <p:grpSpPr>
          <a:xfrm>
            <a:off x="342952" y="5643721"/>
            <a:ext cx="6791846" cy="4562349"/>
            <a:chOff x="0" y="0"/>
            <a:chExt cx="2434044" cy="1635043"/>
          </a:xfrm>
        </p:grpSpPr>
        <p:sp>
          <p:nvSpPr>
            <p:cNvPr id="28" name="Freeform 28"/>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29" name="TextBox 29"/>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30" name="Group 30"/>
          <p:cNvGrpSpPr/>
          <p:nvPr/>
        </p:nvGrpSpPr>
        <p:grpSpPr>
          <a:xfrm>
            <a:off x="362540" y="5643721"/>
            <a:ext cx="6760418" cy="1706567"/>
            <a:chOff x="0" y="0"/>
            <a:chExt cx="2431600" cy="613821"/>
          </a:xfrm>
        </p:grpSpPr>
        <p:sp>
          <p:nvSpPr>
            <p:cNvPr id="31" name="Freeform 31"/>
            <p:cNvSpPr/>
            <p:nvPr/>
          </p:nvSpPr>
          <p:spPr>
            <a:xfrm>
              <a:off x="0" y="0"/>
              <a:ext cx="2431600" cy="613821"/>
            </a:xfrm>
            <a:custGeom>
              <a:avLst/>
              <a:gdLst/>
              <a:ahLst/>
              <a:cxnLst/>
              <a:rect l="l" t="t" r="r" b="b"/>
              <a:pathLst>
                <a:path w="2431600" h="613821">
                  <a:moveTo>
                    <a:pt x="22904" y="0"/>
                  </a:moveTo>
                  <a:lnTo>
                    <a:pt x="2408697" y="0"/>
                  </a:lnTo>
                  <a:cubicBezTo>
                    <a:pt x="2421346" y="0"/>
                    <a:pt x="2431600" y="10254"/>
                    <a:pt x="2431600" y="22904"/>
                  </a:cubicBezTo>
                  <a:lnTo>
                    <a:pt x="2431600" y="590918"/>
                  </a:lnTo>
                  <a:cubicBezTo>
                    <a:pt x="2431600" y="603567"/>
                    <a:pt x="2421346" y="613821"/>
                    <a:pt x="2408697" y="613821"/>
                  </a:cubicBezTo>
                  <a:lnTo>
                    <a:pt x="22904" y="613821"/>
                  </a:lnTo>
                  <a:cubicBezTo>
                    <a:pt x="10254" y="613821"/>
                    <a:pt x="0" y="603567"/>
                    <a:pt x="0" y="590918"/>
                  </a:cubicBezTo>
                  <a:lnTo>
                    <a:pt x="0" y="22904"/>
                  </a:lnTo>
                  <a:cubicBezTo>
                    <a:pt x="0" y="10254"/>
                    <a:pt x="10254" y="0"/>
                    <a:pt x="2290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32" name="TextBox 32"/>
            <p:cNvSpPr txBox="1"/>
            <p:nvPr/>
          </p:nvSpPr>
          <p:spPr>
            <a:xfrm>
              <a:off x="0" y="-28575"/>
              <a:ext cx="2431600"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33" name="Group 33"/>
          <p:cNvGrpSpPr/>
          <p:nvPr/>
        </p:nvGrpSpPr>
        <p:grpSpPr>
          <a:xfrm>
            <a:off x="362540" y="6864149"/>
            <a:ext cx="6760418" cy="637487"/>
            <a:chOff x="0" y="0"/>
            <a:chExt cx="2431600" cy="229292"/>
          </a:xfrm>
        </p:grpSpPr>
        <p:sp>
          <p:nvSpPr>
            <p:cNvPr id="34" name="Freeform 34"/>
            <p:cNvSpPr/>
            <p:nvPr/>
          </p:nvSpPr>
          <p:spPr>
            <a:xfrm>
              <a:off x="0" y="0"/>
              <a:ext cx="2431600" cy="229292"/>
            </a:xfrm>
            <a:custGeom>
              <a:avLst/>
              <a:gdLst/>
              <a:ahLst/>
              <a:cxnLst/>
              <a:rect l="l" t="t" r="r" b="b"/>
              <a:pathLst>
                <a:path w="2431600" h="229292">
                  <a:moveTo>
                    <a:pt x="0" y="0"/>
                  </a:moveTo>
                  <a:lnTo>
                    <a:pt x="2431600" y="0"/>
                  </a:lnTo>
                  <a:lnTo>
                    <a:pt x="2431600" y="229292"/>
                  </a:lnTo>
                  <a:lnTo>
                    <a:pt x="0" y="229292"/>
                  </a:lnTo>
                  <a:close/>
                </a:path>
              </a:pathLst>
            </a:custGeom>
            <a:solidFill>
              <a:srgbClr val="FFFFFF"/>
            </a:solidFill>
          </p:spPr>
          <p:txBody>
            <a:bodyPr/>
            <a:lstStyle/>
            <a:p>
              <a:endParaRPr lang="de-DE"/>
            </a:p>
          </p:txBody>
        </p:sp>
        <p:sp>
          <p:nvSpPr>
            <p:cNvPr id="35" name="TextBox 35"/>
            <p:cNvSpPr txBox="1"/>
            <p:nvPr/>
          </p:nvSpPr>
          <p:spPr>
            <a:xfrm>
              <a:off x="0" y="-28575"/>
              <a:ext cx="2431600" cy="257867"/>
            </a:xfrm>
            <a:prstGeom prst="rect">
              <a:avLst/>
            </a:prstGeom>
          </p:spPr>
          <p:txBody>
            <a:bodyPr lIns="50616" tIns="50616" rIns="50616" bIns="50616" rtlCol="0" anchor="ctr"/>
            <a:lstStyle/>
            <a:p>
              <a:pPr algn="ctr">
                <a:lnSpc>
                  <a:spcPts val="1680"/>
                </a:lnSpc>
              </a:pPr>
              <a:endParaRPr/>
            </a:p>
          </p:txBody>
        </p:sp>
      </p:grpSp>
      <p:sp>
        <p:nvSpPr>
          <p:cNvPr id="36" name="TextBox 36"/>
          <p:cNvSpPr txBox="1"/>
          <p:nvPr/>
        </p:nvSpPr>
        <p:spPr>
          <a:xfrm>
            <a:off x="568967" y="5305397"/>
            <a:ext cx="6791846" cy="1259713"/>
          </a:xfrm>
          <a:prstGeom prst="rect">
            <a:avLst/>
          </a:prstGeom>
        </p:spPr>
        <p:txBody>
          <a:bodyPr lIns="0" tIns="0" rIns="0" bIns="0" rtlCol="0" anchor="t">
            <a:spAutoFit/>
          </a:bodyPr>
          <a:lstStyle/>
          <a:p>
            <a:pPr algn="l">
              <a:lnSpc>
                <a:spcPts val="3538"/>
              </a:lnSpc>
            </a:pPr>
            <a:r>
              <a:rPr lang="en-US" sz="2900">
                <a:solidFill>
                  <a:srgbClr val="FFFFFF"/>
                </a:solidFill>
                <a:latin typeface="Lexend Deca Medium"/>
                <a:ea typeface="Lexend Deca Medium"/>
                <a:cs typeface="Lexend Deca Medium"/>
                <a:sym typeface="Lexend Deca"/>
              </a:rPr>
              <a:t> </a:t>
            </a:r>
          </a:p>
          <a:p>
            <a:pPr algn="l">
              <a:lnSpc>
                <a:spcPts val="3294"/>
              </a:lnSpc>
            </a:pPr>
            <a:r>
              <a:rPr lang="en-US" sz="2700">
                <a:solidFill>
                  <a:srgbClr val="FFFFFF"/>
                </a:solidFill>
                <a:latin typeface="Lexend Deca Medium"/>
                <a:ea typeface="Lexend Deca Medium"/>
                <a:cs typeface="Lexend Deca Medium"/>
                <a:sym typeface="Lexend Deca"/>
              </a:rPr>
              <a:t>Spürnase im Wald</a:t>
            </a:r>
          </a:p>
          <a:p>
            <a:pPr algn="l">
              <a:lnSpc>
                <a:spcPts val="3294"/>
              </a:lnSpc>
            </a:pPr>
            <a:endParaRPr lang="en-US" sz="2700">
              <a:solidFill>
                <a:srgbClr val="FFFFFF"/>
              </a:solidFill>
              <a:latin typeface="Lexend Deca Medium"/>
              <a:ea typeface="Lexend Deca Medium"/>
              <a:cs typeface="Lexend Deca Medium"/>
              <a:sym typeface="Lexend Deca"/>
            </a:endParaRPr>
          </a:p>
        </p:txBody>
      </p:sp>
      <p:sp>
        <p:nvSpPr>
          <p:cNvPr id="37" name="Freeform 37"/>
          <p:cNvSpPr/>
          <p:nvPr/>
        </p:nvSpPr>
        <p:spPr>
          <a:xfrm>
            <a:off x="525159" y="6949531"/>
            <a:ext cx="347676" cy="347676"/>
          </a:xfrm>
          <a:custGeom>
            <a:avLst/>
            <a:gdLst/>
            <a:ahLst/>
            <a:cxnLst/>
            <a:rect l="l" t="t" r="r" b="b"/>
            <a:pathLst>
              <a:path w="347676" h="347676">
                <a:moveTo>
                  <a:pt x="0" y="0"/>
                </a:moveTo>
                <a:lnTo>
                  <a:pt x="347676" y="0"/>
                </a:lnTo>
                <a:lnTo>
                  <a:pt x="347676" y="347677"/>
                </a:lnTo>
                <a:lnTo>
                  <a:pt x="0" y="34767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de-DE"/>
          </a:p>
        </p:txBody>
      </p:sp>
      <p:sp>
        <p:nvSpPr>
          <p:cNvPr id="38" name="TextBox 38"/>
          <p:cNvSpPr txBox="1"/>
          <p:nvPr/>
        </p:nvSpPr>
        <p:spPr>
          <a:xfrm>
            <a:off x="568967" y="6149659"/>
            <a:ext cx="6791846" cy="656590"/>
          </a:xfrm>
          <a:prstGeom prst="rect">
            <a:avLst/>
          </a:prstGeom>
        </p:spPr>
        <p:txBody>
          <a:bodyPr lIns="0" tIns="0" rIns="0" bIns="0" rtlCol="0" anchor="t">
            <a:spAutoFit/>
          </a:bodyPr>
          <a:lstStyle/>
          <a:p>
            <a:pPr algn="l">
              <a:lnSpc>
                <a:spcPts val="2659"/>
              </a:lnSpc>
            </a:pPr>
            <a:r>
              <a:rPr lang="en-US" sz="1899">
                <a:solidFill>
                  <a:srgbClr val="FFFFFF"/>
                </a:solidFill>
                <a:latin typeface="Lexend Deca Medium"/>
                <a:ea typeface="Lexend Deca Medium"/>
                <a:cs typeface="Lexend Deca Medium"/>
                <a:sym typeface="Lexend Deca"/>
              </a:rPr>
              <a:t>Profiauftrag zur Entdeckerseite 2:</a:t>
            </a:r>
          </a:p>
          <a:p>
            <a:pPr algn="l">
              <a:lnSpc>
                <a:spcPts val="2659"/>
              </a:lnSpc>
            </a:pPr>
            <a:r>
              <a:rPr lang="en-US" sz="1899">
                <a:solidFill>
                  <a:srgbClr val="FFFFFF"/>
                </a:solidFill>
                <a:latin typeface="Lexend Deca Medium"/>
                <a:ea typeface="Lexend Deca Medium"/>
                <a:cs typeface="Lexend Deca Medium"/>
                <a:sym typeface="Lexend Deca"/>
              </a:rPr>
              <a:t>Internetrecherche</a:t>
            </a:r>
          </a:p>
        </p:txBody>
      </p:sp>
      <p:sp>
        <p:nvSpPr>
          <p:cNvPr id="39" name="Freeform 39"/>
          <p:cNvSpPr/>
          <p:nvPr/>
        </p:nvSpPr>
        <p:spPr>
          <a:xfrm>
            <a:off x="3617087" y="5708731"/>
            <a:ext cx="532995" cy="453046"/>
          </a:xfrm>
          <a:custGeom>
            <a:avLst/>
            <a:gdLst/>
            <a:ahLst/>
            <a:cxnLst/>
            <a:rect l="l" t="t" r="r" b="b"/>
            <a:pathLst>
              <a:path w="532995" h="453046">
                <a:moveTo>
                  <a:pt x="0" y="0"/>
                </a:moveTo>
                <a:lnTo>
                  <a:pt x="532995" y="0"/>
                </a:lnTo>
                <a:lnTo>
                  <a:pt x="532995" y="453046"/>
                </a:lnTo>
                <a:lnTo>
                  <a:pt x="0" y="453046"/>
                </a:lnTo>
                <a:lnTo>
                  <a:pt x="0" y="0"/>
                </a:lnTo>
                <a:close/>
              </a:path>
            </a:pathLst>
          </a:custGeom>
          <a:blipFill>
            <a:blip r:embed="rId4"/>
            <a:stretch>
              <a:fillRect/>
            </a:stretch>
          </a:blipFill>
        </p:spPr>
        <p:txBody>
          <a:bodyPr/>
          <a:lstStyle/>
          <a:p>
            <a:endParaRPr lang="de-DE"/>
          </a:p>
        </p:txBody>
      </p:sp>
      <p:sp>
        <p:nvSpPr>
          <p:cNvPr id="40" name="Freeform 40"/>
          <p:cNvSpPr/>
          <p:nvPr/>
        </p:nvSpPr>
        <p:spPr>
          <a:xfrm>
            <a:off x="4492645" y="7350288"/>
            <a:ext cx="2485010" cy="1655638"/>
          </a:xfrm>
          <a:custGeom>
            <a:avLst/>
            <a:gdLst/>
            <a:ahLst/>
            <a:cxnLst/>
            <a:rect l="l" t="t" r="r" b="b"/>
            <a:pathLst>
              <a:path w="2485010" h="1655638">
                <a:moveTo>
                  <a:pt x="0" y="0"/>
                </a:moveTo>
                <a:lnTo>
                  <a:pt x="2485011" y="0"/>
                </a:lnTo>
                <a:lnTo>
                  <a:pt x="2485011" y="1655638"/>
                </a:lnTo>
                <a:lnTo>
                  <a:pt x="0" y="1655638"/>
                </a:lnTo>
                <a:lnTo>
                  <a:pt x="0" y="0"/>
                </a:lnTo>
                <a:close/>
              </a:path>
            </a:pathLst>
          </a:custGeom>
          <a:blipFill>
            <a:blip r:embed="rId6"/>
            <a:stretch>
              <a:fillRect/>
            </a:stretch>
          </a:blipFill>
        </p:spPr>
        <p:txBody>
          <a:bodyPr/>
          <a:lstStyle/>
          <a:p>
            <a:endParaRPr lang="de-DE"/>
          </a:p>
        </p:txBody>
      </p:sp>
      <p:sp>
        <p:nvSpPr>
          <p:cNvPr id="41" name="TextBox 41"/>
          <p:cNvSpPr txBox="1"/>
          <p:nvPr/>
        </p:nvSpPr>
        <p:spPr>
          <a:xfrm>
            <a:off x="943063" y="6967492"/>
            <a:ext cx="5743078" cy="29241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Suche online nach Informationen über den Hirsch.</a:t>
            </a:r>
          </a:p>
          <a:p>
            <a:pPr algn="l">
              <a:lnSpc>
                <a:spcPts val="2100"/>
              </a:lnSpc>
              <a:spcBef>
                <a:spcPct val="0"/>
              </a:spcBef>
            </a:pPr>
            <a:endParaRPr lang="en-US" sz="1500">
              <a:solidFill>
                <a:srgbClr val="000000"/>
              </a:solidFill>
              <a:latin typeface="Lexend Deca Medium"/>
              <a:ea typeface="Lexend Deca Medium"/>
              <a:cs typeface="Lexend Deca Medium"/>
              <a:sym typeface="Lexend Deca"/>
            </a:endParaRPr>
          </a:p>
          <a:p>
            <a:pPr algn="l">
              <a:lnSpc>
                <a:spcPts val="2100"/>
              </a:lnSpc>
              <a:spcBef>
                <a:spcPct val="0"/>
              </a:spcBef>
            </a:pPr>
            <a:r>
              <a:rPr lang="en-US" sz="1500">
                <a:solidFill>
                  <a:srgbClr val="000000"/>
                </a:solidFill>
                <a:latin typeface="Lexend Deca Medium"/>
                <a:ea typeface="Lexend Deca Medium"/>
                <a:cs typeface="Lexend Deca Medium"/>
                <a:sym typeface="Lexend Deca"/>
              </a:rPr>
              <a:t>Finde etwas zu:</a:t>
            </a:r>
          </a:p>
          <a:p>
            <a:pPr marL="323850" lvl="1" indent="-161925" algn="l">
              <a:lnSpc>
                <a:spcPts val="2100"/>
              </a:lnSpc>
              <a:spcBef>
                <a:spcPct val="0"/>
              </a:spcBef>
              <a:buFont typeface="Arial"/>
              <a:buChar char="•"/>
            </a:pPr>
            <a:r>
              <a:rPr lang="en-US" sz="1500">
                <a:solidFill>
                  <a:srgbClr val="000000"/>
                </a:solidFill>
                <a:latin typeface="Lexend Deca Medium"/>
                <a:ea typeface="Lexend Deca Medium"/>
                <a:cs typeface="Lexend Deca Medium"/>
                <a:sym typeface="Lexend Deca"/>
              </a:rPr>
              <a:t>Aussehen</a:t>
            </a:r>
          </a:p>
          <a:p>
            <a:pPr marL="323850" lvl="1" indent="-161925" algn="l">
              <a:lnSpc>
                <a:spcPts val="2100"/>
              </a:lnSpc>
              <a:spcBef>
                <a:spcPct val="0"/>
              </a:spcBef>
              <a:buFont typeface="Arial"/>
              <a:buChar char="•"/>
            </a:pPr>
            <a:r>
              <a:rPr lang="en-US" sz="1500">
                <a:solidFill>
                  <a:srgbClr val="000000"/>
                </a:solidFill>
                <a:latin typeface="Lexend Deca Medium"/>
                <a:ea typeface="Lexend Deca Medium"/>
                <a:cs typeface="Lexend Deca Medium"/>
                <a:sym typeface="Lexend Deca"/>
              </a:rPr>
              <a:t>Nahrung</a:t>
            </a:r>
          </a:p>
          <a:p>
            <a:pPr marL="323850" lvl="1" indent="-161925" algn="l">
              <a:lnSpc>
                <a:spcPts val="2100"/>
              </a:lnSpc>
              <a:spcBef>
                <a:spcPct val="0"/>
              </a:spcBef>
              <a:buFont typeface="Arial"/>
              <a:buChar char="•"/>
            </a:pPr>
            <a:r>
              <a:rPr lang="en-US" sz="1500">
                <a:solidFill>
                  <a:srgbClr val="000000"/>
                </a:solidFill>
                <a:latin typeface="Lexend Deca Medium"/>
                <a:ea typeface="Lexend Deca Medium"/>
                <a:cs typeface="Lexend Deca Medium"/>
                <a:sym typeface="Lexend Deca"/>
              </a:rPr>
              <a:t>Lebensraum</a:t>
            </a:r>
          </a:p>
          <a:p>
            <a:pPr marL="323850" lvl="1" indent="-161925" algn="l">
              <a:lnSpc>
                <a:spcPts val="2100"/>
              </a:lnSpc>
              <a:spcBef>
                <a:spcPct val="0"/>
              </a:spcBef>
              <a:buFont typeface="Arial"/>
              <a:buChar char="•"/>
            </a:pPr>
            <a:r>
              <a:rPr lang="en-US" sz="1500">
                <a:solidFill>
                  <a:srgbClr val="000000"/>
                </a:solidFill>
                <a:latin typeface="Lexend Deca Medium"/>
                <a:ea typeface="Lexend Deca Medium"/>
                <a:cs typeface="Lexend Deca Medium"/>
                <a:sym typeface="Lexend Deca"/>
              </a:rPr>
              <a:t>Besonderheiten</a:t>
            </a:r>
          </a:p>
          <a:p>
            <a:pPr algn="l">
              <a:lnSpc>
                <a:spcPts val="2100"/>
              </a:lnSpc>
              <a:spcBef>
                <a:spcPct val="0"/>
              </a:spcBef>
            </a:pPr>
            <a:endParaRPr lang="en-US" sz="1500">
              <a:solidFill>
                <a:srgbClr val="000000"/>
              </a:solidFill>
              <a:latin typeface="Lexend Deca Medium"/>
              <a:ea typeface="Lexend Deca Medium"/>
              <a:cs typeface="Lexend Deca Medium"/>
              <a:sym typeface="Lexend Deca"/>
            </a:endParaRPr>
          </a:p>
          <a:p>
            <a:pPr algn="l">
              <a:lnSpc>
                <a:spcPts val="2100"/>
              </a:lnSpc>
              <a:spcBef>
                <a:spcPct val="0"/>
              </a:spcBef>
            </a:pPr>
            <a:r>
              <a:rPr lang="en-US" sz="1500">
                <a:solidFill>
                  <a:srgbClr val="000000"/>
                </a:solidFill>
                <a:latin typeface="Lexend Deca Medium"/>
                <a:ea typeface="Lexend Deca Medium"/>
                <a:cs typeface="Lexend Deca Medium"/>
                <a:sym typeface="Lexend Deca"/>
              </a:rPr>
              <a:t>Notiere deine Fundstücke in kurzen Sätzen oder Stichworten.</a:t>
            </a:r>
          </a:p>
          <a:p>
            <a:pPr algn="l">
              <a:lnSpc>
                <a:spcPts val="2100"/>
              </a:lnSpc>
              <a:spcBef>
                <a:spcPct val="0"/>
              </a:spcBef>
            </a:pPr>
            <a:r>
              <a:rPr lang="en-US" sz="1500">
                <a:solidFill>
                  <a:srgbClr val="000000"/>
                </a:solidFill>
                <a:latin typeface="Lexend Deca Medium"/>
                <a:ea typeface="Lexend Deca Medium"/>
                <a:cs typeface="Lexend Deca Medium"/>
                <a:sym typeface="Lexend Deca"/>
              </a:rPr>
              <a:t>Achte darauf, nur kindgerechte und sichere Seiten zu nutzen.</a:t>
            </a:r>
          </a:p>
          <a:p>
            <a:pPr algn="l">
              <a:lnSpc>
                <a:spcPts val="2100"/>
              </a:lnSpc>
              <a:spcBef>
                <a:spcPct val="0"/>
              </a:spcBef>
            </a:pPr>
            <a:endParaRPr lang="en-US" sz="1500">
              <a:solidFill>
                <a:srgbClr val="000000"/>
              </a:solidFill>
              <a:latin typeface="Lexend Deca Medium"/>
              <a:ea typeface="Lexend Deca Medium"/>
              <a:cs typeface="Lexend Deca Medium"/>
              <a:sym typeface="Lexend Dec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7079" y="1015001"/>
            <a:ext cx="5732594" cy="6908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Das wird eine Profiauftrag: Überlegt gemeinsam: Was kann ich machen, wenn mir langweilig ist? Gestaltet ein Klassenplakat mit den besten Freizeit-Tipps.</a:t>
            </a:r>
          </a:p>
        </p:txBody>
      </p:sp>
      <p:grpSp>
        <p:nvGrpSpPr>
          <p:cNvPr id="3" name="Group 3"/>
          <p:cNvGrpSpPr/>
          <p:nvPr/>
        </p:nvGrpSpPr>
        <p:grpSpPr>
          <a:xfrm>
            <a:off x="384077" y="455305"/>
            <a:ext cx="6791846" cy="4562349"/>
            <a:chOff x="0" y="0"/>
            <a:chExt cx="2434044" cy="1635043"/>
          </a:xfrm>
        </p:grpSpPr>
        <p:sp>
          <p:nvSpPr>
            <p:cNvPr id="4" name="Freeform 4"/>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sp>
        <p:nvSpPr>
          <p:cNvPr id="6" name="Freeform 6"/>
          <p:cNvSpPr/>
          <p:nvPr/>
        </p:nvSpPr>
        <p:spPr>
          <a:xfrm>
            <a:off x="5380334" y="3491000"/>
            <a:ext cx="1690164" cy="1690164"/>
          </a:xfrm>
          <a:custGeom>
            <a:avLst/>
            <a:gdLst/>
            <a:ahLst/>
            <a:cxnLst/>
            <a:rect l="l" t="t" r="r" b="b"/>
            <a:pathLst>
              <a:path w="1690164" h="1690164">
                <a:moveTo>
                  <a:pt x="0" y="0"/>
                </a:moveTo>
                <a:lnTo>
                  <a:pt x="1690163" y="0"/>
                </a:lnTo>
                <a:lnTo>
                  <a:pt x="1690163" y="1690164"/>
                </a:lnTo>
                <a:lnTo>
                  <a:pt x="0" y="1690164"/>
                </a:lnTo>
                <a:lnTo>
                  <a:pt x="0" y="0"/>
                </a:lnTo>
                <a:close/>
              </a:path>
            </a:pathLst>
          </a:custGeom>
          <a:blipFill>
            <a:blip r:embed="rId2"/>
            <a:stretch>
              <a:fillRect/>
            </a:stretch>
          </a:blipFill>
        </p:spPr>
        <p:txBody>
          <a:bodyPr/>
          <a:lstStyle/>
          <a:p>
            <a:endParaRPr lang="de-DE"/>
          </a:p>
        </p:txBody>
      </p:sp>
      <p:grpSp>
        <p:nvGrpSpPr>
          <p:cNvPr id="7" name="Group 7"/>
          <p:cNvGrpSpPr/>
          <p:nvPr/>
        </p:nvGrpSpPr>
        <p:grpSpPr>
          <a:xfrm>
            <a:off x="399484" y="455305"/>
            <a:ext cx="6761032" cy="1706567"/>
            <a:chOff x="0" y="0"/>
            <a:chExt cx="2431821" cy="613821"/>
          </a:xfrm>
        </p:grpSpPr>
        <p:sp>
          <p:nvSpPr>
            <p:cNvPr id="8" name="Freeform 8"/>
            <p:cNvSpPr/>
            <p:nvPr/>
          </p:nvSpPr>
          <p:spPr>
            <a:xfrm>
              <a:off x="0" y="0"/>
              <a:ext cx="2431821" cy="613821"/>
            </a:xfrm>
            <a:custGeom>
              <a:avLst/>
              <a:gdLst/>
              <a:ahLst/>
              <a:cxnLst/>
              <a:rect l="l" t="t" r="r" b="b"/>
              <a:pathLst>
                <a:path w="2431821" h="613821">
                  <a:moveTo>
                    <a:pt x="22902" y="0"/>
                  </a:moveTo>
                  <a:lnTo>
                    <a:pt x="2408920" y="0"/>
                  </a:lnTo>
                  <a:cubicBezTo>
                    <a:pt x="2421568" y="0"/>
                    <a:pt x="2431821" y="10253"/>
                    <a:pt x="2431821" y="22902"/>
                  </a:cubicBezTo>
                  <a:lnTo>
                    <a:pt x="2431821" y="590920"/>
                  </a:lnTo>
                  <a:cubicBezTo>
                    <a:pt x="2431821" y="603568"/>
                    <a:pt x="2421568" y="613821"/>
                    <a:pt x="2408920" y="613821"/>
                  </a:cubicBezTo>
                  <a:lnTo>
                    <a:pt x="22902" y="613821"/>
                  </a:lnTo>
                  <a:cubicBezTo>
                    <a:pt x="10253" y="613821"/>
                    <a:pt x="0" y="603568"/>
                    <a:pt x="0" y="590920"/>
                  </a:cubicBezTo>
                  <a:lnTo>
                    <a:pt x="0" y="22902"/>
                  </a:lnTo>
                  <a:cubicBezTo>
                    <a:pt x="0" y="10253"/>
                    <a:pt x="10253" y="0"/>
                    <a:pt x="22902"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9" name="TextBox 9"/>
            <p:cNvSpPr txBox="1"/>
            <p:nvPr/>
          </p:nvSpPr>
          <p:spPr>
            <a:xfrm>
              <a:off x="0" y="-28575"/>
              <a:ext cx="2431821"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10" name="Group 10"/>
          <p:cNvGrpSpPr/>
          <p:nvPr/>
        </p:nvGrpSpPr>
        <p:grpSpPr>
          <a:xfrm>
            <a:off x="399484" y="1564438"/>
            <a:ext cx="6761032" cy="647012"/>
            <a:chOff x="0" y="0"/>
            <a:chExt cx="2431821" cy="232718"/>
          </a:xfrm>
        </p:grpSpPr>
        <p:sp>
          <p:nvSpPr>
            <p:cNvPr id="11" name="Freeform 11"/>
            <p:cNvSpPr/>
            <p:nvPr/>
          </p:nvSpPr>
          <p:spPr>
            <a:xfrm>
              <a:off x="0" y="0"/>
              <a:ext cx="2431821" cy="232718"/>
            </a:xfrm>
            <a:custGeom>
              <a:avLst/>
              <a:gdLst/>
              <a:ahLst/>
              <a:cxnLst/>
              <a:rect l="l" t="t" r="r" b="b"/>
              <a:pathLst>
                <a:path w="2431821" h="232718">
                  <a:moveTo>
                    <a:pt x="0" y="0"/>
                  </a:moveTo>
                  <a:lnTo>
                    <a:pt x="2431821" y="0"/>
                  </a:lnTo>
                  <a:lnTo>
                    <a:pt x="2431821" y="232718"/>
                  </a:lnTo>
                  <a:lnTo>
                    <a:pt x="0" y="232718"/>
                  </a:lnTo>
                  <a:close/>
                </a:path>
              </a:pathLst>
            </a:custGeom>
            <a:solidFill>
              <a:srgbClr val="FFFFFF"/>
            </a:solidFill>
          </p:spPr>
          <p:txBody>
            <a:bodyPr/>
            <a:lstStyle/>
            <a:p>
              <a:endParaRPr lang="de-DE"/>
            </a:p>
          </p:txBody>
        </p:sp>
        <p:sp>
          <p:nvSpPr>
            <p:cNvPr id="12" name="TextBox 12"/>
            <p:cNvSpPr txBox="1"/>
            <p:nvPr/>
          </p:nvSpPr>
          <p:spPr>
            <a:xfrm>
              <a:off x="0" y="-28575"/>
              <a:ext cx="2431821" cy="261293"/>
            </a:xfrm>
            <a:prstGeom prst="rect">
              <a:avLst/>
            </a:prstGeom>
          </p:spPr>
          <p:txBody>
            <a:bodyPr lIns="50616" tIns="50616" rIns="50616" bIns="50616" rtlCol="0" anchor="ctr"/>
            <a:lstStyle/>
            <a:p>
              <a:pPr algn="ctr">
                <a:lnSpc>
                  <a:spcPts val="1680"/>
                </a:lnSpc>
              </a:pPr>
              <a:endParaRPr/>
            </a:p>
          </p:txBody>
        </p:sp>
      </p:grpSp>
      <p:sp>
        <p:nvSpPr>
          <p:cNvPr id="13" name="TextBox 13"/>
          <p:cNvSpPr txBox="1"/>
          <p:nvPr/>
        </p:nvSpPr>
        <p:spPr>
          <a:xfrm>
            <a:off x="660154" y="173628"/>
            <a:ext cx="6791846" cy="1259713"/>
          </a:xfrm>
          <a:prstGeom prst="rect">
            <a:avLst/>
          </a:prstGeom>
        </p:spPr>
        <p:txBody>
          <a:bodyPr lIns="0" tIns="0" rIns="0" bIns="0" rtlCol="0" anchor="t">
            <a:spAutoFit/>
          </a:bodyPr>
          <a:lstStyle/>
          <a:p>
            <a:pPr algn="l">
              <a:lnSpc>
                <a:spcPts val="3538"/>
              </a:lnSpc>
            </a:pPr>
            <a:r>
              <a:rPr lang="en-US" sz="2900">
                <a:solidFill>
                  <a:srgbClr val="FFFFFF"/>
                </a:solidFill>
                <a:latin typeface="Lexend Deca Medium"/>
                <a:ea typeface="Lexend Deca Medium"/>
                <a:cs typeface="Lexend Deca Medium"/>
                <a:sym typeface="Lexend Deca"/>
              </a:rPr>
              <a:t> </a:t>
            </a:r>
          </a:p>
          <a:p>
            <a:pPr algn="l">
              <a:lnSpc>
                <a:spcPts val="3294"/>
              </a:lnSpc>
            </a:pPr>
            <a:r>
              <a:rPr lang="en-US" sz="2700">
                <a:solidFill>
                  <a:srgbClr val="FFFFFF"/>
                </a:solidFill>
                <a:latin typeface="Lexend Deca Medium"/>
                <a:ea typeface="Lexend Deca Medium"/>
                <a:cs typeface="Lexend Deca Medium"/>
                <a:sym typeface="Lexend Deca"/>
              </a:rPr>
              <a:t>Erfinde ein Datenrätsel!</a:t>
            </a:r>
          </a:p>
          <a:p>
            <a:pPr algn="l">
              <a:lnSpc>
                <a:spcPts val="3294"/>
              </a:lnSpc>
            </a:pPr>
            <a:endParaRPr lang="en-US" sz="2700">
              <a:solidFill>
                <a:srgbClr val="FFFFFF"/>
              </a:solidFill>
              <a:latin typeface="Lexend Deca Medium"/>
              <a:ea typeface="Lexend Deca Medium"/>
              <a:cs typeface="Lexend Deca Medium"/>
              <a:sym typeface="Lexend Deca"/>
            </a:endParaRPr>
          </a:p>
        </p:txBody>
      </p:sp>
      <p:sp>
        <p:nvSpPr>
          <p:cNvPr id="14" name="Freeform 14"/>
          <p:cNvSpPr/>
          <p:nvPr/>
        </p:nvSpPr>
        <p:spPr>
          <a:xfrm>
            <a:off x="616345" y="1659345"/>
            <a:ext cx="347676" cy="347676"/>
          </a:xfrm>
          <a:custGeom>
            <a:avLst/>
            <a:gdLst/>
            <a:ahLst/>
            <a:cxnLst/>
            <a:rect l="l" t="t" r="r" b="b"/>
            <a:pathLst>
              <a:path w="347676" h="347676">
                <a:moveTo>
                  <a:pt x="0" y="0"/>
                </a:moveTo>
                <a:lnTo>
                  <a:pt x="347677" y="0"/>
                </a:lnTo>
                <a:lnTo>
                  <a:pt x="347677" y="347677"/>
                </a:lnTo>
                <a:lnTo>
                  <a:pt x="0" y="34767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5" name="Freeform 15"/>
          <p:cNvSpPr/>
          <p:nvPr/>
        </p:nvSpPr>
        <p:spPr>
          <a:xfrm>
            <a:off x="4651521" y="576962"/>
            <a:ext cx="532995" cy="453046"/>
          </a:xfrm>
          <a:custGeom>
            <a:avLst/>
            <a:gdLst/>
            <a:ahLst/>
            <a:cxnLst/>
            <a:rect l="l" t="t" r="r" b="b"/>
            <a:pathLst>
              <a:path w="532995" h="453046">
                <a:moveTo>
                  <a:pt x="0" y="0"/>
                </a:moveTo>
                <a:lnTo>
                  <a:pt x="532995" y="0"/>
                </a:lnTo>
                <a:lnTo>
                  <a:pt x="532995" y="453046"/>
                </a:lnTo>
                <a:lnTo>
                  <a:pt x="0" y="453046"/>
                </a:lnTo>
                <a:lnTo>
                  <a:pt x="0" y="0"/>
                </a:lnTo>
                <a:close/>
              </a:path>
            </a:pathLst>
          </a:custGeom>
          <a:blipFill>
            <a:blip r:embed="rId4"/>
            <a:stretch>
              <a:fillRect/>
            </a:stretch>
          </a:blipFill>
        </p:spPr>
        <p:txBody>
          <a:bodyPr/>
          <a:lstStyle/>
          <a:p>
            <a:endParaRPr lang="de-DE"/>
          </a:p>
        </p:txBody>
      </p:sp>
      <p:sp>
        <p:nvSpPr>
          <p:cNvPr id="16" name="TextBox 16"/>
          <p:cNvSpPr txBox="1"/>
          <p:nvPr/>
        </p:nvSpPr>
        <p:spPr>
          <a:xfrm>
            <a:off x="1085431" y="1677306"/>
            <a:ext cx="5985067" cy="4257675"/>
          </a:xfrm>
          <a:prstGeom prst="rect">
            <a:avLst/>
          </a:prstGeom>
        </p:spPr>
        <p:txBody>
          <a:bodyPr lIns="0" tIns="0" rIns="0" bIns="0" rtlCol="0" anchor="t">
            <a:spAutoFit/>
          </a:bodyPr>
          <a:lstStyle/>
          <a:p>
            <a:pPr algn="l">
              <a:lnSpc>
                <a:spcPts val="2100"/>
              </a:lnSpc>
            </a:pPr>
            <a:r>
              <a:rPr lang="en-US" sz="1500">
                <a:solidFill>
                  <a:srgbClr val="000000"/>
                </a:solidFill>
                <a:latin typeface="Lexend Deca Medium"/>
                <a:ea typeface="Lexend Deca Medium"/>
                <a:cs typeface="Lexend Deca Medium"/>
                <a:sym typeface="Lexend Deca"/>
              </a:rPr>
              <a:t>Erstelle ein Rätsel, in dem es um Daten geht, die im Internet geheim bleiben müssen.</a:t>
            </a:r>
          </a:p>
          <a:p>
            <a:pPr marL="323850" lvl="1" indent="-161925" algn="l">
              <a:lnSpc>
                <a:spcPts val="2100"/>
              </a:lnSpc>
              <a:buAutoNum type="arabicPeriod"/>
            </a:pPr>
            <a:r>
              <a:rPr lang="en-US" sz="1500">
                <a:solidFill>
                  <a:srgbClr val="000000"/>
                </a:solidFill>
                <a:latin typeface="Lexend Deca Medium"/>
                <a:ea typeface="Lexend Deca Medium"/>
                <a:cs typeface="Lexend Deca Medium"/>
                <a:sym typeface="Lexend Deca"/>
              </a:rPr>
              <a:t> Denke dir drei bis fünf geheime Daten aus.</a:t>
            </a:r>
          </a:p>
          <a:p>
            <a:pPr marL="323850" lvl="1" indent="-161925" algn="l">
              <a:lnSpc>
                <a:spcPts val="2100"/>
              </a:lnSpc>
              <a:buAutoNum type="arabicPeriod"/>
            </a:pPr>
            <a:r>
              <a:rPr lang="en-US" sz="1500">
                <a:solidFill>
                  <a:srgbClr val="000000"/>
                </a:solidFill>
                <a:latin typeface="Lexend Deca Medium"/>
                <a:ea typeface="Lexend Deca Medium"/>
                <a:cs typeface="Lexend Deca Medium"/>
                <a:sym typeface="Lexend Deca"/>
              </a:rPr>
              <a:t> Schreibe zu jedem Wort eine Hinweisfrage, die erklärt, warum diese Information geheim bleiben muss.</a:t>
            </a:r>
          </a:p>
          <a:p>
            <a:pPr marL="323850" lvl="1" indent="-161925" algn="l">
              <a:lnSpc>
                <a:spcPts val="2100"/>
              </a:lnSpc>
              <a:buAutoNum type="arabicPeriod"/>
            </a:pPr>
            <a:r>
              <a:rPr lang="en-US" sz="1500">
                <a:solidFill>
                  <a:srgbClr val="000000"/>
                </a:solidFill>
                <a:latin typeface="Lexend Deca Medium"/>
                <a:ea typeface="Lexend Deca Medium"/>
                <a:cs typeface="Lexend Deca Medium"/>
                <a:sym typeface="Lexend Deca"/>
              </a:rPr>
              <a:t> Können die anderen Kinder dein Rätsel lösen?  </a:t>
            </a:r>
          </a:p>
          <a:p>
            <a:pPr algn="l">
              <a:lnSpc>
                <a:spcPts val="2100"/>
              </a:lnSpc>
            </a:pPr>
            <a:endParaRPr lang="en-US" sz="1500">
              <a:solidFill>
                <a:srgbClr val="000000"/>
              </a:solidFill>
              <a:latin typeface="Lexend Deca Medium"/>
              <a:ea typeface="Lexend Deca Medium"/>
              <a:cs typeface="Lexend Deca Medium"/>
              <a:sym typeface="Lexend Deca"/>
            </a:endParaRPr>
          </a:p>
          <a:p>
            <a:pPr algn="l">
              <a:lnSpc>
                <a:spcPts val="2100"/>
              </a:lnSpc>
            </a:pPr>
            <a:r>
              <a:rPr lang="en-US" sz="1500">
                <a:solidFill>
                  <a:srgbClr val="000000"/>
                </a:solidFill>
                <a:latin typeface="Lexend Deca Medium"/>
                <a:ea typeface="Lexend Deca Medium"/>
                <a:cs typeface="Lexend Deca Medium"/>
                <a:sym typeface="Lexend Deca"/>
              </a:rPr>
              <a:t>Zusatzherausforderung: </a:t>
            </a:r>
          </a:p>
          <a:p>
            <a:pPr algn="l">
              <a:lnSpc>
                <a:spcPts val="2100"/>
              </a:lnSpc>
            </a:pPr>
            <a:r>
              <a:rPr lang="en-US" sz="1500">
                <a:solidFill>
                  <a:srgbClr val="000000"/>
                </a:solidFill>
                <a:latin typeface="Lexend Deca Medium"/>
                <a:ea typeface="Lexend Deca Medium"/>
                <a:cs typeface="Lexend Deca Medium"/>
                <a:sym typeface="Lexend Deca"/>
              </a:rPr>
              <a:t>Schaffst du es, ein Kreuzworträtsel zu erstellen</a:t>
            </a:r>
          </a:p>
          <a:p>
            <a:pPr algn="l">
              <a:lnSpc>
                <a:spcPts val="2100"/>
              </a:lnSpc>
            </a:pPr>
            <a:endParaRPr lang="en-US" sz="1500">
              <a:solidFill>
                <a:srgbClr val="000000"/>
              </a:solidFill>
              <a:latin typeface="Lexend Deca Medium"/>
              <a:ea typeface="Lexend Deca Medium"/>
              <a:cs typeface="Lexend Deca Medium"/>
              <a:sym typeface="Lexend Deca"/>
            </a:endParaRPr>
          </a:p>
          <a:p>
            <a:pPr algn="l">
              <a:lnSpc>
                <a:spcPts val="2100"/>
              </a:lnSpc>
            </a:pPr>
            <a:endParaRPr lang="en-US" sz="1500">
              <a:solidFill>
                <a:srgbClr val="000000"/>
              </a:solidFill>
              <a:latin typeface="Lexend Deca Medium"/>
              <a:ea typeface="Lexend Deca Medium"/>
              <a:cs typeface="Lexend Deca Medium"/>
              <a:sym typeface="Lexend Deca"/>
            </a:endParaRPr>
          </a:p>
          <a:p>
            <a:pPr algn="l">
              <a:lnSpc>
                <a:spcPts val="2100"/>
              </a:lnSpc>
            </a:pPr>
            <a:endParaRPr lang="en-US" sz="1500">
              <a:solidFill>
                <a:srgbClr val="000000"/>
              </a:solidFill>
              <a:latin typeface="Lexend Deca Medium"/>
              <a:ea typeface="Lexend Deca Medium"/>
              <a:cs typeface="Lexend Deca Medium"/>
              <a:sym typeface="Lexend Deca"/>
            </a:endParaRPr>
          </a:p>
          <a:p>
            <a:pPr algn="l">
              <a:lnSpc>
                <a:spcPts val="2100"/>
              </a:lnSpc>
            </a:pPr>
            <a:endParaRPr lang="en-US" sz="1500">
              <a:solidFill>
                <a:srgbClr val="000000"/>
              </a:solidFill>
              <a:latin typeface="Lexend Deca Medium"/>
              <a:ea typeface="Lexend Deca Medium"/>
              <a:cs typeface="Lexend Deca Medium"/>
              <a:sym typeface="Lexend Deca"/>
            </a:endParaRPr>
          </a:p>
          <a:p>
            <a:pPr algn="l">
              <a:lnSpc>
                <a:spcPts val="2100"/>
              </a:lnSpc>
            </a:pPr>
            <a:endParaRPr lang="en-US" sz="1500">
              <a:solidFill>
                <a:srgbClr val="000000"/>
              </a:solidFill>
              <a:latin typeface="Lexend Deca Medium"/>
              <a:ea typeface="Lexend Deca Medium"/>
              <a:cs typeface="Lexend Deca Medium"/>
              <a:sym typeface="Lexend Deca"/>
            </a:endParaRPr>
          </a:p>
          <a:p>
            <a:pPr algn="l">
              <a:lnSpc>
                <a:spcPts val="2100"/>
              </a:lnSpc>
            </a:pPr>
            <a:endParaRPr lang="en-US" sz="1500">
              <a:solidFill>
                <a:srgbClr val="000000"/>
              </a:solidFill>
              <a:latin typeface="Lexend Deca Medium"/>
              <a:ea typeface="Lexend Deca Medium"/>
              <a:cs typeface="Lexend Deca Medium"/>
              <a:sym typeface="Lexend Deca"/>
            </a:endParaRPr>
          </a:p>
          <a:p>
            <a:pPr algn="l">
              <a:lnSpc>
                <a:spcPts val="2100"/>
              </a:lnSpc>
            </a:pPr>
            <a:endParaRPr lang="en-US" sz="1500">
              <a:solidFill>
                <a:srgbClr val="000000"/>
              </a:solidFill>
              <a:latin typeface="Lexend Deca Medium"/>
              <a:ea typeface="Lexend Deca Medium"/>
              <a:cs typeface="Lexend Deca Medium"/>
              <a:sym typeface="Lexend Deca"/>
            </a:endParaRPr>
          </a:p>
        </p:txBody>
      </p:sp>
      <p:sp>
        <p:nvSpPr>
          <p:cNvPr id="17" name="TextBox 17"/>
          <p:cNvSpPr txBox="1"/>
          <p:nvPr/>
        </p:nvSpPr>
        <p:spPr>
          <a:xfrm>
            <a:off x="660154" y="1015001"/>
            <a:ext cx="6791846" cy="323215"/>
          </a:xfrm>
          <a:prstGeom prst="rect">
            <a:avLst/>
          </a:prstGeom>
        </p:spPr>
        <p:txBody>
          <a:bodyPr lIns="0" tIns="0" rIns="0" bIns="0" rtlCol="0" anchor="t">
            <a:spAutoFit/>
          </a:bodyPr>
          <a:lstStyle/>
          <a:p>
            <a:pPr algn="l">
              <a:lnSpc>
                <a:spcPts val="2659"/>
              </a:lnSpc>
            </a:pPr>
            <a:r>
              <a:rPr lang="en-US" sz="1899">
                <a:solidFill>
                  <a:srgbClr val="FFFFFF"/>
                </a:solidFill>
                <a:latin typeface="Lexend Deca Medium"/>
                <a:ea typeface="Lexend Deca Medium"/>
                <a:cs typeface="Lexend Deca Medium"/>
                <a:sym typeface="Lexend Deca"/>
              </a:rPr>
              <a:t>Profiauftrag zur Entdeckerseite 3: Datensicherheit</a:t>
            </a:r>
          </a:p>
        </p:txBody>
      </p:sp>
      <p:grpSp>
        <p:nvGrpSpPr>
          <p:cNvPr id="18" name="Group 18"/>
          <p:cNvGrpSpPr/>
          <p:nvPr/>
        </p:nvGrpSpPr>
        <p:grpSpPr>
          <a:xfrm>
            <a:off x="399484" y="5505014"/>
            <a:ext cx="7017861" cy="4562349"/>
            <a:chOff x="0" y="0"/>
            <a:chExt cx="9357148" cy="6083133"/>
          </a:xfrm>
        </p:grpSpPr>
        <p:sp>
          <p:nvSpPr>
            <p:cNvPr id="19" name="TextBox 19"/>
            <p:cNvSpPr txBox="1"/>
            <p:nvPr/>
          </p:nvSpPr>
          <p:spPr>
            <a:xfrm>
              <a:off x="203920" y="894655"/>
              <a:ext cx="7643459" cy="908473"/>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Das wird eine Profiauftrag: Überlegt gemeinsam: Was kann ich machen, wenn mir langweilig ist? Gestaltet ein Klassenplakat mit den besten Freizeit-Tipps.</a:t>
              </a:r>
            </a:p>
          </p:txBody>
        </p:sp>
        <p:grpSp>
          <p:nvGrpSpPr>
            <p:cNvPr id="20" name="Group 20"/>
            <p:cNvGrpSpPr/>
            <p:nvPr/>
          </p:nvGrpSpPr>
          <p:grpSpPr>
            <a:xfrm>
              <a:off x="0" y="0"/>
              <a:ext cx="9055795" cy="6083133"/>
              <a:chOff x="0" y="0"/>
              <a:chExt cx="2434044" cy="1635043"/>
            </a:xfrm>
          </p:grpSpPr>
          <p:sp>
            <p:nvSpPr>
              <p:cNvPr id="21" name="Freeform 21"/>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22" name="TextBox 22"/>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23" name="Group 23"/>
            <p:cNvGrpSpPr/>
            <p:nvPr/>
          </p:nvGrpSpPr>
          <p:grpSpPr>
            <a:xfrm>
              <a:off x="26611" y="0"/>
              <a:ext cx="9003885" cy="2275423"/>
              <a:chOff x="0" y="0"/>
              <a:chExt cx="2428901" cy="613821"/>
            </a:xfrm>
          </p:grpSpPr>
          <p:sp>
            <p:nvSpPr>
              <p:cNvPr id="24" name="Freeform 24"/>
              <p:cNvSpPr/>
              <p:nvPr/>
            </p:nvSpPr>
            <p:spPr>
              <a:xfrm>
                <a:off x="0" y="0"/>
                <a:ext cx="2428901" cy="613821"/>
              </a:xfrm>
              <a:custGeom>
                <a:avLst/>
                <a:gdLst/>
                <a:ahLst/>
                <a:cxnLst/>
                <a:rect l="l" t="t" r="r" b="b"/>
                <a:pathLst>
                  <a:path w="2428901" h="613821">
                    <a:moveTo>
                      <a:pt x="22929" y="0"/>
                    </a:moveTo>
                    <a:lnTo>
                      <a:pt x="2405972" y="0"/>
                    </a:lnTo>
                    <a:cubicBezTo>
                      <a:pt x="2418635" y="0"/>
                      <a:pt x="2428901" y="10266"/>
                      <a:pt x="2428901" y="22929"/>
                    </a:cubicBezTo>
                    <a:lnTo>
                      <a:pt x="2428901" y="590892"/>
                    </a:lnTo>
                    <a:cubicBezTo>
                      <a:pt x="2428901" y="603556"/>
                      <a:pt x="2418635" y="613821"/>
                      <a:pt x="2405972" y="613821"/>
                    </a:cubicBezTo>
                    <a:lnTo>
                      <a:pt x="22929" y="613821"/>
                    </a:lnTo>
                    <a:cubicBezTo>
                      <a:pt x="10266" y="613821"/>
                      <a:pt x="0" y="603556"/>
                      <a:pt x="0" y="590892"/>
                    </a:cubicBezTo>
                    <a:lnTo>
                      <a:pt x="0" y="22929"/>
                    </a:lnTo>
                    <a:cubicBezTo>
                      <a:pt x="0" y="10266"/>
                      <a:pt x="10266" y="0"/>
                      <a:pt x="2292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25" name="TextBox 25"/>
              <p:cNvSpPr txBox="1"/>
              <p:nvPr/>
            </p:nvSpPr>
            <p:spPr>
              <a:xfrm>
                <a:off x="0" y="-28575"/>
                <a:ext cx="2428901"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26" name="Group 26"/>
            <p:cNvGrpSpPr/>
            <p:nvPr/>
          </p:nvGrpSpPr>
          <p:grpSpPr>
            <a:xfrm>
              <a:off x="26611" y="1538337"/>
              <a:ext cx="9013498" cy="938884"/>
              <a:chOff x="0" y="0"/>
              <a:chExt cx="2431494" cy="253275"/>
            </a:xfrm>
          </p:grpSpPr>
          <p:sp>
            <p:nvSpPr>
              <p:cNvPr id="27" name="Freeform 27"/>
              <p:cNvSpPr/>
              <p:nvPr/>
            </p:nvSpPr>
            <p:spPr>
              <a:xfrm>
                <a:off x="0" y="0"/>
                <a:ext cx="2431494" cy="253275"/>
              </a:xfrm>
              <a:custGeom>
                <a:avLst/>
                <a:gdLst/>
                <a:ahLst/>
                <a:cxnLst/>
                <a:rect l="l" t="t" r="r" b="b"/>
                <a:pathLst>
                  <a:path w="2431494" h="253275">
                    <a:moveTo>
                      <a:pt x="0" y="0"/>
                    </a:moveTo>
                    <a:lnTo>
                      <a:pt x="2431494" y="0"/>
                    </a:lnTo>
                    <a:lnTo>
                      <a:pt x="2431494" y="253275"/>
                    </a:lnTo>
                    <a:lnTo>
                      <a:pt x="0" y="253275"/>
                    </a:lnTo>
                    <a:close/>
                  </a:path>
                </a:pathLst>
              </a:custGeom>
              <a:solidFill>
                <a:srgbClr val="FFFFFF"/>
              </a:solidFill>
            </p:spPr>
            <p:txBody>
              <a:bodyPr/>
              <a:lstStyle/>
              <a:p>
                <a:endParaRPr lang="de-DE"/>
              </a:p>
            </p:txBody>
          </p:sp>
          <p:sp>
            <p:nvSpPr>
              <p:cNvPr id="28" name="TextBox 28"/>
              <p:cNvSpPr txBox="1"/>
              <p:nvPr/>
            </p:nvSpPr>
            <p:spPr>
              <a:xfrm>
                <a:off x="0" y="-28575"/>
                <a:ext cx="2431494" cy="281850"/>
              </a:xfrm>
              <a:prstGeom prst="rect">
                <a:avLst/>
              </a:prstGeom>
            </p:spPr>
            <p:txBody>
              <a:bodyPr lIns="50616" tIns="50616" rIns="50616" bIns="50616" rtlCol="0" anchor="ctr"/>
              <a:lstStyle/>
              <a:p>
                <a:pPr algn="ctr">
                  <a:lnSpc>
                    <a:spcPts val="1680"/>
                  </a:lnSpc>
                </a:pPr>
                <a:endParaRPr/>
              </a:p>
            </p:txBody>
          </p:sp>
        </p:grpSp>
        <p:sp>
          <p:nvSpPr>
            <p:cNvPr id="29" name="Freeform 29"/>
            <p:cNvSpPr/>
            <p:nvPr/>
          </p:nvSpPr>
          <p:spPr>
            <a:xfrm>
              <a:off x="242942" y="1741081"/>
              <a:ext cx="463568" cy="463568"/>
            </a:xfrm>
            <a:custGeom>
              <a:avLst/>
              <a:gdLst/>
              <a:ahLst/>
              <a:cxnLst/>
              <a:rect l="l" t="t" r="r" b="b"/>
              <a:pathLst>
                <a:path w="463568" h="463568">
                  <a:moveTo>
                    <a:pt x="0" y="0"/>
                  </a:moveTo>
                  <a:lnTo>
                    <a:pt x="463569" y="0"/>
                  </a:lnTo>
                  <a:lnTo>
                    <a:pt x="463569" y="463568"/>
                  </a:lnTo>
                  <a:lnTo>
                    <a:pt x="0" y="46356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0" name="Freeform 30"/>
            <p:cNvSpPr/>
            <p:nvPr/>
          </p:nvSpPr>
          <p:spPr>
            <a:xfrm>
              <a:off x="5718490" y="3467820"/>
              <a:ext cx="2615312" cy="2615312"/>
            </a:xfrm>
            <a:custGeom>
              <a:avLst/>
              <a:gdLst/>
              <a:ahLst/>
              <a:cxnLst/>
              <a:rect l="l" t="t" r="r" b="b"/>
              <a:pathLst>
                <a:path w="2615312" h="2615312">
                  <a:moveTo>
                    <a:pt x="0" y="0"/>
                  </a:moveTo>
                  <a:lnTo>
                    <a:pt x="2615312" y="0"/>
                  </a:lnTo>
                  <a:lnTo>
                    <a:pt x="2615312" y="2615313"/>
                  </a:lnTo>
                  <a:lnTo>
                    <a:pt x="0" y="2615313"/>
                  </a:lnTo>
                  <a:lnTo>
                    <a:pt x="0" y="0"/>
                  </a:lnTo>
                  <a:close/>
                </a:path>
              </a:pathLst>
            </a:custGeom>
            <a:blipFill>
              <a:blip r:embed="rId5"/>
              <a:stretch>
                <a:fillRect/>
              </a:stretch>
            </a:blipFill>
          </p:spPr>
          <p:txBody>
            <a:bodyPr/>
            <a:lstStyle/>
            <a:p>
              <a:endParaRPr lang="de-DE"/>
            </a:p>
          </p:txBody>
        </p:sp>
        <p:sp>
          <p:nvSpPr>
            <p:cNvPr id="31" name="TextBox 31"/>
            <p:cNvSpPr txBox="1"/>
            <p:nvPr/>
          </p:nvSpPr>
          <p:spPr>
            <a:xfrm>
              <a:off x="301354" y="186909"/>
              <a:ext cx="9055795" cy="546481"/>
            </a:xfrm>
            <a:prstGeom prst="rect">
              <a:avLst/>
            </a:prstGeom>
          </p:spPr>
          <p:txBody>
            <a:bodyPr lIns="0" tIns="0" rIns="0" bIns="0" rtlCol="0" anchor="t">
              <a:spAutoFit/>
            </a:bodyPr>
            <a:lstStyle/>
            <a:p>
              <a:pPr algn="l">
                <a:lnSpc>
                  <a:spcPts val="3294"/>
                </a:lnSpc>
              </a:pPr>
              <a:r>
                <a:rPr lang="en-US" sz="2700">
                  <a:solidFill>
                    <a:srgbClr val="FFFFFF"/>
                  </a:solidFill>
                  <a:latin typeface="Lexend Deca Medium"/>
                  <a:ea typeface="Lexend Deca Medium"/>
                  <a:cs typeface="Lexend Deca Medium"/>
                  <a:sym typeface="Lexend Deca"/>
                </a:rPr>
                <a:t>Ich kann “zaubern”!</a:t>
              </a:r>
            </a:p>
          </p:txBody>
        </p:sp>
        <p:sp>
          <p:nvSpPr>
            <p:cNvPr id="32" name="TextBox 32"/>
            <p:cNvSpPr txBox="1"/>
            <p:nvPr/>
          </p:nvSpPr>
          <p:spPr>
            <a:xfrm>
              <a:off x="301354" y="816924"/>
              <a:ext cx="9055795" cy="418253"/>
            </a:xfrm>
            <a:prstGeom prst="rect">
              <a:avLst/>
            </a:prstGeom>
          </p:spPr>
          <p:txBody>
            <a:bodyPr lIns="0" tIns="0" rIns="0" bIns="0" rtlCol="0" anchor="t">
              <a:spAutoFit/>
            </a:bodyPr>
            <a:lstStyle/>
            <a:p>
              <a:pPr algn="l">
                <a:lnSpc>
                  <a:spcPts val="2659"/>
                </a:lnSpc>
              </a:pPr>
              <a:r>
                <a:rPr lang="en-US" sz="1899">
                  <a:solidFill>
                    <a:srgbClr val="FFFFFF"/>
                  </a:solidFill>
                  <a:latin typeface="Lexend Deca Medium"/>
                  <a:ea typeface="Lexend Deca Medium"/>
                  <a:cs typeface="Lexend Deca Medium"/>
                  <a:sym typeface="Lexend Deca"/>
                </a:rPr>
                <a:t>Profiauftrag zur Entdeckerseite 4: Passwortsicherheit</a:t>
              </a:r>
            </a:p>
          </p:txBody>
        </p:sp>
        <p:sp>
          <p:nvSpPr>
            <p:cNvPr id="33" name="TextBox 33"/>
            <p:cNvSpPr txBox="1"/>
            <p:nvPr/>
          </p:nvSpPr>
          <p:spPr>
            <a:xfrm>
              <a:off x="822868" y="1774553"/>
              <a:ext cx="8207628" cy="4244975"/>
            </a:xfrm>
            <a:prstGeom prst="rect">
              <a:avLst/>
            </a:prstGeom>
          </p:spPr>
          <p:txBody>
            <a:bodyPr lIns="0" tIns="0" rIns="0" bIns="0" rtlCol="0" anchor="t">
              <a:spAutoFit/>
            </a:bodyPr>
            <a:lstStyle/>
            <a:p>
              <a:pPr algn="l">
                <a:lnSpc>
                  <a:spcPts val="2100"/>
                </a:lnSpc>
              </a:pPr>
              <a:r>
                <a:rPr lang="en-US" sz="1500">
                  <a:solidFill>
                    <a:srgbClr val="000000"/>
                  </a:solidFill>
                  <a:latin typeface="Lexend Deca Medium"/>
                  <a:ea typeface="Lexend Deca Medium"/>
                  <a:cs typeface="Lexend Deca Medium"/>
                  <a:sym typeface="Lexend Deca"/>
                </a:rPr>
                <a:t>Passwörter sollen viele unterschiedliche Zeichen enthalten:</a:t>
              </a:r>
            </a:p>
            <a:p>
              <a:pPr algn="l">
                <a:lnSpc>
                  <a:spcPts val="2100"/>
                </a:lnSpc>
              </a:pPr>
              <a:r>
                <a:rPr lang="en-US" sz="1500">
                  <a:solidFill>
                    <a:srgbClr val="000000"/>
                  </a:solidFill>
                  <a:latin typeface="Lexend Deca Medium"/>
                  <a:ea typeface="Lexend Deca Medium"/>
                  <a:cs typeface="Lexend Deca Medium"/>
                  <a:sym typeface="Lexend Deca"/>
                </a:rPr>
                <a:t>Denke dir zwei einfache Wörter aus und verwandle sie </a:t>
              </a:r>
            </a:p>
            <a:p>
              <a:pPr algn="l">
                <a:lnSpc>
                  <a:spcPts val="2100"/>
                </a:lnSpc>
              </a:pPr>
              <a:r>
                <a:rPr lang="en-US" sz="1500">
                  <a:solidFill>
                    <a:srgbClr val="000000"/>
                  </a:solidFill>
                  <a:latin typeface="Lexend Deca Medium"/>
                  <a:ea typeface="Lexend Deca Medium"/>
                  <a:cs typeface="Lexend Deca Medium"/>
                  <a:sym typeface="Lexend Deca"/>
                </a:rPr>
                <a:t>in superstarke Passwörter. Schreibe die Verwandlungsregeln auf.</a:t>
              </a:r>
            </a:p>
            <a:p>
              <a:pPr algn="l">
                <a:lnSpc>
                  <a:spcPts val="2100"/>
                </a:lnSpc>
              </a:pPr>
              <a:endParaRPr lang="en-US" sz="1500">
                <a:solidFill>
                  <a:srgbClr val="000000"/>
                </a:solidFill>
                <a:latin typeface="Lexend Deca Medium"/>
                <a:ea typeface="Lexend Deca Medium"/>
                <a:cs typeface="Lexend Deca Medium"/>
                <a:sym typeface="Lexend Deca"/>
              </a:endParaRPr>
            </a:p>
            <a:p>
              <a:pPr algn="l">
                <a:lnSpc>
                  <a:spcPts val="2100"/>
                </a:lnSpc>
              </a:pPr>
              <a:r>
                <a:rPr lang="en-US" sz="1500">
                  <a:solidFill>
                    <a:srgbClr val="000000"/>
                  </a:solidFill>
                  <a:latin typeface="Lexend Deca Medium"/>
                  <a:ea typeface="Lexend Deca Medium"/>
                  <a:cs typeface="Lexend Deca Medium"/>
                  <a:sym typeface="Lexend Deca"/>
                </a:rPr>
                <a:t>Beispiel: Verzaubere das Wort “Erdbeere”.</a:t>
              </a:r>
            </a:p>
            <a:p>
              <a:pPr algn="l">
                <a:lnSpc>
                  <a:spcPts val="2100"/>
                </a:lnSpc>
              </a:pPr>
              <a:r>
                <a:rPr lang="en-US" sz="1500">
                  <a:solidFill>
                    <a:srgbClr val="000000"/>
                  </a:solidFill>
                  <a:latin typeface="Lexend Deca Medium"/>
                  <a:ea typeface="Lexend Deca Medium"/>
                  <a:cs typeface="Lexend Deca Medium"/>
                  <a:sym typeface="Lexend Deca"/>
                </a:rPr>
                <a:t> •  Buchstaben drehen</a:t>
              </a:r>
            </a:p>
            <a:p>
              <a:pPr algn="l">
                <a:lnSpc>
                  <a:spcPts val="2100"/>
                </a:lnSpc>
              </a:pPr>
              <a:r>
                <a:rPr lang="en-US" sz="1500">
                  <a:solidFill>
                    <a:srgbClr val="000000"/>
                  </a:solidFill>
                  <a:latin typeface="Lexend Deca Medium"/>
                  <a:ea typeface="Lexend Deca Medium"/>
                  <a:cs typeface="Lexend Deca Medium"/>
                  <a:sym typeface="Lexend Deca"/>
                </a:rPr>
                <a:t> •  Vokale austauschen</a:t>
              </a:r>
            </a:p>
            <a:p>
              <a:pPr algn="l">
                <a:lnSpc>
                  <a:spcPts val="2100"/>
                </a:lnSpc>
              </a:pPr>
              <a:r>
                <a:rPr lang="en-US" sz="1500">
                  <a:solidFill>
                    <a:srgbClr val="000000"/>
                  </a:solidFill>
                  <a:latin typeface="Lexend Deca Medium"/>
                  <a:ea typeface="Lexend Deca Medium"/>
                  <a:cs typeface="Lexend Deca Medium"/>
                  <a:sym typeface="Lexend Deca"/>
                </a:rPr>
                <a:t> •  Zahlen einbauen</a:t>
              </a:r>
            </a:p>
            <a:p>
              <a:pPr algn="l">
                <a:lnSpc>
                  <a:spcPts val="2100"/>
                </a:lnSpc>
              </a:pPr>
              <a:r>
                <a:rPr lang="en-US" sz="1500">
                  <a:solidFill>
                    <a:srgbClr val="000000"/>
                  </a:solidFill>
                  <a:latin typeface="Lexend Deca Medium"/>
                  <a:ea typeface="Lexend Deca Medium"/>
                  <a:cs typeface="Lexend Deca Medium"/>
                  <a:sym typeface="Lexend Deca"/>
                </a:rPr>
                <a:t> •  Sonderzeichen verstecken</a:t>
              </a:r>
            </a:p>
            <a:p>
              <a:pPr algn="l">
                <a:lnSpc>
                  <a:spcPts val="2100"/>
                </a:lnSpc>
              </a:pPr>
              <a:endParaRPr lang="en-US" sz="1500">
                <a:solidFill>
                  <a:srgbClr val="000000"/>
                </a:solidFill>
                <a:latin typeface="Lexend Deca Medium"/>
                <a:ea typeface="Lexend Deca Medium"/>
                <a:cs typeface="Lexend Deca Medium"/>
                <a:sym typeface="Lexend Deca"/>
              </a:endParaRPr>
            </a:p>
            <a:p>
              <a:pPr algn="l">
                <a:lnSpc>
                  <a:spcPts val="2100"/>
                </a:lnSpc>
              </a:pPr>
              <a:r>
                <a:rPr lang="en-US" sz="1500">
                  <a:solidFill>
                    <a:srgbClr val="000000"/>
                  </a:solidFill>
                  <a:latin typeface="Lexend Deca Medium"/>
                  <a:ea typeface="Lexend Deca Medium"/>
                  <a:cs typeface="Lexend Deca Medium"/>
                  <a:sym typeface="Lexend Deca"/>
                </a:rPr>
                <a:t>Aus Erdbeere wird 3rdB33r€!</a:t>
              </a:r>
            </a:p>
            <a:p>
              <a:pPr algn="l">
                <a:lnSpc>
                  <a:spcPts val="2100"/>
                </a:lnSpc>
                <a:spcBef>
                  <a:spcPct val="0"/>
                </a:spcBef>
              </a:pPr>
              <a:endParaRPr lang="en-US" sz="1500">
                <a:solidFill>
                  <a:srgbClr val="000000"/>
                </a:solidFill>
                <a:latin typeface="Lexend Deca Medium"/>
                <a:ea typeface="Lexend Deca Medium"/>
                <a:cs typeface="Lexend Deca Medium"/>
                <a:sym typeface="Lexend Dec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7098" y="344240"/>
            <a:ext cx="6791846" cy="4562349"/>
            <a:chOff x="0" y="0"/>
            <a:chExt cx="2434044" cy="1635043"/>
          </a:xfrm>
        </p:grpSpPr>
        <p:sp>
          <p:nvSpPr>
            <p:cNvPr id="3" name="Freeform 3"/>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5" name="Group 5"/>
          <p:cNvGrpSpPr/>
          <p:nvPr/>
        </p:nvGrpSpPr>
        <p:grpSpPr>
          <a:xfrm>
            <a:off x="397098" y="344240"/>
            <a:ext cx="6791846" cy="1812963"/>
            <a:chOff x="0" y="0"/>
            <a:chExt cx="2442904" cy="652090"/>
          </a:xfrm>
        </p:grpSpPr>
        <p:sp>
          <p:nvSpPr>
            <p:cNvPr id="6" name="Freeform 6"/>
            <p:cNvSpPr/>
            <p:nvPr/>
          </p:nvSpPr>
          <p:spPr>
            <a:xfrm>
              <a:off x="0" y="0"/>
              <a:ext cx="2442904" cy="652090"/>
            </a:xfrm>
            <a:custGeom>
              <a:avLst/>
              <a:gdLst/>
              <a:ahLst/>
              <a:cxnLst/>
              <a:rect l="l" t="t" r="r" b="b"/>
              <a:pathLst>
                <a:path w="2442904" h="652090">
                  <a:moveTo>
                    <a:pt x="22798" y="0"/>
                  </a:moveTo>
                  <a:lnTo>
                    <a:pt x="2420107" y="0"/>
                  </a:lnTo>
                  <a:cubicBezTo>
                    <a:pt x="2426153" y="0"/>
                    <a:pt x="2431952" y="2402"/>
                    <a:pt x="2436227" y="6677"/>
                  </a:cubicBezTo>
                  <a:cubicBezTo>
                    <a:pt x="2440502" y="10953"/>
                    <a:pt x="2442904" y="16751"/>
                    <a:pt x="2442904" y="22798"/>
                  </a:cubicBezTo>
                  <a:lnTo>
                    <a:pt x="2442904" y="629292"/>
                  </a:lnTo>
                  <a:cubicBezTo>
                    <a:pt x="2442904" y="635339"/>
                    <a:pt x="2440502" y="641137"/>
                    <a:pt x="2436227" y="645413"/>
                  </a:cubicBezTo>
                  <a:cubicBezTo>
                    <a:pt x="2431952" y="649688"/>
                    <a:pt x="2426153" y="652090"/>
                    <a:pt x="2420107" y="652090"/>
                  </a:cubicBezTo>
                  <a:lnTo>
                    <a:pt x="22798" y="652090"/>
                  </a:lnTo>
                  <a:cubicBezTo>
                    <a:pt x="16751" y="652090"/>
                    <a:pt x="10953" y="649688"/>
                    <a:pt x="6677" y="645413"/>
                  </a:cubicBezTo>
                  <a:cubicBezTo>
                    <a:pt x="2402" y="641137"/>
                    <a:pt x="0" y="635339"/>
                    <a:pt x="0" y="629292"/>
                  </a:cubicBezTo>
                  <a:lnTo>
                    <a:pt x="0" y="22798"/>
                  </a:lnTo>
                  <a:cubicBezTo>
                    <a:pt x="0" y="16751"/>
                    <a:pt x="2402" y="10953"/>
                    <a:pt x="6677" y="6677"/>
                  </a:cubicBezTo>
                  <a:cubicBezTo>
                    <a:pt x="10953" y="2402"/>
                    <a:pt x="16751" y="0"/>
                    <a:pt x="2279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42904" cy="680665"/>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sp>
        <p:nvSpPr>
          <p:cNvPr id="8" name="Freeform 8"/>
          <p:cNvSpPr/>
          <p:nvPr/>
        </p:nvSpPr>
        <p:spPr>
          <a:xfrm>
            <a:off x="4193953" y="421086"/>
            <a:ext cx="683015" cy="580563"/>
          </a:xfrm>
          <a:custGeom>
            <a:avLst/>
            <a:gdLst/>
            <a:ahLst/>
            <a:cxnLst/>
            <a:rect l="l" t="t" r="r" b="b"/>
            <a:pathLst>
              <a:path w="683015" h="580563">
                <a:moveTo>
                  <a:pt x="0" y="0"/>
                </a:moveTo>
                <a:lnTo>
                  <a:pt x="683015" y="0"/>
                </a:lnTo>
                <a:lnTo>
                  <a:pt x="683015" y="580563"/>
                </a:lnTo>
                <a:lnTo>
                  <a:pt x="0" y="580563"/>
                </a:lnTo>
                <a:lnTo>
                  <a:pt x="0" y="0"/>
                </a:lnTo>
                <a:close/>
              </a:path>
            </a:pathLst>
          </a:custGeom>
          <a:blipFill>
            <a:blip r:embed="rId2"/>
            <a:stretch>
              <a:fillRect/>
            </a:stretch>
          </a:blipFill>
        </p:spPr>
        <p:txBody>
          <a:bodyPr/>
          <a:lstStyle/>
          <a:p>
            <a:endParaRPr lang="de-DE"/>
          </a:p>
        </p:txBody>
      </p:sp>
      <p:sp>
        <p:nvSpPr>
          <p:cNvPr id="9" name="TextBox 9"/>
          <p:cNvSpPr txBox="1"/>
          <p:nvPr/>
        </p:nvSpPr>
        <p:spPr>
          <a:xfrm>
            <a:off x="507593" y="534867"/>
            <a:ext cx="6791846" cy="440309"/>
          </a:xfrm>
          <a:prstGeom prst="rect">
            <a:avLst/>
          </a:prstGeom>
        </p:spPr>
        <p:txBody>
          <a:bodyPr lIns="0" tIns="0" rIns="0" bIns="0" rtlCol="0" anchor="t">
            <a:spAutoFit/>
          </a:bodyPr>
          <a:lstStyle/>
          <a:p>
            <a:pPr algn="l">
              <a:lnSpc>
                <a:spcPts val="3538"/>
              </a:lnSpc>
            </a:pPr>
            <a:r>
              <a:rPr lang="en-US" sz="2900">
                <a:solidFill>
                  <a:srgbClr val="FFFFFF"/>
                </a:solidFill>
                <a:latin typeface="Lexend Deca Medium"/>
                <a:ea typeface="Lexend Deca Medium"/>
                <a:cs typeface="Lexend Deca Medium"/>
                <a:sym typeface="Lexend Deca"/>
              </a:rPr>
              <a:t> Unsere Chat-Regeln </a:t>
            </a:r>
          </a:p>
        </p:txBody>
      </p:sp>
      <p:sp>
        <p:nvSpPr>
          <p:cNvPr id="10" name="TextBox 10"/>
          <p:cNvSpPr txBox="1"/>
          <p:nvPr/>
        </p:nvSpPr>
        <p:spPr>
          <a:xfrm>
            <a:off x="622504" y="963549"/>
            <a:ext cx="6053597" cy="656590"/>
          </a:xfrm>
          <a:prstGeom prst="rect">
            <a:avLst/>
          </a:prstGeom>
        </p:spPr>
        <p:txBody>
          <a:bodyPr lIns="0" tIns="0" rIns="0" bIns="0" rtlCol="0" anchor="t">
            <a:spAutoFit/>
          </a:bodyPr>
          <a:lstStyle/>
          <a:p>
            <a:pPr algn="l">
              <a:lnSpc>
                <a:spcPts val="2659"/>
              </a:lnSpc>
            </a:pPr>
            <a:r>
              <a:rPr lang="en-US" sz="1899">
                <a:solidFill>
                  <a:srgbClr val="FFFFFF"/>
                </a:solidFill>
                <a:latin typeface="Lexend Deca Medium"/>
                <a:ea typeface="Lexend Deca Medium"/>
                <a:cs typeface="Lexend Deca Medium"/>
                <a:sym typeface="Lexend Deca"/>
              </a:rPr>
              <a:t>Profiauftrag zur Entdeckerseite 5: Freundlich und</a:t>
            </a:r>
          </a:p>
          <a:p>
            <a:pPr algn="l">
              <a:lnSpc>
                <a:spcPts val="2659"/>
              </a:lnSpc>
            </a:pPr>
            <a:r>
              <a:rPr lang="en-US" sz="1899">
                <a:solidFill>
                  <a:srgbClr val="FFFFFF"/>
                </a:solidFill>
                <a:latin typeface="Lexend Deca Medium"/>
                <a:ea typeface="Lexend Deca Medium"/>
                <a:cs typeface="Lexend Deca Medium"/>
                <a:sym typeface="Lexend Deca"/>
              </a:rPr>
              <a:t>schlau Nachrichten schicken</a:t>
            </a:r>
          </a:p>
        </p:txBody>
      </p:sp>
      <p:grpSp>
        <p:nvGrpSpPr>
          <p:cNvPr id="11" name="Group 11"/>
          <p:cNvGrpSpPr/>
          <p:nvPr/>
        </p:nvGrpSpPr>
        <p:grpSpPr>
          <a:xfrm>
            <a:off x="409483" y="1696985"/>
            <a:ext cx="6767075" cy="627317"/>
            <a:chOff x="0" y="0"/>
            <a:chExt cx="2433995" cy="225635"/>
          </a:xfrm>
        </p:grpSpPr>
        <p:sp>
          <p:nvSpPr>
            <p:cNvPr id="12" name="Freeform 12"/>
            <p:cNvSpPr/>
            <p:nvPr/>
          </p:nvSpPr>
          <p:spPr>
            <a:xfrm>
              <a:off x="0" y="0"/>
              <a:ext cx="2433995" cy="225635"/>
            </a:xfrm>
            <a:custGeom>
              <a:avLst/>
              <a:gdLst/>
              <a:ahLst/>
              <a:cxnLst/>
              <a:rect l="l" t="t" r="r" b="b"/>
              <a:pathLst>
                <a:path w="2433995" h="225635">
                  <a:moveTo>
                    <a:pt x="0" y="0"/>
                  </a:moveTo>
                  <a:lnTo>
                    <a:pt x="2433995" y="0"/>
                  </a:lnTo>
                  <a:lnTo>
                    <a:pt x="2433995" y="225635"/>
                  </a:lnTo>
                  <a:lnTo>
                    <a:pt x="0" y="225635"/>
                  </a:lnTo>
                  <a:close/>
                </a:path>
              </a:pathLst>
            </a:custGeom>
            <a:solidFill>
              <a:srgbClr val="FFFFFF"/>
            </a:solidFill>
          </p:spPr>
          <p:txBody>
            <a:bodyPr/>
            <a:lstStyle/>
            <a:p>
              <a:endParaRPr lang="de-DE"/>
            </a:p>
          </p:txBody>
        </p:sp>
        <p:sp>
          <p:nvSpPr>
            <p:cNvPr id="13" name="TextBox 13"/>
            <p:cNvSpPr txBox="1"/>
            <p:nvPr/>
          </p:nvSpPr>
          <p:spPr>
            <a:xfrm>
              <a:off x="0" y="-28575"/>
              <a:ext cx="2433995" cy="254210"/>
            </a:xfrm>
            <a:prstGeom prst="rect">
              <a:avLst/>
            </a:prstGeom>
          </p:spPr>
          <p:txBody>
            <a:bodyPr lIns="50616" tIns="50616" rIns="50616" bIns="50616" rtlCol="0" anchor="ctr"/>
            <a:lstStyle/>
            <a:p>
              <a:pPr algn="ctr">
                <a:lnSpc>
                  <a:spcPts val="1680"/>
                </a:lnSpc>
              </a:pPr>
              <a:endParaRPr/>
            </a:p>
          </p:txBody>
        </p:sp>
      </p:grpSp>
      <p:sp>
        <p:nvSpPr>
          <p:cNvPr id="14" name="Freeform 14"/>
          <p:cNvSpPr/>
          <p:nvPr/>
        </p:nvSpPr>
        <p:spPr>
          <a:xfrm flipH="1">
            <a:off x="2510332" y="1770908"/>
            <a:ext cx="3510967" cy="3037891"/>
          </a:xfrm>
          <a:custGeom>
            <a:avLst/>
            <a:gdLst/>
            <a:ahLst/>
            <a:cxnLst/>
            <a:rect l="l" t="t" r="r" b="b"/>
            <a:pathLst>
              <a:path w="3510967" h="3037891">
                <a:moveTo>
                  <a:pt x="3510967" y="0"/>
                </a:moveTo>
                <a:lnTo>
                  <a:pt x="0" y="0"/>
                </a:lnTo>
                <a:lnTo>
                  <a:pt x="0" y="3037891"/>
                </a:lnTo>
                <a:lnTo>
                  <a:pt x="3510967" y="3037891"/>
                </a:lnTo>
                <a:lnTo>
                  <a:pt x="3510967" y="0"/>
                </a:lnTo>
                <a:close/>
              </a:path>
            </a:pathLst>
          </a:custGeom>
          <a:blipFill>
            <a:blip r:embed="rId3"/>
            <a:stretch>
              <a:fillRect/>
            </a:stretch>
          </a:blipFill>
        </p:spPr>
        <p:txBody>
          <a:bodyPr/>
          <a:lstStyle/>
          <a:p>
            <a:endParaRPr lang="de-DE"/>
          </a:p>
        </p:txBody>
      </p:sp>
      <p:grpSp>
        <p:nvGrpSpPr>
          <p:cNvPr id="15" name="Group 15"/>
          <p:cNvGrpSpPr/>
          <p:nvPr/>
        </p:nvGrpSpPr>
        <p:grpSpPr>
          <a:xfrm>
            <a:off x="434254" y="1827899"/>
            <a:ext cx="6767075" cy="797516"/>
            <a:chOff x="0" y="0"/>
            <a:chExt cx="9022767" cy="1063355"/>
          </a:xfrm>
        </p:grpSpPr>
        <p:sp>
          <p:nvSpPr>
            <p:cNvPr id="16" name="Freeform 16"/>
            <p:cNvSpPr/>
            <p:nvPr/>
          </p:nvSpPr>
          <p:spPr>
            <a:xfrm>
              <a:off x="251000" y="0"/>
              <a:ext cx="463568" cy="463568"/>
            </a:xfrm>
            <a:custGeom>
              <a:avLst/>
              <a:gdLst/>
              <a:ahLst/>
              <a:cxnLst/>
              <a:rect l="l" t="t" r="r" b="b"/>
              <a:pathLst>
                <a:path w="463568" h="463568">
                  <a:moveTo>
                    <a:pt x="0" y="0"/>
                  </a:moveTo>
                  <a:lnTo>
                    <a:pt x="463568" y="0"/>
                  </a:lnTo>
                  <a:lnTo>
                    <a:pt x="463568" y="463568"/>
                  </a:lnTo>
                  <a:lnTo>
                    <a:pt x="0" y="46356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7" name="Freeform 17"/>
            <p:cNvSpPr/>
            <p:nvPr/>
          </p:nvSpPr>
          <p:spPr>
            <a:xfrm>
              <a:off x="224773" y="616930"/>
              <a:ext cx="446425" cy="446425"/>
            </a:xfrm>
            <a:custGeom>
              <a:avLst/>
              <a:gdLst/>
              <a:ahLst/>
              <a:cxnLst/>
              <a:rect l="l" t="t" r="r" b="b"/>
              <a:pathLst>
                <a:path w="446425" h="446425">
                  <a:moveTo>
                    <a:pt x="0" y="0"/>
                  </a:moveTo>
                  <a:lnTo>
                    <a:pt x="446425" y="0"/>
                  </a:lnTo>
                  <a:lnTo>
                    <a:pt x="446425" y="446425"/>
                  </a:lnTo>
                  <a:lnTo>
                    <a:pt x="0" y="44642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TextBox 18"/>
            <p:cNvSpPr txBox="1"/>
            <p:nvPr/>
          </p:nvSpPr>
          <p:spPr>
            <a:xfrm>
              <a:off x="788559" y="690282"/>
              <a:ext cx="2168922" cy="299720"/>
            </a:xfrm>
            <a:prstGeom prst="rect">
              <a:avLst/>
            </a:prstGeom>
          </p:spPr>
          <p:txBody>
            <a:bodyPr lIns="0" tIns="0" rIns="0" bIns="0" rtlCol="0" anchor="t">
              <a:spAutoFit/>
            </a:bodyPr>
            <a:lstStyle/>
            <a:p>
              <a:pPr algn="ctr">
                <a:lnSpc>
                  <a:spcPts val="1829"/>
                </a:lnSpc>
                <a:spcBef>
                  <a:spcPct val="0"/>
                </a:spcBef>
              </a:pPr>
              <a:r>
                <a:rPr lang="en-US" sz="1499">
                  <a:solidFill>
                    <a:srgbClr val="000000"/>
                  </a:solidFill>
                  <a:latin typeface="Lexend Deca Medium"/>
                  <a:ea typeface="Lexend Deca Medium"/>
                  <a:cs typeface="Lexend Deca Medium"/>
                  <a:sym typeface="Lexend Deca"/>
                </a:rPr>
                <a:t>Jetzt bist du dran</a:t>
              </a:r>
            </a:p>
          </p:txBody>
        </p:sp>
        <p:sp>
          <p:nvSpPr>
            <p:cNvPr id="19" name="TextBox 19"/>
            <p:cNvSpPr txBox="1"/>
            <p:nvPr/>
          </p:nvSpPr>
          <p:spPr>
            <a:xfrm>
              <a:off x="0" y="36005"/>
              <a:ext cx="9022767" cy="3333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            Bist du schon ein Netiquette - Profi?</a:t>
              </a:r>
            </a:p>
          </p:txBody>
        </p:sp>
      </p:grpSp>
      <p:sp>
        <p:nvSpPr>
          <p:cNvPr id="20" name="Freeform 20"/>
          <p:cNvSpPr/>
          <p:nvPr/>
        </p:nvSpPr>
        <p:spPr>
          <a:xfrm flipH="1">
            <a:off x="5832891" y="1696985"/>
            <a:ext cx="1466548" cy="2201198"/>
          </a:xfrm>
          <a:custGeom>
            <a:avLst/>
            <a:gdLst/>
            <a:ahLst/>
            <a:cxnLst/>
            <a:rect l="l" t="t" r="r" b="b"/>
            <a:pathLst>
              <a:path w="1466548" h="2201198">
                <a:moveTo>
                  <a:pt x="1466548" y="0"/>
                </a:moveTo>
                <a:lnTo>
                  <a:pt x="0" y="0"/>
                </a:lnTo>
                <a:lnTo>
                  <a:pt x="0" y="2201198"/>
                </a:lnTo>
                <a:lnTo>
                  <a:pt x="1466548" y="2201198"/>
                </a:lnTo>
                <a:lnTo>
                  <a:pt x="1466548" y="0"/>
                </a:lnTo>
                <a:close/>
              </a:path>
            </a:pathLst>
          </a:custGeom>
          <a:blipFill>
            <a:blip r:embed="rId6"/>
            <a:stretch>
              <a:fillRect/>
            </a:stretch>
          </a:blipFill>
        </p:spPr>
        <p:txBody>
          <a:bodyPr/>
          <a:lstStyle/>
          <a:p>
            <a:endParaRPr lang="de-DE"/>
          </a:p>
        </p:txBody>
      </p:sp>
      <p:sp>
        <p:nvSpPr>
          <p:cNvPr id="21" name="TextBox 21"/>
          <p:cNvSpPr txBox="1"/>
          <p:nvPr/>
        </p:nvSpPr>
        <p:spPr>
          <a:xfrm>
            <a:off x="2652365" y="2648736"/>
            <a:ext cx="3083176" cy="2216785"/>
          </a:xfrm>
          <a:prstGeom prst="rect">
            <a:avLst/>
          </a:prstGeom>
        </p:spPr>
        <p:txBody>
          <a:bodyPr lIns="0" tIns="0" rIns="0" bIns="0" rtlCol="0" anchor="t">
            <a:spAutoFit/>
          </a:bodyPr>
          <a:lstStyle/>
          <a:p>
            <a:pPr algn="ctr">
              <a:lnSpc>
                <a:spcPts val="2239"/>
              </a:lnSpc>
            </a:pPr>
            <a:r>
              <a:rPr lang="en-US" sz="1599" b="1">
                <a:solidFill>
                  <a:srgbClr val="000000"/>
                </a:solidFill>
                <a:latin typeface="Poppins Bold"/>
                <a:ea typeface="Poppins Bold"/>
                <a:cs typeface="Poppins Bold"/>
                <a:sym typeface="Poppins Bold"/>
              </a:rPr>
              <a:t>Überlegt in eurer Gruppe:</a:t>
            </a:r>
          </a:p>
          <a:p>
            <a:pPr algn="ctr">
              <a:lnSpc>
                <a:spcPts val="2239"/>
              </a:lnSpc>
              <a:spcBef>
                <a:spcPct val="0"/>
              </a:spcBef>
            </a:pPr>
            <a:r>
              <a:rPr lang="en-US" sz="1599">
                <a:solidFill>
                  <a:srgbClr val="000000"/>
                </a:solidFill>
                <a:latin typeface="Poppins"/>
                <a:ea typeface="Poppins"/>
                <a:cs typeface="Poppins"/>
                <a:sym typeface="Poppins"/>
              </a:rPr>
              <a:t>Welche Netiquette-Regeln wollt ihr für eure Klasse aufstellen? Notiert sie auf einem Plakat. Malt zu jeder Regel ein passendes Bild. Hängt das fertige Plakat auf.</a:t>
            </a:r>
          </a:p>
          <a:p>
            <a:pPr algn="ctr">
              <a:lnSpc>
                <a:spcPts val="2239"/>
              </a:lnSpc>
              <a:spcBef>
                <a:spcPct val="0"/>
              </a:spcBef>
            </a:pPr>
            <a:endParaRPr lang="en-US" sz="1599">
              <a:solidFill>
                <a:srgbClr val="000000"/>
              </a:solidFill>
              <a:latin typeface="Poppins"/>
              <a:ea typeface="Poppins"/>
              <a:cs typeface="Poppins"/>
              <a:sym typeface="Poppins"/>
            </a:endParaRPr>
          </a:p>
        </p:txBody>
      </p:sp>
      <p:grpSp>
        <p:nvGrpSpPr>
          <p:cNvPr id="22" name="Group 22"/>
          <p:cNvGrpSpPr/>
          <p:nvPr/>
        </p:nvGrpSpPr>
        <p:grpSpPr>
          <a:xfrm>
            <a:off x="397098" y="5157969"/>
            <a:ext cx="7036290" cy="4843522"/>
            <a:chOff x="0" y="0"/>
            <a:chExt cx="9381720" cy="6458030"/>
          </a:xfrm>
        </p:grpSpPr>
        <p:sp>
          <p:nvSpPr>
            <p:cNvPr id="23" name="TextBox 23"/>
            <p:cNvSpPr txBox="1"/>
            <p:nvPr/>
          </p:nvSpPr>
          <p:spPr>
            <a:xfrm>
              <a:off x="228492" y="1269552"/>
              <a:ext cx="7643459" cy="908473"/>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Das wird eine Profiauftrag: Überlegt gemeinsam: Was kann ich machen, wenn mir langweilig ist? Gestaltet ein Klassenplakat mit den besten Freizeit-Tipps.</a:t>
              </a:r>
            </a:p>
          </p:txBody>
        </p:sp>
        <p:grpSp>
          <p:nvGrpSpPr>
            <p:cNvPr id="24" name="Group 24"/>
            <p:cNvGrpSpPr/>
            <p:nvPr/>
          </p:nvGrpSpPr>
          <p:grpSpPr>
            <a:xfrm>
              <a:off x="0" y="374897"/>
              <a:ext cx="9055795" cy="6083133"/>
              <a:chOff x="0" y="0"/>
              <a:chExt cx="2434044" cy="1635043"/>
            </a:xfrm>
          </p:grpSpPr>
          <p:sp>
            <p:nvSpPr>
              <p:cNvPr id="25" name="Freeform 25"/>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26" name="TextBox 26"/>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27" name="Group 27"/>
            <p:cNvGrpSpPr/>
            <p:nvPr/>
          </p:nvGrpSpPr>
          <p:grpSpPr>
            <a:xfrm>
              <a:off x="24572" y="374897"/>
              <a:ext cx="9014709" cy="2275423"/>
              <a:chOff x="0" y="0"/>
              <a:chExt cx="2431821" cy="613821"/>
            </a:xfrm>
          </p:grpSpPr>
          <p:sp>
            <p:nvSpPr>
              <p:cNvPr id="28" name="Freeform 28"/>
              <p:cNvSpPr/>
              <p:nvPr/>
            </p:nvSpPr>
            <p:spPr>
              <a:xfrm>
                <a:off x="0" y="0"/>
                <a:ext cx="2431821" cy="613821"/>
              </a:xfrm>
              <a:custGeom>
                <a:avLst/>
                <a:gdLst/>
                <a:ahLst/>
                <a:cxnLst/>
                <a:rect l="l" t="t" r="r" b="b"/>
                <a:pathLst>
                  <a:path w="2431821" h="613821">
                    <a:moveTo>
                      <a:pt x="22902" y="0"/>
                    </a:moveTo>
                    <a:lnTo>
                      <a:pt x="2408920" y="0"/>
                    </a:lnTo>
                    <a:cubicBezTo>
                      <a:pt x="2421568" y="0"/>
                      <a:pt x="2431821" y="10253"/>
                      <a:pt x="2431821" y="22902"/>
                    </a:cubicBezTo>
                    <a:lnTo>
                      <a:pt x="2431821" y="590920"/>
                    </a:lnTo>
                    <a:cubicBezTo>
                      <a:pt x="2431821" y="603568"/>
                      <a:pt x="2421568" y="613821"/>
                      <a:pt x="2408920" y="613821"/>
                    </a:cubicBezTo>
                    <a:lnTo>
                      <a:pt x="22902" y="613821"/>
                    </a:lnTo>
                    <a:cubicBezTo>
                      <a:pt x="10253" y="613821"/>
                      <a:pt x="0" y="603568"/>
                      <a:pt x="0" y="590920"/>
                    </a:cubicBezTo>
                    <a:lnTo>
                      <a:pt x="0" y="22902"/>
                    </a:lnTo>
                    <a:cubicBezTo>
                      <a:pt x="0" y="10253"/>
                      <a:pt x="10253" y="0"/>
                      <a:pt x="22902"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29" name="TextBox 29"/>
              <p:cNvSpPr txBox="1"/>
              <p:nvPr/>
            </p:nvSpPr>
            <p:spPr>
              <a:xfrm>
                <a:off x="0" y="-28575"/>
                <a:ext cx="2431821"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30" name="Group 30"/>
            <p:cNvGrpSpPr/>
            <p:nvPr/>
          </p:nvGrpSpPr>
          <p:grpSpPr>
            <a:xfrm>
              <a:off x="16514" y="1913233"/>
              <a:ext cx="9022767" cy="938884"/>
              <a:chOff x="0" y="0"/>
              <a:chExt cx="2433995" cy="253275"/>
            </a:xfrm>
          </p:grpSpPr>
          <p:sp>
            <p:nvSpPr>
              <p:cNvPr id="31" name="Freeform 31"/>
              <p:cNvSpPr/>
              <p:nvPr/>
            </p:nvSpPr>
            <p:spPr>
              <a:xfrm>
                <a:off x="0" y="0"/>
                <a:ext cx="2433995" cy="253275"/>
              </a:xfrm>
              <a:custGeom>
                <a:avLst/>
                <a:gdLst/>
                <a:ahLst/>
                <a:cxnLst/>
                <a:rect l="l" t="t" r="r" b="b"/>
                <a:pathLst>
                  <a:path w="2433995" h="253275">
                    <a:moveTo>
                      <a:pt x="0" y="0"/>
                    </a:moveTo>
                    <a:lnTo>
                      <a:pt x="2433995" y="0"/>
                    </a:lnTo>
                    <a:lnTo>
                      <a:pt x="2433995" y="253275"/>
                    </a:lnTo>
                    <a:lnTo>
                      <a:pt x="0" y="253275"/>
                    </a:lnTo>
                    <a:close/>
                  </a:path>
                </a:pathLst>
              </a:custGeom>
              <a:solidFill>
                <a:srgbClr val="FFFFFF"/>
              </a:solidFill>
            </p:spPr>
            <p:txBody>
              <a:bodyPr/>
              <a:lstStyle/>
              <a:p>
                <a:endParaRPr lang="de-DE"/>
              </a:p>
            </p:txBody>
          </p:sp>
          <p:sp>
            <p:nvSpPr>
              <p:cNvPr id="32" name="TextBox 32"/>
              <p:cNvSpPr txBox="1"/>
              <p:nvPr/>
            </p:nvSpPr>
            <p:spPr>
              <a:xfrm>
                <a:off x="0" y="-28575"/>
                <a:ext cx="2433995" cy="281850"/>
              </a:xfrm>
              <a:prstGeom prst="rect">
                <a:avLst/>
              </a:prstGeom>
            </p:spPr>
            <p:txBody>
              <a:bodyPr lIns="50616" tIns="50616" rIns="50616" bIns="50616" rtlCol="0" anchor="ctr"/>
              <a:lstStyle/>
              <a:p>
                <a:pPr algn="ctr">
                  <a:lnSpc>
                    <a:spcPts val="1680"/>
                  </a:lnSpc>
                </a:pPr>
                <a:endParaRPr/>
              </a:p>
            </p:txBody>
          </p:sp>
        </p:grpSp>
        <p:sp>
          <p:nvSpPr>
            <p:cNvPr id="33" name="TextBox 33"/>
            <p:cNvSpPr txBox="1"/>
            <p:nvPr/>
          </p:nvSpPr>
          <p:spPr>
            <a:xfrm>
              <a:off x="325925" y="0"/>
              <a:ext cx="9055795" cy="1679617"/>
            </a:xfrm>
            <a:prstGeom prst="rect">
              <a:avLst/>
            </a:prstGeom>
          </p:spPr>
          <p:txBody>
            <a:bodyPr lIns="0" tIns="0" rIns="0" bIns="0" rtlCol="0" anchor="t">
              <a:spAutoFit/>
            </a:bodyPr>
            <a:lstStyle/>
            <a:p>
              <a:pPr algn="l">
                <a:lnSpc>
                  <a:spcPts val="3538"/>
                </a:lnSpc>
              </a:pPr>
              <a:r>
                <a:rPr lang="en-US" sz="2900">
                  <a:solidFill>
                    <a:srgbClr val="FFFFFF"/>
                  </a:solidFill>
                  <a:latin typeface="Lexend Deca Medium"/>
                  <a:ea typeface="Lexend Deca Medium"/>
                  <a:cs typeface="Lexend Deca Medium"/>
                  <a:sym typeface="Lexend Deca"/>
                </a:rPr>
                <a:t> </a:t>
              </a:r>
            </a:p>
            <a:p>
              <a:pPr algn="l">
                <a:lnSpc>
                  <a:spcPts val="3294"/>
                </a:lnSpc>
              </a:pPr>
              <a:r>
                <a:rPr lang="en-US" sz="2700">
                  <a:solidFill>
                    <a:srgbClr val="FFFFFF"/>
                  </a:solidFill>
                  <a:latin typeface="Lexend Deca Medium"/>
                  <a:ea typeface="Lexend Deca Medium"/>
                  <a:cs typeface="Lexend Deca Medium"/>
                  <a:sym typeface="Lexend Deca"/>
                </a:rPr>
                <a:t>Meine Freizeit - ohne Bildschirm!</a:t>
              </a:r>
            </a:p>
            <a:p>
              <a:pPr algn="l">
                <a:lnSpc>
                  <a:spcPts val="3294"/>
                </a:lnSpc>
              </a:pPr>
              <a:endParaRPr lang="en-US" sz="2700">
                <a:solidFill>
                  <a:srgbClr val="FFFFFF"/>
                </a:solidFill>
                <a:latin typeface="Lexend Deca Medium"/>
                <a:ea typeface="Lexend Deca Medium"/>
                <a:cs typeface="Lexend Deca Medium"/>
                <a:sym typeface="Lexend Deca"/>
              </a:endParaRPr>
            </a:p>
          </p:txBody>
        </p:sp>
        <p:sp>
          <p:nvSpPr>
            <p:cNvPr id="34" name="TextBox 34"/>
            <p:cNvSpPr txBox="1"/>
            <p:nvPr/>
          </p:nvSpPr>
          <p:spPr>
            <a:xfrm>
              <a:off x="16514" y="2151982"/>
              <a:ext cx="9022767" cy="1400175"/>
            </a:xfrm>
            <a:prstGeom prst="rect">
              <a:avLst/>
            </a:prstGeom>
          </p:spPr>
          <p:txBody>
            <a:bodyPr lIns="0" tIns="0" rIns="0" bIns="0" rtlCol="0" anchor="t">
              <a:spAutoFit/>
            </a:bodyPr>
            <a:lstStyle/>
            <a:p>
              <a:pPr algn="l">
                <a:lnSpc>
                  <a:spcPts val="2100"/>
                </a:lnSpc>
              </a:pPr>
              <a:r>
                <a:rPr lang="en-US" sz="1500">
                  <a:solidFill>
                    <a:srgbClr val="000000"/>
                  </a:solidFill>
                  <a:latin typeface="Lexend Deca Medium"/>
                  <a:ea typeface="Lexend Deca Medium"/>
                  <a:cs typeface="Lexend Deca Medium"/>
                  <a:sym typeface="Lexend Deca"/>
                </a:rPr>
                <a:t>             Sammelt Ideen in eurer Gruppe: </a:t>
              </a:r>
            </a:p>
            <a:p>
              <a:pPr algn="l">
                <a:lnSpc>
                  <a:spcPts val="2100"/>
                </a:lnSpc>
              </a:pPr>
              <a:r>
                <a:rPr lang="en-US" sz="1500">
                  <a:solidFill>
                    <a:srgbClr val="000000"/>
                  </a:solidFill>
                  <a:latin typeface="Lexend Deca Medium"/>
                  <a:ea typeface="Lexend Deca Medium"/>
                  <a:cs typeface="Lexend Deca Medium"/>
                  <a:sym typeface="Lexend Deca"/>
                </a:rPr>
                <a:t>             Was macht euch Spaß, wenn kein Bildschirm dabei ist? </a:t>
              </a:r>
            </a:p>
            <a:p>
              <a:pPr algn="l">
                <a:lnSpc>
                  <a:spcPts val="2100"/>
                </a:lnSpc>
                <a:spcBef>
                  <a:spcPct val="0"/>
                </a:spcBef>
              </a:pPr>
              <a:r>
                <a:rPr lang="en-US" sz="1500">
                  <a:solidFill>
                    <a:srgbClr val="000000"/>
                  </a:solidFill>
                  <a:latin typeface="Lexend Deca Medium"/>
                  <a:ea typeface="Lexend Deca Medium"/>
                  <a:cs typeface="Lexend Deca Medium"/>
                  <a:sym typeface="Lexend Deca"/>
                </a:rPr>
                <a:t>             Gestaltet ein Plakat mit euren besten Freizeit-Tipps.</a:t>
              </a:r>
            </a:p>
            <a:p>
              <a:pPr algn="l">
                <a:lnSpc>
                  <a:spcPts val="2100"/>
                </a:lnSpc>
                <a:spcBef>
                  <a:spcPct val="0"/>
                </a:spcBef>
              </a:pPr>
              <a:endParaRPr lang="en-US" sz="1500">
                <a:solidFill>
                  <a:srgbClr val="000000"/>
                </a:solidFill>
                <a:latin typeface="Lexend Deca Medium"/>
                <a:ea typeface="Lexend Deca Medium"/>
                <a:cs typeface="Lexend Deca Medium"/>
                <a:sym typeface="Lexend Deca"/>
              </a:endParaRPr>
            </a:p>
          </p:txBody>
        </p:sp>
        <p:sp>
          <p:nvSpPr>
            <p:cNvPr id="35" name="Freeform 35"/>
            <p:cNvSpPr/>
            <p:nvPr/>
          </p:nvSpPr>
          <p:spPr>
            <a:xfrm>
              <a:off x="267514" y="2115978"/>
              <a:ext cx="463568" cy="463568"/>
            </a:xfrm>
            <a:custGeom>
              <a:avLst/>
              <a:gdLst/>
              <a:ahLst/>
              <a:cxnLst/>
              <a:rect l="l" t="t" r="r" b="b"/>
              <a:pathLst>
                <a:path w="463568" h="463568">
                  <a:moveTo>
                    <a:pt x="0" y="0"/>
                  </a:moveTo>
                  <a:lnTo>
                    <a:pt x="463568" y="0"/>
                  </a:lnTo>
                  <a:lnTo>
                    <a:pt x="463568" y="463568"/>
                  </a:lnTo>
                  <a:lnTo>
                    <a:pt x="0" y="46356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6" name="TextBox 36"/>
            <p:cNvSpPr txBox="1"/>
            <p:nvPr/>
          </p:nvSpPr>
          <p:spPr>
            <a:xfrm>
              <a:off x="325925" y="1191821"/>
              <a:ext cx="9055795" cy="418253"/>
            </a:xfrm>
            <a:prstGeom prst="rect">
              <a:avLst/>
            </a:prstGeom>
          </p:spPr>
          <p:txBody>
            <a:bodyPr lIns="0" tIns="0" rIns="0" bIns="0" rtlCol="0" anchor="t">
              <a:spAutoFit/>
            </a:bodyPr>
            <a:lstStyle/>
            <a:p>
              <a:pPr algn="l">
                <a:lnSpc>
                  <a:spcPts val="2659"/>
                </a:lnSpc>
              </a:pPr>
              <a:r>
                <a:rPr lang="en-US" sz="1899">
                  <a:solidFill>
                    <a:srgbClr val="FFFFFF"/>
                  </a:solidFill>
                  <a:latin typeface="Lexend Deca Medium"/>
                  <a:ea typeface="Lexend Deca Medium"/>
                  <a:cs typeface="Lexend Deca Medium"/>
                  <a:sym typeface="Lexend Deca"/>
                </a:rPr>
                <a:t>Profiauftrag zur Entdeckerseite 6: Bildschirmzeit</a:t>
              </a:r>
            </a:p>
          </p:txBody>
        </p:sp>
        <p:sp>
          <p:nvSpPr>
            <p:cNvPr id="37" name="Freeform 37"/>
            <p:cNvSpPr/>
            <p:nvPr/>
          </p:nvSpPr>
          <p:spPr>
            <a:xfrm>
              <a:off x="7516621" y="533936"/>
              <a:ext cx="710660" cy="604061"/>
            </a:xfrm>
            <a:custGeom>
              <a:avLst/>
              <a:gdLst/>
              <a:ahLst/>
              <a:cxnLst/>
              <a:rect l="l" t="t" r="r" b="b"/>
              <a:pathLst>
                <a:path w="710660" h="604061">
                  <a:moveTo>
                    <a:pt x="0" y="0"/>
                  </a:moveTo>
                  <a:lnTo>
                    <a:pt x="710660" y="0"/>
                  </a:lnTo>
                  <a:lnTo>
                    <a:pt x="710660" y="604061"/>
                  </a:lnTo>
                  <a:lnTo>
                    <a:pt x="0" y="604061"/>
                  </a:lnTo>
                  <a:lnTo>
                    <a:pt x="0" y="0"/>
                  </a:lnTo>
                  <a:close/>
                </a:path>
              </a:pathLst>
            </a:custGeom>
            <a:blipFill>
              <a:blip r:embed="rId2"/>
              <a:stretch>
                <a:fillRect/>
              </a:stretch>
            </a:blipFill>
          </p:spPr>
          <p:txBody>
            <a:bodyPr/>
            <a:lstStyle/>
            <a:p>
              <a:endParaRPr lang="de-DE"/>
            </a:p>
          </p:txBody>
        </p:sp>
        <p:sp>
          <p:nvSpPr>
            <p:cNvPr id="38" name="Freeform 38"/>
            <p:cNvSpPr/>
            <p:nvPr/>
          </p:nvSpPr>
          <p:spPr>
            <a:xfrm>
              <a:off x="6519904" y="3416463"/>
              <a:ext cx="1868615" cy="2669450"/>
            </a:xfrm>
            <a:custGeom>
              <a:avLst/>
              <a:gdLst/>
              <a:ahLst/>
              <a:cxnLst/>
              <a:rect l="l" t="t" r="r" b="b"/>
              <a:pathLst>
                <a:path w="1868615" h="2669450">
                  <a:moveTo>
                    <a:pt x="0" y="0"/>
                  </a:moveTo>
                  <a:lnTo>
                    <a:pt x="1868615" y="0"/>
                  </a:lnTo>
                  <a:lnTo>
                    <a:pt x="1868615" y="2669450"/>
                  </a:lnTo>
                  <a:lnTo>
                    <a:pt x="0" y="2669450"/>
                  </a:lnTo>
                  <a:lnTo>
                    <a:pt x="0" y="0"/>
                  </a:lnTo>
                  <a:close/>
                </a:path>
              </a:pathLst>
            </a:custGeom>
            <a:blipFill>
              <a:blip r:embed="rId7"/>
              <a:stretch>
                <a:fillRect/>
              </a:stretch>
            </a:blipFill>
          </p:spPr>
          <p:txBody>
            <a:bodyPr/>
            <a:lstStyle/>
            <a:p>
              <a:endParaRPr lang="de-DE"/>
            </a:p>
          </p:txBody>
        </p:sp>
        <p:sp>
          <p:nvSpPr>
            <p:cNvPr id="39" name="Freeform 39"/>
            <p:cNvSpPr/>
            <p:nvPr/>
          </p:nvSpPr>
          <p:spPr>
            <a:xfrm rot="1549259">
              <a:off x="2196699" y="3552157"/>
              <a:ext cx="1853523" cy="2443006"/>
            </a:xfrm>
            <a:custGeom>
              <a:avLst/>
              <a:gdLst/>
              <a:ahLst/>
              <a:cxnLst/>
              <a:rect l="l" t="t" r="r" b="b"/>
              <a:pathLst>
                <a:path w="1853523" h="2443006">
                  <a:moveTo>
                    <a:pt x="0" y="0"/>
                  </a:moveTo>
                  <a:lnTo>
                    <a:pt x="1853522" y="0"/>
                  </a:lnTo>
                  <a:lnTo>
                    <a:pt x="1853522" y="2443006"/>
                  </a:lnTo>
                  <a:lnTo>
                    <a:pt x="0" y="2443006"/>
                  </a:lnTo>
                  <a:lnTo>
                    <a:pt x="0" y="0"/>
                  </a:lnTo>
                  <a:close/>
                </a:path>
              </a:pathLst>
            </a:custGeom>
            <a:blipFill>
              <a:blip r:embed="rId8"/>
              <a:stretch>
                <a:fillRect t="-1839"/>
              </a:stretch>
            </a:blipFill>
          </p:spPr>
          <p:txBody>
            <a:bodyPr/>
            <a:lstStyle/>
            <a:p>
              <a:endParaRPr lang="de-D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3438" y="353357"/>
            <a:ext cx="6812592" cy="4992643"/>
            <a:chOff x="0" y="0"/>
            <a:chExt cx="9083456" cy="6656858"/>
          </a:xfrm>
        </p:grpSpPr>
        <p:grpSp>
          <p:nvGrpSpPr>
            <p:cNvPr id="3" name="Group 3"/>
            <p:cNvGrpSpPr/>
            <p:nvPr/>
          </p:nvGrpSpPr>
          <p:grpSpPr>
            <a:xfrm>
              <a:off x="0" y="0"/>
              <a:ext cx="9083456" cy="6511672"/>
              <a:chOff x="0" y="0"/>
              <a:chExt cx="2441479" cy="1750227"/>
            </a:xfrm>
          </p:grpSpPr>
          <p:sp>
            <p:nvSpPr>
              <p:cNvPr id="4" name="Freeform 4"/>
              <p:cNvSpPr/>
              <p:nvPr/>
            </p:nvSpPr>
            <p:spPr>
              <a:xfrm>
                <a:off x="0" y="0"/>
                <a:ext cx="2441479" cy="1750227"/>
              </a:xfrm>
              <a:custGeom>
                <a:avLst/>
                <a:gdLst/>
                <a:ahLst/>
                <a:cxnLst/>
                <a:rect l="l" t="t" r="r" b="b"/>
                <a:pathLst>
                  <a:path w="2441479" h="1750227">
                    <a:moveTo>
                      <a:pt x="22728" y="0"/>
                    </a:moveTo>
                    <a:lnTo>
                      <a:pt x="2418751" y="0"/>
                    </a:lnTo>
                    <a:cubicBezTo>
                      <a:pt x="2431304" y="0"/>
                      <a:pt x="2441479" y="10176"/>
                      <a:pt x="2441479" y="22728"/>
                    </a:cubicBezTo>
                    <a:lnTo>
                      <a:pt x="2441479" y="1727499"/>
                    </a:lnTo>
                    <a:cubicBezTo>
                      <a:pt x="2441479" y="1740051"/>
                      <a:pt x="2431304" y="1750227"/>
                      <a:pt x="2418751" y="1750227"/>
                    </a:cubicBezTo>
                    <a:lnTo>
                      <a:pt x="22728" y="1750227"/>
                    </a:lnTo>
                    <a:cubicBezTo>
                      <a:pt x="10176" y="1750227"/>
                      <a:pt x="0" y="1740051"/>
                      <a:pt x="0" y="1727499"/>
                    </a:cubicBezTo>
                    <a:lnTo>
                      <a:pt x="0" y="22728"/>
                    </a:lnTo>
                    <a:cubicBezTo>
                      <a:pt x="0" y="10176"/>
                      <a:pt x="10176" y="0"/>
                      <a:pt x="2272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41479" cy="1778802"/>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6" name="Group 6"/>
            <p:cNvGrpSpPr/>
            <p:nvPr/>
          </p:nvGrpSpPr>
          <p:grpSpPr>
            <a:xfrm>
              <a:off x="22974" y="0"/>
              <a:ext cx="9037509" cy="1636108"/>
              <a:chOff x="0" y="0"/>
              <a:chExt cx="2437972" cy="441359"/>
            </a:xfrm>
          </p:grpSpPr>
          <p:sp>
            <p:nvSpPr>
              <p:cNvPr id="7" name="Freeform 7"/>
              <p:cNvSpPr/>
              <p:nvPr/>
            </p:nvSpPr>
            <p:spPr>
              <a:xfrm>
                <a:off x="0" y="0"/>
                <a:ext cx="2437972" cy="441359"/>
              </a:xfrm>
              <a:custGeom>
                <a:avLst/>
                <a:gdLst/>
                <a:ahLst/>
                <a:cxnLst/>
                <a:rect l="l" t="t" r="r" b="b"/>
                <a:pathLst>
                  <a:path w="2437972" h="441359">
                    <a:moveTo>
                      <a:pt x="22844" y="0"/>
                    </a:moveTo>
                    <a:lnTo>
                      <a:pt x="2415128" y="0"/>
                    </a:lnTo>
                    <a:cubicBezTo>
                      <a:pt x="2421186" y="0"/>
                      <a:pt x="2426997" y="2407"/>
                      <a:pt x="2431281" y="6691"/>
                    </a:cubicBezTo>
                    <a:cubicBezTo>
                      <a:pt x="2435565" y="10975"/>
                      <a:pt x="2437972" y="16785"/>
                      <a:pt x="2437972" y="22844"/>
                    </a:cubicBezTo>
                    <a:lnTo>
                      <a:pt x="2437972" y="418515"/>
                    </a:lnTo>
                    <a:cubicBezTo>
                      <a:pt x="2437972" y="424574"/>
                      <a:pt x="2435565" y="430384"/>
                      <a:pt x="2431281" y="434668"/>
                    </a:cubicBezTo>
                    <a:cubicBezTo>
                      <a:pt x="2426997" y="438952"/>
                      <a:pt x="2421186" y="441359"/>
                      <a:pt x="2415128" y="441359"/>
                    </a:cubicBezTo>
                    <a:lnTo>
                      <a:pt x="22844" y="441359"/>
                    </a:lnTo>
                    <a:cubicBezTo>
                      <a:pt x="16785" y="441359"/>
                      <a:pt x="10975" y="438952"/>
                      <a:pt x="6691" y="434668"/>
                    </a:cubicBezTo>
                    <a:cubicBezTo>
                      <a:pt x="2407" y="430384"/>
                      <a:pt x="0" y="424574"/>
                      <a:pt x="0" y="418515"/>
                    </a:cubicBezTo>
                    <a:lnTo>
                      <a:pt x="0" y="22844"/>
                    </a:lnTo>
                    <a:cubicBezTo>
                      <a:pt x="0" y="16785"/>
                      <a:pt x="2407" y="10975"/>
                      <a:pt x="6691" y="6691"/>
                    </a:cubicBezTo>
                    <a:cubicBezTo>
                      <a:pt x="10975" y="2407"/>
                      <a:pt x="16785" y="0"/>
                      <a:pt x="2284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37972" cy="469934"/>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25630" y="1431844"/>
              <a:ext cx="9034852" cy="761007"/>
              <a:chOff x="0" y="0"/>
              <a:chExt cx="2437255" cy="205290"/>
            </a:xfrm>
          </p:grpSpPr>
          <p:sp>
            <p:nvSpPr>
              <p:cNvPr id="10" name="Freeform 10"/>
              <p:cNvSpPr/>
              <p:nvPr/>
            </p:nvSpPr>
            <p:spPr>
              <a:xfrm>
                <a:off x="0" y="0"/>
                <a:ext cx="2437255" cy="205290"/>
              </a:xfrm>
              <a:custGeom>
                <a:avLst/>
                <a:gdLst/>
                <a:ahLst/>
                <a:cxnLst/>
                <a:rect l="l" t="t" r="r" b="b"/>
                <a:pathLst>
                  <a:path w="2437255" h="205290">
                    <a:moveTo>
                      <a:pt x="0" y="0"/>
                    </a:moveTo>
                    <a:lnTo>
                      <a:pt x="2437255" y="0"/>
                    </a:lnTo>
                    <a:lnTo>
                      <a:pt x="2437255" y="205290"/>
                    </a:lnTo>
                    <a:lnTo>
                      <a:pt x="0" y="205290"/>
                    </a:lnTo>
                    <a:close/>
                  </a:path>
                </a:pathLst>
              </a:custGeom>
              <a:solidFill>
                <a:srgbClr val="FFFFFF"/>
              </a:solidFill>
            </p:spPr>
            <p:txBody>
              <a:bodyPr/>
              <a:lstStyle/>
              <a:p>
                <a:endParaRPr lang="de-DE"/>
              </a:p>
            </p:txBody>
          </p:sp>
          <p:sp>
            <p:nvSpPr>
              <p:cNvPr id="11" name="TextBox 11"/>
              <p:cNvSpPr txBox="1"/>
              <p:nvPr/>
            </p:nvSpPr>
            <p:spPr>
              <a:xfrm>
                <a:off x="0" y="-28575"/>
                <a:ext cx="2437255" cy="233865"/>
              </a:xfrm>
              <a:prstGeom prst="rect">
                <a:avLst/>
              </a:prstGeom>
            </p:spPr>
            <p:txBody>
              <a:bodyPr lIns="50616" tIns="50616" rIns="50616" bIns="50616" rtlCol="0" anchor="ctr"/>
              <a:lstStyle/>
              <a:p>
                <a:pPr algn="ctr">
                  <a:lnSpc>
                    <a:spcPts val="1680"/>
                  </a:lnSpc>
                </a:pPr>
                <a:endParaRPr/>
              </a:p>
            </p:txBody>
          </p:sp>
        </p:grpSp>
        <p:sp>
          <p:nvSpPr>
            <p:cNvPr id="12" name="TextBox 12"/>
            <p:cNvSpPr txBox="1"/>
            <p:nvPr/>
          </p:nvSpPr>
          <p:spPr>
            <a:xfrm>
              <a:off x="305480" y="797195"/>
              <a:ext cx="8699887" cy="384090"/>
            </a:xfrm>
            <a:prstGeom prst="rect">
              <a:avLst/>
            </a:prstGeom>
          </p:spPr>
          <p:txBody>
            <a:bodyPr lIns="0" tIns="0" rIns="0" bIns="0" rtlCol="0" anchor="t">
              <a:spAutoFit/>
            </a:bodyPr>
            <a:lstStyle/>
            <a:p>
              <a:pPr algn="l">
                <a:lnSpc>
                  <a:spcPts val="2317"/>
                </a:lnSpc>
              </a:pPr>
              <a:r>
                <a:rPr lang="en-US" sz="1899">
                  <a:solidFill>
                    <a:srgbClr val="FFFFFF"/>
                  </a:solidFill>
                  <a:latin typeface="Lexend Deca Medium"/>
                  <a:ea typeface="Lexend Deca Medium"/>
                  <a:cs typeface="Lexend Deca Medium"/>
                  <a:sym typeface="Lexend Deca"/>
                </a:rPr>
                <a:t>Profiauftrag zu Tablet-Regeln 3</a:t>
              </a:r>
            </a:p>
          </p:txBody>
        </p:sp>
        <p:sp>
          <p:nvSpPr>
            <p:cNvPr id="13" name="Freeform 13"/>
            <p:cNvSpPr/>
            <p:nvPr/>
          </p:nvSpPr>
          <p:spPr>
            <a:xfrm>
              <a:off x="187293" y="1580564"/>
              <a:ext cx="463568" cy="463568"/>
            </a:xfrm>
            <a:custGeom>
              <a:avLst/>
              <a:gdLst/>
              <a:ahLst/>
              <a:cxnLst/>
              <a:rect l="l" t="t" r="r" b="b"/>
              <a:pathLst>
                <a:path w="463568" h="463568">
                  <a:moveTo>
                    <a:pt x="0" y="0"/>
                  </a:moveTo>
                  <a:lnTo>
                    <a:pt x="463569" y="0"/>
                  </a:lnTo>
                  <a:lnTo>
                    <a:pt x="463569" y="463568"/>
                  </a:lnTo>
                  <a:lnTo>
                    <a:pt x="0" y="46356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14" name="TextBox 14"/>
            <p:cNvSpPr txBox="1"/>
            <p:nvPr/>
          </p:nvSpPr>
          <p:spPr>
            <a:xfrm>
              <a:off x="258966" y="203887"/>
              <a:ext cx="8437005" cy="587079"/>
            </a:xfrm>
            <a:prstGeom prst="rect">
              <a:avLst/>
            </a:prstGeom>
          </p:spPr>
          <p:txBody>
            <a:bodyPr lIns="0" tIns="0" rIns="0" bIns="0" rtlCol="0" anchor="t">
              <a:spAutoFit/>
            </a:bodyPr>
            <a:lstStyle/>
            <a:p>
              <a:pPr algn="l">
                <a:lnSpc>
                  <a:spcPts val="3538"/>
                </a:lnSpc>
              </a:pPr>
              <a:r>
                <a:rPr lang="en-US" sz="2900">
                  <a:solidFill>
                    <a:srgbClr val="FFFFFF"/>
                  </a:solidFill>
                  <a:latin typeface="Lexend Deca Medium"/>
                  <a:ea typeface="Lexend Deca Medium"/>
                  <a:cs typeface="Lexend Deca Medium"/>
                  <a:sym typeface="Lexend Deca"/>
                </a:rPr>
                <a:t>“Bei mir daheim...”</a:t>
              </a:r>
            </a:p>
          </p:txBody>
        </p:sp>
        <p:sp>
          <p:nvSpPr>
            <p:cNvPr id="15" name="Freeform 15"/>
            <p:cNvSpPr/>
            <p:nvPr/>
          </p:nvSpPr>
          <p:spPr>
            <a:xfrm>
              <a:off x="5294531" y="751583"/>
              <a:ext cx="710660" cy="604061"/>
            </a:xfrm>
            <a:custGeom>
              <a:avLst/>
              <a:gdLst/>
              <a:ahLst/>
              <a:cxnLst/>
              <a:rect l="l" t="t" r="r" b="b"/>
              <a:pathLst>
                <a:path w="710660" h="604061">
                  <a:moveTo>
                    <a:pt x="0" y="0"/>
                  </a:moveTo>
                  <a:lnTo>
                    <a:pt x="710660" y="0"/>
                  </a:lnTo>
                  <a:lnTo>
                    <a:pt x="710660" y="604061"/>
                  </a:lnTo>
                  <a:lnTo>
                    <a:pt x="0" y="604061"/>
                  </a:lnTo>
                  <a:lnTo>
                    <a:pt x="0" y="0"/>
                  </a:lnTo>
                  <a:close/>
                </a:path>
              </a:pathLst>
            </a:custGeom>
            <a:blipFill>
              <a:blip r:embed="rId3"/>
              <a:stretch>
                <a:fillRect/>
              </a:stretch>
            </a:blipFill>
          </p:spPr>
          <p:txBody>
            <a:bodyPr/>
            <a:lstStyle/>
            <a:p>
              <a:endParaRPr lang="de-DE"/>
            </a:p>
          </p:txBody>
        </p:sp>
        <p:sp>
          <p:nvSpPr>
            <p:cNvPr id="16" name="Freeform 16"/>
            <p:cNvSpPr/>
            <p:nvPr/>
          </p:nvSpPr>
          <p:spPr>
            <a:xfrm>
              <a:off x="416083" y="4079472"/>
              <a:ext cx="2381055" cy="2065565"/>
            </a:xfrm>
            <a:custGeom>
              <a:avLst/>
              <a:gdLst/>
              <a:ahLst/>
              <a:cxnLst/>
              <a:rect l="l" t="t" r="r" b="b"/>
              <a:pathLst>
                <a:path w="2381055" h="2065565">
                  <a:moveTo>
                    <a:pt x="0" y="0"/>
                  </a:moveTo>
                  <a:lnTo>
                    <a:pt x="2381054" y="0"/>
                  </a:lnTo>
                  <a:lnTo>
                    <a:pt x="2381054" y="2065565"/>
                  </a:lnTo>
                  <a:lnTo>
                    <a:pt x="0" y="2065565"/>
                  </a:lnTo>
                  <a:lnTo>
                    <a:pt x="0" y="0"/>
                  </a:lnTo>
                  <a:close/>
                </a:path>
              </a:pathLst>
            </a:custGeom>
            <a:blipFill>
              <a:blip r:embed="rId4"/>
              <a:stretch>
                <a:fillRect/>
              </a:stretch>
            </a:blipFill>
          </p:spPr>
          <p:txBody>
            <a:bodyPr/>
            <a:lstStyle/>
            <a:p>
              <a:endParaRPr lang="de-DE"/>
            </a:p>
          </p:txBody>
        </p:sp>
        <p:sp>
          <p:nvSpPr>
            <p:cNvPr id="17" name="AutoShape 17"/>
            <p:cNvSpPr/>
            <p:nvPr/>
          </p:nvSpPr>
          <p:spPr>
            <a:xfrm>
              <a:off x="754998" y="5733244"/>
              <a:ext cx="1703224" cy="0"/>
            </a:xfrm>
            <a:prstGeom prst="line">
              <a:avLst/>
            </a:prstGeom>
            <a:ln w="12700" cap="flat">
              <a:solidFill>
                <a:srgbClr val="000000"/>
              </a:solidFill>
              <a:prstDash val="solid"/>
              <a:headEnd type="none" w="sm" len="sm"/>
              <a:tailEnd type="none" w="sm" len="sm"/>
            </a:ln>
          </p:spPr>
          <p:txBody>
            <a:bodyPr/>
            <a:lstStyle/>
            <a:p>
              <a:endParaRPr lang="de-DE"/>
            </a:p>
          </p:txBody>
        </p:sp>
        <p:sp>
          <p:nvSpPr>
            <p:cNvPr id="18" name="AutoShape 18"/>
            <p:cNvSpPr/>
            <p:nvPr/>
          </p:nvSpPr>
          <p:spPr>
            <a:xfrm>
              <a:off x="754998" y="4655370"/>
              <a:ext cx="1703224" cy="0"/>
            </a:xfrm>
            <a:prstGeom prst="line">
              <a:avLst/>
            </a:prstGeom>
            <a:ln w="12700" cap="flat">
              <a:solidFill>
                <a:srgbClr val="000000"/>
              </a:solidFill>
              <a:prstDash val="solid"/>
              <a:headEnd type="none" w="sm" len="sm"/>
              <a:tailEnd type="none" w="sm" len="sm"/>
            </a:ln>
          </p:spPr>
          <p:txBody>
            <a:bodyPr/>
            <a:lstStyle/>
            <a:p>
              <a:endParaRPr lang="de-DE"/>
            </a:p>
          </p:txBody>
        </p:sp>
        <p:sp>
          <p:nvSpPr>
            <p:cNvPr id="19" name="AutoShape 19"/>
            <p:cNvSpPr/>
            <p:nvPr/>
          </p:nvSpPr>
          <p:spPr>
            <a:xfrm>
              <a:off x="587503" y="5188770"/>
              <a:ext cx="2030065" cy="5537"/>
            </a:xfrm>
            <a:prstGeom prst="line">
              <a:avLst/>
            </a:prstGeom>
            <a:ln w="12700" cap="flat">
              <a:solidFill>
                <a:srgbClr val="000000"/>
              </a:solidFill>
              <a:prstDash val="solid"/>
              <a:headEnd type="none" w="sm" len="sm"/>
              <a:tailEnd type="none" w="sm" len="sm"/>
            </a:ln>
          </p:spPr>
          <p:txBody>
            <a:bodyPr/>
            <a:lstStyle/>
            <a:p>
              <a:endParaRPr lang="de-DE"/>
            </a:p>
          </p:txBody>
        </p:sp>
        <p:sp>
          <p:nvSpPr>
            <p:cNvPr id="20" name="Freeform 20"/>
            <p:cNvSpPr/>
            <p:nvPr/>
          </p:nvSpPr>
          <p:spPr>
            <a:xfrm flipH="1">
              <a:off x="6286319" y="4161525"/>
              <a:ext cx="2381055" cy="2065565"/>
            </a:xfrm>
            <a:custGeom>
              <a:avLst/>
              <a:gdLst/>
              <a:ahLst/>
              <a:cxnLst/>
              <a:rect l="l" t="t" r="r" b="b"/>
              <a:pathLst>
                <a:path w="2381055" h="2065565">
                  <a:moveTo>
                    <a:pt x="2381055" y="0"/>
                  </a:moveTo>
                  <a:lnTo>
                    <a:pt x="0" y="0"/>
                  </a:lnTo>
                  <a:lnTo>
                    <a:pt x="0" y="2065565"/>
                  </a:lnTo>
                  <a:lnTo>
                    <a:pt x="2381055" y="2065565"/>
                  </a:lnTo>
                  <a:lnTo>
                    <a:pt x="2381055" y="0"/>
                  </a:lnTo>
                  <a:close/>
                </a:path>
              </a:pathLst>
            </a:custGeom>
            <a:blipFill>
              <a:blip r:embed="rId4"/>
              <a:stretch>
                <a:fillRect/>
              </a:stretch>
            </a:blipFill>
          </p:spPr>
          <p:txBody>
            <a:bodyPr/>
            <a:lstStyle/>
            <a:p>
              <a:endParaRPr lang="de-DE"/>
            </a:p>
          </p:txBody>
        </p:sp>
        <p:sp>
          <p:nvSpPr>
            <p:cNvPr id="21" name="AutoShape 21"/>
            <p:cNvSpPr/>
            <p:nvPr/>
          </p:nvSpPr>
          <p:spPr>
            <a:xfrm>
              <a:off x="6625234" y="5815297"/>
              <a:ext cx="1703224" cy="0"/>
            </a:xfrm>
            <a:prstGeom prst="line">
              <a:avLst/>
            </a:prstGeom>
            <a:ln w="12700" cap="flat">
              <a:solidFill>
                <a:srgbClr val="000000"/>
              </a:solidFill>
              <a:prstDash val="solid"/>
              <a:headEnd type="none" w="sm" len="sm"/>
              <a:tailEnd type="none" w="sm" len="sm"/>
            </a:ln>
          </p:spPr>
          <p:txBody>
            <a:bodyPr/>
            <a:lstStyle/>
            <a:p>
              <a:endParaRPr lang="de-DE"/>
            </a:p>
          </p:txBody>
        </p:sp>
        <p:sp>
          <p:nvSpPr>
            <p:cNvPr id="22" name="AutoShape 22"/>
            <p:cNvSpPr/>
            <p:nvPr/>
          </p:nvSpPr>
          <p:spPr>
            <a:xfrm>
              <a:off x="6625234" y="4737423"/>
              <a:ext cx="1703224" cy="0"/>
            </a:xfrm>
            <a:prstGeom prst="line">
              <a:avLst/>
            </a:prstGeom>
            <a:ln w="12700" cap="flat">
              <a:solidFill>
                <a:srgbClr val="000000"/>
              </a:solidFill>
              <a:prstDash val="solid"/>
              <a:headEnd type="none" w="sm" len="sm"/>
              <a:tailEnd type="none" w="sm" len="sm"/>
            </a:ln>
          </p:spPr>
          <p:txBody>
            <a:bodyPr/>
            <a:lstStyle/>
            <a:p>
              <a:endParaRPr lang="de-DE"/>
            </a:p>
          </p:txBody>
        </p:sp>
        <p:sp>
          <p:nvSpPr>
            <p:cNvPr id="23" name="AutoShape 23"/>
            <p:cNvSpPr/>
            <p:nvPr/>
          </p:nvSpPr>
          <p:spPr>
            <a:xfrm>
              <a:off x="6457739" y="5270823"/>
              <a:ext cx="2030065" cy="5537"/>
            </a:xfrm>
            <a:prstGeom prst="line">
              <a:avLst/>
            </a:prstGeom>
            <a:ln w="12700" cap="flat">
              <a:solidFill>
                <a:srgbClr val="000000"/>
              </a:solidFill>
              <a:prstDash val="solid"/>
              <a:headEnd type="none" w="sm" len="sm"/>
              <a:tailEnd type="none" w="sm" len="sm"/>
            </a:ln>
          </p:spPr>
          <p:txBody>
            <a:bodyPr/>
            <a:lstStyle/>
            <a:p>
              <a:endParaRPr lang="de-DE"/>
            </a:p>
          </p:txBody>
        </p:sp>
        <p:sp>
          <p:nvSpPr>
            <p:cNvPr id="24" name="Freeform 24"/>
            <p:cNvSpPr/>
            <p:nvPr/>
          </p:nvSpPr>
          <p:spPr>
            <a:xfrm>
              <a:off x="2406999" y="2632123"/>
              <a:ext cx="2134729" cy="1851877"/>
            </a:xfrm>
            <a:custGeom>
              <a:avLst/>
              <a:gdLst/>
              <a:ahLst/>
              <a:cxnLst/>
              <a:rect l="l" t="t" r="r" b="b"/>
              <a:pathLst>
                <a:path w="2134729" h="1851877">
                  <a:moveTo>
                    <a:pt x="0" y="0"/>
                  </a:moveTo>
                  <a:lnTo>
                    <a:pt x="2134729" y="0"/>
                  </a:lnTo>
                  <a:lnTo>
                    <a:pt x="2134729" y="1851878"/>
                  </a:lnTo>
                  <a:lnTo>
                    <a:pt x="0" y="1851878"/>
                  </a:lnTo>
                  <a:lnTo>
                    <a:pt x="0" y="0"/>
                  </a:lnTo>
                  <a:close/>
                </a:path>
              </a:pathLst>
            </a:custGeom>
            <a:blipFill>
              <a:blip r:embed="rId4"/>
              <a:stretch>
                <a:fillRect/>
              </a:stretch>
            </a:blipFill>
          </p:spPr>
          <p:txBody>
            <a:bodyPr/>
            <a:lstStyle/>
            <a:p>
              <a:endParaRPr lang="de-DE"/>
            </a:p>
          </p:txBody>
        </p:sp>
        <p:sp>
          <p:nvSpPr>
            <p:cNvPr id="25" name="AutoShape 25"/>
            <p:cNvSpPr/>
            <p:nvPr/>
          </p:nvSpPr>
          <p:spPr>
            <a:xfrm flipV="1">
              <a:off x="2753184" y="4190401"/>
              <a:ext cx="1302346" cy="0"/>
            </a:xfrm>
            <a:prstGeom prst="line">
              <a:avLst/>
            </a:prstGeom>
            <a:ln w="12700" cap="flat">
              <a:solidFill>
                <a:srgbClr val="000000"/>
              </a:solidFill>
              <a:prstDash val="solid"/>
              <a:headEnd type="none" w="sm" len="sm"/>
              <a:tailEnd type="none" w="sm" len="sm"/>
            </a:ln>
          </p:spPr>
          <p:txBody>
            <a:bodyPr/>
            <a:lstStyle/>
            <a:p>
              <a:endParaRPr lang="de-DE"/>
            </a:p>
          </p:txBody>
        </p:sp>
        <p:sp>
          <p:nvSpPr>
            <p:cNvPr id="26" name="AutoShape 26"/>
            <p:cNvSpPr/>
            <p:nvPr/>
          </p:nvSpPr>
          <p:spPr>
            <a:xfrm>
              <a:off x="2683916" y="3169840"/>
              <a:ext cx="1520356" cy="0"/>
            </a:xfrm>
            <a:prstGeom prst="line">
              <a:avLst/>
            </a:prstGeom>
            <a:ln w="12700" cap="flat">
              <a:solidFill>
                <a:srgbClr val="000000"/>
              </a:solidFill>
              <a:prstDash val="solid"/>
              <a:headEnd type="none" w="sm" len="sm"/>
              <a:tailEnd type="none" w="sm" len="sm"/>
            </a:ln>
          </p:spPr>
          <p:txBody>
            <a:bodyPr/>
            <a:lstStyle/>
            <a:p>
              <a:endParaRPr lang="de-DE"/>
            </a:p>
          </p:txBody>
        </p:sp>
        <p:sp>
          <p:nvSpPr>
            <p:cNvPr id="27" name="AutoShape 27"/>
            <p:cNvSpPr/>
            <p:nvPr/>
          </p:nvSpPr>
          <p:spPr>
            <a:xfrm>
              <a:off x="2534405" y="3703240"/>
              <a:ext cx="1812106" cy="5537"/>
            </a:xfrm>
            <a:prstGeom prst="line">
              <a:avLst/>
            </a:prstGeom>
            <a:ln w="12700" cap="flat">
              <a:solidFill>
                <a:srgbClr val="000000"/>
              </a:solidFill>
              <a:prstDash val="solid"/>
              <a:headEnd type="none" w="sm" len="sm"/>
              <a:tailEnd type="none" w="sm" len="sm"/>
            </a:ln>
          </p:spPr>
          <p:txBody>
            <a:bodyPr/>
            <a:lstStyle/>
            <a:p>
              <a:endParaRPr lang="de-DE"/>
            </a:p>
          </p:txBody>
        </p:sp>
        <p:sp>
          <p:nvSpPr>
            <p:cNvPr id="28" name="Freeform 28"/>
            <p:cNvSpPr/>
            <p:nvPr/>
          </p:nvSpPr>
          <p:spPr>
            <a:xfrm flipH="1">
              <a:off x="4743162" y="2563812"/>
              <a:ext cx="2134729" cy="1851877"/>
            </a:xfrm>
            <a:custGeom>
              <a:avLst/>
              <a:gdLst/>
              <a:ahLst/>
              <a:cxnLst/>
              <a:rect l="l" t="t" r="r" b="b"/>
              <a:pathLst>
                <a:path w="2134729" h="1851877">
                  <a:moveTo>
                    <a:pt x="2134729" y="0"/>
                  </a:moveTo>
                  <a:lnTo>
                    <a:pt x="0" y="0"/>
                  </a:lnTo>
                  <a:lnTo>
                    <a:pt x="0" y="1851878"/>
                  </a:lnTo>
                  <a:lnTo>
                    <a:pt x="2134729" y="1851878"/>
                  </a:lnTo>
                  <a:lnTo>
                    <a:pt x="2134729" y="0"/>
                  </a:lnTo>
                  <a:close/>
                </a:path>
              </a:pathLst>
            </a:custGeom>
            <a:blipFill>
              <a:blip r:embed="rId4"/>
              <a:stretch>
                <a:fillRect/>
              </a:stretch>
            </a:blipFill>
          </p:spPr>
          <p:txBody>
            <a:bodyPr/>
            <a:lstStyle/>
            <a:p>
              <a:endParaRPr lang="de-DE"/>
            </a:p>
          </p:txBody>
        </p:sp>
        <p:sp>
          <p:nvSpPr>
            <p:cNvPr id="29" name="AutoShape 29"/>
            <p:cNvSpPr/>
            <p:nvPr/>
          </p:nvSpPr>
          <p:spPr>
            <a:xfrm flipV="1">
              <a:off x="5196048" y="4122090"/>
              <a:ext cx="1302346" cy="0"/>
            </a:xfrm>
            <a:prstGeom prst="line">
              <a:avLst/>
            </a:prstGeom>
            <a:ln w="12700" cap="flat">
              <a:solidFill>
                <a:srgbClr val="000000"/>
              </a:solidFill>
              <a:prstDash val="solid"/>
              <a:headEnd type="none" w="sm" len="sm"/>
              <a:tailEnd type="none" w="sm" len="sm"/>
            </a:ln>
          </p:spPr>
          <p:txBody>
            <a:bodyPr/>
            <a:lstStyle/>
            <a:p>
              <a:endParaRPr lang="de-DE"/>
            </a:p>
          </p:txBody>
        </p:sp>
        <p:sp>
          <p:nvSpPr>
            <p:cNvPr id="30" name="AutoShape 30"/>
            <p:cNvSpPr/>
            <p:nvPr/>
          </p:nvSpPr>
          <p:spPr>
            <a:xfrm>
              <a:off x="5126780" y="3101529"/>
              <a:ext cx="1520356" cy="0"/>
            </a:xfrm>
            <a:prstGeom prst="line">
              <a:avLst/>
            </a:prstGeom>
            <a:ln w="12700" cap="flat">
              <a:solidFill>
                <a:srgbClr val="000000"/>
              </a:solidFill>
              <a:prstDash val="solid"/>
              <a:headEnd type="none" w="sm" len="sm"/>
              <a:tailEnd type="none" w="sm" len="sm"/>
            </a:ln>
          </p:spPr>
          <p:txBody>
            <a:bodyPr/>
            <a:lstStyle/>
            <a:p>
              <a:endParaRPr lang="de-DE"/>
            </a:p>
          </p:txBody>
        </p:sp>
        <p:sp>
          <p:nvSpPr>
            <p:cNvPr id="31" name="AutoShape 31"/>
            <p:cNvSpPr/>
            <p:nvPr/>
          </p:nvSpPr>
          <p:spPr>
            <a:xfrm>
              <a:off x="4977268" y="3634929"/>
              <a:ext cx="1812106" cy="5537"/>
            </a:xfrm>
            <a:prstGeom prst="line">
              <a:avLst/>
            </a:prstGeom>
            <a:ln w="12700" cap="flat">
              <a:solidFill>
                <a:srgbClr val="000000"/>
              </a:solidFill>
              <a:prstDash val="solid"/>
              <a:headEnd type="none" w="sm" len="sm"/>
              <a:tailEnd type="none" w="sm" len="sm"/>
            </a:ln>
          </p:spPr>
          <p:txBody>
            <a:bodyPr/>
            <a:lstStyle/>
            <a:p>
              <a:endParaRPr lang="de-DE"/>
            </a:p>
          </p:txBody>
        </p:sp>
        <p:sp>
          <p:nvSpPr>
            <p:cNvPr id="32" name="Freeform 32"/>
            <p:cNvSpPr/>
            <p:nvPr/>
          </p:nvSpPr>
          <p:spPr>
            <a:xfrm>
              <a:off x="2860852" y="4415690"/>
              <a:ext cx="3361752" cy="2241168"/>
            </a:xfrm>
            <a:custGeom>
              <a:avLst/>
              <a:gdLst/>
              <a:ahLst/>
              <a:cxnLst/>
              <a:rect l="l" t="t" r="r" b="b"/>
              <a:pathLst>
                <a:path w="3361752" h="2241168">
                  <a:moveTo>
                    <a:pt x="0" y="0"/>
                  </a:moveTo>
                  <a:lnTo>
                    <a:pt x="3361752" y="0"/>
                  </a:lnTo>
                  <a:lnTo>
                    <a:pt x="3361752" y="2241168"/>
                  </a:lnTo>
                  <a:lnTo>
                    <a:pt x="0" y="2241168"/>
                  </a:lnTo>
                  <a:lnTo>
                    <a:pt x="0" y="0"/>
                  </a:lnTo>
                  <a:close/>
                </a:path>
              </a:pathLst>
            </a:custGeom>
            <a:blipFill>
              <a:blip r:embed="rId5"/>
              <a:stretch>
                <a:fillRect/>
              </a:stretch>
            </a:blipFill>
          </p:spPr>
          <p:txBody>
            <a:bodyPr/>
            <a:lstStyle/>
            <a:p>
              <a:endParaRPr lang="de-DE"/>
            </a:p>
          </p:txBody>
        </p:sp>
        <p:sp>
          <p:nvSpPr>
            <p:cNvPr id="33" name="TextBox 33"/>
            <p:cNvSpPr txBox="1"/>
            <p:nvPr/>
          </p:nvSpPr>
          <p:spPr>
            <a:xfrm>
              <a:off x="742243" y="1551989"/>
              <a:ext cx="8263123" cy="8261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Bei dir Zuhause benutzt du sicherlich auch ein Tablet oder ein Smartphone. Vielleicht darfst du auch auf einem Computer spielen. Welche Regeln haben deine Eltern hier für dich festgelegt? Schreibe auf, was sie zu dir sagen.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4813" y="353357"/>
            <a:ext cx="6812592" cy="4883754"/>
            <a:chOff x="0" y="0"/>
            <a:chExt cx="9083456" cy="6511672"/>
          </a:xfrm>
        </p:grpSpPr>
        <p:grpSp>
          <p:nvGrpSpPr>
            <p:cNvPr id="3" name="Group 3"/>
            <p:cNvGrpSpPr/>
            <p:nvPr/>
          </p:nvGrpSpPr>
          <p:grpSpPr>
            <a:xfrm>
              <a:off x="0" y="0"/>
              <a:ext cx="9083456" cy="6511672"/>
              <a:chOff x="0" y="0"/>
              <a:chExt cx="2441479" cy="1750227"/>
            </a:xfrm>
          </p:grpSpPr>
          <p:sp>
            <p:nvSpPr>
              <p:cNvPr id="4" name="Freeform 4"/>
              <p:cNvSpPr/>
              <p:nvPr/>
            </p:nvSpPr>
            <p:spPr>
              <a:xfrm>
                <a:off x="0" y="0"/>
                <a:ext cx="2441479" cy="1750227"/>
              </a:xfrm>
              <a:custGeom>
                <a:avLst/>
                <a:gdLst/>
                <a:ahLst/>
                <a:cxnLst/>
                <a:rect l="l" t="t" r="r" b="b"/>
                <a:pathLst>
                  <a:path w="2441479" h="1750227">
                    <a:moveTo>
                      <a:pt x="22728" y="0"/>
                    </a:moveTo>
                    <a:lnTo>
                      <a:pt x="2418751" y="0"/>
                    </a:lnTo>
                    <a:cubicBezTo>
                      <a:pt x="2431304" y="0"/>
                      <a:pt x="2441479" y="10176"/>
                      <a:pt x="2441479" y="22728"/>
                    </a:cubicBezTo>
                    <a:lnTo>
                      <a:pt x="2441479" y="1727499"/>
                    </a:lnTo>
                    <a:cubicBezTo>
                      <a:pt x="2441479" y="1740051"/>
                      <a:pt x="2431304" y="1750227"/>
                      <a:pt x="2418751" y="1750227"/>
                    </a:cubicBezTo>
                    <a:lnTo>
                      <a:pt x="22728" y="1750227"/>
                    </a:lnTo>
                    <a:cubicBezTo>
                      <a:pt x="10176" y="1750227"/>
                      <a:pt x="0" y="1740051"/>
                      <a:pt x="0" y="1727499"/>
                    </a:cubicBezTo>
                    <a:lnTo>
                      <a:pt x="0" y="22728"/>
                    </a:lnTo>
                    <a:cubicBezTo>
                      <a:pt x="0" y="10176"/>
                      <a:pt x="10176" y="0"/>
                      <a:pt x="2272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41479" cy="1778802"/>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6" name="Group 6"/>
            <p:cNvGrpSpPr/>
            <p:nvPr/>
          </p:nvGrpSpPr>
          <p:grpSpPr>
            <a:xfrm>
              <a:off x="21140" y="0"/>
              <a:ext cx="9037509" cy="1636108"/>
              <a:chOff x="0" y="0"/>
              <a:chExt cx="2437972" cy="441359"/>
            </a:xfrm>
          </p:grpSpPr>
          <p:sp>
            <p:nvSpPr>
              <p:cNvPr id="7" name="Freeform 7"/>
              <p:cNvSpPr/>
              <p:nvPr/>
            </p:nvSpPr>
            <p:spPr>
              <a:xfrm>
                <a:off x="0" y="0"/>
                <a:ext cx="2437972" cy="441359"/>
              </a:xfrm>
              <a:custGeom>
                <a:avLst/>
                <a:gdLst/>
                <a:ahLst/>
                <a:cxnLst/>
                <a:rect l="l" t="t" r="r" b="b"/>
                <a:pathLst>
                  <a:path w="2437972" h="441359">
                    <a:moveTo>
                      <a:pt x="22844" y="0"/>
                    </a:moveTo>
                    <a:lnTo>
                      <a:pt x="2415128" y="0"/>
                    </a:lnTo>
                    <a:cubicBezTo>
                      <a:pt x="2421186" y="0"/>
                      <a:pt x="2426997" y="2407"/>
                      <a:pt x="2431281" y="6691"/>
                    </a:cubicBezTo>
                    <a:cubicBezTo>
                      <a:pt x="2435565" y="10975"/>
                      <a:pt x="2437972" y="16785"/>
                      <a:pt x="2437972" y="22844"/>
                    </a:cubicBezTo>
                    <a:lnTo>
                      <a:pt x="2437972" y="418515"/>
                    </a:lnTo>
                    <a:cubicBezTo>
                      <a:pt x="2437972" y="424574"/>
                      <a:pt x="2435565" y="430384"/>
                      <a:pt x="2431281" y="434668"/>
                    </a:cubicBezTo>
                    <a:cubicBezTo>
                      <a:pt x="2426997" y="438952"/>
                      <a:pt x="2421186" y="441359"/>
                      <a:pt x="2415128" y="441359"/>
                    </a:cubicBezTo>
                    <a:lnTo>
                      <a:pt x="22844" y="441359"/>
                    </a:lnTo>
                    <a:cubicBezTo>
                      <a:pt x="16785" y="441359"/>
                      <a:pt x="10975" y="438952"/>
                      <a:pt x="6691" y="434668"/>
                    </a:cubicBezTo>
                    <a:cubicBezTo>
                      <a:pt x="2407" y="430384"/>
                      <a:pt x="0" y="424574"/>
                      <a:pt x="0" y="418515"/>
                    </a:cubicBezTo>
                    <a:lnTo>
                      <a:pt x="0" y="22844"/>
                    </a:lnTo>
                    <a:cubicBezTo>
                      <a:pt x="0" y="16785"/>
                      <a:pt x="2407" y="10975"/>
                      <a:pt x="6691" y="6691"/>
                    </a:cubicBezTo>
                    <a:cubicBezTo>
                      <a:pt x="10975" y="2407"/>
                      <a:pt x="16785" y="0"/>
                      <a:pt x="2284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37972" cy="469934"/>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23797" y="1431844"/>
              <a:ext cx="9034852" cy="761007"/>
              <a:chOff x="0" y="0"/>
              <a:chExt cx="2437255" cy="205290"/>
            </a:xfrm>
          </p:grpSpPr>
          <p:sp>
            <p:nvSpPr>
              <p:cNvPr id="10" name="Freeform 10"/>
              <p:cNvSpPr/>
              <p:nvPr/>
            </p:nvSpPr>
            <p:spPr>
              <a:xfrm>
                <a:off x="0" y="0"/>
                <a:ext cx="2437255" cy="205290"/>
              </a:xfrm>
              <a:custGeom>
                <a:avLst/>
                <a:gdLst/>
                <a:ahLst/>
                <a:cxnLst/>
                <a:rect l="l" t="t" r="r" b="b"/>
                <a:pathLst>
                  <a:path w="2437255" h="205290">
                    <a:moveTo>
                      <a:pt x="0" y="0"/>
                    </a:moveTo>
                    <a:lnTo>
                      <a:pt x="2437255" y="0"/>
                    </a:lnTo>
                    <a:lnTo>
                      <a:pt x="2437255" y="205290"/>
                    </a:lnTo>
                    <a:lnTo>
                      <a:pt x="0" y="205290"/>
                    </a:lnTo>
                    <a:close/>
                  </a:path>
                </a:pathLst>
              </a:custGeom>
              <a:solidFill>
                <a:srgbClr val="FFFFFF"/>
              </a:solidFill>
            </p:spPr>
            <p:txBody>
              <a:bodyPr/>
              <a:lstStyle/>
              <a:p>
                <a:endParaRPr lang="de-DE"/>
              </a:p>
            </p:txBody>
          </p:sp>
          <p:sp>
            <p:nvSpPr>
              <p:cNvPr id="11" name="TextBox 11"/>
              <p:cNvSpPr txBox="1"/>
              <p:nvPr/>
            </p:nvSpPr>
            <p:spPr>
              <a:xfrm>
                <a:off x="0" y="-28575"/>
                <a:ext cx="2437255" cy="233865"/>
              </a:xfrm>
              <a:prstGeom prst="rect">
                <a:avLst/>
              </a:prstGeom>
            </p:spPr>
            <p:txBody>
              <a:bodyPr lIns="50616" tIns="50616" rIns="50616" bIns="50616" rtlCol="0" anchor="ctr"/>
              <a:lstStyle/>
              <a:p>
                <a:pPr algn="ctr">
                  <a:lnSpc>
                    <a:spcPts val="1680"/>
                  </a:lnSpc>
                </a:pPr>
                <a:endParaRPr/>
              </a:p>
            </p:txBody>
          </p:sp>
        </p:grpSp>
        <p:grpSp>
          <p:nvGrpSpPr>
            <p:cNvPr id="12" name="Group 12"/>
            <p:cNvGrpSpPr/>
            <p:nvPr/>
          </p:nvGrpSpPr>
          <p:grpSpPr>
            <a:xfrm>
              <a:off x="4156830" y="1112568"/>
              <a:ext cx="846840" cy="84684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66C4">
                      <a:alpha val="100000"/>
                    </a:srgbClr>
                  </a:gs>
                  <a:gs pos="100000">
                    <a:srgbClr val="FFDE59">
                      <a:alpha val="100000"/>
                    </a:srgbClr>
                  </a:gs>
                </a:gsLst>
                <a:lin ang="0"/>
              </a:gradFill>
            </p:spPr>
            <p:txBody>
              <a:bodyPr/>
              <a:lstStyle/>
              <a:p>
                <a:endParaRPr lang="de-DE"/>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1540"/>
                  </a:lnSpc>
                </a:pPr>
                <a:r>
                  <a:rPr lang="en-US" sz="1100" b="1">
                    <a:solidFill>
                      <a:srgbClr val="FFFFFF"/>
                    </a:solidFill>
                    <a:latin typeface="Poppins Bold"/>
                    <a:ea typeface="Poppins Bold"/>
                    <a:cs typeface="Poppins Bold"/>
                    <a:sym typeface="Poppins Bold"/>
                  </a:rPr>
                  <a:t>Kunst</a:t>
                </a:r>
              </a:p>
            </p:txBody>
          </p:sp>
        </p:grpSp>
        <p:sp>
          <p:nvSpPr>
            <p:cNvPr id="15" name="Freeform 15"/>
            <p:cNvSpPr/>
            <p:nvPr/>
          </p:nvSpPr>
          <p:spPr>
            <a:xfrm rot="-5400000">
              <a:off x="4147851" y="1470342"/>
              <a:ext cx="3748982" cy="5179816"/>
            </a:xfrm>
            <a:custGeom>
              <a:avLst/>
              <a:gdLst/>
              <a:ahLst/>
              <a:cxnLst/>
              <a:rect l="l" t="t" r="r" b="b"/>
              <a:pathLst>
                <a:path w="3748982" h="5179816">
                  <a:moveTo>
                    <a:pt x="0" y="0"/>
                  </a:moveTo>
                  <a:lnTo>
                    <a:pt x="3748982" y="0"/>
                  </a:lnTo>
                  <a:lnTo>
                    <a:pt x="3748982" y="5179816"/>
                  </a:lnTo>
                  <a:lnTo>
                    <a:pt x="0" y="5179816"/>
                  </a:lnTo>
                  <a:lnTo>
                    <a:pt x="0" y="0"/>
                  </a:lnTo>
                  <a:close/>
                </a:path>
              </a:pathLst>
            </a:custGeom>
            <a:blipFill>
              <a:blip r:embed="rId2"/>
              <a:stretch>
                <a:fillRect l="-45565" t="-21805" r="-28923" b="-4483"/>
              </a:stretch>
            </a:blipFill>
            <a:ln w="9525" cap="sq">
              <a:solidFill>
                <a:srgbClr val="000000"/>
              </a:solidFill>
              <a:prstDash val="solid"/>
              <a:miter/>
            </a:ln>
          </p:spPr>
          <p:txBody>
            <a:bodyPr/>
            <a:lstStyle/>
            <a:p>
              <a:endParaRPr lang="de-DE"/>
            </a:p>
          </p:txBody>
        </p:sp>
        <p:grpSp>
          <p:nvGrpSpPr>
            <p:cNvPr id="16" name="Group 16"/>
            <p:cNvGrpSpPr/>
            <p:nvPr/>
          </p:nvGrpSpPr>
          <p:grpSpPr>
            <a:xfrm rot="-5400000">
              <a:off x="4234570" y="1773734"/>
              <a:ext cx="3345570" cy="4573033"/>
              <a:chOff x="0" y="0"/>
              <a:chExt cx="1057666" cy="1445715"/>
            </a:xfrm>
          </p:grpSpPr>
          <p:sp>
            <p:nvSpPr>
              <p:cNvPr id="17" name="Freeform 17"/>
              <p:cNvSpPr/>
              <p:nvPr/>
            </p:nvSpPr>
            <p:spPr>
              <a:xfrm>
                <a:off x="0" y="0"/>
                <a:ext cx="1057666" cy="1445715"/>
              </a:xfrm>
              <a:custGeom>
                <a:avLst/>
                <a:gdLst/>
                <a:ahLst/>
                <a:cxnLst/>
                <a:rect l="l" t="t" r="r" b="b"/>
                <a:pathLst>
                  <a:path w="1057666" h="1445715">
                    <a:moveTo>
                      <a:pt x="30854" y="0"/>
                    </a:moveTo>
                    <a:lnTo>
                      <a:pt x="1026812" y="0"/>
                    </a:lnTo>
                    <a:cubicBezTo>
                      <a:pt x="1034995" y="0"/>
                      <a:pt x="1042843" y="3251"/>
                      <a:pt x="1048629" y="9037"/>
                    </a:cubicBezTo>
                    <a:cubicBezTo>
                      <a:pt x="1054415" y="14823"/>
                      <a:pt x="1057666" y="22671"/>
                      <a:pt x="1057666" y="30854"/>
                    </a:cubicBezTo>
                    <a:lnTo>
                      <a:pt x="1057666" y="1414861"/>
                    </a:lnTo>
                    <a:cubicBezTo>
                      <a:pt x="1057666" y="1423044"/>
                      <a:pt x="1054415" y="1430892"/>
                      <a:pt x="1048629" y="1436678"/>
                    </a:cubicBezTo>
                    <a:cubicBezTo>
                      <a:pt x="1042843" y="1442465"/>
                      <a:pt x="1034995" y="1445715"/>
                      <a:pt x="1026812" y="1445715"/>
                    </a:cubicBezTo>
                    <a:lnTo>
                      <a:pt x="30854" y="1445715"/>
                    </a:lnTo>
                    <a:cubicBezTo>
                      <a:pt x="22671" y="1445715"/>
                      <a:pt x="14823" y="1442465"/>
                      <a:pt x="9037" y="1436678"/>
                    </a:cubicBezTo>
                    <a:cubicBezTo>
                      <a:pt x="3251" y="1430892"/>
                      <a:pt x="0" y="1423044"/>
                      <a:pt x="0" y="1414861"/>
                    </a:cubicBezTo>
                    <a:lnTo>
                      <a:pt x="0" y="30854"/>
                    </a:lnTo>
                    <a:cubicBezTo>
                      <a:pt x="0" y="22671"/>
                      <a:pt x="3251" y="14823"/>
                      <a:pt x="9037" y="9037"/>
                    </a:cubicBezTo>
                    <a:cubicBezTo>
                      <a:pt x="14823" y="3251"/>
                      <a:pt x="22671" y="0"/>
                      <a:pt x="30854" y="0"/>
                    </a:cubicBezTo>
                    <a:close/>
                  </a:path>
                </a:pathLst>
              </a:custGeom>
              <a:ln w="9525" cap="sq">
                <a:solidFill>
                  <a:srgbClr val="000000"/>
                </a:solidFill>
                <a:prstDash val="solid"/>
                <a:miter/>
              </a:ln>
            </p:spPr>
            <p:txBody>
              <a:bodyPr/>
              <a:lstStyle/>
              <a:p>
                <a:endParaRPr lang="de-DE"/>
              </a:p>
            </p:txBody>
          </p:sp>
          <p:sp>
            <p:nvSpPr>
              <p:cNvPr id="18" name="TextBox 18"/>
              <p:cNvSpPr txBox="1"/>
              <p:nvPr/>
            </p:nvSpPr>
            <p:spPr>
              <a:xfrm>
                <a:off x="0" y="-28575"/>
                <a:ext cx="1057666" cy="1474290"/>
              </a:xfrm>
              <a:prstGeom prst="rect">
                <a:avLst/>
              </a:prstGeom>
            </p:spPr>
            <p:txBody>
              <a:bodyPr lIns="49081" tIns="49081" rIns="49081" bIns="49081" rtlCol="0" anchor="ctr"/>
              <a:lstStyle/>
              <a:p>
                <a:pPr algn="ctr">
                  <a:lnSpc>
                    <a:spcPts val="1679"/>
                  </a:lnSpc>
                </a:pPr>
                <a:endParaRPr/>
              </a:p>
            </p:txBody>
          </p:sp>
        </p:grpSp>
        <p:grpSp>
          <p:nvGrpSpPr>
            <p:cNvPr id="19" name="Group 19"/>
            <p:cNvGrpSpPr/>
            <p:nvPr/>
          </p:nvGrpSpPr>
          <p:grpSpPr>
            <a:xfrm>
              <a:off x="3476185" y="4032425"/>
              <a:ext cx="114986" cy="11498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de-DE"/>
              </a:p>
            </p:txBody>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2" name="TextBox 22"/>
            <p:cNvSpPr txBox="1"/>
            <p:nvPr/>
          </p:nvSpPr>
          <p:spPr>
            <a:xfrm>
              <a:off x="292423" y="2138134"/>
              <a:ext cx="2775682" cy="2355912"/>
            </a:xfrm>
            <a:prstGeom prst="rect">
              <a:avLst/>
            </a:prstGeom>
          </p:spPr>
          <p:txBody>
            <a:bodyPr lIns="0" tIns="0" rIns="0" bIns="0" rtlCol="0" anchor="t">
              <a:spAutoFit/>
            </a:bodyPr>
            <a:lstStyle/>
            <a:p>
              <a:pPr algn="l">
                <a:lnSpc>
                  <a:spcPts val="1998"/>
                </a:lnSpc>
              </a:pPr>
              <a:r>
                <a:rPr lang="en-US" sz="1427">
                  <a:solidFill>
                    <a:srgbClr val="000000"/>
                  </a:solidFill>
                  <a:latin typeface="Poppins"/>
                  <a:ea typeface="Poppins"/>
                  <a:cs typeface="Poppins"/>
                  <a:sym typeface="Poppins"/>
                </a:rPr>
                <a:t>Gestalte den Bildschirm auf deinem AB mit einem schönen Bild.</a:t>
              </a:r>
            </a:p>
            <a:p>
              <a:pPr algn="l">
                <a:lnSpc>
                  <a:spcPts val="1998"/>
                </a:lnSpc>
              </a:pPr>
              <a:endParaRPr lang="en-US" sz="1427">
                <a:solidFill>
                  <a:srgbClr val="000000"/>
                </a:solidFill>
                <a:latin typeface="Poppins"/>
                <a:ea typeface="Poppins"/>
                <a:cs typeface="Poppins"/>
                <a:sym typeface="Poppins"/>
              </a:endParaRPr>
            </a:p>
            <a:p>
              <a:pPr algn="l">
                <a:lnSpc>
                  <a:spcPts val="1998"/>
                </a:lnSpc>
              </a:pPr>
              <a:endParaRPr lang="en-US" sz="1427">
                <a:solidFill>
                  <a:srgbClr val="000000"/>
                </a:solidFill>
                <a:latin typeface="Poppins"/>
                <a:ea typeface="Poppins"/>
                <a:cs typeface="Poppins"/>
                <a:sym typeface="Poppins"/>
              </a:endParaRPr>
            </a:p>
            <a:p>
              <a:pPr algn="l">
                <a:lnSpc>
                  <a:spcPts val="1998"/>
                </a:lnSpc>
                <a:spcBef>
                  <a:spcPct val="0"/>
                </a:spcBef>
              </a:pPr>
              <a:endParaRPr lang="en-US" sz="1427">
                <a:solidFill>
                  <a:srgbClr val="000000"/>
                </a:solidFill>
                <a:latin typeface="Poppins"/>
                <a:ea typeface="Poppins"/>
                <a:cs typeface="Poppins"/>
                <a:sym typeface="Poppins"/>
              </a:endParaRPr>
            </a:p>
          </p:txBody>
        </p:sp>
        <p:sp>
          <p:nvSpPr>
            <p:cNvPr id="23" name="TextBox 23"/>
            <p:cNvSpPr txBox="1"/>
            <p:nvPr/>
          </p:nvSpPr>
          <p:spPr>
            <a:xfrm>
              <a:off x="292423" y="4163634"/>
              <a:ext cx="2775682" cy="990812"/>
            </a:xfrm>
            <a:prstGeom prst="rect">
              <a:avLst/>
            </a:prstGeom>
          </p:spPr>
          <p:txBody>
            <a:bodyPr lIns="0" tIns="0" rIns="0" bIns="0" rtlCol="0" anchor="t">
              <a:spAutoFit/>
            </a:bodyPr>
            <a:lstStyle/>
            <a:p>
              <a:pPr algn="l">
                <a:lnSpc>
                  <a:spcPts val="1960"/>
                </a:lnSpc>
              </a:pPr>
              <a:r>
                <a:rPr lang="en-US" sz="1400">
                  <a:solidFill>
                    <a:srgbClr val="000000"/>
                  </a:solidFill>
                  <a:latin typeface="Poppins"/>
                  <a:ea typeface="Poppins"/>
                  <a:cs typeface="Poppins"/>
                  <a:sym typeface="Poppins"/>
                </a:rPr>
                <a:t>Mache anschließend </a:t>
              </a:r>
            </a:p>
            <a:p>
              <a:pPr algn="l">
                <a:lnSpc>
                  <a:spcPts val="1960"/>
                </a:lnSpc>
              </a:pPr>
              <a:r>
                <a:rPr lang="en-US" sz="1400">
                  <a:solidFill>
                    <a:srgbClr val="000000"/>
                  </a:solidFill>
                  <a:latin typeface="Poppins"/>
                  <a:ea typeface="Poppins"/>
                  <a:cs typeface="Poppins"/>
                  <a:sym typeface="Poppins"/>
                </a:rPr>
                <a:t>ein Foto deines Bildes.</a:t>
              </a:r>
            </a:p>
            <a:p>
              <a:pPr algn="l">
                <a:lnSpc>
                  <a:spcPts val="1960"/>
                </a:lnSpc>
                <a:spcBef>
                  <a:spcPct val="0"/>
                </a:spcBef>
              </a:pPr>
              <a:endParaRPr lang="en-US" sz="1400">
                <a:solidFill>
                  <a:srgbClr val="000000"/>
                </a:solidFill>
                <a:latin typeface="Poppins"/>
                <a:ea typeface="Poppins"/>
                <a:cs typeface="Poppins"/>
                <a:sym typeface="Poppins"/>
              </a:endParaRPr>
            </a:p>
          </p:txBody>
        </p:sp>
        <p:sp>
          <p:nvSpPr>
            <p:cNvPr id="24" name="TextBox 24"/>
            <p:cNvSpPr txBox="1"/>
            <p:nvPr/>
          </p:nvSpPr>
          <p:spPr>
            <a:xfrm>
              <a:off x="292423" y="224626"/>
              <a:ext cx="8319827" cy="948056"/>
            </a:xfrm>
            <a:prstGeom prst="rect">
              <a:avLst/>
            </a:prstGeom>
          </p:spPr>
          <p:txBody>
            <a:bodyPr lIns="0" tIns="0" rIns="0" bIns="0" rtlCol="0" anchor="t">
              <a:spAutoFit/>
            </a:bodyPr>
            <a:lstStyle/>
            <a:p>
              <a:pPr algn="l">
                <a:lnSpc>
                  <a:spcPts val="1960"/>
                </a:lnSpc>
              </a:pPr>
              <a:r>
                <a:rPr lang="en-US" sz="1400">
                  <a:solidFill>
                    <a:srgbClr val="FFFFFF"/>
                  </a:solidFill>
                  <a:latin typeface="Lexend Deca Medium"/>
                  <a:ea typeface="Lexend Deca Medium"/>
                  <a:cs typeface="Lexend Deca Medium"/>
                  <a:sym typeface="Lexend Deca"/>
                </a:rPr>
                <a:t>Profiauftrag Tablet-Bestandteile</a:t>
              </a:r>
            </a:p>
            <a:p>
              <a:pPr algn="l">
                <a:lnSpc>
                  <a:spcPts val="3919"/>
                </a:lnSpc>
                <a:spcBef>
                  <a:spcPct val="0"/>
                </a:spcBef>
              </a:pPr>
              <a:r>
                <a:rPr lang="en-US" sz="2799">
                  <a:solidFill>
                    <a:srgbClr val="FFFFFF"/>
                  </a:solidFill>
                  <a:latin typeface="Lexend Deca Medium"/>
                  <a:ea typeface="Lexend Deca Medium"/>
                  <a:cs typeface="Lexend Deca Medium"/>
                  <a:sym typeface="Lexend Deca"/>
                </a:rPr>
                <a:t>Mit der Kamera-App Fotos machen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2024" y="282336"/>
            <a:ext cx="6935037" cy="10082993"/>
            <a:chOff x="0" y="0"/>
            <a:chExt cx="9246716" cy="13443990"/>
          </a:xfrm>
        </p:grpSpPr>
        <p:grpSp>
          <p:nvGrpSpPr>
            <p:cNvPr id="3" name="Group 3"/>
            <p:cNvGrpSpPr/>
            <p:nvPr/>
          </p:nvGrpSpPr>
          <p:grpSpPr>
            <a:xfrm>
              <a:off x="19901" y="161237"/>
              <a:ext cx="9055795" cy="6083133"/>
              <a:chOff x="0" y="0"/>
              <a:chExt cx="2434044" cy="1635043"/>
            </a:xfrm>
          </p:grpSpPr>
          <p:sp>
            <p:nvSpPr>
              <p:cNvPr id="4" name="Freeform 4"/>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6" name="Group 6"/>
            <p:cNvGrpSpPr/>
            <p:nvPr/>
          </p:nvGrpSpPr>
          <p:grpSpPr>
            <a:xfrm>
              <a:off x="39098" y="180434"/>
              <a:ext cx="9013168" cy="1941478"/>
              <a:chOff x="0" y="0"/>
              <a:chExt cx="2431405" cy="523736"/>
            </a:xfrm>
          </p:grpSpPr>
          <p:sp>
            <p:nvSpPr>
              <p:cNvPr id="7" name="Freeform 7"/>
              <p:cNvSpPr/>
              <p:nvPr/>
            </p:nvSpPr>
            <p:spPr>
              <a:xfrm>
                <a:off x="0" y="0"/>
                <a:ext cx="2431405" cy="523736"/>
              </a:xfrm>
              <a:custGeom>
                <a:avLst/>
                <a:gdLst/>
                <a:ahLst/>
                <a:cxnLst/>
                <a:rect l="l" t="t" r="r" b="b"/>
                <a:pathLst>
                  <a:path w="2431405" h="523736">
                    <a:moveTo>
                      <a:pt x="22906" y="0"/>
                    </a:moveTo>
                    <a:lnTo>
                      <a:pt x="2408500" y="0"/>
                    </a:lnTo>
                    <a:cubicBezTo>
                      <a:pt x="2414575" y="0"/>
                      <a:pt x="2420401" y="2413"/>
                      <a:pt x="2424696" y="6709"/>
                    </a:cubicBezTo>
                    <a:cubicBezTo>
                      <a:pt x="2428992" y="11004"/>
                      <a:pt x="2431405" y="16831"/>
                      <a:pt x="2431405" y="22906"/>
                    </a:cubicBezTo>
                    <a:lnTo>
                      <a:pt x="2431405" y="500831"/>
                    </a:lnTo>
                    <a:cubicBezTo>
                      <a:pt x="2431405" y="506905"/>
                      <a:pt x="2428992" y="512732"/>
                      <a:pt x="2424696" y="517027"/>
                    </a:cubicBezTo>
                    <a:cubicBezTo>
                      <a:pt x="2420401" y="521323"/>
                      <a:pt x="2414575" y="523736"/>
                      <a:pt x="2408500" y="523736"/>
                    </a:cubicBezTo>
                    <a:lnTo>
                      <a:pt x="22906" y="523736"/>
                    </a:lnTo>
                    <a:cubicBezTo>
                      <a:pt x="16831" y="523736"/>
                      <a:pt x="11004" y="521323"/>
                      <a:pt x="6709" y="517027"/>
                    </a:cubicBezTo>
                    <a:cubicBezTo>
                      <a:pt x="2413" y="512732"/>
                      <a:pt x="0" y="506905"/>
                      <a:pt x="0" y="500831"/>
                    </a:cubicBezTo>
                    <a:lnTo>
                      <a:pt x="0" y="22906"/>
                    </a:lnTo>
                    <a:cubicBezTo>
                      <a:pt x="0" y="16831"/>
                      <a:pt x="2413" y="11004"/>
                      <a:pt x="6709" y="6709"/>
                    </a:cubicBezTo>
                    <a:cubicBezTo>
                      <a:pt x="11004" y="2413"/>
                      <a:pt x="16831" y="0"/>
                      <a:pt x="2290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31405" cy="552311"/>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39098" y="1925344"/>
              <a:ext cx="9013168" cy="646813"/>
              <a:chOff x="0" y="0"/>
              <a:chExt cx="2431405" cy="174485"/>
            </a:xfrm>
          </p:grpSpPr>
          <p:sp>
            <p:nvSpPr>
              <p:cNvPr id="10" name="Freeform 10"/>
              <p:cNvSpPr/>
              <p:nvPr/>
            </p:nvSpPr>
            <p:spPr>
              <a:xfrm>
                <a:off x="0" y="0"/>
                <a:ext cx="2431405" cy="174485"/>
              </a:xfrm>
              <a:custGeom>
                <a:avLst/>
                <a:gdLst/>
                <a:ahLst/>
                <a:cxnLst/>
                <a:rect l="l" t="t" r="r" b="b"/>
                <a:pathLst>
                  <a:path w="2431405" h="174485">
                    <a:moveTo>
                      <a:pt x="0" y="0"/>
                    </a:moveTo>
                    <a:lnTo>
                      <a:pt x="2431405" y="0"/>
                    </a:lnTo>
                    <a:lnTo>
                      <a:pt x="2431405" y="174485"/>
                    </a:lnTo>
                    <a:lnTo>
                      <a:pt x="0" y="174485"/>
                    </a:lnTo>
                    <a:close/>
                  </a:path>
                </a:pathLst>
              </a:custGeom>
              <a:solidFill>
                <a:srgbClr val="FFFFFF"/>
              </a:solidFill>
            </p:spPr>
            <p:txBody>
              <a:bodyPr/>
              <a:lstStyle/>
              <a:p>
                <a:endParaRPr lang="de-DE"/>
              </a:p>
            </p:txBody>
          </p:sp>
          <p:sp>
            <p:nvSpPr>
              <p:cNvPr id="11" name="TextBox 11"/>
              <p:cNvSpPr txBox="1"/>
              <p:nvPr/>
            </p:nvSpPr>
            <p:spPr>
              <a:xfrm>
                <a:off x="0" y="-28575"/>
                <a:ext cx="2431405" cy="203060"/>
              </a:xfrm>
              <a:prstGeom prst="rect">
                <a:avLst/>
              </a:prstGeom>
            </p:spPr>
            <p:txBody>
              <a:bodyPr lIns="50616" tIns="50616" rIns="50616" bIns="50616" rtlCol="0" anchor="ctr"/>
              <a:lstStyle/>
              <a:p>
                <a:pPr algn="ctr">
                  <a:lnSpc>
                    <a:spcPts val="1680"/>
                  </a:lnSpc>
                </a:pPr>
                <a:endParaRPr/>
              </a:p>
            </p:txBody>
          </p:sp>
        </p:grpSp>
        <p:sp>
          <p:nvSpPr>
            <p:cNvPr id="12" name="TextBox 12"/>
            <p:cNvSpPr txBox="1"/>
            <p:nvPr/>
          </p:nvSpPr>
          <p:spPr>
            <a:xfrm>
              <a:off x="385312" y="94554"/>
              <a:ext cx="8203989" cy="1627589"/>
            </a:xfrm>
            <a:prstGeom prst="rect">
              <a:avLst/>
            </a:prstGeom>
          </p:spPr>
          <p:txBody>
            <a:bodyPr lIns="0" tIns="0" rIns="0" bIns="0" rtlCol="0" anchor="t">
              <a:spAutoFit/>
            </a:bodyPr>
            <a:lstStyle/>
            <a:p>
              <a:pPr algn="l">
                <a:lnSpc>
                  <a:spcPts val="6061"/>
                </a:lnSpc>
              </a:pPr>
              <a:r>
                <a:rPr lang="en-US" sz="2900">
                  <a:solidFill>
                    <a:srgbClr val="FFFFFF"/>
                  </a:solidFill>
                  <a:latin typeface="Lexend Deca Medium"/>
                  <a:ea typeface="Lexend Deca Medium"/>
                  <a:cs typeface="Lexend Deca Medium"/>
                  <a:sym typeface="Lexend Deca"/>
                </a:rPr>
                <a:t>Erklär mal!</a:t>
              </a:r>
            </a:p>
            <a:p>
              <a:pPr algn="l">
                <a:lnSpc>
                  <a:spcPts val="3538"/>
                </a:lnSpc>
              </a:pPr>
              <a:endParaRPr lang="en-US" sz="2900">
                <a:solidFill>
                  <a:srgbClr val="FFFFFF"/>
                </a:solidFill>
                <a:latin typeface="Lexend Deca Medium"/>
                <a:ea typeface="Lexend Deca Medium"/>
                <a:cs typeface="Lexend Deca Medium"/>
                <a:sym typeface="Lexend Deca"/>
              </a:endParaRPr>
            </a:p>
          </p:txBody>
        </p:sp>
        <p:sp>
          <p:nvSpPr>
            <p:cNvPr id="13" name="Freeform 13"/>
            <p:cNvSpPr/>
            <p:nvPr/>
          </p:nvSpPr>
          <p:spPr>
            <a:xfrm>
              <a:off x="6280959" y="2084029"/>
              <a:ext cx="2550286" cy="3827821"/>
            </a:xfrm>
            <a:custGeom>
              <a:avLst/>
              <a:gdLst/>
              <a:ahLst/>
              <a:cxnLst/>
              <a:rect l="l" t="t" r="r" b="b"/>
              <a:pathLst>
                <a:path w="2550286" h="3827821">
                  <a:moveTo>
                    <a:pt x="0" y="0"/>
                  </a:moveTo>
                  <a:lnTo>
                    <a:pt x="2550286" y="0"/>
                  </a:lnTo>
                  <a:lnTo>
                    <a:pt x="2550286" y="3827821"/>
                  </a:lnTo>
                  <a:lnTo>
                    <a:pt x="0" y="3827821"/>
                  </a:lnTo>
                  <a:lnTo>
                    <a:pt x="0" y="0"/>
                  </a:lnTo>
                  <a:close/>
                </a:path>
              </a:pathLst>
            </a:custGeom>
            <a:blipFill>
              <a:blip r:embed="rId2"/>
              <a:stretch>
                <a:fillRect/>
              </a:stretch>
            </a:blipFill>
          </p:spPr>
          <p:txBody>
            <a:bodyPr/>
            <a:lstStyle/>
            <a:p>
              <a:endParaRPr lang="de-DE"/>
            </a:p>
          </p:txBody>
        </p:sp>
        <p:sp>
          <p:nvSpPr>
            <p:cNvPr id="14" name="TextBox 14"/>
            <p:cNvSpPr txBox="1"/>
            <p:nvPr/>
          </p:nvSpPr>
          <p:spPr>
            <a:xfrm>
              <a:off x="310803" y="2071475"/>
              <a:ext cx="5860432" cy="4743577"/>
            </a:xfrm>
            <a:prstGeom prst="rect">
              <a:avLst/>
            </a:prstGeom>
          </p:spPr>
          <p:txBody>
            <a:bodyPr lIns="0" tIns="0" rIns="0" bIns="0" rtlCol="0" anchor="t">
              <a:spAutoFit/>
            </a:bodyPr>
            <a:lstStyle/>
            <a:p>
              <a:pPr algn="l">
                <a:lnSpc>
                  <a:spcPts val="2208"/>
                </a:lnSpc>
              </a:pPr>
              <a:endParaRPr/>
            </a:p>
            <a:p>
              <a:pPr algn="l">
                <a:lnSpc>
                  <a:spcPts val="2208"/>
                </a:lnSpc>
              </a:pPr>
              <a:r>
                <a:rPr lang="en-US" sz="1200">
                  <a:solidFill>
                    <a:srgbClr val="000000"/>
                  </a:solidFill>
                  <a:latin typeface="Poppins"/>
                  <a:ea typeface="Poppins"/>
                  <a:cs typeface="Poppins"/>
                  <a:sym typeface="Poppins"/>
                </a:rPr>
                <a:t>                Du bist nun Tablet-Experte. Ein neues Kind in deiner Klasse kennt das Tablet noch gar nicht. </a:t>
              </a:r>
            </a:p>
            <a:p>
              <a:pPr algn="l">
                <a:lnSpc>
                  <a:spcPts val="2208"/>
                </a:lnSpc>
              </a:pPr>
              <a:r>
                <a:rPr lang="en-US" sz="1200">
                  <a:solidFill>
                    <a:srgbClr val="000000"/>
                  </a:solidFill>
                  <a:latin typeface="Poppins"/>
                  <a:ea typeface="Poppins"/>
                  <a:cs typeface="Poppins"/>
                  <a:sym typeface="Poppins"/>
                </a:rPr>
                <a:t>Was würdest du ihm oder ihr erklären? </a:t>
              </a:r>
            </a:p>
            <a:p>
              <a:pPr algn="l">
                <a:lnSpc>
                  <a:spcPts val="2208"/>
                </a:lnSpc>
              </a:pPr>
              <a:r>
                <a:rPr lang="en-US" sz="1200">
                  <a:solidFill>
                    <a:srgbClr val="000000"/>
                  </a:solidFill>
                  <a:latin typeface="Poppins"/>
                  <a:ea typeface="Poppins"/>
                  <a:cs typeface="Poppins"/>
                  <a:sym typeface="Poppins"/>
                </a:rPr>
                <a:t>Schreibe drei Tipps auf.</a:t>
              </a:r>
            </a:p>
            <a:p>
              <a:pPr algn="l">
                <a:lnSpc>
                  <a:spcPts val="2208"/>
                </a:lnSpc>
              </a:pPr>
              <a:endParaRPr lang="en-US" sz="1200">
                <a:solidFill>
                  <a:srgbClr val="000000"/>
                </a:solidFill>
                <a:latin typeface="Poppins"/>
                <a:ea typeface="Poppins"/>
                <a:cs typeface="Poppins"/>
                <a:sym typeface="Poppins"/>
              </a:endParaRPr>
            </a:p>
            <a:p>
              <a:pPr algn="l">
                <a:lnSpc>
                  <a:spcPts val="2208"/>
                </a:lnSpc>
              </a:pPr>
              <a:r>
                <a:rPr lang="en-US" sz="1200">
                  <a:solidFill>
                    <a:srgbClr val="000000"/>
                  </a:solidFill>
                  <a:latin typeface="Poppins"/>
                  <a:ea typeface="Poppins"/>
                  <a:cs typeface="Poppins"/>
                  <a:sym typeface="Poppins"/>
                </a:rPr>
                <a:t>Erstelle auf einem DIN A4- Blatt ein Erklärplakat. Male </a:t>
              </a:r>
            </a:p>
            <a:p>
              <a:pPr algn="l">
                <a:lnSpc>
                  <a:spcPts val="2208"/>
                </a:lnSpc>
              </a:pPr>
              <a:r>
                <a:rPr lang="en-US" sz="1200">
                  <a:solidFill>
                    <a:srgbClr val="000000"/>
                  </a:solidFill>
                  <a:latin typeface="Poppins"/>
                  <a:ea typeface="Poppins"/>
                  <a:cs typeface="Poppins"/>
                  <a:sym typeface="Poppins"/>
                </a:rPr>
                <a:t>oder schreibe “Drei Tipps für Tablet-Anfänger” auf ein Blatt, zum Beispiel, wie man die richtige Taste findet.</a:t>
              </a:r>
            </a:p>
            <a:p>
              <a:pPr algn="l">
                <a:lnSpc>
                  <a:spcPts val="2208"/>
                </a:lnSpc>
              </a:pPr>
              <a:r>
                <a:rPr lang="en-US" sz="1200">
                  <a:solidFill>
                    <a:srgbClr val="000000"/>
                  </a:solidFill>
                  <a:latin typeface="Poppins"/>
                  <a:ea typeface="Poppins"/>
                  <a:cs typeface="Poppins"/>
                  <a:sym typeface="Poppins"/>
                </a:rPr>
                <a:t>Gestalte dein Plakat übersichtlich und in Farbe, </a:t>
              </a:r>
            </a:p>
            <a:p>
              <a:pPr algn="l">
                <a:lnSpc>
                  <a:spcPts val="2208"/>
                </a:lnSpc>
              </a:pPr>
              <a:r>
                <a:rPr lang="en-US" sz="1200">
                  <a:solidFill>
                    <a:srgbClr val="000000"/>
                  </a:solidFill>
                  <a:latin typeface="Poppins"/>
                  <a:ea typeface="Poppins"/>
                  <a:cs typeface="Poppins"/>
                  <a:sym typeface="Poppins"/>
                </a:rPr>
                <a:t>sodass deine Tipps leicht zu verstehen sind. </a:t>
              </a:r>
            </a:p>
            <a:p>
              <a:pPr algn="l">
                <a:lnSpc>
                  <a:spcPts val="2208"/>
                </a:lnSpc>
              </a:pPr>
              <a:endParaRPr lang="en-US" sz="1200">
                <a:solidFill>
                  <a:srgbClr val="000000"/>
                </a:solidFill>
                <a:latin typeface="Poppins"/>
                <a:ea typeface="Poppins"/>
                <a:cs typeface="Poppins"/>
                <a:sym typeface="Poppins"/>
              </a:endParaRPr>
            </a:p>
            <a:p>
              <a:pPr algn="l">
                <a:lnSpc>
                  <a:spcPts val="2208"/>
                </a:lnSpc>
              </a:pPr>
              <a:endParaRPr lang="en-US" sz="1200">
                <a:solidFill>
                  <a:srgbClr val="000000"/>
                </a:solidFill>
                <a:latin typeface="Poppins"/>
                <a:ea typeface="Poppins"/>
                <a:cs typeface="Poppins"/>
                <a:sym typeface="Poppins"/>
              </a:endParaRPr>
            </a:p>
          </p:txBody>
        </p:sp>
        <p:sp>
          <p:nvSpPr>
            <p:cNvPr id="15" name="Freeform 15"/>
            <p:cNvSpPr/>
            <p:nvPr/>
          </p:nvSpPr>
          <p:spPr>
            <a:xfrm>
              <a:off x="219547" y="2042900"/>
              <a:ext cx="855654" cy="680730"/>
            </a:xfrm>
            <a:custGeom>
              <a:avLst/>
              <a:gdLst/>
              <a:ahLst/>
              <a:cxnLst/>
              <a:rect l="l" t="t" r="r" b="b"/>
              <a:pathLst>
                <a:path w="855654" h="680730">
                  <a:moveTo>
                    <a:pt x="0" y="0"/>
                  </a:moveTo>
                  <a:lnTo>
                    <a:pt x="855654" y="0"/>
                  </a:lnTo>
                  <a:lnTo>
                    <a:pt x="855654" y="680730"/>
                  </a:lnTo>
                  <a:lnTo>
                    <a:pt x="0" y="680730"/>
                  </a:lnTo>
                  <a:lnTo>
                    <a:pt x="0" y="0"/>
                  </a:lnTo>
                  <a:close/>
                </a:path>
              </a:pathLst>
            </a:custGeom>
            <a:blipFill>
              <a:blip r:embed="rId3"/>
              <a:stretch>
                <a:fillRect/>
              </a:stretch>
            </a:blipFill>
          </p:spPr>
          <p:txBody>
            <a:bodyPr/>
            <a:lstStyle/>
            <a:p>
              <a:endParaRPr lang="de-DE"/>
            </a:p>
          </p:txBody>
        </p:sp>
        <p:sp>
          <p:nvSpPr>
            <p:cNvPr id="16" name="Freeform 16"/>
            <p:cNvSpPr/>
            <p:nvPr/>
          </p:nvSpPr>
          <p:spPr>
            <a:xfrm flipH="1">
              <a:off x="7000274" y="0"/>
              <a:ext cx="1589027" cy="2385032"/>
            </a:xfrm>
            <a:custGeom>
              <a:avLst/>
              <a:gdLst/>
              <a:ahLst/>
              <a:cxnLst/>
              <a:rect l="l" t="t" r="r" b="b"/>
              <a:pathLst>
                <a:path w="1589027" h="2385032">
                  <a:moveTo>
                    <a:pt x="1589027" y="0"/>
                  </a:moveTo>
                  <a:lnTo>
                    <a:pt x="0" y="0"/>
                  </a:lnTo>
                  <a:lnTo>
                    <a:pt x="0" y="2385032"/>
                  </a:lnTo>
                  <a:lnTo>
                    <a:pt x="1589027" y="2385032"/>
                  </a:lnTo>
                  <a:lnTo>
                    <a:pt x="1589027" y="0"/>
                  </a:lnTo>
                  <a:close/>
                </a:path>
              </a:pathLst>
            </a:custGeom>
            <a:blipFill>
              <a:blip r:embed="rId4"/>
              <a:stretch>
                <a:fillRect/>
              </a:stretch>
            </a:blipFill>
          </p:spPr>
          <p:txBody>
            <a:bodyPr/>
            <a:lstStyle/>
            <a:p>
              <a:endParaRPr lang="de-DE"/>
            </a:p>
          </p:txBody>
        </p:sp>
        <p:sp>
          <p:nvSpPr>
            <p:cNvPr id="17" name="TextBox 17"/>
            <p:cNvSpPr txBox="1"/>
            <p:nvPr/>
          </p:nvSpPr>
          <p:spPr>
            <a:xfrm>
              <a:off x="393996" y="897264"/>
              <a:ext cx="6424605" cy="862753"/>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Lexend Deca Medium"/>
                  <a:ea typeface="Lexend Deca Medium"/>
                  <a:cs typeface="Lexend Deca Medium"/>
                  <a:sym typeface="Lexend Deca"/>
                </a:rPr>
                <a:t>Profiauftrag zum Login mit der Bildschirmtastatur</a:t>
              </a:r>
            </a:p>
          </p:txBody>
        </p:sp>
        <p:sp>
          <p:nvSpPr>
            <p:cNvPr id="18" name="TextBox 18"/>
            <p:cNvSpPr txBox="1"/>
            <p:nvPr/>
          </p:nvSpPr>
          <p:spPr>
            <a:xfrm>
              <a:off x="1162473" y="2093337"/>
              <a:ext cx="2013025" cy="311362"/>
            </a:xfrm>
            <a:prstGeom prst="rect">
              <a:avLst/>
            </a:prstGeom>
          </p:spPr>
          <p:txBody>
            <a:bodyPr lIns="0" tIns="0" rIns="0" bIns="0" rtlCol="0" anchor="t">
              <a:spAutoFit/>
            </a:bodyPr>
            <a:lstStyle/>
            <a:p>
              <a:pPr algn="l">
                <a:lnSpc>
                  <a:spcPts val="1960"/>
                </a:lnSpc>
              </a:pPr>
              <a:r>
                <a:rPr lang="en-US" sz="1400">
                  <a:solidFill>
                    <a:srgbClr val="000000"/>
                  </a:solidFill>
                  <a:latin typeface="Lexend Deca Medium"/>
                  <a:ea typeface="Lexend Deca Medium"/>
                  <a:cs typeface="Lexend Deca Medium"/>
                  <a:sym typeface="Lexend Deca"/>
                </a:rPr>
                <a:t>Erklär mal!</a:t>
              </a:r>
            </a:p>
          </p:txBody>
        </p:sp>
        <p:grpSp>
          <p:nvGrpSpPr>
            <p:cNvPr id="19" name="Group 19"/>
            <p:cNvGrpSpPr/>
            <p:nvPr/>
          </p:nvGrpSpPr>
          <p:grpSpPr>
            <a:xfrm>
              <a:off x="0" y="7360858"/>
              <a:ext cx="9055795" cy="6083133"/>
              <a:chOff x="0" y="0"/>
              <a:chExt cx="2434044" cy="1635043"/>
            </a:xfrm>
          </p:grpSpPr>
          <p:sp>
            <p:nvSpPr>
              <p:cNvPr id="20" name="Freeform 20"/>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21" name="TextBox 21"/>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22" name="Group 22"/>
            <p:cNvGrpSpPr/>
            <p:nvPr/>
          </p:nvGrpSpPr>
          <p:grpSpPr>
            <a:xfrm>
              <a:off x="19901" y="7360858"/>
              <a:ext cx="9002866" cy="2275423"/>
              <a:chOff x="0" y="0"/>
              <a:chExt cx="2428626" cy="613821"/>
            </a:xfrm>
          </p:grpSpPr>
          <p:sp>
            <p:nvSpPr>
              <p:cNvPr id="23" name="Freeform 23"/>
              <p:cNvSpPr/>
              <p:nvPr/>
            </p:nvSpPr>
            <p:spPr>
              <a:xfrm>
                <a:off x="0" y="0"/>
                <a:ext cx="2428626" cy="613821"/>
              </a:xfrm>
              <a:custGeom>
                <a:avLst/>
                <a:gdLst/>
                <a:ahLst/>
                <a:cxnLst/>
                <a:rect l="l" t="t" r="r" b="b"/>
                <a:pathLst>
                  <a:path w="2428626" h="613821">
                    <a:moveTo>
                      <a:pt x="22932" y="0"/>
                    </a:moveTo>
                    <a:lnTo>
                      <a:pt x="2405694" y="0"/>
                    </a:lnTo>
                    <a:cubicBezTo>
                      <a:pt x="2418359" y="0"/>
                      <a:pt x="2428626" y="10267"/>
                      <a:pt x="2428626" y="22932"/>
                    </a:cubicBezTo>
                    <a:lnTo>
                      <a:pt x="2428626" y="590890"/>
                    </a:lnTo>
                    <a:cubicBezTo>
                      <a:pt x="2428626" y="596972"/>
                      <a:pt x="2426210" y="602804"/>
                      <a:pt x="2421910" y="607105"/>
                    </a:cubicBezTo>
                    <a:cubicBezTo>
                      <a:pt x="2417609" y="611405"/>
                      <a:pt x="2411776" y="613821"/>
                      <a:pt x="2405694" y="613821"/>
                    </a:cubicBezTo>
                    <a:lnTo>
                      <a:pt x="22932" y="613821"/>
                    </a:lnTo>
                    <a:cubicBezTo>
                      <a:pt x="16850" y="613821"/>
                      <a:pt x="11017" y="611405"/>
                      <a:pt x="6717" y="607105"/>
                    </a:cubicBezTo>
                    <a:cubicBezTo>
                      <a:pt x="2416" y="602804"/>
                      <a:pt x="0" y="596972"/>
                      <a:pt x="0" y="590890"/>
                    </a:cubicBezTo>
                    <a:lnTo>
                      <a:pt x="0" y="22932"/>
                    </a:lnTo>
                    <a:cubicBezTo>
                      <a:pt x="0" y="16850"/>
                      <a:pt x="2416" y="11017"/>
                      <a:pt x="6717" y="6717"/>
                    </a:cubicBezTo>
                    <a:cubicBezTo>
                      <a:pt x="11017" y="2416"/>
                      <a:pt x="16850" y="0"/>
                      <a:pt x="22932"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24" name="TextBox 24"/>
              <p:cNvSpPr txBox="1"/>
              <p:nvPr/>
            </p:nvSpPr>
            <p:spPr>
              <a:xfrm>
                <a:off x="0" y="-28575"/>
                <a:ext cx="2428626"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25" name="Group 25"/>
            <p:cNvGrpSpPr/>
            <p:nvPr/>
          </p:nvGrpSpPr>
          <p:grpSpPr>
            <a:xfrm>
              <a:off x="19901" y="9240106"/>
              <a:ext cx="9002866" cy="709442"/>
              <a:chOff x="0" y="0"/>
              <a:chExt cx="2428626" cy="191380"/>
            </a:xfrm>
          </p:grpSpPr>
          <p:sp>
            <p:nvSpPr>
              <p:cNvPr id="26" name="Freeform 26"/>
              <p:cNvSpPr/>
              <p:nvPr/>
            </p:nvSpPr>
            <p:spPr>
              <a:xfrm>
                <a:off x="0" y="0"/>
                <a:ext cx="2428626" cy="191380"/>
              </a:xfrm>
              <a:custGeom>
                <a:avLst/>
                <a:gdLst/>
                <a:ahLst/>
                <a:cxnLst/>
                <a:rect l="l" t="t" r="r" b="b"/>
                <a:pathLst>
                  <a:path w="2428626" h="191380">
                    <a:moveTo>
                      <a:pt x="0" y="0"/>
                    </a:moveTo>
                    <a:lnTo>
                      <a:pt x="2428626" y="0"/>
                    </a:lnTo>
                    <a:lnTo>
                      <a:pt x="2428626" y="191380"/>
                    </a:lnTo>
                    <a:lnTo>
                      <a:pt x="0" y="191380"/>
                    </a:lnTo>
                    <a:close/>
                  </a:path>
                </a:pathLst>
              </a:custGeom>
              <a:solidFill>
                <a:srgbClr val="FFFFFF"/>
              </a:solidFill>
            </p:spPr>
            <p:txBody>
              <a:bodyPr/>
              <a:lstStyle/>
              <a:p>
                <a:endParaRPr lang="de-DE"/>
              </a:p>
            </p:txBody>
          </p:sp>
          <p:sp>
            <p:nvSpPr>
              <p:cNvPr id="27" name="TextBox 27"/>
              <p:cNvSpPr txBox="1"/>
              <p:nvPr/>
            </p:nvSpPr>
            <p:spPr>
              <a:xfrm>
                <a:off x="0" y="-28575"/>
                <a:ext cx="2428626" cy="219955"/>
              </a:xfrm>
              <a:prstGeom prst="rect">
                <a:avLst/>
              </a:prstGeom>
            </p:spPr>
            <p:txBody>
              <a:bodyPr lIns="50616" tIns="50616" rIns="50616" bIns="50616" rtlCol="0" anchor="ctr"/>
              <a:lstStyle/>
              <a:p>
                <a:pPr algn="ctr">
                  <a:lnSpc>
                    <a:spcPts val="1680"/>
                  </a:lnSpc>
                </a:pPr>
                <a:endParaRPr/>
              </a:p>
            </p:txBody>
          </p:sp>
        </p:grpSp>
        <p:sp>
          <p:nvSpPr>
            <p:cNvPr id="28" name="TextBox 28"/>
            <p:cNvSpPr txBox="1"/>
            <p:nvPr/>
          </p:nvSpPr>
          <p:spPr>
            <a:xfrm>
              <a:off x="393996" y="7413517"/>
              <a:ext cx="8203989" cy="817075"/>
            </a:xfrm>
            <a:prstGeom prst="rect">
              <a:avLst/>
            </a:prstGeom>
          </p:spPr>
          <p:txBody>
            <a:bodyPr lIns="0" tIns="0" rIns="0" bIns="0" rtlCol="0" anchor="t">
              <a:spAutoFit/>
            </a:bodyPr>
            <a:lstStyle/>
            <a:p>
              <a:pPr algn="l">
                <a:lnSpc>
                  <a:spcPts val="6061"/>
                </a:lnSpc>
              </a:pPr>
              <a:r>
                <a:rPr lang="en-US" sz="2900">
                  <a:solidFill>
                    <a:srgbClr val="FFFFFF"/>
                  </a:solidFill>
                  <a:latin typeface="Lexend Deca Medium"/>
                  <a:ea typeface="Lexend Deca Medium"/>
                  <a:cs typeface="Lexend Deca Medium"/>
                  <a:sym typeface="Lexend Deca"/>
                </a:rPr>
                <a:t>Geheimer Login</a:t>
              </a:r>
            </a:p>
          </p:txBody>
        </p:sp>
        <p:sp>
          <p:nvSpPr>
            <p:cNvPr id="29" name="Freeform 29"/>
            <p:cNvSpPr/>
            <p:nvPr/>
          </p:nvSpPr>
          <p:spPr>
            <a:xfrm>
              <a:off x="4204509" y="7615782"/>
              <a:ext cx="710660" cy="604061"/>
            </a:xfrm>
            <a:custGeom>
              <a:avLst/>
              <a:gdLst/>
              <a:ahLst/>
              <a:cxnLst/>
              <a:rect l="l" t="t" r="r" b="b"/>
              <a:pathLst>
                <a:path w="710660" h="604061">
                  <a:moveTo>
                    <a:pt x="0" y="0"/>
                  </a:moveTo>
                  <a:lnTo>
                    <a:pt x="710660" y="0"/>
                  </a:lnTo>
                  <a:lnTo>
                    <a:pt x="710660" y="604061"/>
                  </a:lnTo>
                  <a:lnTo>
                    <a:pt x="0" y="604061"/>
                  </a:lnTo>
                  <a:lnTo>
                    <a:pt x="0" y="0"/>
                  </a:lnTo>
                  <a:close/>
                </a:path>
              </a:pathLst>
            </a:custGeom>
            <a:blipFill>
              <a:blip r:embed="rId5"/>
              <a:stretch>
                <a:fillRect/>
              </a:stretch>
            </a:blipFill>
          </p:spPr>
          <p:txBody>
            <a:bodyPr/>
            <a:lstStyle/>
            <a:p>
              <a:endParaRPr lang="de-DE"/>
            </a:p>
          </p:txBody>
        </p:sp>
        <p:sp>
          <p:nvSpPr>
            <p:cNvPr id="30" name="Freeform 30"/>
            <p:cNvSpPr/>
            <p:nvPr/>
          </p:nvSpPr>
          <p:spPr>
            <a:xfrm>
              <a:off x="7375397" y="7284184"/>
              <a:ext cx="1871319" cy="1871319"/>
            </a:xfrm>
            <a:custGeom>
              <a:avLst/>
              <a:gdLst/>
              <a:ahLst/>
              <a:cxnLst/>
              <a:rect l="l" t="t" r="r" b="b"/>
              <a:pathLst>
                <a:path w="1871319" h="1871319">
                  <a:moveTo>
                    <a:pt x="0" y="0"/>
                  </a:moveTo>
                  <a:lnTo>
                    <a:pt x="1871319" y="0"/>
                  </a:lnTo>
                  <a:lnTo>
                    <a:pt x="1871319" y="1871318"/>
                  </a:lnTo>
                  <a:lnTo>
                    <a:pt x="0" y="1871318"/>
                  </a:lnTo>
                  <a:lnTo>
                    <a:pt x="0" y="0"/>
                  </a:lnTo>
                  <a:close/>
                </a:path>
              </a:pathLst>
            </a:custGeom>
            <a:blipFill>
              <a:blip r:embed="rId6"/>
              <a:stretch>
                <a:fillRect/>
              </a:stretch>
            </a:blipFill>
          </p:spPr>
          <p:txBody>
            <a:bodyPr/>
            <a:lstStyle/>
            <a:p>
              <a:endParaRPr lang="de-DE"/>
            </a:p>
          </p:txBody>
        </p:sp>
        <p:sp>
          <p:nvSpPr>
            <p:cNvPr id="31" name="TextBox 31"/>
            <p:cNvSpPr txBox="1"/>
            <p:nvPr/>
          </p:nvSpPr>
          <p:spPr>
            <a:xfrm>
              <a:off x="393996" y="8192492"/>
              <a:ext cx="7305105" cy="862753"/>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Lexend Deca Medium"/>
                  <a:ea typeface="Lexend Deca Medium"/>
                  <a:cs typeface="Lexend Deca Medium"/>
                  <a:sym typeface="Lexend Deca"/>
                </a:rPr>
                <a:t>Profiauftrag zum Login mit der Bildschirmtastatur</a:t>
              </a:r>
            </a:p>
          </p:txBody>
        </p:sp>
        <p:sp>
          <p:nvSpPr>
            <p:cNvPr id="32" name="Freeform 32"/>
            <p:cNvSpPr/>
            <p:nvPr/>
          </p:nvSpPr>
          <p:spPr>
            <a:xfrm>
              <a:off x="3074416" y="329521"/>
              <a:ext cx="710660" cy="604061"/>
            </a:xfrm>
            <a:custGeom>
              <a:avLst/>
              <a:gdLst/>
              <a:ahLst/>
              <a:cxnLst/>
              <a:rect l="l" t="t" r="r" b="b"/>
              <a:pathLst>
                <a:path w="710660" h="604061">
                  <a:moveTo>
                    <a:pt x="0" y="0"/>
                  </a:moveTo>
                  <a:lnTo>
                    <a:pt x="710660" y="0"/>
                  </a:lnTo>
                  <a:lnTo>
                    <a:pt x="710660" y="604061"/>
                  </a:lnTo>
                  <a:lnTo>
                    <a:pt x="0" y="604061"/>
                  </a:lnTo>
                  <a:lnTo>
                    <a:pt x="0" y="0"/>
                  </a:lnTo>
                  <a:close/>
                </a:path>
              </a:pathLst>
            </a:custGeom>
            <a:blipFill>
              <a:blip r:embed="rId5"/>
              <a:stretch>
                <a:fillRect/>
              </a:stretch>
            </a:blipFill>
          </p:spPr>
          <p:txBody>
            <a:bodyPr/>
            <a:lstStyle/>
            <a:p>
              <a:endParaRPr lang="de-DE"/>
            </a:p>
          </p:txBody>
        </p:sp>
        <p:sp>
          <p:nvSpPr>
            <p:cNvPr id="33" name="TextBox 33"/>
            <p:cNvSpPr txBox="1"/>
            <p:nvPr/>
          </p:nvSpPr>
          <p:spPr>
            <a:xfrm>
              <a:off x="246685" y="9501577"/>
              <a:ext cx="8722308" cy="3632412"/>
            </a:xfrm>
            <a:prstGeom prst="rect">
              <a:avLst/>
            </a:prstGeom>
          </p:spPr>
          <p:txBody>
            <a:bodyPr lIns="0" tIns="0" rIns="0" bIns="0" rtlCol="0" anchor="t">
              <a:spAutoFit/>
            </a:bodyPr>
            <a:lstStyle/>
            <a:p>
              <a:pPr algn="l">
                <a:lnSpc>
                  <a:spcPts val="1960"/>
                </a:lnSpc>
                <a:spcBef>
                  <a:spcPct val="0"/>
                </a:spcBef>
              </a:pPr>
              <a:r>
                <a:rPr lang="en-US" sz="1400">
                  <a:solidFill>
                    <a:srgbClr val="000000"/>
                  </a:solidFill>
                  <a:latin typeface="Poppins"/>
                  <a:ea typeface="Poppins"/>
                  <a:cs typeface="Poppins"/>
                  <a:sym typeface="Poppins"/>
                </a:rPr>
                <a:t>Du bist jetzt ein Computer-Geheimagent. </a:t>
              </a:r>
            </a:p>
            <a:p>
              <a:pPr algn="l">
                <a:lnSpc>
                  <a:spcPts val="1960"/>
                </a:lnSpc>
                <a:spcBef>
                  <a:spcPct val="0"/>
                </a:spcBef>
              </a:pPr>
              <a:endParaRPr lang="en-US" sz="1400">
                <a:solidFill>
                  <a:srgbClr val="000000"/>
                </a:solidFill>
                <a:latin typeface="Poppins"/>
                <a:ea typeface="Poppins"/>
                <a:cs typeface="Poppins"/>
                <a:sym typeface="Poppins"/>
              </a:endParaRPr>
            </a:p>
            <a:p>
              <a:pPr algn="l">
                <a:lnSpc>
                  <a:spcPts val="1960"/>
                </a:lnSpc>
                <a:spcBef>
                  <a:spcPct val="0"/>
                </a:spcBef>
              </a:pPr>
              <a:r>
                <a:rPr lang="en-US" sz="1400">
                  <a:solidFill>
                    <a:srgbClr val="000000"/>
                  </a:solidFill>
                  <a:latin typeface="Poppins"/>
                  <a:ea typeface="Poppins"/>
                  <a:cs typeface="Poppins"/>
                  <a:sym typeface="Poppins"/>
                </a:rPr>
                <a:t>Erfinde ein geheimes Passwort, das folgende Regeln erfüllt:</a:t>
              </a:r>
            </a:p>
            <a:p>
              <a:pPr algn="l">
                <a:lnSpc>
                  <a:spcPts val="1960"/>
                </a:lnSpc>
                <a:spcBef>
                  <a:spcPct val="0"/>
                </a:spcBef>
              </a:pPr>
              <a:r>
                <a:rPr lang="en-US" sz="1400">
                  <a:solidFill>
                    <a:srgbClr val="000000"/>
                  </a:solidFill>
                  <a:latin typeface="Poppins"/>
                  <a:ea typeface="Poppins"/>
                  <a:cs typeface="Poppins"/>
                  <a:sym typeface="Poppins"/>
                </a:rPr>
                <a:t>mindestens 6 Zeichen</a:t>
              </a:r>
            </a:p>
            <a:p>
              <a:pPr algn="l">
                <a:lnSpc>
                  <a:spcPts val="1960"/>
                </a:lnSpc>
                <a:spcBef>
                  <a:spcPct val="0"/>
                </a:spcBef>
              </a:pPr>
              <a:r>
                <a:rPr lang="en-US" sz="1400">
                  <a:solidFill>
                    <a:srgbClr val="000000"/>
                  </a:solidFill>
                  <a:latin typeface="Poppins"/>
                  <a:ea typeface="Poppins"/>
                  <a:cs typeface="Poppins"/>
                  <a:sym typeface="Poppins"/>
                </a:rPr>
                <a:t>mindestens 1 Zahl</a:t>
              </a:r>
            </a:p>
            <a:p>
              <a:pPr algn="l">
                <a:lnSpc>
                  <a:spcPts val="1960"/>
                </a:lnSpc>
                <a:spcBef>
                  <a:spcPct val="0"/>
                </a:spcBef>
              </a:pPr>
              <a:r>
                <a:rPr lang="en-US" sz="1400">
                  <a:solidFill>
                    <a:srgbClr val="000000"/>
                  </a:solidFill>
                  <a:latin typeface="Poppins"/>
                  <a:ea typeface="Poppins"/>
                  <a:cs typeface="Poppins"/>
                  <a:sym typeface="Poppins"/>
                </a:rPr>
                <a:t>mindestens 1 Sonderzeichen, z. B. ! ? # $</a:t>
              </a:r>
            </a:p>
            <a:p>
              <a:pPr algn="l">
                <a:lnSpc>
                  <a:spcPts val="1960"/>
                </a:lnSpc>
                <a:spcBef>
                  <a:spcPct val="0"/>
                </a:spcBef>
              </a:pPr>
              <a:endParaRPr lang="en-US" sz="1400">
                <a:solidFill>
                  <a:srgbClr val="000000"/>
                </a:solidFill>
                <a:latin typeface="Poppins"/>
                <a:ea typeface="Poppins"/>
                <a:cs typeface="Poppins"/>
                <a:sym typeface="Poppins"/>
              </a:endParaRPr>
            </a:p>
            <a:p>
              <a:pPr algn="l">
                <a:lnSpc>
                  <a:spcPts val="1960"/>
                </a:lnSpc>
                <a:spcBef>
                  <a:spcPct val="0"/>
                </a:spcBef>
              </a:pPr>
              <a:r>
                <a:rPr lang="en-US" sz="1400">
                  <a:solidFill>
                    <a:srgbClr val="000000"/>
                  </a:solidFill>
                  <a:latin typeface="Poppins"/>
                  <a:ea typeface="Poppins"/>
                  <a:cs typeface="Poppins"/>
                  <a:sym typeface="Poppins"/>
                </a:rPr>
                <a:t>Schreibe das Passwort auf einen Zettel, überprüfe, ob du es dir merken kannst.</a:t>
              </a:r>
            </a:p>
            <a:p>
              <a:pPr algn="l">
                <a:lnSpc>
                  <a:spcPts val="1960"/>
                </a:lnSpc>
                <a:spcBef>
                  <a:spcPct val="0"/>
                </a:spcBef>
              </a:pPr>
              <a:endParaRPr lang="en-US" sz="1400">
                <a:solidFill>
                  <a:srgbClr val="000000"/>
                </a:solidFill>
                <a:latin typeface="Poppins"/>
                <a:ea typeface="Poppins"/>
                <a:cs typeface="Poppins"/>
                <a:sym typeface="Poppins"/>
              </a:endParaRPr>
            </a:p>
            <a:p>
              <a:pPr algn="l">
                <a:lnSpc>
                  <a:spcPts val="1960"/>
                </a:lnSpc>
                <a:spcBef>
                  <a:spcPct val="0"/>
                </a:spcBef>
              </a:pPr>
              <a:endParaRPr lang="en-US" sz="1400">
                <a:solidFill>
                  <a:srgbClr val="000000"/>
                </a:solidFill>
                <a:latin typeface="Poppins"/>
                <a:ea typeface="Poppins"/>
                <a:cs typeface="Poppins"/>
                <a:sym typeface="Poppi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2024" y="401341"/>
            <a:ext cx="6935037" cy="9963988"/>
            <a:chOff x="0" y="0"/>
            <a:chExt cx="9246716" cy="13285317"/>
          </a:xfrm>
        </p:grpSpPr>
        <p:grpSp>
          <p:nvGrpSpPr>
            <p:cNvPr id="3" name="Group 3"/>
            <p:cNvGrpSpPr/>
            <p:nvPr/>
          </p:nvGrpSpPr>
          <p:grpSpPr>
            <a:xfrm>
              <a:off x="29404" y="103161"/>
              <a:ext cx="9055795" cy="6083133"/>
              <a:chOff x="0" y="0"/>
              <a:chExt cx="2434044" cy="1635043"/>
            </a:xfrm>
          </p:grpSpPr>
          <p:sp>
            <p:nvSpPr>
              <p:cNvPr id="4" name="Freeform 4"/>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6" name="Group 6"/>
            <p:cNvGrpSpPr/>
            <p:nvPr/>
          </p:nvGrpSpPr>
          <p:grpSpPr>
            <a:xfrm>
              <a:off x="48601" y="122358"/>
              <a:ext cx="9013168" cy="1941478"/>
              <a:chOff x="0" y="0"/>
              <a:chExt cx="2431405" cy="523736"/>
            </a:xfrm>
          </p:grpSpPr>
          <p:sp>
            <p:nvSpPr>
              <p:cNvPr id="7" name="Freeform 7"/>
              <p:cNvSpPr/>
              <p:nvPr/>
            </p:nvSpPr>
            <p:spPr>
              <a:xfrm>
                <a:off x="0" y="0"/>
                <a:ext cx="2431405" cy="523736"/>
              </a:xfrm>
              <a:custGeom>
                <a:avLst/>
                <a:gdLst/>
                <a:ahLst/>
                <a:cxnLst/>
                <a:rect l="l" t="t" r="r" b="b"/>
                <a:pathLst>
                  <a:path w="2431405" h="523736">
                    <a:moveTo>
                      <a:pt x="22906" y="0"/>
                    </a:moveTo>
                    <a:lnTo>
                      <a:pt x="2408500" y="0"/>
                    </a:lnTo>
                    <a:cubicBezTo>
                      <a:pt x="2414575" y="0"/>
                      <a:pt x="2420401" y="2413"/>
                      <a:pt x="2424696" y="6709"/>
                    </a:cubicBezTo>
                    <a:cubicBezTo>
                      <a:pt x="2428992" y="11004"/>
                      <a:pt x="2431405" y="16831"/>
                      <a:pt x="2431405" y="22906"/>
                    </a:cubicBezTo>
                    <a:lnTo>
                      <a:pt x="2431405" y="500831"/>
                    </a:lnTo>
                    <a:cubicBezTo>
                      <a:pt x="2431405" y="506905"/>
                      <a:pt x="2428992" y="512732"/>
                      <a:pt x="2424696" y="517027"/>
                    </a:cubicBezTo>
                    <a:cubicBezTo>
                      <a:pt x="2420401" y="521323"/>
                      <a:pt x="2414575" y="523736"/>
                      <a:pt x="2408500" y="523736"/>
                    </a:cubicBezTo>
                    <a:lnTo>
                      <a:pt x="22906" y="523736"/>
                    </a:lnTo>
                    <a:cubicBezTo>
                      <a:pt x="16831" y="523736"/>
                      <a:pt x="11004" y="521323"/>
                      <a:pt x="6709" y="517027"/>
                    </a:cubicBezTo>
                    <a:cubicBezTo>
                      <a:pt x="2413" y="512732"/>
                      <a:pt x="0" y="506905"/>
                      <a:pt x="0" y="500831"/>
                    </a:cubicBezTo>
                    <a:lnTo>
                      <a:pt x="0" y="22906"/>
                    </a:lnTo>
                    <a:cubicBezTo>
                      <a:pt x="0" y="16831"/>
                      <a:pt x="2413" y="11004"/>
                      <a:pt x="6709" y="6709"/>
                    </a:cubicBezTo>
                    <a:cubicBezTo>
                      <a:pt x="11004" y="2413"/>
                      <a:pt x="16831" y="0"/>
                      <a:pt x="2290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31405" cy="552311"/>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48601" y="1690380"/>
              <a:ext cx="9003570" cy="823702"/>
              <a:chOff x="0" y="0"/>
              <a:chExt cx="2428816" cy="222203"/>
            </a:xfrm>
          </p:grpSpPr>
          <p:sp>
            <p:nvSpPr>
              <p:cNvPr id="10" name="Freeform 10"/>
              <p:cNvSpPr/>
              <p:nvPr/>
            </p:nvSpPr>
            <p:spPr>
              <a:xfrm>
                <a:off x="0" y="0"/>
                <a:ext cx="2428816" cy="222203"/>
              </a:xfrm>
              <a:custGeom>
                <a:avLst/>
                <a:gdLst/>
                <a:ahLst/>
                <a:cxnLst/>
                <a:rect l="l" t="t" r="r" b="b"/>
                <a:pathLst>
                  <a:path w="2428816" h="222203">
                    <a:moveTo>
                      <a:pt x="0" y="0"/>
                    </a:moveTo>
                    <a:lnTo>
                      <a:pt x="2428816" y="0"/>
                    </a:lnTo>
                    <a:lnTo>
                      <a:pt x="2428816" y="222203"/>
                    </a:lnTo>
                    <a:lnTo>
                      <a:pt x="0" y="222203"/>
                    </a:lnTo>
                    <a:close/>
                  </a:path>
                </a:pathLst>
              </a:custGeom>
              <a:solidFill>
                <a:srgbClr val="FFFFFF"/>
              </a:solidFill>
            </p:spPr>
            <p:txBody>
              <a:bodyPr/>
              <a:lstStyle/>
              <a:p>
                <a:endParaRPr lang="de-DE"/>
              </a:p>
            </p:txBody>
          </p:sp>
          <p:sp>
            <p:nvSpPr>
              <p:cNvPr id="11" name="TextBox 11"/>
              <p:cNvSpPr txBox="1"/>
              <p:nvPr/>
            </p:nvSpPr>
            <p:spPr>
              <a:xfrm>
                <a:off x="0" y="-28575"/>
                <a:ext cx="2428816" cy="250778"/>
              </a:xfrm>
              <a:prstGeom prst="rect">
                <a:avLst/>
              </a:prstGeom>
            </p:spPr>
            <p:txBody>
              <a:bodyPr lIns="50616" tIns="50616" rIns="50616" bIns="50616" rtlCol="0" anchor="ctr"/>
              <a:lstStyle/>
              <a:p>
                <a:pPr algn="ctr">
                  <a:lnSpc>
                    <a:spcPts val="1680"/>
                  </a:lnSpc>
                </a:pPr>
                <a:endParaRPr/>
              </a:p>
            </p:txBody>
          </p:sp>
        </p:grpSp>
        <p:sp>
          <p:nvSpPr>
            <p:cNvPr id="12" name="TextBox 12"/>
            <p:cNvSpPr txBox="1"/>
            <p:nvPr/>
          </p:nvSpPr>
          <p:spPr>
            <a:xfrm>
              <a:off x="459245" y="79248"/>
              <a:ext cx="8203989" cy="1627589"/>
            </a:xfrm>
            <a:prstGeom prst="rect">
              <a:avLst/>
            </a:prstGeom>
          </p:spPr>
          <p:txBody>
            <a:bodyPr lIns="0" tIns="0" rIns="0" bIns="0" rtlCol="0" anchor="t">
              <a:spAutoFit/>
            </a:bodyPr>
            <a:lstStyle/>
            <a:p>
              <a:pPr algn="l">
                <a:lnSpc>
                  <a:spcPts val="6061"/>
                </a:lnSpc>
              </a:pPr>
              <a:r>
                <a:rPr lang="en-US" sz="2900">
                  <a:solidFill>
                    <a:srgbClr val="FFFFFF"/>
                  </a:solidFill>
                  <a:latin typeface="Lexend Deca Medium"/>
                  <a:ea typeface="Lexend Deca Medium"/>
                  <a:cs typeface="Lexend Deca Medium"/>
                  <a:sym typeface="Lexend Deca"/>
                </a:rPr>
                <a:t>App (Ab) jetzt geht`s los!</a:t>
              </a:r>
            </a:p>
            <a:p>
              <a:pPr algn="l">
                <a:lnSpc>
                  <a:spcPts val="3538"/>
                </a:lnSpc>
              </a:pPr>
              <a:endParaRPr lang="en-US" sz="2900">
                <a:solidFill>
                  <a:srgbClr val="FFFFFF"/>
                </a:solidFill>
                <a:latin typeface="Lexend Deca Medium"/>
                <a:ea typeface="Lexend Deca Medium"/>
                <a:cs typeface="Lexend Deca Medium"/>
                <a:sym typeface="Lexend Deca"/>
              </a:endParaRPr>
            </a:p>
          </p:txBody>
        </p:sp>
        <p:sp>
          <p:nvSpPr>
            <p:cNvPr id="13" name="TextBox 13"/>
            <p:cNvSpPr txBox="1"/>
            <p:nvPr/>
          </p:nvSpPr>
          <p:spPr>
            <a:xfrm>
              <a:off x="229050" y="2219986"/>
              <a:ext cx="8823121" cy="3126105"/>
            </a:xfrm>
            <a:prstGeom prst="rect">
              <a:avLst/>
            </a:prstGeom>
          </p:spPr>
          <p:txBody>
            <a:bodyPr lIns="0" tIns="0" rIns="0" bIns="0" rtlCol="0" anchor="t">
              <a:spAutoFit/>
            </a:bodyPr>
            <a:lstStyle/>
            <a:p>
              <a:pPr algn="l">
                <a:lnSpc>
                  <a:spcPts val="1812"/>
                </a:lnSpc>
              </a:pPr>
              <a:r>
                <a:rPr lang="en-US" sz="1200">
                  <a:solidFill>
                    <a:srgbClr val="000000"/>
                  </a:solidFill>
                  <a:latin typeface="Poppins"/>
                  <a:ea typeface="Poppins"/>
                  <a:cs typeface="Poppins"/>
                  <a:sym typeface="Poppins"/>
                </a:rPr>
                <a:t>1.  Entdecke eine weitere App auf dem Tablet, die wir noch nicht besprochen haben.</a:t>
              </a:r>
            </a:p>
            <a:p>
              <a:pPr algn="l">
                <a:lnSpc>
                  <a:spcPts val="1812"/>
                </a:lnSpc>
              </a:pPr>
              <a:endParaRPr lang="en-US" sz="1200">
                <a:solidFill>
                  <a:srgbClr val="000000"/>
                </a:solidFill>
                <a:latin typeface="Poppins"/>
                <a:ea typeface="Poppins"/>
                <a:cs typeface="Poppins"/>
                <a:sym typeface="Poppins"/>
              </a:endParaRPr>
            </a:p>
            <a:p>
              <a:pPr algn="l">
                <a:lnSpc>
                  <a:spcPts val="1812"/>
                </a:lnSpc>
              </a:pPr>
              <a:endParaRPr lang="en-US" sz="1200">
                <a:solidFill>
                  <a:srgbClr val="000000"/>
                </a:solidFill>
                <a:latin typeface="Poppins"/>
                <a:ea typeface="Poppins"/>
                <a:cs typeface="Poppins"/>
                <a:sym typeface="Poppins"/>
              </a:endParaRPr>
            </a:p>
            <a:p>
              <a:pPr algn="l">
                <a:lnSpc>
                  <a:spcPts val="1812"/>
                </a:lnSpc>
              </a:pPr>
              <a:endParaRPr lang="en-US" sz="1200">
                <a:solidFill>
                  <a:srgbClr val="000000"/>
                </a:solidFill>
                <a:latin typeface="Poppins"/>
                <a:ea typeface="Poppins"/>
                <a:cs typeface="Poppins"/>
                <a:sym typeface="Poppins"/>
              </a:endParaRPr>
            </a:p>
            <a:p>
              <a:pPr algn="l">
                <a:lnSpc>
                  <a:spcPts val="1812"/>
                </a:lnSpc>
              </a:pPr>
              <a:endParaRPr lang="en-US" sz="1200">
                <a:solidFill>
                  <a:srgbClr val="000000"/>
                </a:solidFill>
                <a:latin typeface="Poppins"/>
                <a:ea typeface="Poppins"/>
                <a:cs typeface="Poppins"/>
                <a:sym typeface="Poppins"/>
              </a:endParaRPr>
            </a:p>
            <a:p>
              <a:pPr algn="l">
                <a:lnSpc>
                  <a:spcPts val="1812"/>
                </a:lnSpc>
              </a:pPr>
              <a:endParaRPr lang="en-US" sz="1200">
                <a:solidFill>
                  <a:srgbClr val="000000"/>
                </a:solidFill>
                <a:latin typeface="Poppins"/>
                <a:ea typeface="Poppins"/>
                <a:cs typeface="Poppins"/>
                <a:sym typeface="Poppins"/>
              </a:endParaRPr>
            </a:p>
            <a:p>
              <a:pPr algn="l">
                <a:lnSpc>
                  <a:spcPts val="1812"/>
                </a:lnSpc>
              </a:pPr>
              <a:r>
                <a:rPr lang="en-US" sz="1200">
                  <a:solidFill>
                    <a:srgbClr val="000000"/>
                  </a:solidFill>
                  <a:latin typeface="Poppins"/>
                  <a:ea typeface="Poppins"/>
                  <a:cs typeface="Poppins"/>
                  <a:sym typeface="Poppins"/>
                </a:rPr>
                <a:t>3. Erfinde eine eigene App: Was soll deine App können? Wie soll ihr Icon aussehen?</a:t>
              </a:r>
            </a:p>
            <a:p>
              <a:pPr algn="l">
                <a:lnSpc>
                  <a:spcPts val="1812"/>
                </a:lnSpc>
              </a:pPr>
              <a:r>
                <a:rPr lang="en-US" sz="1200">
                  <a:solidFill>
                    <a:srgbClr val="000000"/>
                  </a:solidFill>
                  <a:latin typeface="Poppins"/>
                  <a:ea typeface="Poppins"/>
                  <a:cs typeface="Poppins"/>
                  <a:sym typeface="Poppins"/>
                </a:rPr>
                <a:t>    Zeichne das App-Icon und schreibe einen Satz dazu, wozu man sie einsetzen kann.</a:t>
              </a:r>
            </a:p>
            <a:p>
              <a:pPr algn="l">
                <a:lnSpc>
                  <a:spcPts val="2208"/>
                </a:lnSpc>
              </a:pPr>
              <a:endParaRPr lang="en-US" sz="1200">
                <a:solidFill>
                  <a:srgbClr val="000000"/>
                </a:solidFill>
                <a:latin typeface="Poppins"/>
                <a:ea typeface="Poppins"/>
                <a:cs typeface="Poppins"/>
                <a:sym typeface="Poppins"/>
              </a:endParaRPr>
            </a:p>
            <a:p>
              <a:pPr algn="l">
                <a:lnSpc>
                  <a:spcPts val="2208"/>
                </a:lnSpc>
              </a:pPr>
              <a:endParaRPr lang="en-US" sz="1200">
                <a:solidFill>
                  <a:srgbClr val="000000"/>
                </a:solidFill>
                <a:latin typeface="Poppins"/>
                <a:ea typeface="Poppins"/>
                <a:cs typeface="Poppins"/>
                <a:sym typeface="Poppins"/>
              </a:endParaRPr>
            </a:p>
          </p:txBody>
        </p:sp>
        <p:grpSp>
          <p:nvGrpSpPr>
            <p:cNvPr id="14" name="Group 14"/>
            <p:cNvGrpSpPr/>
            <p:nvPr/>
          </p:nvGrpSpPr>
          <p:grpSpPr>
            <a:xfrm>
              <a:off x="7715386" y="2626568"/>
              <a:ext cx="1049802" cy="1049802"/>
              <a:chOff x="0" y="0"/>
              <a:chExt cx="282169" cy="282169"/>
            </a:xfrm>
          </p:grpSpPr>
          <p:sp>
            <p:nvSpPr>
              <p:cNvPr id="15" name="Freeform 15"/>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16" name="TextBox 16"/>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17" name="Group 17"/>
            <p:cNvGrpSpPr/>
            <p:nvPr/>
          </p:nvGrpSpPr>
          <p:grpSpPr>
            <a:xfrm>
              <a:off x="459245" y="4771736"/>
              <a:ext cx="1316854" cy="1297073"/>
              <a:chOff x="0" y="0"/>
              <a:chExt cx="353948" cy="348631"/>
            </a:xfrm>
          </p:grpSpPr>
          <p:sp>
            <p:nvSpPr>
              <p:cNvPr id="18" name="Freeform 18"/>
              <p:cNvSpPr/>
              <p:nvPr/>
            </p:nvSpPr>
            <p:spPr>
              <a:xfrm>
                <a:off x="0" y="0"/>
                <a:ext cx="353948" cy="348631"/>
              </a:xfrm>
              <a:custGeom>
                <a:avLst/>
                <a:gdLst/>
                <a:ahLst/>
                <a:cxnLst/>
                <a:rect l="l" t="t" r="r" b="b"/>
                <a:pathLst>
                  <a:path w="353948" h="348631">
                    <a:moveTo>
                      <a:pt x="78388" y="0"/>
                    </a:moveTo>
                    <a:lnTo>
                      <a:pt x="275560" y="0"/>
                    </a:lnTo>
                    <a:cubicBezTo>
                      <a:pt x="296350" y="0"/>
                      <a:pt x="316288" y="8259"/>
                      <a:pt x="330989" y="22959"/>
                    </a:cubicBezTo>
                    <a:cubicBezTo>
                      <a:pt x="345689" y="37660"/>
                      <a:pt x="353948" y="57598"/>
                      <a:pt x="353948" y="78388"/>
                    </a:cubicBezTo>
                    <a:lnTo>
                      <a:pt x="353948" y="270243"/>
                    </a:lnTo>
                    <a:cubicBezTo>
                      <a:pt x="353948" y="291033"/>
                      <a:pt x="345689" y="310971"/>
                      <a:pt x="330989" y="325672"/>
                    </a:cubicBezTo>
                    <a:cubicBezTo>
                      <a:pt x="316288" y="340372"/>
                      <a:pt x="296350" y="348631"/>
                      <a:pt x="275560" y="348631"/>
                    </a:cubicBezTo>
                    <a:lnTo>
                      <a:pt x="78388" y="348631"/>
                    </a:lnTo>
                    <a:cubicBezTo>
                      <a:pt x="57598" y="348631"/>
                      <a:pt x="37660" y="340372"/>
                      <a:pt x="22959" y="325672"/>
                    </a:cubicBezTo>
                    <a:cubicBezTo>
                      <a:pt x="8259" y="310971"/>
                      <a:pt x="0" y="291033"/>
                      <a:pt x="0" y="270243"/>
                    </a:cubicBezTo>
                    <a:lnTo>
                      <a:pt x="0" y="78388"/>
                    </a:lnTo>
                    <a:cubicBezTo>
                      <a:pt x="0" y="57598"/>
                      <a:pt x="8259" y="37660"/>
                      <a:pt x="22959" y="22959"/>
                    </a:cubicBezTo>
                    <a:cubicBezTo>
                      <a:pt x="37660" y="8259"/>
                      <a:pt x="57598" y="0"/>
                      <a:pt x="78388" y="0"/>
                    </a:cubicBezTo>
                    <a:close/>
                  </a:path>
                </a:pathLst>
              </a:custGeom>
              <a:solidFill>
                <a:srgbClr val="FFFFFF"/>
              </a:solidFill>
              <a:ln w="9525" cap="sq">
                <a:solidFill>
                  <a:srgbClr val="000000"/>
                </a:solidFill>
                <a:prstDash val="solid"/>
                <a:miter/>
              </a:ln>
            </p:spPr>
            <p:txBody>
              <a:bodyPr/>
              <a:lstStyle/>
              <a:p>
                <a:endParaRPr lang="de-DE"/>
              </a:p>
            </p:txBody>
          </p:sp>
          <p:sp>
            <p:nvSpPr>
              <p:cNvPr id="19" name="TextBox 19"/>
              <p:cNvSpPr txBox="1"/>
              <p:nvPr/>
            </p:nvSpPr>
            <p:spPr>
              <a:xfrm>
                <a:off x="0" y="-28575"/>
                <a:ext cx="353948" cy="377206"/>
              </a:xfrm>
              <a:prstGeom prst="rect">
                <a:avLst/>
              </a:prstGeom>
            </p:spPr>
            <p:txBody>
              <a:bodyPr lIns="50800" tIns="50800" rIns="50800" bIns="50800" rtlCol="0" anchor="ctr"/>
              <a:lstStyle/>
              <a:p>
                <a:pPr algn="ctr">
                  <a:lnSpc>
                    <a:spcPts val="1679"/>
                  </a:lnSpc>
                </a:pPr>
                <a:endParaRPr/>
              </a:p>
            </p:txBody>
          </p:sp>
        </p:grpSp>
        <p:grpSp>
          <p:nvGrpSpPr>
            <p:cNvPr id="20" name="Group 20"/>
            <p:cNvGrpSpPr/>
            <p:nvPr/>
          </p:nvGrpSpPr>
          <p:grpSpPr>
            <a:xfrm>
              <a:off x="4728502" y="3228575"/>
              <a:ext cx="2840276" cy="447795"/>
              <a:chOff x="0" y="0"/>
              <a:chExt cx="763418" cy="120360"/>
            </a:xfrm>
          </p:grpSpPr>
          <p:sp>
            <p:nvSpPr>
              <p:cNvPr id="21" name="Freeform 21"/>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22" name="TextBox 22"/>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grpSp>
          <p:nvGrpSpPr>
            <p:cNvPr id="23" name="Group 23"/>
            <p:cNvGrpSpPr/>
            <p:nvPr/>
          </p:nvGrpSpPr>
          <p:grpSpPr>
            <a:xfrm>
              <a:off x="4728502" y="2626568"/>
              <a:ext cx="2840276" cy="447795"/>
              <a:chOff x="0" y="0"/>
              <a:chExt cx="763418" cy="120360"/>
            </a:xfrm>
          </p:grpSpPr>
          <p:sp>
            <p:nvSpPr>
              <p:cNvPr id="24" name="Freeform 24"/>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25" name="TextBox 25"/>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26" name="AutoShape 26"/>
            <p:cNvSpPr/>
            <p:nvPr/>
          </p:nvSpPr>
          <p:spPr>
            <a:xfrm>
              <a:off x="2039829" y="5778320"/>
              <a:ext cx="6424658" cy="0"/>
            </a:xfrm>
            <a:prstGeom prst="line">
              <a:avLst/>
            </a:prstGeom>
            <a:ln w="12700" cap="flat">
              <a:solidFill>
                <a:srgbClr val="000000"/>
              </a:solidFill>
              <a:prstDash val="solid"/>
              <a:headEnd type="none" w="sm" len="sm"/>
              <a:tailEnd type="none" w="sm" len="sm"/>
            </a:ln>
          </p:spPr>
          <p:txBody>
            <a:bodyPr/>
            <a:lstStyle/>
            <a:p>
              <a:endParaRPr lang="de-DE"/>
            </a:p>
          </p:txBody>
        </p:sp>
        <p:sp>
          <p:nvSpPr>
            <p:cNvPr id="27" name="Freeform 27"/>
            <p:cNvSpPr/>
            <p:nvPr/>
          </p:nvSpPr>
          <p:spPr>
            <a:xfrm>
              <a:off x="7568778" y="0"/>
              <a:ext cx="1338184" cy="2008531"/>
            </a:xfrm>
            <a:custGeom>
              <a:avLst/>
              <a:gdLst/>
              <a:ahLst/>
              <a:cxnLst/>
              <a:rect l="l" t="t" r="r" b="b"/>
              <a:pathLst>
                <a:path w="1338184" h="2008531">
                  <a:moveTo>
                    <a:pt x="0" y="0"/>
                  </a:moveTo>
                  <a:lnTo>
                    <a:pt x="1338184" y="0"/>
                  </a:lnTo>
                  <a:lnTo>
                    <a:pt x="1338184" y="2008531"/>
                  </a:lnTo>
                  <a:lnTo>
                    <a:pt x="0" y="2008531"/>
                  </a:lnTo>
                  <a:lnTo>
                    <a:pt x="0" y="0"/>
                  </a:lnTo>
                  <a:close/>
                </a:path>
              </a:pathLst>
            </a:custGeom>
            <a:blipFill>
              <a:blip r:embed="rId2"/>
              <a:stretch>
                <a:fillRect/>
              </a:stretch>
            </a:blipFill>
          </p:spPr>
          <p:txBody>
            <a:bodyPr/>
            <a:lstStyle/>
            <a:p>
              <a:endParaRPr lang="de-DE"/>
            </a:p>
          </p:txBody>
        </p:sp>
        <p:sp>
          <p:nvSpPr>
            <p:cNvPr id="28" name="AutoShape 28"/>
            <p:cNvSpPr/>
            <p:nvPr/>
          </p:nvSpPr>
          <p:spPr>
            <a:xfrm>
              <a:off x="2039829" y="5181320"/>
              <a:ext cx="6424658" cy="0"/>
            </a:xfrm>
            <a:prstGeom prst="line">
              <a:avLst/>
            </a:prstGeom>
            <a:ln w="12700" cap="flat">
              <a:solidFill>
                <a:srgbClr val="000000"/>
              </a:solidFill>
              <a:prstDash val="solid"/>
              <a:headEnd type="none" w="sm" len="sm"/>
              <a:tailEnd type="none" w="sm" len="sm"/>
            </a:ln>
          </p:spPr>
          <p:txBody>
            <a:bodyPr/>
            <a:lstStyle/>
            <a:p>
              <a:endParaRPr lang="de-DE"/>
            </a:p>
          </p:txBody>
        </p:sp>
        <p:sp>
          <p:nvSpPr>
            <p:cNvPr id="29" name="TextBox 29"/>
            <p:cNvSpPr txBox="1"/>
            <p:nvPr/>
          </p:nvSpPr>
          <p:spPr>
            <a:xfrm>
              <a:off x="450060" y="1042946"/>
              <a:ext cx="7265326" cy="418253"/>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Lexend Deca Medium"/>
                  <a:ea typeface="Lexend Deca Medium"/>
                  <a:cs typeface="Lexend Deca Medium"/>
                  <a:sym typeface="Lexend Deca"/>
                </a:rPr>
                <a:t>Profiauftrag zu Basis-Apps/schuleigene Apps</a:t>
              </a:r>
            </a:p>
          </p:txBody>
        </p:sp>
        <p:sp>
          <p:nvSpPr>
            <p:cNvPr id="30" name="TextBox 30"/>
            <p:cNvSpPr txBox="1"/>
            <p:nvPr/>
          </p:nvSpPr>
          <p:spPr>
            <a:xfrm>
              <a:off x="117352" y="1748112"/>
              <a:ext cx="5774196" cy="330412"/>
            </a:xfrm>
            <a:prstGeom prst="rect">
              <a:avLst/>
            </a:prstGeom>
          </p:spPr>
          <p:txBody>
            <a:bodyPr lIns="0" tIns="0" rIns="0" bIns="0" rtlCol="0" anchor="t">
              <a:spAutoFit/>
            </a:bodyPr>
            <a:lstStyle/>
            <a:p>
              <a:pPr algn="l">
                <a:lnSpc>
                  <a:spcPts val="1960"/>
                </a:lnSpc>
              </a:pPr>
              <a:r>
                <a:rPr lang="en-US" sz="1400">
                  <a:solidFill>
                    <a:srgbClr val="000000"/>
                  </a:solidFill>
                  <a:latin typeface="Poppins"/>
                  <a:ea typeface="Poppins"/>
                  <a:cs typeface="Poppins"/>
                  <a:sym typeface="Poppins"/>
                </a:rPr>
                <a:t>App (Ab) jetzt geht es zu neuen Entdeckungen!</a:t>
              </a:r>
            </a:p>
          </p:txBody>
        </p:sp>
        <p:sp>
          <p:nvSpPr>
            <p:cNvPr id="31" name="TextBox 31"/>
            <p:cNvSpPr txBox="1"/>
            <p:nvPr/>
          </p:nvSpPr>
          <p:spPr>
            <a:xfrm>
              <a:off x="229050" y="2597993"/>
              <a:ext cx="3878229" cy="546735"/>
            </a:xfrm>
            <a:prstGeom prst="rect">
              <a:avLst/>
            </a:prstGeom>
          </p:spPr>
          <p:txBody>
            <a:bodyPr lIns="0" tIns="0" rIns="0" bIns="0" rtlCol="0" anchor="t">
              <a:spAutoFit/>
            </a:bodyPr>
            <a:lstStyle/>
            <a:p>
              <a:pPr marL="0" lvl="0" indent="0" algn="l">
                <a:lnSpc>
                  <a:spcPts val="1680"/>
                </a:lnSpc>
                <a:spcBef>
                  <a:spcPct val="0"/>
                </a:spcBef>
              </a:pPr>
              <a:r>
                <a:rPr lang="en-US" sz="1200">
                  <a:solidFill>
                    <a:srgbClr val="000000"/>
                  </a:solidFill>
                  <a:latin typeface="Poppins"/>
                  <a:ea typeface="Poppins"/>
                  <a:cs typeface="Poppins"/>
                  <a:sym typeface="Poppins"/>
                </a:rPr>
                <a:t>2. Find</a:t>
              </a:r>
              <a:r>
                <a:rPr lang="en-US" sz="1200" u="none" strike="noStrike">
                  <a:solidFill>
                    <a:srgbClr val="000000"/>
                  </a:solidFill>
                  <a:latin typeface="Poppins"/>
                  <a:ea typeface="Poppins"/>
                  <a:cs typeface="Poppins"/>
                  <a:sym typeface="Poppins"/>
                </a:rPr>
                <a:t>e heraus, was man damit  </a:t>
              </a:r>
            </a:p>
            <a:p>
              <a:pPr marL="0" lvl="0" indent="0" algn="l">
                <a:lnSpc>
                  <a:spcPts val="1680"/>
                </a:lnSpc>
                <a:spcBef>
                  <a:spcPct val="0"/>
                </a:spcBef>
              </a:pPr>
              <a:r>
                <a:rPr lang="en-US" sz="1200" u="none" strike="noStrike">
                  <a:solidFill>
                    <a:srgbClr val="000000"/>
                  </a:solidFill>
                  <a:latin typeface="Poppins"/>
                  <a:ea typeface="Poppins"/>
                  <a:cs typeface="Poppins"/>
                  <a:sym typeface="Poppins"/>
                </a:rPr>
                <a:t>    machen kann und schreibe auf.</a:t>
              </a:r>
            </a:p>
          </p:txBody>
        </p:sp>
        <p:sp>
          <p:nvSpPr>
            <p:cNvPr id="32" name="Freeform 32"/>
            <p:cNvSpPr/>
            <p:nvPr/>
          </p:nvSpPr>
          <p:spPr>
            <a:xfrm>
              <a:off x="6308720" y="317373"/>
              <a:ext cx="710660" cy="604061"/>
            </a:xfrm>
            <a:custGeom>
              <a:avLst/>
              <a:gdLst/>
              <a:ahLst/>
              <a:cxnLst/>
              <a:rect l="l" t="t" r="r" b="b"/>
              <a:pathLst>
                <a:path w="710660" h="604061">
                  <a:moveTo>
                    <a:pt x="0" y="0"/>
                  </a:moveTo>
                  <a:lnTo>
                    <a:pt x="710660" y="0"/>
                  </a:lnTo>
                  <a:lnTo>
                    <a:pt x="710660" y="604061"/>
                  </a:lnTo>
                  <a:lnTo>
                    <a:pt x="0" y="604061"/>
                  </a:lnTo>
                  <a:lnTo>
                    <a:pt x="0" y="0"/>
                  </a:lnTo>
                  <a:close/>
                </a:path>
              </a:pathLst>
            </a:custGeom>
            <a:blipFill>
              <a:blip r:embed="rId3"/>
              <a:stretch>
                <a:fillRect/>
              </a:stretch>
            </a:blipFill>
          </p:spPr>
          <p:txBody>
            <a:bodyPr/>
            <a:lstStyle/>
            <a:p>
              <a:endParaRPr lang="de-DE"/>
            </a:p>
          </p:txBody>
        </p:sp>
        <p:grpSp>
          <p:nvGrpSpPr>
            <p:cNvPr id="33" name="Group 33"/>
            <p:cNvGrpSpPr/>
            <p:nvPr/>
          </p:nvGrpSpPr>
          <p:grpSpPr>
            <a:xfrm>
              <a:off x="0" y="7202184"/>
              <a:ext cx="9055795" cy="6083133"/>
              <a:chOff x="0" y="0"/>
              <a:chExt cx="2434044" cy="1635043"/>
            </a:xfrm>
          </p:grpSpPr>
          <p:sp>
            <p:nvSpPr>
              <p:cNvPr id="34" name="Freeform 34"/>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35" name="TextBox 35"/>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36" name="Group 36"/>
            <p:cNvGrpSpPr/>
            <p:nvPr/>
          </p:nvGrpSpPr>
          <p:grpSpPr>
            <a:xfrm>
              <a:off x="19901" y="7202184"/>
              <a:ext cx="9002866" cy="2275423"/>
              <a:chOff x="0" y="0"/>
              <a:chExt cx="2428626" cy="613821"/>
            </a:xfrm>
          </p:grpSpPr>
          <p:sp>
            <p:nvSpPr>
              <p:cNvPr id="37" name="Freeform 37"/>
              <p:cNvSpPr/>
              <p:nvPr/>
            </p:nvSpPr>
            <p:spPr>
              <a:xfrm>
                <a:off x="0" y="0"/>
                <a:ext cx="2428626" cy="613821"/>
              </a:xfrm>
              <a:custGeom>
                <a:avLst/>
                <a:gdLst/>
                <a:ahLst/>
                <a:cxnLst/>
                <a:rect l="l" t="t" r="r" b="b"/>
                <a:pathLst>
                  <a:path w="2428626" h="613821">
                    <a:moveTo>
                      <a:pt x="22932" y="0"/>
                    </a:moveTo>
                    <a:lnTo>
                      <a:pt x="2405694" y="0"/>
                    </a:lnTo>
                    <a:cubicBezTo>
                      <a:pt x="2418359" y="0"/>
                      <a:pt x="2428626" y="10267"/>
                      <a:pt x="2428626" y="22932"/>
                    </a:cubicBezTo>
                    <a:lnTo>
                      <a:pt x="2428626" y="590890"/>
                    </a:lnTo>
                    <a:cubicBezTo>
                      <a:pt x="2428626" y="596972"/>
                      <a:pt x="2426210" y="602804"/>
                      <a:pt x="2421910" y="607105"/>
                    </a:cubicBezTo>
                    <a:cubicBezTo>
                      <a:pt x="2417609" y="611405"/>
                      <a:pt x="2411776" y="613821"/>
                      <a:pt x="2405694" y="613821"/>
                    </a:cubicBezTo>
                    <a:lnTo>
                      <a:pt x="22932" y="613821"/>
                    </a:lnTo>
                    <a:cubicBezTo>
                      <a:pt x="16850" y="613821"/>
                      <a:pt x="11017" y="611405"/>
                      <a:pt x="6717" y="607105"/>
                    </a:cubicBezTo>
                    <a:cubicBezTo>
                      <a:pt x="2416" y="602804"/>
                      <a:pt x="0" y="596972"/>
                      <a:pt x="0" y="590890"/>
                    </a:cubicBezTo>
                    <a:lnTo>
                      <a:pt x="0" y="22932"/>
                    </a:lnTo>
                    <a:cubicBezTo>
                      <a:pt x="0" y="16850"/>
                      <a:pt x="2416" y="11017"/>
                      <a:pt x="6717" y="6717"/>
                    </a:cubicBezTo>
                    <a:cubicBezTo>
                      <a:pt x="11017" y="2416"/>
                      <a:pt x="16850" y="0"/>
                      <a:pt x="22932"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38" name="TextBox 38"/>
              <p:cNvSpPr txBox="1"/>
              <p:nvPr/>
            </p:nvSpPr>
            <p:spPr>
              <a:xfrm>
                <a:off x="0" y="-28575"/>
                <a:ext cx="2428626"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39" name="Group 39"/>
            <p:cNvGrpSpPr/>
            <p:nvPr/>
          </p:nvGrpSpPr>
          <p:grpSpPr>
            <a:xfrm>
              <a:off x="19901" y="9081433"/>
              <a:ext cx="9002866" cy="709442"/>
              <a:chOff x="0" y="0"/>
              <a:chExt cx="2428626" cy="191380"/>
            </a:xfrm>
          </p:grpSpPr>
          <p:sp>
            <p:nvSpPr>
              <p:cNvPr id="40" name="Freeform 40"/>
              <p:cNvSpPr/>
              <p:nvPr/>
            </p:nvSpPr>
            <p:spPr>
              <a:xfrm>
                <a:off x="0" y="0"/>
                <a:ext cx="2428626" cy="191380"/>
              </a:xfrm>
              <a:custGeom>
                <a:avLst/>
                <a:gdLst/>
                <a:ahLst/>
                <a:cxnLst/>
                <a:rect l="l" t="t" r="r" b="b"/>
                <a:pathLst>
                  <a:path w="2428626" h="191380">
                    <a:moveTo>
                      <a:pt x="0" y="0"/>
                    </a:moveTo>
                    <a:lnTo>
                      <a:pt x="2428626" y="0"/>
                    </a:lnTo>
                    <a:lnTo>
                      <a:pt x="2428626" y="191380"/>
                    </a:lnTo>
                    <a:lnTo>
                      <a:pt x="0" y="191380"/>
                    </a:lnTo>
                    <a:close/>
                  </a:path>
                </a:pathLst>
              </a:custGeom>
              <a:solidFill>
                <a:srgbClr val="FFFFFF"/>
              </a:solidFill>
            </p:spPr>
            <p:txBody>
              <a:bodyPr/>
              <a:lstStyle/>
              <a:p>
                <a:endParaRPr lang="de-DE"/>
              </a:p>
            </p:txBody>
          </p:sp>
          <p:sp>
            <p:nvSpPr>
              <p:cNvPr id="41" name="TextBox 41"/>
              <p:cNvSpPr txBox="1"/>
              <p:nvPr/>
            </p:nvSpPr>
            <p:spPr>
              <a:xfrm>
                <a:off x="0" y="-28575"/>
                <a:ext cx="2428626" cy="219955"/>
              </a:xfrm>
              <a:prstGeom prst="rect">
                <a:avLst/>
              </a:prstGeom>
            </p:spPr>
            <p:txBody>
              <a:bodyPr lIns="50616" tIns="50616" rIns="50616" bIns="50616" rtlCol="0" anchor="ctr"/>
              <a:lstStyle/>
              <a:p>
                <a:pPr algn="ctr">
                  <a:lnSpc>
                    <a:spcPts val="1680"/>
                  </a:lnSpc>
                </a:pPr>
                <a:endParaRPr/>
              </a:p>
            </p:txBody>
          </p:sp>
        </p:grpSp>
        <p:sp>
          <p:nvSpPr>
            <p:cNvPr id="42" name="TextBox 42"/>
            <p:cNvSpPr txBox="1"/>
            <p:nvPr/>
          </p:nvSpPr>
          <p:spPr>
            <a:xfrm>
              <a:off x="393996" y="7254843"/>
              <a:ext cx="8203989" cy="817075"/>
            </a:xfrm>
            <a:prstGeom prst="rect">
              <a:avLst/>
            </a:prstGeom>
          </p:spPr>
          <p:txBody>
            <a:bodyPr lIns="0" tIns="0" rIns="0" bIns="0" rtlCol="0" anchor="t">
              <a:spAutoFit/>
            </a:bodyPr>
            <a:lstStyle/>
            <a:p>
              <a:pPr algn="l">
                <a:lnSpc>
                  <a:spcPts val="6061"/>
                </a:lnSpc>
              </a:pPr>
              <a:r>
                <a:rPr lang="en-US" sz="2900">
                  <a:solidFill>
                    <a:srgbClr val="FFFFFF"/>
                  </a:solidFill>
                  <a:latin typeface="Lexend Deca Medium"/>
                  <a:ea typeface="Lexend Deca Medium"/>
                  <a:cs typeface="Lexend Deca Medium"/>
                  <a:sym typeface="Lexend Deca"/>
                </a:rPr>
                <a:t>Geheimer Login</a:t>
              </a:r>
            </a:p>
          </p:txBody>
        </p:sp>
        <p:sp>
          <p:nvSpPr>
            <p:cNvPr id="43" name="Freeform 43"/>
            <p:cNvSpPr/>
            <p:nvPr/>
          </p:nvSpPr>
          <p:spPr>
            <a:xfrm>
              <a:off x="4204509" y="7457109"/>
              <a:ext cx="710660" cy="604061"/>
            </a:xfrm>
            <a:custGeom>
              <a:avLst/>
              <a:gdLst/>
              <a:ahLst/>
              <a:cxnLst/>
              <a:rect l="l" t="t" r="r" b="b"/>
              <a:pathLst>
                <a:path w="710660" h="604061">
                  <a:moveTo>
                    <a:pt x="0" y="0"/>
                  </a:moveTo>
                  <a:lnTo>
                    <a:pt x="710660" y="0"/>
                  </a:lnTo>
                  <a:lnTo>
                    <a:pt x="710660" y="604061"/>
                  </a:lnTo>
                  <a:lnTo>
                    <a:pt x="0" y="604061"/>
                  </a:lnTo>
                  <a:lnTo>
                    <a:pt x="0" y="0"/>
                  </a:lnTo>
                  <a:close/>
                </a:path>
              </a:pathLst>
            </a:custGeom>
            <a:blipFill>
              <a:blip r:embed="rId3"/>
              <a:stretch>
                <a:fillRect/>
              </a:stretch>
            </a:blipFill>
          </p:spPr>
          <p:txBody>
            <a:bodyPr/>
            <a:lstStyle/>
            <a:p>
              <a:endParaRPr lang="de-DE"/>
            </a:p>
          </p:txBody>
        </p:sp>
        <p:sp>
          <p:nvSpPr>
            <p:cNvPr id="44" name="Freeform 44"/>
            <p:cNvSpPr/>
            <p:nvPr/>
          </p:nvSpPr>
          <p:spPr>
            <a:xfrm>
              <a:off x="7375397" y="7125510"/>
              <a:ext cx="1871319" cy="1871319"/>
            </a:xfrm>
            <a:custGeom>
              <a:avLst/>
              <a:gdLst/>
              <a:ahLst/>
              <a:cxnLst/>
              <a:rect l="l" t="t" r="r" b="b"/>
              <a:pathLst>
                <a:path w="1871319" h="1871319">
                  <a:moveTo>
                    <a:pt x="0" y="0"/>
                  </a:moveTo>
                  <a:lnTo>
                    <a:pt x="1871319" y="0"/>
                  </a:lnTo>
                  <a:lnTo>
                    <a:pt x="1871319" y="1871319"/>
                  </a:lnTo>
                  <a:lnTo>
                    <a:pt x="0" y="1871319"/>
                  </a:lnTo>
                  <a:lnTo>
                    <a:pt x="0" y="0"/>
                  </a:lnTo>
                  <a:close/>
                </a:path>
              </a:pathLst>
            </a:custGeom>
            <a:blipFill>
              <a:blip r:embed="rId4"/>
              <a:stretch>
                <a:fillRect/>
              </a:stretch>
            </a:blipFill>
          </p:spPr>
          <p:txBody>
            <a:bodyPr/>
            <a:lstStyle/>
            <a:p>
              <a:endParaRPr lang="de-DE"/>
            </a:p>
          </p:txBody>
        </p:sp>
        <p:sp>
          <p:nvSpPr>
            <p:cNvPr id="45" name="TextBox 45"/>
            <p:cNvSpPr txBox="1"/>
            <p:nvPr/>
          </p:nvSpPr>
          <p:spPr>
            <a:xfrm>
              <a:off x="117352" y="9114304"/>
              <a:ext cx="8398339" cy="4006606"/>
            </a:xfrm>
            <a:prstGeom prst="rect">
              <a:avLst/>
            </a:prstGeom>
          </p:spPr>
          <p:txBody>
            <a:bodyPr lIns="0" tIns="0" rIns="0" bIns="0" rtlCol="0" anchor="t">
              <a:spAutoFit/>
            </a:bodyPr>
            <a:lstStyle/>
            <a:p>
              <a:pPr algn="l">
                <a:lnSpc>
                  <a:spcPts val="2214"/>
                </a:lnSpc>
              </a:pPr>
              <a:r>
                <a:rPr lang="en-US" sz="1203" b="1">
                  <a:solidFill>
                    <a:srgbClr val="000000"/>
                  </a:solidFill>
                  <a:latin typeface="Poppins Bold"/>
                  <a:ea typeface="Poppins Bold"/>
                  <a:cs typeface="Poppins Bold"/>
                  <a:sym typeface="Poppins Bold"/>
                </a:rPr>
                <a:t>Von deiner Lehrkraft bekommst du einen Benutzernamen und ein Passwort in Geheimsprache. Löse den Code.</a:t>
              </a:r>
            </a:p>
            <a:p>
              <a:pPr algn="l">
                <a:lnSpc>
                  <a:spcPts val="2214"/>
                </a:lnSpc>
              </a:pPr>
              <a:r>
                <a:rPr lang="en-US" sz="1203">
                  <a:solidFill>
                    <a:srgbClr val="000000"/>
                  </a:solidFill>
                  <a:latin typeface="Poppins"/>
                  <a:ea typeface="Poppins"/>
                  <a:cs typeface="Poppins"/>
                  <a:sym typeface="Poppins"/>
                </a:rPr>
                <a:t>Geheimsprache-Regeln:</a:t>
              </a:r>
            </a:p>
            <a:p>
              <a:pPr marL="259818" lvl="1" indent="-129909" algn="l">
                <a:lnSpc>
                  <a:spcPts val="2214"/>
                </a:lnSpc>
                <a:buFont typeface="Arial"/>
                <a:buChar char="•"/>
              </a:pPr>
              <a:r>
                <a:rPr lang="en-US" sz="1203">
                  <a:solidFill>
                    <a:srgbClr val="000000"/>
                  </a:solidFill>
                  <a:latin typeface="Poppins"/>
                  <a:ea typeface="Poppins"/>
                  <a:cs typeface="Poppins"/>
                  <a:sym typeface="Poppins"/>
                </a:rPr>
                <a:t>„a“ wird zu „@“</a:t>
              </a:r>
            </a:p>
            <a:p>
              <a:pPr marL="259818" lvl="1" indent="-129909" algn="l">
                <a:lnSpc>
                  <a:spcPts val="2214"/>
                </a:lnSpc>
                <a:buFont typeface="Arial"/>
                <a:buChar char="•"/>
              </a:pPr>
              <a:r>
                <a:rPr lang="en-US" sz="1203">
                  <a:solidFill>
                    <a:srgbClr val="000000"/>
                  </a:solidFill>
                  <a:latin typeface="Poppins"/>
                  <a:ea typeface="Poppins"/>
                  <a:cs typeface="Poppins"/>
                  <a:sym typeface="Poppins"/>
                </a:rPr>
                <a:t>„s“ wird zu „$“</a:t>
              </a:r>
            </a:p>
            <a:p>
              <a:pPr marL="259818" lvl="1" indent="-129909" algn="l">
                <a:lnSpc>
                  <a:spcPts val="2214"/>
                </a:lnSpc>
                <a:buFont typeface="Arial"/>
                <a:buChar char="•"/>
              </a:pPr>
              <a:r>
                <a:rPr lang="en-US" sz="1203">
                  <a:solidFill>
                    <a:srgbClr val="000000"/>
                  </a:solidFill>
                  <a:latin typeface="Poppins"/>
                  <a:ea typeface="Poppins"/>
                  <a:cs typeface="Poppins"/>
                  <a:sym typeface="Poppins"/>
                </a:rPr>
                <a:t>„e“ wird zu „3“</a:t>
              </a:r>
            </a:p>
            <a:p>
              <a:pPr marL="259818" lvl="1" indent="-129909" algn="l">
                <a:lnSpc>
                  <a:spcPts val="2214"/>
                </a:lnSpc>
                <a:buFont typeface="Arial"/>
                <a:buChar char="•"/>
              </a:pPr>
              <a:r>
                <a:rPr lang="en-US" sz="1203">
                  <a:solidFill>
                    <a:srgbClr val="000000"/>
                  </a:solidFill>
                  <a:latin typeface="Poppins"/>
                  <a:ea typeface="Poppins"/>
                  <a:cs typeface="Poppins"/>
                  <a:sym typeface="Poppins"/>
                </a:rPr>
                <a:t>„i“ wird zu „!“</a:t>
              </a:r>
            </a:p>
            <a:p>
              <a:pPr marL="259818" lvl="1" indent="-129909" algn="l">
                <a:lnSpc>
                  <a:spcPts val="2214"/>
                </a:lnSpc>
                <a:buFont typeface="Arial"/>
                <a:buChar char="•"/>
              </a:pPr>
              <a:r>
                <a:rPr lang="en-US" sz="1203">
                  <a:solidFill>
                    <a:srgbClr val="000000"/>
                  </a:solidFill>
                  <a:latin typeface="Poppins"/>
                  <a:ea typeface="Poppins"/>
                  <a:cs typeface="Poppins"/>
                  <a:sym typeface="Poppins"/>
                </a:rPr>
                <a:t>„o“ wird zu „0“</a:t>
              </a:r>
            </a:p>
            <a:p>
              <a:pPr marL="259818" lvl="1" indent="-129909" algn="l">
                <a:lnSpc>
                  <a:spcPts val="2214"/>
                </a:lnSpc>
                <a:buAutoNum type="arabicPeriod"/>
              </a:pPr>
              <a:r>
                <a:rPr lang="en-US" sz="1203">
                  <a:solidFill>
                    <a:srgbClr val="000000"/>
                  </a:solidFill>
                  <a:latin typeface="Poppins"/>
                  <a:ea typeface="Poppins"/>
                  <a:cs typeface="Poppins"/>
                  <a:sym typeface="Poppins"/>
                </a:rPr>
                <a:t> Schreibe die entschlüsselte Version auf.</a:t>
              </a:r>
            </a:p>
            <a:p>
              <a:pPr marL="259818" lvl="1" indent="-129909" algn="l">
                <a:lnSpc>
                  <a:spcPts val="2214"/>
                </a:lnSpc>
                <a:buAutoNum type="arabicPeriod"/>
              </a:pPr>
              <a:r>
                <a:rPr lang="en-US" sz="1203">
                  <a:solidFill>
                    <a:srgbClr val="000000"/>
                  </a:solidFill>
                  <a:latin typeface="Poppins"/>
                  <a:ea typeface="Poppins"/>
                  <a:cs typeface="Poppins"/>
                  <a:sym typeface="Poppins"/>
                </a:rPr>
                <a:t>Tippe den Benutzernamen und das Passwort über die Bildschirmtastatur ein.</a:t>
              </a:r>
            </a:p>
            <a:p>
              <a:pPr algn="l">
                <a:lnSpc>
                  <a:spcPts val="2214"/>
                </a:lnSpc>
              </a:pPr>
              <a:r>
                <a:rPr lang="en-US" sz="1203">
                  <a:solidFill>
                    <a:srgbClr val="000000"/>
                  </a:solidFill>
                  <a:latin typeface="Poppins"/>
                  <a:ea typeface="Poppins"/>
                  <a:cs typeface="Poppins"/>
                  <a:sym typeface="Poppins"/>
                </a:rPr>
                <a:t>       Wenn du drin bist, hast du den Code geknackt.</a:t>
              </a:r>
            </a:p>
          </p:txBody>
        </p:sp>
        <p:sp>
          <p:nvSpPr>
            <p:cNvPr id="46" name="TextBox 46"/>
            <p:cNvSpPr txBox="1"/>
            <p:nvPr/>
          </p:nvSpPr>
          <p:spPr>
            <a:xfrm>
              <a:off x="393996" y="8033819"/>
              <a:ext cx="7305105" cy="862753"/>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Lexend Deca Medium"/>
                  <a:ea typeface="Lexend Deca Medium"/>
                  <a:cs typeface="Lexend Deca Medium"/>
                  <a:sym typeface="Lexend Deca"/>
                </a:rPr>
                <a:t>Profiauftrag zum Login mit der Bildschirmtastatur</a:t>
              </a:r>
            </a:p>
          </p:txBody>
        </p:sp>
        <p:sp>
          <p:nvSpPr>
            <p:cNvPr id="47" name="TextBox 47"/>
            <p:cNvSpPr txBox="1"/>
            <p:nvPr/>
          </p:nvSpPr>
          <p:spPr>
            <a:xfrm>
              <a:off x="3643242" y="10270300"/>
              <a:ext cx="2822711" cy="826135"/>
            </a:xfrm>
            <a:prstGeom prst="rect">
              <a:avLst/>
            </a:prstGeom>
          </p:spPr>
          <p:txBody>
            <a:bodyPr lIns="0" tIns="0" rIns="0" bIns="0" rtlCol="0" anchor="t">
              <a:spAutoFit/>
            </a:bodyPr>
            <a:lstStyle/>
            <a:p>
              <a:pPr algn="just">
                <a:lnSpc>
                  <a:spcPts val="1680"/>
                </a:lnSpc>
                <a:spcBef>
                  <a:spcPct val="0"/>
                </a:spcBef>
              </a:pPr>
              <a:r>
                <a:rPr lang="en-US" sz="1200">
                  <a:solidFill>
                    <a:srgbClr val="000000"/>
                  </a:solidFill>
                  <a:latin typeface="Poppins"/>
                  <a:ea typeface="Poppins"/>
                  <a:cs typeface="Poppins"/>
                  <a:sym typeface="Poppins"/>
                </a:rPr>
                <a:t>Beispiel:</a:t>
              </a:r>
            </a:p>
            <a:p>
              <a:pPr algn="just">
                <a:lnSpc>
                  <a:spcPts val="1680"/>
                </a:lnSpc>
                <a:spcBef>
                  <a:spcPct val="0"/>
                </a:spcBef>
              </a:pPr>
              <a:r>
                <a:rPr lang="en-US" sz="1200">
                  <a:solidFill>
                    <a:srgbClr val="000000"/>
                  </a:solidFill>
                  <a:latin typeface="Poppins"/>
                  <a:ea typeface="Poppins"/>
                  <a:cs typeface="Poppins"/>
                  <a:sym typeface="Poppins"/>
                </a:rPr>
                <a:t>Geheim: M@r!0$</a:t>
              </a:r>
            </a:p>
            <a:p>
              <a:pPr algn="just">
                <a:lnSpc>
                  <a:spcPts val="1680"/>
                </a:lnSpc>
                <a:spcBef>
                  <a:spcPct val="0"/>
                </a:spcBef>
              </a:pPr>
              <a:r>
                <a:rPr lang="en-US" sz="1200">
                  <a:solidFill>
                    <a:srgbClr val="000000"/>
                  </a:solidFill>
                  <a:latin typeface="Poppins"/>
                  <a:ea typeface="Poppins"/>
                  <a:cs typeface="Poppins"/>
                  <a:sym typeface="Poppins"/>
                </a:rPr>
                <a:t>Richtig: MarioS</a:t>
              </a:r>
            </a:p>
          </p:txBody>
        </p:sp>
        <p:sp>
          <p:nvSpPr>
            <p:cNvPr id="48" name="TextBox 48"/>
            <p:cNvSpPr txBox="1"/>
            <p:nvPr/>
          </p:nvSpPr>
          <p:spPr>
            <a:xfrm>
              <a:off x="4066843" y="9740636"/>
              <a:ext cx="980916" cy="632248"/>
            </a:xfrm>
            <a:prstGeom prst="rect">
              <a:avLst/>
            </a:prstGeom>
          </p:spPr>
          <p:txBody>
            <a:bodyPr lIns="0" tIns="0" rIns="0" bIns="0" rtlCol="0" anchor="t">
              <a:spAutoFit/>
            </a:bodyPr>
            <a:lstStyle/>
            <a:p>
              <a:pPr algn="ctr">
                <a:lnSpc>
                  <a:spcPts val="3919"/>
                </a:lnSpc>
              </a:pPr>
              <a:r>
                <a:rPr lang="en-US" sz="2799">
                  <a:solidFill>
                    <a:srgbClr val="000000"/>
                  </a:solidFill>
                  <a:latin typeface="Lexend Deca Medium"/>
                  <a:ea typeface="Lexend Deca Medium"/>
                  <a:cs typeface="Lexend Deca Medium"/>
                  <a:sym typeface="Lexend Deca"/>
                </a:rPr>
                <a:t>Titel</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8848" y="447773"/>
            <a:ext cx="6894843" cy="4562349"/>
            <a:chOff x="0" y="0"/>
            <a:chExt cx="9193124" cy="6083133"/>
          </a:xfrm>
        </p:grpSpPr>
        <p:grpSp>
          <p:nvGrpSpPr>
            <p:cNvPr id="3" name="Group 3"/>
            <p:cNvGrpSpPr/>
            <p:nvPr/>
          </p:nvGrpSpPr>
          <p:grpSpPr>
            <a:xfrm>
              <a:off x="0" y="0"/>
              <a:ext cx="9055795" cy="6083133"/>
              <a:chOff x="0" y="0"/>
              <a:chExt cx="2434044" cy="1635043"/>
            </a:xfrm>
          </p:grpSpPr>
          <p:sp>
            <p:nvSpPr>
              <p:cNvPr id="4" name="Freeform 4"/>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19050"/>
                <a:ext cx="2434044" cy="1654093"/>
              </a:xfrm>
              <a:prstGeom prst="rect">
                <a:avLst/>
              </a:prstGeom>
            </p:spPr>
            <p:txBody>
              <a:bodyPr lIns="50800" tIns="50800" rIns="50800" bIns="50800" rtlCol="0" anchor="ctr"/>
              <a:lstStyle/>
              <a:p>
                <a:pPr marL="0" lvl="0" indent="0" algn="l">
                  <a:lnSpc>
                    <a:spcPts val="3403"/>
                  </a:lnSpc>
                  <a:spcBef>
                    <a:spcPct val="0"/>
                  </a:spcBef>
                </a:pPr>
                <a:endParaRPr/>
              </a:p>
              <a:p>
                <a:pPr marL="0" lvl="0" indent="0" algn="l">
                  <a:lnSpc>
                    <a:spcPts val="3403"/>
                  </a:lnSpc>
                  <a:spcBef>
                    <a:spcPct val="0"/>
                  </a:spcBef>
                </a:pPr>
                <a:endParaRPr/>
              </a:p>
              <a:p>
                <a:pPr marL="0" lvl="0" indent="0" algn="l">
                  <a:lnSpc>
                    <a:spcPts val="3403"/>
                  </a:lnSpc>
                  <a:spcBef>
                    <a:spcPct val="0"/>
                  </a:spcBef>
                </a:pPr>
                <a:endParaRPr/>
              </a:p>
              <a:p>
                <a:pPr marL="0" lvl="0" indent="0" algn="l">
                  <a:lnSpc>
                    <a:spcPts val="3403"/>
                  </a:lnSpc>
                  <a:spcBef>
                    <a:spcPct val="0"/>
                  </a:spcBef>
                </a:pPr>
                <a:endParaRPr/>
              </a:p>
              <a:p>
                <a:pPr marL="0" lvl="0" indent="0" algn="l">
                  <a:lnSpc>
                    <a:spcPts val="3403"/>
                  </a:lnSpc>
                  <a:spcBef>
                    <a:spcPct val="0"/>
                  </a:spcBef>
                </a:pPr>
                <a:endParaRPr/>
              </a:p>
            </p:txBody>
          </p:sp>
        </p:grpSp>
        <p:grpSp>
          <p:nvGrpSpPr>
            <p:cNvPr id="6" name="Group 6"/>
            <p:cNvGrpSpPr/>
            <p:nvPr/>
          </p:nvGrpSpPr>
          <p:grpSpPr>
            <a:xfrm>
              <a:off x="0" y="0"/>
              <a:ext cx="9055795" cy="2275423"/>
              <a:chOff x="0" y="0"/>
              <a:chExt cx="2442904" cy="613821"/>
            </a:xfrm>
          </p:grpSpPr>
          <p:sp>
            <p:nvSpPr>
              <p:cNvPr id="7" name="Freeform 7"/>
              <p:cNvSpPr/>
              <p:nvPr/>
            </p:nvSpPr>
            <p:spPr>
              <a:xfrm>
                <a:off x="0" y="0"/>
                <a:ext cx="2442904" cy="613821"/>
              </a:xfrm>
              <a:custGeom>
                <a:avLst/>
                <a:gdLst/>
                <a:ahLst/>
                <a:cxnLst/>
                <a:rect l="l" t="t" r="r" b="b"/>
                <a:pathLst>
                  <a:path w="2442904" h="613821">
                    <a:moveTo>
                      <a:pt x="22798" y="0"/>
                    </a:moveTo>
                    <a:lnTo>
                      <a:pt x="2420107" y="0"/>
                    </a:lnTo>
                    <a:cubicBezTo>
                      <a:pt x="2426153" y="0"/>
                      <a:pt x="2431952" y="2402"/>
                      <a:pt x="2436227" y="6677"/>
                    </a:cubicBezTo>
                    <a:cubicBezTo>
                      <a:pt x="2440502" y="10953"/>
                      <a:pt x="2442904" y="16751"/>
                      <a:pt x="2442904" y="22798"/>
                    </a:cubicBezTo>
                    <a:lnTo>
                      <a:pt x="2442904" y="591024"/>
                    </a:lnTo>
                    <a:cubicBezTo>
                      <a:pt x="2442904" y="597070"/>
                      <a:pt x="2440502" y="602869"/>
                      <a:pt x="2436227" y="607144"/>
                    </a:cubicBezTo>
                    <a:cubicBezTo>
                      <a:pt x="2431952" y="611420"/>
                      <a:pt x="2426153" y="613821"/>
                      <a:pt x="2420107" y="613821"/>
                    </a:cubicBezTo>
                    <a:lnTo>
                      <a:pt x="22798" y="613821"/>
                    </a:lnTo>
                    <a:cubicBezTo>
                      <a:pt x="16751" y="613821"/>
                      <a:pt x="10953" y="611420"/>
                      <a:pt x="6677" y="607144"/>
                    </a:cubicBezTo>
                    <a:cubicBezTo>
                      <a:pt x="2402" y="602869"/>
                      <a:pt x="0" y="597070"/>
                      <a:pt x="0" y="591024"/>
                    </a:cubicBezTo>
                    <a:lnTo>
                      <a:pt x="0" y="22798"/>
                    </a:lnTo>
                    <a:cubicBezTo>
                      <a:pt x="0" y="16751"/>
                      <a:pt x="2402" y="10953"/>
                      <a:pt x="6677" y="6677"/>
                    </a:cubicBezTo>
                    <a:cubicBezTo>
                      <a:pt x="10953" y="2402"/>
                      <a:pt x="16751" y="0"/>
                      <a:pt x="2279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42904"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16514" y="1538337"/>
              <a:ext cx="9022767" cy="938884"/>
              <a:chOff x="0" y="0"/>
              <a:chExt cx="2433995" cy="253275"/>
            </a:xfrm>
          </p:grpSpPr>
          <p:sp>
            <p:nvSpPr>
              <p:cNvPr id="10" name="Freeform 10"/>
              <p:cNvSpPr/>
              <p:nvPr/>
            </p:nvSpPr>
            <p:spPr>
              <a:xfrm>
                <a:off x="0" y="0"/>
                <a:ext cx="2433995" cy="253275"/>
              </a:xfrm>
              <a:custGeom>
                <a:avLst/>
                <a:gdLst/>
                <a:ahLst/>
                <a:cxnLst/>
                <a:rect l="l" t="t" r="r" b="b"/>
                <a:pathLst>
                  <a:path w="2433995" h="253275">
                    <a:moveTo>
                      <a:pt x="0" y="0"/>
                    </a:moveTo>
                    <a:lnTo>
                      <a:pt x="2433995" y="0"/>
                    </a:lnTo>
                    <a:lnTo>
                      <a:pt x="2433995" y="253275"/>
                    </a:lnTo>
                    <a:lnTo>
                      <a:pt x="0" y="253275"/>
                    </a:lnTo>
                    <a:close/>
                  </a:path>
                </a:pathLst>
              </a:custGeom>
              <a:solidFill>
                <a:srgbClr val="FFFFFF"/>
              </a:solidFill>
            </p:spPr>
            <p:txBody>
              <a:bodyPr/>
              <a:lstStyle/>
              <a:p>
                <a:endParaRPr lang="de-DE"/>
              </a:p>
            </p:txBody>
          </p:sp>
          <p:sp>
            <p:nvSpPr>
              <p:cNvPr id="11" name="TextBox 11"/>
              <p:cNvSpPr txBox="1"/>
              <p:nvPr/>
            </p:nvSpPr>
            <p:spPr>
              <a:xfrm>
                <a:off x="0" y="-28575"/>
                <a:ext cx="2433995" cy="281850"/>
              </a:xfrm>
              <a:prstGeom prst="rect">
                <a:avLst/>
              </a:prstGeom>
            </p:spPr>
            <p:txBody>
              <a:bodyPr lIns="50616" tIns="50616" rIns="50616" bIns="50616" rtlCol="0" anchor="ctr"/>
              <a:lstStyle/>
              <a:p>
                <a:pPr algn="ctr">
                  <a:lnSpc>
                    <a:spcPts val="1680"/>
                  </a:lnSpc>
                </a:pPr>
                <a:endParaRPr/>
              </a:p>
            </p:txBody>
          </p:sp>
        </p:grpSp>
        <p:sp>
          <p:nvSpPr>
            <p:cNvPr id="12" name="Freeform 12"/>
            <p:cNvSpPr/>
            <p:nvPr/>
          </p:nvSpPr>
          <p:spPr>
            <a:xfrm>
              <a:off x="1485249" y="2137165"/>
              <a:ext cx="6068060" cy="2192087"/>
            </a:xfrm>
            <a:custGeom>
              <a:avLst/>
              <a:gdLst/>
              <a:ahLst/>
              <a:cxnLst/>
              <a:rect l="l" t="t" r="r" b="b"/>
              <a:pathLst>
                <a:path w="6068060" h="2192087">
                  <a:moveTo>
                    <a:pt x="0" y="0"/>
                  </a:moveTo>
                  <a:lnTo>
                    <a:pt x="6068060" y="0"/>
                  </a:lnTo>
                  <a:lnTo>
                    <a:pt x="6068060" y="2192087"/>
                  </a:lnTo>
                  <a:lnTo>
                    <a:pt x="0" y="2192087"/>
                  </a:lnTo>
                  <a:lnTo>
                    <a:pt x="0" y="0"/>
                  </a:lnTo>
                  <a:close/>
                </a:path>
              </a:pathLst>
            </a:custGeom>
            <a:blipFill>
              <a:blip r:embed="rId2"/>
              <a:stretch>
                <a:fillRect/>
              </a:stretch>
            </a:blipFill>
          </p:spPr>
          <p:txBody>
            <a:bodyPr/>
            <a:lstStyle/>
            <a:p>
              <a:endParaRPr lang="de-DE"/>
            </a:p>
          </p:txBody>
        </p:sp>
        <p:sp>
          <p:nvSpPr>
            <p:cNvPr id="13" name="TextBox 13"/>
            <p:cNvSpPr txBox="1"/>
            <p:nvPr/>
          </p:nvSpPr>
          <p:spPr>
            <a:xfrm>
              <a:off x="170358" y="1696417"/>
              <a:ext cx="9022767" cy="3333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            Bist du schon ein Profi?</a:t>
              </a:r>
            </a:p>
          </p:txBody>
        </p:sp>
        <p:sp>
          <p:nvSpPr>
            <p:cNvPr id="14" name="Freeform 14"/>
            <p:cNvSpPr/>
            <p:nvPr/>
          </p:nvSpPr>
          <p:spPr>
            <a:xfrm>
              <a:off x="297747" y="1634601"/>
              <a:ext cx="463568" cy="463568"/>
            </a:xfrm>
            <a:custGeom>
              <a:avLst/>
              <a:gdLst/>
              <a:ahLst/>
              <a:cxnLst/>
              <a:rect l="l" t="t" r="r" b="b"/>
              <a:pathLst>
                <a:path w="463568" h="463568">
                  <a:moveTo>
                    <a:pt x="0" y="0"/>
                  </a:moveTo>
                  <a:lnTo>
                    <a:pt x="463569" y="0"/>
                  </a:lnTo>
                  <a:lnTo>
                    <a:pt x="463569" y="463568"/>
                  </a:lnTo>
                  <a:lnTo>
                    <a:pt x="0" y="46356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5" name="TextBox 15"/>
            <p:cNvSpPr txBox="1"/>
            <p:nvPr/>
          </p:nvSpPr>
          <p:spPr>
            <a:xfrm>
              <a:off x="1048545" y="5052781"/>
              <a:ext cx="7453192" cy="2673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Markiere auf der Tastatur </a:t>
              </a:r>
            </a:p>
          </p:txBody>
        </p:sp>
        <p:sp>
          <p:nvSpPr>
            <p:cNvPr id="16" name="TextBox 16"/>
            <p:cNvSpPr txBox="1"/>
            <p:nvPr/>
          </p:nvSpPr>
          <p:spPr>
            <a:xfrm>
              <a:off x="1048545" y="4553036"/>
              <a:ext cx="2168922" cy="299720"/>
            </a:xfrm>
            <a:prstGeom prst="rect">
              <a:avLst/>
            </a:prstGeom>
          </p:spPr>
          <p:txBody>
            <a:bodyPr lIns="0" tIns="0" rIns="0" bIns="0" rtlCol="0" anchor="t">
              <a:spAutoFit/>
            </a:bodyPr>
            <a:lstStyle/>
            <a:p>
              <a:pPr algn="ctr">
                <a:lnSpc>
                  <a:spcPts val="1829"/>
                </a:lnSpc>
                <a:spcBef>
                  <a:spcPct val="0"/>
                </a:spcBef>
              </a:pPr>
              <a:r>
                <a:rPr lang="en-US" sz="1499">
                  <a:solidFill>
                    <a:srgbClr val="000000"/>
                  </a:solidFill>
                  <a:latin typeface="Lexend Deca Medium"/>
                  <a:ea typeface="Lexend Deca Medium"/>
                  <a:cs typeface="Lexend Deca Medium"/>
                  <a:sym typeface="Lexend Deca"/>
                </a:rPr>
                <a:t>Jetzt bist du dran</a:t>
              </a:r>
            </a:p>
          </p:txBody>
        </p:sp>
        <p:sp>
          <p:nvSpPr>
            <p:cNvPr id="17" name="Freeform 17"/>
            <p:cNvSpPr/>
            <p:nvPr/>
          </p:nvSpPr>
          <p:spPr>
            <a:xfrm>
              <a:off x="297747" y="4479683"/>
              <a:ext cx="446425" cy="446425"/>
            </a:xfrm>
            <a:custGeom>
              <a:avLst/>
              <a:gdLst/>
              <a:ahLst/>
              <a:cxnLst/>
              <a:rect l="l" t="t" r="r" b="b"/>
              <a:pathLst>
                <a:path w="446425" h="446425">
                  <a:moveTo>
                    <a:pt x="0" y="0"/>
                  </a:moveTo>
                  <a:lnTo>
                    <a:pt x="446426" y="0"/>
                  </a:lnTo>
                  <a:lnTo>
                    <a:pt x="446426" y="446426"/>
                  </a:lnTo>
                  <a:lnTo>
                    <a:pt x="0" y="44642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8" name="TextBox 18"/>
            <p:cNvSpPr txBox="1"/>
            <p:nvPr/>
          </p:nvSpPr>
          <p:spPr>
            <a:xfrm>
              <a:off x="3889066" y="5052781"/>
              <a:ext cx="3004828" cy="826135"/>
            </a:xfrm>
            <a:prstGeom prst="rect">
              <a:avLst/>
            </a:prstGeom>
          </p:spPr>
          <p:txBody>
            <a:bodyPr lIns="0" tIns="0" rIns="0" bIns="0" rtlCol="0" anchor="t">
              <a:spAutoFit/>
            </a:bodyPr>
            <a:lstStyle/>
            <a:p>
              <a:pPr marL="259082" lvl="1" indent="-129541" algn="l">
                <a:lnSpc>
                  <a:spcPts val="1680"/>
                </a:lnSpc>
                <a:buFont typeface="Arial"/>
                <a:buChar char="•"/>
              </a:pPr>
              <a:r>
                <a:rPr lang="en-US" sz="1200">
                  <a:solidFill>
                    <a:srgbClr val="000000"/>
                  </a:solidFill>
                  <a:latin typeface="Poppins"/>
                  <a:ea typeface="Poppins"/>
                  <a:cs typeface="Poppins"/>
                  <a:sym typeface="Poppins"/>
                </a:rPr>
                <a:t>alle Konsonanten grün</a:t>
              </a:r>
            </a:p>
            <a:p>
              <a:pPr marL="259082" lvl="1" indent="-129541" algn="l">
                <a:lnSpc>
                  <a:spcPts val="1680"/>
                </a:lnSpc>
                <a:buFont typeface="Arial"/>
                <a:buChar char="•"/>
              </a:pPr>
              <a:r>
                <a:rPr lang="en-US" sz="1200">
                  <a:solidFill>
                    <a:srgbClr val="000000"/>
                  </a:solidFill>
                  <a:latin typeface="Poppins"/>
                  <a:ea typeface="Poppins"/>
                  <a:cs typeface="Poppins"/>
                  <a:sym typeface="Poppins"/>
                </a:rPr>
                <a:t>alle Umlaute rosa </a:t>
              </a:r>
            </a:p>
            <a:p>
              <a:pPr marL="259082" lvl="1" indent="-129541" algn="l">
                <a:lnSpc>
                  <a:spcPts val="1680"/>
                </a:lnSpc>
                <a:buFont typeface="Arial"/>
                <a:buChar char="•"/>
              </a:pPr>
              <a:r>
                <a:rPr lang="en-US" sz="1200">
                  <a:solidFill>
                    <a:srgbClr val="000000"/>
                  </a:solidFill>
                  <a:latin typeface="Poppins"/>
                  <a:ea typeface="Poppins"/>
                  <a:cs typeface="Poppins"/>
                  <a:sym typeface="Poppins"/>
                </a:rPr>
                <a:t>alle Satzzeichen hellblau</a:t>
              </a:r>
            </a:p>
          </p:txBody>
        </p:sp>
        <p:sp>
          <p:nvSpPr>
            <p:cNvPr id="19" name="Freeform 19"/>
            <p:cNvSpPr/>
            <p:nvPr/>
          </p:nvSpPr>
          <p:spPr>
            <a:xfrm>
              <a:off x="7642021" y="4038019"/>
              <a:ext cx="1092732" cy="2045113"/>
            </a:xfrm>
            <a:custGeom>
              <a:avLst/>
              <a:gdLst/>
              <a:ahLst/>
              <a:cxnLst/>
              <a:rect l="l" t="t" r="r" b="b"/>
              <a:pathLst>
                <a:path w="1092732" h="2045113">
                  <a:moveTo>
                    <a:pt x="0" y="0"/>
                  </a:moveTo>
                  <a:lnTo>
                    <a:pt x="1092732" y="0"/>
                  </a:lnTo>
                  <a:lnTo>
                    <a:pt x="1092732" y="2045114"/>
                  </a:lnTo>
                  <a:lnTo>
                    <a:pt x="0" y="2045114"/>
                  </a:lnTo>
                  <a:lnTo>
                    <a:pt x="0" y="0"/>
                  </a:lnTo>
                  <a:close/>
                </a:path>
              </a:pathLst>
            </a:custGeom>
            <a:blipFill>
              <a:blip r:embed="rId5"/>
              <a:stretch>
                <a:fillRect/>
              </a:stretch>
            </a:blipFill>
          </p:spPr>
          <p:txBody>
            <a:bodyPr/>
            <a:lstStyle/>
            <a:p>
              <a:endParaRPr lang="de-DE"/>
            </a:p>
          </p:txBody>
        </p:sp>
        <p:sp>
          <p:nvSpPr>
            <p:cNvPr id="20" name="TextBox 20"/>
            <p:cNvSpPr txBox="1"/>
            <p:nvPr/>
          </p:nvSpPr>
          <p:spPr>
            <a:xfrm>
              <a:off x="322880" y="253409"/>
              <a:ext cx="8437005" cy="1148456"/>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Profiauftrag zur </a:t>
              </a:r>
            </a:p>
            <a:p>
              <a:pPr algn="l">
                <a:lnSpc>
                  <a:spcPts val="3403"/>
                </a:lnSpc>
              </a:pPr>
              <a:r>
                <a:rPr lang="en-US" sz="2789">
                  <a:solidFill>
                    <a:srgbClr val="FFFFFF"/>
                  </a:solidFill>
                  <a:latin typeface="Lexend Deca Medium"/>
                  <a:ea typeface="Lexend Deca Medium"/>
                  <a:cs typeface="Lexend Deca Medium"/>
                  <a:sym typeface="Lexend Deca"/>
                </a:rPr>
                <a:t>Bildschirmtastatur </a:t>
              </a:r>
            </a:p>
          </p:txBody>
        </p:sp>
        <p:sp>
          <p:nvSpPr>
            <p:cNvPr id="21" name="Freeform 21"/>
            <p:cNvSpPr/>
            <p:nvPr/>
          </p:nvSpPr>
          <p:spPr>
            <a:xfrm>
              <a:off x="7738025" y="345153"/>
              <a:ext cx="910686" cy="774083"/>
            </a:xfrm>
            <a:custGeom>
              <a:avLst/>
              <a:gdLst/>
              <a:ahLst/>
              <a:cxnLst/>
              <a:rect l="l" t="t" r="r" b="b"/>
              <a:pathLst>
                <a:path w="910686" h="774083">
                  <a:moveTo>
                    <a:pt x="0" y="0"/>
                  </a:moveTo>
                  <a:lnTo>
                    <a:pt x="910686" y="0"/>
                  </a:lnTo>
                  <a:lnTo>
                    <a:pt x="910686" y="774084"/>
                  </a:lnTo>
                  <a:lnTo>
                    <a:pt x="0" y="774084"/>
                  </a:lnTo>
                  <a:lnTo>
                    <a:pt x="0" y="0"/>
                  </a:lnTo>
                  <a:close/>
                </a:path>
              </a:pathLst>
            </a:custGeom>
            <a:blipFill>
              <a:blip r:embed="rId6"/>
              <a:stretch>
                <a:fillRect/>
              </a:stretch>
            </a:blipFill>
          </p:spPr>
          <p:txBody>
            <a:bodyPr/>
            <a:lstStyle/>
            <a:p>
              <a:endParaRPr lang="de-DE"/>
            </a:p>
          </p:txBody>
        </p:sp>
      </p:grpSp>
      <p:grpSp>
        <p:nvGrpSpPr>
          <p:cNvPr id="22" name="Group 22"/>
          <p:cNvGrpSpPr/>
          <p:nvPr/>
        </p:nvGrpSpPr>
        <p:grpSpPr>
          <a:xfrm>
            <a:off x="408848" y="5534776"/>
            <a:ext cx="6824810" cy="4562349"/>
            <a:chOff x="0" y="0"/>
            <a:chExt cx="9099747" cy="6083133"/>
          </a:xfrm>
        </p:grpSpPr>
        <p:grpSp>
          <p:nvGrpSpPr>
            <p:cNvPr id="23" name="Group 23"/>
            <p:cNvGrpSpPr/>
            <p:nvPr/>
          </p:nvGrpSpPr>
          <p:grpSpPr>
            <a:xfrm>
              <a:off x="0" y="0"/>
              <a:ext cx="9055795" cy="6083133"/>
              <a:chOff x="0" y="0"/>
              <a:chExt cx="2434044" cy="1635043"/>
            </a:xfrm>
          </p:grpSpPr>
          <p:sp>
            <p:nvSpPr>
              <p:cNvPr id="24" name="Freeform 24"/>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25" name="TextBox 25"/>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26" name="Group 26"/>
            <p:cNvGrpSpPr/>
            <p:nvPr/>
          </p:nvGrpSpPr>
          <p:grpSpPr>
            <a:xfrm>
              <a:off x="0" y="0"/>
              <a:ext cx="9055795" cy="2275423"/>
              <a:chOff x="0" y="0"/>
              <a:chExt cx="2442904" cy="613821"/>
            </a:xfrm>
          </p:grpSpPr>
          <p:sp>
            <p:nvSpPr>
              <p:cNvPr id="27" name="Freeform 27"/>
              <p:cNvSpPr/>
              <p:nvPr/>
            </p:nvSpPr>
            <p:spPr>
              <a:xfrm>
                <a:off x="0" y="0"/>
                <a:ext cx="2442904" cy="613821"/>
              </a:xfrm>
              <a:custGeom>
                <a:avLst/>
                <a:gdLst/>
                <a:ahLst/>
                <a:cxnLst/>
                <a:rect l="l" t="t" r="r" b="b"/>
                <a:pathLst>
                  <a:path w="2442904" h="613821">
                    <a:moveTo>
                      <a:pt x="22798" y="0"/>
                    </a:moveTo>
                    <a:lnTo>
                      <a:pt x="2420107" y="0"/>
                    </a:lnTo>
                    <a:cubicBezTo>
                      <a:pt x="2426153" y="0"/>
                      <a:pt x="2431952" y="2402"/>
                      <a:pt x="2436227" y="6677"/>
                    </a:cubicBezTo>
                    <a:cubicBezTo>
                      <a:pt x="2440502" y="10953"/>
                      <a:pt x="2442904" y="16751"/>
                      <a:pt x="2442904" y="22798"/>
                    </a:cubicBezTo>
                    <a:lnTo>
                      <a:pt x="2442904" y="591024"/>
                    </a:lnTo>
                    <a:cubicBezTo>
                      <a:pt x="2442904" y="597070"/>
                      <a:pt x="2440502" y="602869"/>
                      <a:pt x="2436227" y="607144"/>
                    </a:cubicBezTo>
                    <a:cubicBezTo>
                      <a:pt x="2431952" y="611420"/>
                      <a:pt x="2426153" y="613821"/>
                      <a:pt x="2420107" y="613821"/>
                    </a:cubicBezTo>
                    <a:lnTo>
                      <a:pt x="22798" y="613821"/>
                    </a:lnTo>
                    <a:cubicBezTo>
                      <a:pt x="16751" y="613821"/>
                      <a:pt x="10953" y="611420"/>
                      <a:pt x="6677" y="607144"/>
                    </a:cubicBezTo>
                    <a:cubicBezTo>
                      <a:pt x="2402" y="602869"/>
                      <a:pt x="0" y="597070"/>
                      <a:pt x="0" y="591024"/>
                    </a:cubicBezTo>
                    <a:lnTo>
                      <a:pt x="0" y="22798"/>
                    </a:lnTo>
                    <a:cubicBezTo>
                      <a:pt x="0" y="16751"/>
                      <a:pt x="2402" y="10953"/>
                      <a:pt x="6677" y="6677"/>
                    </a:cubicBezTo>
                    <a:cubicBezTo>
                      <a:pt x="10953" y="2402"/>
                      <a:pt x="16751" y="0"/>
                      <a:pt x="2279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28" name="TextBox 28"/>
              <p:cNvSpPr txBox="1"/>
              <p:nvPr/>
            </p:nvSpPr>
            <p:spPr>
              <a:xfrm>
                <a:off x="0" y="-28575"/>
                <a:ext cx="2442904"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29" name="Group 29"/>
            <p:cNvGrpSpPr/>
            <p:nvPr/>
          </p:nvGrpSpPr>
          <p:grpSpPr>
            <a:xfrm>
              <a:off x="16514" y="1538337"/>
              <a:ext cx="9022767" cy="938884"/>
              <a:chOff x="0" y="0"/>
              <a:chExt cx="2433995" cy="253275"/>
            </a:xfrm>
          </p:grpSpPr>
          <p:sp>
            <p:nvSpPr>
              <p:cNvPr id="30" name="Freeform 30"/>
              <p:cNvSpPr/>
              <p:nvPr/>
            </p:nvSpPr>
            <p:spPr>
              <a:xfrm>
                <a:off x="0" y="0"/>
                <a:ext cx="2433995" cy="253275"/>
              </a:xfrm>
              <a:custGeom>
                <a:avLst/>
                <a:gdLst/>
                <a:ahLst/>
                <a:cxnLst/>
                <a:rect l="l" t="t" r="r" b="b"/>
                <a:pathLst>
                  <a:path w="2433995" h="253275">
                    <a:moveTo>
                      <a:pt x="0" y="0"/>
                    </a:moveTo>
                    <a:lnTo>
                      <a:pt x="2433995" y="0"/>
                    </a:lnTo>
                    <a:lnTo>
                      <a:pt x="2433995" y="253275"/>
                    </a:lnTo>
                    <a:lnTo>
                      <a:pt x="0" y="253275"/>
                    </a:lnTo>
                    <a:close/>
                  </a:path>
                </a:pathLst>
              </a:custGeom>
              <a:solidFill>
                <a:srgbClr val="FFFFFF"/>
              </a:solidFill>
            </p:spPr>
            <p:txBody>
              <a:bodyPr/>
              <a:lstStyle/>
              <a:p>
                <a:endParaRPr lang="de-DE"/>
              </a:p>
            </p:txBody>
          </p:sp>
          <p:sp>
            <p:nvSpPr>
              <p:cNvPr id="31" name="TextBox 31"/>
              <p:cNvSpPr txBox="1"/>
              <p:nvPr/>
            </p:nvSpPr>
            <p:spPr>
              <a:xfrm>
                <a:off x="0" y="-28575"/>
                <a:ext cx="2433995" cy="281850"/>
              </a:xfrm>
              <a:prstGeom prst="rect">
                <a:avLst/>
              </a:prstGeom>
            </p:spPr>
            <p:txBody>
              <a:bodyPr lIns="50616" tIns="50616" rIns="50616" bIns="50616" rtlCol="0" anchor="ctr"/>
              <a:lstStyle/>
              <a:p>
                <a:pPr algn="ctr">
                  <a:lnSpc>
                    <a:spcPts val="1680"/>
                  </a:lnSpc>
                </a:pPr>
                <a:endParaRPr/>
              </a:p>
            </p:txBody>
          </p:sp>
        </p:grpSp>
        <p:sp>
          <p:nvSpPr>
            <p:cNvPr id="32" name="Freeform 32"/>
            <p:cNvSpPr/>
            <p:nvPr/>
          </p:nvSpPr>
          <p:spPr>
            <a:xfrm>
              <a:off x="2785788" y="3596147"/>
              <a:ext cx="6068060" cy="2192087"/>
            </a:xfrm>
            <a:custGeom>
              <a:avLst/>
              <a:gdLst/>
              <a:ahLst/>
              <a:cxnLst/>
              <a:rect l="l" t="t" r="r" b="b"/>
              <a:pathLst>
                <a:path w="6068060" h="2192087">
                  <a:moveTo>
                    <a:pt x="0" y="0"/>
                  </a:moveTo>
                  <a:lnTo>
                    <a:pt x="6068059" y="0"/>
                  </a:lnTo>
                  <a:lnTo>
                    <a:pt x="6068059" y="2192087"/>
                  </a:lnTo>
                  <a:lnTo>
                    <a:pt x="0" y="2192087"/>
                  </a:lnTo>
                  <a:lnTo>
                    <a:pt x="0" y="0"/>
                  </a:lnTo>
                  <a:close/>
                </a:path>
              </a:pathLst>
            </a:custGeom>
            <a:blipFill>
              <a:blip r:embed="rId2"/>
              <a:stretch>
                <a:fillRect/>
              </a:stretch>
            </a:blipFill>
          </p:spPr>
          <p:txBody>
            <a:bodyPr/>
            <a:lstStyle/>
            <a:p>
              <a:endParaRPr lang="de-DE"/>
            </a:p>
          </p:txBody>
        </p:sp>
        <p:sp>
          <p:nvSpPr>
            <p:cNvPr id="33" name="TextBox 33"/>
            <p:cNvSpPr txBox="1"/>
            <p:nvPr/>
          </p:nvSpPr>
          <p:spPr>
            <a:xfrm>
              <a:off x="322880" y="253409"/>
              <a:ext cx="8530968" cy="1148456"/>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Profiauftrag zur </a:t>
              </a:r>
            </a:p>
            <a:p>
              <a:pPr algn="l">
                <a:lnSpc>
                  <a:spcPts val="3403"/>
                </a:lnSpc>
              </a:pPr>
              <a:r>
                <a:rPr lang="en-US" sz="2789">
                  <a:solidFill>
                    <a:srgbClr val="FFFFFF"/>
                  </a:solidFill>
                  <a:latin typeface="Lexend Deca Medium"/>
                  <a:ea typeface="Lexend Deca Medium"/>
                  <a:cs typeface="Lexend Deca Medium"/>
                  <a:sym typeface="Lexend Deca"/>
                </a:rPr>
                <a:t>Bildschirmtastatur </a:t>
              </a:r>
            </a:p>
          </p:txBody>
        </p:sp>
        <p:sp>
          <p:nvSpPr>
            <p:cNvPr id="34" name="Freeform 34"/>
            <p:cNvSpPr/>
            <p:nvPr/>
          </p:nvSpPr>
          <p:spPr>
            <a:xfrm>
              <a:off x="7796465" y="2114177"/>
              <a:ext cx="1186293" cy="1628415"/>
            </a:xfrm>
            <a:custGeom>
              <a:avLst/>
              <a:gdLst/>
              <a:ahLst/>
              <a:cxnLst/>
              <a:rect l="l" t="t" r="r" b="b"/>
              <a:pathLst>
                <a:path w="1186293" h="1628415">
                  <a:moveTo>
                    <a:pt x="0" y="0"/>
                  </a:moveTo>
                  <a:lnTo>
                    <a:pt x="1186293" y="0"/>
                  </a:lnTo>
                  <a:lnTo>
                    <a:pt x="1186293" y="1628414"/>
                  </a:lnTo>
                  <a:lnTo>
                    <a:pt x="0" y="1628414"/>
                  </a:lnTo>
                  <a:lnTo>
                    <a:pt x="0" y="0"/>
                  </a:lnTo>
                  <a:close/>
                </a:path>
              </a:pathLst>
            </a:custGeom>
            <a:blipFill>
              <a:blip r:embed="rId7"/>
              <a:stretch>
                <a:fillRect l="-95193"/>
              </a:stretch>
            </a:blipFill>
          </p:spPr>
          <p:txBody>
            <a:bodyPr/>
            <a:lstStyle/>
            <a:p>
              <a:endParaRPr lang="de-DE"/>
            </a:p>
          </p:txBody>
        </p:sp>
        <p:sp>
          <p:nvSpPr>
            <p:cNvPr id="35" name="TextBox 35"/>
            <p:cNvSpPr txBox="1"/>
            <p:nvPr/>
          </p:nvSpPr>
          <p:spPr>
            <a:xfrm>
              <a:off x="76980" y="1841830"/>
              <a:ext cx="9022767" cy="3333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            Bist du schon ein Profi?</a:t>
              </a:r>
            </a:p>
          </p:txBody>
        </p:sp>
        <p:sp>
          <p:nvSpPr>
            <p:cNvPr id="36" name="Freeform 36"/>
            <p:cNvSpPr/>
            <p:nvPr/>
          </p:nvSpPr>
          <p:spPr>
            <a:xfrm>
              <a:off x="204370" y="1780014"/>
              <a:ext cx="463568" cy="463568"/>
            </a:xfrm>
            <a:custGeom>
              <a:avLst/>
              <a:gdLst/>
              <a:ahLst/>
              <a:cxnLst/>
              <a:rect l="l" t="t" r="r" b="b"/>
              <a:pathLst>
                <a:path w="463568" h="463568">
                  <a:moveTo>
                    <a:pt x="0" y="0"/>
                  </a:moveTo>
                  <a:lnTo>
                    <a:pt x="463568" y="0"/>
                  </a:lnTo>
                  <a:lnTo>
                    <a:pt x="463568" y="463568"/>
                  </a:lnTo>
                  <a:lnTo>
                    <a:pt x="0" y="46356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7" name="TextBox 37"/>
            <p:cNvSpPr txBox="1"/>
            <p:nvPr/>
          </p:nvSpPr>
          <p:spPr>
            <a:xfrm>
              <a:off x="222928" y="2377585"/>
              <a:ext cx="8751573" cy="2673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Markiere die Tasten, die du benötigst, um folgende Wörter zu schreiben: </a:t>
              </a:r>
            </a:p>
          </p:txBody>
        </p:sp>
        <p:sp>
          <p:nvSpPr>
            <p:cNvPr id="38" name="TextBox 38"/>
            <p:cNvSpPr txBox="1"/>
            <p:nvPr/>
          </p:nvSpPr>
          <p:spPr>
            <a:xfrm>
              <a:off x="5015532" y="1846031"/>
              <a:ext cx="2168922" cy="299720"/>
            </a:xfrm>
            <a:prstGeom prst="rect">
              <a:avLst/>
            </a:prstGeom>
          </p:spPr>
          <p:txBody>
            <a:bodyPr lIns="0" tIns="0" rIns="0" bIns="0" rtlCol="0" anchor="t">
              <a:spAutoFit/>
            </a:bodyPr>
            <a:lstStyle/>
            <a:p>
              <a:pPr algn="ctr">
                <a:lnSpc>
                  <a:spcPts val="1829"/>
                </a:lnSpc>
                <a:spcBef>
                  <a:spcPct val="0"/>
                </a:spcBef>
              </a:pPr>
              <a:r>
                <a:rPr lang="en-US" sz="1499">
                  <a:solidFill>
                    <a:srgbClr val="000000"/>
                  </a:solidFill>
                  <a:latin typeface="Lexend Deca Medium"/>
                  <a:ea typeface="Lexend Deca Medium"/>
                  <a:cs typeface="Lexend Deca Medium"/>
                  <a:sym typeface="Lexend Deca"/>
                </a:rPr>
                <a:t>Jetzt bist du dran</a:t>
              </a:r>
            </a:p>
          </p:txBody>
        </p:sp>
        <p:sp>
          <p:nvSpPr>
            <p:cNvPr id="39" name="Freeform 39"/>
            <p:cNvSpPr/>
            <p:nvPr/>
          </p:nvSpPr>
          <p:spPr>
            <a:xfrm>
              <a:off x="4369241" y="1799592"/>
              <a:ext cx="446425" cy="446425"/>
            </a:xfrm>
            <a:custGeom>
              <a:avLst/>
              <a:gdLst/>
              <a:ahLst/>
              <a:cxnLst/>
              <a:rect l="l" t="t" r="r" b="b"/>
              <a:pathLst>
                <a:path w="446425" h="446425">
                  <a:moveTo>
                    <a:pt x="0" y="0"/>
                  </a:moveTo>
                  <a:lnTo>
                    <a:pt x="446426" y="0"/>
                  </a:lnTo>
                  <a:lnTo>
                    <a:pt x="446426" y="446425"/>
                  </a:lnTo>
                  <a:lnTo>
                    <a:pt x="0" y="44642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0" name="TextBox 40"/>
            <p:cNvSpPr txBox="1"/>
            <p:nvPr/>
          </p:nvSpPr>
          <p:spPr>
            <a:xfrm>
              <a:off x="893860" y="2701813"/>
              <a:ext cx="2665767" cy="665479"/>
            </a:xfrm>
            <a:prstGeom prst="rect">
              <a:avLst/>
            </a:prstGeom>
          </p:spPr>
          <p:txBody>
            <a:bodyPr lIns="0" tIns="0" rIns="0" bIns="0" rtlCol="0" anchor="t">
              <a:spAutoFit/>
            </a:bodyPr>
            <a:lstStyle/>
            <a:p>
              <a:pPr marL="259082" lvl="1" indent="-129541" algn="l">
                <a:lnSpc>
                  <a:spcPts val="2160"/>
                </a:lnSpc>
                <a:buFont typeface="Arial"/>
                <a:buChar char="•"/>
              </a:pPr>
              <a:r>
                <a:rPr lang="en-US" sz="1200">
                  <a:solidFill>
                    <a:srgbClr val="000000"/>
                  </a:solidFill>
                  <a:latin typeface="Poppins"/>
                  <a:ea typeface="Poppins"/>
                  <a:cs typeface="Poppins"/>
                  <a:sym typeface="Poppins"/>
                </a:rPr>
                <a:t>Königin (in gelb)</a:t>
              </a:r>
            </a:p>
            <a:p>
              <a:pPr marL="259082" lvl="1" indent="-129541" algn="l">
                <a:lnSpc>
                  <a:spcPts val="2160"/>
                </a:lnSpc>
                <a:buFont typeface="Arial"/>
                <a:buChar char="•"/>
              </a:pPr>
              <a:r>
                <a:rPr lang="en-US" sz="1200">
                  <a:solidFill>
                    <a:srgbClr val="000000"/>
                  </a:solidFill>
                  <a:latin typeface="Poppins"/>
                  <a:ea typeface="Poppins"/>
                  <a:cs typeface="Poppins"/>
                  <a:sym typeface="Poppins"/>
                </a:rPr>
                <a:t>März (in grün)</a:t>
              </a:r>
            </a:p>
          </p:txBody>
        </p:sp>
        <p:sp>
          <p:nvSpPr>
            <p:cNvPr id="41" name="TextBox 41"/>
            <p:cNvSpPr txBox="1"/>
            <p:nvPr/>
          </p:nvSpPr>
          <p:spPr>
            <a:xfrm>
              <a:off x="222928" y="3999117"/>
              <a:ext cx="2261195" cy="11055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Welche Taste musst </a:t>
              </a:r>
            </a:p>
            <a:p>
              <a:pPr algn="l">
                <a:lnSpc>
                  <a:spcPts val="1680"/>
                </a:lnSpc>
              </a:pPr>
              <a:r>
                <a:rPr lang="en-US" sz="1200">
                  <a:solidFill>
                    <a:srgbClr val="000000"/>
                  </a:solidFill>
                  <a:latin typeface="Poppins"/>
                  <a:ea typeface="Poppins"/>
                  <a:cs typeface="Poppins"/>
                  <a:sym typeface="Poppins"/>
                </a:rPr>
                <a:t>du für die großen</a:t>
              </a:r>
            </a:p>
            <a:p>
              <a:pPr algn="l">
                <a:lnSpc>
                  <a:spcPts val="1680"/>
                </a:lnSpc>
              </a:pPr>
              <a:r>
                <a:rPr lang="en-US" sz="1200">
                  <a:solidFill>
                    <a:srgbClr val="000000"/>
                  </a:solidFill>
                  <a:latin typeface="Poppins"/>
                  <a:ea typeface="Poppins"/>
                  <a:cs typeface="Poppins"/>
                  <a:sym typeface="Poppins"/>
                </a:rPr>
                <a:t>Buchstaben drücken? </a:t>
              </a:r>
            </a:p>
            <a:p>
              <a:pPr algn="l">
                <a:lnSpc>
                  <a:spcPts val="1680"/>
                </a:lnSpc>
                <a:spcBef>
                  <a:spcPct val="0"/>
                </a:spcBef>
              </a:pPr>
              <a:r>
                <a:rPr lang="en-US" sz="1200">
                  <a:solidFill>
                    <a:srgbClr val="000000"/>
                  </a:solidFill>
                  <a:latin typeface="Poppins"/>
                  <a:ea typeface="Poppins"/>
                  <a:cs typeface="Poppins"/>
                  <a:sym typeface="Poppins"/>
                </a:rPr>
                <a:t>Markiere sie rot.</a:t>
              </a:r>
            </a:p>
          </p:txBody>
        </p:sp>
        <p:sp>
          <p:nvSpPr>
            <p:cNvPr id="42" name="TextBox 42"/>
            <p:cNvSpPr txBox="1"/>
            <p:nvPr/>
          </p:nvSpPr>
          <p:spPr>
            <a:xfrm>
              <a:off x="4369241" y="2820557"/>
              <a:ext cx="3130272" cy="546735"/>
            </a:xfrm>
            <a:prstGeom prst="rect">
              <a:avLst/>
            </a:prstGeom>
          </p:spPr>
          <p:txBody>
            <a:bodyPr lIns="0" tIns="0" rIns="0" bIns="0" rtlCol="0" anchor="t">
              <a:spAutoFit/>
            </a:bodyPr>
            <a:lstStyle/>
            <a:p>
              <a:pPr marL="259082" lvl="1" indent="-129541" algn="l">
                <a:lnSpc>
                  <a:spcPts val="1680"/>
                </a:lnSpc>
                <a:buFont typeface="Arial"/>
                <a:buChar char="•"/>
              </a:pPr>
              <a:r>
                <a:rPr lang="en-US" sz="1200">
                  <a:solidFill>
                    <a:srgbClr val="000000"/>
                  </a:solidFill>
                  <a:latin typeface="Poppins"/>
                  <a:ea typeface="Poppins"/>
                  <a:cs typeface="Poppins"/>
                  <a:sym typeface="Poppins"/>
                </a:rPr>
                <a:t>Tablet (in hellblau)</a:t>
              </a:r>
            </a:p>
            <a:p>
              <a:pPr marL="259082" lvl="1" indent="-129541" algn="l">
                <a:lnSpc>
                  <a:spcPts val="1680"/>
                </a:lnSpc>
                <a:buFont typeface="Arial"/>
                <a:buChar char="•"/>
              </a:pPr>
              <a:r>
                <a:rPr lang="en-US" sz="1200">
                  <a:solidFill>
                    <a:srgbClr val="000000"/>
                  </a:solidFill>
                  <a:latin typeface="Poppins"/>
                  <a:ea typeface="Poppins"/>
                  <a:cs typeface="Poppins"/>
                  <a:sym typeface="Poppins"/>
                </a:rPr>
                <a:t>Fuß (in rosa)</a:t>
              </a:r>
            </a:p>
          </p:txBody>
        </p:sp>
        <p:sp>
          <p:nvSpPr>
            <p:cNvPr id="43" name="Freeform 43"/>
            <p:cNvSpPr/>
            <p:nvPr/>
          </p:nvSpPr>
          <p:spPr>
            <a:xfrm>
              <a:off x="7616183" y="410970"/>
              <a:ext cx="910686" cy="774083"/>
            </a:xfrm>
            <a:custGeom>
              <a:avLst/>
              <a:gdLst/>
              <a:ahLst/>
              <a:cxnLst/>
              <a:rect l="l" t="t" r="r" b="b"/>
              <a:pathLst>
                <a:path w="910686" h="774083">
                  <a:moveTo>
                    <a:pt x="0" y="0"/>
                  </a:moveTo>
                  <a:lnTo>
                    <a:pt x="910686" y="0"/>
                  </a:lnTo>
                  <a:lnTo>
                    <a:pt x="910686" y="774083"/>
                  </a:lnTo>
                  <a:lnTo>
                    <a:pt x="0" y="774083"/>
                  </a:lnTo>
                  <a:lnTo>
                    <a:pt x="0" y="0"/>
                  </a:lnTo>
                  <a:close/>
                </a:path>
              </a:pathLst>
            </a:custGeom>
            <a:blipFill>
              <a:blip r:embed="rId6"/>
              <a:stretch>
                <a:fillRect/>
              </a:stretch>
            </a:blipFill>
          </p:spPr>
          <p:txBody>
            <a:bodyPr/>
            <a:lstStyle/>
            <a:p>
              <a:endParaRPr lang="de-DE"/>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4077" y="0"/>
            <a:ext cx="6791846" cy="10216227"/>
            <a:chOff x="0" y="0"/>
            <a:chExt cx="9055795" cy="13621636"/>
          </a:xfrm>
        </p:grpSpPr>
        <p:sp>
          <p:nvSpPr>
            <p:cNvPr id="3" name="TextBox 3"/>
            <p:cNvSpPr txBox="1"/>
            <p:nvPr/>
          </p:nvSpPr>
          <p:spPr>
            <a:xfrm>
              <a:off x="273337" y="8174354"/>
              <a:ext cx="5562651" cy="579029"/>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Profiauftrag zu ...</a:t>
              </a:r>
            </a:p>
          </p:txBody>
        </p:sp>
        <p:sp>
          <p:nvSpPr>
            <p:cNvPr id="4" name="TextBox 4"/>
            <p:cNvSpPr txBox="1"/>
            <p:nvPr/>
          </p:nvSpPr>
          <p:spPr>
            <a:xfrm>
              <a:off x="273337" y="8258228"/>
              <a:ext cx="5562651" cy="579029"/>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Profiauftrag zu ...</a:t>
              </a:r>
            </a:p>
          </p:txBody>
        </p:sp>
        <p:grpSp>
          <p:nvGrpSpPr>
            <p:cNvPr id="5" name="Group 5"/>
            <p:cNvGrpSpPr/>
            <p:nvPr/>
          </p:nvGrpSpPr>
          <p:grpSpPr>
            <a:xfrm>
              <a:off x="0" y="7538504"/>
              <a:ext cx="9055795" cy="6083133"/>
              <a:chOff x="0" y="0"/>
              <a:chExt cx="2434044" cy="1635043"/>
            </a:xfrm>
          </p:grpSpPr>
          <p:sp>
            <p:nvSpPr>
              <p:cNvPr id="6" name="Freeform 6"/>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7" name="TextBox 7"/>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r>
                  <a:rPr lang="en-US" sz="1200">
                    <a:solidFill>
                      <a:srgbClr val="FFFFFF"/>
                    </a:solidFill>
                    <a:latin typeface="Poppins"/>
                    <a:ea typeface="Poppins"/>
                    <a:cs typeface="Poppins"/>
                    <a:sym typeface="Poppins"/>
                  </a:rPr>
                  <a:t>S</a:t>
                </a:r>
              </a:p>
            </p:txBody>
          </p:sp>
        </p:grpSp>
        <p:grpSp>
          <p:nvGrpSpPr>
            <p:cNvPr id="8" name="Group 8"/>
            <p:cNvGrpSpPr/>
            <p:nvPr/>
          </p:nvGrpSpPr>
          <p:grpSpPr>
            <a:xfrm>
              <a:off x="0" y="7538504"/>
              <a:ext cx="9055795" cy="2275423"/>
              <a:chOff x="0" y="0"/>
              <a:chExt cx="2442904" cy="613821"/>
            </a:xfrm>
          </p:grpSpPr>
          <p:sp>
            <p:nvSpPr>
              <p:cNvPr id="9" name="Freeform 9"/>
              <p:cNvSpPr/>
              <p:nvPr/>
            </p:nvSpPr>
            <p:spPr>
              <a:xfrm>
                <a:off x="0" y="0"/>
                <a:ext cx="2442904" cy="613821"/>
              </a:xfrm>
              <a:custGeom>
                <a:avLst/>
                <a:gdLst/>
                <a:ahLst/>
                <a:cxnLst/>
                <a:rect l="l" t="t" r="r" b="b"/>
                <a:pathLst>
                  <a:path w="2442904" h="613821">
                    <a:moveTo>
                      <a:pt x="22798" y="0"/>
                    </a:moveTo>
                    <a:lnTo>
                      <a:pt x="2420107" y="0"/>
                    </a:lnTo>
                    <a:cubicBezTo>
                      <a:pt x="2426153" y="0"/>
                      <a:pt x="2431952" y="2402"/>
                      <a:pt x="2436227" y="6677"/>
                    </a:cubicBezTo>
                    <a:cubicBezTo>
                      <a:pt x="2440502" y="10953"/>
                      <a:pt x="2442904" y="16751"/>
                      <a:pt x="2442904" y="22798"/>
                    </a:cubicBezTo>
                    <a:lnTo>
                      <a:pt x="2442904" y="591024"/>
                    </a:lnTo>
                    <a:cubicBezTo>
                      <a:pt x="2442904" y="597070"/>
                      <a:pt x="2440502" y="602869"/>
                      <a:pt x="2436227" y="607144"/>
                    </a:cubicBezTo>
                    <a:cubicBezTo>
                      <a:pt x="2431952" y="611420"/>
                      <a:pt x="2426153" y="613821"/>
                      <a:pt x="2420107" y="613821"/>
                    </a:cubicBezTo>
                    <a:lnTo>
                      <a:pt x="22798" y="613821"/>
                    </a:lnTo>
                    <a:cubicBezTo>
                      <a:pt x="16751" y="613821"/>
                      <a:pt x="10953" y="611420"/>
                      <a:pt x="6677" y="607144"/>
                    </a:cubicBezTo>
                    <a:cubicBezTo>
                      <a:pt x="2402" y="602869"/>
                      <a:pt x="0" y="597070"/>
                      <a:pt x="0" y="591024"/>
                    </a:cubicBezTo>
                    <a:lnTo>
                      <a:pt x="0" y="22798"/>
                    </a:lnTo>
                    <a:cubicBezTo>
                      <a:pt x="0" y="16751"/>
                      <a:pt x="2402" y="10953"/>
                      <a:pt x="6677" y="6677"/>
                    </a:cubicBezTo>
                    <a:cubicBezTo>
                      <a:pt x="10953" y="2402"/>
                      <a:pt x="16751" y="0"/>
                      <a:pt x="2279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0" name="TextBox 10"/>
              <p:cNvSpPr txBox="1"/>
              <p:nvPr/>
            </p:nvSpPr>
            <p:spPr>
              <a:xfrm>
                <a:off x="0" y="-28575"/>
                <a:ext cx="2442904"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11" name="Group 11"/>
            <p:cNvGrpSpPr/>
            <p:nvPr/>
          </p:nvGrpSpPr>
          <p:grpSpPr>
            <a:xfrm>
              <a:off x="16514" y="9076840"/>
              <a:ext cx="9022767" cy="938884"/>
              <a:chOff x="0" y="0"/>
              <a:chExt cx="2433995" cy="253275"/>
            </a:xfrm>
          </p:grpSpPr>
          <p:sp>
            <p:nvSpPr>
              <p:cNvPr id="12" name="Freeform 12"/>
              <p:cNvSpPr/>
              <p:nvPr/>
            </p:nvSpPr>
            <p:spPr>
              <a:xfrm>
                <a:off x="0" y="0"/>
                <a:ext cx="2433995" cy="253275"/>
              </a:xfrm>
              <a:custGeom>
                <a:avLst/>
                <a:gdLst/>
                <a:ahLst/>
                <a:cxnLst/>
                <a:rect l="l" t="t" r="r" b="b"/>
                <a:pathLst>
                  <a:path w="2433995" h="253275">
                    <a:moveTo>
                      <a:pt x="0" y="0"/>
                    </a:moveTo>
                    <a:lnTo>
                      <a:pt x="2433995" y="0"/>
                    </a:lnTo>
                    <a:lnTo>
                      <a:pt x="2433995" y="253275"/>
                    </a:lnTo>
                    <a:lnTo>
                      <a:pt x="0" y="253275"/>
                    </a:lnTo>
                    <a:close/>
                  </a:path>
                </a:pathLst>
              </a:custGeom>
              <a:solidFill>
                <a:srgbClr val="FFFFFF"/>
              </a:solidFill>
            </p:spPr>
            <p:txBody>
              <a:bodyPr/>
              <a:lstStyle/>
              <a:p>
                <a:endParaRPr lang="de-DE"/>
              </a:p>
            </p:txBody>
          </p:sp>
          <p:sp>
            <p:nvSpPr>
              <p:cNvPr id="13" name="TextBox 13"/>
              <p:cNvSpPr txBox="1"/>
              <p:nvPr/>
            </p:nvSpPr>
            <p:spPr>
              <a:xfrm>
                <a:off x="0" y="-28575"/>
                <a:ext cx="2433995" cy="281850"/>
              </a:xfrm>
              <a:prstGeom prst="rect">
                <a:avLst/>
              </a:prstGeom>
            </p:spPr>
            <p:txBody>
              <a:bodyPr lIns="50616" tIns="50616" rIns="50616" bIns="50616" rtlCol="0" anchor="ctr"/>
              <a:lstStyle/>
              <a:p>
                <a:pPr algn="ctr">
                  <a:lnSpc>
                    <a:spcPts val="1680"/>
                  </a:lnSpc>
                </a:pPr>
                <a:endParaRPr/>
              </a:p>
            </p:txBody>
          </p:sp>
        </p:grpSp>
        <p:sp>
          <p:nvSpPr>
            <p:cNvPr id="14" name="TextBox 14"/>
            <p:cNvSpPr txBox="1"/>
            <p:nvPr/>
          </p:nvSpPr>
          <p:spPr>
            <a:xfrm>
              <a:off x="149162" y="9186507"/>
              <a:ext cx="8591758" cy="2615777"/>
            </a:xfrm>
            <a:prstGeom prst="rect">
              <a:avLst/>
            </a:prstGeom>
          </p:spPr>
          <p:txBody>
            <a:bodyPr lIns="0" tIns="0" rIns="0" bIns="0" rtlCol="0" anchor="t">
              <a:spAutoFit/>
            </a:bodyPr>
            <a:lstStyle/>
            <a:p>
              <a:pPr marL="280669" lvl="1" indent="-140335" algn="l">
                <a:lnSpc>
                  <a:spcPts val="3249"/>
                </a:lnSpc>
                <a:buAutoNum type="arabicPeriod"/>
              </a:pPr>
              <a:r>
                <a:rPr lang="en-US" sz="1299">
                  <a:solidFill>
                    <a:srgbClr val="000000"/>
                  </a:solidFill>
                  <a:latin typeface="Poppins"/>
                  <a:ea typeface="Poppins"/>
                  <a:cs typeface="Poppins"/>
                  <a:sym typeface="Poppins"/>
                </a:rPr>
                <a:t> Öffne die Foto-App. </a:t>
              </a:r>
            </a:p>
            <a:p>
              <a:pPr marL="280669" lvl="1" indent="-140335" algn="l">
                <a:lnSpc>
                  <a:spcPts val="3249"/>
                </a:lnSpc>
                <a:buAutoNum type="arabicPeriod"/>
              </a:pPr>
              <a:r>
                <a:rPr lang="en-US" sz="1299">
                  <a:solidFill>
                    <a:srgbClr val="000000"/>
                  </a:solidFill>
                  <a:latin typeface="Poppins"/>
                  <a:ea typeface="Poppins"/>
                  <a:cs typeface="Poppins"/>
                  <a:sym typeface="Poppins"/>
                </a:rPr>
                <a:t> Suche 4 Fotos, die gut zusammenpassen.</a:t>
              </a:r>
            </a:p>
            <a:p>
              <a:pPr marL="280669" lvl="1" indent="-140335" algn="l">
                <a:lnSpc>
                  <a:spcPts val="3249"/>
                </a:lnSpc>
                <a:buAutoNum type="arabicPeriod"/>
              </a:pPr>
              <a:r>
                <a:rPr lang="en-US" sz="1299">
                  <a:solidFill>
                    <a:srgbClr val="000000"/>
                  </a:solidFill>
                  <a:latin typeface="Poppins"/>
                  <a:ea typeface="Poppins"/>
                  <a:cs typeface="Poppins"/>
                  <a:sym typeface="Poppins"/>
                </a:rPr>
                <a:t> Erstelle ein Album.</a:t>
              </a:r>
            </a:p>
            <a:p>
              <a:pPr marL="280669" lvl="1" indent="-140335" algn="l">
                <a:lnSpc>
                  <a:spcPts val="3249"/>
                </a:lnSpc>
                <a:buAutoNum type="arabicPeriod"/>
              </a:pPr>
              <a:r>
                <a:rPr lang="en-US" sz="1299">
                  <a:solidFill>
                    <a:srgbClr val="000000"/>
                  </a:solidFill>
                  <a:latin typeface="Poppins"/>
                  <a:ea typeface="Poppins"/>
                  <a:cs typeface="Poppins"/>
                  <a:sym typeface="Poppins"/>
                </a:rPr>
                <a:t> Ziehe die ausgewählten Fotos hinein.</a:t>
              </a:r>
            </a:p>
            <a:p>
              <a:pPr marL="280669" lvl="1" indent="-140335" algn="l">
                <a:lnSpc>
                  <a:spcPts val="3249"/>
                </a:lnSpc>
                <a:buAutoNum type="arabicPeriod"/>
              </a:pPr>
              <a:r>
                <a:rPr lang="en-US" sz="1299">
                  <a:solidFill>
                    <a:srgbClr val="000000"/>
                  </a:solidFill>
                  <a:latin typeface="Poppins"/>
                  <a:ea typeface="Poppins"/>
                  <a:cs typeface="Poppins"/>
                  <a:sym typeface="Poppins"/>
                </a:rPr>
                <a:t> Zeige dein Album der Lehrkraft.</a:t>
              </a:r>
            </a:p>
          </p:txBody>
        </p:sp>
        <p:sp>
          <p:nvSpPr>
            <p:cNvPr id="15" name="TextBox 15"/>
            <p:cNvSpPr txBox="1"/>
            <p:nvPr/>
          </p:nvSpPr>
          <p:spPr>
            <a:xfrm>
              <a:off x="322880" y="7744390"/>
              <a:ext cx="8203989" cy="951095"/>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Foto-Chaos? Nicht mit mir!</a:t>
              </a:r>
            </a:p>
            <a:p>
              <a:pPr algn="l">
                <a:lnSpc>
                  <a:spcPts val="2183"/>
                </a:lnSpc>
              </a:pPr>
              <a:r>
                <a:rPr lang="en-US" sz="1789">
                  <a:solidFill>
                    <a:srgbClr val="FFFFFF"/>
                  </a:solidFill>
                  <a:latin typeface="Lexend Deca Medium"/>
                  <a:ea typeface="Lexend Deca Medium"/>
                  <a:cs typeface="Lexend Deca Medium"/>
                  <a:sym typeface="Lexend Deca"/>
                </a:rPr>
                <a:t>Profiauftrag zur Foto-App</a:t>
              </a:r>
            </a:p>
          </p:txBody>
        </p:sp>
        <p:sp>
          <p:nvSpPr>
            <p:cNvPr id="16" name="Freeform 16"/>
            <p:cNvSpPr/>
            <p:nvPr/>
          </p:nvSpPr>
          <p:spPr>
            <a:xfrm>
              <a:off x="5721794" y="9546282"/>
              <a:ext cx="2878009" cy="2878009"/>
            </a:xfrm>
            <a:custGeom>
              <a:avLst/>
              <a:gdLst/>
              <a:ahLst/>
              <a:cxnLst/>
              <a:rect l="l" t="t" r="r" b="b"/>
              <a:pathLst>
                <a:path w="2878009" h="2878009">
                  <a:moveTo>
                    <a:pt x="0" y="0"/>
                  </a:moveTo>
                  <a:lnTo>
                    <a:pt x="2878009" y="0"/>
                  </a:lnTo>
                  <a:lnTo>
                    <a:pt x="2878009" y="2878009"/>
                  </a:lnTo>
                  <a:lnTo>
                    <a:pt x="0" y="2878009"/>
                  </a:lnTo>
                  <a:lnTo>
                    <a:pt x="0" y="0"/>
                  </a:lnTo>
                  <a:close/>
                </a:path>
              </a:pathLst>
            </a:custGeom>
            <a:blipFill>
              <a:blip r:embed="rId2"/>
              <a:stretch>
                <a:fillRect/>
              </a:stretch>
            </a:blipFill>
          </p:spPr>
          <p:txBody>
            <a:bodyPr/>
            <a:lstStyle/>
            <a:p>
              <a:endParaRPr lang="de-DE"/>
            </a:p>
          </p:txBody>
        </p:sp>
        <p:sp>
          <p:nvSpPr>
            <p:cNvPr id="17" name="Freeform 17"/>
            <p:cNvSpPr/>
            <p:nvPr/>
          </p:nvSpPr>
          <p:spPr>
            <a:xfrm>
              <a:off x="4146013" y="8277278"/>
              <a:ext cx="861032" cy="731878"/>
            </a:xfrm>
            <a:custGeom>
              <a:avLst/>
              <a:gdLst/>
              <a:ahLst/>
              <a:cxnLst/>
              <a:rect l="l" t="t" r="r" b="b"/>
              <a:pathLst>
                <a:path w="861032" h="731878">
                  <a:moveTo>
                    <a:pt x="0" y="0"/>
                  </a:moveTo>
                  <a:lnTo>
                    <a:pt x="861032" y="0"/>
                  </a:lnTo>
                  <a:lnTo>
                    <a:pt x="861032" y="731877"/>
                  </a:lnTo>
                  <a:lnTo>
                    <a:pt x="0" y="731877"/>
                  </a:lnTo>
                  <a:lnTo>
                    <a:pt x="0" y="0"/>
                  </a:lnTo>
                  <a:close/>
                </a:path>
              </a:pathLst>
            </a:custGeom>
            <a:blipFill>
              <a:blip r:embed="rId3"/>
              <a:stretch>
                <a:fillRect/>
              </a:stretch>
            </a:blipFill>
          </p:spPr>
          <p:txBody>
            <a:bodyPr/>
            <a:lstStyle/>
            <a:p>
              <a:endParaRPr lang="de-DE"/>
            </a:p>
          </p:txBody>
        </p:sp>
        <p:sp>
          <p:nvSpPr>
            <p:cNvPr id="18" name="TextBox 18"/>
            <p:cNvSpPr txBox="1"/>
            <p:nvPr/>
          </p:nvSpPr>
          <p:spPr>
            <a:xfrm>
              <a:off x="273337" y="1351998"/>
              <a:ext cx="5562651" cy="579029"/>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Profiauftrag zu ...</a:t>
              </a:r>
            </a:p>
          </p:txBody>
        </p:sp>
        <p:grpSp>
          <p:nvGrpSpPr>
            <p:cNvPr id="19" name="Group 19"/>
            <p:cNvGrpSpPr/>
            <p:nvPr/>
          </p:nvGrpSpPr>
          <p:grpSpPr>
            <a:xfrm>
              <a:off x="0" y="632274"/>
              <a:ext cx="9055795" cy="6303333"/>
              <a:chOff x="0" y="0"/>
              <a:chExt cx="2434044" cy="1694229"/>
            </a:xfrm>
          </p:grpSpPr>
          <p:sp>
            <p:nvSpPr>
              <p:cNvPr id="20" name="Freeform 20"/>
              <p:cNvSpPr/>
              <p:nvPr/>
            </p:nvSpPr>
            <p:spPr>
              <a:xfrm>
                <a:off x="0" y="0"/>
                <a:ext cx="2434044" cy="1694229"/>
              </a:xfrm>
              <a:custGeom>
                <a:avLst/>
                <a:gdLst/>
                <a:ahLst/>
                <a:cxnLst/>
                <a:rect l="l" t="t" r="r" b="b"/>
                <a:pathLst>
                  <a:path w="2434044" h="1694229">
                    <a:moveTo>
                      <a:pt x="22798" y="0"/>
                    </a:moveTo>
                    <a:lnTo>
                      <a:pt x="2411247" y="0"/>
                    </a:lnTo>
                    <a:cubicBezTo>
                      <a:pt x="2417293" y="0"/>
                      <a:pt x="2423092" y="2402"/>
                      <a:pt x="2427367" y="6677"/>
                    </a:cubicBezTo>
                    <a:cubicBezTo>
                      <a:pt x="2431642" y="10953"/>
                      <a:pt x="2434044" y="16751"/>
                      <a:pt x="2434044" y="22798"/>
                    </a:cubicBezTo>
                    <a:lnTo>
                      <a:pt x="2434044" y="1671432"/>
                    </a:lnTo>
                    <a:cubicBezTo>
                      <a:pt x="2434044" y="1677478"/>
                      <a:pt x="2431642" y="1683277"/>
                      <a:pt x="2427367" y="1687552"/>
                    </a:cubicBezTo>
                    <a:cubicBezTo>
                      <a:pt x="2423092" y="1691827"/>
                      <a:pt x="2417293" y="1694229"/>
                      <a:pt x="2411247" y="1694229"/>
                    </a:cubicBezTo>
                    <a:lnTo>
                      <a:pt x="22798" y="1694229"/>
                    </a:lnTo>
                    <a:cubicBezTo>
                      <a:pt x="16751" y="1694229"/>
                      <a:pt x="10953" y="1691827"/>
                      <a:pt x="6677" y="1687552"/>
                    </a:cubicBezTo>
                    <a:cubicBezTo>
                      <a:pt x="2402" y="1683277"/>
                      <a:pt x="0" y="1677478"/>
                      <a:pt x="0" y="1671432"/>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21" name="TextBox 21"/>
              <p:cNvSpPr txBox="1"/>
              <p:nvPr/>
            </p:nvSpPr>
            <p:spPr>
              <a:xfrm>
                <a:off x="0" y="-28575"/>
                <a:ext cx="2434044" cy="1722804"/>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r>
                  <a:rPr lang="en-US" sz="1200">
                    <a:solidFill>
                      <a:srgbClr val="FFFFFF"/>
                    </a:solidFill>
                    <a:latin typeface="Poppins"/>
                    <a:ea typeface="Poppins"/>
                    <a:cs typeface="Poppins"/>
                    <a:sym typeface="Poppins"/>
                  </a:rPr>
                  <a:t>S</a:t>
                </a:r>
              </a:p>
            </p:txBody>
          </p:sp>
        </p:grpSp>
        <p:grpSp>
          <p:nvGrpSpPr>
            <p:cNvPr id="22" name="Group 22"/>
            <p:cNvGrpSpPr/>
            <p:nvPr/>
          </p:nvGrpSpPr>
          <p:grpSpPr>
            <a:xfrm>
              <a:off x="0" y="632274"/>
              <a:ext cx="9055795" cy="2275423"/>
              <a:chOff x="0" y="0"/>
              <a:chExt cx="2442904" cy="613821"/>
            </a:xfrm>
          </p:grpSpPr>
          <p:sp>
            <p:nvSpPr>
              <p:cNvPr id="23" name="Freeform 23"/>
              <p:cNvSpPr/>
              <p:nvPr/>
            </p:nvSpPr>
            <p:spPr>
              <a:xfrm>
                <a:off x="0" y="0"/>
                <a:ext cx="2442904" cy="613821"/>
              </a:xfrm>
              <a:custGeom>
                <a:avLst/>
                <a:gdLst/>
                <a:ahLst/>
                <a:cxnLst/>
                <a:rect l="l" t="t" r="r" b="b"/>
                <a:pathLst>
                  <a:path w="2442904" h="613821">
                    <a:moveTo>
                      <a:pt x="22798" y="0"/>
                    </a:moveTo>
                    <a:lnTo>
                      <a:pt x="2420107" y="0"/>
                    </a:lnTo>
                    <a:cubicBezTo>
                      <a:pt x="2426153" y="0"/>
                      <a:pt x="2431952" y="2402"/>
                      <a:pt x="2436227" y="6677"/>
                    </a:cubicBezTo>
                    <a:cubicBezTo>
                      <a:pt x="2440502" y="10953"/>
                      <a:pt x="2442904" y="16751"/>
                      <a:pt x="2442904" y="22798"/>
                    </a:cubicBezTo>
                    <a:lnTo>
                      <a:pt x="2442904" y="591024"/>
                    </a:lnTo>
                    <a:cubicBezTo>
                      <a:pt x="2442904" y="597070"/>
                      <a:pt x="2440502" y="602869"/>
                      <a:pt x="2436227" y="607144"/>
                    </a:cubicBezTo>
                    <a:cubicBezTo>
                      <a:pt x="2431952" y="611420"/>
                      <a:pt x="2426153" y="613821"/>
                      <a:pt x="2420107" y="613821"/>
                    </a:cubicBezTo>
                    <a:lnTo>
                      <a:pt x="22798" y="613821"/>
                    </a:lnTo>
                    <a:cubicBezTo>
                      <a:pt x="16751" y="613821"/>
                      <a:pt x="10953" y="611420"/>
                      <a:pt x="6677" y="607144"/>
                    </a:cubicBezTo>
                    <a:cubicBezTo>
                      <a:pt x="2402" y="602869"/>
                      <a:pt x="0" y="597070"/>
                      <a:pt x="0" y="591024"/>
                    </a:cubicBezTo>
                    <a:lnTo>
                      <a:pt x="0" y="22798"/>
                    </a:lnTo>
                    <a:cubicBezTo>
                      <a:pt x="0" y="16751"/>
                      <a:pt x="2402" y="10953"/>
                      <a:pt x="6677" y="6677"/>
                    </a:cubicBezTo>
                    <a:cubicBezTo>
                      <a:pt x="10953" y="2402"/>
                      <a:pt x="16751" y="0"/>
                      <a:pt x="2279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24" name="TextBox 24"/>
              <p:cNvSpPr txBox="1"/>
              <p:nvPr/>
            </p:nvSpPr>
            <p:spPr>
              <a:xfrm>
                <a:off x="0" y="-28575"/>
                <a:ext cx="2442904"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25" name="Group 25"/>
            <p:cNvGrpSpPr/>
            <p:nvPr/>
          </p:nvGrpSpPr>
          <p:grpSpPr>
            <a:xfrm>
              <a:off x="16514" y="2170611"/>
              <a:ext cx="9022767" cy="938884"/>
              <a:chOff x="0" y="0"/>
              <a:chExt cx="2433995" cy="253275"/>
            </a:xfrm>
          </p:grpSpPr>
          <p:sp>
            <p:nvSpPr>
              <p:cNvPr id="26" name="Freeform 26"/>
              <p:cNvSpPr/>
              <p:nvPr/>
            </p:nvSpPr>
            <p:spPr>
              <a:xfrm>
                <a:off x="0" y="0"/>
                <a:ext cx="2433995" cy="253275"/>
              </a:xfrm>
              <a:custGeom>
                <a:avLst/>
                <a:gdLst/>
                <a:ahLst/>
                <a:cxnLst/>
                <a:rect l="l" t="t" r="r" b="b"/>
                <a:pathLst>
                  <a:path w="2433995" h="253275">
                    <a:moveTo>
                      <a:pt x="0" y="0"/>
                    </a:moveTo>
                    <a:lnTo>
                      <a:pt x="2433995" y="0"/>
                    </a:lnTo>
                    <a:lnTo>
                      <a:pt x="2433995" y="253275"/>
                    </a:lnTo>
                    <a:lnTo>
                      <a:pt x="0" y="253275"/>
                    </a:lnTo>
                    <a:close/>
                  </a:path>
                </a:pathLst>
              </a:custGeom>
              <a:solidFill>
                <a:srgbClr val="FFFFFF"/>
              </a:solidFill>
            </p:spPr>
            <p:txBody>
              <a:bodyPr/>
              <a:lstStyle/>
              <a:p>
                <a:endParaRPr lang="de-DE"/>
              </a:p>
            </p:txBody>
          </p:sp>
          <p:sp>
            <p:nvSpPr>
              <p:cNvPr id="27" name="TextBox 27"/>
              <p:cNvSpPr txBox="1"/>
              <p:nvPr/>
            </p:nvSpPr>
            <p:spPr>
              <a:xfrm>
                <a:off x="0" y="-28575"/>
                <a:ext cx="2433995" cy="281850"/>
              </a:xfrm>
              <a:prstGeom prst="rect">
                <a:avLst/>
              </a:prstGeom>
            </p:spPr>
            <p:txBody>
              <a:bodyPr lIns="50616" tIns="50616" rIns="50616" bIns="50616" rtlCol="0" anchor="ctr"/>
              <a:lstStyle/>
              <a:p>
                <a:pPr algn="ctr">
                  <a:lnSpc>
                    <a:spcPts val="1680"/>
                  </a:lnSpc>
                </a:pPr>
                <a:endParaRPr/>
              </a:p>
            </p:txBody>
          </p:sp>
        </p:grpSp>
        <p:sp>
          <p:nvSpPr>
            <p:cNvPr id="28" name="TextBox 28"/>
            <p:cNvSpPr txBox="1"/>
            <p:nvPr/>
          </p:nvSpPr>
          <p:spPr>
            <a:xfrm>
              <a:off x="322880" y="838161"/>
              <a:ext cx="8203989" cy="951095"/>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Fotorätsel</a:t>
              </a:r>
            </a:p>
            <a:p>
              <a:pPr algn="l">
                <a:lnSpc>
                  <a:spcPts val="2183"/>
                </a:lnSpc>
              </a:pPr>
              <a:r>
                <a:rPr lang="en-US" sz="1789">
                  <a:solidFill>
                    <a:srgbClr val="FFFFFF"/>
                  </a:solidFill>
                  <a:latin typeface="Lexend Deca Medium"/>
                  <a:ea typeface="Lexend Deca Medium"/>
                  <a:cs typeface="Lexend Deca Medium"/>
                  <a:sym typeface="Lexend Deca"/>
                </a:rPr>
                <a:t>Profiauftrag zur Kamera-App</a:t>
              </a:r>
            </a:p>
          </p:txBody>
        </p:sp>
        <p:sp>
          <p:nvSpPr>
            <p:cNvPr id="29" name="TextBox 29"/>
            <p:cNvSpPr txBox="1"/>
            <p:nvPr/>
          </p:nvSpPr>
          <p:spPr>
            <a:xfrm>
              <a:off x="163928" y="2202089"/>
              <a:ext cx="8696659" cy="4498191"/>
            </a:xfrm>
            <a:prstGeom prst="rect">
              <a:avLst/>
            </a:prstGeom>
          </p:spPr>
          <p:txBody>
            <a:bodyPr lIns="0" tIns="0" rIns="0" bIns="0" rtlCol="0" anchor="t">
              <a:spAutoFit/>
            </a:bodyPr>
            <a:lstStyle/>
            <a:p>
              <a:pPr algn="l">
                <a:lnSpc>
                  <a:spcPts val="2163"/>
                </a:lnSpc>
              </a:pPr>
              <a:r>
                <a:rPr lang="en-US" sz="1295">
                  <a:solidFill>
                    <a:srgbClr val="000000"/>
                  </a:solidFill>
                  <a:latin typeface="Poppins"/>
                  <a:ea typeface="Poppins"/>
                  <a:cs typeface="Poppins"/>
                  <a:sym typeface="Poppins"/>
                </a:rPr>
                <a:t>Erstelle ein spannendes Bilderrätsel.</a:t>
              </a:r>
            </a:p>
            <a:p>
              <a:pPr algn="l">
                <a:lnSpc>
                  <a:spcPts val="2163"/>
                </a:lnSpc>
              </a:pPr>
              <a:endParaRPr lang="en-US" sz="1295">
                <a:solidFill>
                  <a:srgbClr val="000000"/>
                </a:solidFill>
                <a:latin typeface="Poppins"/>
                <a:ea typeface="Poppins"/>
                <a:cs typeface="Poppins"/>
                <a:sym typeface="Poppins"/>
              </a:endParaRPr>
            </a:p>
            <a:p>
              <a:pPr algn="l">
                <a:lnSpc>
                  <a:spcPts val="2163"/>
                </a:lnSpc>
              </a:pPr>
              <a:r>
                <a:rPr lang="en-US" sz="1295">
                  <a:solidFill>
                    <a:srgbClr val="000000"/>
                  </a:solidFill>
                  <a:latin typeface="Poppins"/>
                  <a:ea typeface="Poppins"/>
                  <a:cs typeface="Poppins"/>
                  <a:sym typeface="Poppins"/>
                </a:rPr>
                <a:t>1. Wähle drei verschiedene Gegenstände aus dem Klassenraum aus, die sich gut fotografieren lassen.</a:t>
              </a:r>
            </a:p>
            <a:p>
              <a:pPr algn="l">
                <a:lnSpc>
                  <a:spcPts val="2163"/>
                </a:lnSpc>
              </a:pPr>
              <a:endParaRPr lang="en-US" sz="1295">
                <a:solidFill>
                  <a:srgbClr val="000000"/>
                </a:solidFill>
                <a:latin typeface="Poppins"/>
                <a:ea typeface="Poppins"/>
                <a:cs typeface="Poppins"/>
                <a:sym typeface="Poppins"/>
              </a:endParaRPr>
            </a:p>
            <a:p>
              <a:pPr algn="l">
                <a:lnSpc>
                  <a:spcPts val="2163"/>
                </a:lnSpc>
              </a:pPr>
              <a:r>
                <a:rPr lang="en-US" sz="1295">
                  <a:solidFill>
                    <a:srgbClr val="000000"/>
                  </a:solidFill>
                  <a:latin typeface="Poppins"/>
                  <a:ea typeface="Poppins"/>
                  <a:cs typeface="Poppins"/>
                  <a:sym typeface="Poppins"/>
                </a:rPr>
                <a:t>2. Fotografiere sie so, dass man sie nicht sofort erkennt,  z. B. von ganz nah, von hinten oder nur einen Teil.</a:t>
              </a:r>
            </a:p>
            <a:p>
              <a:pPr algn="l">
                <a:lnSpc>
                  <a:spcPts val="2163"/>
                </a:lnSpc>
              </a:pPr>
              <a:endParaRPr lang="en-US" sz="1295">
                <a:solidFill>
                  <a:srgbClr val="000000"/>
                </a:solidFill>
                <a:latin typeface="Poppins"/>
                <a:ea typeface="Poppins"/>
                <a:cs typeface="Poppins"/>
                <a:sym typeface="Poppins"/>
              </a:endParaRPr>
            </a:p>
            <a:p>
              <a:pPr algn="l">
                <a:lnSpc>
                  <a:spcPts val="2163"/>
                </a:lnSpc>
              </a:pPr>
              <a:r>
                <a:rPr lang="en-US" sz="1295">
                  <a:solidFill>
                    <a:srgbClr val="000000"/>
                  </a:solidFill>
                  <a:latin typeface="Poppins"/>
                  <a:ea typeface="Poppins"/>
                  <a:cs typeface="Poppins"/>
                  <a:sym typeface="Poppins"/>
                </a:rPr>
                <a:t>3. Zeige deine Bilder einem anderen Kind und lasse es raten.</a:t>
              </a:r>
            </a:p>
            <a:p>
              <a:pPr algn="l">
                <a:lnSpc>
                  <a:spcPts val="2163"/>
                </a:lnSpc>
              </a:pPr>
              <a:endParaRPr lang="en-US" sz="1295">
                <a:solidFill>
                  <a:srgbClr val="000000"/>
                </a:solidFill>
                <a:latin typeface="Poppins"/>
                <a:ea typeface="Poppins"/>
                <a:cs typeface="Poppins"/>
                <a:sym typeface="Poppins"/>
              </a:endParaRPr>
            </a:p>
            <a:p>
              <a:pPr algn="l">
                <a:lnSpc>
                  <a:spcPts val="2163"/>
                </a:lnSpc>
                <a:spcBef>
                  <a:spcPct val="0"/>
                </a:spcBef>
              </a:pPr>
              <a:r>
                <a:rPr lang="en-US" sz="1295">
                  <a:solidFill>
                    <a:srgbClr val="000000"/>
                  </a:solidFill>
                  <a:latin typeface="Poppins"/>
                  <a:ea typeface="Poppins"/>
                  <a:cs typeface="Poppins"/>
                  <a:sym typeface="Poppins"/>
                </a:rPr>
                <a:t>4. Verwende Frontkamera und Rückkamera. Wo ist der Unterschied?</a:t>
              </a:r>
            </a:p>
            <a:p>
              <a:pPr algn="l">
                <a:lnSpc>
                  <a:spcPts val="1813"/>
                </a:lnSpc>
                <a:spcBef>
                  <a:spcPct val="0"/>
                </a:spcBef>
              </a:pPr>
              <a:endParaRPr lang="en-US" sz="1295">
                <a:solidFill>
                  <a:srgbClr val="000000"/>
                </a:solidFill>
                <a:latin typeface="Poppins"/>
                <a:ea typeface="Poppins"/>
                <a:cs typeface="Poppins"/>
                <a:sym typeface="Poppins"/>
              </a:endParaRPr>
            </a:p>
            <a:p>
              <a:pPr algn="l">
                <a:lnSpc>
                  <a:spcPts val="1813"/>
                </a:lnSpc>
                <a:spcBef>
                  <a:spcPct val="0"/>
                </a:spcBef>
              </a:pPr>
              <a:endParaRPr lang="en-US" sz="1295">
                <a:solidFill>
                  <a:srgbClr val="000000"/>
                </a:solidFill>
                <a:latin typeface="Poppins"/>
                <a:ea typeface="Poppins"/>
                <a:cs typeface="Poppins"/>
                <a:sym typeface="Poppins"/>
              </a:endParaRPr>
            </a:p>
          </p:txBody>
        </p:sp>
        <p:sp>
          <p:nvSpPr>
            <p:cNvPr id="30" name="TextBox 30"/>
            <p:cNvSpPr txBox="1"/>
            <p:nvPr/>
          </p:nvSpPr>
          <p:spPr>
            <a:xfrm>
              <a:off x="163928" y="6107072"/>
              <a:ext cx="8591758" cy="652695"/>
            </a:xfrm>
            <a:prstGeom prst="rect">
              <a:avLst/>
            </a:prstGeom>
          </p:spPr>
          <p:txBody>
            <a:bodyPr lIns="0" tIns="0" rIns="0" bIns="0" rtlCol="0" anchor="t">
              <a:spAutoFit/>
            </a:bodyPr>
            <a:lstStyle/>
            <a:p>
              <a:pPr algn="l">
                <a:lnSpc>
                  <a:spcPts val="2093"/>
                </a:lnSpc>
              </a:pPr>
              <a:r>
                <a:rPr lang="en-US" sz="1300">
                  <a:solidFill>
                    <a:srgbClr val="000000"/>
                  </a:solidFill>
                  <a:latin typeface="Poppins"/>
                  <a:ea typeface="Poppins"/>
                  <a:cs typeface="Poppins"/>
                  <a:sym typeface="Poppins"/>
                </a:rPr>
                <a:t>Tipp:</a:t>
              </a:r>
            </a:p>
            <a:p>
              <a:pPr algn="l">
                <a:lnSpc>
                  <a:spcPts val="2093"/>
                </a:lnSpc>
              </a:pPr>
              <a:r>
                <a:rPr lang="en-US" sz="1300">
                  <a:solidFill>
                    <a:srgbClr val="000000"/>
                  </a:solidFill>
                  <a:latin typeface="Poppins"/>
                  <a:ea typeface="Poppins"/>
                  <a:cs typeface="Poppins"/>
                  <a:sym typeface="Poppins"/>
                </a:rPr>
                <a:t>Du kannst die Bilder noch bearbeiten: Schneide sie zu oder mache sie heller.</a:t>
              </a:r>
            </a:p>
          </p:txBody>
        </p:sp>
        <p:sp>
          <p:nvSpPr>
            <p:cNvPr id="31" name="Freeform 31"/>
            <p:cNvSpPr/>
            <p:nvPr/>
          </p:nvSpPr>
          <p:spPr>
            <a:xfrm>
              <a:off x="2747493" y="706636"/>
              <a:ext cx="861032" cy="731878"/>
            </a:xfrm>
            <a:custGeom>
              <a:avLst/>
              <a:gdLst/>
              <a:ahLst/>
              <a:cxnLst/>
              <a:rect l="l" t="t" r="r" b="b"/>
              <a:pathLst>
                <a:path w="861032" h="731878">
                  <a:moveTo>
                    <a:pt x="0" y="0"/>
                  </a:moveTo>
                  <a:lnTo>
                    <a:pt x="861032" y="0"/>
                  </a:lnTo>
                  <a:lnTo>
                    <a:pt x="861032" y="731877"/>
                  </a:lnTo>
                  <a:lnTo>
                    <a:pt x="0" y="731877"/>
                  </a:lnTo>
                  <a:lnTo>
                    <a:pt x="0" y="0"/>
                  </a:lnTo>
                  <a:close/>
                </a:path>
              </a:pathLst>
            </a:custGeom>
            <a:blipFill>
              <a:blip r:embed="rId3"/>
              <a:stretch>
                <a:fillRect/>
              </a:stretch>
            </a:blipFill>
          </p:spPr>
          <p:txBody>
            <a:bodyPr/>
            <a:lstStyle/>
            <a:p>
              <a:endParaRPr lang="de-DE"/>
            </a:p>
          </p:txBody>
        </p:sp>
        <p:sp>
          <p:nvSpPr>
            <p:cNvPr id="32" name="Freeform 32"/>
            <p:cNvSpPr/>
            <p:nvPr/>
          </p:nvSpPr>
          <p:spPr>
            <a:xfrm>
              <a:off x="6247488" y="0"/>
              <a:ext cx="2493433" cy="2493433"/>
            </a:xfrm>
            <a:custGeom>
              <a:avLst/>
              <a:gdLst/>
              <a:ahLst/>
              <a:cxnLst/>
              <a:rect l="l" t="t" r="r" b="b"/>
              <a:pathLst>
                <a:path w="2493433" h="2493433">
                  <a:moveTo>
                    <a:pt x="0" y="0"/>
                  </a:moveTo>
                  <a:lnTo>
                    <a:pt x="2493432" y="0"/>
                  </a:lnTo>
                  <a:lnTo>
                    <a:pt x="2493432" y="2493433"/>
                  </a:lnTo>
                  <a:lnTo>
                    <a:pt x="0" y="2493433"/>
                  </a:lnTo>
                  <a:lnTo>
                    <a:pt x="0" y="0"/>
                  </a:lnTo>
                  <a:close/>
                </a:path>
              </a:pathLst>
            </a:custGeom>
            <a:blipFill>
              <a:blip r:embed="rId4"/>
              <a:stretch>
                <a:fillRect/>
              </a:stretch>
            </a:blipFill>
          </p:spPr>
          <p:txBody>
            <a:bodyPr/>
            <a:lstStyle/>
            <a:p>
              <a:endParaRPr lang="de-DE"/>
            </a:p>
          </p:txBody>
        </p:sp>
        <p:sp>
          <p:nvSpPr>
            <p:cNvPr id="33" name="Freeform 33"/>
            <p:cNvSpPr/>
            <p:nvPr/>
          </p:nvSpPr>
          <p:spPr>
            <a:xfrm>
              <a:off x="6642535" y="6823267"/>
              <a:ext cx="2181241" cy="3273908"/>
            </a:xfrm>
            <a:custGeom>
              <a:avLst/>
              <a:gdLst/>
              <a:ahLst/>
              <a:cxnLst/>
              <a:rect l="l" t="t" r="r" b="b"/>
              <a:pathLst>
                <a:path w="2181241" h="3273908">
                  <a:moveTo>
                    <a:pt x="0" y="0"/>
                  </a:moveTo>
                  <a:lnTo>
                    <a:pt x="2181242" y="0"/>
                  </a:lnTo>
                  <a:lnTo>
                    <a:pt x="2181242" y="3273907"/>
                  </a:lnTo>
                  <a:lnTo>
                    <a:pt x="0" y="3273907"/>
                  </a:lnTo>
                  <a:lnTo>
                    <a:pt x="0" y="0"/>
                  </a:lnTo>
                  <a:close/>
                </a:path>
              </a:pathLst>
            </a:custGeom>
            <a:blipFill>
              <a:blip r:embed="rId5"/>
              <a:stretch>
                <a:fillRect/>
              </a:stretch>
            </a:blipFill>
          </p:spPr>
          <p:txBody>
            <a:bodyPr/>
            <a:lstStyle/>
            <a:p>
              <a:endParaRPr lang="de-DE"/>
            </a:p>
          </p:txBody>
        </p:sp>
        <p:sp>
          <p:nvSpPr>
            <p:cNvPr id="34" name="TextBox 34"/>
            <p:cNvSpPr txBox="1"/>
            <p:nvPr/>
          </p:nvSpPr>
          <p:spPr>
            <a:xfrm>
              <a:off x="232018" y="12376092"/>
              <a:ext cx="8591758" cy="652695"/>
            </a:xfrm>
            <a:prstGeom prst="rect">
              <a:avLst/>
            </a:prstGeom>
          </p:spPr>
          <p:txBody>
            <a:bodyPr lIns="0" tIns="0" rIns="0" bIns="0" rtlCol="0" anchor="t">
              <a:spAutoFit/>
            </a:bodyPr>
            <a:lstStyle/>
            <a:p>
              <a:pPr algn="l">
                <a:lnSpc>
                  <a:spcPts val="2093"/>
                </a:lnSpc>
              </a:pPr>
              <a:r>
                <a:rPr lang="en-US" sz="1300">
                  <a:solidFill>
                    <a:srgbClr val="000000"/>
                  </a:solidFill>
                  <a:latin typeface="Poppins"/>
                  <a:ea typeface="Poppins"/>
                  <a:cs typeface="Poppins"/>
                  <a:sym typeface="Poppins"/>
                </a:rPr>
                <a:t>Tipp: </a:t>
              </a:r>
            </a:p>
            <a:p>
              <a:pPr algn="l">
                <a:lnSpc>
                  <a:spcPts val="2093"/>
                </a:lnSpc>
              </a:pPr>
              <a:r>
                <a:rPr lang="en-US" sz="1300">
                  <a:solidFill>
                    <a:srgbClr val="000000"/>
                  </a:solidFill>
                  <a:latin typeface="Poppins"/>
                  <a:ea typeface="Poppins"/>
                  <a:cs typeface="Poppins"/>
                  <a:sym typeface="Poppins"/>
                </a:rPr>
                <a:t>Gib dem Album einen besonderen Namen. (z.B. “Meine Lieblingskleidung” etc.) </a:t>
              </a:r>
            </a:p>
          </p:txBody>
        </p:sp>
        <p:sp>
          <p:nvSpPr>
            <p:cNvPr id="35" name="TextBox 35"/>
            <p:cNvSpPr txBox="1"/>
            <p:nvPr/>
          </p:nvSpPr>
          <p:spPr>
            <a:xfrm>
              <a:off x="5580676" y="11909600"/>
              <a:ext cx="3160244" cy="589787"/>
            </a:xfrm>
            <a:prstGeom prst="rect">
              <a:avLst/>
            </a:prstGeom>
          </p:spPr>
          <p:txBody>
            <a:bodyPr lIns="0" tIns="0" rIns="0" bIns="0" rtlCol="0" anchor="t">
              <a:spAutoFit/>
            </a:bodyPr>
            <a:lstStyle/>
            <a:p>
              <a:pPr algn="ctr">
                <a:lnSpc>
                  <a:spcPts val="1932"/>
                </a:lnSpc>
              </a:pPr>
              <a:r>
                <a:rPr lang="en-US" sz="1200">
                  <a:solidFill>
                    <a:srgbClr val="000000"/>
                  </a:solidFill>
                  <a:latin typeface="Lexend Deca Medium"/>
                  <a:ea typeface="Lexend Deca Medium"/>
                  <a:cs typeface="Lexend Deca Medium"/>
                  <a:sym typeface="Lexend Deca"/>
                </a:rPr>
                <a:t>Mein Lieblingsalbum heißt: </a:t>
              </a:r>
            </a:p>
            <a:p>
              <a:pPr algn="ctr">
                <a:lnSpc>
                  <a:spcPts val="1932"/>
                </a:lnSpc>
              </a:pPr>
              <a:r>
                <a:rPr lang="en-US" sz="1200">
                  <a:solidFill>
                    <a:srgbClr val="000000"/>
                  </a:solidFill>
                  <a:latin typeface="Lexend Deca Medium"/>
                  <a:ea typeface="Lexend Deca Medium"/>
                  <a:cs typeface="Lexend Deca Medium"/>
                  <a:sym typeface="Lexend Deca"/>
                </a:rPr>
                <a:t>___________________</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8848" y="-20570"/>
            <a:ext cx="6897067" cy="5030692"/>
            <a:chOff x="0" y="0"/>
            <a:chExt cx="9196089" cy="6707590"/>
          </a:xfrm>
        </p:grpSpPr>
        <p:grpSp>
          <p:nvGrpSpPr>
            <p:cNvPr id="3" name="Group 3"/>
            <p:cNvGrpSpPr/>
            <p:nvPr/>
          </p:nvGrpSpPr>
          <p:grpSpPr>
            <a:xfrm>
              <a:off x="0" y="624457"/>
              <a:ext cx="9055795" cy="6083133"/>
              <a:chOff x="0" y="0"/>
              <a:chExt cx="2434044" cy="1635043"/>
            </a:xfrm>
          </p:grpSpPr>
          <p:sp>
            <p:nvSpPr>
              <p:cNvPr id="4" name="Freeform 4"/>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p:txBody>
          </p:sp>
        </p:grpSp>
        <p:grpSp>
          <p:nvGrpSpPr>
            <p:cNvPr id="6" name="Group 6"/>
            <p:cNvGrpSpPr/>
            <p:nvPr/>
          </p:nvGrpSpPr>
          <p:grpSpPr>
            <a:xfrm>
              <a:off x="0" y="624457"/>
              <a:ext cx="9055795" cy="2275423"/>
              <a:chOff x="0" y="0"/>
              <a:chExt cx="2442904" cy="613821"/>
            </a:xfrm>
          </p:grpSpPr>
          <p:sp>
            <p:nvSpPr>
              <p:cNvPr id="7" name="Freeform 7"/>
              <p:cNvSpPr/>
              <p:nvPr/>
            </p:nvSpPr>
            <p:spPr>
              <a:xfrm>
                <a:off x="0" y="0"/>
                <a:ext cx="2442904" cy="613821"/>
              </a:xfrm>
              <a:custGeom>
                <a:avLst/>
                <a:gdLst/>
                <a:ahLst/>
                <a:cxnLst/>
                <a:rect l="l" t="t" r="r" b="b"/>
                <a:pathLst>
                  <a:path w="2442904" h="613821">
                    <a:moveTo>
                      <a:pt x="22798" y="0"/>
                    </a:moveTo>
                    <a:lnTo>
                      <a:pt x="2420107" y="0"/>
                    </a:lnTo>
                    <a:cubicBezTo>
                      <a:pt x="2426153" y="0"/>
                      <a:pt x="2431952" y="2402"/>
                      <a:pt x="2436227" y="6677"/>
                    </a:cubicBezTo>
                    <a:cubicBezTo>
                      <a:pt x="2440502" y="10953"/>
                      <a:pt x="2442904" y="16751"/>
                      <a:pt x="2442904" y="22798"/>
                    </a:cubicBezTo>
                    <a:lnTo>
                      <a:pt x="2442904" y="591024"/>
                    </a:lnTo>
                    <a:cubicBezTo>
                      <a:pt x="2442904" y="597070"/>
                      <a:pt x="2440502" y="602869"/>
                      <a:pt x="2436227" y="607144"/>
                    </a:cubicBezTo>
                    <a:cubicBezTo>
                      <a:pt x="2431952" y="611420"/>
                      <a:pt x="2426153" y="613821"/>
                      <a:pt x="2420107" y="613821"/>
                    </a:cubicBezTo>
                    <a:lnTo>
                      <a:pt x="22798" y="613821"/>
                    </a:lnTo>
                    <a:cubicBezTo>
                      <a:pt x="16751" y="613821"/>
                      <a:pt x="10953" y="611420"/>
                      <a:pt x="6677" y="607144"/>
                    </a:cubicBezTo>
                    <a:cubicBezTo>
                      <a:pt x="2402" y="602869"/>
                      <a:pt x="0" y="597070"/>
                      <a:pt x="0" y="591024"/>
                    </a:cubicBezTo>
                    <a:lnTo>
                      <a:pt x="0" y="22798"/>
                    </a:lnTo>
                    <a:cubicBezTo>
                      <a:pt x="0" y="16751"/>
                      <a:pt x="2402" y="10953"/>
                      <a:pt x="6677" y="6677"/>
                    </a:cubicBezTo>
                    <a:cubicBezTo>
                      <a:pt x="10953" y="2402"/>
                      <a:pt x="16751" y="0"/>
                      <a:pt x="2279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42904"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16514" y="2488249"/>
              <a:ext cx="9022767" cy="613428"/>
              <a:chOff x="0" y="0"/>
              <a:chExt cx="2433995" cy="165479"/>
            </a:xfrm>
          </p:grpSpPr>
          <p:sp>
            <p:nvSpPr>
              <p:cNvPr id="10" name="Freeform 10"/>
              <p:cNvSpPr/>
              <p:nvPr/>
            </p:nvSpPr>
            <p:spPr>
              <a:xfrm>
                <a:off x="0" y="0"/>
                <a:ext cx="2433995" cy="165479"/>
              </a:xfrm>
              <a:custGeom>
                <a:avLst/>
                <a:gdLst/>
                <a:ahLst/>
                <a:cxnLst/>
                <a:rect l="l" t="t" r="r" b="b"/>
                <a:pathLst>
                  <a:path w="2433995" h="165479">
                    <a:moveTo>
                      <a:pt x="0" y="0"/>
                    </a:moveTo>
                    <a:lnTo>
                      <a:pt x="2433995" y="0"/>
                    </a:lnTo>
                    <a:lnTo>
                      <a:pt x="2433995" y="165479"/>
                    </a:lnTo>
                    <a:lnTo>
                      <a:pt x="0" y="165479"/>
                    </a:lnTo>
                    <a:close/>
                  </a:path>
                </a:pathLst>
              </a:custGeom>
              <a:solidFill>
                <a:srgbClr val="FFFFFF"/>
              </a:solidFill>
            </p:spPr>
            <p:txBody>
              <a:bodyPr/>
              <a:lstStyle/>
              <a:p>
                <a:endParaRPr lang="de-DE"/>
              </a:p>
            </p:txBody>
          </p:sp>
          <p:sp>
            <p:nvSpPr>
              <p:cNvPr id="11" name="TextBox 11"/>
              <p:cNvSpPr txBox="1"/>
              <p:nvPr/>
            </p:nvSpPr>
            <p:spPr>
              <a:xfrm>
                <a:off x="0" y="-47625"/>
                <a:ext cx="2433995" cy="213104"/>
              </a:xfrm>
              <a:prstGeom prst="rect">
                <a:avLst/>
              </a:prstGeom>
            </p:spPr>
            <p:txBody>
              <a:bodyPr lIns="50616" tIns="50616" rIns="50616" bIns="50616" rtlCol="0" anchor="ctr"/>
              <a:lstStyle/>
              <a:p>
                <a:pPr algn="ctr">
                  <a:lnSpc>
                    <a:spcPts val="1960"/>
                  </a:lnSpc>
                </a:pPr>
                <a:r>
                  <a:rPr lang="en-US" sz="1400" b="1">
                    <a:solidFill>
                      <a:srgbClr val="FFFFFF"/>
                    </a:solidFill>
                    <a:latin typeface="Poppins Bold"/>
                    <a:ea typeface="Poppins Bold"/>
                    <a:cs typeface="Poppins Bold"/>
                    <a:sym typeface="Poppins Bold"/>
                  </a:rPr>
                  <a:t>M&lt;AgfAESGFSEG</a:t>
                </a:r>
              </a:p>
            </p:txBody>
          </p:sp>
        </p:grpSp>
        <p:sp>
          <p:nvSpPr>
            <p:cNvPr id="12" name="TextBox 12"/>
            <p:cNvSpPr txBox="1"/>
            <p:nvPr/>
          </p:nvSpPr>
          <p:spPr>
            <a:xfrm>
              <a:off x="297164" y="2639526"/>
              <a:ext cx="8591758" cy="3651562"/>
            </a:xfrm>
            <a:prstGeom prst="rect">
              <a:avLst/>
            </a:prstGeom>
          </p:spPr>
          <p:txBody>
            <a:bodyPr lIns="0" tIns="0" rIns="0" bIns="0" rtlCol="0" anchor="t">
              <a:spAutoFit/>
            </a:bodyPr>
            <a:lstStyle/>
            <a:p>
              <a:pPr algn="l">
                <a:lnSpc>
                  <a:spcPts val="1824"/>
                </a:lnSpc>
              </a:pPr>
              <a:r>
                <a:rPr lang="en-US" sz="1303">
                  <a:solidFill>
                    <a:srgbClr val="000000"/>
                  </a:solidFill>
                  <a:latin typeface="Poppins"/>
                  <a:ea typeface="Poppins"/>
                  <a:cs typeface="Poppins"/>
                  <a:sym typeface="Poppins"/>
                </a:rPr>
                <a:t>1.  Mache einen Screenshot. </a:t>
              </a:r>
            </a:p>
            <a:p>
              <a:pPr algn="l">
                <a:lnSpc>
                  <a:spcPts val="1824"/>
                </a:lnSpc>
              </a:pPr>
              <a:r>
                <a:rPr lang="en-US" sz="1303">
                  <a:solidFill>
                    <a:srgbClr val="000000"/>
                  </a:solidFill>
                  <a:latin typeface="Poppins"/>
                  <a:ea typeface="Poppins"/>
                  <a:cs typeface="Poppins"/>
                  <a:sym typeface="Poppins"/>
                </a:rPr>
                <a:t>2. Dein Screenshot erscheint am unteren linken Rand des Bildschirms. </a:t>
              </a:r>
            </a:p>
            <a:p>
              <a:pPr algn="l">
                <a:lnSpc>
                  <a:spcPts val="1824"/>
                </a:lnSpc>
              </a:pPr>
              <a:r>
                <a:rPr lang="en-US" sz="1303">
                  <a:solidFill>
                    <a:srgbClr val="000000"/>
                  </a:solidFill>
                  <a:latin typeface="Poppins"/>
                  <a:ea typeface="Poppins"/>
                  <a:cs typeface="Poppins"/>
                  <a:sym typeface="Poppins"/>
                </a:rPr>
                <a:t>3. Tippe den Screenshot an.</a:t>
              </a:r>
            </a:p>
            <a:p>
              <a:pPr algn="l">
                <a:lnSpc>
                  <a:spcPts val="1824"/>
                </a:lnSpc>
              </a:pPr>
              <a:r>
                <a:rPr lang="en-US" sz="1303">
                  <a:solidFill>
                    <a:srgbClr val="000000"/>
                  </a:solidFill>
                  <a:latin typeface="Poppins"/>
                  <a:ea typeface="Poppins"/>
                  <a:cs typeface="Poppins"/>
                  <a:sym typeface="Poppins"/>
                </a:rPr>
                <a:t>4. Jetzt kannst du den Screenshot bearbeiten:</a:t>
              </a:r>
            </a:p>
            <a:p>
              <a:pPr algn="l">
                <a:lnSpc>
                  <a:spcPts val="1824"/>
                </a:lnSpc>
              </a:pPr>
              <a:endParaRPr lang="en-US" sz="1303">
                <a:solidFill>
                  <a:srgbClr val="000000"/>
                </a:solidFill>
                <a:latin typeface="Poppins"/>
                <a:ea typeface="Poppins"/>
                <a:cs typeface="Poppins"/>
                <a:sym typeface="Poppins"/>
              </a:endParaRPr>
            </a:p>
            <a:p>
              <a:pPr algn="l">
                <a:lnSpc>
                  <a:spcPts val="1824"/>
                </a:lnSpc>
              </a:pPr>
              <a:r>
                <a:rPr lang="en-US" sz="1303">
                  <a:solidFill>
                    <a:srgbClr val="000000"/>
                  </a:solidFill>
                  <a:latin typeface="Poppins"/>
                  <a:ea typeface="Poppins"/>
                  <a:cs typeface="Poppins"/>
                  <a:sym typeface="Poppins"/>
                </a:rPr>
                <a:t>        Ziehe den Rahmen an den Seiten des Bildes kleiner und größer.  </a:t>
              </a:r>
            </a:p>
            <a:p>
              <a:pPr algn="l">
                <a:lnSpc>
                  <a:spcPts val="1824"/>
                </a:lnSpc>
              </a:pPr>
              <a:r>
                <a:rPr lang="en-US" sz="1303">
                  <a:solidFill>
                    <a:srgbClr val="000000"/>
                  </a:solidFill>
                  <a:latin typeface="Poppins"/>
                  <a:ea typeface="Poppins"/>
                  <a:cs typeface="Poppins"/>
                  <a:sym typeface="Poppins"/>
                </a:rPr>
                <a:t>        Damit schneidest du es zu.</a:t>
              </a:r>
            </a:p>
            <a:p>
              <a:pPr algn="l">
                <a:lnSpc>
                  <a:spcPts val="1824"/>
                </a:lnSpc>
              </a:pPr>
              <a:endParaRPr lang="en-US" sz="1303">
                <a:solidFill>
                  <a:srgbClr val="000000"/>
                </a:solidFill>
                <a:latin typeface="Poppins"/>
                <a:ea typeface="Poppins"/>
                <a:cs typeface="Poppins"/>
                <a:sym typeface="Poppins"/>
              </a:endParaRPr>
            </a:p>
            <a:p>
              <a:pPr algn="l">
                <a:lnSpc>
                  <a:spcPts val="1824"/>
                </a:lnSpc>
              </a:pPr>
              <a:r>
                <a:rPr lang="en-US" sz="1303">
                  <a:solidFill>
                    <a:srgbClr val="000000"/>
                  </a:solidFill>
                  <a:latin typeface="Poppins"/>
                  <a:ea typeface="Poppins"/>
                  <a:cs typeface="Poppins"/>
                  <a:sym typeface="Poppins"/>
                </a:rPr>
                <a:t>        Tippe den Stift an und kreise etwas ein. </a:t>
              </a:r>
            </a:p>
            <a:p>
              <a:pPr algn="l">
                <a:lnSpc>
                  <a:spcPts val="1824"/>
                </a:lnSpc>
              </a:pPr>
              <a:endParaRPr lang="en-US" sz="1303">
                <a:solidFill>
                  <a:srgbClr val="000000"/>
                </a:solidFill>
                <a:latin typeface="Poppins"/>
                <a:ea typeface="Poppins"/>
                <a:cs typeface="Poppins"/>
                <a:sym typeface="Poppins"/>
              </a:endParaRPr>
            </a:p>
            <a:p>
              <a:pPr algn="l">
                <a:lnSpc>
                  <a:spcPts val="1824"/>
                </a:lnSpc>
              </a:pPr>
              <a:r>
                <a:rPr lang="en-US" sz="1303">
                  <a:solidFill>
                    <a:srgbClr val="000000"/>
                  </a:solidFill>
                  <a:latin typeface="Poppins"/>
                  <a:ea typeface="Poppins"/>
                  <a:cs typeface="Poppins"/>
                  <a:sym typeface="Poppins"/>
                </a:rPr>
                <a:t>        Tippe auf </a:t>
              </a:r>
              <a:r>
                <a:rPr lang="en-US" sz="1303" i="1">
                  <a:solidFill>
                    <a:srgbClr val="000000"/>
                  </a:solidFill>
                  <a:latin typeface="Poppins Italics"/>
                  <a:ea typeface="Poppins Italics"/>
                  <a:cs typeface="Poppins Italics"/>
                  <a:sym typeface="Poppins Italics"/>
                </a:rPr>
                <a:t>Fertig</a:t>
              </a:r>
              <a:r>
                <a:rPr lang="en-US" sz="1303">
                  <a:solidFill>
                    <a:srgbClr val="000000"/>
                  </a:solidFill>
                  <a:latin typeface="Poppins"/>
                  <a:ea typeface="Poppins"/>
                  <a:cs typeface="Poppins"/>
                  <a:sym typeface="Poppins"/>
                </a:rPr>
                <a:t> und </a:t>
              </a:r>
              <a:r>
                <a:rPr lang="en-US" sz="1303" i="1">
                  <a:solidFill>
                    <a:srgbClr val="000000"/>
                  </a:solidFill>
                  <a:latin typeface="Poppins Italics"/>
                  <a:ea typeface="Poppins Italics"/>
                  <a:cs typeface="Poppins Italics"/>
                  <a:sym typeface="Poppins Italics"/>
                </a:rPr>
                <a:t>In Fotos sichern</a:t>
              </a:r>
              <a:r>
                <a:rPr lang="en-US" sz="1303">
                  <a:solidFill>
                    <a:srgbClr val="000000"/>
                  </a:solidFill>
                  <a:latin typeface="Poppins"/>
                  <a:ea typeface="Poppins"/>
                  <a:cs typeface="Poppins"/>
                  <a:sym typeface="Poppins"/>
                </a:rPr>
                <a:t>, um das Bild zu </a:t>
              </a:r>
            </a:p>
            <a:p>
              <a:pPr algn="l">
                <a:lnSpc>
                  <a:spcPts val="1824"/>
                </a:lnSpc>
                <a:spcBef>
                  <a:spcPct val="0"/>
                </a:spcBef>
              </a:pPr>
              <a:r>
                <a:rPr lang="en-US" sz="1303">
                  <a:solidFill>
                    <a:srgbClr val="000000"/>
                  </a:solidFill>
                  <a:latin typeface="Poppins"/>
                  <a:ea typeface="Poppins"/>
                  <a:cs typeface="Poppins"/>
                  <a:sym typeface="Poppins"/>
                </a:rPr>
                <a:t>        speichern </a:t>
              </a:r>
              <a:r>
                <a:rPr lang="en-US" sz="1303" u="sng">
                  <a:solidFill>
                    <a:srgbClr val="000000"/>
                  </a:solidFill>
                  <a:latin typeface="Poppins"/>
                  <a:ea typeface="Poppins"/>
                  <a:cs typeface="Poppins"/>
                  <a:sym typeface="Poppins"/>
                </a:rPr>
                <a:t>oder</a:t>
              </a:r>
              <a:r>
                <a:rPr lang="en-US" sz="1303">
                  <a:solidFill>
                    <a:srgbClr val="000000"/>
                  </a:solidFill>
                  <a:latin typeface="Poppins"/>
                  <a:ea typeface="Poppins"/>
                  <a:cs typeface="Poppins"/>
                  <a:sym typeface="Poppins"/>
                </a:rPr>
                <a:t> tippe auf den Papierkorb, um es zu löschen.</a:t>
              </a:r>
            </a:p>
          </p:txBody>
        </p:sp>
        <p:sp>
          <p:nvSpPr>
            <p:cNvPr id="13" name="Freeform 13"/>
            <p:cNvSpPr/>
            <p:nvPr/>
          </p:nvSpPr>
          <p:spPr>
            <a:xfrm>
              <a:off x="200856" y="5030058"/>
              <a:ext cx="435872" cy="435872"/>
            </a:xfrm>
            <a:custGeom>
              <a:avLst/>
              <a:gdLst/>
              <a:ahLst/>
              <a:cxnLst/>
              <a:rect l="l" t="t" r="r" b="b"/>
              <a:pathLst>
                <a:path w="435872" h="435872">
                  <a:moveTo>
                    <a:pt x="0" y="0"/>
                  </a:moveTo>
                  <a:lnTo>
                    <a:pt x="435872" y="0"/>
                  </a:lnTo>
                  <a:lnTo>
                    <a:pt x="435872" y="435872"/>
                  </a:lnTo>
                  <a:lnTo>
                    <a:pt x="0" y="43587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14" name="Freeform 14"/>
            <p:cNvSpPr/>
            <p:nvPr/>
          </p:nvSpPr>
          <p:spPr>
            <a:xfrm>
              <a:off x="253086" y="5987411"/>
              <a:ext cx="331411" cy="378755"/>
            </a:xfrm>
            <a:custGeom>
              <a:avLst/>
              <a:gdLst/>
              <a:ahLst/>
              <a:cxnLst/>
              <a:rect l="l" t="t" r="r" b="b"/>
              <a:pathLst>
                <a:path w="331411" h="378755">
                  <a:moveTo>
                    <a:pt x="0" y="0"/>
                  </a:moveTo>
                  <a:lnTo>
                    <a:pt x="331411" y="0"/>
                  </a:lnTo>
                  <a:lnTo>
                    <a:pt x="331411" y="378755"/>
                  </a:lnTo>
                  <a:lnTo>
                    <a:pt x="0" y="3787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5" name="Freeform 15"/>
            <p:cNvSpPr/>
            <p:nvPr/>
          </p:nvSpPr>
          <p:spPr>
            <a:xfrm>
              <a:off x="248532" y="5622924"/>
              <a:ext cx="340519" cy="340519"/>
            </a:xfrm>
            <a:custGeom>
              <a:avLst/>
              <a:gdLst/>
              <a:ahLst/>
              <a:cxnLst/>
              <a:rect l="l" t="t" r="r" b="b"/>
              <a:pathLst>
                <a:path w="340519" h="340519">
                  <a:moveTo>
                    <a:pt x="0" y="0"/>
                  </a:moveTo>
                  <a:lnTo>
                    <a:pt x="340519" y="0"/>
                  </a:lnTo>
                  <a:lnTo>
                    <a:pt x="340519" y="340518"/>
                  </a:lnTo>
                  <a:lnTo>
                    <a:pt x="0" y="34051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6" name="Freeform 16"/>
            <p:cNvSpPr/>
            <p:nvPr/>
          </p:nvSpPr>
          <p:spPr>
            <a:xfrm>
              <a:off x="114052" y="4212553"/>
              <a:ext cx="588905" cy="588905"/>
            </a:xfrm>
            <a:custGeom>
              <a:avLst/>
              <a:gdLst/>
              <a:ahLst/>
              <a:cxnLst/>
              <a:rect l="l" t="t" r="r" b="b"/>
              <a:pathLst>
                <a:path w="588905" h="588905">
                  <a:moveTo>
                    <a:pt x="0" y="0"/>
                  </a:moveTo>
                  <a:lnTo>
                    <a:pt x="588905" y="0"/>
                  </a:lnTo>
                  <a:lnTo>
                    <a:pt x="588905" y="588905"/>
                  </a:lnTo>
                  <a:lnTo>
                    <a:pt x="0" y="588905"/>
                  </a:lnTo>
                  <a:lnTo>
                    <a:pt x="0" y="0"/>
                  </a:lnTo>
                  <a:close/>
                </a:path>
              </a:pathLst>
            </a:custGeom>
            <a:blipFill>
              <a:blip r:embed="rId5"/>
              <a:stretch>
                <a:fillRect/>
              </a:stretch>
            </a:blipFill>
          </p:spPr>
          <p:txBody>
            <a:bodyPr/>
            <a:lstStyle/>
            <a:p>
              <a:endParaRPr lang="de-DE"/>
            </a:p>
          </p:txBody>
        </p:sp>
        <p:sp>
          <p:nvSpPr>
            <p:cNvPr id="17" name="TextBox 17"/>
            <p:cNvSpPr txBox="1"/>
            <p:nvPr/>
          </p:nvSpPr>
          <p:spPr>
            <a:xfrm>
              <a:off x="331988" y="735809"/>
              <a:ext cx="6893001" cy="1522595"/>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Screenshot-Profis: Wir </a:t>
              </a:r>
            </a:p>
            <a:p>
              <a:pPr algn="l">
                <a:lnSpc>
                  <a:spcPts val="3403"/>
                </a:lnSpc>
              </a:pPr>
              <a:r>
                <a:rPr lang="en-US" sz="2789">
                  <a:solidFill>
                    <a:srgbClr val="FFFFFF"/>
                  </a:solidFill>
                  <a:latin typeface="Lexend Deca Medium"/>
                  <a:ea typeface="Lexend Deca Medium"/>
                  <a:cs typeface="Lexend Deca Medium"/>
                  <a:sym typeface="Lexend Deca"/>
                </a:rPr>
                <a:t>fangen den Bildschirm ein</a:t>
              </a:r>
            </a:p>
            <a:p>
              <a:pPr algn="l">
                <a:lnSpc>
                  <a:spcPts val="2183"/>
                </a:lnSpc>
              </a:pPr>
              <a:r>
                <a:rPr lang="en-US" sz="1789">
                  <a:solidFill>
                    <a:srgbClr val="FFFFFF"/>
                  </a:solidFill>
                  <a:latin typeface="Lexend Deca Medium"/>
                  <a:ea typeface="Lexend Deca Medium"/>
                  <a:cs typeface="Lexend Deca Medium"/>
                  <a:sym typeface="Lexend Deca"/>
                </a:rPr>
                <a:t>Profiauftrag zu Screenshots</a:t>
              </a:r>
            </a:p>
          </p:txBody>
        </p:sp>
        <p:sp>
          <p:nvSpPr>
            <p:cNvPr id="18" name="Freeform 18"/>
            <p:cNvSpPr/>
            <p:nvPr/>
          </p:nvSpPr>
          <p:spPr>
            <a:xfrm>
              <a:off x="5421987" y="669488"/>
              <a:ext cx="861032" cy="731878"/>
            </a:xfrm>
            <a:custGeom>
              <a:avLst/>
              <a:gdLst/>
              <a:ahLst/>
              <a:cxnLst/>
              <a:rect l="l" t="t" r="r" b="b"/>
              <a:pathLst>
                <a:path w="861032" h="731878">
                  <a:moveTo>
                    <a:pt x="0" y="0"/>
                  </a:moveTo>
                  <a:lnTo>
                    <a:pt x="861032" y="0"/>
                  </a:lnTo>
                  <a:lnTo>
                    <a:pt x="861032" y="731878"/>
                  </a:lnTo>
                  <a:lnTo>
                    <a:pt x="0" y="731878"/>
                  </a:lnTo>
                  <a:lnTo>
                    <a:pt x="0" y="0"/>
                  </a:lnTo>
                  <a:close/>
                </a:path>
              </a:pathLst>
            </a:custGeom>
            <a:blipFill>
              <a:blip r:embed="rId6"/>
              <a:stretch>
                <a:fillRect/>
              </a:stretch>
            </a:blipFill>
          </p:spPr>
          <p:txBody>
            <a:bodyPr/>
            <a:lstStyle/>
            <a:p>
              <a:endParaRPr lang="de-DE"/>
            </a:p>
          </p:txBody>
        </p:sp>
        <p:sp>
          <p:nvSpPr>
            <p:cNvPr id="19" name="Freeform 19"/>
            <p:cNvSpPr/>
            <p:nvPr/>
          </p:nvSpPr>
          <p:spPr>
            <a:xfrm>
              <a:off x="6401126" y="0"/>
              <a:ext cx="2794963" cy="2794963"/>
            </a:xfrm>
            <a:custGeom>
              <a:avLst/>
              <a:gdLst/>
              <a:ahLst/>
              <a:cxnLst/>
              <a:rect l="l" t="t" r="r" b="b"/>
              <a:pathLst>
                <a:path w="2794963" h="2794963">
                  <a:moveTo>
                    <a:pt x="0" y="0"/>
                  </a:moveTo>
                  <a:lnTo>
                    <a:pt x="2794963" y="0"/>
                  </a:lnTo>
                  <a:lnTo>
                    <a:pt x="2794963" y="2794963"/>
                  </a:lnTo>
                  <a:lnTo>
                    <a:pt x="0" y="2794963"/>
                  </a:lnTo>
                  <a:lnTo>
                    <a:pt x="0" y="0"/>
                  </a:lnTo>
                  <a:close/>
                </a:path>
              </a:pathLst>
            </a:custGeom>
            <a:blipFill>
              <a:blip r:embed="rId7"/>
              <a:stretch>
                <a:fillRect/>
              </a:stretch>
            </a:blipFill>
          </p:spPr>
          <p:txBody>
            <a:bodyPr/>
            <a:lstStyle/>
            <a:p>
              <a:endParaRPr lang="de-DE"/>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4077" y="163845"/>
            <a:ext cx="6965936" cy="10059707"/>
            <a:chOff x="0" y="0"/>
            <a:chExt cx="9287915" cy="13412943"/>
          </a:xfrm>
        </p:grpSpPr>
        <p:sp>
          <p:nvSpPr>
            <p:cNvPr id="3" name="TextBox 3"/>
            <p:cNvSpPr txBox="1"/>
            <p:nvPr/>
          </p:nvSpPr>
          <p:spPr>
            <a:xfrm>
              <a:off x="273337" y="876229"/>
              <a:ext cx="5562651" cy="579029"/>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Profiauftrag zu ...</a:t>
              </a:r>
            </a:p>
          </p:txBody>
        </p:sp>
        <p:sp>
          <p:nvSpPr>
            <p:cNvPr id="4" name="TextBox 4"/>
            <p:cNvSpPr txBox="1"/>
            <p:nvPr/>
          </p:nvSpPr>
          <p:spPr>
            <a:xfrm>
              <a:off x="273337" y="960103"/>
              <a:ext cx="5562651" cy="579029"/>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Profiauftrag zu ...</a:t>
              </a:r>
            </a:p>
          </p:txBody>
        </p:sp>
        <p:grpSp>
          <p:nvGrpSpPr>
            <p:cNvPr id="5" name="Group 5"/>
            <p:cNvGrpSpPr/>
            <p:nvPr/>
          </p:nvGrpSpPr>
          <p:grpSpPr>
            <a:xfrm>
              <a:off x="0" y="240379"/>
              <a:ext cx="9055795" cy="6083133"/>
              <a:chOff x="0" y="0"/>
              <a:chExt cx="2434044" cy="1635043"/>
            </a:xfrm>
          </p:grpSpPr>
          <p:sp>
            <p:nvSpPr>
              <p:cNvPr id="6" name="Freeform 6"/>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7" name="TextBox 7"/>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r>
                  <a:rPr lang="en-US" sz="1200">
                    <a:solidFill>
                      <a:srgbClr val="FFFFFF"/>
                    </a:solidFill>
                    <a:latin typeface="Poppins"/>
                    <a:ea typeface="Poppins"/>
                    <a:cs typeface="Poppins"/>
                    <a:sym typeface="Poppins"/>
                  </a:rPr>
                  <a:t>S</a:t>
                </a:r>
              </a:p>
            </p:txBody>
          </p:sp>
        </p:grpSp>
        <p:grpSp>
          <p:nvGrpSpPr>
            <p:cNvPr id="8" name="Group 8"/>
            <p:cNvGrpSpPr/>
            <p:nvPr/>
          </p:nvGrpSpPr>
          <p:grpSpPr>
            <a:xfrm>
              <a:off x="0" y="240379"/>
              <a:ext cx="9055795" cy="2275423"/>
              <a:chOff x="0" y="0"/>
              <a:chExt cx="2442904" cy="613821"/>
            </a:xfrm>
          </p:grpSpPr>
          <p:sp>
            <p:nvSpPr>
              <p:cNvPr id="9" name="Freeform 9"/>
              <p:cNvSpPr/>
              <p:nvPr/>
            </p:nvSpPr>
            <p:spPr>
              <a:xfrm>
                <a:off x="0" y="0"/>
                <a:ext cx="2442904" cy="613821"/>
              </a:xfrm>
              <a:custGeom>
                <a:avLst/>
                <a:gdLst/>
                <a:ahLst/>
                <a:cxnLst/>
                <a:rect l="l" t="t" r="r" b="b"/>
                <a:pathLst>
                  <a:path w="2442904" h="613821">
                    <a:moveTo>
                      <a:pt x="22798" y="0"/>
                    </a:moveTo>
                    <a:lnTo>
                      <a:pt x="2420107" y="0"/>
                    </a:lnTo>
                    <a:cubicBezTo>
                      <a:pt x="2426153" y="0"/>
                      <a:pt x="2431952" y="2402"/>
                      <a:pt x="2436227" y="6677"/>
                    </a:cubicBezTo>
                    <a:cubicBezTo>
                      <a:pt x="2440502" y="10953"/>
                      <a:pt x="2442904" y="16751"/>
                      <a:pt x="2442904" y="22798"/>
                    </a:cubicBezTo>
                    <a:lnTo>
                      <a:pt x="2442904" y="591024"/>
                    </a:lnTo>
                    <a:cubicBezTo>
                      <a:pt x="2442904" y="597070"/>
                      <a:pt x="2440502" y="602869"/>
                      <a:pt x="2436227" y="607144"/>
                    </a:cubicBezTo>
                    <a:cubicBezTo>
                      <a:pt x="2431952" y="611420"/>
                      <a:pt x="2426153" y="613821"/>
                      <a:pt x="2420107" y="613821"/>
                    </a:cubicBezTo>
                    <a:lnTo>
                      <a:pt x="22798" y="613821"/>
                    </a:lnTo>
                    <a:cubicBezTo>
                      <a:pt x="16751" y="613821"/>
                      <a:pt x="10953" y="611420"/>
                      <a:pt x="6677" y="607144"/>
                    </a:cubicBezTo>
                    <a:cubicBezTo>
                      <a:pt x="2402" y="602869"/>
                      <a:pt x="0" y="597070"/>
                      <a:pt x="0" y="591024"/>
                    </a:cubicBezTo>
                    <a:lnTo>
                      <a:pt x="0" y="22798"/>
                    </a:lnTo>
                    <a:cubicBezTo>
                      <a:pt x="0" y="16751"/>
                      <a:pt x="2402" y="10953"/>
                      <a:pt x="6677" y="6677"/>
                    </a:cubicBezTo>
                    <a:cubicBezTo>
                      <a:pt x="10953" y="2402"/>
                      <a:pt x="16751" y="0"/>
                      <a:pt x="2279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0" name="TextBox 10"/>
              <p:cNvSpPr txBox="1"/>
              <p:nvPr/>
            </p:nvSpPr>
            <p:spPr>
              <a:xfrm>
                <a:off x="0" y="-28575"/>
                <a:ext cx="2442904"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11" name="Group 11"/>
            <p:cNvGrpSpPr/>
            <p:nvPr/>
          </p:nvGrpSpPr>
          <p:grpSpPr>
            <a:xfrm>
              <a:off x="16514" y="1643312"/>
              <a:ext cx="9022767" cy="1074287"/>
              <a:chOff x="0" y="0"/>
              <a:chExt cx="2433995" cy="289801"/>
            </a:xfrm>
          </p:grpSpPr>
          <p:sp>
            <p:nvSpPr>
              <p:cNvPr id="12" name="Freeform 12"/>
              <p:cNvSpPr/>
              <p:nvPr/>
            </p:nvSpPr>
            <p:spPr>
              <a:xfrm>
                <a:off x="0" y="0"/>
                <a:ext cx="2433995" cy="289801"/>
              </a:xfrm>
              <a:custGeom>
                <a:avLst/>
                <a:gdLst/>
                <a:ahLst/>
                <a:cxnLst/>
                <a:rect l="l" t="t" r="r" b="b"/>
                <a:pathLst>
                  <a:path w="2433995" h="289801">
                    <a:moveTo>
                      <a:pt x="0" y="0"/>
                    </a:moveTo>
                    <a:lnTo>
                      <a:pt x="2433995" y="0"/>
                    </a:lnTo>
                    <a:lnTo>
                      <a:pt x="2433995" y="289801"/>
                    </a:lnTo>
                    <a:lnTo>
                      <a:pt x="0" y="289801"/>
                    </a:lnTo>
                    <a:close/>
                  </a:path>
                </a:pathLst>
              </a:custGeom>
              <a:solidFill>
                <a:srgbClr val="FFFFFF"/>
              </a:solidFill>
            </p:spPr>
            <p:txBody>
              <a:bodyPr/>
              <a:lstStyle/>
              <a:p>
                <a:endParaRPr lang="de-DE"/>
              </a:p>
            </p:txBody>
          </p:sp>
          <p:sp>
            <p:nvSpPr>
              <p:cNvPr id="13" name="TextBox 13"/>
              <p:cNvSpPr txBox="1"/>
              <p:nvPr/>
            </p:nvSpPr>
            <p:spPr>
              <a:xfrm>
                <a:off x="0" y="-28575"/>
                <a:ext cx="2433995" cy="318376"/>
              </a:xfrm>
              <a:prstGeom prst="rect">
                <a:avLst/>
              </a:prstGeom>
            </p:spPr>
            <p:txBody>
              <a:bodyPr lIns="50616" tIns="50616" rIns="50616" bIns="50616" rtlCol="0" anchor="ctr"/>
              <a:lstStyle/>
              <a:p>
                <a:pPr algn="ctr">
                  <a:lnSpc>
                    <a:spcPts val="1680"/>
                  </a:lnSpc>
                </a:pPr>
                <a:endParaRPr/>
              </a:p>
            </p:txBody>
          </p:sp>
        </p:grpSp>
        <p:sp>
          <p:nvSpPr>
            <p:cNvPr id="14" name="TextBox 14"/>
            <p:cNvSpPr txBox="1"/>
            <p:nvPr/>
          </p:nvSpPr>
          <p:spPr>
            <a:xfrm>
              <a:off x="322880" y="446265"/>
              <a:ext cx="8203989" cy="951095"/>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Interview mit dem Lieblingstier</a:t>
              </a:r>
            </a:p>
            <a:p>
              <a:pPr algn="l">
                <a:lnSpc>
                  <a:spcPts val="2183"/>
                </a:lnSpc>
              </a:pPr>
              <a:r>
                <a:rPr lang="en-US" sz="1789">
                  <a:solidFill>
                    <a:srgbClr val="FFFFFF"/>
                  </a:solidFill>
                  <a:latin typeface="Lexend Deca Medium"/>
                  <a:ea typeface="Lexend Deca Medium"/>
                  <a:cs typeface="Lexend Deca Medium"/>
                  <a:sym typeface="Lexend Deca"/>
                </a:rPr>
                <a:t>Profiauftrag zur Audio-Aufnahme</a:t>
              </a:r>
            </a:p>
          </p:txBody>
        </p:sp>
        <p:sp>
          <p:nvSpPr>
            <p:cNvPr id="15" name="Freeform 15"/>
            <p:cNvSpPr/>
            <p:nvPr/>
          </p:nvSpPr>
          <p:spPr>
            <a:xfrm>
              <a:off x="5249862" y="931338"/>
              <a:ext cx="861032" cy="731878"/>
            </a:xfrm>
            <a:custGeom>
              <a:avLst/>
              <a:gdLst/>
              <a:ahLst/>
              <a:cxnLst/>
              <a:rect l="l" t="t" r="r" b="b"/>
              <a:pathLst>
                <a:path w="861032" h="731878">
                  <a:moveTo>
                    <a:pt x="0" y="0"/>
                  </a:moveTo>
                  <a:lnTo>
                    <a:pt x="861033" y="0"/>
                  </a:lnTo>
                  <a:lnTo>
                    <a:pt x="861033" y="731877"/>
                  </a:lnTo>
                  <a:lnTo>
                    <a:pt x="0" y="731877"/>
                  </a:lnTo>
                  <a:lnTo>
                    <a:pt x="0" y="0"/>
                  </a:lnTo>
                  <a:close/>
                </a:path>
              </a:pathLst>
            </a:custGeom>
            <a:blipFill>
              <a:blip r:embed="rId2"/>
              <a:stretch>
                <a:fillRect/>
              </a:stretch>
            </a:blipFill>
          </p:spPr>
          <p:txBody>
            <a:bodyPr/>
            <a:lstStyle/>
            <a:p>
              <a:endParaRPr lang="de-DE"/>
            </a:p>
          </p:txBody>
        </p:sp>
        <p:sp>
          <p:nvSpPr>
            <p:cNvPr id="16" name="Freeform 16"/>
            <p:cNvSpPr/>
            <p:nvPr/>
          </p:nvSpPr>
          <p:spPr>
            <a:xfrm flipH="1">
              <a:off x="7329610" y="0"/>
              <a:ext cx="1958305" cy="1958305"/>
            </a:xfrm>
            <a:custGeom>
              <a:avLst/>
              <a:gdLst/>
              <a:ahLst/>
              <a:cxnLst/>
              <a:rect l="l" t="t" r="r" b="b"/>
              <a:pathLst>
                <a:path w="1958305" h="1958305">
                  <a:moveTo>
                    <a:pt x="1958305" y="0"/>
                  </a:moveTo>
                  <a:lnTo>
                    <a:pt x="0" y="0"/>
                  </a:lnTo>
                  <a:lnTo>
                    <a:pt x="0" y="1958305"/>
                  </a:lnTo>
                  <a:lnTo>
                    <a:pt x="1958305" y="1958305"/>
                  </a:lnTo>
                  <a:lnTo>
                    <a:pt x="1958305" y="0"/>
                  </a:lnTo>
                  <a:close/>
                </a:path>
              </a:pathLst>
            </a:custGeom>
            <a:blipFill>
              <a:blip r:embed="rId3"/>
              <a:stretch>
                <a:fillRect/>
              </a:stretch>
            </a:blipFill>
          </p:spPr>
          <p:txBody>
            <a:bodyPr/>
            <a:lstStyle/>
            <a:p>
              <a:endParaRPr lang="de-DE"/>
            </a:p>
          </p:txBody>
        </p:sp>
        <p:sp>
          <p:nvSpPr>
            <p:cNvPr id="17" name="TextBox 17"/>
            <p:cNvSpPr txBox="1"/>
            <p:nvPr/>
          </p:nvSpPr>
          <p:spPr>
            <a:xfrm>
              <a:off x="322880" y="1805473"/>
              <a:ext cx="8374789" cy="3794223"/>
            </a:xfrm>
            <a:prstGeom prst="rect">
              <a:avLst/>
            </a:prstGeom>
          </p:spPr>
          <p:txBody>
            <a:bodyPr lIns="0" tIns="0" rIns="0" bIns="0" rtlCol="0" anchor="t">
              <a:spAutoFit/>
            </a:bodyPr>
            <a:lstStyle/>
            <a:p>
              <a:pPr algn="l">
                <a:lnSpc>
                  <a:spcPts val="1923"/>
                </a:lnSpc>
              </a:pPr>
              <a:r>
                <a:rPr lang="en-US" sz="1291">
                  <a:solidFill>
                    <a:srgbClr val="000000"/>
                  </a:solidFill>
                  <a:latin typeface="Poppins"/>
                  <a:ea typeface="Poppins"/>
                  <a:cs typeface="Poppins"/>
                  <a:sym typeface="Poppins"/>
                </a:rPr>
                <a:t>Du bist Tierreporterin oder Tierreporter. Mit dem Tablet führst du ein Interview mit deinem Lieblingstier. </a:t>
              </a:r>
            </a:p>
            <a:p>
              <a:pPr algn="l">
                <a:lnSpc>
                  <a:spcPts val="1923"/>
                </a:lnSpc>
              </a:pPr>
              <a:endParaRPr lang="en-US" sz="1291">
                <a:solidFill>
                  <a:srgbClr val="000000"/>
                </a:solidFill>
                <a:latin typeface="Poppins"/>
                <a:ea typeface="Poppins"/>
                <a:cs typeface="Poppins"/>
                <a:sym typeface="Poppins"/>
              </a:endParaRPr>
            </a:p>
            <a:p>
              <a:pPr algn="l">
                <a:lnSpc>
                  <a:spcPts val="1923"/>
                </a:lnSpc>
              </a:pPr>
              <a:r>
                <a:rPr lang="en-US" sz="1291" b="1">
                  <a:solidFill>
                    <a:srgbClr val="000000"/>
                  </a:solidFill>
                  <a:latin typeface="Poppins Bold"/>
                  <a:ea typeface="Poppins Bold"/>
                  <a:cs typeface="Poppins Bold"/>
                  <a:sym typeface="Poppins Bold"/>
                </a:rPr>
                <a:t>Überlege und plane:</a:t>
              </a:r>
            </a:p>
            <a:p>
              <a:pPr marL="278752" lvl="1" indent="-139376" algn="l">
                <a:lnSpc>
                  <a:spcPts val="1923"/>
                </a:lnSpc>
                <a:buFont typeface="Arial"/>
                <a:buChar char="•"/>
              </a:pPr>
              <a:r>
                <a:rPr lang="en-US" sz="1291">
                  <a:solidFill>
                    <a:srgbClr val="000000"/>
                  </a:solidFill>
                  <a:latin typeface="Poppins"/>
                  <a:ea typeface="Poppins"/>
                  <a:cs typeface="Poppins"/>
                  <a:sym typeface="Poppins"/>
                </a:rPr>
                <a:t>Wähle ein Tier und überlege dir 3-5 Fragen. </a:t>
              </a:r>
            </a:p>
            <a:p>
              <a:pPr marL="278752" lvl="1" indent="-139376" algn="l">
                <a:lnSpc>
                  <a:spcPts val="1923"/>
                </a:lnSpc>
                <a:buFont typeface="Arial"/>
                <a:buChar char="•"/>
              </a:pPr>
              <a:r>
                <a:rPr lang="en-US" sz="1291">
                  <a:solidFill>
                    <a:srgbClr val="000000"/>
                  </a:solidFill>
                  <a:latin typeface="Poppins"/>
                  <a:ea typeface="Poppins"/>
                  <a:cs typeface="Poppins"/>
                  <a:sym typeface="Poppins"/>
                </a:rPr>
                <a:t>Denke dir zu den Fragen passende Antworten aus.</a:t>
              </a:r>
            </a:p>
            <a:p>
              <a:pPr marL="278752" lvl="1" indent="-139376" algn="l">
                <a:lnSpc>
                  <a:spcPts val="1923"/>
                </a:lnSpc>
                <a:buFont typeface="Arial"/>
                <a:buChar char="•"/>
              </a:pPr>
              <a:r>
                <a:rPr lang="en-US" sz="1291">
                  <a:solidFill>
                    <a:srgbClr val="000000"/>
                  </a:solidFill>
                  <a:latin typeface="Poppins"/>
                  <a:ea typeface="Poppins"/>
                  <a:cs typeface="Poppins"/>
                  <a:sym typeface="Poppins"/>
                </a:rPr>
                <a:t>Notiere alles auf der Rückseite.</a:t>
              </a:r>
            </a:p>
            <a:p>
              <a:pPr algn="l">
                <a:lnSpc>
                  <a:spcPts val="1923"/>
                </a:lnSpc>
              </a:pPr>
              <a:endParaRPr lang="en-US" sz="1291">
                <a:solidFill>
                  <a:srgbClr val="000000"/>
                </a:solidFill>
                <a:latin typeface="Poppins"/>
                <a:ea typeface="Poppins"/>
                <a:cs typeface="Poppins"/>
                <a:sym typeface="Poppins"/>
              </a:endParaRPr>
            </a:p>
            <a:p>
              <a:pPr algn="l">
                <a:lnSpc>
                  <a:spcPts val="1923"/>
                </a:lnSpc>
              </a:pPr>
              <a:r>
                <a:rPr lang="en-US" sz="1291" b="1">
                  <a:solidFill>
                    <a:srgbClr val="000000"/>
                  </a:solidFill>
                  <a:latin typeface="Poppins Bold"/>
                  <a:ea typeface="Poppins Bold"/>
                  <a:cs typeface="Poppins Bold"/>
                  <a:sym typeface="Poppins Bold"/>
                </a:rPr>
                <a:t>So geht es weiter:</a:t>
              </a:r>
            </a:p>
            <a:p>
              <a:pPr marL="278752" lvl="1" indent="-139376" algn="l">
                <a:lnSpc>
                  <a:spcPts val="1923"/>
                </a:lnSpc>
                <a:buFont typeface="Arial"/>
                <a:buChar char="•"/>
              </a:pPr>
              <a:r>
                <a:rPr lang="en-US" sz="1291">
                  <a:solidFill>
                    <a:srgbClr val="000000"/>
                  </a:solidFill>
                  <a:latin typeface="Poppins"/>
                  <a:ea typeface="Poppins"/>
                  <a:cs typeface="Poppins"/>
                  <a:sym typeface="Poppins"/>
                </a:rPr>
                <a:t>Übe das Interview mit einer Partnerin oder einem Partner.</a:t>
              </a:r>
            </a:p>
            <a:p>
              <a:pPr marL="278752" lvl="1" indent="-139376" algn="l">
                <a:lnSpc>
                  <a:spcPts val="1923"/>
                </a:lnSpc>
                <a:buFont typeface="Arial"/>
                <a:buChar char="•"/>
              </a:pPr>
              <a:r>
                <a:rPr lang="en-US" sz="1291">
                  <a:solidFill>
                    <a:srgbClr val="000000"/>
                  </a:solidFill>
                  <a:latin typeface="Poppins"/>
                  <a:ea typeface="Poppins"/>
                  <a:cs typeface="Poppins"/>
                  <a:sym typeface="Poppins"/>
                </a:rPr>
                <a:t>Sprecht deutlich und gut verständlich.</a:t>
              </a:r>
            </a:p>
            <a:p>
              <a:pPr marL="278752" lvl="1" indent="-139376" algn="l">
                <a:lnSpc>
                  <a:spcPts val="1923"/>
                </a:lnSpc>
                <a:buFont typeface="Arial"/>
                <a:buChar char="•"/>
              </a:pPr>
              <a:r>
                <a:rPr lang="en-US" sz="1291">
                  <a:solidFill>
                    <a:srgbClr val="000000"/>
                  </a:solidFill>
                  <a:latin typeface="Poppins"/>
                  <a:ea typeface="Poppins"/>
                  <a:cs typeface="Poppins"/>
                  <a:sym typeface="Poppins"/>
                </a:rPr>
                <a:t>Nehmt das Interview mit dem Tablet als Tonaufnahme auf.</a:t>
              </a:r>
            </a:p>
          </p:txBody>
        </p:sp>
        <p:sp>
          <p:nvSpPr>
            <p:cNvPr id="18" name="TextBox 18"/>
            <p:cNvSpPr txBox="1"/>
            <p:nvPr/>
          </p:nvSpPr>
          <p:spPr>
            <a:xfrm>
              <a:off x="289852" y="7965661"/>
              <a:ext cx="5562651" cy="579029"/>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Profiauftrag zu ...</a:t>
              </a:r>
            </a:p>
          </p:txBody>
        </p:sp>
        <p:sp>
          <p:nvSpPr>
            <p:cNvPr id="19" name="TextBox 19"/>
            <p:cNvSpPr txBox="1"/>
            <p:nvPr/>
          </p:nvSpPr>
          <p:spPr>
            <a:xfrm>
              <a:off x="289852" y="8049535"/>
              <a:ext cx="5562651" cy="579029"/>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Profiauftrag zu ...</a:t>
              </a:r>
            </a:p>
          </p:txBody>
        </p:sp>
        <p:grpSp>
          <p:nvGrpSpPr>
            <p:cNvPr id="20" name="Group 20"/>
            <p:cNvGrpSpPr/>
            <p:nvPr/>
          </p:nvGrpSpPr>
          <p:grpSpPr>
            <a:xfrm>
              <a:off x="16514" y="7329811"/>
              <a:ext cx="9055795" cy="6083133"/>
              <a:chOff x="0" y="0"/>
              <a:chExt cx="2434044" cy="1635043"/>
            </a:xfrm>
          </p:grpSpPr>
          <p:sp>
            <p:nvSpPr>
              <p:cNvPr id="21" name="Freeform 21"/>
              <p:cNvSpPr/>
              <p:nvPr/>
            </p:nvSpPr>
            <p:spPr>
              <a:xfrm>
                <a:off x="0" y="0"/>
                <a:ext cx="2434044" cy="1635043"/>
              </a:xfrm>
              <a:custGeom>
                <a:avLst/>
                <a:gdLst/>
                <a:ahLst/>
                <a:cxnLst/>
                <a:rect l="l" t="t" r="r" b="b"/>
                <a:pathLst>
                  <a:path w="2434044" h="1635043">
                    <a:moveTo>
                      <a:pt x="22798" y="0"/>
                    </a:moveTo>
                    <a:lnTo>
                      <a:pt x="2411247" y="0"/>
                    </a:lnTo>
                    <a:cubicBezTo>
                      <a:pt x="2417293" y="0"/>
                      <a:pt x="2423092" y="2402"/>
                      <a:pt x="2427367" y="6677"/>
                    </a:cubicBezTo>
                    <a:cubicBezTo>
                      <a:pt x="2431642" y="10953"/>
                      <a:pt x="2434044" y="16751"/>
                      <a:pt x="2434044" y="22798"/>
                    </a:cubicBezTo>
                    <a:lnTo>
                      <a:pt x="2434044" y="1612245"/>
                    </a:lnTo>
                    <a:cubicBezTo>
                      <a:pt x="2434044" y="1618292"/>
                      <a:pt x="2431642" y="1624090"/>
                      <a:pt x="2427367" y="1628366"/>
                    </a:cubicBezTo>
                    <a:cubicBezTo>
                      <a:pt x="2423092" y="1632641"/>
                      <a:pt x="2417293" y="1635043"/>
                      <a:pt x="2411247" y="1635043"/>
                    </a:cubicBezTo>
                    <a:lnTo>
                      <a:pt x="22798" y="1635043"/>
                    </a:lnTo>
                    <a:cubicBezTo>
                      <a:pt x="16751" y="1635043"/>
                      <a:pt x="10953" y="1632641"/>
                      <a:pt x="6677" y="1628366"/>
                    </a:cubicBezTo>
                    <a:cubicBezTo>
                      <a:pt x="2402" y="1624090"/>
                      <a:pt x="0" y="1618292"/>
                      <a:pt x="0" y="1612245"/>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22" name="TextBox 22"/>
              <p:cNvSpPr txBox="1"/>
              <p:nvPr/>
            </p:nvSpPr>
            <p:spPr>
              <a:xfrm>
                <a:off x="0" y="-28575"/>
                <a:ext cx="2434044" cy="1663618"/>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r>
                  <a:rPr lang="en-US" sz="1200">
                    <a:solidFill>
                      <a:srgbClr val="FFFFFF"/>
                    </a:solidFill>
                    <a:latin typeface="Poppins"/>
                    <a:ea typeface="Poppins"/>
                    <a:cs typeface="Poppins"/>
                    <a:sym typeface="Poppins"/>
                  </a:rPr>
                  <a:t>S</a:t>
                </a:r>
              </a:p>
            </p:txBody>
          </p:sp>
        </p:grpSp>
        <p:grpSp>
          <p:nvGrpSpPr>
            <p:cNvPr id="23" name="Group 23"/>
            <p:cNvGrpSpPr/>
            <p:nvPr/>
          </p:nvGrpSpPr>
          <p:grpSpPr>
            <a:xfrm>
              <a:off x="16514" y="7329811"/>
              <a:ext cx="9055795" cy="2275423"/>
              <a:chOff x="0" y="0"/>
              <a:chExt cx="2442904" cy="613821"/>
            </a:xfrm>
          </p:grpSpPr>
          <p:sp>
            <p:nvSpPr>
              <p:cNvPr id="24" name="Freeform 24"/>
              <p:cNvSpPr/>
              <p:nvPr/>
            </p:nvSpPr>
            <p:spPr>
              <a:xfrm>
                <a:off x="0" y="0"/>
                <a:ext cx="2442904" cy="613821"/>
              </a:xfrm>
              <a:custGeom>
                <a:avLst/>
                <a:gdLst/>
                <a:ahLst/>
                <a:cxnLst/>
                <a:rect l="l" t="t" r="r" b="b"/>
                <a:pathLst>
                  <a:path w="2442904" h="613821">
                    <a:moveTo>
                      <a:pt x="22798" y="0"/>
                    </a:moveTo>
                    <a:lnTo>
                      <a:pt x="2420107" y="0"/>
                    </a:lnTo>
                    <a:cubicBezTo>
                      <a:pt x="2426153" y="0"/>
                      <a:pt x="2431952" y="2402"/>
                      <a:pt x="2436227" y="6677"/>
                    </a:cubicBezTo>
                    <a:cubicBezTo>
                      <a:pt x="2440502" y="10953"/>
                      <a:pt x="2442904" y="16751"/>
                      <a:pt x="2442904" y="22798"/>
                    </a:cubicBezTo>
                    <a:lnTo>
                      <a:pt x="2442904" y="591024"/>
                    </a:lnTo>
                    <a:cubicBezTo>
                      <a:pt x="2442904" y="597070"/>
                      <a:pt x="2440502" y="602869"/>
                      <a:pt x="2436227" y="607144"/>
                    </a:cubicBezTo>
                    <a:cubicBezTo>
                      <a:pt x="2431952" y="611420"/>
                      <a:pt x="2426153" y="613821"/>
                      <a:pt x="2420107" y="613821"/>
                    </a:cubicBezTo>
                    <a:lnTo>
                      <a:pt x="22798" y="613821"/>
                    </a:lnTo>
                    <a:cubicBezTo>
                      <a:pt x="16751" y="613821"/>
                      <a:pt x="10953" y="611420"/>
                      <a:pt x="6677" y="607144"/>
                    </a:cubicBezTo>
                    <a:cubicBezTo>
                      <a:pt x="2402" y="602869"/>
                      <a:pt x="0" y="597070"/>
                      <a:pt x="0" y="591024"/>
                    </a:cubicBezTo>
                    <a:lnTo>
                      <a:pt x="0" y="22798"/>
                    </a:lnTo>
                    <a:cubicBezTo>
                      <a:pt x="0" y="16751"/>
                      <a:pt x="2402" y="10953"/>
                      <a:pt x="6677" y="6677"/>
                    </a:cubicBezTo>
                    <a:cubicBezTo>
                      <a:pt x="10953" y="2402"/>
                      <a:pt x="16751" y="0"/>
                      <a:pt x="2279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25" name="TextBox 25"/>
              <p:cNvSpPr txBox="1"/>
              <p:nvPr/>
            </p:nvSpPr>
            <p:spPr>
              <a:xfrm>
                <a:off x="0" y="-28575"/>
                <a:ext cx="2442904" cy="642396"/>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26" name="Group 26"/>
            <p:cNvGrpSpPr/>
            <p:nvPr/>
          </p:nvGrpSpPr>
          <p:grpSpPr>
            <a:xfrm>
              <a:off x="33028" y="8868147"/>
              <a:ext cx="9022767" cy="938884"/>
              <a:chOff x="0" y="0"/>
              <a:chExt cx="2433995" cy="253275"/>
            </a:xfrm>
          </p:grpSpPr>
          <p:sp>
            <p:nvSpPr>
              <p:cNvPr id="27" name="Freeform 27"/>
              <p:cNvSpPr/>
              <p:nvPr/>
            </p:nvSpPr>
            <p:spPr>
              <a:xfrm>
                <a:off x="0" y="0"/>
                <a:ext cx="2433995" cy="253275"/>
              </a:xfrm>
              <a:custGeom>
                <a:avLst/>
                <a:gdLst/>
                <a:ahLst/>
                <a:cxnLst/>
                <a:rect l="l" t="t" r="r" b="b"/>
                <a:pathLst>
                  <a:path w="2433995" h="253275">
                    <a:moveTo>
                      <a:pt x="0" y="0"/>
                    </a:moveTo>
                    <a:lnTo>
                      <a:pt x="2433995" y="0"/>
                    </a:lnTo>
                    <a:lnTo>
                      <a:pt x="2433995" y="253275"/>
                    </a:lnTo>
                    <a:lnTo>
                      <a:pt x="0" y="253275"/>
                    </a:lnTo>
                    <a:close/>
                  </a:path>
                </a:pathLst>
              </a:custGeom>
              <a:solidFill>
                <a:srgbClr val="FFFFFF"/>
              </a:solidFill>
            </p:spPr>
            <p:txBody>
              <a:bodyPr/>
              <a:lstStyle/>
              <a:p>
                <a:endParaRPr lang="de-DE"/>
              </a:p>
            </p:txBody>
          </p:sp>
          <p:sp>
            <p:nvSpPr>
              <p:cNvPr id="28" name="TextBox 28"/>
              <p:cNvSpPr txBox="1"/>
              <p:nvPr/>
            </p:nvSpPr>
            <p:spPr>
              <a:xfrm>
                <a:off x="0" y="-28575"/>
                <a:ext cx="2433995" cy="281850"/>
              </a:xfrm>
              <a:prstGeom prst="rect">
                <a:avLst/>
              </a:prstGeom>
            </p:spPr>
            <p:txBody>
              <a:bodyPr lIns="50616" tIns="50616" rIns="50616" bIns="50616" rtlCol="0" anchor="ctr"/>
              <a:lstStyle/>
              <a:p>
                <a:pPr algn="ctr">
                  <a:lnSpc>
                    <a:spcPts val="1680"/>
                  </a:lnSpc>
                </a:pPr>
                <a:endParaRPr/>
              </a:p>
            </p:txBody>
          </p:sp>
        </p:grpSp>
        <p:sp>
          <p:nvSpPr>
            <p:cNvPr id="29" name="TextBox 29"/>
            <p:cNvSpPr txBox="1"/>
            <p:nvPr/>
          </p:nvSpPr>
          <p:spPr>
            <a:xfrm>
              <a:off x="339394" y="7535697"/>
              <a:ext cx="8203989" cy="951095"/>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Falten, filmen, fliegen!</a:t>
              </a:r>
            </a:p>
            <a:p>
              <a:pPr algn="l">
                <a:lnSpc>
                  <a:spcPts val="2183"/>
                </a:lnSpc>
              </a:pPr>
              <a:r>
                <a:rPr lang="en-US" sz="1789">
                  <a:solidFill>
                    <a:srgbClr val="FFFFFF"/>
                  </a:solidFill>
                  <a:latin typeface="Lexend Deca Medium"/>
                  <a:ea typeface="Lexend Deca Medium"/>
                  <a:cs typeface="Lexend Deca Medium"/>
                  <a:sym typeface="Lexend Deca"/>
                </a:rPr>
                <a:t>Profiauftrag zur Video-Aufnahme</a:t>
              </a:r>
            </a:p>
          </p:txBody>
        </p:sp>
        <p:sp>
          <p:nvSpPr>
            <p:cNvPr id="30" name="Freeform 30"/>
            <p:cNvSpPr/>
            <p:nvPr/>
          </p:nvSpPr>
          <p:spPr>
            <a:xfrm>
              <a:off x="5247033" y="8068585"/>
              <a:ext cx="861032" cy="731878"/>
            </a:xfrm>
            <a:custGeom>
              <a:avLst/>
              <a:gdLst/>
              <a:ahLst/>
              <a:cxnLst/>
              <a:rect l="l" t="t" r="r" b="b"/>
              <a:pathLst>
                <a:path w="861032" h="731878">
                  <a:moveTo>
                    <a:pt x="0" y="0"/>
                  </a:moveTo>
                  <a:lnTo>
                    <a:pt x="861033" y="0"/>
                  </a:lnTo>
                  <a:lnTo>
                    <a:pt x="861033" y="731877"/>
                  </a:lnTo>
                  <a:lnTo>
                    <a:pt x="0" y="731877"/>
                  </a:lnTo>
                  <a:lnTo>
                    <a:pt x="0" y="0"/>
                  </a:lnTo>
                  <a:close/>
                </a:path>
              </a:pathLst>
            </a:custGeom>
            <a:blipFill>
              <a:blip r:embed="rId2"/>
              <a:stretch>
                <a:fillRect/>
              </a:stretch>
            </a:blipFill>
          </p:spPr>
          <p:txBody>
            <a:bodyPr/>
            <a:lstStyle/>
            <a:p>
              <a:endParaRPr lang="de-DE"/>
            </a:p>
          </p:txBody>
        </p:sp>
        <p:sp>
          <p:nvSpPr>
            <p:cNvPr id="31" name="Freeform 31"/>
            <p:cNvSpPr/>
            <p:nvPr/>
          </p:nvSpPr>
          <p:spPr>
            <a:xfrm>
              <a:off x="6816814" y="7131766"/>
              <a:ext cx="1873636" cy="1873636"/>
            </a:xfrm>
            <a:custGeom>
              <a:avLst/>
              <a:gdLst/>
              <a:ahLst/>
              <a:cxnLst/>
              <a:rect l="l" t="t" r="r" b="b"/>
              <a:pathLst>
                <a:path w="1873636" h="1873636">
                  <a:moveTo>
                    <a:pt x="0" y="0"/>
                  </a:moveTo>
                  <a:lnTo>
                    <a:pt x="1873636" y="0"/>
                  </a:lnTo>
                  <a:lnTo>
                    <a:pt x="1873636" y="1873637"/>
                  </a:lnTo>
                  <a:lnTo>
                    <a:pt x="0" y="1873637"/>
                  </a:lnTo>
                  <a:lnTo>
                    <a:pt x="0" y="0"/>
                  </a:lnTo>
                  <a:close/>
                </a:path>
              </a:pathLst>
            </a:custGeom>
            <a:blipFill>
              <a:blip r:embed="rId4"/>
              <a:stretch>
                <a:fillRect/>
              </a:stretch>
            </a:blipFill>
          </p:spPr>
          <p:txBody>
            <a:bodyPr/>
            <a:lstStyle/>
            <a:p>
              <a:endParaRPr lang="de-DE"/>
            </a:p>
          </p:txBody>
        </p:sp>
        <p:sp>
          <p:nvSpPr>
            <p:cNvPr id="32" name="TextBox 32"/>
            <p:cNvSpPr txBox="1"/>
            <p:nvPr/>
          </p:nvSpPr>
          <p:spPr>
            <a:xfrm>
              <a:off x="339394" y="9071176"/>
              <a:ext cx="8437915" cy="3887175"/>
            </a:xfrm>
            <a:prstGeom prst="rect">
              <a:avLst/>
            </a:prstGeom>
          </p:spPr>
          <p:txBody>
            <a:bodyPr lIns="0" tIns="0" rIns="0" bIns="0" rtlCol="0" anchor="t">
              <a:spAutoFit/>
            </a:bodyPr>
            <a:lstStyle/>
            <a:p>
              <a:pPr algn="l">
                <a:lnSpc>
                  <a:spcPts val="2349"/>
                </a:lnSpc>
              </a:pPr>
              <a:r>
                <a:rPr lang="en-US" sz="1291" b="1">
                  <a:solidFill>
                    <a:srgbClr val="000000"/>
                  </a:solidFill>
                  <a:latin typeface="Poppins Bold"/>
                  <a:ea typeface="Poppins Bold"/>
                  <a:cs typeface="Poppins Bold"/>
                  <a:sym typeface="Poppins Bold"/>
                </a:rPr>
                <a:t>Drehe mit dem Tablet ein Video, in dem du zeigst, wie man einen Papierflieger faltet.</a:t>
              </a:r>
            </a:p>
            <a:p>
              <a:pPr marL="278752" lvl="1" indent="-139376" algn="l">
                <a:lnSpc>
                  <a:spcPts val="2349"/>
                </a:lnSpc>
                <a:buAutoNum type="arabicPeriod"/>
              </a:pPr>
              <a:r>
                <a:rPr lang="en-US" sz="1291">
                  <a:solidFill>
                    <a:srgbClr val="000000"/>
                  </a:solidFill>
                  <a:latin typeface="Poppins"/>
                  <a:ea typeface="Poppins"/>
                  <a:cs typeface="Poppins"/>
                  <a:sym typeface="Poppins"/>
                </a:rPr>
                <a:t> Lege alles bereit: Du brauchst ein Blatt Papier. </a:t>
              </a:r>
            </a:p>
            <a:p>
              <a:pPr marL="278752" lvl="1" indent="-139376" algn="l">
                <a:lnSpc>
                  <a:spcPts val="2349"/>
                </a:lnSpc>
                <a:buAutoNum type="arabicPeriod"/>
              </a:pPr>
              <a:r>
                <a:rPr lang="en-US" sz="1291">
                  <a:solidFill>
                    <a:srgbClr val="000000"/>
                  </a:solidFill>
                  <a:latin typeface="Poppins"/>
                  <a:ea typeface="Poppins"/>
                  <a:cs typeface="Poppins"/>
                  <a:sym typeface="Poppins"/>
                </a:rPr>
                <a:t> Übe die Falt-Schritte einmal, bevor du filmst.</a:t>
              </a:r>
            </a:p>
            <a:p>
              <a:pPr marL="278752" lvl="1" indent="-139376" algn="l">
                <a:lnSpc>
                  <a:spcPts val="2349"/>
                </a:lnSpc>
                <a:buAutoNum type="arabicPeriod"/>
              </a:pPr>
              <a:r>
                <a:rPr lang="en-US" sz="1291">
                  <a:solidFill>
                    <a:srgbClr val="000000"/>
                  </a:solidFill>
                  <a:latin typeface="Poppins"/>
                  <a:ea typeface="Poppins"/>
                  <a:cs typeface="Poppins"/>
                  <a:sym typeface="Poppins"/>
                </a:rPr>
                <a:t> Stelle das Tablet auf ein Stativ und achte darauf, dass man deine Hände gut sehen kann.</a:t>
              </a:r>
            </a:p>
            <a:p>
              <a:pPr marL="278752" lvl="1" indent="-139376" algn="l">
                <a:lnSpc>
                  <a:spcPts val="2349"/>
                </a:lnSpc>
                <a:buAutoNum type="arabicPeriod"/>
              </a:pPr>
              <a:r>
                <a:rPr lang="en-US" sz="1291">
                  <a:solidFill>
                    <a:srgbClr val="000000"/>
                  </a:solidFill>
                  <a:latin typeface="Poppins"/>
                  <a:ea typeface="Poppins"/>
                  <a:cs typeface="Poppins"/>
                  <a:sym typeface="Poppins"/>
                </a:rPr>
                <a:t> Beginne mit einer kurzen Begrüßung, zum Beispiel: „Hallo, ich zeige euch heute, wie man einen Papierflieger bastelt.“</a:t>
              </a:r>
            </a:p>
            <a:p>
              <a:pPr marL="278752" lvl="1" indent="-139376" algn="l">
                <a:lnSpc>
                  <a:spcPts val="2349"/>
                </a:lnSpc>
                <a:buAutoNum type="arabicPeriod"/>
              </a:pPr>
              <a:r>
                <a:rPr lang="en-US" sz="1291">
                  <a:solidFill>
                    <a:srgbClr val="000000"/>
                  </a:solidFill>
                  <a:latin typeface="Poppins"/>
                  <a:ea typeface="Poppins"/>
                  <a:cs typeface="Poppins"/>
                  <a:sym typeface="Poppins"/>
                </a:rPr>
                <a:t> Falte Schritt für Schritt und erkläre genau, was du tust.</a:t>
              </a:r>
            </a:p>
            <a:p>
              <a:pPr marL="278752" lvl="1" indent="-139376" algn="l">
                <a:lnSpc>
                  <a:spcPts val="2349"/>
                </a:lnSpc>
                <a:buAutoNum type="arabicPeriod"/>
              </a:pPr>
              <a:r>
                <a:rPr lang="en-US" sz="1291">
                  <a:solidFill>
                    <a:srgbClr val="000000"/>
                  </a:solidFill>
                  <a:latin typeface="Poppins"/>
                  <a:ea typeface="Poppins"/>
                  <a:cs typeface="Poppins"/>
                  <a:sym typeface="Poppins"/>
                </a:rPr>
                <a:t> Zeige dein Ergebnis und verabschiede dich freundlich.</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1866</Words>
  <Application>Microsoft Macintosh PowerPoint</Application>
  <PresentationFormat>Benutzerdefiniert</PresentationFormat>
  <Paragraphs>391</Paragraphs>
  <Slides>15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Poppins Bold</vt:lpstr>
      <vt:lpstr>Poppins Italics</vt:lpstr>
      <vt:lpstr>Lexend Deca</vt:lpstr>
      <vt:lpstr>Poppins</vt:lpstr>
      <vt:lpstr>Calibri</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Profiaufträge Modul 1-4</dc:title>
  <cp:lastModifiedBy>Marion Weigelt</cp:lastModifiedBy>
  <cp:revision>1</cp:revision>
  <dcterms:created xsi:type="dcterms:W3CDTF">2006-08-16T00:00:00Z</dcterms:created>
  <dcterms:modified xsi:type="dcterms:W3CDTF">2026-03-17T13:38:18Z</dcterms:modified>
  <dc:identifier>DAHENYL5YZ0</dc:identifier>
</cp:coreProperties>
</file>