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7556500" cy="10693400"/>
  <p:notesSz cx="6858000" cy="9144000"/>
  <p:embeddedFontLst>
    <p:embeddedFont>
      <p:font typeface="Arimo" panose="020B0604020202020204" pitchFamily="34" charset="0"/>
      <p:regular r:id="rId10"/>
    </p:embeddedFont>
    <p:embeddedFont>
      <p:font typeface="Lexend Deca" pitchFamily="2" charset="77"/>
      <p:regular r:id="rId11"/>
      <p:bold r:id="rId12"/>
    </p:embeddedFont>
    <p:embeddedFont>
      <p:font typeface="Poppins" pitchFamily="2" charset="77"/>
      <p:regular r:id="rId13"/>
      <p:bold r:id="rId14"/>
      <p:italic r:id="rId15"/>
      <p:boldItalic r:id="rId16"/>
    </p:embeddedFont>
    <p:embeddedFont>
      <p:font typeface="Poppins Bold"/>
      <p:regular r:id="rId17"/>
      <p:bold r:id="rId18"/>
    </p:embeddedFont>
    <p:embeddedFont>
      <p:font typeface="Poppins Italics" pitchFamily="2" charset="77"/>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77" d="100"/>
          <a:sy n="77" d="100"/>
        </p:scale>
        <p:origin x="35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bycs.link/HCHCyP" TargetMode="External"/><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rdaudiothek.de/episode/urn:ard:episode:6c4c512216ba2e4c/"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sv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14.sv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png"/><Relationship Id="rId5"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hyperlink" Target="https://chatgpt.com/s/m_695c55534e788191a76cbddf47bbcfb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sv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1552" y="1301492"/>
            <a:ext cx="6776139" cy="570756"/>
            <a:chOff x="0" y="0"/>
            <a:chExt cx="2437255" cy="205290"/>
          </a:xfrm>
        </p:grpSpPr>
        <p:sp>
          <p:nvSpPr>
            <p:cNvPr id="3" name="Freeform 3"/>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4" name="TextBox 4"/>
            <p:cNvSpPr txBox="1"/>
            <p:nvPr/>
          </p:nvSpPr>
          <p:spPr>
            <a:xfrm>
              <a:off x="0" y="-28575"/>
              <a:ext cx="2437255" cy="233865"/>
            </a:xfrm>
            <a:prstGeom prst="rect">
              <a:avLst/>
            </a:prstGeom>
          </p:spPr>
          <p:txBody>
            <a:bodyPr lIns="50616" tIns="50616" rIns="50616" bIns="50616" rtlCol="0" anchor="ctr"/>
            <a:lstStyle/>
            <a:p>
              <a:pPr algn="ctr">
                <a:lnSpc>
                  <a:spcPts val="1680"/>
                </a:lnSpc>
              </a:pPr>
              <a:endParaRPr/>
            </a:p>
          </p:txBody>
        </p:sp>
      </p:grpSp>
      <p:sp>
        <p:nvSpPr>
          <p:cNvPr id="5" name="Freeform 5"/>
          <p:cNvSpPr/>
          <p:nvPr/>
        </p:nvSpPr>
        <p:spPr>
          <a:xfrm>
            <a:off x="1300989" y="448112"/>
            <a:ext cx="5117238" cy="3494802"/>
          </a:xfrm>
          <a:custGeom>
            <a:avLst/>
            <a:gdLst/>
            <a:ahLst/>
            <a:cxnLst/>
            <a:rect l="l" t="t" r="r" b="b"/>
            <a:pathLst>
              <a:path w="5117238" h="3494802">
                <a:moveTo>
                  <a:pt x="0" y="0"/>
                </a:moveTo>
                <a:lnTo>
                  <a:pt x="5117238" y="0"/>
                </a:lnTo>
                <a:lnTo>
                  <a:pt x="5117238" y="3494802"/>
                </a:lnTo>
                <a:lnTo>
                  <a:pt x="0" y="3494802"/>
                </a:lnTo>
                <a:lnTo>
                  <a:pt x="0" y="0"/>
                </a:lnTo>
                <a:close/>
              </a:path>
            </a:pathLst>
          </a:custGeom>
          <a:blipFill>
            <a:blip r:embed="rId2"/>
            <a:stretch>
              <a:fillRect/>
            </a:stretch>
          </a:blipFill>
        </p:spPr>
        <p:txBody>
          <a:bodyPr/>
          <a:lstStyle/>
          <a:p>
            <a:endParaRPr lang="de-DE"/>
          </a:p>
        </p:txBody>
      </p:sp>
      <p:grpSp>
        <p:nvGrpSpPr>
          <p:cNvPr id="6" name="Group 6"/>
          <p:cNvGrpSpPr/>
          <p:nvPr/>
        </p:nvGrpSpPr>
        <p:grpSpPr>
          <a:xfrm>
            <a:off x="391552" y="303802"/>
            <a:ext cx="6812592" cy="4883754"/>
            <a:chOff x="0" y="0"/>
            <a:chExt cx="2441479" cy="1750227"/>
          </a:xfrm>
        </p:grpSpPr>
        <p:sp>
          <p:nvSpPr>
            <p:cNvPr id="7" name="Freeform 7"/>
            <p:cNvSpPr/>
            <p:nvPr/>
          </p:nvSpPr>
          <p:spPr>
            <a:xfrm>
              <a:off x="0" y="0"/>
              <a:ext cx="2441479" cy="1750227"/>
            </a:xfrm>
            <a:custGeom>
              <a:avLst/>
              <a:gdLst/>
              <a:ahLst/>
              <a:cxnLst/>
              <a:rect l="l" t="t" r="r" b="b"/>
              <a:pathLst>
                <a:path w="2441479" h="1750227">
                  <a:moveTo>
                    <a:pt x="22728" y="0"/>
                  </a:moveTo>
                  <a:lnTo>
                    <a:pt x="2418751" y="0"/>
                  </a:lnTo>
                  <a:cubicBezTo>
                    <a:pt x="2431304" y="0"/>
                    <a:pt x="2441479" y="10176"/>
                    <a:pt x="2441479" y="22728"/>
                  </a:cubicBezTo>
                  <a:lnTo>
                    <a:pt x="2441479" y="1727499"/>
                  </a:lnTo>
                  <a:cubicBezTo>
                    <a:pt x="2441479" y="1740051"/>
                    <a:pt x="2431304" y="1750227"/>
                    <a:pt x="2418751" y="1750227"/>
                  </a:cubicBezTo>
                  <a:lnTo>
                    <a:pt x="22728" y="1750227"/>
                  </a:lnTo>
                  <a:cubicBezTo>
                    <a:pt x="10176" y="1750227"/>
                    <a:pt x="0" y="1740051"/>
                    <a:pt x="0" y="1727499"/>
                  </a:cubicBezTo>
                  <a:lnTo>
                    <a:pt x="0" y="22728"/>
                  </a:lnTo>
                  <a:cubicBezTo>
                    <a:pt x="0" y="10176"/>
                    <a:pt x="10176" y="0"/>
                    <a:pt x="22728" y="0"/>
                  </a:cubicBezTo>
                  <a:close/>
                </a:path>
              </a:pathLst>
            </a:custGeom>
            <a:solidFill>
              <a:srgbClr val="FFFFFF"/>
            </a:solidFill>
            <a:ln w="9525" cap="sq">
              <a:solidFill>
                <a:srgbClr val="000000"/>
              </a:solidFill>
              <a:prstDash val="solid"/>
              <a:miter/>
            </a:ln>
          </p:spPr>
          <p:txBody>
            <a:bodyPr/>
            <a:lstStyle/>
            <a:p>
              <a:endParaRPr lang="de-DE"/>
            </a:p>
          </p:txBody>
        </p:sp>
        <p:sp>
          <p:nvSpPr>
            <p:cNvPr id="8" name="TextBox 8"/>
            <p:cNvSpPr txBox="1"/>
            <p:nvPr/>
          </p:nvSpPr>
          <p:spPr>
            <a:xfrm>
              <a:off x="0" y="-28575"/>
              <a:ext cx="2441479" cy="1778802"/>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9" name="Group 9"/>
          <p:cNvGrpSpPr/>
          <p:nvPr/>
        </p:nvGrpSpPr>
        <p:grpSpPr>
          <a:xfrm>
            <a:off x="403240" y="300678"/>
            <a:ext cx="6783056" cy="1571570"/>
            <a:chOff x="0" y="0"/>
            <a:chExt cx="2439743" cy="565265"/>
          </a:xfrm>
        </p:grpSpPr>
        <p:sp>
          <p:nvSpPr>
            <p:cNvPr id="10" name="Freeform 10"/>
            <p:cNvSpPr/>
            <p:nvPr/>
          </p:nvSpPr>
          <p:spPr>
            <a:xfrm>
              <a:off x="0" y="0"/>
              <a:ext cx="2439743" cy="565265"/>
            </a:xfrm>
            <a:custGeom>
              <a:avLst/>
              <a:gdLst/>
              <a:ahLst/>
              <a:cxnLst/>
              <a:rect l="l" t="t" r="r" b="b"/>
              <a:pathLst>
                <a:path w="2439743" h="565265">
                  <a:moveTo>
                    <a:pt x="22827" y="0"/>
                  </a:moveTo>
                  <a:lnTo>
                    <a:pt x="2416915" y="0"/>
                  </a:lnTo>
                  <a:cubicBezTo>
                    <a:pt x="2429523" y="0"/>
                    <a:pt x="2439743" y="10220"/>
                    <a:pt x="2439743" y="22827"/>
                  </a:cubicBezTo>
                  <a:lnTo>
                    <a:pt x="2439743" y="542438"/>
                  </a:lnTo>
                  <a:cubicBezTo>
                    <a:pt x="2439743" y="555045"/>
                    <a:pt x="2429523" y="565265"/>
                    <a:pt x="2416915" y="565265"/>
                  </a:cubicBezTo>
                  <a:lnTo>
                    <a:pt x="22827" y="565265"/>
                  </a:lnTo>
                  <a:cubicBezTo>
                    <a:pt x="10220" y="565265"/>
                    <a:pt x="0" y="555045"/>
                    <a:pt x="0" y="542438"/>
                  </a:cubicBezTo>
                  <a:lnTo>
                    <a:pt x="0" y="22827"/>
                  </a:lnTo>
                  <a:cubicBezTo>
                    <a:pt x="0" y="10220"/>
                    <a:pt x="10220" y="0"/>
                    <a:pt x="22827"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1" name="TextBox 11"/>
            <p:cNvSpPr txBox="1"/>
            <p:nvPr/>
          </p:nvSpPr>
          <p:spPr>
            <a:xfrm>
              <a:off x="0" y="-28575"/>
              <a:ext cx="2439743" cy="593840"/>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12" name="Group 12"/>
          <p:cNvGrpSpPr/>
          <p:nvPr/>
        </p:nvGrpSpPr>
        <p:grpSpPr>
          <a:xfrm>
            <a:off x="400778" y="1457342"/>
            <a:ext cx="6785985" cy="556285"/>
            <a:chOff x="0" y="0"/>
            <a:chExt cx="2440796" cy="200086"/>
          </a:xfrm>
        </p:grpSpPr>
        <p:sp>
          <p:nvSpPr>
            <p:cNvPr id="13" name="Freeform 13"/>
            <p:cNvSpPr/>
            <p:nvPr/>
          </p:nvSpPr>
          <p:spPr>
            <a:xfrm>
              <a:off x="0" y="0"/>
              <a:ext cx="2440796" cy="200086"/>
            </a:xfrm>
            <a:custGeom>
              <a:avLst/>
              <a:gdLst/>
              <a:ahLst/>
              <a:cxnLst/>
              <a:rect l="l" t="t" r="r" b="b"/>
              <a:pathLst>
                <a:path w="2440796" h="200086">
                  <a:moveTo>
                    <a:pt x="0" y="0"/>
                  </a:moveTo>
                  <a:lnTo>
                    <a:pt x="2440796" y="0"/>
                  </a:lnTo>
                  <a:lnTo>
                    <a:pt x="2440796" y="200086"/>
                  </a:lnTo>
                  <a:lnTo>
                    <a:pt x="0" y="200086"/>
                  </a:lnTo>
                  <a:close/>
                </a:path>
              </a:pathLst>
            </a:custGeom>
            <a:solidFill>
              <a:srgbClr val="FFFFFF"/>
            </a:solidFill>
          </p:spPr>
          <p:txBody>
            <a:bodyPr/>
            <a:lstStyle/>
            <a:p>
              <a:endParaRPr lang="de-DE"/>
            </a:p>
          </p:txBody>
        </p:sp>
        <p:sp>
          <p:nvSpPr>
            <p:cNvPr id="14" name="TextBox 14"/>
            <p:cNvSpPr txBox="1"/>
            <p:nvPr/>
          </p:nvSpPr>
          <p:spPr>
            <a:xfrm>
              <a:off x="0" y="-28575"/>
              <a:ext cx="2440796" cy="228661"/>
            </a:xfrm>
            <a:prstGeom prst="rect">
              <a:avLst/>
            </a:prstGeom>
          </p:spPr>
          <p:txBody>
            <a:bodyPr lIns="50616" tIns="50616" rIns="50616" bIns="50616" rtlCol="0" anchor="ctr"/>
            <a:lstStyle/>
            <a:p>
              <a:pPr algn="ctr">
                <a:lnSpc>
                  <a:spcPts val="1680"/>
                </a:lnSpc>
              </a:pPr>
              <a:endParaRPr/>
            </a:p>
          </p:txBody>
        </p:sp>
      </p:grpSp>
      <p:pic>
        <p:nvPicPr>
          <p:cNvPr id="15" name="Picture 15"/>
          <p:cNvPicPr>
            <a:picLocks noChangeAspect="1"/>
          </p:cNvPicPr>
          <p:nvPr/>
        </p:nvPicPr>
        <p:blipFill>
          <a:blip r:embed="rId3"/>
          <a:stretch>
            <a:fillRect/>
          </a:stretch>
        </p:blipFill>
        <p:spPr>
          <a:xfrm>
            <a:off x="415058" y="1945719"/>
            <a:ext cx="2195473" cy="2195473"/>
          </a:xfrm>
          <a:prstGeom prst="rect">
            <a:avLst/>
          </a:prstGeom>
        </p:spPr>
      </p:pic>
      <p:sp>
        <p:nvSpPr>
          <p:cNvPr id="16" name="Freeform 16"/>
          <p:cNvSpPr/>
          <p:nvPr/>
        </p:nvSpPr>
        <p:spPr>
          <a:xfrm>
            <a:off x="531419" y="1509387"/>
            <a:ext cx="270925" cy="326416"/>
          </a:xfrm>
          <a:custGeom>
            <a:avLst/>
            <a:gdLst/>
            <a:ahLst/>
            <a:cxnLst/>
            <a:rect l="l" t="t" r="r" b="b"/>
            <a:pathLst>
              <a:path w="270925" h="326416">
                <a:moveTo>
                  <a:pt x="0" y="0"/>
                </a:moveTo>
                <a:lnTo>
                  <a:pt x="270925" y="0"/>
                </a:lnTo>
                <a:lnTo>
                  <a:pt x="270925" y="326416"/>
                </a:lnTo>
                <a:lnTo>
                  <a:pt x="0" y="326416"/>
                </a:lnTo>
                <a:lnTo>
                  <a:pt x="0" y="0"/>
                </a:lnTo>
                <a:close/>
              </a:path>
            </a:pathLst>
          </a:custGeom>
          <a:blipFill>
            <a:blip r:embed="rId4"/>
            <a:stretch>
              <a:fillRect/>
            </a:stretch>
          </a:blipFill>
        </p:spPr>
        <p:txBody>
          <a:bodyPr/>
          <a:lstStyle/>
          <a:p>
            <a:endParaRPr lang="de-DE"/>
          </a:p>
        </p:txBody>
      </p:sp>
      <p:grpSp>
        <p:nvGrpSpPr>
          <p:cNvPr id="17" name="Group 17"/>
          <p:cNvGrpSpPr/>
          <p:nvPr/>
        </p:nvGrpSpPr>
        <p:grpSpPr>
          <a:xfrm>
            <a:off x="2597858" y="2128675"/>
            <a:ext cx="4482025" cy="2974596"/>
            <a:chOff x="0" y="0"/>
            <a:chExt cx="1606256" cy="1066028"/>
          </a:xfrm>
        </p:grpSpPr>
        <p:sp>
          <p:nvSpPr>
            <p:cNvPr id="18" name="Freeform 18"/>
            <p:cNvSpPr/>
            <p:nvPr/>
          </p:nvSpPr>
          <p:spPr>
            <a:xfrm>
              <a:off x="0" y="0"/>
              <a:ext cx="1606256" cy="1066028"/>
            </a:xfrm>
            <a:custGeom>
              <a:avLst/>
              <a:gdLst/>
              <a:ahLst/>
              <a:cxnLst/>
              <a:rect l="l" t="t" r="r" b="b"/>
              <a:pathLst>
                <a:path w="1606256" h="1066028">
                  <a:moveTo>
                    <a:pt x="24183" y="0"/>
                  </a:moveTo>
                  <a:lnTo>
                    <a:pt x="1582074" y="0"/>
                  </a:lnTo>
                  <a:cubicBezTo>
                    <a:pt x="1595430" y="0"/>
                    <a:pt x="1606256" y="10827"/>
                    <a:pt x="1606256" y="24183"/>
                  </a:cubicBezTo>
                  <a:lnTo>
                    <a:pt x="1606256" y="1041845"/>
                  </a:lnTo>
                  <a:cubicBezTo>
                    <a:pt x="1606256" y="1055201"/>
                    <a:pt x="1595430" y="1066028"/>
                    <a:pt x="1582074" y="1066028"/>
                  </a:cubicBezTo>
                  <a:lnTo>
                    <a:pt x="24183" y="1066028"/>
                  </a:lnTo>
                  <a:cubicBezTo>
                    <a:pt x="10827" y="1066028"/>
                    <a:pt x="0" y="1055201"/>
                    <a:pt x="0" y="1041845"/>
                  </a:cubicBezTo>
                  <a:lnTo>
                    <a:pt x="0" y="24183"/>
                  </a:lnTo>
                  <a:cubicBezTo>
                    <a:pt x="0" y="10827"/>
                    <a:pt x="10827" y="0"/>
                    <a:pt x="24183" y="0"/>
                  </a:cubicBezTo>
                  <a:close/>
                </a:path>
              </a:pathLst>
            </a:custGeom>
            <a:solidFill>
              <a:srgbClr val="FFFFFF"/>
            </a:solidFill>
            <a:ln w="9525" cap="sq">
              <a:solidFill>
                <a:srgbClr val="000000"/>
              </a:solidFill>
              <a:prstDash val="solid"/>
              <a:miter/>
            </a:ln>
          </p:spPr>
          <p:txBody>
            <a:bodyPr/>
            <a:lstStyle/>
            <a:p>
              <a:endParaRPr lang="de-DE"/>
            </a:p>
          </p:txBody>
        </p:sp>
        <p:sp>
          <p:nvSpPr>
            <p:cNvPr id="19" name="TextBox 19"/>
            <p:cNvSpPr txBox="1"/>
            <p:nvPr/>
          </p:nvSpPr>
          <p:spPr>
            <a:xfrm>
              <a:off x="0" y="-28575"/>
              <a:ext cx="1606256" cy="1094603"/>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sp>
        <p:nvSpPr>
          <p:cNvPr id="20" name="TextBox 20"/>
          <p:cNvSpPr txBox="1"/>
          <p:nvPr/>
        </p:nvSpPr>
        <p:spPr>
          <a:xfrm>
            <a:off x="922950" y="1506263"/>
            <a:ext cx="5749796" cy="507364"/>
          </a:xfrm>
          <a:prstGeom prst="rect">
            <a:avLst/>
          </a:prstGeom>
        </p:spPr>
        <p:txBody>
          <a:bodyPr lIns="0" tIns="0" rIns="0" bIns="0" rtlCol="0" anchor="t">
            <a:spAutoFit/>
          </a:bodyPr>
          <a:lstStyle/>
          <a:p>
            <a:pPr algn="l">
              <a:lnSpc>
                <a:spcPts val="1960"/>
              </a:lnSpc>
            </a:pPr>
            <a:r>
              <a:rPr lang="en-US" sz="1400">
                <a:solidFill>
                  <a:srgbClr val="000000"/>
                </a:solidFill>
                <a:latin typeface="Poppins"/>
                <a:ea typeface="Poppins"/>
                <a:cs typeface="Poppins"/>
                <a:sym typeface="Poppins"/>
              </a:rPr>
              <a:t>Scanne den QR-Code. Um was geht es in der Geschichte? </a:t>
            </a:r>
          </a:p>
          <a:p>
            <a:pPr algn="l">
              <a:lnSpc>
                <a:spcPts val="1960"/>
              </a:lnSpc>
              <a:spcBef>
                <a:spcPct val="0"/>
              </a:spcBef>
            </a:pPr>
            <a:r>
              <a:rPr lang="en-US" sz="1400">
                <a:solidFill>
                  <a:srgbClr val="000000"/>
                </a:solidFill>
                <a:latin typeface="Poppins"/>
                <a:ea typeface="Poppins"/>
                <a:cs typeface="Poppins"/>
                <a:sym typeface="Poppins"/>
              </a:rPr>
              <a:t>Male oder schreibe.</a:t>
            </a:r>
          </a:p>
        </p:txBody>
      </p:sp>
      <p:sp>
        <p:nvSpPr>
          <p:cNvPr id="21" name="TextBox 21"/>
          <p:cNvSpPr txBox="1"/>
          <p:nvPr/>
        </p:nvSpPr>
        <p:spPr>
          <a:xfrm>
            <a:off x="666882" y="375154"/>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QR-Code scannen  Genu zuhören (1)</a:t>
            </a:r>
          </a:p>
        </p:txBody>
      </p:sp>
      <p:grpSp>
        <p:nvGrpSpPr>
          <p:cNvPr id="22" name="Group 22"/>
          <p:cNvGrpSpPr/>
          <p:nvPr/>
        </p:nvGrpSpPr>
        <p:grpSpPr>
          <a:xfrm>
            <a:off x="531419" y="4104839"/>
            <a:ext cx="1896156" cy="1074242"/>
            <a:chOff x="0" y="0"/>
            <a:chExt cx="2528208" cy="1432323"/>
          </a:xfrm>
        </p:grpSpPr>
        <p:sp>
          <p:nvSpPr>
            <p:cNvPr id="23" name="Freeform 23"/>
            <p:cNvSpPr/>
            <p:nvPr/>
          </p:nvSpPr>
          <p:spPr>
            <a:xfrm>
              <a:off x="1293853" y="127425"/>
              <a:ext cx="1234355" cy="588736"/>
            </a:xfrm>
            <a:custGeom>
              <a:avLst/>
              <a:gdLst/>
              <a:ahLst/>
              <a:cxnLst/>
              <a:rect l="l" t="t" r="r" b="b"/>
              <a:pathLst>
                <a:path w="1234355" h="588736">
                  <a:moveTo>
                    <a:pt x="0" y="0"/>
                  </a:moveTo>
                  <a:lnTo>
                    <a:pt x="1234355" y="0"/>
                  </a:lnTo>
                  <a:lnTo>
                    <a:pt x="1234355" y="588737"/>
                  </a:lnTo>
                  <a:lnTo>
                    <a:pt x="0" y="588737"/>
                  </a:lnTo>
                  <a:lnTo>
                    <a:pt x="0" y="0"/>
                  </a:lnTo>
                  <a:close/>
                </a:path>
              </a:pathLst>
            </a:custGeom>
            <a:blipFill>
              <a:blip r:embed="rId5"/>
              <a:stretch>
                <a:fillRect/>
              </a:stretch>
            </a:blipFill>
          </p:spPr>
          <p:txBody>
            <a:bodyPr/>
            <a:lstStyle/>
            <a:p>
              <a:endParaRPr lang="de-DE"/>
            </a:p>
          </p:txBody>
        </p:sp>
        <p:sp>
          <p:nvSpPr>
            <p:cNvPr id="24" name="Freeform 24"/>
            <p:cNvSpPr/>
            <p:nvPr/>
          </p:nvSpPr>
          <p:spPr>
            <a:xfrm flipH="1">
              <a:off x="0" y="0"/>
              <a:ext cx="1432323" cy="1432323"/>
            </a:xfrm>
            <a:custGeom>
              <a:avLst/>
              <a:gdLst/>
              <a:ahLst/>
              <a:cxnLst/>
              <a:rect l="l" t="t" r="r" b="b"/>
              <a:pathLst>
                <a:path w="1432323" h="1432323">
                  <a:moveTo>
                    <a:pt x="1432323" y="0"/>
                  </a:moveTo>
                  <a:lnTo>
                    <a:pt x="0" y="0"/>
                  </a:lnTo>
                  <a:lnTo>
                    <a:pt x="0" y="1432323"/>
                  </a:lnTo>
                  <a:lnTo>
                    <a:pt x="1432323" y="1432323"/>
                  </a:lnTo>
                  <a:lnTo>
                    <a:pt x="1432323" y="0"/>
                  </a:lnTo>
                  <a:close/>
                </a:path>
              </a:pathLst>
            </a:custGeom>
            <a:blipFill>
              <a:blip r:embed="rId6"/>
              <a:stretch>
                <a:fillRect/>
              </a:stretch>
            </a:blipFill>
          </p:spPr>
          <p:txBody>
            <a:bodyPr/>
            <a:lstStyle/>
            <a:p>
              <a:endParaRPr lang="de-DE"/>
            </a:p>
          </p:txBody>
        </p:sp>
      </p:grpSp>
      <p:sp>
        <p:nvSpPr>
          <p:cNvPr id="25" name="TextBox 25"/>
          <p:cNvSpPr txBox="1"/>
          <p:nvPr/>
        </p:nvSpPr>
        <p:spPr>
          <a:xfrm>
            <a:off x="804260" y="3923864"/>
            <a:ext cx="1417070" cy="170408"/>
          </a:xfrm>
          <a:prstGeom prst="rect">
            <a:avLst/>
          </a:prstGeom>
        </p:spPr>
        <p:txBody>
          <a:bodyPr lIns="0" tIns="0" rIns="0" bIns="0" rtlCol="0" anchor="t">
            <a:spAutoFit/>
          </a:bodyPr>
          <a:lstStyle/>
          <a:p>
            <a:pPr algn="l">
              <a:lnSpc>
                <a:spcPts val="1398"/>
              </a:lnSpc>
            </a:pPr>
            <a:r>
              <a:rPr lang="en-US" sz="999" u="sng">
                <a:solidFill>
                  <a:srgbClr val="000000"/>
                </a:solidFill>
                <a:latin typeface="Arimo"/>
                <a:ea typeface="Arimo"/>
                <a:cs typeface="Arimo"/>
                <a:sym typeface="Arimo"/>
                <a:hlinkClick r:id="rId7" tooltip="https://bycs.link/HCHCyP"/>
              </a:rPr>
              <a:t>https://bycs.link/HCHCyP</a:t>
            </a:r>
          </a:p>
        </p:txBody>
      </p:sp>
      <p:sp>
        <p:nvSpPr>
          <p:cNvPr id="26" name="Freeform 26"/>
          <p:cNvSpPr/>
          <p:nvPr/>
        </p:nvSpPr>
        <p:spPr>
          <a:xfrm>
            <a:off x="5863739" y="1565833"/>
            <a:ext cx="629680" cy="629680"/>
          </a:xfrm>
          <a:custGeom>
            <a:avLst/>
            <a:gdLst/>
            <a:ahLst/>
            <a:cxnLst/>
            <a:rect l="l" t="t" r="r" b="b"/>
            <a:pathLst>
              <a:path w="629680" h="629680">
                <a:moveTo>
                  <a:pt x="0" y="0"/>
                </a:moveTo>
                <a:lnTo>
                  <a:pt x="629680" y="0"/>
                </a:lnTo>
                <a:lnTo>
                  <a:pt x="629680" y="629680"/>
                </a:lnTo>
                <a:lnTo>
                  <a:pt x="0" y="629680"/>
                </a:lnTo>
                <a:lnTo>
                  <a:pt x="0" y="0"/>
                </a:lnTo>
                <a:close/>
              </a:path>
            </a:pathLst>
          </a:custGeom>
          <a:blipFill>
            <a:blip r:embed="rId8"/>
            <a:stretch>
              <a:fillRect/>
            </a:stretch>
          </a:blipFill>
          <a:ln cap="sq">
            <a:noFill/>
            <a:prstDash val="solid"/>
            <a:miter/>
          </a:ln>
        </p:spPr>
        <p:txBody>
          <a:bodyPr/>
          <a:lstStyle/>
          <a:p>
            <a:endParaRPr lang="de-DE"/>
          </a:p>
        </p:txBody>
      </p:sp>
      <p:sp>
        <p:nvSpPr>
          <p:cNvPr id="27" name="Freeform 27"/>
          <p:cNvSpPr/>
          <p:nvPr/>
        </p:nvSpPr>
        <p:spPr>
          <a:xfrm rot="-76621">
            <a:off x="6104123" y="1586799"/>
            <a:ext cx="386535" cy="386535"/>
          </a:xfrm>
          <a:custGeom>
            <a:avLst/>
            <a:gdLst/>
            <a:ahLst/>
            <a:cxnLst/>
            <a:rect l="l" t="t" r="r" b="b"/>
            <a:pathLst>
              <a:path w="386535" h="386535">
                <a:moveTo>
                  <a:pt x="0" y="0"/>
                </a:moveTo>
                <a:lnTo>
                  <a:pt x="386535" y="0"/>
                </a:lnTo>
                <a:lnTo>
                  <a:pt x="386535" y="386535"/>
                </a:lnTo>
                <a:lnTo>
                  <a:pt x="0" y="386535"/>
                </a:lnTo>
                <a:lnTo>
                  <a:pt x="0" y="0"/>
                </a:lnTo>
                <a:close/>
              </a:path>
            </a:pathLst>
          </a:custGeom>
          <a:blipFill>
            <a:blip r:embed="rId9"/>
            <a:stretch>
              <a:fillRect/>
            </a:stretch>
          </a:blipFill>
          <a:ln cap="sq">
            <a:noFill/>
            <a:prstDash val="solid"/>
            <a:miter/>
          </a:ln>
        </p:spPr>
        <p:txBody>
          <a:bodyPr/>
          <a:lstStyle/>
          <a:p>
            <a:endParaRPr lang="de-DE"/>
          </a:p>
        </p:txBody>
      </p:sp>
      <p:sp>
        <p:nvSpPr>
          <p:cNvPr id="28" name="Freeform 28"/>
          <p:cNvSpPr/>
          <p:nvPr/>
        </p:nvSpPr>
        <p:spPr>
          <a:xfrm>
            <a:off x="6336359" y="1509387"/>
            <a:ext cx="666188" cy="666188"/>
          </a:xfrm>
          <a:custGeom>
            <a:avLst/>
            <a:gdLst/>
            <a:ahLst/>
            <a:cxnLst/>
            <a:rect l="l" t="t" r="r" b="b"/>
            <a:pathLst>
              <a:path w="666188" h="666188">
                <a:moveTo>
                  <a:pt x="0" y="0"/>
                </a:moveTo>
                <a:lnTo>
                  <a:pt x="666188" y="0"/>
                </a:lnTo>
                <a:lnTo>
                  <a:pt x="666188" y="666188"/>
                </a:lnTo>
                <a:lnTo>
                  <a:pt x="0" y="666188"/>
                </a:lnTo>
                <a:lnTo>
                  <a:pt x="0" y="0"/>
                </a:lnTo>
                <a:close/>
              </a:path>
            </a:pathLst>
          </a:custGeom>
          <a:blipFill>
            <a:blip r:embed="rId10"/>
            <a:stretch>
              <a:fillRect/>
            </a:stretch>
          </a:blipFill>
        </p:spPr>
        <p:txBody>
          <a:bodyPr/>
          <a:lstStyle/>
          <a:p>
            <a:endParaRPr lang="de-DE"/>
          </a:p>
        </p:txBody>
      </p:sp>
      <p:sp>
        <p:nvSpPr>
          <p:cNvPr id="29" name="Freeform 29"/>
          <p:cNvSpPr/>
          <p:nvPr/>
        </p:nvSpPr>
        <p:spPr>
          <a:xfrm rot="-76621">
            <a:off x="6606389" y="1543692"/>
            <a:ext cx="398354" cy="398354"/>
          </a:xfrm>
          <a:custGeom>
            <a:avLst/>
            <a:gdLst/>
            <a:ahLst/>
            <a:cxnLst/>
            <a:rect l="l" t="t" r="r" b="b"/>
            <a:pathLst>
              <a:path w="398354" h="398354">
                <a:moveTo>
                  <a:pt x="0" y="0"/>
                </a:moveTo>
                <a:lnTo>
                  <a:pt x="398354" y="0"/>
                </a:lnTo>
                <a:lnTo>
                  <a:pt x="398354" y="398355"/>
                </a:lnTo>
                <a:lnTo>
                  <a:pt x="0" y="398355"/>
                </a:lnTo>
                <a:lnTo>
                  <a:pt x="0" y="0"/>
                </a:lnTo>
                <a:close/>
              </a:path>
            </a:pathLst>
          </a:custGeom>
          <a:blipFill>
            <a:blip r:embed="rId9"/>
            <a:stretch>
              <a:fillRect/>
            </a:stretch>
          </a:blipFill>
          <a:ln cap="sq">
            <a:noFill/>
            <a:prstDash val="solid"/>
            <a:miter/>
          </a:ln>
        </p:spPr>
        <p:txBody>
          <a:bodyPr/>
          <a:lstStyle/>
          <a:p>
            <a:endParaRPr lang="de-DE"/>
          </a:p>
        </p:txBody>
      </p:sp>
      <p:sp>
        <p:nvSpPr>
          <p:cNvPr id="30" name="Freeform 30"/>
          <p:cNvSpPr/>
          <p:nvPr/>
        </p:nvSpPr>
        <p:spPr>
          <a:xfrm rot="6868949">
            <a:off x="439421" y="3906210"/>
            <a:ext cx="268709" cy="278095"/>
          </a:xfrm>
          <a:custGeom>
            <a:avLst/>
            <a:gdLst/>
            <a:ahLst/>
            <a:cxnLst/>
            <a:rect l="l" t="t" r="r" b="b"/>
            <a:pathLst>
              <a:path w="268709" h="278095">
                <a:moveTo>
                  <a:pt x="0" y="0"/>
                </a:moveTo>
                <a:lnTo>
                  <a:pt x="268710" y="0"/>
                </a:lnTo>
                <a:lnTo>
                  <a:pt x="268710" y="278095"/>
                </a:lnTo>
                <a:lnTo>
                  <a:pt x="0" y="278095"/>
                </a:lnTo>
                <a:lnTo>
                  <a:pt x="0" y="0"/>
                </a:lnTo>
                <a:close/>
              </a:path>
            </a:pathLst>
          </a:custGeom>
          <a:blipFill>
            <a:blip r:embed="rId11"/>
            <a:stretch>
              <a:fillRect/>
            </a:stretch>
          </a:blipFill>
        </p:spPr>
        <p:txBody>
          <a:bodyPr/>
          <a:lstStyle/>
          <a:p>
            <a:endParaRPr lang="de-DE"/>
          </a:p>
        </p:txBody>
      </p:sp>
      <p:grpSp>
        <p:nvGrpSpPr>
          <p:cNvPr id="31" name="Group 31"/>
          <p:cNvGrpSpPr/>
          <p:nvPr/>
        </p:nvGrpSpPr>
        <p:grpSpPr>
          <a:xfrm>
            <a:off x="5632906" y="453820"/>
            <a:ext cx="1514200" cy="1008836"/>
            <a:chOff x="0" y="0"/>
            <a:chExt cx="2018933" cy="1345114"/>
          </a:xfrm>
        </p:grpSpPr>
        <p:sp>
          <p:nvSpPr>
            <p:cNvPr id="32" name="Freeform 32"/>
            <p:cNvSpPr/>
            <p:nvPr/>
          </p:nvSpPr>
          <p:spPr>
            <a:xfrm>
              <a:off x="0" y="0"/>
              <a:ext cx="2018933" cy="1345114"/>
            </a:xfrm>
            <a:custGeom>
              <a:avLst/>
              <a:gdLst/>
              <a:ahLst/>
              <a:cxnLst/>
              <a:rect l="l" t="t" r="r" b="b"/>
              <a:pathLst>
                <a:path w="2018933" h="1345114">
                  <a:moveTo>
                    <a:pt x="0" y="0"/>
                  </a:moveTo>
                  <a:lnTo>
                    <a:pt x="2018933" y="0"/>
                  </a:lnTo>
                  <a:lnTo>
                    <a:pt x="2018933" y="1345114"/>
                  </a:lnTo>
                  <a:lnTo>
                    <a:pt x="0" y="1345114"/>
                  </a:lnTo>
                  <a:lnTo>
                    <a:pt x="0" y="0"/>
                  </a:lnTo>
                  <a:close/>
                </a:path>
              </a:pathLst>
            </a:custGeom>
            <a:blipFill>
              <a:blip r:embed="rId12"/>
              <a:stretch>
                <a:fillRect/>
              </a:stretch>
            </a:blipFill>
          </p:spPr>
          <p:txBody>
            <a:bodyPr/>
            <a:lstStyle/>
            <a:p>
              <a:endParaRPr lang="de-DE"/>
            </a:p>
          </p:txBody>
        </p:sp>
        <p:sp>
          <p:nvSpPr>
            <p:cNvPr id="33" name="Freeform 33"/>
            <p:cNvSpPr/>
            <p:nvPr/>
          </p:nvSpPr>
          <p:spPr>
            <a:xfrm>
              <a:off x="439206" y="843928"/>
              <a:ext cx="611590" cy="407472"/>
            </a:xfrm>
            <a:custGeom>
              <a:avLst/>
              <a:gdLst/>
              <a:ahLst/>
              <a:cxnLst/>
              <a:rect l="l" t="t" r="r" b="b"/>
              <a:pathLst>
                <a:path w="611590" h="407472">
                  <a:moveTo>
                    <a:pt x="0" y="0"/>
                  </a:moveTo>
                  <a:lnTo>
                    <a:pt x="611591" y="0"/>
                  </a:lnTo>
                  <a:lnTo>
                    <a:pt x="611591" y="407473"/>
                  </a:lnTo>
                  <a:lnTo>
                    <a:pt x="0" y="407473"/>
                  </a:lnTo>
                  <a:lnTo>
                    <a:pt x="0" y="0"/>
                  </a:lnTo>
                  <a:close/>
                </a:path>
              </a:pathLst>
            </a:custGeom>
            <a:blipFill>
              <a:blip r:embed="rId13"/>
              <a:stretch>
                <a:fillRect/>
              </a:stretch>
            </a:blipFill>
          </p:spPr>
          <p:txBody>
            <a:bodyPr/>
            <a:lstStyle/>
            <a:p>
              <a:endParaRPr lang="de-DE"/>
            </a:p>
          </p:txBody>
        </p:sp>
      </p:grpSp>
      <p:sp>
        <p:nvSpPr>
          <p:cNvPr id="34" name="TextBox 34"/>
          <p:cNvSpPr txBox="1"/>
          <p:nvPr/>
        </p:nvSpPr>
        <p:spPr>
          <a:xfrm>
            <a:off x="573776" y="6806806"/>
            <a:ext cx="6477176" cy="507365"/>
          </a:xfrm>
          <a:prstGeom prst="rect">
            <a:avLst/>
          </a:prstGeom>
        </p:spPr>
        <p:txBody>
          <a:bodyPr lIns="0" tIns="0" rIns="0" bIns="0" rtlCol="0" anchor="t">
            <a:spAutoFit/>
          </a:bodyPr>
          <a:lstStyle/>
          <a:p>
            <a:pPr algn="ctr">
              <a:lnSpc>
                <a:spcPts val="1960"/>
              </a:lnSpc>
            </a:pPr>
            <a:r>
              <a:rPr lang="en-US" sz="1400">
                <a:solidFill>
                  <a:srgbClr val="FF3131"/>
                </a:solidFill>
                <a:latin typeface="Poppins"/>
                <a:ea typeface="Poppins"/>
                <a:cs typeface="Poppins"/>
                <a:sym typeface="Poppins"/>
              </a:rPr>
              <a:t>Im Folgenden Transkript und Aufgaben zum Hörtext für das Lehrkräftebegleitmaterial</a:t>
            </a:r>
          </a:p>
        </p:txBody>
      </p:sp>
      <p:sp>
        <p:nvSpPr>
          <p:cNvPr id="35" name="TextBox 35"/>
          <p:cNvSpPr txBox="1"/>
          <p:nvPr/>
        </p:nvSpPr>
        <p:spPr>
          <a:xfrm>
            <a:off x="1355953" y="4553138"/>
            <a:ext cx="1289011" cy="550133"/>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Zeit: mind. 10 Min. </a:t>
            </a:r>
          </a:p>
          <a:p>
            <a:pPr algn="l">
              <a:lnSpc>
                <a:spcPts val="1120"/>
              </a:lnSpc>
            </a:pPr>
            <a:r>
              <a:rPr lang="en-US" sz="800">
                <a:solidFill>
                  <a:srgbClr val="000000"/>
                </a:solidFill>
                <a:latin typeface="Poppins"/>
                <a:ea typeface="Poppins"/>
                <a:cs typeface="Poppins"/>
                <a:sym typeface="Poppins"/>
              </a:rPr>
              <a:t>(5 min. Hörspiel + </a:t>
            </a:r>
          </a:p>
          <a:p>
            <a:pPr algn="l">
              <a:lnSpc>
                <a:spcPts val="1120"/>
              </a:lnSpc>
            </a:pPr>
            <a:r>
              <a:rPr lang="en-US" sz="800">
                <a:solidFill>
                  <a:srgbClr val="000000"/>
                </a:solidFill>
                <a:latin typeface="Poppins"/>
                <a:ea typeface="Poppins"/>
                <a:cs typeface="Poppins"/>
                <a:sym typeface="Poppins"/>
              </a:rPr>
              <a:t> 5 min. Zeichnung/</a:t>
            </a:r>
          </a:p>
          <a:p>
            <a:pPr algn="l">
              <a:lnSpc>
                <a:spcPts val="1120"/>
              </a:lnSpc>
            </a:pPr>
            <a:r>
              <a:rPr lang="en-US" sz="800">
                <a:solidFill>
                  <a:srgbClr val="000000"/>
                </a:solidFill>
                <a:latin typeface="Poppins"/>
                <a:ea typeface="Poppins"/>
                <a:cs typeface="Poppins"/>
                <a:sym typeface="Poppins"/>
              </a:rPr>
              <a:t>Anschrift) </a:t>
            </a:r>
          </a:p>
        </p:txBody>
      </p:sp>
      <p:grpSp>
        <p:nvGrpSpPr>
          <p:cNvPr id="36" name="Group 36"/>
          <p:cNvGrpSpPr/>
          <p:nvPr/>
        </p:nvGrpSpPr>
        <p:grpSpPr>
          <a:xfrm>
            <a:off x="421366" y="10344054"/>
            <a:ext cx="6726963" cy="246665"/>
            <a:chOff x="0" y="0"/>
            <a:chExt cx="8969283" cy="328887"/>
          </a:xfrm>
        </p:grpSpPr>
        <p:sp>
          <p:nvSpPr>
            <p:cNvPr id="37" name="Freeform 37"/>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14"/>
              <a:stretch>
                <a:fillRect/>
              </a:stretch>
            </a:blipFill>
          </p:spPr>
          <p:txBody>
            <a:bodyPr/>
            <a:lstStyle/>
            <a:p>
              <a:endParaRPr lang="de-DE"/>
            </a:p>
          </p:txBody>
        </p:sp>
        <p:sp>
          <p:nvSpPr>
            <p:cNvPr id="38" name="TextBox 38"/>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2615" y="-38100"/>
            <a:ext cx="6544963" cy="10201337"/>
          </a:xfrm>
          <a:prstGeom prst="rect">
            <a:avLst/>
          </a:prstGeom>
        </p:spPr>
        <p:txBody>
          <a:bodyPr lIns="0" tIns="0" rIns="0" bIns="0" rtlCol="0" anchor="t">
            <a:spAutoFit/>
          </a:bodyPr>
          <a:lstStyle/>
          <a:p>
            <a:pPr algn="l">
              <a:lnSpc>
                <a:spcPts val="1571"/>
              </a:lnSpc>
            </a:pPr>
            <a:endParaRPr/>
          </a:p>
          <a:p>
            <a:pPr algn="l">
              <a:lnSpc>
                <a:spcPts val="1711"/>
              </a:lnSpc>
            </a:pPr>
            <a:r>
              <a:rPr lang="en-US" sz="1222">
                <a:solidFill>
                  <a:srgbClr val="000000"/>
                </a:solidFill>
                <a:latin typeface="Poppins"/>
                <a:ea typeface="Poppins"/>
                <a:cs typeface="Poppins"/>
                <a:sym typeface="Poppins"/>
              </a:rPr>
              <a:t>Transkription:</a:t>
            </a:r>
          </a:p>
          <a:p>
            <a:pPr algn="l">
              <a:lnSpc>
                <a:spcPts val="1711"/>
              </a:lnSpc>
            </a:pPr>
            <a:r>
              <a:rPr lang="en-US" sz="1222">
                <a:solidFill>
                  <a:srgbClr val="000000"/>
                </a:solidFill>
                <a:latin typeface="Poppins"/>
                <a:ea typeface="Poppins"/>
                <a:cs typeface="Poppins"/>
                <a:sym typeface="Poppins"/>
              </a:rPr>
              <a:t>Aus dem Computer gefallen: Ein echtes Tier! | Gute Nacht-Geschichte ab 5 Jahren</a:t>
            </a:r>
          </a:p>
          <a:p>
            <a:pPr algn="l">
              <a:lnSpc>
                <a:spcPts val="1711"/>
              </a:lnSpc>
            </a:pPr>
            <a:r>
              <a:rPr lang="en-US" sz="1222">
                <a:solidFill>
                  <a:srgbClr val="000000"/>
                </a:solidFill>
                <a:latin typeface="Poppins"/>
                <a:ea typeface="Poppins"/>
                <a:cs typeface="Poppins"/>
                <a:sym typeface="Poppins"/>
              </a:rPr>
              <a:t> </a:t>
            </a:r>
            <a:r>
              <a:rPr lang="en-US" sz="1222" u="sng">
                <a:solidFill>
                  <a:srgbClr val="000000"/>
                </a:solidFill>
                <a:latin typeface="Poppins"/>
                <a:ea typeface="Poppins"/>
                <a:cs typeface="Poppins"/>
                <a:sym typeface="Poppins"/>
                <a:hlinkClick r:id="rId2" tooltip="https://www.ardaudiothek.de/episode/urn:ard:episode:6c4c512216ba2e4c/"/>
              </a:rPr>
              <a:t>Betthupferl · Aus dem Computer gefallen: Ein echtes Tier! | Gute Nacht-Geschichte ab 5 Jahren · Podcast in der ARD Audiothek</a:t>
            </a:r>
          </a:p>
          <a:p>
            <a:pPr algn="l">
              <a:lnSpc>
                <a:spcPts val="1711"/>
              </a:lnSpc>
            </a:pPr>
            <a:endParaRPr lang="en-US" sz="1222" u="sng">
              <a:solidFill>
                <a:srgbClr val="000000"/>
              </a:solidFill>
              <a:latin typeface="Poppins"/>
              <a:ea typeface="Poppins"/>
              <a:cs typeface="Poppins"/>
              <a:sym typeface="Poppins"/>
              <a:hlinkClick r:id="rId2" tooltip="https://www.ardaudiothek.de/episode/urn:ard:episode:6c4c512216ba2e4c/"/>
            </a:endParaRPr>
          </a:p>
          <a:p>
            <a:pPr algn="l">
              <a:lnSpc>
                <a:spcPts val="1711"/>
              </a:lnSpc>
            </a:pPr>
            <a:r>
              <a:rPr lang="en-US" sz="1222">
                <a:solidFill>
                  <a:srgbClr val="000000"/>
                </a:solidFill>
                <a:latin typeface="Poppins"/>
                <a:ea typeface="Poppins"/>
                <a:cs typeface="Poppins"/>
                <a:sym typeface="Poppins"/>
              </a:rPr>
              <a:t>Hallo, ich heiße X. Ich wohne im Computerspiel. Das ist cool. Im Computerspiel habe ich viele Tiere, Pferde und Schweine und eine ganze Herde Wölfe und Dinos. Die zähme ich mit silbernen Karotten. Manchmal komme ich aber auch aus dem Computerspiel in die echte Welt. Wup wup wup. Die echte Welt ist ein bisschen anders als die Computerspielwelt. </a:t>
            </a:r>
          </a:p>
          <a:p>
            <a:pPr algn="l">
              <a:lnSpc>
                <a:spcPts val="1711"/>
              </a:lnSpc>
            </a:pPr>
            <a:r>
              <a:rPr lang="en-US" sz="1222">
                <a:solidFill>
                  <a:srgbClr val="000000"/>
                </a:solidFill>
                <a:latin typeface="Poppins"/>
                <a:ea typeface="Poppins"/>
                <a:cs typeface="Poppins"/>
                <a:sym typeface="Poppins"/>
              </a:rPr>
              <a:t>Zum Glück kenne ich Toni.</a:t>
            </a:r>
          </a:p>
          <a:p>
            <a:pPr algn="l">
              <a:lnSpc>
                <a:spcPts val="1711"/>
              </a:lnSpc>
            </a:pPr>
            <a:r>
              <a:rPr lang="en-US" sz="1222">
                <a:solidFill>
                  <a:srgbClr val="000000"/>
                </a:solidFill>
                <a:latin typeface="Poppins"/>
                <a:ea typeface="Poppins"/>
                <a:cs typeface="Poppins"/>
                <a:sym typeface="Poppins"/>
              </a:rPr>
              <a:t>Toni ist ein Kind. Wir sind befreundet. Und Toni erklärt mir alles, was ich nicht verstehe. </a:t>
            </a:r>
          </a:p>
          <a:p>
            <a:pPr algn="l">
              <a:lnSpc>
                <a:spcPts val="1711"/>
              </a:lnSpc>
            </a:pPr>
            <a:r>
              <a:rPr lang="en-US" sz="1222">
                <a:solidFill>
                  <a:srgbClr val="000000"/>
                </a:solidFill>
                <a:latin typeface="Poppins"/>
                <a:ea typeface="Poppins"/>
                <a:cs typeface="Poppins"/>
                <a:sym typeface="Poppins"/>
              </a:rPr>
              <a:t>Heute ist es draußen kalt und ungemütlich. „Gehen wir zu Hira“, schlägt Toni vor. Hira ist Tonis Freundin und meine auch. </a:t>
            </a:r>
          </a:p>
          <a:p>
            <a:pPr algn="l">
              <a:lnSpc>
                <a:spcPts val="1711"/>
              </a:lnSpc>
            </a:pPr>
            <a:r>
              <a:rPr lang="en-US" sz="1222">
                <a:solidFill>
                  <a:srgbClr val="000000"/>
                </a:solidFill>
                <a:latin typeface="Poppins"/>
                <a:ea typeface="Poppins"/>
                <a:cs typeface="Poppins"/>
                <a:sym typeface="Poppins"/>
              </a:rPr>
              <a:t>Sie macht uns die Tür auf. „Hallo“, begrüßt sie uns.</a:t>
            </a:r>
          </a:p>
          <a:p>
            <a:pPr algn="l">
              <a:lnSpc>
                <a:spcPts val="1711"/>
              </a:lnSpc>
            </a:pPr>
            <a:r>
              <a:rPr lang="en-US" sz="1222">
                <a:solidFill>
                  <a:srgbClr val="000000"/>
                </a:solidFill>
                <a:latin typeface="Poppins"/>
                <a:ea typeface="Poppins"/>
                <a:cs typeface="Poppins"/>
                <a:sym typeface="Poppins"/>
              </a:rPr>
              <a:t>„Kommt rein.“ Kaum sind wir in der Wohnung, entdecke ich etwas. Ein Tier. Es liegt auf dem Sofa. „Oh,“ rufe ich. „Ein Tiger.“ Toni und Hira kichern. „Nicht ganz“, sagt Toni</a:t>
            </a:r>
          </a:p>
          <a:p>
            <a:pPr algn="l">
              <a:lnSpc>
                <a:spcPts val="1711"/>
              </a:lnSpc>
            </a:pPr>
            <a:r>
              <a:rPr lang="en-US" sz="1222">
                <a:solidFill>
                  <a:srgbClr val="000000"/>
                </a:solidFill>
                <a:latin typeface="Poppins"/>
                <a:ea typeface="Poppins"/>
                <a:cs typeface="Poppins"/>
                <a:sym typeface="Poppins"/>
              </a:rPr>
              <a:t>„Und das ist eine Katze“, sagt Hira. „Sie heißt Lilly.“ Pf…. „Mit Tieren kenne ich mich aus“, sage ich. </a:t>
            </a:r>
          </a:p>
          <a:p>
            <a:pPr algn="l">
              <a:lnSpc>
                <a:spcPts val="1711"/>
              </a:lnSpc>
            </a:pPr>
            <a:r>
              <a:rPr lang="en-US" sz="1222">
                <a:solidFill>
                  <a:srgbClr val="000000"/>
                </a:solidFill>
                <a:latin typeface="Poppins"/>
                <a:ea typeface="Poppins"/>
                <a:cs typeface="Poppins"/>
                <a:sym typeface="Poppins"/>
              </a:rPr>
              <a:t>Im Computerspiel habe ich schon Wölfe und Dinos gezähmt.“ „Achja.“ Hira sieht nicht überzeugt aus. „Willst du Lilly mal streicheln?“ „Klar“, sage ich. „Wie macht man das?“ „So.“</a:t>
            </a:r>
          </a:p>
          <a:p>
            <a:pPr algn="l">
              <a:lnSpc>
                <a:spcPts val="1711"/>
              </a:lnSpc>
            </a:pPr>
            <a:r>
              <a:rPr lang="en-US" sz="1222">
                <a:solidFill>
                  <a:srgbClr val="000000"/>
                </a:solidFill>
                <a:latin typeface="Poppins"/>
                <a:ea typeface="Poppins"/>
                <a:cs typeface="Poppins"/>
                <a:sym typeface="Poppins"/>
              </a:rPr>
              <a:t>Hira fährt der Katze mit dem Hand über den Rücken. Die Katze streckt sich und gähnt. Jetzt fahre ich der Katze mit der Hand über den Rücken. „Ooooh, ist die weich“, rufe ich überrascht. Dann fängt die Katze auch noch an ein Geräusch zu machen. Sie brummt. Toni lacht laut. Hmmm (lachend) „Lilly brummt doch nicht, sie schnurrt.“ </a:t>
            </a:r>
          </a:p>
          <a:p>
            <a:pPr algn="l">
              <a:lnSpc>
                <a:spcPts val="1711"/>
              </a:lnSpc>
            </a:pPr>
            <a:r>
              <a:rPr lang="en-US" sz="1222">
                <a:solidFill>
                  <a:srgbClr val="000000"/>
                </a:solidFill>
                <a:latin typeface="Poppins"/>
                <a:ea typeface="Poppins"/>
                <a:cs typeface="Poppins"/>
                <a:sym typeface="Poppins"/>
              </a:rPr>
              <a:t>„Das bedeutet, dass es ihr gefällt, von dir gestreichelt zu werden.“</a:t>
            </a:r>
          </a:p>
          <a:p>
            <a:pPr algn="l">
              <a:lnSpc>
                <a:spcPts val="1711"/>
              </a:lnSpc>
            </a:pPr>
            <a:r>
              <a:rPr lang="en-US" sz="1222">
                <a:solidFill>
                  <a:srgbClr val="000000"/>
                </a:solidFill>
                <a:latin typeface="Poppins"/>
                <a:ea typeface="Poppins"/>
                <a:cs typeface="Poppins"/>
                <a:sym typeface="Poppins"/>
              </a:rPr>
              <a:t>Brrrr brrrr - macht die Katze. „Bestimmt gefällt es ihr auch, wenn ich sie umarme.“ Ich packe die Katze und hebe sie hoch. Sie hört auf zu schnurren und fängt an zu zappeln. „Das bedeutet bestimmt, dass es ihr noch besser gefällt, als das Streicheln.“ Plötzlich kommen Krallen aus den Katzenpfoten und Lilly kratzt mich. </a:t>
            </a:r>
          </a:p>
          <a:p>
            <a:pPr algn="l">
              <a:lnSpc>
                <a:spcPts val="1711"/>
              </a:lnSpc>
            </a:pPr>
            <a:r>
              <a:rPr lang="en-US" sz="1222">
                <a:solidFill>
                  <a:srgbClr val="000000"/>
                </a:solidFill>
                <a:latin typeface="Poppins"/>
                <a:ea typeface="Poppins"/>
                <a:cs typeface="Poppins"/>
                <a:sym typeface="Poppins"/>
              </a:rPr>
              <a:t>Vor Schreck lasse ich sie fallen. „Hey“, rufe ich, „Das ist ja voll gemein.“ Lilly faucht mich an und versteckt sich dann unter dem Sofa.</a:t>
            </a:r>
          </a:p>
          <a:p>
            <a:pPr algn="l">
              <a:lnSpc>
                <a:spcPts val="1711"/>
              </a:lnSpc>
            </a:pPr>
            <a:r>
              <a:rPr lang="en-US" sz="1222">
                <a:solidFill>
                  <a:srgbClr val="000000"/>
                </a:solidFill>
                <a:latin typeface="Poppins"/>
                <a:ea typeface="Poppins"/>
                <a:cs typeface="Poppins"/>
                <a:sym typeface="Poppins"/>
              </a:rPr>
              <a:t>or Schreck lasse ich sie fallen. „Hey“, rufe ich, „Das ist ja voll gemein.“ Lilly faucht mich an und versteckt sich dann unter dem Sofa.</a:t>
            </a:r>
          </a:p>
          <a:p>
            <a:pPr algn="l">
              <a:lnSpc>
                <a:spcPts val="1711"/>
              </a:lnSpc>
            </a:pPr>
            <a:r>
              <a:rPr lang="en-US" sz="1222">
                <a:solidFill>
                  <a:srgbClr val="000000"/>
                </a:solidFill>
                <a:latin typeface="Poppins"/>
                <a:ea typeface="Poppins"/>
                <a:cs typeface="Poppins"/>
                <a:sym typeface="Poppins"/>
              </a:rPr>
              <a:t>„Sei doch nicht so grob,“ ruft Kira empört. „Aber die Katze war doch unfreundlich zu mir“, rufe ich. Toni und Hira schütteln die Köpfe. </a:t>
            </a:r>
          </a:p>
          <a:p>
            <a:pPr algn="l">
              <a:lnSpc>
                <a:spcPts val="1711"/>
              </a:lnSpc>
            </a:pPr>
            <a:r>
              <a:rPr lang="en-US" sz="1222">
                <a:solidFill>
                  <a:srgbClr val="000000"/>
                </a:solidFill>
                <a:latin typeface="Poppins"/>
                <a:ea typeface="Poppins"/>
                <a:cs typeface="Poppins"/>
                <a:sym typeface="Poppins"/>
              </a:rPr>
              <a:t>Hira sieht mich ziemlich böse an. „Du kennst dich mit Tieren überhaupt nicht aus!“, sagt sie. Dann kniet sie sich hin und schaut unter das Sofa. </a:t>
            </a:r>
          </a:p>
          <a:p>
            <a:pPr algn="l">
              <a:lnSpc>
                <a:spcPts val="1711"/>
              </a:lnSpc>
            </a:pPr>
            <a:r>
              <a:rPr lang="en-US" sz="1222">
                <a:solidFill>
                  <a:srgbClr val="000000"/>
                </a:solidFill>
                <a:latin typeface="Poppins"/>
                <a:ea typeface="Poppins"/>
                <a:cs typeface="Poppins"/>
                <a:sym typeface="Poppins"/>
              </a:rPr>
              <a:t>„Komm, Lilly,“ sagt sie mit ganz weicher, freundlicher Stimme. „Komm wieder raus.“</a:t>
            </a:r>
          </a:p>
          <a:p>
            <a:pPr algn="l">
              <a:lnSpc>
                <a:spcPts val="1711"/>
              </a:lnSpc>
            </a:pPr>
            <a:r>
              <a:rPr lang="en-US" sz="1222">
                <a:solidFill>
                  <a:srgbClr val="000000"/>
                </a:solidFill>
                <a:latin typeface="Poppins"/>
                <a:ea typeface="Poppins"/>
                <a:cs typeface="Poppins"/>
                <a:sym typeface="Poppins"/>
              </a:rPr>
              <a:t>Toni und ich knien uns ebenfalls hin. Auch ich versuche meine Stimme ganz zart klingen zu lassen. „Wenn du rauskommst, kriegst du eine silberne Karotte“, (Weiche Stimme) sage ich zu Lilly.</a:t>
            </a:r>
          </a:p>
          <a:p>
            <a:pPr algn="l">
              <a:lnSpc>
                <a:spcPts val="1571"/>
              </a:lnSpc>
            </a:pPr>
            <a:endParaRPr lang="en-US" sz="1222">
              <a:solidFill>
                <a:srgbClr val="000000"/>
              </a:solidFill>
              <a:latin typeface="Poppins"/>
              <a:ea typeface="Poppins"/>
              <a:cs typeface="Poppins"/>
              <a:sym typeface="Poppins"/>
            </a:endParaRPr>
          </a:p>
          <a:p>
            <a:pPr algn="l">
              <a:lnSpc>
                <a:spcPts val="1571"/>
              </a:lnSpc>
            </a:pPr>
            <a:endParaRPr lang="en-US" sz="1222">
              <a:solidFill>
                <a:srgbClr val="000000"/>
              </a:solidFill>
              <a:latin typeface="Poppins"/>
              <a:ea typeface="Poppins"/>
              <a:cs typeface="Poppins"/>
              <a:sym typeface="Poppins"/>
            </a:endParaRPr>
          </a:p>
          <a:p>
            <a:pPr algn="l">
              <a:lnSpc>
                <a:spcPts val="1571"/>
              </a:lnSpc>
            </a:pPr>
            <a:endParaRPr lang="en-US" sz="1222">
              <a:solidFill>
                <a:srgbClr val="000000"/>
              </a:solidFill>
              <a:latin typeface="Poppins"/>
              <a:ea typeface="Poppins"/>
              <a:cs typeface="Poppins"/>
              <a:sym typeface="Poppins"/>
            </a:endParaRPr>
          </a:p>
        </p:txBody>
      </p:sp>
      <p:grpSp>
        <p:nvGrpSpPr>
          <p:cNvPr id="3" name="Group 3"/>
          <p:cNvGrpSpPr/>
          <p:nvPr/>
        </p:nvGrpSpPr>
        <p:grpSpPr>
          <a:xfrm>
            <a:off x="421366" y="10344054"/>
            <a:ext cx="6726963" cy="246665"/>
            <a:chOff x="0" y="0"/>
            <a:chExt cx="8969283" cy="328887"/>
          </a:xfrm>
        </p:grpSpPr>
        <p:sp>
          <p:nvSpPr>
            <p:cNvPr id="4" name="Freeform 4"/>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3"/>
              <a:stretch>
                <a:fillRect/>
              </a:stretch>
            </a:blipFill>
          </p:spPr>
          <p:txBody>
            <a:bodyPr/>
            <a:lstStyle/>
            <a:p>
              <a:endParaRPr lang="de-DE"/>
            </a:p>
          </p:txBody>
        </p:sp>
        <p:sp>
          <p:nvSpPr>
            <p:cNvPr id="5" name="TextBox 5"/>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029" y="79425"/>
            <a:ext cx="7124971" cy="7122795"/>
          </a:xfrm>
          <a:prstGeom prst="rect">
            <a:avLst/>
          </a:prstGeom>
        </p:spPr>
        <p:txBody>
          <a:bodyPr lIns="0" tIns="0" rIns="0" bIns="0" rtlCol="0" anchor="t">
            <a:spAutoFit/>
          </a:bodyPr>
          <a:lstStyle/>
          <a:p>
            <a:pPr algn="l">
              <a:lnSpc>
                <a:spcPts val="1679"/>
              </a:lnSpc>
            </a:pPr>
            <a:endParaRPr/>
          </a:p>
          <a:p>
            <a:pPr algn="l">
              <a:lnSpc>
                <a:spcPts val="1679"/>
              </a:lnSpc>
            </a:pPr>
            <a:r>
              <a:rPr lang="en-US" sz="1200">
                <a:solidFill>
                  <a:srgbClr val="000000"/>
                </a:solidFill>
                <a:latin typeface="Poppins"/>
                <a:ea typeface="Poppins"/>
                <a:cs typeface="Poppins"/>
                <a:sym typeface="Poppins"/>
              </a:rPr>
              <a:t>Schon wieder sehen mich Toni und Hira an, als hätte ich einen Fehler in der Programmierung. (</a:t>
            </a:r>
            <a:r>
              <a:rPr lang="en-US" sz="1200" i="1">
                <a:solidFill>
                  <a:srgbClr val="000000"/>
                </a:solidFill>
                <a:latin typeface="Poppins Italics"/>
                <a:ea typeface="Poppins Italics"/>
                <a:cs typeface="Poppins Italics"/>
                <a:sym typeface="Poppins Italics"/>
              </a:rPr>
              <a:t>Toni lacht) „</a:t>
            </a:r>
            <a:r>
              <a:rPr lang="en-US" sz="1200">
                <a:solidFill>
                  <a:srgbClr val="000000"/>
                </a:solidFill>
                <a:latin typeface="Poppins"/>
                <a:ea typeface="Poppins"/>
                <a:cs typeface="Poppins"/>
                <a:sym typeface="Poppins"/>
              </a:rPr>
              <a:t>Katzen mögen doch keine Karotten!“ „Achso“, sage ich. Toni grinst ein bisschen und Hira lockt Lilly mit einem Katzenleckerli unter dem Sofa heraus.</a:t>
            </a:r>
          </a:p>
          <a:p>
            <a:pPr algn="l">
              <a:lnSpc>
                <a:spcPts val="1679"/>
              </a:lnSpc>
            </a:pPr>
            <a:r>
              <a:rPr lang="en-US" sz="1200">
                <a:solidFill>
                  <a:srgbClr val="000000"/>
                </a:solidFill>
                <a:latin typeface="Poppins"/>
                <a:ea typeface="Poppins"/>
                <a:cs typeface="Poppins"/>
                <a:sym typeface="Poppins"/>
              </a:rPr>
              <a:t>Sie nimmt die Katze auf den Arm und dort zappelt sie nicht, sondern sie schnurrt wieder. </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„Ich bin ein bisschen traurig. Ich glaube, mit den Tieren in der echten Welt kenne ich mich nicht aus“, sage ich. </a:t>
            </a:r>
          </a:p>
          <a:p>
            <a:pPr algn="l">
              <a:lnSpc>
                <a:spcPts val="1679"/>
              </a:lnSpc>
            </a:pPr>
            <a:r>
              <a:rPr lang="en-US" sz="1200">
                <a:solidFill>
                  <a:srgbClr val="000000"/>
                </a:solidFill>
                <a:latin typeface="Poppins"/>
                <a:ea typeface="Poppins"/>
                <a:cs typeface="Poppins"/>
                <a:sym typeface="Poppins"/>
              </a:rPr>
              <a:t>„Aber du kannst es lernen“, sagt Toni. </a:t>
            </a:r>
          </a:p>
          <a:p>
            <a:pPr algn="l">
              <a:lnSpc>
                <a:spcPts val="1679"/>
              </a:lnSpc>
            </a:pPr>
            <a:r>
              <a:rPr lang="en-US" sz="1200">
                <a:solidFill>
                  <a:srgbClr val="000000"/>
                </a:solidFill>
                <a:latin typeface="Poppins"/>
                <a:ea typeface="Poppins"/>
                <a:cs typeface="Poppins"/>
                <a:sym typeface="Poppins"/>
              </a:rPr>
              <a:t>Wir bleiben den ganzen Nachmittag bei Hira und spielen. </a:t>
            </a:r>
          </a:p>
          <a:p>
            <a:pPr algn="l">
              <a:lnSpc>
                <a:spcPts val="1679"/>
              </a:lnSpc>
            </a:pPr>
            <a:r>
              <a:rPr lang="en-US" sz="1200">
                <a:solidFill>
                  <a:srgbClr val="000000"/>
                </a:solidFill>
                <a:latin typeface="Poppins"/>
                <a:ea typeface="Poppins"/>
                <a:cs typeface="Poppins"/>
                <a:sym typeface="Poppins"/>
              </a:rPr>
              <a:t>Ab und zu schleiche ich ganz vorsichtig zu Lilly und streichel sie. Sie schnurrt wieder. </a:t>
            </a:r>
            <a:r>
              <a:rPr lang="en-US" sz="1200" i="1">
                <a:solidFill>
                  <a:srgbClr val="000000"/>
                </a:solidFill>
                <a:latin typeface="Poppins Italics"/>
                <a:ea typeface="Poppins Italics"/>
                <a:cs typeface="Poppins Italics"/>
                <a:sym typeface="Poppins Italics"/>
              </a:rPr>
              <a:t>(Brrrt brrrt) </a:t>
            </a:r>
          </a:p>
          <a:p>
            <a:pPr algn="l">
              <a:lnSpc>
                <a:spcPts val="1679"/>
              </a:lnSpc>
            </a:pPr>
            <a:r>
              <a:rPr lang="en-US" sz="1200">
                <a:solidFill>
                  <a:srgbClr val="000000"/>
                </a:solidFill>
                <a:latin typeface="Poppins"/>
                <a:ea typeface="Poppins"/>
                <a:cs typeface="Poppins"/>
                <a:sym typeface="Poppins"/>
              </a:rPr>
              <a:t>Ich bin glücklich. Im Computerspiel gibt es tolle Tiere, aber Lilly in der echten Welt ist mindestens genauso toll.</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b="1" u="sng">
                <a:solidFill>
                  <a:srgbClr val="000000"/>
                </a:solidFill>
                <a:latin typeface="Poppins Bold"/>
                <a:ea typeface="Poppins Bold"/>
                <a:cs typeface="Poppins Bold"/>
                <a:sym typeface="Poppins Bold"/>
              </a:rPr>
              <a:t>Klasse 1: </a:t>
            </a:r>
            <a:r>
              <a:rPr lang="en-US" sz="1200">
                <a:solidFill>
                  <a:srgbClr val="000000"/>
                </a:solidFill>
                <a:latin typeface="Poppins"/>
                <a:ea typeface="Poppins"/>
                <a:cs typeface="Poppins"/>
                <a:sym typeface="Poppins"/>
              </a:rPr>
              <a:t>Kinder zeichnen Personen und Tiere der Geschichte und schreiben individuell dazu</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b="1" u="sng">
                <a:solidFill>
                  <a:srgbClr val="000000"/>
                </a:solidFill>
                <a:latin typeface="Poppins Bold"/>
                <a:ea typeface="Poppins Bold"/>
                <a:cs typeface="Poppins Bold"/>
                <a:sym typeface="Poppins Bold"/>
              </a:rPr>
              <a:t>Beispielfragen für 2. Klasse:</a:t>
            </a:r>
          </a:p>
          <a:p>
            <a:pPr algn="l">
              <a:lnSpc>
                <a:spcPts val="1679"/>
              </a:lnSpc>
            </a:pPr>
            <a:endParaRPr lang="en-US" sz="1200" b="1" u="sng">
              <a:solidFill>
                <a:srgbClr val="000000"/>
              </a:solidFill>
              <a:latin typeface="Poppins Bold"/>
              <a:ea typeface="Poppins Bold"/>
              <a:cs typeface="Poppins Bold"/>
              <a:sym typeface="Poppins Bold"/>
            </a:endParaRPr>
          </a:p>
          <a:p>
            <a:pPr algn="l">
              <a:lnSpc>
                <a:spcPts val="1679"/>
              </a:lnSpc>
            </a:pPr>
            <a:r>
              <a:rPr lang="en-US" sz="1200">
                <a:solidFill>
                  <a:srgbClr val="000000"/>
                </a:solidFill>
                <a:latin typeface="Poppins"/>
                <a:ea typeface="Poppins"/>
                <a:cs typeface="Poppins"/>
                <a:sym typeface="Poppins"/>
              </a:rPr>
              <a:t>1. Wie heißt die Katze in der Geschichte? </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2. Wer ist mit X befreundet? </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3. An welchem Ort versteckt sich die Katze, als sie Angst bekommt? </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4. Was hätte X anders machen können, damit sie sich nicht erschreckt? </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Erzähle die Geschichte weiter.</a:t>
            </a:r>
          </a:p>
          <a:p>
            <a:pPr algn="l">
              <a:lnSpc>
                <a:spcPts val="1679"/>
              </a:lnSpc>
            </a:pPr>
            <a:endParaRPr lang="en-US" sz="1200">
              <a:solidFill>
                <a:srgbClr val="000000"/>
              </a:solidFill>
              <a:latin typeface="Poppins"/>
              <a:ea typeface="Poppins"/>
              <a:cs typeface="Poppins"/>
              <a:sym typeface="Poppins"/>
            </a:endParaRPr>
          </a:p>
          <a:p>
            <a:pPr algn="l">
              <a:lnSpc>
                <a:spcPts val="1679"/>
              </a:lnSpc>
            </a:pPr>
            <a:endParaRPr lang="en-US" sz="1200">
              <a:solidFill>
                <a:srgbClr val="000000"/>
              </a:solidFill>
              <a:latin typeface="Poppins"/>
              <a:ea typeface="Poppins"/>
              <a:cs typeface="Poppins"/>
              <a:sym typeface="Poppins"/>
            </a:endParaRP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Die Fragen können in verschiedenen Niveaustufen angeboten werden.</a:t>
            </a:r>
          </a:p>
          <a:p>
            <a:pPr algn="l">
              <a:lnSpc>
                <a:spcPts val="1679"/>
              </a:lnSpc>
            </a:pPr>
            <a:endParaRPr lang="en-US" sz="1200">
              <a:solidFill>
                <a:srgbClr val="000000"/>
              </a:solidFill>
              <a:latin typeface="Poppins"/>
              <a:ea typeface="Poppins"/>
              <a:cs typeface="Poppins"/>
              <a:sym typeface="Poppins"/>
            </a:endParaRPr>
          </a:p>
          <a:p>
            <a:pPr algn="l">
              <a:lnSpc>
                <a:spcPts val="1679"/>
              </a:lnSpc>
            </a:pPr>
            <a:endParaRPr lang="en-US" sz="1200">
              <a:solidFill>
                <a:srgbClr val="000000"/>
              </a:solidFill>
              <a:latin typeface="Poppins"/>
              <a:ea typeface="Poppins"/>
              <a:cs typeface="Poppins"/>
              <a:sym typeface="Poppins"/>
            </a:endParaRPr>
          </a:p>
        </p:txBody>
      </p:sp>
      <p:grpSp>
        <p:nvGrpSpPr>
          <p:cNvPr id="3" name="Group 3"/>
          <p:cNvGrpSpPr/>
          <p:nvPr/>
        </p:nvGrpSpPr>
        <p:grpSpPr>
          <a:xfrm>
            <a:off x="421366" y="10344054"/>
            <a:ext cx="6726963" cy="246665"/>
            <a:chOff x="0" y="0"/>
            <a:chExt cx="8969283" cy="328887"/>
          </a:xfrm>
        </p:grpSpPr>
        <p:sp>
          <p:nvSpPr>
            <p:cNvPr id="4" name="Freeform 4"/>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2"/>
              <a:stretch>
                <a:fillRect/>
              </a:stretch>
            </a:blipFill>
          </p:spPr>
          <p:txBody>
            <a:bodyPr/>
            <a:lstStyle/>
            <a:p>
              <a:endParaRPr lang="de-DE"/>
            </a:p>
          </p:txBody>
        </p:sp>
        <p:sp>
          <p:nvSpPr>
            <p:cNvPr id="5" name="TextBox 5"/>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461" y="312090"/>
            <a:ext cx="6867079" cy="5033910"/>
            <a:chOff x="0" y="0"/>
            <a:chExt cx="9156105" cy="6711880"/>
          </a:xfrm>
        </p:grpSpPr>
        <p:grpSp>
          <p:nvGrpSpPr>
            <p:cNvPr id="3" name="Group 3"/>
            <p:cNvGrpSpPr/>
            <p:nvPr/>
          </p:nvGrpSpPr>
          <p:grpSpPr>
            <a:xfrm>
              <a:off x="71667" y="1305919"/>
              <a:ext cx="9084438" cy="765184"/>
              <a:chOff x="0" y="0"/>
              <a:chExt cx="2437255" cy="205290"/>
            </a:xfrm>
          </p:grpSpPr>
          <p:sp>
            <p:nvSpPr>
              <p:cNvPr id="4" name="Freeform 4"/>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5" name="TextBox 5"/>
              <p:cNvSpPr txBox="1"/>
              <p:nvPr/>
            </p:nvSpPr>
            <p:spPr>
              <a:xfrm>
                <a:off x="0" y="-28575"/>
                <a:ext cx="2437255" cy="233865"/>
              </a:xfrm>
              <a:prstGeom prst="rect">
                <a:avLst/>
              </a:prstGeom>
            </p:spPr>
            <p:txBody>
              <a:bodyPr lIns="50894" tIns="50894" rIns="50894" bIns="50894" rtlCol="0" anchor="ctr"/>
              <a:lstStyle/>
              <a:p>
                <a:pPr algn="ctr">
                  <a:lnSpc>
                    <a:spcPts val="1680"/>
                  </a:lnSpc>
                </a:pPr>
                <a:endParaRPr/>
              </a:p>
            </p:txBody>
          </p:sp>
        </p:grpSp>
        <p:grpSp>
          <p:nvGrpSpPr>
            <p:cNvPr id="6" name="Group 6"/>
            <p:cNvGrpSpPr/>
            <p:nvPr/>
          </p:nvGrpSpPr>
          <p:grpSpPr>
            <a:xfrm>
              <a:off x="0" y="0"/>
              <a:ext cx="9133309" cy="6711880"/>
              <a:chOff x="0" y="0"/>
              <a:chExt cx="2441479" cy="1794193"/>
            </a:xfrm>
          </p:grpSpPr>
          <p:sp>
            <p:nvSpPr>
              <p:cNvPr id="7" name="Freeform 7"/>
              <p:cNvSpPr/>
              <p:nvPr/>
            </p:nvSpPr>
            <p:spPr>
              <a:xfrm>
                <a:off x="0" y="0"/>
                <a:ext cx="2441479" cy="1794193"/>
              </a:xfrm>
              <a:custGeom>
                <a:avLst/>
                <a:gdLst/>
                <a:ahLst/>
                <a:cxnLst/>
                <a:rect l="l" t="t" r="r" b="b"/>
                <a:pathLst>
                  <a:path w="2441479" h="1794193">
                    <a:moveTo>
                      <a:pt x="22604" y="0"/>
                    </a:moveTo>
                    <a:lnTo>
                      <a:pt x="2418875" y="0"/>
                    </a:lnTo>
                    <a:cubicBezTo>
                      <a:pt x="2424870" y="0"/>
                      <a:pt x="2430619" y="2382"/>
                      <a:pt x="2434859" y="6621"/>
                    </a:cubicBezTo>
                    <a:cubicBezTo>
                      <a:pt x="2439098" y="10860"/>
                      <a:pt x="2441479" y="16609"/>
                      <a:pt x="2441479" y="22604"/>
                    </a:cubicBezTo>
                    <a:lnTo>
                      <a:pt x="2441479" y="1771589"/>
                    </a:lnTo>
                    <a:cubicBezTo>
                      <a:pt x="2441479" y="1784072"/>
                      <a:pt x="2431359" y="1794193"/>
                      <a:pt x="2418875" y="1794193"/>
                    </a:cubicBezTo>
                    <a:lnTo>
                      <a:pt x="22604" y="1794193"/>
                    </a:lnTo>
                    <a:cubicBezTo>
                      <a:pt x="16609" y="1794193"/>
                      <a:pt x="10860" y="1791811"/>
                      <a:pt x="6621" y="1787572"/>
                    </a:cubicBezTo>
                    <a:cubicBezTo>
                      <a:pt x="2382" y="1783333"/>
                      <a:pt x="0" y="1777584"/>
                      <a:pt x="0" y="1771589"/>
                    </a:cubicBezTo>
                    <a:lnTo>
                      <a:pt x="0" y="22604"/>
                    </a:lnTo>
                    <a:cubicBezTo>
                      <a:pt x="0" y="16609"/>
                      <a:pt x="2382" y="10860"/>
                      <a:pt x="6621" y="6621"/>
                    </a:cubicBezTo>
                    <a:cubicBezTo>
                      <a:pt x="10860" y="2382"/>
                      <a:pt x="16609" y="0"/>
                      <a:pt x="22604" y="0"/>
                    </a:cubicBezTo>
                    <a:close/>
                  </a:path>
                </a:pathLst>
              </a:custGeom>
              <a:solidFill>
                <a:srgbClr val="FFFFFF"/>
              </a:solidFill>
              <a:ln w="9525" cap="sq">
                <a:solidFill>
                  <a:srgbClr val="000000"/>
                </a:solidFill>
                <a:prstDash val="solid"/>
                <a:miter/>
              </a:ln>
            </p:spPr>
            <p:txBody>
              <a:bodyPr/>
              <a:lstStyle/>
              <a:p>
                <a:endParaRPr lang="de-DE"/>
              </a:p>
            </p:txBody>
          </p:sp>
          <p:sp>
            <p:nvSpPr>
              <p:cNvPr id="8" name="TextBox 8"/>
              <p:cNvSpPr txBox="1"/>
              <p:nvPr/>
            </p:nvSpPr>
            <p:spPr>
              <a:xfrm>
                <a:off x="0" y="-28575"/>
                <a:ext cx="2441479" cy="1822768"/>
              </a:xfrm>
              <a:prstGeom prst="rect">
                <a:avLst/>
              </a:prstGeom>
            </p:spPr>
            <p:txBody>
              <a:bodyPr lIns="51079" tIns="51079" rIns="51079" bIns="51079"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9" name="Group 9"/>
            <p:cNvGrpSpPr/>
            <p:nvPr/>
          </p:nvGrpSpPr>
          <p:grpSpPr>
            <a:xfrm>
              <a:off x="17542" y="0"/>
              <a:ext cx="9092668" cy="2296644"/>
              <a:chOff x="0" y="0"/>
              <a:chExt cx="2439463" cy="616164"/>
            </a:xfrm>
          </p:grpSpPr>
          <p:sp>
            <p:nvSpPr>
              <p:cNvPr id="10" name="Freeform 10"/>
              <p:cNvSpPr/>
              <p:nvPr/>
            </p:nvSpPr>
            <p:spPr>
              <a:xfrm>
                <a:off x="0" y="0"/>
                <a:ext cx="2439463" cy="616164"/>
              </a:xfrm>
              <a:custGeom>
                <a:avLst/>
                <a:gdLst/>
                <a:ahLst/>
                <a:cxnLst/>
                <a:rect l="l" t="t" r="r" b="b"/>
                <a:pathLst>
                  <a:path w="2439463" h="616164">
                    <a:moveTo>
                      <a:pt x="22705" y="0"/>
                    </a:moveTo>
                    <a:lnTo>
                      <a:pt x="2416758" y="0"/>
                    </a:lnTo>
                    <a:cubicBezTo>
                      <a:pt x="2422779" y="0"/>
                      <a:pt x="2428554" y="2392"/>
                      <a:pt x="2432813" y="6650"/>
                    </a:cubicBezTo>
                    <a:cubicBezTo>
                      <a:pt x="2437071" y="10908"/>
                      <a:pt x="2439463" y="16683"/>
                      <a:pt x="2439463" y="22705"/>
                    </a:cubicBezTo>
                    <a:lnTo>
                      <a:pt x="2439463" y="593459"/>
                    </a:lnTo>
                    <a:cubicBezTo>
                      <a:pt x="2439463" y="599481"/>
                      <a:pt x="2437071" y="605256"/>
                      <a:pt x="2432813" y="609514"/>
                    </a:cubicBezTo>
                    <a:cubicBezTo>
                      <a:pt x="2428554" y="613772"/>
                      <a:pt x="2422779" y="616164"/>
                      <a:pt x="2416758" y="616164"/>
                    </a:cubicBezTo>
                    <a:lnTo>
                      <a:pt x="22705" y="616164"/>
                    </a:lnTo>
                    <a:cubicBezTo>
                      <a:pt x="10165" y="616164"/>
                      <a:pt x="0" y="605999"/>
                      <a:pt x="0" y="593459"/>
                    </a:cubicBezTo>
                    <a:lnTo>
                      <a:pt x="0" y="22705"/>
                    </a:lnTo>
                    <a:cubicBezTo>
                      <a:pt x="0" y="10165"/>
                      <a:pt x="10165" y="0"/>
                      <a:pt x="22705"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1" name="TextBox 11"/>
              <p:cNvSpPr txBox="1"/>
              <p:nvPr/>
            </p:nvSpPr>
            <p:spPr>
              <a:xfrm>
                <a:off x="0" y="-28575"/>
                <a:ext cx="2439463" cy="644739"/>
              </a:xfrm>
              <a:prstGeom prst="rect">
                <a:avLst/>
              </a:prstGeom>
            </p:spPr>
            <p:txBody>
              <a:bodyPr lIns="50894" tIns="50894" rIns="50894" bIns="50894" rtlCol="0" anchor="ctr"/>
              <a:lstStyle/>
              <a:p>
                <a:pPr algn="ctr">
                  <a:lnSpc>
                    <a:spcPts val="1680"/>
                  </a:lnSpc>
                </a:pPr>
                <a:endParaRPr/>
              </a:p>
              <a:p>
                <a:pPr algn="ctr">
                  <a:lnSpc>
                    <a:spcPts val="1680"/>
                  </a:lnSpc>
                </a:pPr>
                <a:endParaRPr/>
              </a:p>
              <a:p>
                <a:pPr algn="ctr">
                  <a:lnSpc>
                    <a:spcPts val="1680"/>
                  </a:lnSpc>
                </a:pPr>
                <a:endParaRPr/>
              </a:p>
            </p:txBody>
          </p:sp>
        </p:grpSp>
        <p:grpSp>
          <p:nvGrpSpPr>
            <p:cNvPr id="12" name="Group 12"/>
            <p:cNvGrpSpPr/>
            <p:nvPr/>
          </p:nvGrpSpPr>
          <p:grpSpPr>
            <a:xfrm>
              <a:off x="19042" y="1558664"/>
              <a:ext cx="9091687" cy="737980"/>
              <a:chOff x="0" y="0"/>
              <a:chExt cx="2439200" cy="197992"/>
            </a:xfrm>
          </p:grpSpPr>
          <p:sp>
            <p:nvSpPr>
              <p:cNvPr id="13" name="Freeform 13"/>
              <p:cNvSpPr/>
              <p:nvPr/>
            </p:nvSpPr>
            <p:spPr>
              <a:xfrm>
                <a:off x="0" y="0"/>
                <a:ext cx="2439200" cy="197992"/>
              </a:xfrm>
              <a:custGeom>
                <a:avLst/>
                <a:gdLst/>
                <a:ahLst/>
                <a:cxnLst/>
                <a:rect l="l" t="t" r="r" b="b"/>
                <a:pathLst>
                  <a:path w="2439200" h="197992">
                    <a:moveTo>
                      <a:pt x="0" y="0"/>
                    </a:moveTo>
                    <a:lnTo>
                      <a:pt x="2439200" y="0"/>
                    </a:lnTo>
                    <a:lnTo>
                      <a:pt x="2439200" y="197992"/>
                    </a:lnTo>
                    <a:lnTo>
                      <a:pt x="0" y="197992"/>
                    </a:lnTo>
                    <a:close/>
                  </a:path>
                </a:pathLst>
              </a:custGeom>
              <a:solidFill>
                <a:srgbClr val="FFFFFF"/>
              </a:solidFill>
            </p:spPr>
            <p:txBody>
              <a:bodyPr/>
              <a:lstStyle/>
              <a:p>
                <a:endParaRPr lang="de-DE"/>
              </a:p>
            </p:txBody>
          </p:sp>
          <p:sp>
            <p:nvSpPr>
              <p:cNvPr id="14" name="TextBox 14"/>
              <p:cNvSpPr txBox="1"/>
              <p:nvPr/>
            </p:nvSpPr>
            <p:spPr>
              <a:xfrm>
                <a:off x="0" y="-28575"/>
                <a:ext cx="2439200" cy="226567"/>
              </a:xfrm>
              <a:prstGeom prst="rect">
                <a:avLst/>
              </a:prstGeom>
            </p:spPr>
            <p:txBody>
              <a:bodyPr lIns="50894" tIns="50894" rIns="50894" bIns="50894" rtlCol="0" anchor="ctr"/>
              <a:lstStyle/>
              <a:p>
                <a:pPr algn="ctr">
                  <a:lnSpc>
                    <a:spcPts val="1680"/>
                  </a:lnSpc>
                </a:pPr>
                <a:endParaRPr/>
              </a:p>
            </p:txBody>
          </p:sp>
        </p:grpSp>
        <p:sp>
          <p:nvSpPr>
            <p:cNvPr id="15" name="Freeform 15"/>
            <p:cNvSpPr/>
            <p:nvPr/>
          </p:nvSpPr>
          <p:spPr>
            <a:xfrm>
              <a:off x="186619" y="1631691"/>
              <a:ext cx="466113" cy="466113"/>
            </a:xfrm>
            <a:custGeom>
              <a:avLst/>
              <a:gdLst/>
              <a:ahLst/>
              <a:cxnLst/>
              <a:rect l="l" t="t" r="r" b="b"/>
              <a:pathLst>
                <a:path w="466113" h="466113">
                  <a:moveTo>
                    <a:pt x="0" y="0"/>
                  </a:moveTo>
                  <a:lnTo>
                    <a:pt x="466112" y="0"/>
                  </a:lnTo>
                  <a:lnTo>
                    <a:pt x="466112" y="466113"/>
                  </a:lnTo>
                  <a:lnTo>
                    <a:pt x="0" y="4661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6" name="TextBox 16"/>
            <p:cNvSpPr txBox="1"/>
            <p:nvPr/>
          </p:nvSpPr>
          <p:spPr>
            <a:xfrm>
              <a:off x="843231" y="1598672"/>
              <a:ext cx="8076634" cy="929225"/>
            </a:xfrm>
            <a:prstGeom prst="rect">
              <a:avLst/>
            </a:prstGeom>
          </p:spPr>
          <p:txBody>
            <a:bodyPr lIns="0" tIns="0" rIns="0" bIns="0" rtlCol="0" anchor="t">
              <a:spAutoFit/>
            </a:bodyPr>
            <a:lstStyle/>
            <a:p>
              <a:pPr algn="l">
                <a:lnSpc>
                  <a:spcPts val="3139"/>
                </a:lnSpc>
              </a:pPr>
              <a:r>
                <a:rPr lang="en-US" sz="1407">
                  <a:solidFill>
                    <a:srgbClr val="000000"/>
                  </a:solidFill>
                  <a:latin typeface="Lexend Deca Medium"/>
                  <a:ea typeface="Lexend Deca Medium"/>
                  <a:cs typeface="Lexend Deca Medium"/>
                  <a:sym typeface="Lexend Deca"/>
                </a:rPr>
                <a:t>Wie scannst du einen QR-Code? </a:t>
              </a:r>
            </a:p>
            <a:p>
              <a:pPr algn="l">
                <a:lnSpc>
                  <a:spcPts val="3139"/>
                </a:lnSpc>
              </a:pPr>
              <a:r>
                <a:rPr lang="en-US" sz="1407">
                  <a:solidFill>
                    <a:srgbClr val="000000"/>
                  </a:solidFill>
                  <a:latin typeface="Lexend Deca Medium"/>
                  <a:ea typeface="Lexend Deca Medium"/>
                  <a:cs typeface="Lexend Deca Medium"/>
                  <a:sym typeface="Lexend Deca"/>
                </a:rPr>
                <a:t>Verbinde mit der passenden Wortkarte.</a:t>
              </a:r>
            </a:p>
          </p:txBody>
        </p:sp>
        <p:sp>
          <p:nvSpPr>
            <p:cNvPr id="17" name="Freeform 17"/>
            <p:cNvSpPr/>
            <p:nvPr/>
          </p:nvSpPr>
          <p:spPr>
            <a:xfrm>
              <a:off x="3446455" y="5305582"/>
              <a:ext cx="1836923" cy="1003419"/>
            </a:xfrm>
            <a:custGeom>
              <a:avLst/>
              <a:gdLst/>
              <a:ahLst/>
              <a:cxnLst/>
              <a:rect l="l" t="t" r="r" b="b"/>
              <a:pathLst>
                <a:path w="1836923" h="1003419">
                  <a:moveTo>
                    <a:pt x="0" y="0"/>
                  </a:moveTo>
                  <a:lnTo>
                    <a:pt x="1836922" y="0"/>
                  </a:lnTo>
                  <a:lnTo>
                    <a:pt x="1836922" y="1003419"/>
                  </a:lnTo>
                  <a:lnTo>
                    <a:pt x="0" y="10034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3541924" y="5487010"/>
              <a:ext cx="1645983" cy="606777"/>
            </a:xfrm>
            <a:prstGeom prst="rect">
              <a:avLst/>
            </a:prstGeom>
          </p:spPr>
          <p:txBody>
            <a:bodyPr lIns="0" tIns="0" rIns="0" bIns="0" rtlCol="0" anchor="t">
              <a:spAutoFit/>
            </a:bodyPr>
            <a:lstStyle/>
            <a:p>
              <a:pPr algn="ctr">
                <a:lnSpc>
                  <a:spcPts val="1829"/>
                </a:lnSpc>
                <a:spcBef>
                  <a:spcPct val="0"/>
                </a:spcBef>
              </a:pPr>
              <a:r>
                <a:rPr lang="en-US" sz="1307">
                  <a:solidFill>
                    <a:srgbClr val="000000"/>
                  </a:solidFill>
                  <a:latin typeface="Poppins"/>
                  <a:ea typeface="Poppins"/>
                  <a:cs typeface="Poppins"/>
                  <a:sym typeface="Poppins"/>
                </a:rPr>
                <a:t>1. Kamera / App öffnen</a:t>
              </a:r>
            </a:p>
          </p:txBody>
        </p:sp>
        <p:sp>
          <p:nvSpPr>
            <p:cNvPr id="19" name="Freeform 19"/>
            <p:cNvSpPr/>
            <p:nvPr/>
          </p:nvSpPr>
          <p:spPr>
            <a:xfrm>
              <a:off x="6471032" y="5211465"/>
              <a:ext cx="1810241" cy="988844"/>
            </a:xfrm>
            <a:custGeom>
              <a:avLst/>
              <a:gdLst/>
              <a:ahLst/>
              <a:cxnLst/>
              <a:rect l="l" t="t" r="r" b="b"/>
              <a:pathLst>
                <a:path w="1810241" h="988844">
                  <a:moveTo>
                    <a:pt x="0" y="0"/>
                  </a:moveTo>
                  <a:lnTo>
                    <a:pt x="1810241" y="0"/>
                  </a:lnTo>
                  <a:lnTo>
                    <a:pt x="1810241" y="988845"/>
                  </a:lnTo>
                  <a:lnTo>
                    <a:pt x="0" y="988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0" name="TextBox 20"/>
            <p:cNvSpPr txBox="1"/>
            <p:nvPr/>
          </p:nvSpPr>
          <p:spPr>
            <a:xfrm>
              <a:off x="6625607" y="5345086"/>
              <a:ext cx="1571049" cy="660612"/>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4. Seite </a:t>
              </a:r>
            </a:p>
            <a:p>
              <a:pPr algn="ctr">
                <a:lnSpc>
                  <a:spcPts val="1960"/>
                </a:lnSpc>
                <a:spcBef>
                  <a:spcPct val="0"/>
                </a:spcBef>
              </a:pPr>
              <a:r>
                <a:rPr lang="en-US" sz="1400">
                  <a:solidFill>
                    <a:srgbClr val="000000"/>
                  </a:solidFill>
                  <a:latin typeface="Poppins"/>
                  <a:ea typeface="Poppins"/>
                  <a:cs typeface="Poppins"/>
                  <a:sym typeface="Poppins"/>
                </a:rPr>
                <a:t>öffnet sich</a:t>
              </a:r>
            </a:p>
          </p:txBody>
        </p:sp>
        <p:sp>
          <p:nvSpPr>
            <p:cNvPr id="21" name="Freeform 21"/>
            <p:cNvSpPr/>
            <p:nvPr/>
          </p:nvSpPr>
          <p:spPr>
            <a:xfrm>
              <a:off x="419675" y="2692997"/>
              <a:ext cx="1947607" cy="1063880"/>
            </a:xfrm>
            <a:custGeom>
              <a:avLst/>
              <a:gdLst/>
              <a:ahLst/>
              <a:cxnLst/>
              <a:rect l="l" t="t" r="r" b="b"/>
              <a:pathLst>
                <a:path w="1947607" h="1063880">
                  <a:moveTo>
                    <a:pt x="0" y="0"/>
                  </a:moveTo>
                  <a:lnTo>
                    <a:pt x="1947607" y="0"/>
                  </a:lnTo>
                  <a:lnTo>
                    <a:pt x="1947607" y="1063880"/>
                  </a:lnTo>
                  <a:lnTo>
                    <a:pt x="0" y="1063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2" name="TextBox 22"/>
            <p:cNvSpPr txBox="1"/>
            <p:nvPr/>
          </p:nvSpPr>
          <p:spPr>
            <a:xfrm>
              <a:off x="609484" y="2875018"/>
              <a:ext cx="1567989" cy="660612"/>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3. QR-Code </a:t>
              </a:r>
            </a:p>
            <a:p>
              <a:pPr algn="ctr">
                <a:lnSpc>
                  <a:spcPts val="1960"/>
                </a:lnSpc>
                <a:spcBef>
                  <a:spcPct val="0"/>
                </a:spcBef>
              </a:pPr>
              <a:r>
                <a:rPr lang="en-US" sz="1400">
                  <a:solidFill>
                    <a:srgbClr val="000000"/>
                  </a:solidFill>
                  <a:latin typeface="Poppins"/>
                  <a:ea typeface="Poppins"/>
                  <a:cs typeface="Poppins"/>
                  <a:sym typeface="Poppins"/>
                </a:rPr>
                <a:t>scannen</a:t>
              </a:r>
            </a:p>
          </p:txBody>
        </p:sp>
        <p:sp>
          <p:nvSpPr>
            <p:cNvPr id="23" name="Freeform 23"/>
            <p:cNvSpPr/>
            <p:nvPr/>
          </p:nvSpPr>
          <p:spPr>
            <a:xfrm>
              <a:off x="3667569" y="2696624"/>
              <a:ext cx="1810241" cy="988844"/>
            </a:xfrm>
            <a:custGeom>
              <a:avLst/>
              <a:gdLst/>
              <a:ahLst/>
              <a:cxnLst/>
              <a:rect l="l" t="t" r="r" b="b"/>
              <a:pathLst>
                <a:path w="1810241" h="988844">
                  <a:moveTo>
                    <a:pt x="0" y="0"/>
                  </a:moveTo>
                  <a:lnTo>
                    <a:pt x="1810241" y="0"/>
                  </a:lnTo>
                  <a:lnTo>
                    <a:pt x="1810241" y="988844"/>
                  </a:lnTo>
                  <a:lnTo>
                    <a:pt x="0" y="988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4" name="TextBox 24"/>
            <p:cNvSpPr txBox="1"/>
            <p:nvPr/>
          </p:nvSpPr>
          <p:spPr>
            <a:xfrm>
              <a:off x="3902386" y="2835245"/>
              <a:ext cx="1446037" cy="660612"/>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2. QR-Code </a:t>
              </a:r>
            </a:p>
            <a:p>
              <a:pPr algn="ctr">
                <a:lnSpc>
                  <a:spcPts val="1960"/>
                </a:lnSpc>
                <a:spcBef>
                  <a:spcPct val="0"/>
                </a:spcBef>
              </a:pPr>
              <a:r>
                <a:rPr lang="en-US" sz="1400">
                  <a:solidFill>
                    <a:srgbClr val="000000"/>
                  </a:solidFill>
                  <a:latin typeface="Poppins"/>
                  <a:ea typeface="Poppins"/>
                  <a:cs typeface="Poppins"/>
                  <a:sym typeface="Poppins"/>
                </a:rPr>
                <a:t>suchen</a:t>
              </a:r>
            </a:p>
          </p:txBody>
        </p:sp>
        <p:sp>
          <p:nvSpPr>
            <p:cNvPr id="25" name="Freeform 25"/>
            <p:cNvSpPr/>
            <p:nvPr/>
          </p:nvSpPr>
          <p:spPr>
            <a:xfrm>
              <a:off x="291498" y="2092675"/>
              <a:ext cx="361234" cy="435221"/>
            </a:xfrm>
            <a:custGeom>
              <a:avLst/>
              <a:gdLst/>
              <a:ahLst/>
              <a:cxnLst/>
              <a:rect l="l" t="t" r="r" b="b"/>
              <a:pathLst>
                <a:path w="361234" h="435221">
                  <a:moveTo>
                    <a:pt x="0" y="0"/>
                  </a:moveTo>
                  <a:lnTo>
                    <a:pt x="361233" y="0"/>
                  </a:lnTo>
                  <a:lnTo>
                    <a:pt x="361233" y="435222"/>
                  </a:lnTo>
                  <a:lnTo>
                    <a:pt x="0" y="435222"/>
                  </a:lnTo>
                  <a:lnTo>
                    <a:pt x="0" y="0"/>
                  </a:lnTo>
                  <a:close/>
                </a:path>
              </a:pathLst>
            </a:custGeom>
            <a:blipFill>
              <a:blip r:embed="rId6"/>
              <a:stretch>
                <a:fillRect/>
              </a:stretch>
            </a:blipFill>
          </p:spPr>
          <p:txBody>
            <a:bodyPr/>
            <a:lstStyle/>
            <a:p>
              <a:endParaRPr lang="de-DE"/>
            </a:p>
          </p:txBody>
        </p:sp>
        <p:sp>
          <p:nvSpPr>
            <p:cNvPr id="26" name="Freeform 26"/>
            <p:cNvSpPr/>
            <p:nvPr/>
          </p:nvSpPr>
          <p:spPr>
            <a:xfrm>
              <a:off x="6471032" y="1864747"/>
              <a:ext cx="1990692" cy="1326298"/>
            </a:xfrm>
            <a:custGeom>
              <a:avLst/>
              <a:gdLst/>
              <a:ahLst/>
              <a:cxnLst/>
              <a:rect l="l" t="t" r="r" b="b"/>
              <a:pathLst>
                <a:path w="1990692" h="1326298">
                  <a:moveTo>
                    <a:pt x="0" y="0"/>
                  </a:moveTo>
                  <a:lnTo>
                    <a:pt x="1990691" y="0"/>
                  </a:lnTo>
                  <a:lnTo>
                    <a:pt x="1990691" y="1326299"/>
                  </a:lnTo>
                  <a:lnTo>
                    <a:pt x="0" y="1326299"/>
                  </a:lnTo>
                  <a:lnTo>
                    <a:pt x="0" y="0"/>
                  </a:lnTo>
                  <a:close/>
                </a:path>
              </a:pathLst>
            </a:custGeom>
            <a:blipFill>
              <a:blip r:embed="rId7"/>
              <a:stretch>
                <a:fillRect/>
              </a:stretch>
            </a:blipFill>
            <a:ln w="9525" cap="sq">
              <a:solidFill>
                <a:srgbClr val="000000"/>
              </a:solidFill>
              <a:prstDash val="solid"/>
              <a:miter/>
            </a:ln>
          </p:spPr>
          <p:txBody>
            <a:bodyPr/>
            <a:lstStyle/>
            <a:p>
              <a:endParaRPr lang="de-DE"/>
            </a:p>
          </p:txBody>
        </p:sp>
        <p:sp>
          <p:nvSpPr>
            <p:cNvPr id="27" name="Freeform 27"/>
            <p:cNvSpPr/>
            <p:nvPr/>
          </p:nvSpPr>
          <p:spPr>
            <a:xfrm>
              <a:off x="388349" y="5073638"/>
              <a:ext cx="1870452" cy="1235363"/>
            </a:xfrm>
            <a:custGeom>
              <a:avLst/>
              <a:gdLst/>
              <a:ahLst/>
              <a:cxnLst/>
              <a:rect l="l" t="t" r="r" b="b"/>
              <a:pathLst>
                <a:path w="1870452" h="1235363">
                  <a:moveTo>
                    <a:pt x="0" y="0"/>
                  </a:moveTo>
                  <a:lnTo>
                    <a:pt x="1870451" y="0"/>
                  </a:lnTo>
                  <a:lnTo>
                    <a:pt x="1870451" y="1235363"/>
                  </a:lnTo>
                  <a:lnTo>
                    <a:pt x="0" y="1235363"/>
                  </a:lnTo>
                  <a:lnTo>
                    <a:pt x="0" y="0"/>
                  </a:lnTo>
                  <a:close/>
                </a:path>
              </a:pathLst>
            </a:custGeom>
            <a:blipFill>
              <a:blip r:embed="rId8"/>
              <a:stretch>
                <a:fillRect l="-3151" r="-3151" b="-7233"/>
              </a:stretch>
            </a:blipFill>
            <a:ln w="9525" cap="sq">
              <a:solidFill>
                <a:srgbClr val="000000"/>
              </a:solidFill>
              <a:prstDash val="solid"/>
              <a:miter/>
            </a:ln>
          </p:spPr>
          <p:txBody>
            <a:bodyPr/>
            <a:lstStyle/>
            <a:p>
              <a:endParaRPr lang="de-DE"/>
            </a:p>
          </p:txBody>
        </p:sp>
        <p:sp>
          <p:nvSpPr>
            <p:cNvPr id="28" name="Freeform 28"/>
            <p:cNvSpPr/>
            <p:nvPr/>
          </p:nvSpPr>
          <p:spPr>
            <a:xfrm>
              <a:off x="2544264" y="3834241"/>
              <a:ext cx="1820652" cy="1245882"/>
            </a:xfrm>
            <a:custGeom>
              <a:avLst/>
              <a:gdLst/>
              <a:ahLst/>
              <a:cxnLst/>
              <a:rect l="l" t="t" r="r" b="b"/>
              <a:pathLst>
                <a:path w="1820652" h="1245882">
                  <a:moveTo>
                    <a:pt x="0" y="0"/>
                  </a:moveTo>
                  <a:lnTo>
                    <a:pt x="1820652" y="0"/>
                  </a:lnTo>
                  <a:lnTo>
                    <a:pt x="1820652" y="1245882"/>
                  </a:lnTo>
                  <a:lnTo>
                    <a:pt x="0" y="1245882"/>
                  </a:lnTo>
                  <a:lnTo>
                    <a:pt x="0" y="0"/>
                  </a:lnTo>
                  <a:close/>
                </a:path>
              </a:pathLst>
            </a:custGeom>
            <a:blipFill>
              <a:blip r:embed="rId9"/>
              <a:stretch>
                <a:fillRect l="-1354" r="-1354"/>
              </a:stretch>
            </a:blipFill>
            <a:ln w="9525" cap="sq">
              <a:solidFill>
                <a:srgbClr val="000000"/>
              </a:solidFill>
              <a:prstDash val="solid"/>
              <a:miter/>
            </a:ln>
          </p:spPr>
          <p:txBody>
            <a:bodyPr/>
            <a:lstStyle/>
            <a:p>
              <a:endParaRPr lang="de-DE"/>
            </a:p>
          </p:txBody>
        </p:sp>
        <p:sp>
          <p:nvSpPr>
            <p:cNvPr id="29" name="Freeform 29"/>
            <p:cNvSpPr/>
            <p:nvPr/>
          </p:nvSpPr>
          <p:spPr>
            <a:xfrm>
              <a:off x="5869163" y="3591777"/>
              <a:ext cx="1972950" cy="1357418"/>
            </a:xfrm>
            <a:custGeom>
              <a:avLst/>
              <a:gdLst/>
              <a:ahLst/>
              <a:cxnLst/>
              <a:rect l="l" t="t" r="r" b="b"/>
              <a:pathLst>
                <a:path w="1972950" h="1357418">
                  <a:moveTo>
                    <a:pt x="0" y="0"/>
                  </a:moveTo>
                  <a:lnTo>
                    <a:pt x="1972950" y="0"/>
                  </a:lnTo>
                  <a:lnTo>
                    <a:pt x="1972950" y="1357417"/>
                  </a:lnTo>
                  <a:lnTo>
                    <a:pt x="0" y="1357417"/>
                  </a:lnTo>
                  <a:lnTo>
                    <a:pt x="0" y="0"/>
                  </a:lnTo>
                  <a:close/>
                </a:path>
              </a:pathLst>
            </a:custGeom>
            <a:blipFill>
              <a:blip r:embed="rId10"/>
              <a:stretch>
                <a:fillRect r="-3266"/>
              </a:stretch>
            </a:blipFill>
            <a:ln w="9525" cap="sq">
              <a:solidFill>
                <a:srgbClr val="000000"/>
              </a:solidFill>
              <a:prstDash val="solid"/>
              <a:miter/>
            </a:ln>
          </p:spPr>
          <p:txBody>
            <a:bodyPr/>
            <a:lstStyle/>
            <a:p>
              <a:endParaRPr lang="de-DE"/>
            </a:p>
          </p:txBody>
        </p:sp>
        <p:sp>
          <p:nvSpPr>
            <p:cNvPr id="30" name="TextBox 30"/>
            <p:cNvSpPr txBox="1"/>
            <p:nvPr/>
          </p:nvSpPr>
          <p:spPr>
            <a:xfrm>
              <a:off x="388349" y="286703"/>
              <a:ext cx="5593181" cy="853313"/>
            </a:xfrm>
            <a:prstGeom prst="rect">
              <a:avLst/>
            </a:prstGeom>
          </p:spPr>
          <p:txBody>
            <a:bodyPr lIns="0" tIns="0" rIns="0" bIns="0" rtlCol="0" anchor="t">
              <a:spAutoFit/>
            </a:bodyPr>
            <a:lstStyle/>
            <a:p>
              <a:pPr algn="l">
                <a:lnSpc>
                  <a:spcPts val="1708"/>
                </a:lnSpc>
              </a:pPr>
              <a:r>
                <a:rPr lang="en-US" sz="1400">
                  <a:solidFill>
                    <a:srgbClr val="FFFFFF"/>
                  </a:solidFill>
                  <a:latin typeface="Lexend Deca Medium"/>
                  <a:ea typeface="Lexend Deca Medium"/>
                  <a:cs typeface="Lexend Deca Medium"/>
                  <a:sym typeface="Lexend Deca"/>
                </a:rPr>
                <a:t>Profiauftrag QR-Code scannen</a:t>
              </a:r>
            </a:p>
            <a:p>
              <a:pPr algn="l">
                <a:lnSpc>
                  <a:spcPts val="3416"/>
                </a:lnSpc>
              </a:pPr>
              <a:r>
                <a:rPr lang="en-US" sz="2800">
                  <a:solidFill>
                    <a:srgbClr val="FFFFFF"/>
                  </a:solidFill>
                  <a:latin typeface="Lexend Deca Medium"/>
                  <a:ea typeface="Lexend Deca Medium"/>
                  <a:cs typeface="Lexend Deca Medium"/>
                  <a:sym typeface="Lexend Deca"/>
                </a:rPr>
                <a:t>Bildersalat</a:t>
              </a:r>
            </a:p>
          </p:txBody>
        </p:sp>
        <p:sp>
          <p:nvSpPr>
            <p:cNvPr id="31" name="AutoShape 31"/>
            <p:cNvSpPr/>
            <p:nvPr/>
          </p:nvSpPr>
          <p:spPr>
            <a:xfrm>
              <a:off x="5464988" y="2223313"/>
              <a:ext cx="369553" cy="347796"/>
            </a:xfrm>
            <a:prstGeom prst="line">
              <a:avLst/>
            </a:prstGeom>
            <a:ln w="25400" cap="flat">
              <a:solidFill>
                <a:srgbClr val="000000"/>
              </a:solidFill>
              <a:prstDash val="solid"/>
              <a:headEnd type="none" w="sm" len="sm"/>
              <a:tailEnd type="none" w="sm" len="sm"/>
            </a:ln>
          </p:spPr>
          <p:txBody>
            <a:bodyPr/>
            <a:lstStyle/>
            <a:p>
              <a:endParaRPr lang="de-DE"/>
            </a:p>
          </p:txBody>
        </p:sp>
        <p:sp>
          <p:nvSpPr>
            <p:cNvPr id="32" name="Freeform 32"/>
            <p:cNvSpPr/>
            <p:nvPr/>
          </p:nvSpPr>
          <p:spPr>
            <a:xfrm>
              <a:off x="5777118" y="2097804"/>
              <a:ext cx="504923" cy="504923"/>
            </a:xfrm>
            <a:custGeom>
              <a:avLst/>
              <a:gdLst/>
              <a:ahLst/>
              <a:cxnLst/>
              <a:rect l="l" t="t" r="r" b="b"/>
              <a:pathLst>
                <a:path w="504923" h="504923">
                  <a:moveTo>
                    <a:pt x="0" y="0"/>
                  </a:moveTo>
                  <a:lnTo>
                    <a:pt x="504923" y="0"/>
                  </a:lnTo>
                  <a:lnTo>
                    <a:pt x="504923" y="504923"/>
                  </a:lnTo>
                  <a:lnTo>
                    <a:pt x="0" y="504923"/>
                  </a:lnTo>
                  <a:lnTo>
                    <a:pt x="0" y="0"/>
                  </a:lnTo>
                  <a:close/>
                </a:path>
              </a:pathLst>
            </a:custGeom>
            <a:blipFill>
              <a:blip r:embed="rId11"/>
              <a:stretch>
                <a:fillRect/>
              </a:stretch>
            </a:blipFill>
          </p:spPr>
          <p:txBody>
            <a:bodyPr/>
            <a:lstStyle/>
            <a:p>
              <a:endParaRPr lang="de-DE"/>
            </a:p>
          </p:txBody>
        </p:sp>
        <p:sp>
          <p:nvSpPr>
            <p:cNvPr id="33" name="Freeform 33"/>
            <p:cNvSpPr/>
            <p:nvPr/>
          </p:nvSpPr>
          <p:spPr>
            <a:xfrm>
              <a:off x="7611866" y="173364"/>
              <a:ext cx="1009467" cy="1515147"/>
            </a:xfrm>
            <a:custGeom>
              <a:avLst/>
              <a:gdLst/>
              <a:ahLst/>
              <a:cxnLst/>
              <a:rect l="l" t="t" r="r" b="b"/>
              <a:pathLst>
                <a:path w="1009467" h="1515147">
                  <a:moveTo>
                    <a:pt x="0" y="0"/>
                  </a:moveTo>
                  <a:lnTo>
                    <a:pt x="1009467" y="0"/>
                  </a:lnTo>
                  <a:lnTo>
                    <a:pt x="1009467" y="1515147"/>
                  </a:lnTo>
                  <a:lnTo>
                    <a:pt x="0" y="1515147"/>
                  </a:lnTo>
                  <a:lnTo>
                    <a:pt x="0" y="0"/>
                  </a:lnTo>
                  <a:close/>
                </a:path>
              </a:pathLst>
            </a:custGeom>
            <a:blipFill>
              <a:blip r:embed="rId12"/>
              <a:stretch>
                <a:fillRect/>
              </a:stretch>
            </a:blipFill>
          </p:spPr>
          <p:txBody>
            <a:bodyPr/>
            <a:lstStyle/>
            <a:p>
              <a:endParaRPr lang="de-DE"/>
            </a:p>
          </p:txBody>
        </p:sp>
        <p:sp>
          <p:nvSpPr>
            <p:cNvPr id="34" name="Freeform 34"/>
            <p:cNvSpPr/>
            <p:nvPr/>
          </p:nvSpPr>
          <p:spPr>
            <a:xfrm>
              <a:off x="7869321" y="987553"/>
              <a:ext cx="325868" cy="489107"/>
            </a:xfrm>
            <a:custGeom>
              <a:avLst/>
              <a:gdLst/>
              <a:ahLst/>
              <a:cxnLst/>
              <a:rect l="l" t="t" r="r" b="b"/>
              <a:pathLst>
                <a:path w="325868" h="489107">
                  <a:moveTo>
                    <a:pt x="0" y="0"/>
                  </a:moveTo>
                  <a:lnTo>
                    <a:pt x="325868" y="0"/>
                  </a:lnTo>
                  <a:lnTo>
                    <a:pt x="325868" y="489107"/>
                  </a:lnTo>
                  <a:lnTo>
                    <a:pt x="0" y="489107"/>
                  </a:lnTo>
                  <a:lnTo>
                    <a:pt x="0" y="0"/>
                  </a:lnTo>
                  <a:close/>
                </a:path>
              </a:pathLst>
            </a:custGeom>
            <a:blipFill>
              <a:blip r:embed="rId13"/>
              <a:stretch>
                <a:fillRect/>
              </a:stretch>
            </a:blipFill>
          </p:spPr>
          <p:txBody>
            <a:bodyPr/>
            <a:lstStyle/>
            <a:p>
              <a:endParaRPr lang="de-DE"/>
            </a:p>
          </p:txBody>
        </p:sp>
      </p:grpSp>
      <p:grpSp>
        <p:nvGrpSpPr>
          <p:cNvPr id="35" name="Group 35"/>
          <p:cNvGrpSpPr/>
          <p:nvPr/>
        </p:nvGrpSpPr>
        <p:grpSpPr>
          <a:xfrm>
            <a:off x="421366" y="10344054"/>
            <a:ext cx="6726963" cy="246665"/>
            <a:chOff x="0" y="0"/>
            <a:chExt cx="8969283" cy="328887"/>
          </a:xfrm>
        </p:grpSpPr>
        <p:sp>
          <p:nvSpPr>
            <p:cNvPr id="36" name="Freeform 36"/>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14"/>
              <a:stretch>
                <a:fillRect/>
              </a:stretch>
            </a:blipFill>
          </p:spPr>
          <p:txBody>
            <a:bodyPr/>
            <a:lstStyle/>
            <a:p>
              <a:endParaRPr lang="de-DE"/>
            </a:p>
          </p:txBody>
        </p:sp>
        <p:sp>
          <p:nvSpPr>
            <p:cNvPr id="37" name="TextBox 37"/>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1551" y="358140"/>
            <a:ext cx="7048274" cy="4855802"/>
            <a:chOff x="0" y="0"/>
            <a:chExt cx="9397699" cy="6474402"/>
          </a:xfrm>
        </p:grpSpPr>
        <p:grpSp>
          <p:nvGrpSpPr>
            <p:cNvPr id="3" name="Group 3"/>
            <p:cNvGrpSpPr/>
            <p:nvPr/>
          </p:nvGrpSpPr>
          <p:grpSpPr>
            <a:xfrm>
              <a:off x="0" y="0"/>
              <a:ext cx="9083456" cy="6474402"/>
              <a:chOff x="0" y="0"/>
              <a:chExt cx="2441479" cy="1740210"/>
            </a:xfrm>
          </p:grpSpPr>
          <p:sp>
            <p:nvSpPr>
              <p:cNvPr id="4" name="Freeform 4"/>
              <p:cNvSpPr/>
              <p:nvPr/>
            </p:nvSpPr>
            <p:spPr>
              <a:xfrm>
                <a:off x="0" y="0"/>
                <a:ext cx="2441479" cy="1740210"/>
              </a:xfrm>
              <a:custGeom>
                <a:avLst/>
                <a:gdLst/>
                <a:ahLst/>
                <a:cxnLst/>
                <a:rect l="l" t="t" r="r" b="b"/>
                <a:pathLst>
                  <a:path w="2441479" h="1740210">
                    <a:moveTo>
                      <a:pt x="22728" y="0"/>
                    </a:moveTo>
                    <a:lnTo>
                      <a:pt x="2418751" y="0"/>
                    </a:lnTo>
                    <a:cubicBezTo>
                      <a:pt x="2431304" y="0"/>
                      <a:pt x="2441479" y="10176"/>
                      <a:pt x="2441479" y="22728"/>
                    </a:cubicBezTo>
                    <a:lnTo>
                      <a:pt x="2441479" y="1717481"/>
                    </a:lnTo>
                    <a:cubicBezTo>
                      <a:pt x="2441479" y="1730034"/>
                      <a:pt x="2431304" y="1740210"/>
                      <a:pt x="2418751" y="1740210"/>
                    </a:cubicBezTo>
                    <a:lnTo>
                      <a:pt x="22728" y="1740210"/>
                    </a:lnTo>
                    <a:cubicBezTo>
                      <a:pt x="10176" y="1740210"/>
                      <a:pt x="0" y="1730034"/>
                      <a:pt x="0" y="1717481"/>
                    </a:cubicBezTo>
                    <a:lnTo>
                      <a:pt x="0" y="22728"/>
                    </a:lnTo>
                    <a:cubicBezTo>
                      <a:pt x="0" y="10176"/>
                      <a:pt x="10176" y="0"/>
                      <a:pt x="2272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41479" cy="1768785"/>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22292" y="0"/>
              <a:ext cx="9039626" cy="1995821"/>
              <a:chOff x="0" y="0"/>
              <a:chExt cx="2438543" cy="538396"/>
            </a:xfrm>
          </p:grpSpPr>
          <p:sp>
            <p:nvSpPr>
              <p:cNvPr id="7" name="Freeform 7"/>
              <p:cNvSpPr/>
              <p:nvPr/>
            </p:nvSpPr>
            <p:spPr>
              <a:xfrm>
                <a:off x="0" y="0"/>
                <a:ext cx="2438543" cy="538396"/>
              </a:xfrm>
              <a:custGeom>
                <a:avLst/>
                <a:gdLst/>
                <a:ahLst/>
                <a:cxnLst/>
                <a:rect l="l" t="t" r="r" b="b"/>
                <a:pathLst>
                  <a:path w="2438543" h="538396">
                    <a:moveTo>
                      <a:pt x="22838" y="0"/>
                    </a:moveTo>
                    <a:lnTo>
                      <a:pt x="2415704" y="0"/>
                    </a:lnTo>
                    <a:cubicBezTo>
                      <a:pt x="2428317" y="0"/>
                      <a:pt x="2438543" y="10225"/>
                      <a:pt x="2438543" y="22838"/>
                    </a:cubicBezTo>
                    <a:lnTo>
                      <a:pt x="2438543" y="515557"/>
                    </a:lnTo>
                    <a:cubicBezTo>
                      <a:pt x="2438543" y="528170"/>
                      <a:pt x="2428317" y="538396"/>
                      <a:pt x="2415704" y="538396"/>
                    </a:cubicBezTo>
                    <a:lnTo>
                      <a:pt x="22838" y="538396"/>
                    </a:lnTo>
                    <a:cubicBezTo>
                      <a:pt x="10225" y="538396"/>
                      <a:pt x="0" y="528170"/>
                      <a:pt x="0" y="515557"/>
                    </a:cubicBezTo>
                    <a:lnTo>
                      <a:pt x="0" y="22838"/>
                    </a:lnTo>
                    <a:cubicBezTo>
                      <a:pt x="0" y="10225"/>
                      <a:pt x="10225" y="0"/>
                      <a:pt x="2283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8543" cy="56697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22292" y="1366668"/>
              <a:ext cx="9039626" cy="914190"/>
              <a:chOff x="0" y="0"/>
              <a:chExt cx="2438543" cy="246613"/>
            </a:xfrm>
          </p:grpSpPr>
          <p:sp>
            <p:nvSpPr>
              <p:cNvPr id="10" name="Freeform 10"/>
              <p:cNvSpPr/>
              <p:nvPr/>
            </p:nvSpPr>
            <p:spPr>
              <a:xfrm>
                <a:off x="0" y="0"/>
                <a:ext cx="2438543" cy="246613"/>
              </a:xfrm>
              <a:custGeom>
                <a:avLst/>
                <a:gdLst/>
                <a:ahLst/>
                <a:cxnLst/>
                <a:rect l="l" t="t" r="r" b="b"/>
                <a:pathLst>
                  <a:path w="2438543" h="246613">
                    <a:moveTo>
                      <a:pt x="0" y="0"/>
                    </a:moveTo>
                    <a:lnTo>
                      <a:pt x="2438543" y="0"/>
                    </a:lnTo>
                    <a:lnTo>
                      <a:pt x="2438543" y="246613"/>
                    </a:lnTo>
                    <a:lnTo>
                      <a:pt x="0" y="246613"/>
                    </a:lnTo>
                    <a:close/>
                  </a:path>
                </a:pathLst>
              </a:custGeom>
              <a:solidFill>
                <a:srgbClr val="FFFFFF"/>
              </a:solidFill>
            </p:spPr>
            <p:txBody>
              <a:bodyPr/>
              <a:lstStyle/>
              <a:p>
                <a:endParaRPr lang="de-DE"/>
              </a:p>
            </p:txBody>
          </p:sp>
          <p:sp>
            <p:nvSpPr>
              <p:cNvPr id="11" name="TextBox 11"/>
              <p:cNvSpPr txBox="1"/>
              <p:nvPr/>
            </p:nvSpPr>
            <p:spPr>
              <a:xfrm>
                <a:off x="0" y="-28575"/>
                <a:ext cx="2438543" cy="275188"/>
              </a:xfrm>
              <a:prstGeom prst="rect">
                <a:avLst/>
              </a:prstGeom>
            </p:spPr>
            <p:txBody>
              <a:bodyPr lIns="50616" tIns="50616" rIns="50616" bIns="50616" rtlCol="0" anchor="ctr"/>
              <a:lstStyle/>
              <a:p>
                <a:pPr algn="ctr">
                  <a:lnSpc>
                    <a:spcPts val="1680"/>
                  </a:lnSpc>
                </a:pPr>
                <a:endParaRPr/>
              </a:p>
            </p:txBody>
          </p:sp>
        </p:grpSp>
        <p:sp>
          <p:nvSpPr>
            <p:cNvPr id="12" name="Freeform 12"/>
            <p:cNvSpPr/>
            <p:nvPr/>
          </p:nvSpPr>
          <p:spPr>
            <a:xfrm>
              <a:off x="264940" y="1532253"/>
              <a:ext cx="463568" cy="463568"/>
            </a:xfrm>
            <a:custGeom>
              <a:avLst/>
              <a:gdLst/>
              <a:ahLst/>
              <a:cxnLst/>
              <a:rect l="l" t="t" r="r" b="b"/>
              <a:pathLst>
                <a:path w="463568" h="463568">
                  <a:moveTo>
                    <a:pt x="0" y="0"/>
                  </a:moveTo>
                  <a:lnTo>
                    <a:pt x="463568" y="0"/>
                  </a:lnTo>
                  <a:lnTo>
                    <a:pt x="463568" y="463568"/>
                  </a:lnTo>
                  <a:lnTo>
                    <a:pt x="0" y="4635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913416" y="1529937"/>
              <a:ext cx="8076120" cy="330411"/>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Poppins"/>
                  <a:ea typeface="Poppins"/>
                  <a:cs typeface="Poppins"/>
                  <a:sym typeface="Poppins"/>
                </a:rPr>
                <a:t>Was macht Ida, wenn sie einen QR-Code einscannt?</a:t>
              </a:r>
            </a:p>
          </p:txBody>
        </p:sp>
        <p:sp>
          <p:nvSpPr>
            <p:cNvPr id="14" name="Freeform 14"/>
            <p:cNvSpPr/>
            <p:nvPr/>
          </p:nvSpPr>
          <p:spPr>
            <a:xfrm>
              <a:off x="316107" y="2063247"/>
              <a:ext cx="361234" cy="435221"/>
            </a:xfrm>
            <a:custGeom>
              <a:avLst/>
              <a:gdLst/>
              <a:ahLst/>
              <a:cxnLst/>
              <a:rect l="l" t="t" r="r" b="b"/>
              <a:pathLst>
                <a:path w="361234" h="435221">
                  <a:moveTo>
                    <a:pt x="0" y="0"/>
                  </a:moveTo>
                  <a:lnTo>
                    <a:pt x="361234" y="0"/>
                  </a:lnTo>
                  <a:lnTo>
                    <a:pt x="361234" y="435221"/>
                  </a:lnTo>
                  <a:lnTo>
                    <a:pt x="0" y="435221"/>
                  </a:lnTo>
                  <a:lnTo>
                    <a:pt x="0" y="0"/>
                  </a:lnTo>
                  <a:close/>
                </a:path>
              </a:pathLst>
            </a:custGeom>
            <a:blipFill>
              <a:blip r:embed="rId4"/>
              <a:stretch>
                <a:fillRect/>
              </a:stretch>
            </a:blipFill>
          </p:spPr>
          <p:txBody>
            <a:bodyPr/>
            <a:lstStyle/>
            <a:p>
              <a:endParaRPr lang="de-DE"/>
            </a:p>
          </p:txBody>
        </p:sp>
        <p:sp>
          <p:nvSpPr>
            <p:cNvPr id="15" name="Freeform 15"/>
            <p:cNvSpPr/>
            <p:nvPr/>
          </p:nvSpPr>
          <p:spPr>
            <a:xfrm>
              <a:off x="23797" y="5042684"/>
              <a:ext cx="1494348" cy="1431719"/>
            </a:xfrm>
            <a:custGeom>
              <a:avLst/>
              <a:gdLst/>
              <a:ahLst/>
              <a:cxnLst/>
              <a:rect l="l" t="t" r="r" b="b"/>
              <a:pathLst>
                <a:path w="1494348" h="1431719">
                  <a:moveTo>
                    <a:pt x="0" y="0"/>
                  </a:moveTo>
                  <a:lnTo>
                    <a:pt x="1494348" y="0"/>
                  </a:lnTo>
                  <a:lnTo>
                    <a:pt x="1494348" y="1431718"/>
                  </a:lnTo>
                  <a:lnTo>
                    <a:pt x="0" y="1431718"/>
                  </a:lnTo>
                  <a:lnTo>
                    <a:pt x="0" y="0"/>
                  </a:lnTo>
                  <a:close/>
                </a:path>
              </a:pathLst>
            </a:custGeom>
            <a:blipFill>
              <a:blip r:embed="rId5"/>
              <a:stretch>
                <a:fillRect l="-25731" t="-31903" r="-11369" b="-82879"/>
              </a:stretch>
            </a:blipFill>
          </p:spPr>
          <p:txBody>
            <a:bodyPr/>
            <a:lstStyle/>
            <a:p>
              <a:endParaRPr lang="de-DE"/>
            </a:p>
          </p:txBody>
        </p:sp>
        <p:sp>
          <p:nvSpPr>
            <p:cNvPr id="16" name="Freeform 16"/>
            <p:cNvSpPr/>
            <p:nvPr/>
          </p:nvSpPr>
          <p:spPr>
            <a:xfrm>
              <a:off x="1103214" y="2346034"/>
              <a:ext cx="4152821" cy="3703036"/>
            </a:xfrm>
            <a:custGeom>
              <a:avLst/>
              <a:gdLst/>
              <a:ahLst/>
              <a:cxnLst/>
              <a:rect l="l" t="t" r="r" b="b"/>
              <a:pathLst>
                <a:path w="4152821" h="3703036">
                  <a:moveTo>
                    <a:pt x="0" y="0"/>
                  </a:moveTo>
                  <a:lnTo>
                    <a:pt x="4152821" y="0"/>
                  </a:lnTo>
                  <a:lnTo>
                    <a:pt x="4152821" y="3703035"/>
                  </a:lnTo>
                  <a:lnTo>
                    <a:pt x="0" y="3703035"/>
                  </a:lnTo>
                  <a:lnTo>
                    <a:pt x="0" y="0"/>
                  </a:lnTo>
                  <a:close/>
                </a:path>
              </a:pathLst>
            </a:custGeom>
            <a:blipFill>
              <a:blip r:embed="rId6"/>
              <a:stretch>
                <a:fillRect l="-30723" t="-8259" r="-26801" b="-9439"/>
              </a:stretch>
            </a:blipFill>
          </p:spPr>
          <p:txBody>
            <a:bodyPr/>
            <a:lstStyle/>
            <a:p>
              <a:endParaRPr lang="de-DE"/>
            </a:p>
          </p:txBody>
        </p:sp>
        <p:sp>
          <p:nvSpPr>
            <p:cNvPr id="17" name="Freeform 17"/>
            <p:cNvSpPr/>
            <p:nvPr/>
          </p:nvSpPr>
          <p:spPr>
            <a:xfrm>
              <a:off x="4826531" y="2305370"/>
              <a:ext cx="4571168" cy="3632225"/>
            </a:xfrm>
            <a:custGeom>
              <a:avLst/>
              <a:gdLst/>
              <a:ahLst/>
              <a:cxnLst/>
              <a:rect l="l" t="t" r="r" b="b"/>
              <a:pathLst>
                <a:path w="4571168" h="3632225">
                  <a:moveTo>
                    <a:pt x="0" y="0"/>
                  </a:moveTo>
                  <a:lnTo>
                    <a:pt x="4571168" y="0"/>
                  </a:lnTo>
                  <a:lnTo>
                    <a:pt x="4571168" y="3632224"/>
                  </a:lnTo>
                  <a:lnTo>
                    <a:pt x="0" y="3632224"/>
                  </a:lnTo>
                  <a:lnTo>
                    <a:pt x="0" y="0"/>
                  </a:lnTo>
                  <a:close/>
                </a:path>
              </a:pathLst>
            </a:custGeom>
            <a:blipFill>
              <a:blip r:embed="rId7"/>
              <a:stretch>
                <a:fillRect l="-23463" t="-7561" r="-18949" b="-11848"/>
              </a:stretch>
            </a:blipFill>
          </p:spPr>
          <p:txBody>
            <a:bodyPr/>
            <a:lstStyle/>
            <a:p>
              <a:endParaRPr lang="de-DE"/>
            </a:p>
          </p:txBody>
        </p:sp>
        <p:sp>
          <p:nvSpPr>
            <p:cNvPr id="18" name="TextBox 18"/>
            <p:cNvSpPr txBox="1"/>
            <p:nvPr/>
          </p:nvSpPr>
          <p:spPr>
            <a:xfrm>
              <a:off x="913416" y="2015622"/>
              <a:ext cx="7894691" cy="330412"/>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Poppins"/>
                  <a:ea typeface="Poppins"/>
                  <a:cs typeface="Poppins"/>
                  <a:sym typeface="Poppins"/>
                </a:rPr>
                <a:t>Erzähle und schreibe in die Sprechblasen.</a:t>
              </a:r>
            </a:p>
          </p:txBody>
        </p:sp>
        <p:sp>
          <p:nvSpPr>
            <p:cNvPr id="19" name="TextBox 19"/>
            <p:cNvSpPr txBox="1"/>
            <p:nvPr/>
          </p:nvSpPr>
          <p:spPr>
            <a:xfrm>
              <a:off x="398299" y="288211"/>
              <a:ext cx="5562651" cy="853313"/>
            </a:xfrm>
            <a:prstGeom prst="rect">
              <a:avLst/>
            </a:prstGeom>
          </p:spPr>
          <p:txBody>
            <a:bodyPr lIns="0" tIns="0" rIns="0" bIns="0" rtlCol="0" anchor="t">
              <a:spAutoFit/>
            </a:bodyPr>
            <a:lstStyle/>
            <a:p>
              <a:pPr algn="l">
                <a:lnSpc>
                  <a:spcPts val="1708"/>
                </a:lnSpc>
              </a:pPr>
              <a:r>
                <a:rPr lang="en-US" sz="1400">
                  <a:solidFill>
                    <a:srgbClr val="FFFFFF"/>
                  </a:solidFill>
                  <a:latin typeface="Lexend Deca Medium"/>
                  <a:ea typeface="Lexend Deca Medium"/>
                  <a:cs typeface="Lexend Deca Medium"/>
                  <a:sym typeface="Lexend Deca"/>
                </a:rPr>
                <a:t>Profiauftrag QR-Code scannen</a:t>
              </a:r>
            </a:p>
            <a:p>
              <a:pPr algn="l">
                <a:lnSpc>
                  <a:spcPts val="3415"/>
                </a:lnSpc>
              </a:pPr>
              <a:r>
                <a:rPr lang="en-US" sz="2799">
                  <a:solidFill>
                    <a:srgbClr val="FFFFFF"/>
                  </a:solidFill>
                  <a:latin typeface="Lexend Deca Medium"/>
                  <a:ea typeface="Lexend Deca Medium"/>
                  <a:cs typeface="Lexend Deca Medium"/>
                  <a:sym typeface="Lexend Deca"/>
                </a:rPr>
                <a:t>QR-Code-scannen (1)</a:t>
              </a:r>
            </a:p>
          </p:txBody>
        </p:sp>
        <p:sp>
          <p:nvSpPr>
            <p:cNvPr id="20" name="Freeform 20"/>
            <p:cNvSpPr/>
            <p:nvPr/>
          </p:nvSpPr>
          <p:spPr>
            <a:xfrm>
              <a:off x="3977298" y="4600952"/>
              <a:ext cx="883463" cy="883463"/>
            </a:xfrm>
            <a:custGeom>
              <a:avLst/>
              <a:gdLst/>
              <a:ahLst/>
              <a:cxnLst/>
              <a:rect l="l" t="t" r="r" b="b"/>
              <a:pathLst>
                <a:path w="883463" h="883463">
                  <a:moveTo>
                    <a:pt x="0" y="0"/>
                  </a:moveTo>
                  <a:lnTo>
                    <a:pt x="883463" y="0"/>
                  </a:lnTo>
                  <a:lnTo>
                    <a:pt x="883463" y="883463"/>
                  </a:lnTo>
                  <a:lnTo>
                    <a:pt x="0" y="883463"/>
                  </a:lnTo>
                  <a:lnTo>
                    <a:pt x="0" y="0"/>
                  </a:lnTo>
                  <a:close/>
                </a:path>
              </a:pathLst>
            </a:custGeom>
            <a:blipFill>
              <a:blip r:embed="rId8"/>
              <a:stretch>
                <a:fillRect/>
              </a:stretch>
            </a:blipFill>
          </p:spPr>
          <p:txBody>
            <a:bodyPr/>
            <a:lstStyle/>
            <a:p>
              <a:endParaRPr lang="de-DE"/>
            </a:p>
          </p:txBody>
        </p:sp>
        <p:sp>
          <p:nvSpPr>
            <p:cNvPr id="21" name="Freeform 21"/>
            <p:cNvSpPr/>
            <p:nvPr/>
          </p:nvSpPr>
          <p:spPr>
            <a:xfrm flipH="1">
              <a:off x="5960951" y="1959585"/>
              <a:ext cx="823556" cy="490110"/>
            </a:xfrm>
            <a:custGeom>
              <a:avLst/>
              <a:gdLst/>
              <a:ahLst/>
              <a:cxnLst/>
              <a:rect l="l" t="t" r="r" b="b"/>
              <a:pathLst>
                <a:path w="823556" h="490110">
                  <a:moveTo>
                    <a:pt x="823556" y="0"/>
                  </a:moveTo>
                  <a:lnTo>
                    <a:pt x="0" y="0"/>
                  </a:lnTo>
                  <a:lnTo>
                    <a:pt x="0" y="490110"/>
                  </a:lnTo>
                  <a:lnTo>
                    <a:pt x="823556" y="490110"/>
                  </a:lnTo>
                  <a:lnTo>
                    <a:pt x="823556" y="0"/>
                  </a:lnTo>
                  <a:close/>
                </a:path>
              </a:pathLst>
            </a:custGeom>
            <a:blipFill>
              <a:blip r:embed="rId9"/>
              <a:stretch>
                <a:fillRect l="-37225" t="-44994" r="-39481" b="-52834"/>
              </a:stretch>
            </a:blipFill>
          </p:spPr>
          <p:txBody>
            <a:bodyPr/>
            <a:lstStyle/>
            <a:p>
              <a:endParaRPr lang="de-DE"/>
            </a:p>
          </p:txBody>
        </p:sp>
        <p:sp>
          <p:nvSpPr>
            <p:cNvPr id="22" name="Freeform 22"/>
            <p:cNvSpPr/>
            <p:nvPr/>
          </p:nvSpPr>
          <p:spPr>
            <a:xfrm>
              <a:off x="8003449" y="4543710"/>
              <a:ext cx="883463" cy="883463"/>
            </a:xfrm>
            <a:custGeom>
              <a:avLst/>
              <a:gdLst/>
              <a:ahLst/>
              <a:cxnLst/>
              <a:rect l="l" t="t" r="r" b="b"/>
              <a:pathLst>
                <a:path w="883463" h="883463">
                  <a:moveTo>
                    <a:pt x="0" y="0"/>
                  </a:moveTo>
                  <a:lnTo>
                    <a:pt x="883463" y="0"/>
                  </a:lnTo>
                  <a:lnTo>
                    <a:pt x="883463" y="883463"/>
                  </a:lnTo>
                  <a:lnTo>
                    <a:pt x="0" y="883463"/>
                  </a:lnTo>
                  <a:lnTo>
                    <a:pt x="0" y="0"/>
                  </a:lnTo>
                  <a:close/>
                </a:path>
              </a:pathLst>
            </a:custGeom>
            <a:blipFill>
              <a:blip r:embed="rId8"/>
              <a:stretch>
                <a:fillRect/>
              </a:stretch>
            </a:blipFill>
          </p:spPr>
          <p:txBody>
            <a:bodyPr/>
            <a:lstStyle/>
            <a:p>
              <a:endParaRPr lang="de-DE"/>
            </a:p>
          </p:txBody>
        </p:sp>
        <p:sp>
          <p:nvSpPr>
            <p:cNvPr id="23" name="Freeform 23"/>
            <p:cNvSpPr/>
            <p:nvPr/>
          </p:nvSpPr>
          <p:spPr>
            <a:xfrm rot="-10800000">
              <a:off x="8078745" y="5758543"/>
              <a:ext cx="727109" cy="590776"/>
            </a:xfrm>
            <a:custGeom>
              <a:avLst/>
              <a:gdLst/>
              <a:ahLst/>
              <a:cxnLst/>
              <a:rect l="l" t="t" r="r" b="b"/>
              <a:pathLst>
                <a:path w="727109" h="590776">
                  <a:moveTo>
                    <a:pt x="0" y="0"/>
                  </a:moveTo>
                  <a:lnTo>
                    <a:pt x="727109" y="0"/>
                  </a:lnTo>
                  <a:lnTo>
                    <a:pt x="727109" y="590776"/>
                  </a:lnTo>
                  <a:lnTo>
                    <a:pt x="0" y="590776"/>
                  </a:lnTo>
                  <a:lnTo>
                    <a:pt x="0" y="0"/>
                  </a:lnTo>
                  <a:close/>
                </a:path>
              </a:pathLst>
            </a:custGeom>
            <a:blipFill>
              <a:blip r:embed="rId10"/>
              <a:stretch>
                <a:fillRect/>
              </a:stretch>
            </a:blipFill>
          </p:spPr>
          <p:txBody>
            <a:bodyPr/>
            <a:lstStyle/>
            <a:p>
              <a:endParaRPr lang="de-DE"/>
            </a:p>
          </p:txBody>
        </p:sp>
        <p:sp>
          <p:nvSpPr>
            <p:cNvPr id="24" name="Freeform 24"/>
            <p:cNvSpPr/>
            <p:nvPr/>
          </p:nvSpPr>
          <p:spPr>
            <a:xfrm>
              <a:off x="7656526" y="17105"/>
              <a:ext cx="1009467" cy="1515147"/>
            </a:xfrm>
            <a:custGeom>
              <a:avLst/>
              <a:gdLst/>
              <a:ahLst/>
              <a:cxnLst/>
              <a:rect l="l" t="t" r="r" b="b"/>
              <a:pathLst>
                <a:path w="1009467" h="1515147">
                  <a:moveTo>
                    <a:pt x="0" y="0"/>
                  </a:moveTo>
                  <a:lnTo>
                    <a:pt x="1009466" y="0"/>
                  </a:lnTo>
                  <a:lnTo>
                    <a:pt x="1009466" y="1515148"/>
                  </a:lnTo>
                  <a:lnTo>
                    <a:pt x="0" y="1515148"/>
                  </a:lnTo>
                  <a:lnTo>
                    <a:pt x="0" y="0"/>
                  </a:lnTo>
                  <a:close/>
                </a:path>
              </a:pathLst>
            </a:custGeom>
            <a:blipFill>
              <a:blip r:embed="rId11"/>
              <a:stretch>
                <a:fillRect/>
              </a:stretch>
            </a:blipFill>
          </p:spPr>
          <p:txBody>
            <a:bodyPr/>
            <a:lstStyle/>
            <a:p>
              <a:endParaRPr lang="de-DE"/>
            </a:p>
          </p:txBody>
        </p:sp>
        <p:sp>
          <p:nvSpPr>
            <p:cNvPr id="25" name="Freeform 25"/>
            <p:cNvSpPr/>
            <p:nvPr/>
          </p:nvSpPr>
          <p:spPr>
            <a:xfrm>
              <a:off x="7927230" y="864768"/>
              <a:ext cx="303121" cy="454966"/>
            </a:xfrm>
            <a:custGeom>
              <a:avLst/>
              <a:gdLst/>
              <a:ahLst/>
              <a:cxnLst/>
              <a:rect l="l" t="t" r="r" b="b"/>
              <a:pathLst>
                <a:path w="303121" h="454966">
                  <a:moveTo>
                    <a:pt x="0" y="0"/>
                  </a:moveTo>
                  <a:lnTo>
                    <a:pt x="303121" y="0"/>
                  </a:lnTo>
                  <a:lnTo>
                    <a:pt x="303121" y="454967"/>
                  </a:lnTo>
                  <a:lnTo>
                    <a:pt x="0" y="454967"/>
                  </a:lnTo>
                  <a:lnTo>
                    <a:pt x="0" y="0"/>
                  </a:lnTo>
                  <a:close/>
                </a:path>
              </a:pathLst>
            </a:custGeom>
            <a:blipFill>
              <a:blip r:embed="rId12"/>
              <a:stretch>
                <a:fillRect/>
              </a:stretch>
            </a:blipFill>
          </p:spPr>
          <p:txBody>
            <a:bodyPr/>
            <a:lstStyle/>
            <a:p>
              <a:endParaRPr lang="de-DE"/>
            </a:p>
          </p:txBody>
        </p:sp>
      </p:grpSp>
      <p:sp>
        <p:nvSpPr>
          <p:cNvPr id="26" name="Freeform 26"/>
          <p:cNvSpPr/>
          <p:nvPr/>
        </p:nvSpPr>
        <p:spPr>
          <a:xfrm flipH="1">
            <a:off x="4019312" y="4265257"/>
            <a:ext cx="1495074" cy="948376"/>
          </a:xfrm>
          <a:custGeom>
            <a:avLst/>
            <a:gdLst/>
            <a:ahLst/>
            <a:cxnLst/>
            <a:rect l="l" t="t" r="r" b="b"/>
            <a:pathLst>
              <a:path w="1495074" h="948376">
                <a:moveTo>
                  <a:pt x="1495074" y="0"/>
                </a:moveTo>
                <a:lnTo>
                  <a:pt x="0" y="0"/>
                </a:lnTo>
                <a:lnTo>
                  <a:pt x="0" y="948376"/>
                </a:lnTo>
                <a:lnTo>
                  <a:pt x="1495074" y="948376"/>
                </a:lnTo>
                <a:lnTo>
                  <a:pt x="1495074" y="0"/>
                </a:lnTo>
                <a:close/>
              </a:path>
            </a:pathLst>
          </a:custGeom>
          <a:blipFill>
            <a:blip r:embed="rId13"/>
            <a:stretch>
              <a:fillRect l="-8135" t="-5954" r="-7845" b="-15861"/>
            </a:stretch>
          </a:blipFill>
        </p:spPr>
        <p:txBody>
          <a:bodyPr/>
          <a:lstStyle/>
          <a:p>
            <a:endParaRPr lang="de-DE"/>
          </a:p>
        </p:txBody>
      </p:sp>
      <p:grpSp>
        <p:nvGrpSpPr>
          <p:cNvPr id="27" name="Group 27"/>
          <p:cNvGrpSpPr/>
          <p:nvPr/>
        </p:nvGrpSpPr>
        <p:grpSpPr>
          <a:xfrm>
            <a:off x="359395" y="5490167"/>
            <a:ext cx="6974596" cy="4790790"/>
            <a:chOff x="0" y="0"/>
            <a:chExt cx="9299461" cy="6387720"/>
          </a:xfrm>
        </p:grpSpPr>
        <p:grpSp>
          <p:nvGrpSpPr>
            <p:cNvPr id="28" name="Group 28"/>
            <p:cNvGrpSpPr/>
            <p:nvPr/>
          </p:nvGrpSpPr>
          <p:grpSpPr>
            <a:xfrm>
              <a:off x="0" y="0"/>
              <a:ext cx="9083456" cy="6344708"/>
              <a:chOff x="0" y="0"/>
              <a:chExt cx="2441479" cy="1705350"/>
            </a:xfrm>
          </p:grpSpPr>
          <p:sp>
            <p:nvSpPr>
              <p:cNvPr id="29" name="Freeform 29">
                <a:hlinkClick r:id="rId14" tooltip="https://chatgpt.com/s/m_695c55534e788191a76cbddf47bbcfb6"/>
              </p:cNvPr>
              <p:cNvSpPr/>
              <p:nvPr/>
            </p:nvSpPr>
            <p:spPr>
              <a:xfrm>
                <a:off x="0" y="0"/>
                <a:ext cx="2441479" cy="1705350"/>
              </a:xfrm>
              <a:custGeom>
                <a:avLst/>
                <a:gdLst/>
                <a:ahLst/>
                <a:cxnLst/>
                <a:rect l="l" t="t" r="r" b="b"/>
                <a:pathLst>
                  <a:path w="2441479" h="1705350">
                    <a:moveTo>
                      <a:pt x="22728" y="0"/>
                    </a:moveTo>
                    <a:lnTo>
                      <a:pt x="2418751" y="0"/>
                    </a:lnTo>
                    <a:cubicBezTo>
                      <a:pt x="2431304" y="0"/>
                      <a:pt x="2441479" y="10176"/>
                      <a:pt x="2441479" y="22728"/>
                    </a:cubicBezTo>
                    <a:lnTo>
                      <a:pt x="2441479" y="1682622"/>
                    </a:lnTo>
                    <a:cubicBezTo>
                      <a:pt x="2441479" y="1695174"/>
                      <a:pt x="2431304" y="1705350"/>
                      <a:pt x="2418751" y="1705350"/>
                    </a:cubicBezTo>
                    <a:lnTo>
                      <a:pt x="22728" y="1705350"/>
                    </a:lnTo>
                    <a:cubicBezTo>
                      <a:pt x="10176" y="1705350"/>
                      <a:pt x="0" y="1695174"/>
                      <a:pt x="0" y="1682622"/>
                    </a:cubicBezTo>
                    <a:lnTo>
                      <a:pt x="0" y="22728"/>
                    </a:lnTo>
                    <a:cubicBezTo>
                      <a:pt x="0" y="10176"/>
                      <a:pt x="10176" y="0"/>
                      <a:pt x="22728" y="0"/>
                    </a:cubicBezTo>
                    <a:close/>
                  </a:path>
                </a:pathLst>
              </a:custGeom>
              <a:solidFill>
                <a:srgbClr val="FFFFFF"/>
              </a:solidFill>
              <a:ln w="9525" cap="sq">
                <a:solidFill>
                  <a:srgbClr val="000000"/>
                </a:solidFill>
                <a:prstDash val="solid"/>
                <a:miter/>
              </a:ln>
            </p:spPr>
            <p:txBody>
              <a:bodyPr/>
              <a:lstStyle/>
              <a:p>
                <a:endParaRPr lang="de-DE"/>
              </a:p>
            </p:txBody>
          </p:sp>
          <p:sp>
            <p:nvSpPr>
              <p:cNvPr id="30" name="TextBox 30"/>
              <p:cNvSpPr txBox="1"/>
              <p:nvPr/>
            </p:nvSpPr>
            <p:spPr>
              <a:xfrm>
                <a:off x="0" y="-28575"/>
                <a:ext cx="2441479" cy="1733925"/>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31" name="Group 31"/>
            <p:cNvGrpSpPr/>
            <p:nvPr/>
          </p:nvGrpSpPr>
          <p:grpSpPr>
            <a:xfrm>
              <a:off x="24807" y="0"/>
              <a:ext cx="9037509" cy="1736148"/>
              <a:chOff x="0" y="0"/>
              <a:chExt cx="2437972" cy="468346"/>
            </a:xfrm>
          </p:grpSpPr>
          <p:sp>
            <p:nvSpPr>
              <p:cNvPr id="32" name="Freeform 32"/>
              <p:cNvSpPr/>
              <p:nvPr/>
            </p:nvSpPr>
            <p:spPr>
              <a:xfrm>
                <a:off x="0" y="0"/>
                <a:ext cx="2437972" cy="468346"/>
              </a:xfrm>
              <a:custGeom>
                <a:avLst/>
                <a:gdLst/>
                <a:ahLst/>
                <a:cxnLst/>
                <a:rect l="l" t="t" r="r" b="b"/>
                <a:pathLst>
                  <a:path w="2437972" h="468346">
                    <a:moveTo>
                      <a:pt x="22844" y="0"/>
                    </a:moveTo>
                    <a:lnTo>
                      <a:pt x="2415128" y="0"/>
                    </a:lnTo>
                    <a:cubicBezTo>
                      <a:pt x="2421186" y="0"/>
                      <a:pt x="2426997" y="2407"/>
                      <a:pt x="2431281" y="6691"/>
                    </a:cubicBezTo>
                    <a:cubicBezTo>
                      <a:pt x="2435565" y="10975"/>
                      <a:pt x="2437972" y="16785"/>
                      <a:pt x="2437972" y="22844"/>
                    </a:cubicBezTo>
                    <a:lnTo>
                      <a:pt x="2437972" y="445502"/>
                    </a:lnTo>
                    <a:cubicBezTo>
                      <a:pt x="2437972" y="451560"/>
                      <a:pt x="2435565" y="457371"/>
                      <a:pt x="2431281" y="461655"/>
                    </a:cubicBezTo>
                    <a:cubicBezTo>
                      <a:pt x="2426997" y="465939"/>
                      <a:pt x="2421186" y="468346"/>
                      <a:pt x="2415128" y="468346"/>
                    </a:cubicBezTo>
                    <a:lnTo>
                      <a:pt x="22844" y="468346"/>
                    </a:lnTo>
                    <a:cubicBezTo>
                      <a:pt x="16785" y="468346"/>
                      <a:pt x="10975" y="465939"/>
                      <a:pt x="6691" y="461655"/>
                    </a:cubicBezTo>
                    <a:cubicBezTo>
                      <a:pt x="2407" y="457371"/>
                      <a:pt x="0" y="451560"/>
                      <a:pt x="0" y="445502"/>
                    </a:cubicBezTo>
                    <a:lnTo>
                      <a:pt x="0" y="22844"/>
                    </a:lnTo>
                    <a:cubicBezTo>
                      <a:pt x="0" y="16785"/>
                      <a:pt x="2407" y="10975"/>
                      <a:pt x="6691" y="6691"/>
                    </a:cubicBezTo>
                    <a:cubicBezTo>
                      <a:pt x="10975" y="2407"/>
                      <a:pt x="16785" y="0"/>
                      <a:pt x="2284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33" name="TextBox 33"/>
              <p:cNvSpPr txBox="1"/>
              <p:nvPr/>
            </p:nvSpPr>
            <p:spPr>
              <a:xfrm>
                <a:off x="0" y="-28575"/>
                <a:ext cx="2437972" cy="49692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34" name="Group 34"/>
            <p:cNvGrpSpPr/>
            <p:nvPr/>
          </p:nvGrpSpPr>
          <p:grpSpPr>
            <a:xfrm>
              <a:off x="15368" y="1423283"/>
              <a:ext cx="9037411" cy="761007"/>
              <a:chOff x="0" y="0"/>
              <a:chExt cx="2437945" cy="205290"/>
            </a:xfrm>
          </p:grpSpPr>
          <p:sp>
            <p:nvSpPr>
              <p:cNvPr id="35" name="Freeform 35"/>
              <p:cNvSpPr/>
              <p:nvPr/>
            </p:nvSpPr>
            <p:spPr>
              <a:xfrm>
                <a:off x="0" y="0"/>
                <a:ext cx="2437945" cy="205290"/>
              </a:xfrm>
              <a:custGeom>
                <a:avLst/>
                <a:gdLst/>
                <a:ahLst/>
                <a:cxnLst/>
                <a:rect l="l" t="t" r="r" b="b"/>
                <a:pathLst>
                  <a:path w="2437945" h="205290">
                    <a:moveTo>
                      <a:pt x="0" y="0"/>
                    </a:moveTo>
                    <a:lnTo>
                      <a:pt x="2437945" y="0"/>
                    </a:lnTo>
                    <a:lnTo>
                      <a:pt x="2437945" y="205290"/>
                    </a:lnTo>
                    <a:lnTo>
                      <a:pt x="0" y="205290"/>
                    </a:lnTo>
                    <a:close/>
                  </a:path>
                </a:pathLst>
              </a:custGeom>
              <a:solidFill>
                <a:srgbClr val="FFFFFF"/>
              </a:solidFill>
            </p:spPr>
            <p:txBody>
              <a:bodyPr/>
              <a:lstStyle/>
              <a:p>
                <a:endParaRPr lang="de-DE"/>
              </a:p>
            </p:txBody>
          </p:sp>
          <p:sp>
            <p:nvSpPr>
              <p:cNvPr id="36" name="TextBox 36"/>
              <p:cNvSpPr txBox="1"/>
              <p:nvPr/>
            </p:nvSpPr>
            <p:spPr>
              <a:xfrm>
                <a:off x="0" y="-28575"/>
                <a:ext cx="2437945" cy="233865"/>
              </a:xfrm>
              <a:prstGeom prst="rect">
                <a:avLst/>
              </a:prstGeom>
            </p:spPr>
            <p:txBody>
              <a:bodyPr lIns="50616" tIns="50616" rIns="50616" bIns="50616" rtlCol="0" anchor="ctr"/>
              <a:lstStyle/>
              <a:p>
                <a:pPr algn="ctr">
                  <a:lnSpc>
                    <a:spcPts val="1680"/>
                  </a:lnSpc>
                </a:pPr>
                <a:endParaRPr/>
              </a:p>
            </p:txBody>
          </p:sp>
        </p:grpSp>
        <p:sp>
          <p:nvSpPr>
            <p:cNvPr id="37" name="Freeform 37"/>
            <p:cNvSpPr/>
            <p:nvPr/>
          </p:nvSpPr>
          <p:spPr>
            <a:xfrm>
              <a:off x="7489833" y="5103895"/>
              <a:ext cx="1692349" cy="1283825"/>
            </a:xfrm>
            <a:custGeom>
              <a:avLst/>
              <a:gdLst/>
              <a:ahLst/>
              <a:cxnLst/>
              <a:rect l="l" t="t" r="r" b="b"/>
              <a:pathLst>
                <a:path w="1692349" h="1283825">
                  <a:moveTo>
                    <a:pt x="0" y="0"/>
                  </a:moveTo>
                  <a:lnTo>
                    <a:pt x="1692350" y="0"/>
                  </a:lnTo>
                  <a:lnTo>
                    <a:pt x="1692350" y="1283825"/>
                  </a:lnTo>
                  <a:lnTo>
                    <a:pt x="0" y="1283825"/>
                  </a:lnTo>
                  <a:lnTo>
                    <a:pt x="0" y="0"/>
                  </a:lnTo>
                  <a:close/>
                </a:path>
              </a:pathLst>
            </a:custGeom>
            <a:blipFill>
              <a:blip r:embed="rId15"/>
              <a:stretch>
                <a:fillRect l="-10438" r="-3423"/>
              </a:stretch>
            </a:blipFill>
          </p:spPr>
          <p:txBody>
            <a:bodyPr/>
            <a:lstStyle/>
            <a:p>
              <a:endParaRPr lang="de-DE"/>
            </a:p>
          </p:txBody>
        </p:sp>
        <p:sp>
          <p:nvSpPr>
            <p:cNvPr id="38" name="Freeform 38"/>
            <p:cNvSpPr/>
            <p:nvPr/>
          </p:nvSpPr>
          <p:spPr>
            <a:xfrm>
              <a:off x="374502" y="1324025"/>
              <a:ext cx="4428232" cy="4071103"/>
            </a:xfrm>
            <a:custGeom>
              <a:avLst/>
              <a:gdLst/>
              <a:ahLst/>
              <a:cxnLst/>
              <a:rect l="l" t="t" r="r" b="b"/>
              <a:pathLst>
                <a:path w="4428232" h="4071103">
                  <a:moveTo>
                    <a:pt x="0" y="0"/>
                  </a:moveTo>
                  <a:lnTo>
                    <a:pt x="4428232" y="0"/>
                  </a:lnTo>
                  <a:lnTo>
                    <a:pt x="4428232" y="4071104"/>
                  </a:lnTo>
                  <a:lnTo>
                    <a:pt x="0" y="4071104"/>
                  </a:lnTo>
                  <a:lnTo>
                    <a:pt x="0" y="0"/>
                  </a:lnTo>
                  <a:close/>
                </a:path>
              </a:pathLst>
            </a:custGeom>
            <a:blipFill>
              <a:blip r:embed="rId6"/>
              <a:stretch>
                <a:fillRect l="-31676" t="-8259" r="-30735" b="-9439"/>
              </a:stretch>
            </a:blipFill>
          </p:spPr>
          <p:txBody>
            <a:bodyPr/>
            <a:lstStyle/>
            <a:p>
              <a:endParaRPr lang="de-DE"/>
            </a:p>
          </p:txBody>
        </p:sp>
        <p:sp>
          <p:nvSpPr>
            <p:cNvPr id="39" name="Freeform 39"/>
            <p:cNvSpPr/>
            <p:nvPr/>
          </p:nvSpPr>
          <p:spPr>
            <a:xfrm flipH="1">
              <a:off x="4695002" y="1559908"/>
              <a:ext cx="4604459" cy="4026646"/>
            </a:xfrm>
            <a:custGeom>
              <a:avLst/>
              <a:gdLst/>
              <a:ahLst/>
              <a:cxnLst/>
              <a:rect l="l" t="t" r="r" b="b"/>
              <a:pathLst>
                <a:path w="4604459" h="4026646">
                  <a:moveTo>
                    <a:pt x="4604459" y="0"/>
                  </a:moveTo>
                  <a:lnTo>
                    <a:pt x="0" y="0"/>
                  </a:lnTo>
                  <a:lnTo>
                    <a:pt x="0" y="4026646"/>
                  </a:lnTo>
                  <a:lnTo>
                    <a:pt x="4604459" y="4026646"/>
                  </a:lnTo>
                  <a:lnTo>
                    <a:pt x="4604459" y="0"/>
                  </a:lnTo>
                  <a:close/>
                </a:path>
              </a:pathLst>
            </a:custGeom>
            <a:blipFill>
              <a:blip r:embed="rId6"/>
              <a:stretch>
                <a:fillRect l="-25253" t="-8259" r="-29236" b="-9439"/>
              </a:stretch>
            </a:blipFill>
          </p:spPr>
          <p:txBody>
            <a:bodyPr/>
            <a:lstStyle/>
            <a:p>
              <a:endParaRPr lang="de-DE"/>
            </a:p>
          </p:txBody>
        </p:sp>
        <p:sp>
          <p:nvSpPr>
            <p:cNvPr id="40" name="TextBox 40"/>
            <p:cNvSpPr txBox="1"/>
            <p:nvPr/>
          </p:nvSpPr>
          <p:spPr>
            <a:xfrm>
              <a:off x="374502" y="212011"/>
              <a:ext cx="6002269" cy="853313"/>
            </a:xfrm>
            <a:prstGeom prst="rect">
              <a:avLst/>
            </a:prstGeom>
          </p:spPr>
          <p:txBody>
            <a:bodyPr lIns="0" tIns="0" rIns="0" bIns="0" rtlCol="0" anchor="t">
              <a:spAutoFit/>
            </a:bodyPr>
            <a:lstStyle/>
            <a:p>
              <a:pPr algn="l">
                <a:lnSpc>
                  <a:spcPts val="1708"/>
                </a:lnSpc>
              </a:pPr>
              <a:r>
                <a:rPr lang="en-US" sz="1400">
                  <a:solidFill>
                    <a:srgbClr val="FFFFFF"/>
                  </a:solidFill>
                  <a:latin typeface="Lexend Deca Medium"/>
                  <a:ea typeface="Lexend Deca Medium"/>
                  <a:cs typeface="Lexend Deca Medium"/>
                  <a:sym typeface="Lexend Deca"/>
                </a:rPr>
                <a:t>Profiauftrag QR-Code scannen</a:t>
              </a:r>
            </a:p>
            <a:p>
              <a:pPr algn="l">
                <a:lnSpc>
                  <a:spcPts val="3415"/>
                </a:lnSpc>
              </a:pPr>
              <a:r>
                <a:rPr lang="en-US" sz="2799">
                  <a:solidFill>
                    <a:srgbClr val="FFFFFF"/>
                  </a:solidFill>
                  <a:latin typeface="Lexend Deca Medium"/>
                  <a:ea typeface="Lexend Deca Medium"/>
                  <a:cs typeface="Lexend Deca Medium"/>
                  <a:sym typeface="Lexend Deca"/>
                </a:rPr>
                <a:t>QR-Code scannen (2)</a:t>
              </a:r>
            </a:p>
          </p:txBody>
        </p:sp>
        <p:sp>
          <p:nvSpPr>
            <p:cNvPr id="41" name="Freeform 41"/>
            <p:cNvSpPr/>
            <p:nvPr/>
          </p:nvSpPr>
          <p:spPr>
            <a:xfrm>
              <a:off x="3511770" y="3993651"/>
              <a:ext cx="883463" cy="883463"/>
            </a:xfrm>
            <a:custGeom>
              <a:avLst/>
              <a:gdLst/>
              <a:ahLst/>
              <a:cxnLst/>
              <a:rect l="l" t="t" r="r" b="b"/>
              <a:pathLst>
                <a:path w="883463" h="883463">
                  <a:moveTo>
                    <a:pt x="0" y="0"/>
                  </a:moveTo>
                  <a:lnTo>
                    <a:pt x="883463" y="0"/>
                  </a:lnTo>
                  <a:lnTo>
                    <a:pt x="883463" y="883463"/>
                  </a:lnTo>
                  <a:lnTo>
                    <a:pt x="0" y="883463"/>
                  </a:lnTo>
                  <a:lnTo>
                    <a:pt x="0" y="0"/>
                  </a:lnTo>
                  <a:close/>
                </a:path>
              </a:pathLst>
            </a:custGeom>
            <a:blipFill>
              <a:blip r:embed="rId8"/>
              <a:stretch>
                <a:fillRect/>
              </a:stretch>
            </a:blipFill>
          </p:spPr>
          <p:txBody>
            <a:bodyPr/>
            <a:lstStyle/>
            <a:p>
              <a:endParaRPr lang="de-DE"/>
            </a:p>
          </p:txBody>
        </p:sp>
        <p:sp>
          <p:nvSpPr>
            <p:cNvPr id="42" name="Freeform 42"/>
            <p:cNvSpPr/>
            <p:nvPr/>
          </p:nvSpPr>
          <p:spPr>
            <a:xfrm>
              <a:off x="7979652" y="4182332"/>
              <a:ext cx="883463" cy="883463"/>
            </a:xfrm>
            <a:custGeom>
              <a:avLst/>
              <a:gdLst/>
              <a:ahLst/>
              <a:cxnLst/>
              <a:rect l="l" t="t" r="r" b="b"/>
              <a:pathLst>
                <a:path w="883463" h="883463">
                  <a:moveTo>
                    <a:pt x="0" y="0"/>
                  </a:moveTo>
                  <a:lnTo>
                    <a:pt x="883463" y="0"/>
                  </a:lnTo>
                  <a:lnTo>
                    <a:pt x="883463" y="883463"/>
                  </a:lnTo>
                  <a:lnTo>
                    <a:pt x="0" y="883463"/>
                  </a:lnTo>
                  <a:lnTo>
                    <a:pt x="0" y="0"/>
                  </a:lnTo>
                  <a:close/>
                </a:path>
              </a:pathLst>
            </a:custGeom>
            <a:blipFill>
              <a:blip r:embed="rId8"/>
              <a:stretch>
                <a:fillRect/>
              </a:stretch>
            </a:blipFill>
          </p:spPr>
          <p:txBody>
            <a:bodyPr/>
            <a:lstStyle/>
            <a:p>
              <a:endParaRPr lang="de-DE"/>
            </a:p>
          </p:txBody>
        </p:sp>
        <p:sp>
          <p:nvSpPr>
            <p:cNvPr id="43" name="Freeform 43"/>
            <p:cNvSpPr/>
            <p:nvPr/>
          </p:nvSpPr>
          <p:spPr>
            <a:xfrm flipH="1">
              <a:off x="1957085" y="5586554"/>
              <a:ext cx="1198743" cy="713389"/>
            </a:xfrm>
            <a:custGeom>
              <a:avLst/>
              <a:gdLst/>
              <a:ahLst/>
              <a:cxnLst/>
              <a:rect l="l" t="t" r="r" b="b"/>
              <a:pathLst>
                <a:path w="1198743" h="713389">
                  <a:moveTo>
                    <a:pt x="1198743" y="0"/>
                  </a:moveTo>
                  <a:lnTo>
                    <a:pt x="0" y="0"/>
                  </a:lnTo>
                  <a:lnTo>
                    <a:pt x="0" y="713389"/>
                  </a:lnTo>
                  <a:lnTo>
                    <a:pt x="1198743" y="713389"/>
                  </a:lnTo>
                  <a:lnTo>
                    <a:pt x="1198743" y="0"/>
                  </a:lnTo>
                  <a:close/>
                </a:path>
              </a:pathLst>
            </a:custGeom>
            <a:blipFill>
              <a:blip r:embed="rId9"/>
              <a:stretch>
                <a:fillRect l="-37225" t="-44994" r="-39481" b="-52834"/>
              </a:stretch>
            </a:blipFill>
          </p:spPr>
          <p:txBody>
            <a:bodyPr/>
            <a:lstStyle/>
            <a:p>
              <a:endParaRPr lang="de-DE"/>
            </a:p>
          </p:txBody>
        </p:sp>
        <p:sp>
          <p:nvSpPr>
            <p:cNvPr id="44" name="Freeform 44"/>
            <p:cNvSpPr/>
            <p:nvPr/>
          </p:nvSpPr>
          <p:spPr>
            <a:xfrm>
              <a:off x="7632729" y="76863"/>
              <a:ext cx="1009467" cy="1515147"/>
            </a:xfrm>
            <a:custGeom>
              <a:avLst/>
              <a:gdLst/>
              <a:ahLst/>
              <a:cxnLst/>
              <a:rect l="l" t="t" r="r" b="b"/>
              <a:pathLst>
                <a:path w="1009467" h="1515147">
                  <a:moveTo>
                    <a:pt x="0" y="0"/>
                  </a:moveTo>
                  <a:lnTo>
                    <a:pt x="1009466" y="0"/>
                  </a:lnTo>
                  <a:lnTo>
                    <a:pt x="1009466" y="1515147"/>
                  </a:lnTo>
                  <a:lnTo>
                    <a:pt x="0" y="1515147"/>
                  </a:lnTo>
                  <a:lnTo>
                    <a:pt x="0" y="0"/>
                  </a:lnTo>
                  <a:close/>
                </a:path>
              </a:pathLst>
            </a:custGeom>
            <a:blipFill>
              <a:blip r:embed="rId11"/>
              <a:stretch>
                <a:fillRect/>
              </a:stretch>
            </a:blipFill>
          </p:spPr>
          <p:txBody>
            <a:bodyPr/>
            <a:lstStyle/>
            <a:p>
              <a:endParaRPr lang="de-DE"/>
            </a:p>
          </p:txBody>
        </p:sp>
        <p:sp>
          <p:nvSpPr>
            <p:cNvPr id="45" name="Freeform 45"/>
            <p:cNvSpPr/>
            <p:nvPr/>
          </p:nvSpPr>
          <p:spPr>
            <a:xfrm>
              <a:off x="7903433" y="924526"/>
              <a:ext cx="303121" cy="454966"/>
            </a:xfrm>
            <a:custGeom>
              <a:avLst/>
              <a:gdLst/>
              <a:ahLst/>
              <a:cxnLst/>
              <a:rect l="l" t="t" r="r" b="b"/>
              <a:pathLst>
                <a:path w="303121" h="454966">
                  <a:moveTo>
                    <a:pt x="0" y="0"/>
                  </a:moveTo>
                  <a:lnTo>
                    <a:pt x="303121" y="0"/>
                  </a:lnTo>
                  <a:lnTo>
                    <a:pt x="303121" y="454966"/>
                  </a:lnTo>
                  <a:lnTo>
                    <a:pt x="0" y="454966"/>
                  </a:lnTo>
                  <a:lnTo>
                    <a:pt x="0" y="0"/>
                  </a:lnTo>
                  <a:close/>
                </a:path>
              </a:pathLst>
            </a:custGeom>
            <a:blipFill>
              <a:blip r:embed="rId12"/>
              <a:stretch>
                <a:fillRect/>
              </a:stretch>
            </a:blipFill>
          </p:spPr>
          <p:txBody>
            <a:bodyPr/>
            <a:lstStyle/>
            <a:p>
              <a:endParaRPr lang="de-DE"/>
            </a:p>
          </p:txBody>
        </p:sp>
      </p:grpSp>
      <p:sp>
        <p:nvSpPr>
          <p:cNvPr id="46" name="Freeform 46"/>
          <p:cNvSpPr/>
          <p:nvPr/>
        </p:nvSpPr>
        <p:spPr>
          <a:xfrm>
            <a:off x="378000" y="9246010"/>
            <a:ext cx="1601199" cy="1066799"/>
          </a:xfrm>
          <a:custGeom>
            <a:avLst/>
            <a:gdLst/>
            <a:ahLst/>
            <a:cxnLst/>
            <a:rect l="l" t="t" r="r" b="b"/>
            <a:pathLst>
              <a:path w="1601199" h="1066799">
                <a:moveTo>
                  <a:pt x="0" y="0"/>
                </a:moveTo>
                <a:lnTo>
                  <a:pt x="1601199" y="0"/>
                </a:lnTo>
                <a:lnTo>
                  <a:pt x="1601199" y="1066799"/>
                </a:lnTo>
                <a:lnTo>
                  <a:pt x="0" y="1066799"/>
                </a:lnTo>
                <a:lnTo>
                  <a:pt x="0" y="0"/>
                </a:lnTo>
                <a:close/>
              </a:path>
            </a:pathLst>
          </a:custGeom>
          <a:blipFill>
            <a:blip r:embed="rId16"/>
            <a:stretch>
              <a:fillRect/>
            </a:stretch>
          </a:blipFill>
        </p:spPr>
        <p:txBody>
          <a:bodyPr/>
          <a:lstStyle/>
          <a:p>
            <a:endParaRPr lang="de-DE"/>
          </a:p>
        </p:txBody>
      </p:sp>
      <p:grpSp>
        <p:nvGrpSpPr>
          <p:cNvPr id="47" name="Group 47"/>
          <p:cNvGrpSpPr/>
          <p:nvPr/>
        </p:nvGrpSpPr>
        <p:grpSpPr>
          <a:xfrm>
            <a:off x="421366" y="10344054"/>
            <a:ext cx="6726963" cy="246665"/>
            <a:chOff x="0" y="0"/>
            <a:chExt cx="8969283" cy="328887"/>
          </a:xfrm>
        </p:grpSpPr>
        <p:sp>
          <p:nvSpPr>
            <p:cNvPr id="48" name="Freeform 48"/>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17"/>
              <a:stretch>
                <a:fillRect/>
              </a:stretch>
            </a:blipFill>
          </p:spPr>
          <p:txBody>
            <a:bodyPr/>
            <a:lstStyle/>
            <a:p>
              <a:endParaRPr lang="de-DE"/>
            </a:p>
          </p:txBody>
        </p:sp>
        <p:sp>
          <p:nvSpPr>
            <p:cNvPr id="49" name="TextBox 49"/>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030" y="354563"/>
            <a:ext cx="6817520" cy="4758531"/>
            <a:chOff x="0" y="0"/>
            <a:chExt cx="9090027" cy="6344708"/>
          </a:xfrm>
        </p:grpSpPr>
        <p:grpSp>
          <p:nvGrpSpPr>
            <p:cNvPr id="3" name="Group 3"/>
            <p:cNvGrpSpPr/>
            <p:nvPr/>
          </p:nvGrpSpPr>
          <p:grpSpPr>
            <a:xfrm>
              <a:off x="3285" y="1576000"/>
              <a:ext cx="9086436" cy="769331"/>
              <a:chOff x="0" y="0"/>
              <a:chExt cx="2424652" cy="205290"/>
            </a:xfrm>
          </p:grpSpPr>
          <p:sp>
            <p:nvSpPr>
              <p:cNvPr id="4" name="Freeform 4"/>
              <p:cNvSpPr/>
              <p:nvPr/>
            </p:nvSpPr>
            <p:spPr>
              <a:xfrm>
                <a:off x="0" y="0"/>
                <a:ext cx="2424652" cy="205290"/>
              </a:xfrm>
              <a:custGeom>
                <a:avLst/>
                <a:gdLst/>
                <a:ahLst/>
                <a:cxnLst/>
                <a:rect l="l" t="t" r="r" b="b"/>
                <a:pathLst>
                  <a:path w="2424652" h="205290">
                    <a:moveTo>
                      <a:pt x="0" y="0"/>
                    </a:moveTo>
                    <a:lnTo>
                      <a:pt x="2424652" y="0"/>
                    </a:lnTo>
                    <a:lnTo>
                      <a:pt x="2424652" y="205290"/>
                    </a:lnTo>
                    <a:lnTo>
                      <a:pt x="0" y="205290"/>
                    </a:lnTo>
                    <a:close/>
                  </a:path>
                </a:pathLst>
              </a:custGeom>
              <a:solidFill>
                <a:srgbClr val="FFFFFF"/>
              </a:solidFill>
            </p:spPr>
            <p:txBody>
              <a:bodyPr/>
              <a:lstStyle/>
              <a:p>
                <a:endParaRPr lang="de-DE"/>
              </a:p>
            </p:txBody>
          </p:sp>
          <p:sp>
            <p:nvSpPr>
              <p:cNvPr id="5" name="TextBox 5"/>
              <p:cNvSpPr txBox="1"/>
              <p:nvPr/>
            </p:nvSpPr>
            <p:spPr>
              <a:xfrm>
                <a:off x="0" y="-28575"/>
                <a:ext cx="2424652" cy="233865"/>
              </a:xfrm>
              <a:prstGeom prst="rect">
                <a:avLst/>
              </a:prstGeom>
            </p:spPr>
            <p:txBody>
              <a:bodyPr lIns="51169" tIns="51169" rIns="51169" bIns="51169" rtlCol="0" anchor="ctr"/>
              <a:lstStyle/>
              <a:p>
                <a:pPr algn="ctr">
                  <a:lnSpc>
                    <a:spcPts val="1680"/>
                  </a:lnSpc>
                </a:pPr>
                <a:endParaRPr/>
              </a:p>
            </p:txBody>
          </p:sp>
        </p:grpSp>
        <p:grpSp>
          <p:nvGrpSpPr>
            <p:cNvPr id="6" name="Group 6"/>
            <p:cNvGrpSpPr/>
            <p:nvPr/>
          </p:nvGrpSpPr>
          <p:grpSpPr>
            <a:xfrm>
              <a:off x="0" y="0"/>
              <a:ext cx="9090027" cy="6344708"/>
              <a:chOff x="0" y="0"/>
              <a:chExt cx="2416813" cy="1686901"/>
            </a:xfrm>
          </p:grpSpPr>
          <p:sp>
            <p:nvSpPr>
              <p:cNvPr id="7" name="Freeform 7"/>
              <p:cNvSpPr/>
              <p:nvPr/>
            </p:nvSpPr>
            <p:spPr>
              <a:xfrm>
                <a:off x="0" y="0"/>
                <a:ext cx="2416813" cy="1686901"/>
              </a:xfrm>
              <a:custGeom>
                <a:avLst/>
                <a:gdLst/>
                <a:ahLst/>
                <a:cxnLst/>
                <a:rect l="l" t="t" r="r" b="b"/>
                <a:pathLst>
                  <a:path w="2416813" h="1686901">
                    <a:moveTo>
                      <a:pt x="22712" y="0"/>
                    </a:moveTo>
                    <a:lnTo>
                      <a:pt x="2394101" y="0"/>
                    </a:lnTo>
                    <a:cubicBezTo>
                      <a:pt x="2406645" y="0"/>
                      <a:pt x="2416813" y="10168"/>
                      <a:pt x="2416813" y="22712"/>
                    </a:cubicBezTo>
                    <a:lnTo>
                      <a:pt x="2416813" y="1664189"/>
                    </a:lnTo>
                    <a:cubicBezTo>
                      <a:pt x="2416813" y="1670212"/>
                      <a:pt x="2414420" y="1675989"/>
                      <a:pt x="2410161" y="1680249"/>
                    </a:cubicBezTo>
                    <a:cubicBezTo>
                      <a:pt x="2405902" y="1684508"/>
                      <a:pt x="2400125" y="1686901"/>
                      <a:pt x="2394101" y="1686901"/>
                    </a:cubicBezTo>
                    <a:lnTo>
                      <a:pt x="22712" y="1686901"/>
                    </a:lnTo>
                    <a:cubicBezTo>
                      <a:pt x="16688" y="1686901"/>
                      <a:pt x="10911" y="1684508"/>
                      <a:pt x="6652" y="1680249"/>
                    </a:cubicBezTo>
                    <a:cubicBezTo>
                      <a:pt x="2393" y="1675989"/>
                      <a:pt x="0" y="1670212"/>
                      <a:pt x="0" y="1664189"/>
                    </a:cubicBezTo>
                    <a:lnTo>
                      <a:pt x="0" y="22712"/>
                    </a:lnTo>
                    <a:cubicBezTo>
                      <a:pt x="0" y="16688"/>
                      <a:pt x="2393" y="10911"/>
                      <a:pt x="6652" y="6652"/>
                    </a:cubicBezTo>
                    <a:cubicBezTo>
                      <a:pt x="10911" y="2393"/>
                      <a:pt x="16688" y="0"/>
                      <a:pt x="22712" y="0"/>
                    </a:cubicBezTo>
                    <a:close/>
                  </a:path>
                </a:pathLst>
              </a:custGeom>
              <a:solidFill>
                <a:srgbClr val="FFFFFF"/>
              </a:solidFill>
              <a:ln w="9525" cap="sq">
                <a:solidFill>
                  <a:srgbClr val="000000"/>
                </a:solidFill>
                <a:prstDash val="solid"/>
                <a:miter/>
              </a:ln>
            </p:spPr>
            <p:txBody>
              <a:bodyPr/>
              <a:lstStyle/>
              <a:p>
                <a:endParaRPr lang="de-DE"/>
              </a:p>
            </p:txBody>
          </p:sp>
          <p:sp>
            <p:nvSpPr>
              <p:cNvPr id="8" name="TextBox 8"/>
              <p:cNvSpPr txBox="1"/>
              <p:nvPr/>
            </p:nvSpPr>
            <p:spPr>
              <a:xfrm>
                <a:off x="0" y="-28575"/>
                <a:ext cx="2416813" cy="1715476"/>
              </a:xfrm>
              <a:prstGeom prst="rect">
                <a:avLst/>
              </a:prstGeom>
            </p:spPr>
            <p:txBody>
              <a:bodyPr lIns="51356" tIns="51356" rIns="51356" bIns="51356"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9" name="Group 9"/>
            <p:cNvGrpSpPr/>
            <p:nvPr/>
          </p:nvGrpSpPr>
          <p:grpSpPr>
            <a:xfrm>
              <a:off x="17294" y="0"/>
              <a:ext cx="9049509" cy="1845071"/>
              <a:chOff x="0" y="0"/>
              <a:chExt cx="2414798" cy="492344"/>
            </a:xfrm>
          </p:grpSpPr>
          <p:sp>
            <p:nvSpPr>
              <p:cNvPr id="10" name="Freeform 10"/>
              <p:cNvSpPr/>
              <p:nvPr/>
            </p:nvSpPr>
            <p:spPr>
              <a:xfrm>
                <a:off x="0" y="0"/>
                <a:ext cx="2414798" cy="492344"/>
              </a:xfrm>
              <a:custGeom>
                <a:avLst/>
                <a:gdLst/>
                <a:ahLst/>
                <a:cxnLst/>
                <a:rect l="l" t="t" r="r" b="b"/>
                <a:pathLst>
                  <a:path w="2414798" h="492344">
                    <a:moveTo>
                      <a:pt x="22814" y="0"/>
                    </a:moveTo>
                    <a:lnTo>
                      <a:pt x="2391985" y="0"/>
                    </a:lnTo>
                    <a:cubicBezTo>
                      <a:pt x="2404584" y="0"/>
                      <a:pt x="2414798" y="10214"/>
                      <a:pt x="2414798" y="22814"/>
                    </a:cubicBezTo>
                    <a:lnTo>
                      <a:pt x="2414798" y="469531"/>
                    </a:lnTo>
                    <a:cubicBezTo>
                      <a:pt x="2414798" y="475581"/>
                      <a:pt x="2412395" y="481384"/>
                      <a:pt x="2408116" y="485662"/>
                    </a:cubicBezTo>
                    <a:cubicBezTo>
                      <a:pt x="2403838" y="489941"/>
                      <a:pt x="2398035" y="492344"/>
                      <a:pt x="2391985" y="492344"/>
                    </a:cubicBezTo>
                    <a:lnTo>
                      <a:pt x="22814" y="492344"/>
                    </a:lnTo>
                    <a:cubicBezTo>
                      <a:pt x="16763" y="492344"/>
                      <a:pt x="10960" y="489941"/>
                      <a:pt x="6682" y="485662"/>
                    </a:cubicBezTo>
                    <a:cubicBezTo>
                      <a:pt x="2404" y="481384"/>
                      <a:pt x="0" y="475581"/>
                      <a:pt x="0" y="469531"/>
                    </a:cubicBezTo>
                    <a:lnTo>
                      <a:pt x="0" y="22814"/>
                    </a:lnTo>
                    <a:cubicBezTo>
                      <a:pt x="0" y="16763"/>
                      <a:pt x="2404" y="10960"/>
                      <a:pt x="6682" y="6682"/>
                    </a:cubicBezTo>
                    <a:cubicBezTo>
                      <a:pt x="10960" y="2404"/>
                      <a:pt x="16763" y="0"/>
                      <a:pt x="2281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1" name="TextBox 11"/>
              <p:cNvSpPr txBox="1"/>
              <p:nvPr/>
            </p:nvSpPr>
            <p:spPr>
              <a:xfrm>
                <a:off x="0" y="-28575"/>
                <a:ext cx="2414798" cy="520919"/>
              </a:xfrm>
              <a:prstGeom prst="rect">
                <a:avLst/>
              </a:prstGeom>
            </p:spPr>
            <p:txBody>
              <a:bodyPr lIns="51169" tIns="51169" rIns="51169" bIns="51169" rtlCol="0" anchor="ctr"/>
              <a:lstStyle/>
              <a:p>
                <a:pPr algn="ctr">
                  <a:lnSpc>
                    <a:spcPts val="1680"/>
                  </a:lnSpc>
                </a:pPr>
                <a:endParaRPr/>
              </a:p>
              <a:p>
                <a:pPr algn="ctr">
                  <a:lnSpc>
                    <a:spcPts val="1680"/>
                  </a:lnSpc>
                </a:pPr>
                <a:endParaRPr/>
              </a:p>
              <a:p>
                <a:pPr algn="ctr">
                  <a:lnSpc>
                    <a:spcPts val="1680"/>
                  </a:lnSpc>
                </a:pPr>
                <a:endParaRPr/>
              </a:p>
            </p:txBody>
          </p:sp>
        </p:grpSp>
        <p:grpSp>
          <p:nvGrpSpPr>
            <p:cNvPr id="12" name="Group 12"/>
            <p:cNvGrpSpPr/>
            <p:nvPr/>
          </p:nvGrpSpPr>
          <p:grpSpPr>
            <a:xfrm>
              <a:off x="17294" y="1447504"/>
              <a:ext cx="9046926" cy="769331"/>
              <a:chOff x="0" y="0"/>
              <a:chExt cx="2414109" cy="205290"/>
            </a:xfrm>
          </p:grpSpPr>
          <p:sp>
            <p:nvSpPr>
              <p:cNvPr id="13" name="Freeform 13"/>
              <p:cNvSpPr/>
              <p:nvPr/>
            </p:nvSpPr>
            <p:spPr>
              <a:xfrm>
                <a:off x="0" y="0"/>
                <a:ext cx="2414109" cy="205290"/>
              </a:xfrm>
              <a:custGeom>
                <a:avLst/>
                <a:gdLst/>
                <a:ahLst/>
                <a:cxnLst/>
                <a:rect l="l" t="t" r="r" b="b"/>
                <a:pathLst>
                  <a:path w="2414109" h="205290">
                    <a:moveTo>
                      <a:pt x="0" y="0"/>
                    </a:moveTo>
                    <a:lnTo>
                      <a:pt x="2414109" y="0"/>
                    </a:lnTo>
                    <a:lnTo>
                      <a:pt x="2414109" y="205290"/>
                    </a:lnTo>
                    <a:lnTo>
                      <a:pt x="0" y="205290"/>
                    </a:lnTo>
                    <a:close/>
                  </a:path>
                </a:pathLst>
              </a:custGeom>
              <a:solidFill>
                <a:srgbClr val="FFFFFF"/>
              </a:solidFill>
            </p:spPr>
            <p:txBody>
              <a:bodyPr/>
              <a:lstStyle/>
              <a:p>
                <a:endParaRPr lang="de-DE"/>
              </a:p>
            </p:txBody>
          </p:sp>
          <p:sp>
            <p:nvSpPr>
              <p:cNvPr id="14" name="TextBox 14"/>
              <p:cNvSpPr txBox="1"/>
              <p:nvPr/>
            </p:nvSpPr>
            <p:spPr>
              <a:xfrm>
                <a:off x="0" y="-28575"/>
                <a:ext cx="2414109" cy="233865"/>
              </a:xfrm>
              <a:prstGeom prst="rect">
                <a:avLst/>
              </a:prstGeom>
            </p:spPr>
            <p:txBody>
              <a:bodyPr lIns="51169" tIns="51169" rIns="51169" bIns="51169" rtlCol="0" anchor="ctr"/>
              <a:lstStyle/>
              <a:p>
                <a:pPr algn="ctr">
                  <a:lnSpc>
                    <a:spcPts val="1680"/>
                  </a:lnSpc>
                </a:pPr>
                <a:endParaRPr/>
              </a:p>
            </p:txBody>
          </p:sp>
        </p:grpSp>
        <p:sp>
          <p:nvSpPr>
            <p:cNvPr id="15" name="Freeform 15"/>
            <p:cNvSpPr/>
            <p:nvPr/>
          </p:nvSpPr>
          <p:spPr>
            <a:xfrm>
              <a:off x="60496" y="1597850"/>
              <a:ext cx="468638" cy="468638"/>
            </a:xfrm>
            <a:custGeom>
              <a:avLst/>
              <a:gdLst/>
              <a:ahLst/>
              <a:cxnLst/>
              <a:rect l="l" t="t" r="r" b="b"/>
              <a:pathLst>
                <a:path w="468638" h="468638">
                  <a:moveTo>
                    <a:pt x="0" y="0"/>
                  </a:moveTo>
                  <a:lnTo>
                    <a:pt x="468639" y="0"/>
                  </a:lnTo>
                  <a:lnTo>
                    <a:pt x="468639" y="468638"/>
                  </a:lnTo>
                  <a:lnTo>
                    <a:pt x="0" y="468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6" name="TextBox 16"/>
            <p:cNvSpPr txBox="1"/>
            <p:nvPr/>
          </p:nvSpPr>
          <p:spPr>
            <a:xfrm>
              <a:off x="587681" y="1670180"/>
              <a:ext cx="8244577" cy="301317"/>
            </a:xfrm>
            <a:prstGeom prst="rect">
              <a:avLst/>
            </a:prstGeom>
          </p:spPr>
          <p:txBody>
            <a:bodyPr lIns="0" tIns="0" rIns="0" bIns="0" rtlCol="0" anchor="t">
              <a:spAutoFit/>
            </a:bodyPr>
            <a:lstStyle/>
            <a:p>
              <a:pPr algn="l">
                <a:lnSpc>
                  <a:spcPts val="1981"/>
                </a:lnSpc>
                <a:spcBef>
                  <a:spcPct val="0"/>
                </a:spcBef>
              </a:pPr>
              <a:r>
                <a:rPr lang="en-US" sz="1415">
                  <a:solidFill>
                    <a:srgbClr val="000000"/>
                  </a:solidFill>
                  <a:latin typeface="Lexend Deca Medium"/>
                  <a:ea typeface="Lexend Deca Medium"/>
                  <a:cs typeface="Lexend Deca Medium"/>
                  <a:sym typeface="Lexend Deca"/>
                </a:rPr>
                <a:t>Lies genau. Was hat Leo falsch gemacht? </a:t>
              </a:r>
              <a:r>
                <a:rPr lang="en-US" sz="1415" u="sng">
                  <a:solidFill>
                    <a:srgbClr val="000000"/>
                  </a:solidFill>
                  <a:latin typeface="Lexend Deca Medium"/>
                  <a:ea typeface="Lexend Deca Medium"/>
                  <a:cs typeface="Lexend Deca Medium"/>
                  <a:sym typeface="Lexend Deca"/>
                </a:rPr>
                <a:t>Unterstreiche.</a:t>
              </a:r>
            </a:p>
          </p:txBody>
        </p:sp>
        <p:sp>
          <p:nvSpPr>
            <p:cNvPr id="17" name="TextBox 17"/>
            <p:cNvSpPr txBox="1"/>
            <p:nvPr/>
          </p:nvSpPr>
          <p:spPr>
            <a:xfrm>
              <a:off x="161478" y="252629"/>
              <a:ext cx="5623490" cy="869110"/>
            </a:xfrm>
            <a:prstGeom prst="rect">
              <a:avLst/>
            </a:prstGeom>
          </p:spPr>
          <p:txBody>
            <a:bodyPr lIns="0" tIns="0" rIns="0" bIns="0" rtlCol="0" anchor="t">
              <a:spAutoFit/>
            </a:bodyPr>
            <a:lstStyle/>
            <a:p>
              <a:pPr algn="l">
                <a:lnSpc>
                  <a:spcPts val="1726"/>
                </a:lnSpc>
              </a:pPr>
              <a:r>
                <a:rPr lang="en-US" sz="1415">
                  <a:solidFill>
                    <a:srgbClr val="FFFFFF"/>
                  </a:solidFill>
                  <a:latin typeface="Lexend Deca Medium"/>
                  <a:ea typeface="Lexend Deca Medium"/>
                  <a:cs typeface="Lexend Deca Medium"/>
                  <a:sym typeface="Lexend Deca"/>
                </a:rPr>
                <a:t>Profiauftrag QR-Code scannen</a:t>
              </a:r>
            </a:p>
            <a:p>
              <a:pPr algn="l">
                <a:lnSpc>
                  <a:spcPts val="3453"/>
                </a:lnSpc>
              </a:pPr>
              <a:r>
                <a:rPr lang="en-US" sz="2830">
                  <a:solidFill>
                    <a:srgbClr val="FFFFFF"/>
                  </a:solidFill>
                  <a:latin typeface="Lexend Deca Medium"/>
                  <a:ea typeface="Lexend Deca Medium"/>
                  <a:cs typeface="Lexend Deca Medium"/>
                  <a:sym typeface="Lexend Deca"/>
                </a:rPr>
                <a:t>Leos QR-Panne (1)</a:t>
              </a:r>
            </a:p>
          </p:txBody>
        </p:sp>
        <p:grpSp>
          <p:nvGrpSpPr>
            <p:cNvPr id="18" name="Group 18"/>
            <p:cNvGrpSpPr/>
            <p:nvPr/>
          </p:nvGrpSpPr>
          <p:grpSpPr>
            <a:xfrm>
              <a:off x="106920" y="2149871"/>
              <a:ext cx="8819583" cy="3833238"/>
              <a:chOff x="0" y="0"/>
              <a:chExt cx="2335991" cy="1015287"/>
            </a:xfrm>
          </p:grpSpPr>
          <p:sp>
            <p:nvSpPr>
              <p:cNvPr id="19" name="Freeform 19"/>
              <p:cNvSpPr/>
              <p:nvPr/>
            </p:nvSpPr>
            <p:spPr>
              <a:xfrm>
                <a:off x="0" y="0"/>
                <a:ext cx="2335991" cy="1015287"/>
              </a:xfrm>
              <a:custGeom>
                <a:avLst/>
                <a:gdLst/>
                <a:ahLst/>
                <a:cxnLst/>
                <a:rect l="l" t="t" r="r" b="b"/>
                <a:pathLst>
                  <a:path w="2335991" h="1015287">
                    <a:moveTo>
                      <a:pt x="23408" y="0"/>
                    </a:moveTo>
                    <a:lnTo>
                      <a:pt x="2312583" y="0"/>
                    </a:lnTo>
                    <a:cubicBezTo>
                      <a:pt x="2318791" y="0"/>
                      <a:pt x="2324745" y="2466"/>
                      <a:pt x="2329135" y="6856"/>
                    </a:cubicBezTo>
                    <a:cubicBezTo>
                      <a:pt x="2333525" y="11246"/>
                      <a:pt x="2335991" y="17200"/>
                      <a:pt x="2335991" y="23408"/>
                    </a:cubicBezTo>
                    <a:lnTo>
                      <a:pt x="2335991" y="991879"/>
                    </a:lnTo>
                    <a:cubicBezTo>
                      <a:pt x="2335991" y="998087"/>
                      <a:pt x="2333525" y="1004041"/>
                      <a:pt x="2329135" y="1008431"/>
                    </a:cubicBezTo>
                    <a:cubicBezTo>
                      <a:pt x="2324745" y="1012821"/>
                      <a:pt x="2318791" y="1015287"/>
                      <a:pt x="2312583" y="1015287"/>
                    </a:cubicBezTo>
                    <a:lnTo>
                      <a:pt x="23408" y="1015287"/>
                    </a:lnTo>
                    <a:cubicBezTo>
                      <a:pt x="17200" y="1015287"/>
                      <a:pt x="11246" y="1012821"/>
                      <a:pt x="6856" y="1008431"/>
                    </a:cubicBezTo>
                    <a:cubicBezTo>
                      <a:pt x="2466" y="1004041"/>
                      <a:pt x="0" y="998087"/>
                      <a:pt x="0" y="991879"/>
                    </a:cubicBezTo>
                    <a:lnTo>
                      <a:pt x="0" y="23408"/>
                    </a:lnTo>
                    <a:cubicBezTo>
                      <a:pt x="0" y="17200"/>
                      <a:pt x="2466" y="11246"/>
                      <a:pt x="6856" y="6856"/>
                    </a:cubicBezTo>
                    <a:cubicBezTo>
                      <a:pt x="11246" y="2466"/>
                      <a:pt x="17200" y="0"/>
                      <a:pt x="23408" y="0"/>
                    </a:cubicBezTo>
                    <a:close/>
                  </a:path>
                </a:pathLst>
              </a:custGeom>
              <a:solidFill>
                <a:srgbClr val="FFFFFF"/>
              </a:solidFill>
              <a:ln w="9525" cap="sq">
                <a:solidFill>
                  <a:srgbClr val="000000"/>
                </a:solidFill>
                <a:prstDash val="solid"/>
                <a:miter/>
              </a:ln>
            </p:spPr>
            <p:txBody>
              <a:bodyPr/>
              <a:lstStyle/>
              <a:p>
                <a:endParaRPr lang="de-DE"/>
              </a:p>
            </p:txBody>
          </p:sp>
          <p:sp>
            <p:nvSpPr>
              <p:cNvPr id="20" name="TextBox 20"/>
              <p:cNvSpPr txBox="1"/>
              <p:nvPr/>
            </p:nvSpPr>
            <p:spPr>
              <a:xfrm>
                <a:off x="0" y="-47625"/>
                <a:ext cx="2335991" cy="1062912"/>
              </a:xfrm>
              <a:prstGeom prst="rect">
                <a:avLst/>
              </a:prstGeom>
            </p:spPr>
            <p:txBody>
              <a:bodyPr lIns="50800" tIns="50800" rIns="50800" bIns="50800" rtlCol="0" anchor="ctr"/>
              <a:lstStyle/>
              <a:p>
                <a:pPr algn="ctr">
                  <a:lnSpc>
                    <a:spcPts val="1959"/>
                  </a:lnSpc>
                </a:pPr>
                <a:endParaRPr/>
              </a:p>
            </p:txBody>
          </p:sp>
        </p:grpSp>
        <p:sp>
          <p:nvSpPr>
            <p:cNvPr id="21" name="TextBox 21"/>
            <p:cNvSpPr txBox="1"/>
            <p:nvPr/>
          </p:nvSpPr>
          <p:spPr>
            <a:xfrm>
              <a:off x="401736" y="2398224"/>
              <a:ext cx="8537442" cy="3660776"/>
            </a:xfrm>
            <a:prstGeom prst="rect">
              <a:avLst/>
            </a:prstGeom>
          </p:spPr>
          <p:txBody>
            <a:bodyPr lIns="0" tIns="0" rIns="0" bIns="0" rtlCol="0" anchor="t">
              <a:spAutoFit/>
            </a:bodyPr>
            <a:lstStyle/>
            <a:p>
              <a:pPr algn="l">
                <a:lnSpc>
                  <a:spcPts val="3231"/>
                </a:lnSpc>
              </a:pPr>
              <a:r>
                <a:rPr lang="en-US" sz="1599">
                  <a:solidFill>
                    <a:srgbClr val="000000"/>
                  </a:solidFill>
                  <a:latin typeface="Poppins"/>
                  <a:ea typeface="Poppins"/>
                  <a:cs typeface="Poppins"/>
                  <a:sym typeface="Poppins"/>
                </a:rPr>
                <a:t>Leo soll im Unterricht einen QR-Code scannen. </a:t>
              </a:r>
            </a:p>
            <a:p>
              <a:pPr algn="l">
                <a:lnSpc>
                  <a:spcPts val="3231"/>
                </a:lnSpc>
              </a:pPr>
              <a:r>
                <a:rPr lang="en-US" sz="1599">
                  <a:solidFill>
                    <a:srgbClr val="000000"/>
                  </a:solidFill>
                  <a:latin typeface="Poppins"/>
                  <a:ea typeface="Poppins"/>
                  <a:cs typeface="Poppins"/>
                  <a:sym typeface="Poppins"/>
                </a:rPr>
                <a:t>Er nimmt sein Tablet und hält es weit </a:t>
              </a:r>
            </a:p>
            <a:p>
              <a:pPr algn="l">
                <a:lnSpc>
                  <a:spcPts val="3231"/>
                </a:lnSpc>
              </a:pPr>
              <a:r>
                <a:rPr lang="en-US" sz="1599">
                  <a:solidFill>
                    <a:srgbClr val="000000"/>
                  </a:solidFill>
                  <a:latin typeface="Poppins"/>
                  <a:ea typeface="Poppins"/>
                  <a:cs typeface="Poppins"/>
                  <a:sym typeface="Poppins"/>
                </a:rPr>
                <a:t>weg vom Code. </a:t>
              </a:r>
            </a:p>
            <a:p>
              <a:pPr algn="l">
                <a:lnSpc>
                  <a:spcPts val="3231"/>
                </a:lnSpc>
              </a:pPr>
              <a:r>
                <a:rPr lang="en-US" sz="1599">
                  <a:solidFill>
                    <a:srgbClr val="000000"/>
                  </a:solidFill>
                  <a:latin typeface="Poppins"/>
                  <a:ea typeface="Poppins"/>
                  <a:cs typeface="Poppins"/>
                  <a:sym typeface="Poppins"/>
                </a:rPr>
                <a:t>Dann dreht er das Tablet auf den Kopf. </a:t>
              </a:r>
            </a:p>
            <a:p>
              <a:pPr algn="l">
                <a:lnSpc>
                  <a:spcPts val="3231"/>
                </a:lnSpc>
              </a:pPr>
              <a:r>
                <a:rPr lang="en-US" sz="1599">
                  <a:solidFill>
                    <a:srgbClr val="000000"/>
                  </a:solidFill>
                  <a:latin typeface="Poppins"/>
                  <a:ea typeface="Poppins"/>
                  <a:cs typeface="Poppins"/>
                  <a:sym typeface="Poppins"/>
                </a:rPr>
                <a:t>Danach versucht er, den Code zu scannen, </a:t>
              </a:r>
            </a:p>
            <a:p>
              <a:pPr algn="l">
                <a:lnSpc>
                  <a:spcPts val="3231"/>
                </a:lnSpc>
              </a:pPr>
              <a:r>
                <a:rPr lang="en-US" sz="1599">
                  <a:solidFill>
                    <a:srgbClr val="000000"/>
                  </a:solidFill>
                  <a:latin typeface="Poppins"/>
                  <a:ea typeface="Poppins"/>
                  <a:cs typeface="Poppins"/>
                  <a:sym typeface="Poppins"/>
                </a:rPr>
                <a:t>während er mit dem Finger über den QR-Code wischt.</a:t>
              </a:r>
            </a:p>
            <a:p>
              <a:pPr algn="l">
                <a:lnSpc>
                  <a:spcPts val="2617"/>
                </a:lnSpc>
              </a:pPr>
              <a:endParaRPr lang="en-US" sz="1599">
                <a:solidFill>
                  <a:srgbClr val="000000"/>
                </a:solidFill>
                <a:latin typeface="Poppins"/>
                <a:ea typeface="Poppins"/>
                <a:cs typeface="Poppins"/>
                <a:sym typeface="Poppins"/>
              </a:endParaRPr>
            </a:p>
          </p:txBody>
        </p:sp>
        <p:sp>
          <p:nvSpPr>
            <p:cNvPr id="22" name="Freeform 22"/>
            <p:cNvSpPr/>
            <p:nvPr/>
          </p:nvSpPr>
          <p:spPr>
            <a:xfrm>
              <a:off x="6879908" y="3254566"/>
              <a:ext cx="1805274" cy="2090967"/>
            </a:xfrm>
            <a:custGeom>
              <a:avLst/>
              <a:gdLst/>
              <a:ahLst/>
              <a:cxnLst/>
              <a:rect l="l" t="t" r="r" b="b"/>
              <a:pathLst>
                <a:path w="1805274" h="2090967">
                  <a:moveTo>
                    <a:pt x="0" y="0"/>
                  </a:moveTo>
                  <a:lnTo>
                    <a:pt x="1805273" y="0"/>
                  </a:lnTo>
                  <a:lnTo>
                    <a:pt x="1805273" y="2090967"/>
                  </a:lnTo>
                  <a:lnTo>
                    <a:pt x="0" y="2090967"/>
                  </a:lnTo>
                  <a:lnTo>
                    <a:pt x="0" y="0"/>
                  </a:lnTo>
                  <a:close/>
                </a:path>
              </a:pathLst>
            </a:custGeom>
            <a:blipFill>
              <a:blip r:embed="rId4"/>
              <a:stretch>
                <a:fillRect t="-13017" b="-16568"/>
              </a:stretch>
            </a:blipFill>
          </p:spPr>
          <p:txBody>
            <a:bodyPr/>
            <a:lstStyle/>
            <a:p>
              <a:endParaRPr lang="de-DE"/>
            </a:p>
          </p:txBody>
        </p:sp>
        <p:sp>
          <p:nvSpPr>
            <p:cNvPr id="23" name="Freeform 23"/>
            <p:cNvSpPr/>
            <p:nvPr/>
          </p:nvSpPr>
          <p:spPr>
            <a:xfrm>
              <a:off x="7552870" y="1338909"/>
              <a:ext cx="1132312" cy="877926"/>
            </a:xfrm>
            <a:custGeom>
              <a:avLst/>
              <a:gdLst/>
              <a:ahLst/>
              <a:cxnLst/>
              <a:rect l="l" t="t" r="r" b="b"/>
              <a:pathLst>
                <a:path w="1132312" h="877926">
                  <a:moveTo>
                    <a:pt x="0" y="0"/>
                  </a:moveTo>
                  <a:lnTo>
                    <a:pt x="1132311" y="0"/>
                  </a:lnTo>
                  <a:lnTo>
                    <a:pt x="1132311" y="877925"/>
                  </a:lnTo>
                  <a:lnTo>
                    <a:pt x="0" y="877925"/>
                  </a:lnTo>
                  <a:lnTo>
                    <a:pt x="0" y="0"/>
                  </a:lnTo>
                  <a:close/>
                </a:path>
              </a:pathLst>
            </a:custGeom>
            <a:blipFill>
              <a:blip r:embed="rId5"/>
              <a:stretch>
                <a:fillRect r="-16373"/>
              </a:stretch>
            </a:blipFill>
          </p:spPr>
          <p:txBody>
            <a:bodyPr/>
            <a:lstStyle/>
            <a:p>
              <a:endParaRPr lang="de-DE"/>
            </a:p>
          </p:txBody>
        </p:sp>
        <p:sp>
          <p:nvSpPr>
            <p:cNvPr id="24" name="Freeform 24"/>
            <p:cNvSpPr/>
            <p:nvPr/>
          </p:nvSpPr>
          <p:spPr>
            <a:xfrm rot="-10800000">
              <a:off x="7951990" y="5345533"/>
              <a:ext cx="733191" cy="595718"/>
            </a:xfrm>
            <a:custGeom>
              <a:avLst/>
              <a:gdLst/>
              <a:ahLst/>
              <a:cxnLst/>
              <a:rect l="l" t="t" r="r" b="b"/>
              <a:pathLst>
                <a:path w="733191" h="595718">
                  <a:moveTo>
                    <a:pt x="0" y="0"/>
                  </a:moveTo>
                  <a:lnTo>
                    <a:pt x="733191" y="0"/>
                  </a:lnTo>
                  <a:lnTo>
                    <a:pt x="733191" y="595718"/>
                  </a:lnTo>
                  <a:lnTo>
                    <a:pt x="0" y="595718"/>
                  </a:lnTo>
                  <a:lnTo>
                    <a:pt x="0" y="0"/>
                  </a:lnTo>
                  <a:close/>
                </a:path>
              </a:pathLst>
            </a:custGeom>
            <a:blipFill>
              <a:blip r:embed="rId6"/>
              <a:stretch>
                <a:fillRect/>
              </a:stretch>
            </a:blipFill>
          </p:spPr>
          <p:txBody>
            <a:bodyPr/>
            <a:lstStyle/>
            <a:p>
              <a:endParaRPr lang="de-DE"/>
            </a:p>
          </p:txBody>
        </p:sp>
        <p:sp>
          <p:nvSpPr>
            <p:cNvPr id="25" name="Freeform 25"/>
            <p:cNvSpPr/>
            <p:nvPr/>
          </p:nvSpPr>
          <p:spPr>
            <a:xfrm flipH="1">
              <a:off x="7466037" y="91347"/>
              <a:ext cx="1064590" cy="1597883"/>
            </a:xfrm>
            <a:custGeom>
              <a:avLst/>
              <a:gdLst/>
              <a:ahLst/>
              <a:cxnLst/>
              <a:rect l="l" t="t" r="r" b="b"/>
              <a:pathLst>
                <a:path w="1064590" h="1597883">
                  <a:moveTo>
                    <a:pt x="1064589" y="0"/>
                  </a:moveTo>
                  <a:lnTo>
                    <a:pt x="0" y="0"/>
                  </a:lnTo>
                  <a:lnTo>
                    <a:pt x="0" y="1597883"/>
                  </a:lnTo>
                  <a:lnTo>
                    <a:pt x="1064589" y="1597883"/>
                  </a:lnTo>
                  <a:lnTo>
                    <a:pt x="1064589" y="0"/>
                  </a:lnTo>
                  <a:close/>
                </a:path>
              </a:pathLst>
            </a:custGeom>
            <a:blipFill>
              <a:blip r:embed="rId7"/>
              <a:stretch>
                <a:fillRect/>
              </a:stretch>
            </a:blipFill>
          </p:spPr>
          <p:txBody>
            <a:bodyPr/>
            <a:lstStyle/>
            <a:p>
              <a:endParaRPr lang="de-DE"/>
            </a:p>
          </p:txBody>
        </p:sp>
        <p:sp>
          <p:nvSpPr>
            <p:cNvPr id="26" name="Freeform 26"/>
            <p:cNvSpPr/>
            <p:nvPr/>
          </p:nvSpPr>
          <p:spPr>
            <a:xfrm>
              <a:off x="7756201" y="1018579"/>
              <a:ext cx="275990" cy="414244"/>
            </a:xfrm>
            <a:custGeom>
              <a:avLst/>
              <a:gdLst/>
              <a:ahLst/>
              <a:cxnLst/>
              <a:rect l="l" t="t" r="r" b="b"/>
              <a:pathLst>
                <a:path w="275990" h="414244">
                  <a:moveTo>
                    <a:pt x="0" y="0"/>
                  </a:moveTo>
                  <a:lnTo>
                    <a:pt x="275991" y="0"/>
                  </a:lnTo>
                  <a:lnTo>
                    <a:pt x="275991" y="414245"/>
                  </a:lnTo>
                  <a:lnTo>
                    <a:pt x="0" y="414245"/>
                  </a:lnTo>
                  <a:lnTo>
                    <a:pt x="0" y="0"/>
                  </a:lnTo>
                  <a:close/>
                </a:path>
              </a:pathLst>
            </a:custGeom>
            <a:blipFill>
              <a:blip r:embed="rId8"/>
              <a:stretch>
                <a:fillRect/>
              </a:stretch>
            </a:blipFill>
          </p:spPr>
          <p:txBody>
            <a:bodyPr/>
            <a:lstStyle/>
            <a:p>
              <a:endParaRPr lang="de-DE"/>
            </a:p>
          </p:txBody>
        </p:sp>
      </p:grpSp>
      <p:grpSp>
        <p:nvGrpSpPr>
          <p:cNvPr id="27" name="Group 27"/>
          <p:cNvGrpSpPr/>
          <p:nvPr/>
        </p:nvGrpSpPr>
        <p:grpSpPr>
          <a:xfrm>
            <a:off x="372729" y="6616125"/>
            <a:ext cx="6786126" cy="571597"/>
            <a:chOff x="0" y="0"/>
            <a:chExt cx="2437255" cy="205290"/>
          </a:xfrm>
        </p:grpSpPr>
        <p:sp>
          <p:nvSpPr>
            <p:cNvPr id="28" name="Freeform 28"/>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29" name="TextBox 29"/>
            <p:cNvSpPr txBox="1"/>
            <p:nvPr/>
          </p:nvSpPr>
          <p:spPr>
            <a:xfrm>
              <a:off x="0" y="-28575"/>
              <a:ext cx="2437255" cy="233865"/>
            </a:xfrm>
            <a:prstGeom prst="rect">
              <a:avLst/>
            </a:prstGeom>
          </p:spPr>
          <p:txBody>
            <a:bodyPr lIns="50690" tIns="50690" rIns="50690" bIns="50690" rtlCol="0" anchor="ctr"/>
            <a:lstStyle/>
            <a:p>
              <a:pPr algn="ctr">
                <a:lnSpc>
                  <a:spcPts val="1680"/>
                </a:lnSpc>
              </a:pPr>
              <a:endParaRPr/>
            </a:p>
          </p:txBody>
        </p:sp>
      </p:grpSp>
      <p:grpSp>
        <p:nvGrpSpPr>
          <p:cNvPr id="30" name="Group 30"/>
          <p:cNvGrpSpPr/>
          <p:nvPr/>
        </p:nvGrpSpPr>
        <p:grpSpPr>
          <a:xfrm>
            <a:off x="408494" y="5445190"/>
            <a:ext cx="6815056" cy="4837171"/>
            <a:chOff x="0" y="0"/>
            <a:chExt cx="2438768" cy="1730982"/>
          </a:xfrm>
        </p:grpSpPr>
        <p:sp>
          <p:nvSpPr>
            <p:cNvPr id="31" name="Freeform 31"/>
            <p:cNvSpPr/>
            <p:nvPr/>
          </p:nvSpPr>
          <p:spPr>
            <a:xfrm>
              <a:off x="0" y="0"/>
              <a:ext cx="2438768" cy="1730982"/>
            </a:xfrm>
            <a:custGeom>
              <a:avLst/>
              <a:gdLst/>
              <a:ahLst/>
              <a:cxnLst/>
              <a:rect l="l" t="t" r="r" b="b"/>
              <a:pathLst>
                <a:path w="2438768" h="1730982">
                  <a:moveTo>
                    <a:pt x="22720" y="0"/>
                  </a:moveTo>
                  <a:lnTo>
                    <a:pt x="2416048" y="0"/>
                  </a:lnTo>
                  <a:cubicBezTo>
                    <a:pt x="2428596" y="0"/>
                    <a:pt x="2438768" y="10172"/>
                    <a:pt x="2438768" y="22720"/>
                  </a:cubicBezTo>
                  <a:lnTo>
                    <a:pt x="2438768" y="1708262"/>
                  </a:lnTo>
                  <a:cubicBezTo>
                    <a:pt x="2438768" y="1720810"/>
                    <a:pt x="2428596" y="1730982"/>
                    <a:pt x="2416048" y="1730982"/>
                  </a:cubicBezTo>
                  <a:lnTo>
                    <a:pt x="22720" y="1730982"/>
                  </a:lnTo>
                  <a:cubicBezTo>
                    <a:pt x="10172" y="1730982"/>
                    <a:pt x="0" y="1720810"/>
                    <a:pt x="0" y="1708262"/>
                  </a:cubicBezTo>
                  <a:lnTo>
                    <a:pt x="0" y="22720"/>
                  </a:lnTo>
                  <a:cubicBezTo>
                    <a:pt x="0" y="10172"/>
                    <a:pt x="10172" y="0"/>
                    <a:pt x="22720" y="0"/>
                  </a:cubicBezTo>
                  <a:close/>
                </a:path>
              </a:pathLst>
            </a:custGeom>
            <a:solidFill>
              <a:srgbClr val="FFFFFF"/>
            </a:solidFill>
            <a:ln w="9525" cap="sq">
              <a:solidFill>
                <a:srgbClr val="000000"/>
              </a:solidFill>
              <a:prstDash val="solid"/>
              <a:miter/>
            </a:ln>
          </p:spPr>
          <p:txBody>
            <a:bodyPr/>
            <a:lstStyle/>
            <a:p>
              <a:endParaRPr lang="de-DE"/>
            </a:p>
          </p:txBody>
        </p:sp>
        <p:sp>
          <p:nvSpPr>
            <p:cNvPr id="32" name="TextBox 32"/>
            <p:cNvSpPr txBox="1"/>
            <p:nvPr/>
          </p:nvSpPr>
          <p:spPr>
            <a:xfrm>
              <a:off x="0" y="-28575"/>
              <a:ext cx="2438768" cy="1759557"/>
            </a:xfrm>
            <a:prstGeom prst="rect">
              <a:avLst/>
            </a:prstGeom>
          </p:spPr>
          <p:txBody>
            <a:bodyPr lIns="50875" tIns="50875" rIns="50875" bIns="50875" rtlCol="0" anchor="ctr"/>
            <a:lstStyle/>
            <a:p>
              <a:pPr algn="ctr">
                <a:lnSpc>
                  <a:spcPts val="1680"/>
                </a:lnSpc>
              </a:pPr>
              <a:endParaRPr/>
            </a:p>
            <a:p>
              <a:pPr algn="ctr">
                <a:lnSpc>
                  <a:spcPts val="1680"/>
                </a:lnSpc>
              </a:pPr>
              <a:endParaRPr/>
            </a:p>
            <a:p>
              <a:pPr algn="ctr">
                <a:lnSpc>
                  <a:spcPts val="1680"/>
                </a:lnSpc>
              </a:pPr>
              <a:endParaRPr/>
            </a:p>
            <a:p>
              <a:pPr algn="ctr">
                <a:lnSpc>
                  <a:spcPts val="1680"/>
                </a:lnSpc>
              </a:pPr>
              <a:endParaRPr/>
            </a:p>
            <a:p>
              <a:pPr algn="ctr">
                <a:lnSpc>
                  <a:spcPts val="1680"/>
                </a:lnSpc>
              </a:pPr>
              <a:endParaRPr/>
            </a:p>
          </p:txBody>
        </p:sp>
      </p:grpSp>
      <p:grpSp>
        <p:nvGrpSpPr>
          <p:cNvPr id="33" name="Group 33"/>
          <p:cNvGrpSpPr/>
          <p:nvPr/>
        </p:nvGrpSpPr>
        <p:grpSpPr>
          <a:xfrm>
            <a:off x="420159" y="5445190"/>
            <a:ext cx="6784036" cy="1582728"/>
            <a:chOff x="0" y="0"/>
            <a:chExt cx="2436504" cy="568441"/>
          </a:xfrm>
        </p:grpSpPr>
        <p:sp>
          <p:nvSpPr>
            <p:cNvPr id="34" name="Freeform 34"/>
            <p:cNvSpPr/>
            <p:nvPr/>
          </p:nvSpPr>
          <p:spPr>
            <a:xfrm>
              <a:off x="0" y="0"/>
              <a:ext cx="2436504" cy="568441"/>
            </a:xfrm>
            <a:custGeom>
              <a:avLst/>
              <a:gdLst/>
              <a:ahLst/>
              <a:cxnLst/>
              <a:rect l="l" t="t" r="r" b="b"/>
              <a:pathLst>
                <a:path w="2436504" h="568441">
                  <a:moveTo>
                    <a:pt x="22824" y="0"/>
                  </a:moveTo>
                  <a:lnTo>
                    <a:pt x="2413680" y="0"/>
                  </a:lnTo>
                  <a:cubicBezTo>
                    <a:pt x="2419734" y="0"/>
                    <a:pt x="2425539" y="2405"/>
                    <a:pt x="2429819" y="6685"/>
                  </a:cubicBezTo>
                  <a:cubicBezTo>
                    <a:pt x="2434100" y="10965"/>
                    <a:pt x="2436504" y="16771"/>
                    <a:pt x="2436504" y="22824"/>
                  </a:cubicBezTo>
                  <a:lnTo>
                    <a:pt x="2436504" y="545617"/>
                  </a:lnTo>
                  <a:cubicBezTo>
                    <a:pt x="2436504" y="551670"/>
                    <a:pt x="2434100" y="557476"/>
                    <a:pt x="2429819" y="561756"/>
                  </a:cubicBezTo>
                  <a:cubicBezTo>
                    <a:pt x="2425539" y="566036"/>
                    <a:pt x="2419734" y="568441"/>
                    <a:pt x="2413680" y="568441"/>
                  </a:cubicBezTo>
                  <a:lnTo>
                    <a:pt x="22824" y="568441"/>
                  </a:lnTo>
                  <a:cubicBezTo>
                    <a:pt x="16771" y="568441"/>
                    <a:pt x="10965" y="566036"/>
                    <a:pt x="6685" y="561756"/>
                  </a:cubicBezTo>
                  <a:cubicBezTo>
                    <a:pt x="2405" y="557476"/>
                    <a:pt x="0" y="551670"/>
                    <a:pt x="0" y="545617"/>
                  </a:cubicBezTo>
                  <a:lnTo>
                    <a:pt x="0" y="22824"/>
                  </a:lnTo>
                  <a:cubicBezTo>
                    <a:pt x="0" y="16771"/>
                    <a:pt x="2405" y="10965"/>
                    <a:pt x="6685" y="6685"/>
                  </a:cubicBezTo>
                  <a:cubicBezTo>
                    <a:pt x="10965" y="2405"/>
                    <a:pt x="16771" y="0"/>
                    <a:pt x="2282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35" name="TextBox 35"/>
            <p:cNvSpPr txBox="1"/>
            <p:nvPr/>
          </p:nvSpPr>
          <p:spPr>
            <a:xfrm>
              <a:off x="0" y="-28575"/>
              <a:ext cx="2436504" cy="597016"/>
            </a:xfrm>
            <a:prstGeom prst="rect">
              <a:avLst/>
            </a:prstGeom>
          </p:spPr>
          <p:txBody>
            <a:bodyPr lIns="50690" tIns="50690" rIns="50690" bIns="50690" rtlCol="0" anchor="ctr"/>
            <a:lstStyle/>
            <a:p>
              <a:pPr algn="ctr">
                <a:lnSpc>
                  <a:spcPts val="1680"/>
                </a:lnSpc>
              </a:pPr>
              <a:endParaRPr/>
            </a:p>
            <a:p>
              <a:pPr algn="ctr">
                <a:lnSpc>
                  <a:spcPts val="1680"/>
                </a:lnSpc>
              </a:pPr>
              <a:endParaRPr/>
            </a:p>
            <a:p>
              <a:pPr algn="ctr">
                <a:lnSpc>
                  <a:spcPts val="1680"/>
                </a:lnSpc>
              </a:pPr>
              <a:endParaRPr/>
            </a:p>
          </p:txBody>
        </p:sp>
      </p:grpSp>
      <p:grpSp>
        <p:nvGrpSpPr>
          <p:cNvPr id="36" name="Group 36"/>
          <p:cNvGrpSpPr/>
          <p:nvPr/>
        </p:nvGrpSpPr>
        <p:grpSpPr>
          <a:xfrm>
            <a:off x="420159" y="6519820"/>
            <a:ext cx="6788957" cy="572432"/>
            <a:chOff x="0" y="0"/>
            <a:chExt cx="2438272" cy="205590"/>
          </a:xfrm>
        </p:grpSpPr>
        <p:sp>
          <p:nvSpPr>
            <p:cNvPr id="37" name="Freeform 37"/>
            <p:cNvSpPr/>
            <p:nvPr/>
          </p:nvSpPr>
          <p:spPr>
            <a:xfrm>
              <a:off x="0" y="0"/>
              <a:ext cx="2438272" cy="205590"/>
            </a:xfrm>
            <a:custGeom>
              <a:avLst/>
              <a:gdLst/>
              <a:ahLst/>
              <a:cxnLst/>
              <a:rect l="l" t="t" r="r" b="b"/>
              <a:pathLst>
                <a:path w="2438272" h="205590">
                  <a:moveTo>
                    <a:pt x="0" y="0"/>
                  </a:moveTo>
                  <a:lnTo>
                    <a:pt x="2438272" y="0"/>
                  </a:lnTo>
                  <a:lnTo>
                    <a:pt x="2438272" y="205590"/>
                  </a:lnTo>
                  <a:lnTo>
                    <a:pt x="0" y="205590"/>
                  </a:lnTo>
                  <a:close/>
                </a:path>
              </a:pathLst>
            </a:custGeom>
            <a:solidFill>
              <a:srgbClr val="FFFFFF"/>
            </a:solidFill>
          </p:spPr>
          <p:txBody>
            <a:bodyPr/>
            <a:lstStyle/>
            <a:p>
              <a:endParaRPr lang="de-DE"/>
            </a:p>
          </p:txBody>
        </p:sp>
        <p:sp>
          <p:nvSpPr>
            <p:cNvPr id="38" name="TextBox 38"/>
            <p:cNvSpPr txBox="1"/>
            <p:nvPr/>
          </p:nvSpPr>
          <p:spPr>
            <a:xfrm>
              <a:off x="0" y="-28575"/>
              <a:ext cx="2438272" cy="234165"/>
            </a:xfrm>
            <a:prstGeom prst="rect">
              <a:avLst/>
            </a:prstGeom>
          </p:spPr>
          <p:txBody>
            <a:bodyPr lIns="50690" tIns="50690" rIns="50690" bIns="50690" rtlCol="0" anchor="ctr"/>
            <a:lstStyle/>
            <a:p>
              <a:pPr algn="ctr">
                <a:lnSpc>
                  <a:spcPts val="1680"/>
                </a:lnSpc>
              </a:pPr>
              <a:endParaRPr/>
            </a:p>
          </p:txBody>
        </p:sp>
      </p:grpSp>
      <p:sp>
        <p:nvSpPr>
          <p:cNvPr id="39" name="TextBox 39"/>
          <p:cNvSpPr txBox="1"/>
          <p:nvPr/>
        </p:nvSpPr>
        <p:spPr>
          <a:xfrm>
            <a:off x="525354" y="5639337"/>
            <a:ext cx="4178137" cy="632833"/>
          </a:xfrm>
          <a:prstGeom prst="rect">
            <a:avLst/>
          </a:prstGeom>
        </p:spPr>
        <p:txBody>
          <a:bodyPr lIns="0" tIns="0" rIns="0" bIns="0" rtlCol="0" anchor="t">
            <a:spAutoFit/>
          </a:bodyPr>
          <a:lstStyle/>
          <a:p>
            <a:pPr algn="l">
              <a:lnSpc>
                <a:spcPts val="1710"/>
              </a:lnSpc>
            </a:pPr>
            <a:r>
              <a:rPr lang="en-US" sz="1402">
                <a:solidFill>
                  <a:srgbClr val="FFFFFF"/>
                </a:solidFill>
                <a:latin typeface="Lexend Deca Medium"/>
                <a:ea typeface="Lexend Deca Medium"/>
                <a:cs typeface="Lexend Deca Medium"/>
                <a:sym typeface="Lexend Deca"/>
              </a:rPr>
              <a:t>Profiauftrag QR-Code scannen</a:t>
            </a:r>
          </a:p>
          <a:p>
            <a:pPr algn="l">
              <a:lnSpc>
                <a:spcPts val="3421"/>
              </a:lnSpc>
            </a:pPr>
            <a:r>
              <a:rPr lang="en-US" sz="2804">
                <a:solidFill>
                  <a:srgbClr val="FFFFFF"/>
                </a:solidFill>
                <a:latin typeface="Lexend Deca Medium"/>
                <a:ea typeface="Lexend Deca Medium"/>
                <a:cs typeface="Lexend Deca Medium"/>
                <a:sym typeface="Lexend Deca"/>
              </a:rPr>
              <a:t>Leos QR-Panne (2)</a:t>
            </a:r>
          </a:p>
        </p:txBody>
      </p:sp>
      <p:grpSp>
        <p:nvGrpSpPr>
          <p:cNvPr id="40" name="Group 40"/>
          <p:cNvGrpSpPr/>
          <p:nvPr/>
        </p:nvGrpSpPr>
        <p:grpSpPr>
          <a:xfrm>
            <a:off x="486220" y="6674079"/>
            <a:ext cx="6624193" cy="3501570"/>
            <a:chOff x="0" y="0"/>
            <a:chExt cx="2339349" cy="1236587"/>
          </a:xfrm>
        </p:grpSpPr>
        <p:sp>
          <p:nvSpPr>
            <p:cNvPr id="41" name="Freeform 41"/>
            <p:cNvSpPr/>
            <p:nvPr/>
          </p:nvSpPr>
          <p:spPr>
            <a:xfrm>
              <a:off x="0" y="0"/>
              <a:ext cx="2339348" cy="1236587"/>
            </a:xfrm>
            <a:custGeom>
              <a:avLst/>
              <a:gdLst/>
              <a:ahLst/>
              <a:cxnLst/>
              <a:rect l="l" t="t" r="r" b="b"/>
              <a:pathLst>
                <a:path w="2339348" h="1236587">
                  <a:moveTo>
                    <a:pt x="23375" y="0"/>
                  </a:moveTo>
                  <a:lnTo>
                    <a:pt x="2315974" y="0"/>
                  </a:lnTo>
                  <a:cubicBezTo>
                    <a:pt x="2328883" y="0"/>
                    <a:pt x="2339348" y="10465"/>
                    <a:pt x="2339348" y="23375"/>
                  </a:cubicBezTo>
                  <a:lnTo>
                    <a:pt x="2339348" y="1213213"/>
                  </a:lnTo>
                  <a:cubicBezTo>
                    <a:pt x="2339348" y="1219412"/>
                    <a:pt x="2336886" y="1225357"/>
                    <a:pt x="2332502" y="1229741"/>
                  </a:cubicBezTo>
                  <a:cubicBezTo>
                    <a:pt x="2328119" y="1234125"/>
                    <a:pt x="2322173" y="1236587"/>
                    <a:pt x="2315974" y="1236587"/>
                  </a:cubicBezTo>
                  <a:lnTo>
                    <a:pt x="23375" y="1236587"/>
                  </a:lnTo>
                  <a:cubicBezTo>
                    <a:pt x="17175" y="1236587"/>
                    <a:pt x="11230" y="1234125"/>
                    <a:pt x="6846" y="1229741"/>
                  </a:cubicBezTo>
                  <a:cubicBezTo>
                    <a:pt x="2463" y="1225357"/>
                    <a:pt x="0" y="1219412"/>
                    <a:pt x="0" y="1213213"/>
                  </a:cubicBezTo>
                  <a:lnTo>
                    <a:pt x="0" y="23375"/>
                  </a:lnTo>
                  <a:cubicBezTo>
                    <a:pt x="0" y="17175"/>
                    <a:pt x="2463" y="11230"/>
                    <a:pt x="6846" y="6846"/>
                  </a:cubicBezTo>
                  <a:cubicBezTo>
                    <a:pt x="11230" y="2463"/>
                    <a:pt x="17175" y="0"/>
                    <a:pt x="23375" y="0"/>
                  </a:cubicBezTo>
                  <a:close/>
                </a:path>
              </a:pathLst>
            </a:custGeom>
            <a:solidFill>
              <a:srgbClr val="FFFFFF"/>
            </a:solidFill>
            <a:ln w="9525" cap="sq">
              <a:solidFill>
                <a:srgbClr val="000000"/>
              </a:solidFill>
              <a:prstDash val="solid"/>
              <a:miter/>
            </a:ln>
          </p:spPr>
          <p:txBody>
            <a:bodyPr/>
            <a:lstStyle/>
            <a:p>
              <a:endParaRPr lang="de-DE"/>
            </a:p>
          </p:txBody>
        </p:sp>
        <p:sp>
          <p:nvSpPr>
            <p:cNvPr id="42" name="TextBox 42"/>
            <p:cNvSpPr txBox="1"/>
            <p:nvPr/>
          </p:nvSpPr>
          <p:spPr>
            <a:xfrm>
              <a:off x="0" y="-133350"/>
              <a:ext cx="2339349" cy="1369937"/>
            </a:xfrm>
            <a:prstGeom prst="rect">
              <a:avLst/>
            </a:prstGeom>
          </p:spPr>
          <p:txBody>
            <a:bodyPr lIns="50800" tIns="50800" rIns="50800" bIns="50800" rtlCol="0" anchor="ctr"/>
            <a:lstStyle/>
            <a:p>
              <a:pPr algn="ctr">
                <a:lnSpc>
                  <a:spcPts val="2813"/>
                </a:lnSpc>
              </a:pPr>
              <a:endParaRPr/>
            </a:p>
          </p:txBody>
        </p:sp>
      </p:grpSp>
      <p:sp>
        <p:nvSpPr>
          <p:cNvPr id="43" name="TextBox 43"/>
          <p:cNvSpPr txBox="1"/>
          <p:nvPr/>
        </p:nvSpPr>
        <p:spPr>
          <a:xfrm>
            <a:off x="707332" y="6357267"/>
            <a:ext cx="6116920" cy="3578733"/>
          </a:xfrm>
          <a:prstGeom prst="rect">
            <a:avLst/>
          </a:prstGeom>
        </p:spPr>
        <p:txBody>
          <a:bodyPr lIns="0" tIns="0" rIns="0" bIns="0" rtlCol="0" anchor="t">
            <a:spAutoFit/>
          </a:bodyPr>
          <a:lstStyle/>
          <a:p>
            <a:pPr algn="l">
              <a:lnSpc>
                <a:spcPts val="3215"/>
              </a:lnSpc>
            </a:pPr>
            <a:endParaRPr/>
          </a:p>
          <a:p>
            <a:pPr algn="l">
              <a:lnSpc>
                <a:spcPts val="3215"/>
              </a:lnSpc>
            </a:pPr>
            <a:r>
              <a:rPr lang="en-US" sz="1599">
                <a:solidFill>
                  <a:srgbClr val="000000"/>
                </a:solidFill>
                <a:latin typeface="Poppins"/>
                <a:ea typeface="Poppins"/>
                <a:cs typeface="Poppins"/>
                <a:sym typeface="Poppins"/>
              </a:rPr>
              <a:t>Schließlich scannt er sogar den Aufkleber auf seiner Trinkflasche, weil er denkt, das sei auch ein QR-Code. Leo seufzt: „Komisch… bei mir klappt das einfach nicht.“ </a:t>
            </a:r>
          </a:p>
          <a:p>
            <a:pPr algn="l">
              <a:lnSpc>
                <a:spcPts val="3215"/>
              </a:lnSpc>
            </a:pPr>
            <a:r>
              <a:rPr lang="en-US" sz="1599">
                <a:solidFill>
                  <a:srgbClr val="000000"/>
                </a:solidFill>
                <a:latin typeface="Poppins"/>
                <a:ea typeface="Poppins"/>
                <a:cs typeface="Poppins"/>
                <a:sym typeface="Poppins"/>
              </a:rPr>
              <a:t>Die Lehrerin schaut ihn an und lächelt: </a:t>
            </a:r>
          </a:p>
          <a:p>
            <a:pPr algn="l">
              <a:lnSpc>
                <a:spcPts val="3215"/>
              </a:lnSpc>
            </a:pPr>
            <a:r>
              <a:rPr lang="en-US" sz="1599">
                <a:solidFill>
                  <a:srgbClr val="000000"/>
                </a:solidFill>
                <a:latin typeface="Poppins"/>
                <a:ea typeface="Poppins"/>
                <a:cs typeface="Poppins"/>
                <a:sym typeface="Poppins"/>
              </a:rPr>
              <a:t>„Leo, denk noch einmal gut nach.“</a:t>
            </a:r>
          </a:p>
          <a:p>
            <a:pPr algn="l">
              <a:lnSpc>
                <a:spcPts val="3215"/>
              </a:lnSpc>
            </a:pPr>
            <a:r>
              <a:rPr lang="en-US" sz="1599">
                <a:solidFill>
                  <a:srgbClr val="000000"/>
                </a:solidFill>
                <a:latin typeface="Poppins"/>
                <a:ea typeface="Poppins"/>
                <a:cs typeface="Poppins"/>
                <a:sym typeface="Poppins"/>
              </a:rPr>
              <a:t>Leo kratzt sich am Kopf und sagt leise: </a:t>
            </a:r>
          </a:p>
          <a:p>
            <a:pPr algn="l">
              <a:lnSpc>
                <a:spcPts val="3215"/>
              </a:lnSpc>
            </a:pPr>
            <a:r>
              <a:rPr lang="en-US" sz="1599">
                <a:solidFill>
                  <a:srgbClr val="000000"/>
                </a:solidFill>
                <a:latin typeface="Poppins"/>
                <a:ea typeface="Poppins"/>
                <a:cs typeface="Poppins"/>
                <a:sym typeface="Poppins"/>
              </a:rPr>
              <a:t>„Hm… vielleicht finde ich selbst heraus, </a:t>
            </a:r>
          </a:p>
          <a:p>
            <a:pPr algn="l">
              <a:lnSpc>
                <a:spcPts val="3215"/>
              </a:lnSpc>
            </a:pPr>
            <a:r>
              <a:rPr lang="en-US" sz="1599">
                <a:solidFill>
                  <a:srgbClr val="000000"/>
                </a:solidFill>
                <a:latin typeface="Poppins"/>
                <a:ea typeface="Poppins"/>
                <a:cs typeface="Poppins"/>
                <a:sym typeface="Poppins"/>
              </a:rPr>
              <a:t>was ich falsch mache.“</a:t>
            </a:r>
          </a:p>
        </p:txBody>
      </p:sp>
      <p:sp>
        <p:nvSpPr>
          <p:cNvPr id="44" name="Freeform 44"/>
          <p:cNvSpPr/>
          <p:nvPr/>
        </p:nvSpPr>
        <p:spPr>
          <a:xfrm>
            <a:off x="5450045" y="8218071"/>
            <a:ext cx="1353955" cy="1568226"/>
          </a:xfrm>
          <a:custGeom>
            <a:avLst/>
            <a:gdLst/>
            <a:ahLst/>
            <a:cxnLst/>
            <a:rect l="l" t="t" r="r" b="b"/>
            <a:pathLst>
              <a:path w="1353955" h="1568226">
                <a:moveTo>
                  <a:pt x="0" y="0"/>
                </a:moveTo>
                <a:lnTo>
                  <a:pt x="1353955" y="0"/>
                </a:lnTo>
                <a:lnTo>
                  <a:pt x="1353955" y="1568225"/>
                </a:lnTo>
                <a:lnTo>
                  <a:pt x="0" y="1568225"/>
                </a:lnTo>
                <a:lnTo>
                  <a:pt x="0" y="0"/>
                </a:lnTo>
                <a:close/>
              </a:path>
            </a:pathLst>
          </a:custGeom>
          <a:blipFill>
            <a:blip r:embed="rId4"/>
            <a:stretch>
              <a:fillRect t="-13017" b="-16568"/>
            </a:stretch>
          </a:blipFill>
        </p:spPr>
        <p:txBody>
          <a:bodyPr/>
          <a:lstStyle/>
          <a:p>
            <a:endParaRPr lang="de-DE"/>
          </a:p>
        </p:txBody>
      </p:sp>
      <p:grpSp>
        <p:nvGrpSpPr>
          <p:cNvPr id="45" name="Group 45"/>
          <p:cNvGrpSpPr/>
          <p:nvPr/>
        </p:nvGrpSpPr>
        <p:grpSpPr>
          <a:xfrm>
            <a:off x="6005558" y="5475667"/>
            <a:ext cx="798442" cy="1198412"/>
            <a:chOff x="0" y="0"/>
            <a:chExt cx="1064590" cy="1597883"/>
          </a:xfrm>
        </p:grpSpPr>
        <p:sp>
          <p:nvSpPr>
            <p:cNvPr id="46" name="Freeform 46"/>
            <p:cNvSpPr/>
            <p:nvPr/>
          </p:nvSpPr>
          <p:spPr>
            <a:xfrm flipH="1">
              <a:off x="0" y="0"/>
              <a:ext cx="1064590" cy="1597883"/>
            </a:xfrm>
            <a:custGeom>
              <a:avLst/>
              <a:gdLst/>
              <a:ahLst/>
              <a:cxnLst/>
              <a:rect l="l" t="t" r="r" b="b"/>
              <a:pathLst>
                <a:path w="1064590" h="1597883">
                  <a:moveTo>
                    <a:pt x="1064590" y="0"/>
                  </a:moveTo>
                  <a:lnTo>
                    <a:pt x="0" y="0"/>
                  </a:lnTo>
                  <a:lnTo>
                    <a:pt x="0" y="1597883"/>
                  </a:lnTo>
                  <a:lnTo>
                    <a:pt x="1064590" y="1597883"/>
                  </a:lnTo>
                  <a:lnTo>
                    <a:pt x="1064590" y="0"/>
                  </a:lnTo>
                  <a:close/>
                </a:path>
              </a:pathLst>
            </a:custGeom>
            <a:blipFill>
              <a:blip r:embed="rId7"/>
              <a:stretch>
                <a:fillRect/>
              </a:stretch>
            </a:blipFill>
          </p:spPr>
          <p:txBody>
            <a:bodyPr/>
            <a:lstStyle/>
            <a:p>
              <a:endParaRPr lang="de-DE"/>
            </a:p>
          </p:txBody>
        </p:sp>
        <p:sp>
          <p:nvSpPr>
            <p:cNvPr id="47" name="Freeform 47"/>
            <p:cNvSpPr/>
            <p:nvPr/>
          </p:nvSpPr>
          <p:spPr>
            <a:xfrm>
              <a:off x="290164" y="927233"/>
              <a:ext cx="275990" cy="414244"/>
            </a:xfrm>
            <a:custGeom>
              <a:avLst/>
              <a:gdLst/>
              <a:ahLst/>
              <a:cxnLst/>
              <a:rect l="l" t="t" r="r" b="b"/>
              <a:pathLst>
                <a:path w="275990" h="414244">
                  <a:moveTo>
                    <a:pt x="0" y="0"/>
                  </a:moveTo>
                  <a:lnTo>
                    <a:pt x="275991" y="0"/>
                  </a:lnTo>
                  <a:lnTo>
                    <a:pt x="275991" y="414244"/>
                  </a:lnTo>
                  <a:lnTo>
                    <a:pt x="0" y="414244"/>
                  </a:lnTo>
                  <a:lnTo>
                    <a:pt x="0" y="0"/>
                  </a:lnTo>
                  <a:close/>
                </a:path>
              </a:pathLst>
            </a:custGeom>
            <a:blipFill>
              <a:blip r:embed="rId8"/>
              <a:stretch>
                <a:fillRect/>
              </a:stretch>
            </a:blipFill>
          </p:spPr>
          <p:txBody>
            <a:bodyPr/>
            <a:lstStyle/>
            <a:p>
              <a:endParaRPr lang="de-DE"/>
            </a:p>
          </p:txBody>
        </p:sp>
      </p:grpSp>
      <p:grpSp>
        <p:nvGrpSpPr>
          <p:cNvPr id="48" name="Group 48"/>
          <p:cNvGrpSpPr/>
          <p:nvPr/>
        </p:nvGrpSpPr>
        <p:grpSpPr>
          <a:xfrm>
            <a:off x="421366" y="10344054"/>
            <a:ext cx="6726963" cy="246665"/>
            <a:chOff x="0" y="0"/>
            <a:chExt cx="8969283" cy="328887"/>
          </a:xfrm>
        </p:grpSpPr>
        <p:sp>
          <p:nvSpPr>
            <p:cNvPr id="49" name="Freeform 49"/>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9"/>
              <a:stretch>
                <a:fillRect/>
              </a:stretch>
            </a:blipFill>
          </p:spPr>
          <p:txBody>
            <a:bodyPr/>
            <a:lstStyle/>
            <a:p>
              <a:endParaRPr lang="de-DE"/>
            </a:p>
          </p:txBody>
        </p:sp>
        <p:sp>
          <p:nvSpPr>
            <p:cNvPr id="50" name="TextBox 50"/>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5068" y="271289"/>
            <a:ext cx="6812592" cy="4729634"/>
            <a:chOff x="0" y="0"/>
            <a:chExt cx="9083456" cy="6306178"/>
          </a:xfrm>
        </p:grpSpPr>
        <p:grpSp>
          <p:nvGrpSpPr>
            <p:cNvPr id="3" name="Group 3"/>
            <p:cNvGrpSpPr/>
            <p:nvPr/>
          </p:nvGrpSpPr>
          <p:grpSpPr>
            <a:xfrm>
              <a:off x="0" y="0"/>
              <a:ext cx="9083456" cy="6306178"/>
              <a:chOff x="0" y="0"/>
              <a:chExt cx="2488364" cy="1727543"/>
            </a:xfrm>
          </p:grpSpPr>
          <p:sp>
            <p:nvSpPr>
              <p:cNvPr id="4" name="Freeform 4"/>
              <p:cNvSpPr/>
              <p:nvPr/>
            </p:nvSpPr>
            <p:spPr>
              <a:xfrm>
                <a:off x="0" y="0"/>
                <a:ext cx="2488364" cy="1727543"/>
              </a:xfrm>
              <a:custGeom>
                <a:avLst/>
                <a:gdLst/>
                <a:ahLst/>
                <a:cxnLst/>
                <a:rect l="l" t="t" r="r" b="b"/>
                <a:pathLst>
                  <a:path w="2488364" h="1727543">
                    <a:moveTo>
                      <a:pt x="15580" y="0"/>
                    </a:moveTo>
                    <a:lnTo>
                      <a:pt x="2472784" y="0"/>
                    </a:lnTo>
                    <a:cubicBezTo>
                      <a:pt x="2476916" y="0"/>
                      <a:pt x="2480879" y="1641"/>
                      <a:pt x="2483800" y="4563"/>
                    </a:cubicBezTo>
                    <a:cubicBezTo>
                      <a:pt x="2486722" y="7485"/>
                      <a:pt x="2488364" y="11448"/>
                      <a:pt x="2488364" y="15580"/>
                    </a:cubicBezTo>
                    <a:lnTo>
                      <a:pt x="2488364" y="1711964"/>
                    </a:lnTo>
                    <a:cubicBezTo>
                      <a:pt x="2488364" y="1720568"/>
                      <a:pt x="2481388" y="1727543"/>
                      <a:pt x="2472784" y="1727543"/>
                    </a:cubicBezTo>
                    <a:lnTo>
                      <a:pt x="15580" y="1727543"/>
                    </a:lnTo>
                    <a:cubicBezTo>
                      <a:pt x="6975" y="1727543"/>
                      <a:pt x="0" y="1720568"/>
                      <a:pt x="0" y="1711964"/>
                    </a:cubicBezTo>
                    <a:lnTo>
                      <a:pt x="0" y="15580"/>
                    </a:lnTo>
                    <a:cubicBezTo>
                      <a:pt x="0" y="6975"/>
                      <a:pt x="6975" y="0"/>
                      <a:pt x="15580"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88364" cy="1756118"/>
              </a:xfrm>
              <a:prstGeom prst="rect">
                <a:avLst/>
              </a:prstGeom>
            </p:spPr>
            <p:txBody>
              <a:bodyPr lIns="72712" tIns="72712" rIns="72712" bIns="72712"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0" y="0"/>
              <a:ext cx="9058650" cy="1965267"/>
              <a:chOff x="0" y="0"/>
              <a:chExt cx="2490601" cy="540334"/>
            </a:xfrm>
          </p:grpSpPr>
          <p:sp>
            <p:nvSpPr>
              <p:cNvPr id="7" name="Freeform 7"/>
              <p:cNvSpPr/>
              <p:nvPr/>
            </p:nvSpPr>
            <p:spPr>
              <a:xfrm>
                <a:off x="0" y="0"/>
                <a:ext cx="2490601" cy="540334"/>
              </a:xfrm>
              <a:custGeom>
                <a:avLst/>
                <a:gdLst/>
                <a:ahLst/>
                <a:cxnLst/>
                <a:rect l="l" t="t" r="r" b="b"/>
                <a:pathLst>
                  <a:path w="2490601" h="540334">
                    <a:moveTo>
                      <a:pt x="15622" y="0"/>
                    </a:moveTo>
                    <a:lnTo>
                      <a:pt x="2474979" y="0"/>
                    </a:lnTo>
                    <a:cubicBezTo>
                      <a:pt x="2483607" y="0"/>
                      <a:pt x="2490601" y="6994"/>
                      <a:pt x="2490601" y="15622"/>
                    </a:cubicBezTo>
                    <a:lnTo>
                      <a:pt x="2490601" y="524711"/>
                    </a:lnTo>
                    <a:cubicBezTo>
                      <a:pt x="2490601" y="528855"/>
                      <a:pt x="2488955" y="532828"/>
                      <a:pt x="2486025" y="535758"/>
                    </a:cubicBezTo>
                    <a:cubicBezTo>
                      <a:pt x="2483096" y="538688"/>
                      <a:pt x="2479122" y="540334"/>
                      <a:pt x="2474979" y="540334"/>
                    </a:cubicBezTo>
                    <a:lnTo>
                      <a:pt x="15622" y="540334"/>
                    </a:lnTo>
                    <a:cubicBezTo>
                      <a:pt x="11479" y="540334"/>
                      <a:pt x="7505" y="538688"/>
                      <a:pt x="4576" y="535758"/>
                    </a:cubicBezTo>
                    <a:cubicBezTo>
                      <a:pt x="1646" y="532828"/>
                      <a:pt x="0" y="528855"/>
                      <a:pt x="0" y="524711"/>
                    </a:cubicBezTo>
                    <a:lnTo>
                      <a:pt x="0" y="15622"/>
                    </a:lnTo>
                    <a:cubicBezTo>
                      <a:pt x="0" y="11479"/>
                      <a:pt x="1646" y="7505"/>
                      <a:pt x="4576" y="4576"/>
                    </a:cubicBezTo>
                    <a:cubicBezTo>
                      <a:pt x="7505" y="1646"/>
                      <a:pt x="11479" y="0"/>
                      <a:pt x="1562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90601" cy="568909"/>
              </a:xfrm>
              <a:prstGeom prst="rect">
                <a:avLst/>
              </a:prstGeom>
            </p:spPr>
            <p:txBody>
              <a:bodyPr lIns="72449" tIns="72449" rIns="72449" bIns="72449"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0416" y="1426018"/>
              <a:ext cx="9047111" cy="746669"/>
              <a:chOff x="0" y="0"/>
              <a:chExt cx="2487429" cy="205290"/>
            </a:xfrm>
          </p:grpSpPr>
          <p:sp>
            <p:nvSpPr>
              <p:cNvPr id="10" name="Freeform 10"/>
              <p:cNvSpPr/>
              <p:nvPr/>
            </p:nvSpPr>
            <p:spPr>
              <a:xfrm>
                <a:off x="0" y="0"/>
                <a:ext cx="2487429" cy="205290"/>
              </a:xfrm>
              <a:custGeom>
                <a:avLst/>
                <a:gdLst/>
                <a:ahLst/>
                <a:cxnLst/>
                <a:rect l="l" t="t" r="r" b="b"/>
                <a:pathLst>
                  <a:path w="2487429" h="205290">
                    <a:moveTo>
                      <a:pt x="0" y="0"/>
                    </a:moveTo>
                    <a:lnTo>
                      <a:pt x="2487429" y="0"/>
                    </a:lnTo>
                    <a:lnTo>
                      <a:pt x="2487429" y="205290"/>
                    </a:lnTo>
                    <a:lnTo>
                      <a:pt x="0" y="205290"/>
                    </a:lnTo>
                    <a:close/>
                  </a:path>
                </a:pathLst>
              </a:custGeom>
              <a:solidFill>
                <a:srgbClr val="FFFFFF"/>
              </a:solidFill>
            </p:spPr>
            <p:txBody>
              <a:bodyPr/>
              <a:lstStyle/>
              <a:p>
                <a:endParaRPr lang="de-DE"/>
              </a:p>
            </p:txBody>
          </p:sp>
          <p:sp>
            <p:nvSpPr>
              <p:cNvPr id="11" name="TextBox 11"/>
              <p:cNvSpPr txBox="1"/>
              <p:nvPr/>
            </p:nvSpPr>
            <p:spPr>
              <a:xfrm>
                <a:off x="0" y="-28575"/>
                <a:ext cx="2487429" cy="233865"/>
              </a:xfrm>
              <a:prstGeom prst="rect">
                <a:avLst/>
              </a:prstGeom>
            </p:spPr>
            <p:txBody>
              <a:bodyPr lIns="72449" tIns="72449" rIns="72449" bIns="72449" rtlCol="0" anchor="ctr"/>
              <a:lstStyle/>
              <a:p>
                <a:pPr algn="ctr">
                  <a:lnSpc>
                    <a:spcPts val="1680"/>
                  </a:lnSpc>
                </a:pPr>
                <a:endParaRPr/>
              </a:p>
            </p:txBody>
          </p:sp>
        </p:grpSp>
        <p:sp>
          <p:nvSpPr>
            <p:cNvPr id="12" name="Freeform 12"/>
            <p:cNvSpPr/>
            <p:nvPr/>
          </p:nvSpPr>
          <p:spPr>
            <a:xfrm>
              <a:off x="294062" y="1634751"/>
              <a:ext cx="454834" cy="454834"/>
            </a:xfrm>
            <a:custGeom>
              <a:avLst/>
              <a:gdLst/>
              <a:ahLst/>
              <a:cxnLst/>
              <a:rect l="l" t="t" r="r" b="b"/>
              <a:pathLst>
                <a:path w="454834" h="454834">
                  <a:moveTo>
                    <a:pt x="0" y="0"/>
                  </a:moveTo>
                  <a:lnTo>
                    <a:pt x="454834" y="0"/>
                  </a:lnTo>
                  <a:lnTo>
                    <a:pt x="454834" y="454834"/>
                  </a:lnTo>
                  <a:lnTo>
                    <a:pt x="0" y="4548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827770" y="1606176"/>
              <a:ext cx="8001723" cy="630011"/>
            </a:xfrm>
            <a:prstGeom prst="rect">
              <a:avLst/>
            </a:prstGeom>
          </p:spPr>
          <p:txBody>
            <a:bodyPr lIns="0" tIns="0" rIns="0" bIns="0" rtlCol="0" anchor="t">
              <a:spAutoFit/>
            </a:bodyPr>
            <a:lstStyle/>
            <a:p>
              <a:pPr algn="l">
                <a:lnSpc>
                  <a:spcPts val="1923"/>
                </a:lnSpc>
              </a:pPr>
              <a:r>
                <a:rPr lang="en-US" sz="1373">
                  <a:solidFill>
                    <a:srgbClr val="000000"/>
                  </a:solidFill>
                  <a:latin typeface="Lexend Deca Medium"/>
                  <a:ea typeface="Lexend Deca Medium"/>
                  <a:cs typeface="Lexend Deca Medium"/>
                  <a:sym typeface="Lexend Deca"/>
                </a:rPr>
                <a:t>Lies die Quatsch-Geschichte. Welche Wörter mit Qu und qu </a:t>
              </a:r>
            </a:p>
            <a:p>
              <a:pPr algn="l">
                <a:lnSpc>
                  <a:spcPts val="1923"/>
                </a:lnSpc>
                <a:spcBef>
                  <a:spcPct val="0"/>
                </a:spcBef>
              </a:pPr>
              <a:r>
                <a:rPr lang="en-US" sz="1373">
                  <a:solidFill>
                    <a:srgbClr val="000000"/>
                  </a:solidFill>
                  <a:latin typeface="Lexend Deca Medium"/>
                  <a:ea typeface="Lexend Deca Medium"/>
                  <a:cs typeface="Lexend Deca Medium"/>
                  <a:sym typeface="Lexend Deca"/>
                </a:rPr>
                <a:t>entdeckst du? Unterstreiche sie und schreibe sie auf . </a:t>
              </a:r>
            </a:p>
          </p:txBody>
        </p:sp>
        <p:sp>
          <p:nvSpPr>
            <p:cNvPr id="14" name="TextBox 14"/>
            <p:cNvSpPr txBox="1"/>
            <p:nvPr/>
          </p:nvSpPr>
          <p:spPr>
            <a:xfrm>
              <a:off x="521479" y="230670"/>
              <a:ext cx="5457843" cy="831222"/>
            </a:xfrm>
            <a:prstGeom prst="rect">
              <a:avLst/>
            </a:prstGeom>
          </p:spPr>
          <p:txBody>
            <a:bodyPr lIns="0" tIns="0" rIns="0" bIns="0" rtlCol="0" anchor="t">
              <a:spAutoFit/>
            </a:bodyPr>
            <a:lstStyle/>
            <a:p>
              <a:pPr algn="l">
                <a:lnSpc>
                  <a:spcPts val="1675"/>
                </a:lnSpc>
              </a:pPr>
              <a:r>
                <a:rPr lang="en-US" sz="1373">
                  <a:solidFill>
                    <a:srgbClr val="FFFFFF"/>
                  </a:solidFill>
                  <a:latin typeface="Lexend Deca Medium"/>
                  <a:ea typeface="Lexend Deca Medium"/>
                  <a:cs typeface="Lexend Deca Medium"/>
                  <a:sym typeface="Lexend Deca"/>
                </a:rPr>
                <a:t>Profiauftrag: QR-Code scannen</a:t>
              </a:r>
            </a:p>
            <a:p>
              <a:pPr algn="l">
                <a:lnSpc>
                  <a:spcPts val="3351"/>
                </a:lnSpc>
              </a:pPr>
              <a:r>
                <a:rPr lang="en-US" sz="2747">
                  <a:solidFill>
                    <a:srgbClr val="FFFFFF"/>
                  </a:solidFill>
                  <a:latin typeface="Lexend Deca Medium"/>
                  <a:ea typeface="Lexend Deca Medium"/>
                  <a:cs typeface="Lexend Deca Medium"/>
                  <a:sym typeface="Lexend Deca"/>
                </a:rPr>
                <a:t>So ein Quatsch! (1)</a:t>
              </a:r>
            </a:p>
          </p:txBody>
        </p:sp>
        <p:sp>
          <p:nvSpPr>
            <p:cNvPr id="15" name="Freeform 15"/>
            <p:cNvSpPr/>
            <p:nvPr/>
          </p:nvSpPr>
          <p:spPr>
            <a:xfrm>
              <a:off x="7357935" y="2553687"/>
              <a:ext cx="1643016" cy="1871654"/>
            </a:xfrm>
            <a:custGeom>
              <a:avLst/>
              <a:gdLst/>
              <a:ahLst/>
              <a:cxnLst/>
              <a:rect l="l" t="t" r="r" b="b"/>
              <a:pathLst>
                <a:path w="1643016" h="1871654">
                  <a:moveTo>
                    <a:pt x="0" y="0"/>
                  </a:moveTo>
                  <a:lnTo>
                    <a:pt x="1643017" y="0"/>
                  </a:lnTo>
                  <a:lnTo>
                    <a:pt x="1643017" y="1871653"/>
                  </a:lnTo>
                  <a:lnTo>
                    <a:pt x="0" y="1871653"/>
                  </a:lnTo>
                  <a:lnTo>
                    <a:pt x="0" y="0"/>
                  </a:lnTo>
                  <a:close/>
                </a:path>
              </a:pathLst>
            </a:custGeom>
            <a:blipFill>
              <a:blip r:embed="rId4"/>
              <a:stretch>
                <a:fillRect b="-31758"/>
              </a:stretch>
            </a:blipFill>
          </p:spPr>
          <p:txBody>
            <a:bodyPr/>
            <a:lstStyle/>
            <a:p>
              <a:endParaRPr lang="de-DE"/>
            </a:p>
          </p:txBody>
        </p:sp>
        <p:sp>
          <p:nvSpPr>
            <p:cNvPr id="16" name="TextBox 16"/>
            <p:cNvSpPr txBox="1"/>
            <p:nvPr/>
          </p:nvSpPr>
          <p:spPr>
            <a:xfrm>
              <a:off x="892456" y="2727472"/>
              <a:ext cx="6809001" cy="2699979"/>
            </a:xfrm>
            <a:prstGeom prst="rect">
              <a:avLst/>
            </a:prstGeom>
          </p:spPr>
          <p:txBody>
            <a:bodyPr lIns="0" tIns="0" rIns="0" bIns="0" rtlCol="0" anchor="t">
              <a:spAutoFit/>
            </a:bodyPr>
            <a:lstStyle/>
            <a:p>
              <a:pPr algn="l">
                <a:lnSpc>
                  <a:spcPts val="3303"/>
                </a:lnSpc>
              </a:pPr>
              <a:r>
                <a:rPr lang="en-US" sz="1399">
                  <a:solidFill>
                    <a:srgbClr val="000000"/>
                  </a:solidFill>
                  <a:latin typeface="Poppins"/>
                  <a:ea typeface="Poppins"/>
                  <a:cs typeface="Poppins"/>
                  <a:sym typeface="Poppins"/>
                </a:rPr>
                <a:t>Quentin, die quirlige Quatsch-Qualle, hat ein neues Hobby: Er scannt QR-Codes. „Quiek! Wie spannend!“, quiekt er. Eines Tages entdeckt Quentin einen QR-Code auf einem Quark-Quader. „Ein Quark-QR!“, ruft er und fängt an zu quasseln, bis die Fische vor Lachen quaken.</a:t>
              </a:r>
            </a:p>
          </p:txBody>
        </p:sp>
        <p:sp>
          <p:nvSpPr>
            <p:cNvPr id="17" name="Freeform 17"/>
            <p:cNvSpPr/>
            <p:nvPr/>
          </p:nvSpPr>
          <p:spPr>
            <a:xfrm rot="-10800000">
              <a:off x="8179443" y="5707986"/>
              <a:ext cx="426026" cy="346146"/>
            </a:xfrm>
            <a:custGeom>
              <a:avLst/>
              <a:gdLst/>
              <a:ahLst/>
              <a:cxnLst/>
              <a:rect l="l" t="t" r="r" b="b"/>
              <a:pathLst>
                <a:path w="426026" h="346146">
                  <a:moveTo>
                    <a:pt x="0" y="0"/>
                  </a:moveTo>
                  <a:lnTo>
                    <a:pt x="426027" y="0"/>
                  </a:lnTo>
                  <a:lnTo>
                    <a:pt x="426027" y="346147"/>
                  </a:lnTo>
                  <a:lnTo>
                    <a:pt x="0" y="346147"/>
                  </a:lnTo>
                  <a:lnTo>
                    <a:pt x="0" y="0"/>
                  </a:lnTo>
                  <a:close/>
                </a:path>
              </a:pathLst>
            </a:custGeom>
            <a:blipFill>
              <a:blip r:embed="rId5"/>
              <a:stretch>
                <a:fillRect/>
              </a:stretch>
            </a:blipFill>
          </p:spPr>
          <p:txBody>
            <a:bodyPr/>
            <a:lstStyle/>
            <a:p>
              <a:endParaRPr lang="de-DE"/>
            </a:p>
          </p:txBody>
        </p:sp>
        <p:sp>
          <p:nvSpPr>
            <p:cNvPr id="18" name="Freeform 18"/>
            <p:cNvSpPr/>
            <p:nvPr/>
          </p:nvSpPr>
          <p:spPr>
            <a:xfrm>
              <a:off x="6935370" y="1467221"/>
              <a:ext cx="1123869" cy="871380"/>
            </a:xfrm>
            <a:custGeom>
              <a:avLst/>
              <a:gdLst/>
              <a:ahLst/>
              <a:cxnLst/>
              <a:rect l="l" t="t" r="r" b="b"/>
              <a:pathLst>
                <a:path w="1123869" h="871380">
                  <a:moveTo>
                    <a:pt x="0" y="0"/>
                  </a:moveTo>
                  <a:lnTo>
                    <a:pt x="1123869" y="0"/>
                  </a:lnTo>
                  <a:lnTo>
                    <a:pt x="1123869" y="871380"/>
                  </a:lnTo>
                  <a:lnTo>
                    <a:pt x="0" y="871380"/>
                  </a:lnTo>
                  <a:lnTo>
                    <a:pt x="0" y="0"/>
                  </a:lnTo>
                  <a:close/>
                </a:path>
              </a:pathLst>
            </a:custGeom>
            <a:blipFill>
              <a:blip r:embed="rId6"/>
              <a:stretch>
                <a:fillRect r="-16373"/>
              </a:stretch>
            </a:blipFill>
          </p:spPr>
          <p:txBody>
            <a:bodyPr/>
            <a:lstStyle/>
            <a:p>
              <a:endParaRPr lang="de-DE"/>
            </a:p>
          </p:txBody>
        </p:sp>
        <p:sp>
          <p:nvSpPr>
            <p:cNvPr id="19" name="Freeform 19"/>
            <p:cNvSpPr/>
            <p:nvPr/>
          </p:nvSpPr>
          <p:spPr>
            <a:xfrm>
              <a:off x="7990810" y="1529577"/>
              <a:ext cx="871380" cy="871380"/>
            </a:xfrm>
            <a:custGeom>
              <a:avLst/>
              <a:gdLst/>
              <a:ahLst/>
              <a:cxnLst/>
              <a:rect l="l" t="t" r="r" b="b"/>
              <a:pathLst>
                <a:path w="871380" h="871380">
                  <a:moveTo>
                    <a:pt x="0" y="0"/>
                  </a:moveTo>
                  <a:lnTo>
                    <a:pt x="871379" y="0"/>
                  </a:lnTo>
                  <a:lnTo>
                    <a:pt x="871379" y="871379"/>
                  </a:lnTo>
                  <a:lnTo>
                    <a:pt x="0" y="871379"/>
                  </a:lnTo>
                  <a:lnTo>
                    <a:pt x="0" y="0"/>
                  </a:lnTo>
                  <a:close/>
                </a:path>
              </a:pathLst>
            </a:custGeom>
            <a:blipFill>
              <a:blip r:embed="rId7"/>
              <a:stretch>
                <a:fillRect/>
              </a:stretch>
            </a:blipFill>
          </p:spPr>
          <p:txBody>
            <a:bodyPr/>
            <a:lstStyle/>
            <a:p>
              <a:endParaRPr lang="de-DE"/>
            </a:p>
          </p:txBody>
        </p:sp>
        <p:sp>
          <p:nvSpPr>
            <p:cNvPr id="20" name="Freeform 20"/>
            <p:cNvSpPr/>
            <p:nvPr/>
          </p:nvSpPr>
          <p:spPr>
            <a:xfrm>
              <a:off x="6592976" y="230670"/>
              <a:ext cx="2018933" cy="1345114"/>
            </a:xfrm>
            <a:custGeom>
              <a:avLst/>
              <a:gdLst/>
              <a:ahLst/>
              <a:cxnLst/>
              <a:rect l="l" t="t" r="r" b="b"/>
              <a:pathLst>
                <a:path w="2018933" h="1345114">
                  <a:moveTo>
                    <a:pt x="0" y="0"/>
                  </a:moveTo>
                  <a:lnTo>
                    <a:pt x="2018933" y="0"/>
                  </a:lnTo>
                  <a:lnTo>
                    <a:pt x="2018933" y="1345115"/>
                  </a:lnTo>
                  <a:lnTo>
                    <a:pt x="0" y="1345115"/>
                  </a:lnTo>
                  <a:lnTo>
                    <a:pt x="0" y="0"/>
                  </a:lnTo>
                  <a:close/>
                </a:path>
              </a:pathLst>
            </a:custGeom>
            <a:blipFill>
              <a:blip r:embed="rId8"/>
              <a:stretch>
                <a:fillRect/>
              </a:stretch>
            </a:blipFill>
          </p:spPr>
          <p:txBody>
            <a:bodyPr/>
            <a:lstStyle/>
            <a:p>
              <a:endParaRPr lang="de-DE"/>
            </a:p>
          </p:txBody>
        </p:sp>
        <p:sp>
          <p:nvSpPr>
            <p:cNvPr id="21" name="Freeform 21"/>
            <p:cNvSpPr/>
            <p:nvPr/>
          </p:nvSpPr>
          <p:spPr>
            <a:xfrm>
              <a:off x="7028293" y="1032708"/>
              <a:ext cx="654626" cy="436145"/>
            </a:xfrm>
            <a:custGeom>
              <a:avLst/>
              <a:gdLst/>
              <a:ahLst/>
              <a:cxnLst/>
              <a:rect l="l" t="t" r="r" b="b"/>
              <a:pathLst>
                <a:path w="654626" h="436145">
                  <a:moveTo>
                    <a:pt x="0" y="0"/>
                  </a:moveTo>
                  <a:lnTo>
                    <a:pt x="654626" y="0"/>
                  </a:lnTo>
                  <a:lnTo>
                    <a:pt x="654626" y="436145"/>
                  </a:lnTo>
                  <a:lnTo>
                    <a:pt x="0" y="436145"/>
                  </a:lnTo>
                  <a:lnTo>
                    <a:pt x="0" y="0"/>
                  </a:lnTo>
                  <a:close/>
                </a:path>
              </a:pathLst>
            </a:custGeom>
            <a:blipFill>
              <a:blip r:embed="rId9"/>
              <a:stretch>
                <a:fillRect/>
              </a:stretch>
            </a:blipFill>
          </p:spPr>
          <p:txBody>
            <a:bodyPr/>
            <a:lstStyle/>
            <a:p>
              <a:endParaRPr lang="de-DE"/>
            </a:p>
          </p:txBody>
        </p:sp>
      </p:grpSp>
      <p:grpSp>
        <p:nvGrpSpPr>
          <p:cNvPr id="22" name="Group 22"/>
          <p:cNvGrpSpPr/>
          <p:nvPr/>
        </p:nvGrpSpPr>
        <p:grpSpPr>
          <a:xfrm>
            <a:off x="345068" y="5339647"/>
            <a:ext cx="6812592" cy="4893279"/>
            <a:chOff x="0" y="0"/>
            <a:chExt cx="9083456" cy="6524372"/>
          </a:xfrm>
        </p:grpSpPr>
        <p:grpSp>
          <p:nvGrpSpPr>
            <p:cNvPr id="23" name="Group 23"/>
            <p:cNvGrpSpPr/>
            <p:nvPr/>
          </p:nvGrpSpPr>
          <p:grpSpPr>
            <a:xfrm>
              <a:off x="171146" y="1538048"/>
              <a:ext cx="8864622" cy="746669"/>
              <a:chOff x="0" y="0"/>
              <a:chExt cx="2437255" cy="205290"/>
            </a:xfrm>
          </p:grpSpPr>
          <p:sp>
            <p:nvSpPr>
              <p:cNvPr id="24" name="Freeform 24"/>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25" name="TextBox 25"/>
              <p:cNvSpPr txBox="1"/>
              <p:nvPr/>
            </p:nvSpPr>
            <p:spPr>
              <a:xfrm>
                <a:off x="0" y="-28575"/>
                <a:ext cx="2437255" cy="233865"/>
              </a:xfrm>
              <a:prstGeom prst="rect">
                <a:avLst/>
              </a:prstGeom>
            </p:spPr>
            <p:txBody>
              <a:bodyPr lIns="72449" tIns="72449" rIns="72449" bIns="72449" rtlCol="0" anchor="ctr"/>
              <a:lstStyle/>
              <a:p>
                <a:pPr algn="ctr">
                  <a:lnSpc>
                    <a:spcPts val="1680"/>
                  </a:lnSpc>
                </a:pPr>
                <a:endParaRPr/>
              </a:p>
            </p:txBody>
          </p:sp>
        </p:grpSp>
        <p:grpSp>
          <p:nvGrpSpPr>
            <p:cNvPr id="26" name="Group 26"/>
            <p:cNvGrpSpPr/>
            <p:nvPr/>
          </p:nvGrpSpPr>
          <p:grpSpPr>
            <a:xfrm>
              <a:off x="0" y="0"/>
              <a:ext cx="9083456" cy="6524372"/>
              <a:chOff x="0" y="0"/>
              <a:chExt cx="2488364" cy="1787316"/>
            </a:xfrm>
          </p:grpSpPr>
          <p:sp>
            <p:nvSpPr>
              <p:cNvPr id="27" name="Freeform 27"/>
              <p:cNvSpPr/>
              <p:nvPr/>
            </p:nvSpPr>
            <p:spPr>
              <a:xfrm>
                <a:off x="0" y="0"/>
                <a:ext cx="2488364" cy="1787316"/>
              </a:xfrm>
              <a:custGeom>
                <a:avLst/>
                <a:gdLst/>
                <a:ahLst/>
                <a:cxnLst/>
                <a:rect l="l" t="t" r="r" b="b"/>
                <a:pathLst>
                  <a:path w="2488364" h="1787316">
                    <a:moveTo>
                      <a:pt x="15580" y="0"/>
                    </a:moveTo>
                    <a:lnTo>
                      <a:pt x="2472784" y="0"/>
                    </a:lnTo>
                    <a:cubicBezTo>
                      <a:pt x="2476916" y="0"/>
                      <a:pt x="2480879" y="1641"/>
                      <a:pt x="2483800" y="4563"/>
                    </a:cubicBezTo>
                    <a:cubicBezTo>
                      <a:pt x="2486722" y="7485"/>
                      <a:pt x="2488364" y="11448"/>
                      <a:pt x="2488364" y="15580"/>
                    </a:cubicBezTo>
                    <a:lnTo>
                      <a:pt x="2488364" y="1771736"/>
                    </a:lnTo>
                    <a:cubicBezTo>
                      <a:pt x="2488364" y="1780341"/>
                      <a:pt x="2481388" y="1787316"/>
                      <a:pt x="2472784" y="1787316"/>
                    </a:cubicBezTo>
                    <a:lnTo>
                      <a:pt x="15580" y="1787316"/>
                    </a:lnTo>
                    <a:cubicBezTo>
                      <a:pt x="6975" y="1787316"/>
                      <a:pt x="0" y="1780341"/>
                      <a:pt x="0" y="1771736"/>
                    </a:cubicBezTo>
                    <a:lnTo>
                      <a:pt x="0" y="15580"/>
                    </a:lnTo>
                    <a:cubicBezTo>
                      <a:pt x="0" y="6975"/>
                      <a:pt x="6975" y="0"/>
                      <a:pt x="15580" y="0"/>
                    </a:cubicBezTo>
                    <a:close/>
                  </a:path>
                </a:pathLst>
              </a:custGeom>
              <a:solidFill>
                <a:srgbClr val="FFFFFF"/>
              </a:solidFill>
              <a:ln w="9525" cap="sq">
                <a:solidFill>
                  <a:srgbClr val="000000"/>
                </a:solidFill>
                <a:prstDash val="solid"/>
                <a:miter/>
              </a:ln>
            </p:spPr>
            <p:txBody>
              <a:bodyPr/>
              <a:lstStyle/>
              <a:p>
                <a:endParaRPr lang="de-DE"/>
              </a:p>
            </p:txBody>
          </p:sp>
          <p:sp>
            <p:nvSpPr>
              <p:cNvPr id="28" name="TextBox 28"/>
              <p:cNvSpPr txBox="1"/>
              <p:nvPr/>
            </p:nvSpPr>
            <p:spPr>
              <a:xfrm>
                <a:off x="0" y="-28575"/>
                <a:ext cx="2488364" cy="1815891"/>
              </a:xfrm>
              <a:prstGeom prst="rect">
                <a:avLst/>
              </a:prstGeom>
            </p:spPr>
            <p:txBody>
              <a:bodyPr lIns="72712" tIns="72712" rIns="72712" bIns="72712"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29" name="Group 29"/>
            <p:cNvGrpSpPr/>
            <p:nvPr/>
          </p:nvGrpSpPr>
          <p:grpSpPr>
            <a:xfrm>
              <a:off x="21090" y="8471"/>
              <a:ext cx="9039334" cy="1902911"/>
              <a:chOff x="0" y="0"/>
              <a:chExt cx="2485290" cy="523190"/>
            </a:xfrm>
          </p:grpSpPr>
          <p:sp>
            <p:nvSpPr>
              <p:cNvPr id="30" name="Freeform 30"/>
              <p:cNvSpPr/>
              <p:nvPr/>
            </p:nvSpPr>
            <p:spPr>
              <a:xfrm>
                <a:off x="0" y="0"/>
                <a:ext cx="2485290" cy="523190"/>
              </a:xfrm>
              <a:custGeom>
                <a:avLst/>
                <a:gdLst/>
                <a:ahLst/>
                <a:cxnLst/>
                <a:rect l="l" t="t" r="r" b="b"/>
                <a:pathLst>
                  <a:path w="2485290" h="523190">
                    <a:moveTo>
                      <a:pt x="15656" y="0"/>
                    </a:moveTo>
                    <a:lnTo>
                      <a:pt x="2469635" y="0"/>
                    </a:lnTo>
                    <a:cubicBezTo>
                      <a:pt x="2478281" y="0"/>
                      <a:pt x="2485290" y="7009"/>
                      <a:pt x="2485290" y="15656"/>
                    </a:cubicBezTo>
                    <a:lnTo>
                      <a:pt x="2485290" y="507534"/>
                    </a:lnTo>
                    <a:cubicBezTo>
                      <a:pt x="2485290" y="516180"/>
                      <a:pt x="2478281" y="523190"/>
                      <a:pt x="2469635" y="523190"/>
                    </a:cubicBezTo>
                    <a:lnTo>
                      <a:pt x="15656" y="523190"/>
                    </a:lnTo>
                    <a:cubicBezTo>
                      <a:pt x="7009" y="523190"/>
                      <a:pt x="0" y="516180"/>
                      <a:pt x="0" y="507534"/>
                    </a:cubicBezTo>
                    <a:lnTo>
                      <a:pt x="0" y="15656"/>
                    </a:lnTo>
                    <a:cubicBezTo>
                      <a:pt x="0" y="7009"/>
                      <a:pt x="7009" y="0"/>
                      <a:pt x="1565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31" name="TextBox 31"/>
              <p:cNvSpPr txBox="1"/>
              <p:nvPr/>
            </p:nvSpPr>
            <p:spPr>
              <a:xfrm>
                <a:off x="0" y="-28575"/>
                <a:ext cx="2485290" cy="551765"/>
              </a:xfrm>
              <a:prstGeom prst="rect">
                <a:avLst/>
              </a:prstGeom>
            </p:spPr>
            <p:txBody>
              <a:bodyPr lIns="72449" tIns="72449" rIns="72449" bIns="72449" rtlCol="0" anchor="ctr"/>
              <a:lstStyle/>
              <a:p>
                <a:pPr algn="ctr">
                  <a:lnSpc>
                    <a:spcPts val="1680"/>
                  </a:lnSpc>
                </a:pPr>
                <a:endParaRPr/>
              </a:p>
              <a:p>
                <a:pPr algn="ctr">
                  <a:lnSpc>
                    <a:spcPts val="1680"/>
                  </a:lnSpc>
                </a:pPr>
                <a:endParaRPr/>
              </a:p>
              <a:p>
                <a:pPr algn="ctr">
                  <a:lnSpc>
                    <a:spcPts val="1680"/>
                  </a:lnSpc>
                </a:pPr>
                <a:endParaRPr/>
              </a:p>
            </p:txBody>
          </p:sp>
        </p:grpSp>
        <p:grpSp>
          <p:nvGrpSpPr>
            <p:cNvPr id="32" name="Group 32"/>
            <p:cNvGrpSpPr/>
            <p:nvPr/>
          </p:nvGrpSpPr>
          <p:grpSpPr>
            <a:xfrm>
              <a:off x="21090" y="1413337"/>
              <a:ext cx="9041674" cy="746669"/>
              <a:chOff x="0" y="0"/>
              <a:chExt cx="2485934" cy="205290"/>
            </a:xfrm>
          </p:grpSpPr>
          <p:sp>
            <p:nvSpPr>
              <p:cNvPr id="33" name="Freeform 33"/>
              <p:cNvSpPr/>
              <p:nvPr/>
            </p:nvSpPr>
            <p:spPr>
              <a:xfrm>
                <a:off x="0" y="0"/>
                <a:ext cx="2485934" cy="205290"/>
              </a:xfrm>
              <a:custGeom>
                <a:avLst/>
                <a:gdLst/>
                <a:ahLst/>
                <a:cxnLst/>
                <a:rect l="l" t="t" r="r" b="b"/>
                <a:pathLst>
                  <a:path w="2485934" h="205290">
                    <a:moveTo>
                      <a:pt x="0" y="0"/>
                    </a:moveTo>
                    <a:lnTo>
                      <a:pt x="2485934" y="0"/>
                    </a:lnTo>
                    <a:lnTo>
                      <a:pt x="2485934" y="205290"/>
                    </a:lnTo>
                    <a:lnTo>
                      <a:pt x="0" y="205290"/>
                    </a:lnTo>
                    <a:close/>
                  </a:path>
                </a:pathLst>
              </a:custGeom>
              <a:solidFill>
                <a:srgbClr val="FFFFFF"/>
              </a:solidFill>
            </p:spPr>
            <p:txBody>
              <a:bodyPr/>
              <a:lstStyle/>
              <a:p>
                <a:endParaRPr lang="de-DE"/>
              </a:p>
            </p:txBody>
          </p:sp>
          <p:sp>
            <p:nvSpPr>
              <p:cNvPr id="34" name="TextBox 34"/>
              <p:cNvSpPr txBox="1"/>
              <p:nvPr/>
            </p:nvSpPr>
            <p:spPr>
              <a:xfrm>
                <a:off x="0" y="-28575"/>
                <a:ext cx="2485934" cy="233865"/>
              </a:xfrm>
              <a:prstGeom prst="rect">
                <a:avLst/>
              </a:prstGeom>
            </p:spPr>
            <p:txBody>
              <a:bodyPr lIns="72449" tIns="72449" rIns="72449" bIns="72449" rtlCol="0" anchor="ctr"/>
              <a:lstStyle/>
              <a:p>
                <a:pPr algn="ctr">
                  <a:lnSpc>
                    <a:spcPts val="1680"/>
                  </a:lnSpc>
                </a:pPr>
                <a:endParaRPr/>
              </a:p>
            </p:txBody>
          </p:sp>
        </p:grpSp>
        <p:sp>
          <p:nvSpPr>
            <p:cNvPr id="35" name="TextBox 35"/>
            <p:cNvSpPr txBox="1"/>
            <p:nvPr/>
          </p:nvSpPr>
          <p:spPr>
            <a:xfrm>
              <a:off x="521479" y="327765"/>
              <a:ext cx="5457843" cy="831222"/>
            </a:xfrm>
            <a:prstGeom prst="rect">
              <a:avLst/>
            </a:prstGeom>
          </p:spPr>
          <p:txBody>
            <a:bodyPr lIns="0" tIns="0" rIns="0" bIns="0" rtlCol="0" anchor="t">
              <a:spAutoFit/>
            </a:bodyPr>
            <a:lstStyle/>
            <a:p>
              <a:pPr algn="l">
                <a:lnSpc>
                  <a:spcPts val="1675"/>
                </a:lnSpc>
              </a:pPr>
              <a:r>
                <a:rPr lang="en-US" sz="1373">
                  <a:solidFill>
                    <a:srgbClr val="FFFFFF"/>
                  </a:solidFill>
                  <a:latin typeface="Lexend Deca Medium"/>
                  <a:ea typeface="Lexend Deca Medium"/>
                  <a:cs typeface="Lexend Deca Medium"/>
                  <a:sym typeface="Lexend Deca"/>
                </a:rPr>
                <a:t>Profiauftrag: QR-Code scannen</a:t>
              </a:r>
            </a:p>
            <a:p>
              <a:pPr algn="l">
                <a:lnSpc>
                  <a:spcPts val="3351"/>
                </a:lnSpc>
              </a:pPr>
              <a:r>
                <a:rPr lang="en-US" sz="2747">
                  <a:solidFill>
                    <a:srgbClr val="FFFFFF"/>
                  </a:solidFill>
                  <a:latin typeface="Lexend Deca Medium"/>
                  <a:ea typeface="Lexend Deca Medium"/>
                  <a:cs typeface="Lexend Deca Medium"/>
                  <a:sym typeface="Lexend Deca"/>
                </a:rPr>
                <a:t>So ein Quatsch! (2)</a:t>
              </a:r>
            </a:p>
          </p:txBody>
        </p:sp>
        <p:sp>
          <p:nvSpPr>
            <p:cNvPr id="36" name="Freeform 36"/>
            <p:cNvSpPr/>
            <p:nvPr/>
          </p:nvSpPr>
          <p:spPr>
            <a:xfrm>
              <a:off x="6935370" y="3224517"/>
              <a:ext cx="1790304" cy="2039437"/>
            </a:xfrm>
            <a:custGeom>
              <a:avLst/>
              <a:gdLst/>
              <a:ahLst/>
              <a:cxnLst/>
              <a:rect l="l" t="t" r="r" b="b"/>
              <a:pathLst>
                <a:path w="1790304" h="2039437">
                  <a:moveTo>
                    <a:pt x="0" y="0"/>
                  </a:moveTo>
                  <a:lnTo>
                    <a:pt x="1790304" y="0"/>
                  </a:lnTo>
                  <a:lnTo>
                    <a:pt x="1790304" y="2039437"/>
                  </a:lnTo>
                  <a:lnTo>
                    <a:pt x="0" y="2039437"/>
                  </a:lnTo>
                  <a:lnTo>
                    <a:pt x="0" y="0"/>
                  </a:lnTo>
                  <a:close/>
                </a:path>
              </a:pathLst>
            </a:custGeom>
            <a:blipFill>
              <a:blip r:embed="rId4"/>
              <a:stretch>
                <a:fillRect b="-31758"/>
              </a:stretch>
            </a:blipFill>
          </p:spPr>
          <p:txBody>
            <a:bodyPr/>
            <a:lstStyle/>
            <a:p>
              <a:endParaRPr lang="de-DE"/>
            </a:p>
          </p:txBody>
        </p:sp>
        <p:sp>
          <p:nvSpPr>
            <p:cNvPr id="37" name="TextBox 37"/>
            <p:cNvSpPr txBox="1"/>
            <p:nvPr/>
          </p:nvSpPr>
          <p:spPr>
            <a:xfrm>
              <a:off x="714853" y="1524641"/>
              <a:ext cx="7464590" cy="4935179"/>
            </a:xfrm>
            <a:prstGeom prst="rect">
              <a:avLst/>
            </a:prstGeom>
          </p:spPr>
          <p:txBody>
            <a:bodyPr lIns="0" tIns="0" rIns="0" bIns="0" rtlCol="0" anchor="t">
              <a:spAutoFit/>
            </a:bodyPr>
            <a:lstStyle/>
            <a:p>
              <a:pPr algn="l">
                <a:lnSpc>
                  <a:spcPts val="3303"/>
                </a:lnSpc>
              </a:pPr>
              <a:r>
                <a:rPr lang="en-US" sz="1399">
                  <a:solidFill>
                    <a:srgbClr val="000000"/>
                  </a:solidFill>
                  <a:latin typeface="Poppins"/>
                  <a:ea typeface="Poppins"/>
                  <a:cs typeface="Poppins"/>
                  <a:sym typeface="Poppins"/>
                </a:rPr>
                <a:t>Dann probiert Quentin zu scannen: Er hält das Tablet quer und auf dem Kopf. Danach erst nah und so so weit weg, dass man nur noch Punkte sieht. </a:t>
              </a:r>
            </a:p>
            <a:p>
              <a:pPr algn="l">
                <a:lnSpc>
                  <a:spcPts val="3303"/>
                </a:lnSpc>
              </a:pPr>
              <a:r>
                <a:rPr lang="en-US" sz="1399">
                  <a:solidFill>
                    <a:srgbClr val="000000"/>
                  </a:solidFill>
                  <a:latin typeface="Poppins"/>
                  <a:ea typeface="Poppins"/>
                  <a:cs typeface="Poppins"/>
                  <a:sym typeface="Poppins"/>
                </a:rPr>
                <a:t>„Warum klappt das nicht?“, quietscht er.</a:t>
              </a:r>
            </a:p>
            <a:p>
              <a:pPr algn="l">
                <a:lnSpc>
                  <a:spcPts val="3303"/>
                </a:lnSpc>
              </a:pPr>
              <a:r>
                <a:rPr lang="en-US" sz="1399">
                  <a:solidFill>
                    <a:srgbClr val="000000"/>
                  </a:solidFill>
                  <a:latin typeface="Poppins"/>
                  <a:ea typeface="Poppins"/>
                  <a:cs typeface="Poppins"/>
                  <a:sym typeface="Poppins"/>
                </a:rPr>
                <a:t>Auf dem Quark-Quader steht winzig klein: </a:t>
              </a:r>
            </a:p>
            <a:p>
              <a:pPr algn="l">
                <a:lnSpc>
                  <a:spcPts val="3303"/>
                </a:lnSpc>
              </a:pPr>
              <a:r>
                <a:rPr lang="en-US" sz="1399">
                  <a:solidFill>
                    <a:srgbClr val="000000"/>
                  </a:solidFill>
                  <a:latin typeface="Poppins"/>
                  <a:ea typeface="Poppins"/>
                  <a:cs typeface="Poppins"/>
                  <a:sym typeface="Poppins"/>
                </a:rPr>
                <a:t>„QR-Code nicht essen!“</a:t>
              </a:r>
            </a:p>
            <a:p>
              <a:pPr algn="l">
                <a:lnSpc>
                  <a:spcPts val="3303"/>
                </a:lnSpc>
              </a:pPr>
              <a:r>
                <a:rPr lang="en-US" sz="1399">
                  <a:solidFill>
                    <a:srgbClr val="000000"/>
                  </a:solidFill>
                  <a:latin typeface="Poppins"/>
                  <a:ea typeface="Poppins"/>
                  <a:cs typeface="Poppins"/>
                  <a:sym typeface="Poppins"/>
                </a:rPr>
                <a:t>„Quaaaarrrk!“, quengelt Quentin. </a:t>
              </a:r>
            </a:p>
            <a:p>
              <a:pPr algn="l">
                <a:lnSpc>
                  <a:spcPts val="3303"/>
                </a:lnSpc>
              </a:pPr>
              <a:r>
                <a:rPr lang="en-US" sz="1399">
                  <a:solidFill>
                    <a:srgbClr val="000000"/>
                  </a:solidFill>
                  <a:latin typeface="Poppins"/>
                  <a:ea typeface="Poppins"/>
                  <a:cs typeface="Poppins"/>
                  <a:sym typeface="Poppins"/>
                </a:rPr>
                <a:t>Er lacht und ruft: ”QR-Codes sind zwar quadratisch – </a:t>
              </a:r>
            </a:p>
            <a:p>
              <a:pPr algn="l">
                <a:lnSpc>
                  <a:spcPts val="3303"/>
                </a:lnSpc>
              </a:pPr>
              <a:r>
                <a:rPr lang="en-US" sz="1399">
                  <a:solidFill>
                    <a:srgbClr val="000000"/>
                  </a:solidFill>
                  <a:latin typeface="Poppins"/>
                  <a:ea typeface="Poppins"/>
                  <a:cs typeface="Poppins"/>
                  <a:sym typeface="Poppins"/>
                </a:rPr>
                <a:t>aber Quark scannen ist wirklich Quatsch.”</a:t>
              </a:r>
            </a:p>
          </p:txBody>
        </p:sp>
        <p:sp>
          <p:nvSpPr>
            <p:cNvPr id="38" name="Freeform 38"/>
            <p:cNvSpPr/>
            <p:nvPr/>
          </p:nvSpPr>
          <p:spPr>
            <a:xfrm>
              <a:off x="6592976" y="192933"/>
              <a:ext cx="2018933" cy="1345114"/>
            </a:xfrm>
            <a:custGeom>
              <a:avLst/>
              <a:gdLst/>
              <a:ahLst/>
              <a:cxnLst/>
              <a:rect l="l" t="t" r="r" b="b"/>
              <a:pathLst>
                <a:path w="2018933" h="1345114">
                  <a:moveTo>
                    <a:pt x="0" y="0"/>
                  </a:moveTo>
                  <a:lnTo>
                    <a:pt x="2018933" y="0"/>
                  </a:lnTo>
                  <a:lnTo>
                    <a:pt x="2018933" y="1345115"/>
                  </a:lnTo>
                  <a:lnTo>
                    <a:pt x="0" y="1345115"/>
                  </a:lnTo>
                  <a:lnTo>
                    <a:pt x="0" y="0"/>
                  </a:lnTo>
                  <a:close/>
                </a:path>
              </a:pathLst>
            </a:custGeom>
            <a:blipFill>
              <a:blip r:embed="rId8"/>
              <a:stretch>
                <a:fillRect/>
              </a:stretch>
            </a:blipFill>
          </p:spPr>
          <p:txBody>
            <a:bodyPr/>
            <a:lstStyle/>
            <a:p>
              <a:endParaRPr lang="de-DE"/>
            </a:p>
          </p:txBody>
        </p:sp>
        <p:sp>
          <p:nvSpPr>
            <p:cNvPr id="39" name="Freeform 39"/>
            <p:cNvSpPr/>
            <p:nvPr/>
          </p:nvSpPr>
          <p:spPr>
            <a:xfrm>
              <a:off x="7028293" y="994971"/>
              <a:ext cx="654626" cy="436145"/>
            </a:xfrm>
            <a:custGeom>
              <a:avLst/>
              <a:gdLst/>
              <a:ahLst/>
              <a:cxnLst/>
              <a:rect l="l" t="t" r="r" b="b"/>
              <a:pathLst>
                <a:path w="654626" h="436145">
                  <a:moveTo>
                    <a:pt x="0" y="0"/>
                  </a:moveTo>
                  <a:lnTo>
                    <a:pt x="654626" y="0"/>
                  </a:lnTo>
                  <a:lnTo>
                    <a:pt x="654626" y="436145"/>
                  </a:lnTo>
                  <a:lnTo>
                    <a:pt x="0" y="436145"/>
                  </a:lnTo>
                  <a:lnTo>
                    <a:pt x="0" y="0"/>
                  </a:lnTo>
                  <a:close/>
                </a:path>
              </a:pathLst>
            </a:custGeom>
            <a:blipFill>
              <a:blip r:embed="rId9"/>
              <a:stretch>
                <a:fillRect/>
              </a:stretch>
            </a:blipFill>
          </p:spPr>
          <p:txBody>
            <a:bodyPr/>
            <a:lstStyle/>
            <a:p>
              <a:endParaRPr lang="de-DE"/>
            </a:p>
          </p:txBody>
        </p:sp>
        <p:sp>
          <p:nvSpPr>
            <p:cNvPr id="40" name="Freeform 40"/>
            <p:cNvSpPr/>
            <p:nvPr/>
          </p:nvSpPr>
          <p:spPr>
            <a:xfrm rot="-10800000">
              <a:off x="8185883" y="5955398"/>
              <a:ext cx="426026" cy="346146"/>
            </a:xfrm>
            <a:custGeom>
              <a:avLst/>
              <a:gdLst/>
              <a:ahLst/>
              <a:cxnLst/>
              <a:rect l="l" t="t" r="r" b="b"/>
              <a:pathLst>
                <a:path w="426026" h="346146">
                  <a:moveTo>
                    <a:pt x="0" y="0"/>
                  </a:moveTo>
                  <a:lnTo>
                    <a:pt x="426026" y="0"/>
                  </a:lnTo>
                  <a:lnTo>
                    <a:pt x="426026" y="346146"/>
                  </a:lnTo>
                  <a:lnTo>
                    <a:pt x="0" y="346146"/>
                  </a:lnTo>
                  <a:lnTo>
                    <a:pt x="0" y="0"/>
                  </a:lnTo>
                  <a:close/>
                </a:path>
              </a:pathLst>
            </a:custGeom>
            <a:blipFill>
              <a:blip r:embed="rId5"/>
              <a:stretch>
                <a:fillRect/>
              </a:stretch>
            </a:blipFill>
          </p:spPr>
          <p:txBody>
            <a:bodyPr/>
            <a:lstStyle/>
            <a:p>
              <a:endParaRPr lang="de-DE"/>
            </a:p>
          </p:txBody>
        </p:sp>
      </p:grpSp>
      <p:grpSp>
        <p:nvGrpSpPr>
          <p:cNvPr id="41" name="Group 41"/>
          <p:cNvGrpSpPr/>
          <p:nvPr/>
        </p:nvGrpSpPr>
        <p:grpSpPr>
          <a:xfrm>
            <a:off x="421366" y="10344054"/>
            <a:ext cx="6726963" cy="246665"/>
            <a:chOff x="0" y="0"/>
            <a:chExt cx="8969283" cy="328887"/>
          </a:xfrm>
        </p:grpSpPr>
        <p:sp>
          <p:nvSpPr>
            <p:cNvPr id="42" name="Freeform 42"/>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10"/>
              <a:stretch>
                <a:fillRect/>
              </a:stretch>
            </a:blipFill>
          </p:spPr>
          <p:txBody>
            <a:bodyPr/>
            <a:lstStyle/>
            <a:p>
              <a:endParaRPr lang="de-DE"/>
            </a:p>
          </p:txBody>
        </p:sp>
        <p:sp>
          <p:nvSpPr>
            <p:cNvPr id="43" name="TextBox 43"/>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9358" y="256871"/>
            <a:ext cx="6864599" cy="4843891"/>
            <a:chOff x="0" y="0"/>
            <a:chExt cx="9152799" cy="6458522"/>
          </a:xfrm>
        </p:grpSpPr>
        <p:grpSp>
          <p:nvGrpSpPr>
            <p:cNvPr id="3" name="Group 3"/>
            <p:cNvGrpSpPr/>
            <p:nvPr/>
          </p:nvGrpSpPr>
          <p:grpSpPr>
            <a:xfrm>
              <a:off x="178760" y="1529577"/>
              <a:ext cx="8864622" cy="746669"/>
              <a:chOff x="0" y="0"/>
              <a:chExt cx="2437255" cy="205290"/>
            </a:xfrm>
          </p:grpSpPr>
          <p:sp>
            <p:nvSpPr>
              <p:cNvPr id="4" name="Freeform 4"/>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5" name="TextBox 5"/>
              <p:cNvSpPr txBox="1"/>
              <p:nvPr/>
            </p:nvSpPr>
            <p:spPr>
              <a:xfrm>
                <a:off x="0" y="-28575"/>
                <a:ext cx="2437255" cy="233865"/>
              </a:xfrm>
              <a:prstGeom prst="rect">
                <a:avLst/>
              </a:prstGeom>
            </p:spPr>
            <p:txBody>
              <a:bodyPr lIns="72449" tIns="72449" rIns="72449" bIns="72449" rtlCol="0" anchor="ctr"/>
              <a:lstStyle/>
              <a:p>
                <a:pPr algn="ctr">
                  <a:lnSpc>
                    <a:spcPts val="1680"/>
                  </a:lnSpc>
                </a:pPr>
                <a:endParaRPr/>
              </a:p>
            </p:txBody>
          </p:sp>
        </p:grpSp>
        <p:grpSp>
          <p:nvGrpSpPr>
            <p:cNvPr id="6" name="Group 6"/>
            <p:cNvGrpSpPr/>
            <p:nvPr/>
          </p:nvGrpSpPr>
          <p:grpSpPr>
            <a:xfrm>
              <a:off x="69343" y="0"/>
              <a:ext cx="9083456" cy="6458522"/>
              <a:chOff x="0" y="0"/>
              <a:chExt cx="2488364" cy="1769277"/>
            </a:xfrm>
          </p:grpSpPr>
          <p:sp>
            <p:nvSpPr>
              <p:cNvPr id="7" name="Freeform 7"/>
              <p:cNvSpPr/>
              <p:nvPr/>
            </p:nvSpPr>
            <p:spPr>
              <a:xfrm>
                <a:off x="0" y="0"/>
                <a:ext cx="2488364" cy="1769277"/>
              </a:xfrm>
              <a:custGeom>
                <a:avLst/>
                <a:gdLst/>
                <a:ahLst/>
                <a:cxnLst/>
                <a:rect l="l" t="t" r="r" b="b"/>
                <a:pathLst>
                  <a:path w="2488364" h="1769277">
                    <a:moveTo>
                      <a:pt x="15580" y="0"/>
                    </a:moveTo>
                    <a:lnTo>
                      <a:pt x="2472784" y="0"/>
                    </a:lnTo>
                    <a:cubicBezTo>
                      <a:pt x="2476916" y="0"/>
                      <a:pt x="2480879" y="1641"/>
                      <a:pt x="2483800" y="4563"/>
                    </a:cubicBezTo>
                    <a:cubicBezTo>
                      <a:pt x="2486722" y="7485"/>
                      <a:pt x="2488364" y="11448"/>
                      <a:pt x="2488364" y="15580"/>
                    </a:cubicBezTo>
                    <a:lnTo>
                      <a:pt x="2488364" y="1753697"/>
                    </a:lnTo>
                    <a:cubicBezTo>
                      <a:pt x="2488364" y="1762302"/>
                      <a:pt x="2481388" y="1769277"/>
                      <a:pt x="2472784" y="1769277"/>
                    </a:cubicBezTo>
                    <a:lnTo>
                      <a:pt x="15580" y="1769277"/>
                    </a:lnTo>
                    <a:cubicBezTo>
                      <a:pt x="6975" y="1769277"/>
                      <a:pt x="0" y="1762302"/>
                      <a:pt x="0" y="1753697"/>
                    </a:cubicBezTo>
                    <a:lnTo>
                      <a:pt x="0" y="15580"/>
                    </a:lnTo>
                    <a:cubicBezTo>
                      <a:pt x="0" y="6975"/>
                      <a:pt x="6975" y="0"/>
                      <a:pt x="15580" y="0"/>
                    </a:cubicBezTo>
                    <a:close/>
                  </a:path>
                </a:pathLst>
              </a:custGeom>
              <a:solidFill>
                <a:srgbClr val="FFFFFF"/>
              </a:solidFill>
              <a:ln w="9525" cap="sq">
                <a:solidFill>
                  <a:srgbClr val="000000"/>
                </a:solidFill>
                <a:prstDash val="solid"/>
                <a:miter/>
              </a:ln>
            </p:spPr>
            <p:txBody>
              <a:bodyPr/>
              <a:lstStyle/>
              <a:p>
                <a:endParaRPr lang="de-DE"/>
              </a:p>
            </p:txBody>
          </p:sp>
          <p:sp>
            <p:nvSpPr>
              <p:cNvPr id="8" name="TextBox 8"/>
              <p:cNvSpPr txBox="1"/>
              <p:nvPr/>
            </p:nvSpPr>
            <p:spPr>
              <a:xfrm>
                <a:off x="0" y="-28575"/>
                <a:ext cx="2488364" cy="1797852"/>
              </a:xfrm>
              <a:prstGeom prst="rect">
                <a:avLst/>
              </a:prstGeom>
            </p:spPr>
            <p:txBody>
              <a:bodyPr lIns="72712" tIns="72712" rIns="72712" bIns="72712"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9" name="Group 9"/>
            <p:cNvGrpSpPr/>
            <p:nvPr/>
          </p:nvGrpSpPr>
          <p:grpSpPr>
            <a:xfrm>
              <a:off x="99467" y="0"/>
              <a:ext cx="9030554" cy="1765500"/>
              <a:chOff x="0" y="0"/>
              <a:chExt cx="2482876" cy="485410"/>
            </a:xfrm>
          </p:grpSpPr>
          <p:sp>
            <p:nvSpPr>
              <p:cNvPr id="10" name="Freeform 10"/>
              <p:cNvSpPr/>
              <p:nvPr/>
            </p:nvSpPr>
            <p:spPr>
              <a:xfrm>
                <a:off x="0" y="0"/>
                <a:ext cx="2482876" cy="485410"/>
              </a:xfrm>
              <a:custGeom>
                <a:avLst/>
                <a:gdLst/>
                <a:ahLst/>
                <a:cxnLst/>
                <a:rect l="l" t="t" r="r" b="b"/>
                <a:pathLst>
                  <a:path w="2482876" h="485410">
                    <a:moveTo>
                      <a:pt x="15671" y="0"/>
                    </a:moveTo>
                    <a:lnTo>
                      <a:pt x="2467205" y="0"/>
                    </a:lnTo>
                    <a:cubicBezTo>
                      <a:pt x="2471362" y="0"/>
                      <a:pt x="2475348" y="1651"/>
                      <a:pt x="2478286" y="4590"/>
                    </a:cubicBezTo>
                    <a:cubicBezTo>
                      <a:pt x="2481225" y="7529"/>
                      <a:pt x="2482876" y="11515"/>
                      <a:pt x="2482876" y="15671"/>
                    </a:cubicBezTo>
                    <a:lnTo>
                      <a:pt x="2482876" y="469739"/>
                    </a:lnTo>
                    <a:cubicBezTo>
                      <a:pt x="2482876" y="473895"/>
                      <a:pt x="2481225" y="477881"/>
                      <a:pt x="2478286" y="480820"/>
                    </a:cubicBezTo>
                    <a:cubicBezTo>
                      <a:pt x="2475348" y="483759"/>
                      <a:pt x="2471362" y="485410"/>
                      <a:pt x="2467205" y="485410"/>
                    </a:cubicBezTo>
                    <a:lnTo>
                      <a:pt x="15671" y="485410"/>
                    </a:lnTo>
                    <a:cubicBezTo>
                      <a:pt x="11515" y="485410"/>
                      <a:pt x="7529" y="483759"/>
                      <a:pt x="4590" y="480820"/>
                    </a:cubicBezTo>
                    <a:cubicBezTo>
                      <a:pt x="1651" y="477881"/>
                      <a:pt x="0" y="473895"/>
                      <a:pt x="0" y="469739"/>
                    </a:cubicBezTo>
                    <a:lnTo>
                      <a:pt x="0" y="15671"/>
                    </a:lnTo>
                    <a:cubicBezTo>
                      <a:pt x="0" y="11515"/>
                      <a:pt x="1651" y="7529"/>
                      <a:pt x="4590" y="4590"/>
                    </a:cubicBezTo>
                    <a:cubicBezTo>
                      <a:pt x="7529" y="1651"/>
                      <a:pt x="11515" y="0"/>
                      <a:pt x="156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1" name="TextBox 11"/>
              <p:cNvSpPr txBox="1"/>
              <p:nvPr/>
            </p:nvSpPr>
            <p:spPr>
              <a:xfrm>
                <a:off x="0" y="-28575"/>
                <a:ext cx="2482876" cy="513985"/>
              </a:xfrm>
              <a:prstGeom prst="rect">
                <a:avLst/>
              </a:prstGeom>
            </p:spPr>
            <p:txBody>
              <a:bodyPr lIns="72449" tIns="72449" rIns="72449" bIns="72449" rtlCol="0" anchor="ctr"/>
              <a:lstStyle/>
              <a:p>
                <a:pPr algn="ctr">
                  <a:lnSpc>
                    <a:spcPts val="1680"/>
                  </a:lnSpc>
                </a:pPr>
                <a:endParaRPr/>
              </a:p>
              <a:p>
                <a:pPr algn="ctr">
                  <a:lnSpc>
                    <a:spcPts val="1680"/>
                  </a:lnSpc>
                </a:pPr>
                <a:endParaRPr/>
              </a:p>
              <a:p>
                <a:pPr algn="ctr">
                  <a:lnSpc>
                    <a:spcPts val="1680"/>
                  </a:lnSpc>
                </a:pPr>
                <a:endParaRPr/>
              </a:p>
            </p:txBody>
          </p:sp>
        </p:grpSp>
        <p:grpSp>
          <p:nvGrpSpPr>
            <p:cNvPr id="12" name="Group 12"/>
            <p:cNvGrpSpPr/>
            <p:nvPr/>
          </p:nvGrpSpPr>
          <p:grpSpPr>
            <a:xfrm>
              <a:off x="98816" y="1404866"/>
              <a:ext cx="9027947" cy="746669"/>
              <a:chOff x="0" y="0"/>
              <a:chExt cx="2482160" cy="205290"/>
            </a:xfrm>
          </p:grpSpPr>
          <p:sp>
            <p:nvSpPr>
              <p:cNvPr id="13" name="Freeform 13"/>
              <p:cNvSpPr/>
              <p:nvPr/>
            </p:nvSpPr>
            <p:spPr>
              <a:xfrm>
                <a:off x="0" y="0"/>
                <a:ext cx="2482160" cy="205290"/>
              </a:xfrm>
              <a:custGeom>
                <a:avLst/>
                <a:gdLst/>
                <a:ahLst/>
                <a:cxnLst/>
                <a:rect l="l" t="t" r="r" b="b"/>
                <a:pathLst>
                  <a:path w="2482160" h="205290">
                    <a:moveTo>
                      <a:pt x="0" y="0"/>
                    </a:moveTo>
                    <a:lnTo>
                      <a:pt x="2482160" y="0"/>
                    </a:lnTo>
                    <a:lnTo>
                      <a:pt x="2482160" y="205290"/>
                    </a:lnTo>
                    <a:lnTo>
                      <a:pt x="0" y="205290"/>
                    </a:lnTo>
                    <a:close/>
                  </a:path>
                </a:pathLst>
              </a:custGeom>
              <a:solidFill>
                <a:srgbClr val="FFFFFF"/>
              </a:solidFill>
            </p:spPr>
            <p:txBody>
              <a:bodyPr/>
              <a:lstStyle/>
              <a:p>
                <a:endParaRPr lang="de-DE"/>
              </a:p>
            </p:txBody>
          </p:sp>
          <p:sp>
            <p:nvSpPr>
              <p:cNvPr id="14" name="TextBox 14"/>
              <p:cNvSpPr txBox="1"/>
              <p:nvPr/>
            </p:nvSpPr>
            <p:spPr>
              <a:xfrm>
                <a:off x="0" y="-28575"/>
                <a:ext cx="2482160" cy="233865"/>
              </a:xfrm>
              <a:prstGeom prst="rect">
                <a:avLst/>
              </a:prstGeom>
            </p:spPr>
            <p:txBody>
              <a:bodyPr lIns="72449" tIns="72449" rIns="72449" bIns="72449" rtlCol="0" anchor="ctr"/>
              <a:lstStyle/>
              <a:p>
                <a:pPr algn="ctr">
                  <a:lnSpc>
                    <a:spcPts val="1680"/>
                  </a:lnSpc>
                </a:pPr>
                <a:endParaRPr/>
              </a:p>
            </p:txBody>
          </p:sp>
        </p:grpSp>
        <p:sp>
          <p:nvSpPr>
            <p:cNvPr id="15" name="TextBox 15"/>
            <p:cNvSpPr txBox="1"/>
            <p:nvPr/>
          </p:nvSpPr>
          <p:spPr>
            <a:xfrm>
              <a:off x="699666" y="1749625"/>
              <a:ext cx="8001723" cy="306032"/>
            </a:xfrm>
            <a:prstGeom prst="rect">
              <a:avLst/>
            </a:prstGeom>
          </p:spPr>
          <p:txBody>
            <a:bodyPr lIns="0" tIns="0" rIns="0" bIns="0" rtlCol="0" anchor="t">
              <a:spAutoFit/>
            </a:bodyPr>
            <a:lstStyle/>
            <a:p>
              <a:pPr algn="l">
                <a:lnSpc>
                  <a:spcPts val="1923"/>
                </a:lnSpc>
                <a:spcBef>
                  <a:spcPct val="0"/>
                </a:spcBef>
              </a:pPr>
              <a:r>
                <a:rPr lang="en-US" sz="1373">
                  <a:solidFill>
                    <a:srgbClr val="000000"/>
                  </a:solidFill>
                  <a:latin typeface="Lexend Deca Medium"/>
                  <a:ea typeface="Lexend Deca Medium"/>
                  <a:cs typeface="Lexend Deca Medium"/>
                  <a:sym typeface="Lexend Deca"/>
                </a:rPr>
                <a:t>Schreibe die Qu-/qu- Wörter aus der Quatsch-Geschichte auf.</a:t>
              </a:r>
            </a:p>
          </p:txBody>
        </p:sp>
        <p:sp>
          <p:nvSpPr>
            <p:cNvPr id="16" name="TextBox 16"/>
            <p:cNvSpPr txBox="1"/>
            <p:nvPr/>
          </p:nvSpPr>
          <p:spPr>
            <a:xfrm>
              <a:off x="436699" y="306944"/>
              <a:ext cx="5457843" cy="831222"/>
            </a:xfrm>
            <a:prstGeom prst="rect">
              <a:avLst/>
            </a:prstGeom>
          </p:spPr>
          <p:txBody>
            <a:bodyPr lIns="0" tIns="0" rIns="0" bIns="0" rtlCol="0" anchor="t">
              <a:spAutoFit/>
            </a:bodyPr>
            <a:lstStyle/>
            <a:p>
              <a:pPr algn="l">
                <a:lnSpc>
                  <a:spcPts val="1675"/>
                </a:lnSpc>
              </a:pPr>
              <a:r>
                <a:rPr lang="en-US" sz="1373">
                  <a:solidFill>
                    <a:srgbClr val="FFFFFF"/>
                  </a:solidFill>
                  <a:latin typeface="Lexend Deca Medium"/>
                  <a:ea typeface="Lexend Deca Medium"/>
                  <a:cs typeface="Lexend Deca Medium"/>
                  <a:sym typeface="Lexend Deca"/>
                </a:rPr>
                <a:t>Profiauftrag: QR-Code scannen</a:t>
              </a:r>
            </a:p>
            <a:p>
              <a:pPr algn="l">
                <a:lnSpc>
                  <a:spcPts val="3351"/>
                </a:lnSpc>
              </a:pPr>
              <a:r>
                <a:rPr lang="en-US" sz="2747">
                  <a:solidFill>
                    <a:srgbClr val="FFFFFF"/>
                  </a:solidFill>
                  <a:latin typeface="Lexend Deca Medium"/>
                  <a:ea typeface="Lexend Deca Medium"/>
                  <a:cs typeface="Lexend Deca Medium"/>
                  <a:sym typeface="Lexend Deca"/>
                </a:rPr>
                <a:t>So ein Quatsch! (3)</a:t>
              </a:r>
            </a:p>
          </p:txBody>
        </p:sp>
        <p:sp>
          <p:nvSpPr>
            <p:cNvPr id="17" name="TextBox 17"/>
            <p:cNvSpPr txBox="1"/>
            <p:nvPr/>
          </p:nvSpPr>
          <p:spPr>
            <a:xfrm>
              <a:off x="507541" y="2152421"/>
              <a:ext cx="8193848" cy="396791"/>
            </a:xfrm>
            <a:prstGeom prst="rect">
              <a:avLst/>
            </a:prstGeom>
          </p:spPr>
          <p:txBody>
            <a:bodyPr lIns="0" tIns="0" rIns="0" bIns="0" rtlCol="0" anchor="t">
              <a:spAutoFit/>
            </a:bodyPr>
            <a:lstStyle/>
            <a:p>
              <a:pPr algn="l">
                <a:lnSpc>
                  <a:spcPts val="2617"/>
                </a:lnSpc>
              </a:pPr>
              <a:endParaRPr/>
            </a:p>
          </p:txBody>
        </p:sp>
        <p:sp>
          <p:nvSpPr>
            <p:cNvPr id="18" name="Freeform 18"/>
            <p:cNvSpPr/>
            <p:nvPr/>
          </p:nvSpPr>
          <p:spPr>
            <a:xfrm>
              <a:off x="256082" y="1629750"/>
              <a:ext cx="361234" cy="435221"/>
            </a:xfrm>
            <a:custGeom>
              <a:avLst/>
              <a:gdLst/>
              <a:ahLst/>
              <a:cxnLst/>
              <a:rect l="l" t="t" r="r" b="b"/>
              <a:pathLst>
                <a:path w="361234" h="435221">
                  <a:moveTo>
                    <a:pt x="0" y="0"/>
                  </a:moveTo>
                  <a:lnTo>
                    <a:pt x="361234" y="0"/>
                  </a:lnTo>
                  <a:lnTo>
                    <a:pt x="361234" y="435221"/>
                  </a:lnTo>
                  <a:lnTo>
                    <a:pt x="0" y="435221"/>
                  </a:lnTo>
                  <a:lnTo>
                    <a:pt x="0" y="0"/>
                  </a:lnTo>
                  <a:close/>
                </a:path>
              </a:pathLst>
            </a:custGeom>
            <a:blipFill>
              <a:blip r:embed="rId2"/>
              <a:stretch>
                <a:fillRect/>
              </a:stretch>
            </a:blipFill>
          </p:spPr>
          <p:txBody>
            <a:bodyPr/>
            <a:lstStyle/>
            <a:p>
              <a:endParaRPr lang="de-DE"/>
            </a:p>
          </p:txBody>
        </p:sp>
        <p:sp>
          <p:nvSpPr>
            <p:cNvPr id="19" name="Freeform 19"/>
            <p:cNvSpPr/>
            <p:nvPr/>
          </p:nvSpPr>
          <p:spPr>
            <a:xfrm>
              <a:off x="0" y="2064971"/>
              <a:ext cx="9021138" cy="1170227"/>
            </a:xfrm>
            <a:custGeom>
              <a:avLst/>
              <a:gdLst/>
              <a:ahLst/>
              <a:cxnLst/>
              <a:rect l="l" t="t" r="r" b="b"/>
              <a:pathLst>
                <a:path w="9021138" h="1170227">
                  <a:moveTo>
                    <a:pt x="0" y="0"/>
                  </a:moveTo>
                  <a:lnTo>
                    <a:pt x="9021138" y="0"/>
                  </a:lnTo>
                  <a:lnTo>
                    <a:pt x="9021138" y="1170227"/>
                  </a:lnTo>
                  <a:lnTo>
                    <a:pt x="0" y="1170227"/>
                  </a:lnTo>
                  <a:lnTo>
                    <a:pt x="0" y="0"/>
                  </a:lnTo>
                  <a:close/>
                </a:path>
              </a:pathLst>
            </a:custGeom>
            <a:blipFill>
              <a:blip r:embed="rId3"/>
              <a:stretch>
                <a:fillRect t="-15280" r="-2959"/>
              </a:stretch>
            </a:blipFill>
          </p:spPr>
          <p:txBody>
            <a:bodyPr/>
            <a:lstStyle/>
            <a:p>
              <a:endParaRPr lang="de-DE"/>
            </a:p>
          </p:txBody>
        </p:sp>
        <p:sp>
          <p:nvSpPr>
            <p:cNvPr id="20" name="Freeform 20"/>
            <p:cNvSpPr/>
            <p:nvPr/>
          </p:nvSpPr>
          <p:spPr>
            <a:xfrm>
              <a:off x="43897" y="4096971"/>
              <a:ext cx="9021138" cy="1170227"/>
            </a:xfrm>
            <a:custGeom>
              <a:avLst/>
              <a:gdLst/>
              <a:ahLst/>
              <a:cxnLst/>
              <a:rect l="l" t="t" r="r" b="b"/>
              <a:pathLst>
                <a:path w="9021138" h="1170227">
                  <a:moveTo>
                    <a:pt x="0" y="0"/>
                  </a:moveTo>
                  <a:lnTo>
                    <a:pt x="9021137" y="0"/>
                  </a:lnTo>
                  <a:lnTo>
                    <a:pt x="9021137" y="1170227"/>
                  </a:lnTo>
                  <a:lnTo>
                    <a:pt x="0" y="1170227"/>
                  </a:lnTo>
                  <a:lnTo>
                    <a:pt x="0" y="0"/>
                  </a:lnTo>
                  <a:close/>
                </a:path>
              </a:pathLst>
            </a:custGeom>
            <a:blipFill>
              <a:blip r:embed="rId3"/>
              <a:stretch>
                <a:fillRect t="-15280" r="-2959"/>
              </a:stretch>
            </a:blipFill>
          </p:spPr>
          <p:txBody>
            <a:bodyPr/>
            <a:lstStyle/>
            <a:p>
              <a:endParaRPr lang="de-DE"/>
            </a:p>
          </p:txBody>
        </p:sp>
        <p:sp>
          <p:nvSpPr>
            <p:cNvPr id="21" name="Freeform 21"/>
            <p:cNvSpPr/>
            <p:nvPr/>
          </p:nvSpPr>
          <p:spPr>
            <a:xfrm>
              <a:off x="21948" y="3080971"/>
              <a:ext cx="9021138" cy="1170227"/>
            </a:xfrm>
            <a:custGeom>
              <a:avLst/>
              <a:gdLst/>
              <a:ahLst/>
              <a:cxnLst/>
              <a:rect l="l" t="t" r="r" b="b"/>
              <a:pathLst>
                <a:path w="9021138" h="1170227">
                  <a:moveTo>
                    <a:pt x="0" y="0"/>
                  </a:moveTo>
                  <a:lnTo>
                    <a:pt x="9021138" y="0"/>
                  </a:lnTo>
                  <a:lnTo>
                    <a:pt x="9021138" y="1170227"/>
                  </a:lnTo>
                  <a:lnTo>
                    <a:pt x="0" y="1170227"/>
                  </a:lnTo>
                  <a:lnTo>
                    <a:pt x="0" y="0"/>
                  </a:lnTo>
                  <a:close/>
                </a:path>
              </a:pathLst>
            </a:custGeom>
            <a:blipFill>
              <a:blip r:embed="rId3"/>
              <a:stretch>
                <a:fillRect t="-15280" r="-2959"/>
              </a:stretch>
            </a:blipFill>
          </p:spPr>
          <p:txBody>
            <a:bodyPr/>
            <a:lstStyle/>
            <a:p>
              <a:endParaRPr lang="de-DE"/>
            </a:p>
          </p:txBody>
        </p:sp>
        <p:sp>
          <p:nvSpPr>
            <p:cNvPr id="22" name="Freeform 22"/>
            <p:cNvSpPr/>
            <p:nvPr/>
          </p:nvSpPr>
          <p:spPr>
            <a:xfrm>
              <a:off x="43897" y="5029812"/>
              <a:ext cx="9021138" cy="1170227"/>
            </a:xfrm>
            <a:custGeom>
              <a:avLst/>
              <a:gdLst/>
              <a:ahLst/>
              <a:cxnLst/>
              <a:rect l="l" t="t" r="r" b="b"/>
              <a:pathLst>
                <a:path w="9021138" h="1170227">
                  <a:moveTo>
                    <a:pt x="0" y="0"/>
                  </a:moveTo>
                  <a:lnTo>
                    <a:pt x="9021137" y="0"/>
                  </a:lnTo>
                  <a:lnTo>
                    <a:pt x="9021137" y="1170227"/>
                  </a:lnTo>
                  <a:lnTo>
                    <a:pt x="0" y="1170227"/>
                  </a:lnTo>
                  <a:lnTo>
                    <a:pt x="0" y="0"/>
                  </a:lnTo>
                  <a:close/>
                </a:path>
              </a:pathLst>
            </a:custGeom>
            <a:blipFill>
              <a:blip r:embed="rId3"/>
              <a:stretch>
                <a:fillRect t="-15280" r="-2959"/>
              </a:stretch>
            </a:blipFill>
          </p:spPr>
          <p:txBody>
            <a:bodyPr/>
            <a:lstStyle/>
            <a:p>
              <a:endParaRPr lang="de-DE"/>
            </a:p>
          </p:txBody>
        </p:sp>
        <p:sp>
          <p:nvSpPr>
            <p:cNvPr id="23" name="Freeform 23"/>
            <p:cNvSpPr/>
            <p:nvPr/>
          </p:nvSpPr>
          <p:spPr>
            <a:xfrm>
              <a:off x="6487600" y="4385247"/>
              <a:ext cx="1813791" cy="2039953"/>
            </a:xfrm>
            <a:custGeom>
              <a:avLst/>
              <a:gdLst/>
              <a:ahLst/>
              <a:cxnLst/>
              <a:rect l="l" t="t" r="r" b="b"/>
              <a:pathLst>
                <a:path w="1813791" h="2039953">
                  <a:moveTo>
                    <a:pt x="0" y="0"/>
                  </a:moveTo>
                  <a:lnTo>
                    <a:pt x="1813791" y="0"/>
                  </a:lnTo>
                  <a:lnTo>
                    <a:pt x="1813791" y="2039953"/>
                  </a:lnTo>
                  <a:lnTo>
                    <a:pt x="0" y="2039953"/>
                  </a:lnTo>
                  <a:lnTo>
                    <a:pt x="0" y="0"/>
                  </a:lnTo>
                  <a:close/>
                </a:path>
              </a:pathLst>
            </a:custGeom>
            <a:blipFill>
              <a:blip r:embed="rId4"/>
              <a:stretch>
                <a:fillRect l="-1495" r="-1495" b="-37445"/>
              </a:stretch>
            </a:blipFill>
          </p:spPr>
          <p:txBody>
            <a:bodyPr/>
            <a:lstStyle/>
            <a:p>
              <a:endParaRPr lang="de-DE"/>
            </a:p>
          </p:txBody>
        </p:sp>
        <p:sp>
          <p:nvSpPr>
            <p:cNvPr id="24" name="Freeform 24"/>
            <p:cNvSpPr/>
            <p:nvPr/>
          </p:nvSpPr>
          <p:spPr>
            <a:xfrm>
              <a:off x="7852472" y="1427329"/>
              <a:ext cx="848916" cy="848916"/>
            </a:xfrm>
            <a:custGeom>
              <a:avLst/>
              <a:gdLst/>
              <a:ahLst/>
              <a:cxnLst/>
              <a:rect l="l" t="t" r="r" b="b"/>
              <a:pathLst>
                <a:path w="848916" h="848916">
                  <a:moveTo>
                    <a:pt x="0" y="0"/>
                  </a:moveTo>
                  <a:lnTo>
                    <a:pt x="848917" y="0"/>
                  </a:lnTo>
                  <a:lnTo>
                    <a:pt x="848917" y="848917"/>
                  </a:lnTo>
                  <a:lnTo>
                    <a:pt x="0" y="848917"/>
                  </a:lnTo>
                  <a:lnTo>
                    <a:pt x="0" y="0"/>
                  </a:lnTo>
                  <a:close/>
                </a:path>
              </a:pathLst>
            </a:custGeom>
            <a:blipFill>
              <a:blip r:embed="rId5"/>
              <a:stretch>
                <a:fillRect/>
              </a:stretch>
            </a:blipFill>
          </p:spPr>
          <p:txBody>
            <a:bodyPr/>
            <a:lstStyle/>
            <a:p>
              <a:endParaRPr lang="de-DE"/>
            </a:p>
          </p:txBody>
        </p:sp>
        <p:sp>
          <p:nvSpPr>
            <p:cNvPr id="25" name="Freeform 25"/>
            <p:cNvSpPr/>
            <p:nvPr/>
          </p:nvSpPr>
          <p:spPr>
            <a:xfrm>
              <a:off x="6600590" y="204486"/>
              <a:ext cx="2018933" cy="1345114"/>
            </a:xfrm>
            <a:custGeom>
              <a:avLst/>
              <a:gdLst/>
              <a:ahLst/>
              <a:cxnLst/>
              <a:rect l="l" t="t" r="r" b="b"/>
              <a:pathLst>
                <a:path w="2018933" h="1345114">
                  <a:moveTo>
                    <a:pt x="0" y="0"/>
                  </a:moveTo>
                  <a:lnTo>
                    <a:pt x="2018933" y="0"/>
                  </a:lnTo>
                  <a:lnTo>
                    <a:pt x="2018933" y="1345114"/>
                  </a:lnTo>
                  <a:lnTo>
                    <a:pt x="0" y="1345114"/>
                  </a:lnTo>
                  <a:lnTo>
                    <a:pt x="0" y="0"/>
                  </a:lnTo>
                  <a:close/>
                </a:path>
              </a:pathLst>
            </a:custGeom>
            <a:blipFill>
              <a:blip r:embed="rId6"/>
              <a:stretch>
                <a:fillRect/>
              </a:stretch>
            </a:blipFill>
          </p:spPr>
          <p:txBody>
            <a:bodyPr/>
            <a:lstStyle/>
            <a:p>
              <a:endParaRPr lang="de-DE"/>
            </a:p>
          </p:txBody>
        </p:sp>
        <p:sp>
          <p:nvSpPr>
            <p:cNvPr id="26" name="Freeform 26"/>
            <p:cNvSpPr/>
            <p:nvPr/>
          </p:nvSpPr>
          <p:spPr>
            <a:xfrm>
              <a:off x="7035907" y="1006524"/>
              <a:ext cx="654626" cy="436145"/>
            </a:xfrm>
            <a:custGeom>
              <a:avLst/>
              <a:gdLst/>
              <a:ahLst/>
              <a:cxnLst/>
              <a:rect l="l" t="t" r="r" b="b"/>
              <a:pathLst>
                <a:path w="654626" h="436145">
                  <a:moveTo>
                    <a:pt x="0" y="0"/>
                  </a:moveTo>
                  <a:lnTo>
                    <a:pt x="654626" y="0"/>
                  </a:lnTo>
                  <a:lnTo>
                    <a:pt x="654626" y="436144"/>
                  </a:lnTo>
                  <a:lnTo>
                    <a:pt x="0" y="436144"/>
                  </a:lnTo>
                  <a:lnTo>
                    <a:pt x="0" y="0"/>
                  </a:lnTo>
                  <a:close/>
                </a:path>
              </a:pathLst>
            </a:custGeom>
            <a:blipFill>
              <a:blip r:embed="rId7"/>
              <a:stretch>
                <a:fillRect/>
              </a:stretch>
            </a:blipFill>
          </p:spPr>
          <p:txBody>
            <a:bodyPr/>
            <a:lstStyle/>
            <a:p>
              <a:endParaRPr lang="de-DE"/>
            </a:p>
          </p:txBody>
        </p:sp>
        <p:sp>
          <p:nvSpPr>
            <p:cNvPr id="27" name="Freeform 27"/>
            <p:cNvSpPr/>
            <p:nvPr/>
          </p:nvSpPr>
          <p:spPr>
            <a:xfrm rot="-10800000">
              <a:off x="8276931" y="6029949"/>
              <a:ext cx="527474" cy="428572"/>
            </a:xfrm>
            <a:custGeom>
              <a:avLst/>
              <a:gdLst/>
              <a:ahLst/>
              <a:cxnLst/>
              <a:rect l="l" t="t" r="r" b="b"/>
              <a:pathLst>
                <a:path w="527474" h="428572">
                  <a:moveTo>
                    <a:pt x="0" y="0"/>
                  </a:moveTo>
                  <a:lnTo>
                    <a:pt x="527473" y="0"/>
                  </a:lnTo>
                  <a:lnTo>
                    <a:pt x="527473" y="428573"/>
                  </a:lnTo>
                  <a:lnTo>
                    <a:pt x="0" y="428573"/>
                  </a:lnTo>
                  <a:lnTo>
                    <a:pt x="0" y="0"/>
                  </a:lnTo>
                  <a:close/>
                </a:path>
              </a:pathLst>
            </a:custGeom>
            <a:blipFill>
              <a:blip r:embed="rId8"/>
              <a:stretch>
                <a:fillRect/>
              </a:stretch>
            </a:blipFill>
          </p:spPr>
          <p:txBody>
            <a:bodyPr/>
            <a:lstStyle/>
            <a:p>
              <a:endParaRPr lang="de-DE"/>
            </a:p>
          </p:txBody>
        </p:sp>
      </p:grpSp>
      <p:grpSp>
        <p:nvGrpSpPr>
          <p:cNvPr id="28" name="Group 28"/>
          <p:cNvGrpSpPr/>
          <p:nvPr/>
        </p:nvGrpSpPr>
        <p:grpSpPr>
          <a:xfrm>
            <a:off x="350178" y="5427444"/>
            <a:ext cx="6859645" cy="4824953"/>
            <a:chOff x="0" y="0"/>
            <a:chExt cx="9146193" cy="6433270"/>
          </a:xfrm>
        </p:grpSpPr>
        <p:grpSp>
          <p:nvGrpSpPr>
            <p:cNvPr id="29" name="Group 29"/>
            <p:cNvGrpSpPr/>
            <p:nvPr/>
          </p:nvGrpSpPr>
          <p:grpSpPr>
            <a:xfrm>
              <a:off x="178760" y="1529577"/>
              <a:ext cx="8864622" cy="746669"/>
              <a:chOff x="0" y="0"/>
              <a:chExt cx="2437255" cy="205290"/>
            </a:xfrm>
          </p:grpSpPr>
          <p:sp>
            <p:nvSpPr>
              <p:cNvPr id="30" name="Freeform 30"/>
              <p:cNvSpPr/>
              <p:nvPr/>
            </p:nvSpPr>
            <p:spPr>
              <a:xfrm>
                <a:off x="0" y="0"/>
                <a:ext cx="2437255" cy="205290"/>
              </a:xfrm>
              <a:custGeom>
                <a:avLst/>
                <a:gdLst/>
                <a:ahLst/>
                <a:cxnLst/>
                <a:rect l="l" t="t" r="r" b="b"/>
                <a:pathLst>
                  <a:path w="2437255" h="205290">
                    <a:moveTo>
                      <a:pt x="0" y="0"/>
                    </a:moveTo>
                    <a:lnTo>
                      <a:pt x="2437255" y="0"/>
                    </a:lnTo>
                    <a:lnTo>
                      <a:pt x="2437255" y="205290"/>
                    </a:lnTo>
                    <a:lnTo>
                      <a:pt x="0" y="205290"/>
                    </a:lnTo>
                    <a:close/>
                  </a:path>
                </a:pathLst>
              </a:custGeom>
              <a:solidFill>
                <a:srgbClr val="FFFFFF"/>
              </a:solidFill>
            </p:spPr>
            <p:txBody>
              <a:bodyPr/>
              <a:lstStyle/>
              <a:p>
                <a:endParaRPr lang="de-DE"/>
              </a:p>
            </p:txBody>
          </p:sp>
          <p:sp>
            <p:nvSpPr>
              <p:cNvPr id="31" name="TextBox 31"/>
              <p:cNvSpPr txBox="1"/>
              <p:nvPr/>
            </p:nvSpPr>
            <p:spPr>
              <a:xfrm>
                <a:off x="0" y="-28575"/>
                <a:ext cx="2437255" cy="233865"/>
              </a:xfrm>
              <a:prstGeom prst="rect">
                <a:avLst/>
              </a:prstGeom>
            </p:spPr>
            <p:txBody>
              <a:bodyPr lIns="49662" tIns="49662" rIns="49662" bIns="49662" rtlCol="0" anchor="ctr"/>
              <a:lstStyle/>
              <a:p>
                <a:pPr algn="ctr">
                  <a:lnSpc>
                    <a:spcPts val="1680"/>
                  </a:lnSpc>
                </a:pPr>
                <a:endParaRPr/>
              </a:p>
            </p:txBody>
          </p:sp>
        </p:grpSp>
        <p:grpSp>
          <p:nvGrpSpPr>
            <p:cNvPr id="32" name="Group 32"/>
            <p:cNvGrpSpPr/>
            <p:nvPr/>
          </p:nvGrpSpPr>
          <p:grpSpPr>
            <a:xfrm>
              <a:off x="69343" y="0"/>
              <a:ext cx="9076850" cy="6433270"/>
              <a:chOff x="0" y="0"/>
              <a:chExt cx="2486554" cy="1762360"/>
            </a:xfrm>
          </p:grpSpPr>
          <p:sp>
            <p:nvSpPr>
              <p:cNvPr id="33" name="Freeform 33"/>
              <p:cNvSpPr/>
              <p:nvPr/>
            </p:nvSpPr>
            <p:spPr>
              <a:xfrm>
                <a:off x="0" y="0"/>
                <a:ext cx="2486554" cy="1762359"/>
              </a:xfrm>
              <a:custGeom>
                <a:avLst/>
                <a:gdLst/>
                <a:ahLst/>
                <a:cxnLst/>
                <a:rect l="l" t="t" r="r" b="b"/>
                <a:pathLst>
                  <a:path w="2486554" h="1762359">
                    <a:moveTo>
                      <a:pt x="22745" y="0"/>
                    </a:moveTo>
                    <a:lnTo>
                      <a:pt x="2463809" y="0"/>
                    </a:lnTo>
                    <a:cubicBezTo>
                      <a:pt x="2469841" y="0"/>
                      <a:pt x="2475627" y="2396"/>
                      <a:pt x="2479892" y="6662"/>
                    </a:cubicBezTo>
                    <a:cubicBezTo>
                      <a:pt x="2484157" y="10927"/>
                      <a:pt x="2486554" y="16713"/>
                      <a:pt x="2486554" y="22745"/>
                    </a:cubicBezTo>
                    <a:lnTo>
                      <a:pt x="2486554" y="1739615"/>
                    </a:lnTo>
                    <a:cubicBezTo>
                      <a:pt x="2486554" y="1745647"/>
                      <a:pt x="2484157" y="1751432"/>
                      <a:pt x="2479892" y="1755698"/>
                    </a:cubicBezTo>
                    <a:cubicBezTo>
                      <a:pt x="2475627" y="1759963"/>
                      <a:pt x="2469841" y="1762359"/>
                      <a:pt x="2463809" y="1762359"/>
                    </a:cubicBezTo>
                    <a:lnTo>
                      <a:pt x="22745" y="1762359"/>
                    </a:lnTo>
                    <a:cubicBezTo>
                      <a:pt x="16713" y="1762359"/>
                      <a:pt x="10927" y="1759963"/>
                      <a:pt x="6662" y="1755698"/>
                    </a:cubicBezTo>
                    <a:cubicBezTo>
                      <a:pt x="2396" y="1751432"/>
                      <a:pt x="0" y="1745647"/>
                      <a:pt x="0" y="1739615"/>
                    </a:cubicBezTo>
                    <a:lnTo>
                      <a:pt x="0" y="22745"/>
                    </a:lnTo>
                    <a:cubicBezTo>
                      <a:pt x="0" y="16713"/>
                      <a:pt x="2396" y="10927"/>
                      <a:pt x="6662" y="6662"/>
                    </a:cubicBezTo>
                    <a:cubicBezTo>
                      <a:pt x="10927" y="2396"/>
                      <a:pt x="16713" y="0"/>
                      <a:pt x="22745" y="0"/>
                    </a:cubicBezTo>
                    <a:close/>
                  </a:path>
                </a:pathLst>
              </a:custGeom>
              <a:solidFill>
                <a:srgbClr val="FFFFFF"/>
              </a:solidFill>
              <a:ln w="9525" cap="sq">
                <a:solidFill>
                  <a:srgbClr val="000000"/>
                </a:solidFill>
                <a:prstDash val="solid"/>
                <a:miter/>
              </a:ln>
            </p:spPr>
            <p:txBody>
              <a:bodyPr/>
              <a:lstStyle/>
              <a:p>
                <a:endParaRPr lang="de-DE"/>
              </a:p>
            </p:txBody>
          </p:sp>
          <p:sp>
            <p:nvSpPr>
              <p:cNvPr id="34" name="TextBox 34"/>
              <p:cNvSpPr txBox="1"/>
              <p:nvPr/>
            </p:nvSpPr>
            <p:spPr>
              <a:xfrm>
                <a:off x="0" y="-28575"/>
                <a:ext cx="2486554" cy="1790935"/>
              </a:xfrm>
              <a:prstGeom prst="rect">
                <a:avLst/>
              </a:prstGeom>
            </p:spPr>
            <p:txBody>
              <a:bodyPr lIns="49843" tIns="49843" rIns="49843" bIns="49843"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grpSp>
          <p:nvGrpSpPr>
            <p:cNvPr id="35" name="Group 35"/>
            <p:cNvGrpSpPr/>
            <p:nvPr/>
          </p:nvGrpSpPr>
          <p:grpSpPr>
            <a:xfrm>
              <a:off x="88810" y="0"/>
              <a:ext cx="9042515" cy="1857342"/>
              <a:chOff x="0" y="0"/>
              <a:chExt cx="2486165" cy="510661"/>
            </a:xfrm>
          </p:grpSpPr>
          <p:sp>
            <p:nvSpPr>
              <p:cNvPr id="36" name="Freeform 36"/>
              <p:cNvSpPr/>
              <p:nvPr/>
            </p:nvSpPr>
            <p:spPr>
              <a:xfrm>
                <a:off x="0" y="0"/>
                <a:ext cx="2486165" cy="510661"/>
              </a:xfrm>
              <a:custGeom>
                <a:avLst/>
                <a:gdLst/>
                <a:ahLst/>
                <a:cxnLst/>
                <a:rect l="l" t="t" r="r" b="b"/>
                <a:pathLst>
                  <a:path w="2486165" h="510661">
                    <a:moveTo>
                      <a:pt x="22831" y="0"/>
                    </a:moveTo>
                    <a:lnTo>
                      <a:pt x="2463334" y="0"/>
                    </a:lnTo>
                    <a:cubicBezTo>
                      <a:pt x="2475943" y="0"/>
                      <a:pt x="2486165" y="10222"/>
                      <a:pt x="2486165" y="22831"/>
                    </a:cubicBezTo>
                    <a:lnTo>
                      <a:pt x="2486165" y="487830"/>
                    </a:lnTo>
                    <a:cubicBezTo>
                      <a:pt x="2486165" y="493885"/>
                      <a:pt x="2483760" y="499692"/>
                      <a:pt x="2479478" y="503974"/>
                    </a:cubicBezTo>
                    <a:cubicBezTo>
                      <a:pt x="2475196" y="508255"/>
                      <a:pt x="2469389" y="510661"/>
                      <a:pt x="2463334" y="510661"/>
                    </a:cubicBezTo>
                    <a:lnTo>
                      <a:pt x="22831" y="510661"/>
                    </a:lnTo>
                    <a:cubicBezTo>
                      <a:pt x="16776" y="510661"/>
                      <a:pt x="10969" y="508255"/>
                      <a:pt x="6687" y="503974"/>
                    </a:cubicBezTo>
                    <a:cubicBezTo>
                      <a:pt x="2405" y="499692"/>
                      <a:pt x="0" y="493885"/>
                      <a:pt x="0" y="487830"/>
                    </a:cubicBezTo>
                    <a:lnTo>
                      <a:pt x="0" y="22831"/>
                    </a:lnTo>
                    <a:cubicBezTo>
                      <a:pt x="0" y="16776"/>
                      <a:pt x="2405" y="10969"/>
                      <a:pt x="6687" y="6687"/>
                    </a:cubicBezTo>
                    <a:cubicBezTo>
                      <a:pt x="10969" y="2405"/>
                      <a:pt x="16776" y="0"/>
                      <a:pt x="2283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37" name="TextBox 37"/>
              <p:cNvSpPr txBox="1"/>
              <p:nvPr/>
            </p:nvSpPr>
            <p:spPr>
              <a:xfrm>
                <a:off x="0" y="-28575"/>
                <a:ext cx="2486165" cy="539236"/>
              </a:xfrm>
              <a:prstGeom prst="rect">
                <a:avLst/>
              </a:prstGeom>
            </p:spPr>
            <p:txBody>
              <a:bodyPr lIns="49662" tIns="49662" rIns="49662" bIns="49662" rtlCol="0" anchor="ctr"/>
              <a:lstStyle/>
              <a:p>
                <a:pPr algn="ctr">
                  <a:lnSpc>
                    <a:spcPts val="1680"/>
                  </a:lnSpc>
                </a:pPr>
                <a:endParaRPr/>
              </a:p>
              <a:p>
                <a:pPr algn="ctr">
                  <a:lnSpc>
                    <a:spcPts val="1680"/>
                  </a:lnSpc>
                </a:pPr>
                <a:endParaRPr/>
              </a:p>
              <a:p>
                <a:pPr algn="ctr">
                  <a:lnSpc>
                    <a:spcPts val="1680"/>
                  </a:lnSpc>
                </a:pPr>
                <a:endParaRPr/>
              </a:p>
            </p:txBody>
          </p:sp>
        </p:grpSp>
        <p:grpSp>
          <p:nvGrpSpPr>
            <p:cNvPr id="38" name="Group 38"/>
            <p:cNvGrpSpPr/>
            <p:nvPr/>
          </p:nvGrpSpPr>
          <p:grpSpPr>
            <a:xfrm>
              <a:off x="88501" y="1404866"/>
              <a:ext cx="9036713" cy="746669"/>
              <a:chOff x="0" y="0"/>
              <a:chExt cx="2484570" cy="205290"/>
            </a:xfrm>
          </p:grpSpPr>
          <p:sp>
            <p:nvSpPr>
              <p:cNvPr id="39" name="Freeform 39"/>
              <p:cNvSpPr/>
              <p:nvPr/>
            </p:nvSpPr>
            <p:spPr>
              <a:xfrm>
                <a:off x="0" y="0"/>
                <a:ext cx="2484570" cy="205290"/>
              </a:xfrm>
              <a:custGeom>
                <a:avLst/>
                <a:gdLst/>
                <a:ahLst/>
                <a:cxnLst/>
                <a:rect l="l" t="t" r="r" b="b"/>
                <a:pathLst>
                  <a:path w="2484570" h="205290">
                    <a:moveTo>
                      <a:pt x="0" y="0"/>
                    </a:moveTo>
                    <a:lnTo>
                      <a:pt x="2484570" y="0"/>
                    </a:lnTo>
                    <a:lnTo>
                      <a:pt x="2484570" y="205290"/>
                    </a:lnTo>
                    <a:lnTo>
                      <a:pt x="0" y="205290"/>
                    </a:lnTo>
                    <a:close/>
                  </a:path>
                </a:pathLst>
              </a:custGeom>
              <a:solidFill>
                <a:srgbClr val="FFFFFF"/>
              </a:solidFill>
            </p:spPr>
            <p:txBody>
              <a:bodyPr/>
              <a:lstStyle/>
              <a:p>
                <a:endParaRPr lang="de-DE"/>
              </a:p>
            </p:txBody>
          </p:sp>
          <p:sp>
            <p:nvSpPr>
              <p:cNvPr id="40" name="TextBox 40"/>
              <p:cNvSpPr txBox="1"/>
              <p:nvPr/>
            </p:nvSpPr>
            <p:spPr>
              <a:xfrm>
                <a:off x="0" y="-28575"/>
                <a:ext cx="2484570" cy="233865"/>
              </a:xfrm>
              <a:prstGeom prst="rect">
                <a:avLst/>
              </a:prstGeom>
            </p:spPr>
            <p:txBody>
              <a:bodyPr lIns="49662" tIns="49662" rIns="49662" bIns="49662" rtlCol="0" anchor="ctr"/>
              <a:lstStyle/>
              <a:p>
                <a:pPr algn="ctr">
                  <a:lnSpc>
                    <a:spcPts val="1680"/>
                  </a:lnSpc>
                </a:pPr>
                <a:endParaRPr/>
              </a:p>
            </p:txBody>
          </p:sp>
        </p:grpSp>
        <p:sp>
          <p:nvSpPr>
            <p:cNvPr id="41" name="TextBox 41"/>
            <p:cNvSpPr txBox="1"/>
            <p:nvPr/>
          </p:nvSpPr>
          <p:spPr>
            <a:xfrm>
              <a:off x="835385" y="1610897"/>
              <a:ext cx="8001723" cy="641562"/>
            </a:xfrm>
            <a:prstGeom prst="rect">
              <a:avLst/>
            </a:prstGeom>
          </p:spPr>
          <p:txBody>
            <a:bodyPr lIns="0" tIns="0" rIns="0" bIns="0" rtlCol="0" anchor="t">
              <a:spAutoFit/>
            </a:bodyPr>
            <a:lstStyle/>
            <a:p>
              <a:pPr algn="l">
                <a:lnSpc>
                  <a:spcPts val="1959"/>
                </a:lnSpc>
              </a:pPr>
              <a:r>
                <a:rPr lang="en-US" sz="1399">
                  <a:solidFill>
                    <a:srgbClr val="000000"/>
                  </a:solidFill>
                  <a:latin typeface="Lexend Deca Medium"/>
                  <a:ea typeface="Lexend Deca Medium"/>
                  <a:cs typeface="Lexend Deca Medium"/>
                  <a:sym typeface="Lexend Deca"/>
                </a:rPr>
                <a:t>Meine eigenen Qu-/qu-Wörter:</a:t>
              </a:r>
            </a:p>
            <a:p>
              <a:pPr algn="l">
                <a:lnSpc>
                  <a:spcPts val="1959"/>
                </a:lnSpc>
                <a:spcBef>
                  <a:spcPct val="0"/>
                </a:spcBef>
              </a:pPr>
              <a:r>
                <a:rPr lang="en-US" sz="1399">
                  <a:solidFill>
                    <a:srgbClr val="000000"/>
                  </a:solidFill>
                  <a:latin typeface="Lexend Deca Medium"/>
                  <a:ea typeface="Lexend Deca Medium"/>
                  <a:cs typeface="Lexend Deca Medium"/>
                  <a:sym typeface="Lexend Deca"/>
                </a:rPr>
                <a:t>Schlage im Wörterbuch nach.</a:t>
              </a:r>
            </a:p>
          </p:txBody>
        </p:sp>
        <p:sp>
          <p:nvSpPr>
            <p:cNvPr id="42" name="TextBox 42"/>
            <p:cNvSpPr txBox="1"/>
            <p:nvPr/>
          </p:nvSpPr>
          <p:spPr>
            <a:xfrm>
              <a:off x="507541" y="279994"/>
              <a:ext cx="5457843" cy="831222"/>
            </a:xfrm>
            <a:prstGeom prst="rect">
              <a:avLst/>
            </a:prstGeom>
          </p:spPr>
          <p:txBody>
            <a:bodyPr lIns="0" tIns="0" rIns="0" bIns="0" rtlCol="0" anchor="t">
              <a:spAutoFit/>
            </a:bodyPr>
            <a:lstStyle/>
            <a:p>
              <a:pPr algn="l">
                <a:lnSpc>
                  <a:spcPts val="1675"/>
                </a:lnSpc>
              </a:pPr>
              <a:r>
                <a:rPr lang="en-US" sz="1373">
                  <a:solidFill>
                    <a:srgbClr val="FFFFFF"/>
                  </a:solidFill>
                  <a:latin typeface="Lexend Deca Medium"/>
                  <a:ea typeface="Lexend Deca Medium"/>
                  <a:cs typeface="Lexend Deca Medium"/>
                  <a:sym typeface="Lexend Deca"/>
                </a:rPr>
                <a:t>Profiauftrag: QR-Code scannen</a:t>
              </a:r>
            </a:p>
            <a:p>
              <a:pPr algn="l">
                <a:lnSpc>
                  <a:spcPts val="3351"/>
                </a:lnSpc>
              </a:pPr>
              <a:r>
                <a:rPr lang="en-US" sz="2747">
                  <a:solidFill>
                    <a:srgbClr val="FFFFFF"/>
                  </a:solidFill>
                  <a:latin typeface="Lexend Deca Medium"/>
                  <a:ea typeface="Lexend Deca Medium"/>
                  <a:cs typeface="Lexend Deca Medium"/>
                  <a:sym typeface="Lexend Deca"/>
                </a:rPr>
                <a:t>So ein Quatsch! (4)</a:t>
              </a:r>
            </a:p>
          </p:txBody>
        </p:sp>
        <p:sp>
          <p:nvSpPr>
            <p:cNvPr id="43" name="TextBox 43"/>
            <p:cNvSpPr txBox="1"/>
            <p:nvPr/>
          </p:nvSpPr>
          <p:spPr>
            <a:xfrm>
              <a:off x="507541" y="2152421"/>
              <a:ext cx="8193848" cy="396791"/>
            </a:xfrm>
            <a:prstGeom prst="rect">
              <a:avLst/>
            </a:prstGeom>
          </p:spPr>
          <p:txBody>
            <a:bodyPr lIns="0" tIns="0" rIns="0" bIns="0" rtlCol="0" anchor="t">
              <a:spAutoFit/>
            </a:bodyPr>
            <a:lstStyle/>
            <a:p>
              <a:pPr algn="l">
                <a:lnSpc>
                  <a:spcPts val="2617"/>
                </a:lnSpc>
              </a:pPr>
              <a:endParaRPr/>
            </a:p>
          </p:txBody>
        </p:sp>
        <p:sp>
          <p:nvSpPr>
            <p:cNvPr id="44" name="Freeform 44"/>
            <p:cNvSpPr/>
            <p:nvPr/>
          </p:nvSpPr>
          <p:spPr>
            <a:xfrm>
              <a:off x="326924" y="1702034"/>
              <a:ext cx="361234" cy="435221"/>
            </a:xfrm>
            <a:custGeom>
              <a:avLst/>
              <a:gdLst/>
              <a:ahLst/>
              <a:cxnLst/>
              <a:rect l="l" t="t" r="r" b="b"/>
              <a:pathLst>
                <a:path w="361234" h="435221">
                  <a:moveTo>
                    <a:pt x="0" y="0"/>
                  </a:moveTo>
                  <a:lnTo>
                    <a:pt x="361233" y="0"/>
                  </a:lnTo>
                  <a:lnTo>
                    <a:pt x="361233" y="435222"/>
                  </a:lnTo>
                  <a:lnTo>
                    <a:pt x="0" y="435222"/>
                  </a:lnTo>
                  <a:lnTo>
                    <a:pt x="0" y="0"/>
                  </a:lnTo>
                  <a:close/>
                </a:path>
              </a:pathLst>
            </a:custGeom>
            <a:blipFill>
              <a:blip r:embed="rId2"/>
              <a:stretch>
                <a:fillRect/>
              </a:stretch>
            </a:blipFill>
          </p:spPr>
          <p:txBody>
            <a:bodyPr/>
            <a:lstStyle/>
            <a:p>
              <a:endParaRPr lang="de-DE"/>
            </a:p>
          </p:txBody>
        </p:sp>
        <p:sp>
          <p:nvSpPr>
            <p:cNvPr id="45" name="Freeform 45"/>
            <p:cNvSpPr/>
            <p:nvPr/>
          </p:nvSpPr>
          <p:spPr>
            <a:xfrm>
              <a:off x="43897" y="3108012"/>
              <a:ext cx="9021138" cy="1170227"/>
            </a:xfrm>
            <a:custGeom>
              <a:avLst/>
              <a:gdLst/>
              <a:ahLst/>
              <a:cxnLst/>
              <a:rect l="l" t="t" r="r" b="b"/>
              <a:pathLst>
                <a:path w="9021138" h="1170227">
                  <a:moveTo>
                    <a:pt x="0" y="0"/>
                  </a:moveTo>
                  <a:lnTo>
                    <a:pt x="9021137" y="0"/>
                  </a:lnTo>
                  <a:lnTo>
                    <a:pt x="9021137" y="1170226"/>
                  </a:lnTo>
                  <a:lnTo>
                    <a:pt x="0" y="1170226"/>
                  </a:lnTo>
                  <a:lnTo>
                    <a:pt x="0" y="0"/>
                  </a:lnTo>
                  <a:close/>
                </a:path>
              </a:pathLst>
            </a:custGeom>
            <a:blipFill>
              <a:blip r:embed="rId3"/>
              <a:stretch>
                <a:fillRect t="-15280" r="-2959"/>
              </a:stretch>
            </a:blipFill>
          </p:spPr>
          <p:txBody>
            <a:bodyPr/>
            <a:lstStyle/>
            <a:p>
              <a:endParaRPr lang="de-DE"/>
            </a:p>
          </p:txBody>
        </p:sp>
        <p:sp>
          <p:nvSpPr>
            <p:cNvPr id="46" name="Freeform 46"/>
            <p:cNvSpPr/>
            <p:nvPr/>
          </p:nvSpPr>
          <p:spPr>
            <a:xfrm>
              <a:off x="21948" y="4032962"/>
              <a:ext cx="9021138" cy="1170227"/>
            </a:xfrm>
            <a:custGeom>
              <a:avLst/>
              <a:gdLst/>
              <a:ahLst/>
              <a:cxnLst/>
              <a:rect l="l" t="t" r="r" b="b"/>
              <a:pathLst>
                <a:path w="9021138" h="1170227">
                  <a:moveTo>
                    <a:pt x="0" y="0"/>
                  </a:moveTo>
                  <a:lnTo>
                    <a:pt x="9021138" y="0"/>
                  </a:lnTo>
                  <a:lnTo>
                    <a:pt x="9021138" y="1170227"/>
                  </a:lnTo>
                  <a:lnTo>
                    <a:pt x="0" y="1170227"/>
                  </a:lnTo>
                  <a:lnTo>
                    <a:pt x="0" y="0"/>
                  </a:lnTo>
                  <a:close/>
                </a:path>
              </a:pathLst>
            </a:custGeom>
            <a:blipFill>
              <a:blip r:embed="rId3"/>
              <a:stretch>
                <a:fillRect t="-15280" r="-2959"/>
              </a:stretch>
            </a:blipFill>
          </p:spPr>
          <p:txBody>
            <a:bodyPr/>
            <a:lstStyle/>
            <a:p>
              <a:endParaRPr lang="de-DE"/>
            </a:p>
          </p:txBody>
        </p:sp>
        <p:sp>
          <p:nvSpPr>
            <p:cNvPr id="47" name="Freeform 47"/>
            <p:cNvSpPr/>
            <p:nvPr/>
          </p:nvSpPr>
          <p:spPr>
            <a:xfrm>
              <a:off x="0" y="4938792"/>
              <a:ext cx="9021138" cy="1170227"/>
            </a:xfrm>
            <a:custGeom>
              <a:avLst/>
              <a:gdLst/>
              <a:ahLst/>
              <a:cxnLst/>
              <a:rect l="l" t="t" r="r" b="b"/>
              <a:pathLst>
                <a:path w="9021138" h="1170227">
                  <a:moveTo>
                    <a:pt x="0" y="0"/>
                  </a:moveTo>
                  <a:lnTo>
                    <a:pt x="9021138" y="0"/>
                  </a:lnTo>
                  <a:lnTo>
                    <a:pt x="9021138" y="1170226"/>
                  </a:lnTo>
                  <a:lnTo>
                    <a:pt x="0" y="1170226"/>
                  </a:lnTo>
                  <a:lnTo>
                    <a:pt x="0" y="0"/>
                  </a:lnTo>
                  <a:close/>
                </a:path>
              </a:pathLst>
            </a:custGeom>
            <a:blipFill>
              <a:blip r:embed="rId3"/>
              <a:stretch>
                <a:fillRect t="-15280" r="-2959"/>
              </a:stretch>
            </a:blipFill>
          </p:spPr>
          <p:txBody>
            <a:bodyPr/>
            <a:lstStyle/>
            <a:p>
              <a:endParaRPr lang="de-DE"/>
            </a:p>
          </p:txBody>
        </p:sp>
        <p:sp>
          <p:nvSpPr>
            <p:cNvPr id="48" name="Freeform 48"/>
            <p:cNvSpPr/>
            <p:nvPr/>
          </p:nvSpPr>
          <p:spPr>
            <a:xfrm>
              <a:off x="7386105" y="4735438"/>
              <a:ext cx="1490428" cy="1697832"/>
            </a:xfrm>
            <a:custGeom>
              <a:avLst/>
              <a:gdLst/>
              <a:ahLst/>
              <a:cxnLst/>
              <a:rect l="l" t="t" r="r" b="b"/>
              <a:pathLst>
                <a:path w="1490428" h="1697832">
                  <a:moveTo>
                    <a:pt x="0" y="0"/>
                  </a:moveTo>
                  <a:lnTo>
                    <a:pt x="1490428" y="0"/>
                  </a:lnTo>
                  <a:lnTo>
                    <a:pt x="1490428" y="1697832"/>
                  </a:lnTo>
                  <a:lnTo>
                    <a:pt x="0" y="1697832"/>
                  </a:lnTo>
                  <a:lnTo>
                    <a:pt x="0" y="0"/>
                  </a:lnTo>
                  <a:close/>
                </a:path>
              </a:pathLst>
            </a:custGeom>
            <a:blipFill>
              <a:blip r:embed="rId4"/>
              <a:stretch>
                <a:fillRect b="-31758"/>
              </a:stretch>
            </a:blipFill>
          </p:spPr>
          <p:txBody>
            <a:bodyPr/>
            <a:lstStyle/>
            <a:p>
              <a:endParaRPr lang="de-DE"/>
            </a:p>
          </p:txBody>
        </p:sp>
        <p:sp>
          <p:nvSpPr>
            <p:cNvPr id="49" name="Freeform 49"/>
            <p:cNvSpPr/>
            <p:nvPr/>
          </p:nvSpPr>
          <p:spPr>
            <a:xfrm>
              <a:off x="43897" y="2234008"/>
              <a:ext cx="9021138" cy="1170227"/>
            </a:xfrm>
            <a:custGeom>
              <a:avLst/>
              <a:gdLst/>
              <a:ahLst/>
              <a:cxnLst/>
              <a:rect l="l" t="t" r="r" b="b"/>
              <a:pathLst>
                <a:path w="9021138" h="1170227">
                  <a:moveTo>
                    <a:pt x="0" y="0"/>
                  </a:moveTo>
                  <a:lnTo>
                    <a:pt x="9021137" y="0"/>
                  </a:lnTo>
                  <a:lnTo>
                    <a:pt x="9021137" y="1170227"/>
                  </a:lnTo>
                  <a:lnTo>
                    <a:pt x="0" y="1170227"/>
                  </a:lnTo>
                  <a:lnTo>
                    <a:pt x="0" y="0"/>
                  </a:lnTo>
                  <a:close/>
                </a:path>
              </a:pathLst>
            </a:custGeom>
            <a:blipFill>
              <a:blip r:embed="rId3"/>
              <a:stretch>
                <a:fillRect t="-15280" r="-2959"/>
              </a:stretch>
            </a:blipFill>
          </p:spPr>
          <p:txBody>
            <a:bodyPr/>
            <a:lstStyle/>
            <a:p>
              <a:endParaRPr lang="de-DE"/>
            </a:p>
          </p:txBody>
        </p:sp>
        <p:sp>
          <p:nvSpPr>
            <p:cNvPr id="50" name="Freeform 50"/>
            <p:cNvSpPr/>
            <p:nvPr/>
          </p:nvSpPr>
          <p:spPr>
            <a:xfrm>
              <a:off x="4510569" y="1482711"/>
              <a:ext cx="793535" cy="793535"/>
            </a:xfrm>
            <a:custGeom>
              <a:avLst/>
              <a:gdLst/>
              <a:ahLst/>
              <a:cxnLst/>
              <a:rect l="l" t="t" r="r" b="b"/>
              <a:pathLst>
                <a:path w="793535" h="793535">
                  <a:moveTo>
                    <a:pt x="0" y="0"/>
                  </a:moveTo>
                  <a:lnTo>
                    <a:pt x="793535" y="0"/>
                  </a:lnTo>
                  <a:lnTo>
                    <a:pt x="793535" y="793535"/>
                  </a:lnTo>
                  <a:lnTo>
                    <a:pt x="0" y="793535"/>
                  </a:lnTo>
                  <a:lnTo>
                    <a:pt x="0" y="0"/>
                  </a:lnTo>
                  <a:close/>
                </a:path>
              </a:pathLst>
            </a:custGeom>
            <a:blipFill>
              <a:blip r:embed="rId5"/>
              <a:stretch>
                <a:fillRect/>
              </a:stretch>
            </a:blipFill>
          </p:spPr>
          <p:txBody>
            <a:bodyPr/>
            <a:lstStyle/>
            <a:p>
              <a:endParaRPr lang="de-DE"/>
            </a:p>
          </p:txBody>
        </p:sp>
        <p:sp>
          <p:nvSpPr>
            <p:cNvPr id="51" name="Freeform 51"/>
            <p:cNvSpPr/>
            <p:nvPr/>
          </p:nvSpPr>
          <p:spPr>
            <a:xfrm>
              <a:off x="5100306" y="1462225"/>
              <a:ext cx="1186092" cy="790234"/>
            </a:xfrm>
            <a:custGeom>
              <a:avLst/>
              <a:gdLst/>
              <a:ahLst/>
              <a:cxnLst/>
              <a:rect l="l" t="t" r="r" b="b"/>
              <a:pathLst>
                <a:path w="1186092" h="790234">
                  <a:moveTo>
                    <a:pt x="0" y="0"/>
                  </a:moveTo>
                  <a:lnTo>
                    <a:pt x="1186092" y="0"/>
                  </a:lnTo>
                  <a:lnTo>
                    <a:pt x="1186092" y="790234"/>
                  </a:lnTo>
                  <a:lnTo>
                    <a:pt x="0" y="790234"/>
                  </a:lnTo>
                  <a:lnTo>
                    <a:pt x="0" y="0"/>
                  </a:lnTo>
                  <a:close/>
                </a:path>
              </a:pathLst>
            </a:custGeom>
            <a:blipFill>
              <a:blip r:embed="rId9"/>
              <a:stretch>
                <a:fillRect/>
              </a:stretch>
            </a:blipFill>
          </p:spPr>
          <p:txBody>
            <a:bodyPr/>
            <a:lstStyle/>
            <a:p>
              <a:endParaRPr lang="de-DE"/>
            </a:p>
          </p:txBody>
        </p:sp>
        <p:sp>
          <p:nvSpPr>
            <p:cNvPr id="52" name="Freeform 52"/>
            <p:cNvSpPr/>
            <p:nvPr/>
          </p:nvSpPr>
          <p:spPr>
            <a:xfrm>
              <a:off x="6600590" y="184462"/>
              <a:ext cx="2018933" cy="1345114"/>
            </a:xfrm>
            <a:custGeom>
              <a:avLst/>
              <a:gdLst/>
              <a:ahLst/>
              <a:cxnLst/>
              <a:rect l="l" t="t" r="r" b="b"/>
              <a:pathLst>
                <a:path w="2018933" h="1345114">
                  <a:moveTo>
                    <a:pt x="0" y="0"/>
                  </a:moveTo>
                  <a:lnTo>
                    <a:pt x="2018933" y="0"/>
                  </a:lnTo>
                  <a:lnTo>
                    <a:pt x="2018933" y="1345115"/>
                  </a:lnTo>
                  <a:lnTo>
                    <a:pt x="0" y="1345115"/>
                  </a:lnTo>
                  <a:lnTo>
                    <a:pt x="0" y="0"/>
                  </a:lnTo>
                  <a:close/>
                </a:path>
              </a:pathLst>
            </a:custGeom>
            <a:blipFill>
              <a:blip r:embed="rId6"/>
              <a:stretch>
                <a:fillRect/>
              </a:stretch>
            </a:blipFill>
          </p:spPr>
          <p:txBody>
            <a:bodyPr/>
            <a:lstStyle/>
            <a:p>
              <a:endParaRPr lang="de-DE"/>
            </a:p>
          </p:txBody>
        </p:sp>
        <p:sp>
          <p:nvSpPr>
            <p:cNvPr id="53" name="Freeform 53"/>
            <p:cNvSpPr/>
            <p:nvPr/>
          </p:nvSpPr>
          <p:spPr>
            <a:xfrm>
              <a:off x="7035907" y="986500"/>
              <a:ext cx="654626" cy="436145"/>
            </a:xfrm>
            <a:custGeom>
              <a:avLst/>
              <a:gdLst/>
              <a:ahLst/>
              <a:cxnLst/>
              <a:rect l="l" t="t" r="r" b="b"/>
              <a:pathLst>
                <a:path w="654626" h="436145">
                  <a:moveTo>
                    <a:pt x="0" y="0"/>
                  </a:moveTo>
                  <a:lnTo>
                    <a:pt x="654626" y="0"/>
                  </a:lnTo>
                  <a:lnTo>
                    <a:pt x="654626" y="436145"/>
                  </a:lnTo>
                  <a:lnTo>
                    <a:pt x="0" y="436145"/>
                  </a:lnTo>
                  <a:lnTo>
                    <a:pt x="0" y="0"/>
                  </a:lnTo>
                  <a:close/>
                </a:path>
              </a:pathLst>
            </a:custGeom>
            <a:blipFill>
              <a:blip r:embed="rId7"/>
              <a:stretch>
                <a:fillRect/>
              </a:stretch>
            </a:blipFill>
          </p:spPr>
          <p:txBody>
            <a:bodyPr/>
            <a:lstStyle/>
            <a:p>
              <a:endParaRPr lang="de-DE"/>
            </a:p>
          </p:txBody>
        </p:sp>
      </p:grpSp>
      <p:grpSp>
        <p:nvGrpSpPr>
          <p:cNvPr id="54" name="Group 54"/>
          <p:cNvGrpSpPr/>
          <p:nvPr/>
        </p:nvGrpSpPr>
        <p:grpSpPr>
          <a:xfrm>
            <a:off x="421366" y="10344054"/>
            <a:ext cx="6726963" cy="246665"/>
            <a:chOff x="0" y="0"/>
            <a:chExt cx="8969283" cy="328887"/>
          </a:xfrm>
        </p:grpSpPr>
        <p:sp>
          <p:nvSpPr>
            <p:cNvPr id="55" name="Freeform 55"/>
            <p:cNvSpPr/>
            <p:nvPr/>
          </p:nvSpPr>
          <p:spPr>
            <a:xfrm>
              <a:off x="0" y="0"/>
              <a:ext cx="328887" cy="328887"/>
            </a:xfrm>
            <a:custGeom>
              <a:avLst/>
              <a:gdLst/>
              <a:ahLst/>
              <a:cxnLst/>
              <a:rect l="l" t="t" r="r" b="b"/>
              <a:pathLst>
                <a:path w="328887" h="328887">
                  <a:moveTo>
                    <a:pt x="0" y="0"/>
                  </a:moveTo>
                  <a:lnTo>
                    <a:pt x="328887" y="0"/>
                  </a:lnTo>
                  <a:lnTo>
                    <a:pt x="328887" y="328887"/>
                  </a:lnTo>
                  <a:lnTo>
                    <a:pt x="0" y="328887"/>
                  </a:lnTo>
                  <a:lnTo>
                    <a:pt x="0" y="0"/>
                  </a:lnTo>
                  <a:close/>
                </a:path>
              </a:pathLst>
            </a:custGeom>
            <a:blipFill>
              <a:blip r:embed="rId10"/>
              <a:stretch>
                <a:fillRect/>
              </a:stretch>
            </a:blipFill>
          </p:spPr>
          <p:txBody>
            <a:bodyPr/>
            <a:lstStyle/>
            <a:p>
              <a:endParaRPr lang="de-DE"/>
            </a:p>
          </p:txBody>
        </p:sp>
        <p:sp>
          <p:nvSpPr>
            <p:cNvPr id="56" name="TextBox 56"/>
            <p:cNvSpPr txBox="1"/>
            <p:nvPr/>
          </p:nvSpPr>
          <p:spPr>
            <a:xfrm>
              <a:off x="528703" y="65496"/>
              <a:ext cx="8440581" cy="169320"/>
            </a:xfrm>
            <a:prstGeom prst="rect">
              <a:avLst/>
            </a:prstGeom>
          </p:spPr>
          <p:txBody>
            <a:bodyPr lIns="0" tIns="0" rIns="0" bIns="0" rtlCol="0" anchor="t">
              <a:spAutoFit/>
            </a:bodyPr>
            <a:lstStyle/>
            <a:p>
              <a:pPr algn="l">
                <a:lnSpc>
                  <a:spcPts val="1026"/>
                </a:lnSpc>
              </a:pPr>
              <a:r>
                <a:rPr lang="en-US" sz="733" b="1">
                  <a:solidFill>
                    <a:srgbClr val="000000"/>
                  </a:solidFill>
                  <a:latin typeface="Poppins Bold"/>
                  <a:ea typeface="Poppins Bold"/>
                  <a:cs typeface="Poppins Bold"/>
                  <a:sym typeface="Poppins Bold"/>
                </a:rPr>
                <a:t>Tablet-Kompass</a:t>
              </a:r>
              <a:r>
                <a:rPr lang="en-US" sz="733">
                  <a:solidFill>
                    <a:srgbClr val="000000"/>
                  </a:solidFill>
                  <a:latin typeface="Poppins"/>
                  <a:ea typeface="Poppins"/>
                  <a:cs typeface="Poppins"/>
                  <a:sym typeface="Poppins"/>
                </a:rPr>
                <a:t> </a:t>
              </a:r>
              <a:r>
                <a:rPr lang="en-US" sz="733" b="1">
                  <a:solidFill>
                    <a:srgbClr val="000000"/>
                  </a:solidFill>
                  <a:latin typeface="Poppins Bold"/>
                  <a:ea typeface="Poppins Bold"/>
                  <a:cs typeface="Poppins Bold"/>
                  <a:sym typeface="Poppins Bold"/>
                </a:rPr>
                <a:t>GS </a:t>
              </a:r>
              <a:r>
                <a:rPr lang="en-US" sz="733">
                  <a:solidFill>
                    <a:srgbClr val="000000"/>
                  </a:solidFill>
                  <a:latin typeface="Poppins"/>
                  <a:ea typeface="Poppins"/>
                  <a:cs typeface="Poppins"/>
                  <a:sym typeface="Poppins"/>
                </a:rPr>
                <a:t>| Profiaufträge | Version 1.0                                                                                                 Lizenz: CC BY-SA 4.0 ISB (München)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1487</Words>
  <Application>Microsoft Macintosh PowerPoint</Application>
  <PresentationFormat>Benutzerdefiniert</PresentationFormat>
  <Paragraphs>166</Paragraphs>
  <Slides>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Lexend Deca</vt:lpstr>
      <vt:lpstr>Poppins Bold</vt:lpstr>
      <vt:lpstr>Arimo</vt:lpstr>
      <vt:lpstr>Calibri</vt:lpstr>
      <vt:lpstr>Poppins</vt:lpstr>
      <vt:lpstr>Arial</vt:lpstr>
      <vt:lpstr>Poppins Italics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Differenzierung</dc:title>
  <cp:lastModifiedBy>Marion Weigelt</cp:lastModifiedBy>
  <cp:revision>1</cp:revision>
  <dcterms:created xsi:type="dcterms:W3CDTF">2006-08-16T00:00:00Z</dcterms:created>
  <dcterms:modified xsi:type="dcterms:W3CDTF">2026-03-15T21:27:09Z</dcterms:modified>
  <dc:identifier>DAHAQHRG8to</dc:identifier>
</cp:coreProperties>
</file>