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7556500" cy="10693400"/>
  <p:notesSz cx="6858000" cy="9144000"/>
  <p:embeddedFontLst>
    <p:embeddedFont>
      <p:font typeface="IreneFlorentina" panose="02000503000000000000" pitchFamily="2" charset="0"/>
      <p:regular r:id="rId27"/>
    </p:embeddedFont>
    <p:embeddedFont>
      <p:font typeface="Lexend Deca Medium" pitchFamily="2" charset="77"/>
      <p:regular r:id="rId28"/>
    </p:embeddedFont>
    <p:embeddedFont>
      <p:font typeface="Poppins" pitchFamily="2" charset="77"/>
      <p:regular r:id="rId29"/>
      <p:bold r:id="rId30"/>
      <p:italic r:id="rId31"/>
      <p:boldItalic r:id="rId32"/>
    </p:embeddedFont>
    <p:embeddedFont>
      <p:font typeface="Poppins Bold" pitchFamily="2" charset="77"/>
      <p:regular r:id="rId33"/>
      <p:bold r:id="rId34"/>
    </p:embeddedFont>
    <p:embeddedFont>
      <p:font typeface="Poppins Bold Italics" pitchFamily="2" charset="77"/>
      <p:regular r:id="rId35"/>
      <p:bold r:id="rId36"/>
      <p:italic r:id="rId37"/>
      <p:boldItalic r:id="rId38"/>
    </p:embeddedFont>
    <p:embeddedFont>
      <p:font typeface="Poppins Italics" pitchFamily="2" charset="77"/>
      <p:regular r:id="rId39"/>
      <p: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89" autoAdjust="0"/>
  </p:normalViewPr>
  <p:slideViewPr>
    <p:cSldViewPr>
      <p:cViewPr varScale="1">
        <p:scale>
          <a:sx n="77" d="100"/>
          <a:sy n="77" d="100"/>
        </p:scale>
        <p:origin x="3568"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1/28/26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1/28/26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1/28/26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1/28/26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1/28/26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1/28/26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70.jpeg"/><Relationship Id="rId7" Type="http://schemas.openxmlformats.org/officeDocument/2006/relationships/image" Target="../media/image68.jpeg"/><Relationship Id="rId12" Type="http://schemas.openxmlformats.org/officeDocument/2006/relationships/image" Target="../media/image13.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7.jpeg"/><Relationship Id="rId11" Type="http://schemas.openxmlformats.org/officeDocument/2006/relationships/image" Target="../media/image12.png"/><Relationship Id="rId5" Type="http://schemas.openxmlformats.org/officeDocument/2006/relationships/image" Target="../media/image66.jpeg"/><Relationship Id="rId10" Type="http://schemas.openxmlformats.org/officeDocument/2006/relationships/image" Target="../media/image15.svg"/><Relationship Id="rId4" Type="http://schemas.openxmlformats.org/officeDocument/2006/relationships/image" Target="../media/image65.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svg"/><Relationship Id="rId7" Type="http://schemas.openxmlformats.org/officeDocument/2006/relationships/image" Target="../media/image18.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15.svg"/><Relationship Id="rId12" Type="http://schemas.openxmlformats.org/officeDocument/2006/relationships/image" Target="../media/image75.png"/><Relationship Id="rId2" Type="http://schemas.openxmlformats.org/officeDocument/2006/relationships/image" Target="../media/image2.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74.jpeg"/><Relationship Id="rId5" Type="http://schemas.openxmlformats.org/officeDocument/2006/relationships/image" Target="../media/image10.svg"/><Relationship Id="rId15" Type="http://schemas.openxmlformats.org/officeDocument/2006/relationships/image" Target="../media/image42.svg"/><Relationship Id="rId10" Type="http://schemas.openxmlformats.org/officeDocument/2006/relationships/image" Target="../media/image73.png"/><Relationship Id="rId4" Type="http://schemas.openxmlformats.org/officeDocument/2006/relationships/image" Target="../media/image9.png"/><Relationship Id="rId9" Type="http://schemas.openxmlformats.org/officeDocument/2006/relationships/image" Target="../media/image72.png"/><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75.png"/><Relationship Id="rId3" Type="http://schemas.openxmlformats.org/officeDocument/2006/relationships/image" Target="../media/image10.svg"/><Relationship Id="rId7" Type="http://schemas.openxmlformats.org/officeDocument/2006/relationships/image" Target="../media/image72.png"/><Relationship Id="rId12" Type="http://schemas.openxmlformats.org/officeDocument/2006/relationships/image" Target="../media/image81.png"/><Relationship Id="rId17" Type="http://schemas.openxmlformats.org/officeDocument/2006/relationships/image" Target="../media/image17.png"/><Relationship Id="rId2" Type="http://schemas.openxmlformats.org/officeDocument/2006/relationships/image" Target="../media/image9.png"/><Relationship Id="rId16"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74.jpeg"/><Relationship Id="rId11" Type="http://schemas.openxmlformats.org/officeDocument/2006/relationships/image" Target="../media/image80.svg"/><Relationship Id="rId5" Type="http://schemas.openxmlformats.org/officeDocument/2006/relationships/image" Target="../media/image15.svg"/><Relationship Id="rId15" Type="http://schemas.openxmlformats.org/officeDocument/2006/relationships/image" Target="../media/image41.png"/><Relationship Id="rId10" Type="http://schemas.openxmlformats.org/officeDocument/2006/relationships/image" Target="../media/image79.png"/><Relationship Id="rId4" Type="http://schemas.openxmlformats.org/officeDocument/2006/relationships/image" Target="../media/image14.png"/><Relationship Id="rId9" Type="http://schemas.openxmlformats.org/officeDocument/2006/relationships/image" Target="../media/image78.svg"/><Relationship Id="rId14" Type="http://schemas.openxmlformats.org/officeDocument/2006/relationships/image" Target="../media/image2.pn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83.png"/><Relationship Id="rId3" Type="http://schemas.openxmlformats.org/officeDocument/2006/relationships/image" Target="../media/image2.png"/><Relationship Id="rId7" Type="http://schemas.openxmlformats.org/officeDocument/2006/relationships/image" Target="../media/image42.svg"/><Relationship Id="rId12" Type="http://schemas.openxmlformats.org/officeDocument/2006/relationships/image" Target="../media/image13.svg"/><Relationship Id="rId2" Type="http://schemas.openxmlformats.org/officeDocument/2006/relationships/image" Target="../media/image11.png"/><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12.png"/><Relationship Id="rId5" Type="http://schemas.openxmlformats.org/officeDocument/2006/relationships/image" Target="../media/image10.svg"/><Relationship Id="rId15" Type="http://schemas.openxmlformats.org/officeDocument/2006/relationships/image" Target="../media/image19.png"/><Relationship Id="rId10" Type="http://schemas.openxmlformats.org/officeDocument/2006/relationships/image" Target="../media/image82.png"/><Relationship Id="rId4" Type="http://schemas.openxmlformats.org/officeDocument/2006/relationships/image" Target="../media/image9.png"/><Relationship Id="rId9" Type="http://schemas.openxmlformats.org/officeDocument/2006/relationships/image" Target="../media/image32.svg"/><Relationship Id="rId1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14.png"/><Relationship Id="rId7" Type="http://schemas.openxmlformats.org/officeDocument/2006/relationships/image" Target="../media/image8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5.png"/><Relationship Id="rId5" Type="http://schemas.openxmlformats.org/officeDocument/2006/relationships/image" Target="../media/image84.png"/><Relationship Id="rId10" Type="http://schemas.openxmlformats.org/officeDocument/2006/relationships/image" Target="../media/image43.png"/><Relationship Id="rId4" Type="http://schemas.openxmlformats.org/officeDocument/2006/relationships/image" Target="../media/image15.svg"/><Relationship Id="rId9" Type="http://schemas.openxmlformats.org/officeDocument/2006/relationships/image" Target="../media/image74.jpeg"/></Relationships>
</file>

<file path=ppt/slides/_rels/slide1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15.svg"/><Relationship Id="rId18" Type="http://schemas.openxmlformats.org/officeDocument/2006/relationships/image" Target="../media/image12.png"/><Relationship Id="rId3" Type="http://schemas.openxmlformats.org/officeDocument/2006/relationships/image" Target="../media/image88.png"/><Relationship Id="rId7" Type="http://schemas.openxmlformats.org/officeDocument/2006/relationships/image" Target="../media/image64.jpeg"/><Relationship Id="rId12" Type="http://schemas.openxmlformats.org/officeDocument/2006/relationships/image" Target="../media/image14.png"/><Relationship Id="rId17" Type="http://schemas.openxmlformats.org/officeDocument/2006/relationships/image" Target="../media/image74.jpeg"/><Relationship Id="rId2" Type="http://schemas.openxmlformats.org/officeDocument/2006/relationships/image" Target="../media/image2.png"/><Relationship Id="rId16" Type="http://schemas.openxmlformats.org/officeDocument/2006/relationships/image" Target="../media/image72.png"/><Relationship Id="rId20"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42.svg"/><Relationship Id="rId5" Type="http://schemas.openxmlformats.org/officeDocument/2006/relationships/image" Target="../media/image9.png"/><Relationship Id="rId15" Type="http://schemas.openxmlformats.org/officeDocument/2006/relationships/image" Target="../media/image90.svg"/><Relationship Id="rId10" Type="http://schemas.openxmlformats.org/officeDocument/2006/relationships/image" Target="../media/image41.png"/><Relationship Id="rId19" Type="http://schemas.openxmlformats.org/officeDocument/2006/relationships/image" Target="../media/image13.svg"/><Relationship Id="rId4" Type="http://schemas.openxmlformats.org/officeDocument/2006/relationships/image" Target="../media/image75.png"/><Relationship Id="rId9" Type="http://schemas.openxmlformats.org/officeDocument/2006/relationships/image" Target="../media/image32.svg"/><Relationship Id="rId14" Type="http://schemas.openxmlformats.org/officeDocument/2006/relationships/image" Target="../media/image89.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18" Type="http://schemas.openxmlformats.org/officeDocument/2006/relationships/image" Target="../media/image95.png"/><Relationship Id="rId3" Type="http://schemas.openxmlformats.org/officeDocument/2006/relationships/image" Target="../media/image9.png"/><Relationship Id="rId21" Type="http://schemas.openxmlformats.org/officeDocument/2006/relationships/image" Target="../media/image12.png"/><Relationship Id="rId7" Type="http://schemas.openxmlformats.org/officeDocument/2006/relationships/image" Target="../media/image15.svg"/><Relationship Id="rId12" Type="http://schemas.openxmlformats.org/officeDocument/2006/relationships/image" Target="../media/image26.png"/><Relationship Id="rId17" Type="http://schemas.openxmlformats.org/officeDocument/2006/relationships/image" Target="../media/image18.png"/><Relationship Id="rId2" Type="http://schemas.openxmlformats.org/officeDocument/2006/relationships/image" Target="../media/image2.png"/><Relationship Id="rId16" Type="http://schemas.openxmlformats.org/officeDocument/2006/relationships/image" Target="../media/image83.png"/><Relationship Id="rId20" Type="http://schemas.openxmlformats.org/officeDocument/2006/relationships/image" Target="../media/image42.sv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72.png"/><Relationship Id="rId5" Type="http://schemas.openxmlformats.org/officeDocument/2006/relationships/image" Target="../media/image19.png"/><Relationship Id="rId15" Type="http://schemas.openxmlformats.org/officeDocument/2006/relationships/image" Target="../media/image94.png"/><Relationship Id="rId23" Type="http://schemas.openxmlformats.org/officeDocument/2006/relationships/image" Target="../media/image74.jpeg"/><Relationship Id="rId10" Type="http://schemas.openxmlformats.org/officeDocument/2006/relationships/image" Target="../media/image92.svg"/><Relationship Id="rId19" Type="http://schemas.openxmlformats.org/officeDocument/2006/relationships/image" Target="../media/image41.png"/><Relationship Id="rId4" Type="http://schemas.openxmlformats.org/officeDocument/2006/relationships/image" Target="../media/image10.svg"/><Relationship Id="rId9" Type="http://schemas.openxmlformats.org/officeDocument/2006/relationships/image" Target="../media/image91.png"/><Relationship Id="rId14" Type="http://schemas.openxmlformats.org/officeDocument/2006/relationships/image" Target="../media/image93.png"/><Relationship Id="rId22" Type="http://schemas.openxmlformats.org/officeDocument/2006/relationships/image" Target="../media/image13.sv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4.jpeg"/><Relationship Id="rId18" Type="http://schemas.openxmlformats.org/officeDocument/2006/relationships/image" Target="../media/image14.png"/><Relationship Id="rId3" Type="http://schemas.openxmlformats.org/officeDocument/2006/relationships/image" Target="../media/image10.svg"/><Relationship Id="rId7" Type="http://schemas.openxmlformats.org/officeDocument/2006/relationships/image" Target="../media/image83.png"/><Relationship Id="rId12" Type="http://schemas.openxmlformats.org/officeDocument/2006/relationships/image" Target="../media/image75.png"/><Relationship Id="rId17" Type="http://schemas.openxmlformats.org/officeDocument/2006/relationships/image" Target="../media/image42.svg"/><Relationship Id="rId2" Type="http://schemas.openxmlformats.org/officeDocument/2006/relationships/image" Target="../media/image9.png"/><Relationship Id="rId16"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95.png"/><Relationship Id="rId11" Type="http://schemas.openxmlformats.org/officeDocument/2006/relationships/image" Target="../media/image22.png"/><Relationship Id="rId5" Type="http://schemas.openxmlformats.org/officeDocument/2006/relationships/image" Target="../media/image93.png"/><Relationship Id="rId15" Type="http://schemas.openxmlformats.org/officeDocument/2006/relationships/image" Target="../media/image13.svg"/><Relationship Id="rId10" Type="http://schemas.openxmlformats.org/officeDocument/2006/relationships/image" Target="../media/image19.png"/><Relationship Id="rId19" Type="http://schemas.openxmlformats.org/officeDocument/2006/relationships/image" Target="../media/image15.svg"/><Relationship Id="rId4" Type="http://schemas.openxmlformats.org/officeDocument/2006/relationships/image" Target="../media/image72.png"/><Relationship Id="rId9" Type="http://schemas.openxmlformats.org/officeDocument/2006/relationships/image" Target="../media/image18.png"/><Relationship Id="rId14"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97.png"/><Relationship Id="rId3" Type="http://schemas.openxmlformats.org/officeDocument/2006/relationships/image" Target="../media/image9.png"/><Relationship Id="rId7" Type="http://schemas.openxmlformats.org/officeDocument/2006/relationships/image" Target="../media/image13.svg"/><Relationship Id="rId12" Type="http://schemas.openxmlformats.org/officeDocument/2006/relationships/image" Target="../media/image19.png"/><Relationship Id="rId2"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2.png"/><Relationship Id="rId5" Type="http://schemas.openxmlformats.org/officeDocument/2006/relationships/image" Target="../media/image96.png"/><Relationship Id="rId15" Type="http://schemas.openxmlformats.org/officeDocument/2006/relationships/image" Target="../media/image42.svg"/><Relationship Id="rId10" Type="http://schemas.openxmlformats.org/officeDocument/2006/relationships/image" Target="../media/image72.png"/><Relationship Id="rId4" Type="http://schemas.openxmlformats.org/officeDocument/2006/relationships/image" Target="../media/image10.svg"/><Relationship Id="rId9" Type="http://schemas.openxmlformats.org/officeDocument/2006/relationships/image" Target="../media/image21.svg"/><Relationship Id="rId14"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3.svg"/><Relationship Id="rId18" Type="http://schemas.openxmlformats.org/officeDocument/2006/relationships/image" Target="../media/image98.png"/><Relationship Id="rId3" Type="http://schemas.openxmlformats.org/officeDocument/2006/relationships/image" Target="../media/image9.png"/><Relationship Id="rId7" Type="http://schemas.openxmlformats.org/officeDocument/2006/relationships/image" Target="../media/image74.jpe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64.jpeg"/><Relationship Id="rId16"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5.svg"/><Relationship Id="rId11" Type="http://schemas.openxmlformats.org/officeDocument/2006/relationships/image" Target="../media/image42.svg"/><Relationship Id="rId5" Type="http://schemas.openxmlformats.org/officeDocument/2006/relationships/image" Target="../media/image14.png"/><Relationship Id="rId15" Type="http://schemas.openxmlformats.org/officeDocument/2006/relationships/image" Target="../media/image32.svg"/><Relationship Id="rId10" Type="http://schemas.openxmlformats.org/officeDocument/2006/relationships/image" Target="../media/image41.png"/><Relationship Id="rId4" Type="http://schemas.openxmlformats.org/officeDocument/2006/relationships/image" Target="../media/image10.svg"/><Relationship Id="rId9" Type="http://schemas.openxmlformats.org/officeDocument/2006/relationships/image" Target="../media/image19.png"/><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42.svg"/><Relationship Id="rId3" Type="http://schemas.openxmlformats.org/officeDocument/2006/relationships/image" Target="../media/image15.svg"/><Relationship Id="rId7" Type="http://schemas.openxmlformats.org/officeDocument/2006/relationships/image" Target="../media/image99.png"/><Relationship Id="rId12"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oleObject" Target="../embeddings/oleObject1.bin"/><Relationship Id="rId11" Type="http://schemas.openxmlformats.org/officeDocument/2006/relationships/image" Target="../media/image100.png"/><Relationship Id="rId5" Type="http://schemas.openxmlformats.org/officeDocument/2006/relationships/image" Target="../media/image22.png"/><Relationship Id="rId10" Type="http://schemas.openxmlformats.org/officeDocument/2006/relationships/image" Target="../media/image75.png"/><Relationship Id="rId4" Type="http://schemas.openxmlformats.org/officeDocument/2006/relationships/image" Target="../media/image93.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01.png"/><Relationship Id="rId18" Type="http://schemas.openxmlformats.org/officeDocument/2006/relationships/image" Target="../media/image72.png"/><Relationship Id="rId3" Type="http://schemas.openxmlformats.org/officeDocument/2006/relationships/image" Target="../media/image32.svg"/><Relationship Id="rId21" Type="http://schemas.openxmlformats.org/officeDocument/2006/relationships/image" Target="../media/image107.png"/><Relationship Id="rId7" Type="http://schemas.openxmlformats.org/officeDocument/2006/relationships/image" Target="../media/image15.svg"/><Relationship Id="rId12" Type="http://schemas.openxmlformats.org/officeDocument/2006/relationships/image" Target="../media/image42.svg"/><Relationship Id="rId17" Type="http://schemas.openxmlformats.org/officeDocument/2006/relationships/image" Target="../media/image104.svg"/><Relationship Id="rId2" Type="http://schemas.openxmlformats.org/officeDocument/2006/relationships/image" Target="../media/image31.png"/><Relationship Id="rId16" Type="http://schemas.openxmlformats.org/officeDocument/2006/relationships/image" Target="../media/image103.png"/><Relationship Id="rId20"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1.png"/><Relationship Id="rId5" Type="http://schemas.openxmlformats.org/officeDocument/2006/relationships/image" Target="../media/image10.svg"/><Relationship Id="rId15" Type="http://schemas.openxmlformats.org/officeDocument/2006/relationships/image" Target="../media/image102.png"/><Relationship Id="rId23" Type="http://schemas.openxmlformats.org/officeDocument/2006/relationships/image" Target="../media/image22.png"/><Relationship Id="rId10" Type="http://schemas.openxmlformats.org/officeDocument/2006/relationships/image" Target="../media/image4.png"/><Relationship Id="rId19" Type="http://schemas.openxmlformats.org/officeDocument/2006/relationships/image" Target="../media/image105.png"/><Relationship Id="rId4" Type="http://schemas.openxmlformats.org/officeDocument/2006/relationships/image" Target="../media/image9.png"/><Relationship Id="rId9" Type="http://schemas.openxmlformats.org/officeDocument/2006/relationships/image" Target="../media/image19.png"/><Relationship Id="rId14" Type="http://schemas.openxmlformats.org/officeDocument/2006/relationships/image" Target="../media/image2.png"/><Relationship Id="rId22" Type="http://schemas.openxmlformats.org/officeDocument/2006/relationships/image" Target="../media/image108.png"/></Relationships>
</file>

<file path=ppt/slides/_rels/slide23.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110.png"/><Relationship Id="rId18" Type="http://schemas.openxmlformats.org/officeDocument/2006/relationships/image" Target="../media/image112.png"/><Relationship Id="rId3" Type="http://schemas.openxmlformats.org/officeDocument/2006/relationships/image" Target="../media/image32.svg"/><Relationship Id="rId21" Type="http://schemas.openxmlformats.org/officeDocument/2006/relationships/image" Target="../media/image114.svg"/><Relationship Id="rId7" Type="http://schemas.openxmlformats.org/officeDocument/2006/relationships/image" Target="../media/image42.svg"/><Relationship Id="rId12" Type="http://schemas.openxmlformats.org/officeDocument/2006/relationships/image" Target="../media/image4.png"/><Relationship Id="rId17" Type="http://schemas.openxmlformats.org/officeDocument/2006/relationships/image" Target="../media/image15.svg"/><Relationship Id="rId2" Type="http://schemas.openxmlformats.org/officeDocument/2006/relationships/image" Target="../media/image31.png"/><Relationship Id="rId16" Type="http://schemas.openxmlformats.org/officeDocument/2006/relationships/image" Target="../media/image14.png"/><Relationship Id="rId20" Type="http://schemas.openxmlformats.org/officeDocument/2006/relationships/image" Target="../media/image113.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17.png"/><Relationship Id="rId5" Type="http://schemas.openxmlformats.org/officeDocument/2006/relationships/image" Target="../media/image10.svg"/><Relationship Id="rId15" Type="http://schemas.openxmlformats.org/officeDocument/2006/relationships/image" Target="../media/image107.png"/><Relationship Id="rId23" Type="http://schemas.openxmlformats.org/officeDocument/2006/relationships/image" Target="../media/image104.svg"/><Relationship Id="rId10" Type="http://schemas.openxmlformats.org/officeDocument/2006/relationships/image" Target="../media/image2.png"/><Relationship Id="rId19" Type="http://schemas.openxmlformats.org/officeDocument/2006/relationships/image" Target="../media/image72.png"/><Relationship Id="rId4" Type="http://schemas.openxmlformats.org/officeDocument/2006/relationships/image" Target="../media/image9.png"/><Relationship Id="rId9" Type="http://schemas.openxmlformats.org/officeDocument/2006/relationships/image" Target="../media/image101.png"/><Relationship Id="rId14" Type="http://schemas.openxmlformats.org/officeDocument/2006/relationships/image" Target="../media/image111.png"/><Relationship Id="rId22" Type="http://schemas.openxmlformats.org/officeDocument/2006/relationships/image" Target="../media/image103.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34.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100.png"/><Relationship Id="rId5" Type="http://schemas.openxmlformats.org/officeDocument/2006/relationships/image" Target="../media/image42.svg"/><Relationship Id="rId10" Type="http://schemas.openxmlformats.org/officeDocument/2006/relationships/image" Target="../media/image2.png"/><Relationship Id="rId4" Type="http://schemas.openxmlformats.org/officeDocument/2006/relationships/image" Target="../media/image41.png"/><Relationship Id="rId9" Type="http://schemas.openxmlformats.org/officeDocument/2006/relationships/image" Target="../media/image15.svg"/></Relationships>
</file>

<file path=ppt/slides/_rels/slide2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6.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14.png"/><Relationship Id="rId5" Type="http://schemas.openxmlformats.org/officeDocument/2006/relationships/image" Target="../media/image10.svg"/><Relationship Id="rId10" Type="http://schemas.openxmlformats.org/officeDocument/2006/relationships/image" Target="../media/image13.svg"/><Relationship Id="rId4" Type="http://schemas.openxmlformats.org/officeDocument/2006/relationships/image" Target="../media/image9.png"/><Relationship Id="rId9" Type="http://schemas.openxmlformats.org/officeDocument/2006/relationships/image" Target="../media/image12.pn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0.svg"/><Relationship Id="rId13" Type="http://schemas.openxmlformats.org/officeDocument/2006/relationships/image" Target="../media/image24.png"/><Relationship Id="rId18" Type="http://schemas.openxmlformats.org/officeDocument/2006/relationships/image" Target="../media/image29.svg"/><Relationship Id="rId3" Type="http://schemas.openxmlformats.org/officeDocument/2006/relationships/image" Target="../media/image15.svg"/><Relationship Id="rId21" Type="http://schemas.openxmlformats.org/officeDocument/2006/relationships/image" Target="../media/image32.svg"/><Relationship Id="rId7" Type="http://schemas.openxmlformats.org/officeDocument/2006/relationships/image" Target="../media/image9.png"/><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image" Target="../media/image14.png"/><Relationship Id="rId16" Type="http://schemas.openxmlformats.org/officeDocument/2006/relationships/image" Target="../media/image27.svg"/><Relationship Id="rId20"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2.png"/><Relationship Id="rId24" Type="http://schemas.openxmlformats.org/officeDocument/2006/relationships/image" Target="../media/image35.png"/><Relationship Id="rId5" Type="http://schemas.openxmlformats.org/officeDocument/2006/relationships/image" Target="../media/image18.png"/><Relationship Id="rId15" Type="http://schemas.openxmlformats.org/officeDocument/2006/relationships/image" Target="../media/image26.png"/><Relationship Id="rId23" Type="http://schemas.openxmlformats.org/officeDocument/2006/relationships/image" Target="../media/image34.png"/><Relationship Id="rId10" Type="http://schemas.openxmlformats.org/officeDocument/2006/relationships/image" Target="../media/image21.svg"/><Relationship Id="rId19" Type="http://schemas.openxmlformats.org/officeDocument/2006/relationships/image" Target="../media/image30.png"/><Relationship Id="rId4" Type="http://schemas.openxmlformats.org/officeDocument/2006/relationships/image" Target="../media/image2.png"/><Relationship Id="rId9" Type="http://schemas.openxmlformats.org/officeDocument/2006/relationships/image" Target="../media/image20.png"/><Relationship Id="rId14" Type="http://schemas.openxmlformats.org/officeDocument/2006/relationships/image" Target="../media/image25.svg"/><Relationship Id="rId22" Type="http://schemas.openxmlformats.org/officeDocument/2006/relationships/image" Target="../media/image33.png"/></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0.png"/><Relationship Id="rId18" Type="http://schemas.openxmlformats.org/officeDocument/2006/relationships/image" Target="../media/image35.png"/><Relationship Id="rId3" Type="http://schemas.openxmlformats.org/officeDocument/2006/relationships/image" Target="../media/image36.png"/><Relationship Id="rId7" Type="http://schemas.openxmlformats.org/officeDocument/2006/relationships/image" Target="../media/image23.png"/><Relationship Id="rId12" Type="http://schemas.openxmlformats.org/officeDocument/2006/relationships/image" Target="../media/image33.png"/><Relationship Id="rId17" Type="http://schemas.openxmlformats.org/officeDocument/2006/relationships/image" Target="../media/image30.png"/><Relationship Id="rId2" Type="http://schemas.openxmlformats.org/officeDocument/2006/relationships/image" Target="../media/image2.png"/><Relationship Id="rId16" Type="http://schemas.openxmlformats.org/officeDocument/2006/relationships/image" Target="../media/image25.svg"/><Relationship Id="rId20" Type="http://schemas.openxmlformats.org/officeDocument/2006/relationships/image" Target="../media/image10.sv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27.svg"/><Relationship Id="rId5" Type="http://schemas.openxmlformats.org/officeDocument/2006/relationships/image" Target="../media/image38.png"/><Relationship Id="rId15" Type="http://schemas.openxmlformats.org/officeDocument/2006/relationships/image" Target="../media/image24.png"/><Relationship Id="rId10" Type="http://schemas.openxmlformats.org/officeDocument/2006/relationships/image" Target="../media/image26.png"/><Relationship Id="rId19" Type="http://schemas.openxmlformats.org/officeDocument/2006/relationships/image" Target="../media/image9.png"/><Relationship Id="rId4" Type="http://schemas.openxmlformats.org/officeDocument/2006/relationships/image" Target="../media/image37.png"/><Relationship Id="rId9" Type="http://schemas.openxmlformats.org/officeDocument/2006/relationships/image" Target="../media/image29.svg"/><Relationship Id="rId14" Type="http://schemas.openxmlformats.org/officeDocument/2006/relationships/image" Target="../media/image21.svg"/></Relationships>
</file>

<file path=ppt/slides/_rels/slide6.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7.png"/><Relationship Id="rId3" Type="http://schemas.openxmlformats.org/officeDocument/2006/relationships/image" Target="../media/image12.png"/><Relationship Id="rId7" Type="http://schemas.openxmlformats.org/officeDocument/2006/relationships/image" Target="../media/image43.png"/><Relationship Id="rId12" Type="http://schemas.openxmlformats.org/officeDocument/2006/relationships/image" Target="../media/image2.png"/><Relationship Id="rId17" Type="http://schemas.openxmlformats.org/officeDocument/2006/relationships/image" Target="../media/image49.png"/><Relationship Id="rId2" Type="http://schemas.openxmlformats.org/officeDocument/2006/relationships/image" Target="../media/image40.jpeg"/><Relationship Id="rId16" Type="http://schemas.openxmlformats.org/officeDocument/2006/relationships/image" Target="../media/image32.svg"/><Relationship Id="rId1" Type="http://schemas.openxmlformats.org/officeDocument/2006/relationships/slideLayout" Target="../slideLayouts/slideLayout7.xml"/><Relationship Id="rId6" Type="http://schemas.openxmlformats.org/officeDocument/2006/relationships/image" Target="../media/image42.svg"/><Relationship Id="rId11" Type="http://schemas.openxmlformats.org/officeDocument/2006/relationships/image" Target="../media/image11.png"/><Relationship Id="rId5" Type="http://schemas.openxmlformats.org/officeDocument/2006/relationships/image" Target="../media/image41.png"/><Relationship Id="rId15" Type="http://schemas.openxmlformats.org/officeDocument/2006/relationships/image" Target="../media/image31.png"/><Relationship Id="rId10" Type="http://schemas.openxmlformats.org/officeDocument/2006/relationships/image" Target="../media/image46.png"/><Relationship Id="rId4" Type="http://schemas.openxmlformats.org/officeDocument/2006/relationships/image" Target="../media/image13.svg"/><Relationship Id="rId9" Type="http://schemas.openxmlformats.org/officeDocument/2006/relationships/image" Target="../media/image45.png"/><Relationship Id="rId14" Type="http://schemas.openxmlformats.org/officeDocument/2006/relationships/image" Target="../media/image48.png"/></Relationships>
</file>

<file path=ppt/slides/_rels/slide7.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2.png"/><Relationship Id="rId18" Type="http://schemas.openxmlformats.org/officeDocument/2006/relationships/image" Target="../media/image60.png"/><Relationship Id="rId3" Type="http://schemas.openxmlformats.org/officeDocument/2006/relationships/image" Target="../media/image15.svg"/><Relationship Id="rId21" Type="http://schemas.openxmlformats.org/officeDocument/2006/relationships/image" Target="../media/image63.png"/><Relationship Id="rId7" Type="http://schemas.openxmlformats.org/officeDocument/2006/relationships/image" Target="../media/image50.png"/><Relationship Id="rId12" Type="http://schemas.openxmlformats.org/officeDocument/2006/relationships/image" Target="../media/image55.jpeg"/><Relationship Id="rId17" Type="http://schemas.openxmlformats.org/officeDocument/2006/relationships/image" Target="../media/image59.svg"/><Relationship Id="rId2" Type="http://schemas.openxmlformats.org/officeDocument/2006/relationships/image" Target="../media/image14.png"/><Relationship Id="rId16" Type="http://schemas.openxmlformats.org/officeDocument/2006/relationships/image" Target="../media/image58.png"/><Relationship Id="rId20"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9.png"/><Relationship Id="rId11" Type="http://schemas.openxmlformats.org/officeDocument/2006/relationships/image" Target="../media/image54.jpeg"/><Relationship Id="rId5" Type="http://schemas.openxmlformats.org/officeDocument/2006/relationships/image" Target="../media/image13.svg"/><Relationship Id="rId15" Type="http://schemas.openxmlformats.org/officeDocument/2006/relationships/image" Target="../media/image57.svg"/><Relationship Id="rId10" Type="http://schemas.openxmlformats.org/officeDocument/2006/relationships/image" Target="../media/image53.svg"/><Relationship Id="rId19" Type="http://schemas.openxmlformats.org/officeDocument/2006/relationships/image" Target="../media/image61.svg"/><Relationship Id="rId4" Type="http://schemas.openxmlformats.org/officeDocument/2006/relationships/image" Target="../media/image12.png"/><Relationship Id="rId9" Type="http://schemas.openxmlformats.org/officeDocument/2006/relationships/image" Target="../media/image52.png"/><Relationship Id="rId14" Type="http://schemas.openxmlformats.org/officeDocument/2006/relationships/image" Target="../media/image56.png"/><Relationship Id="rId22"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4.jpeg"/><Relationship Id="rId3" Type="http://schemas.openxmlformats.org/officeDocument/2006/relationships/image" Target="../media/image18.png"/><Relationship Id="rId7" Type="http://schemas.openxmlformats.org/officeDocument/2006/relationships/image" Target="../media/image61.svg"/><Relationship Id="rId12" Type="http://schemas.openxmlformats.org/officeDocument/2006/relationships/image" Target="../media/image15.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4.png"/><Relationship Id="rId5" Type="http://schemas.openxmlformats.org/officeDocument/2006/relationships/image" Target="../media/image59.svg"/><Relationship Id="rId10" Type="http://schemas.openxmlformats.org/officeDocument/2006/relationships/image" Target="../media/image2.png"/><Relationship Id="rId4" Type="http://schemas.openxmlformats.org/officeDocument/2006/relationships/image" Target="../media/image58.png"/><Relationship Id="rId9" Type="http://schemas.openxmlformats.org/officeDocument/2006/relationships/image" Target="../media/image53.svg"/></Relationships>
</file>

<file path=ppt/slides/_rels/slide9.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13.svg"/><Relationship Id="rId3" Type="http://schemas.openxmlformats.org/officeDocument/2006/relationships/image" Target="../media/image40.jpeg"/><Relationship Id="rId7" Type="http://schemas.openxmlformats.org/officeDocument/2006/relationships/image" Target="../media/image68.jpeg"/><Relationship Id="rId12" Type="http://schemas.openxmlformats.org/officeDocument/2006/relationships/image" Target="../media/image12.png"/><Relationship Id="rId2" Type="http://schemas.openxmlformats.org/officeDocument/2006/relationships/image" Target="../media/image64.jpeg"/><Relationship Id="rId1" Type="http://schemas.openxmlformats.org/officeDocument/2006/relationships/slideLayout" Target="../slideLayouts/slideLayout7.xml"/><Relationship Id="rId6" Type="http://schemas.openxmlformats.org/officeDocument/2006/relationships/image" Target="../media/image67.jpeg"/><Relationship Id="rId11" Type="http://schemas.openxmlformats.org/officeDocument/2006/relationships/image" Target="../media/image2.png"/><Relationship Id="rId5" Type="http://schemas.openxmlformats.org/officeDocument/2006/relationships/image" Target="../media/image66.jpeg"/><Relationship Id="rId10" Type="http://schemas.openxmlformats.org/officeDocument/2006/relationships/image" Target="../media/image6.png"/><Relationship Id="rId4" Type="http://schemas.openxmlformats.org/officeDocument/2006/relationships/image" Target="../media/image65.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1810" y="1853066"/>
            <a:ext cx="5976380" cy="5989490"/>
            <a:chOff x="0" y="0"/>
            <a:chExt cx="2141800" cy="2146498"/>
          </a:xfrm>
        </p:grpSpPr>
        <p:sp>
          <p:nvSpPr>
            <p:cNvPr id="3" name="Freeform 3"/>
            <p:cNvSpPr/>
            <p:nvPr/>
          </p:nvSpPr>
          <p:spPr>
            <a:xfrm>
              <a:off x="0" y="0"/>
              <a:ext cx="2141800" cy="2146498"/>
            </a:xfrm>
            <a:custGeom>
              <a:avLst/>
              <a:gdLst/>
              <a:ahLst/>
              <a:cxnLst/>
              <a:rect l="l" t="t" r="r" b="b"/>
              <a:pathLst>
                <a:path w="2141800" h="2146498">
                  <a:moveTo>
                    <a:pt x="47931" y="0"/>
                  </a:moveTo>
                  <a:lnTo>
                    <a:pt x="2093869" y="0"/>
                  </a:lnTo>
                  <a:cubicBezTo>
                    <a:pt x="2106581" y="0"/>
                    <a:pt x="2118772" y="5050"/>
                    <a:pt x="2127761" y="14039"/>
                  </a:cubicBezTo>
                  <a:cubicBezTo>
                    <a:pt x="2136750" y="23027"/>
                    <a:pt x="2141800" y="35219"/>
                    <a:pt x="2141800" y="47931"/>
                  </a:cubicBezTo>
                  <a:lnTo>
                    <a:pt x="2141800" y="2098567"/>
                  </a:lnTo>
                  <a:cubicBezTo>
                    <a:pt x="2141800" y="2111279"/>
                    <a:pt x="2136750" y="2123471"/>
                    <a:pt x="2127761" y="2132460"/>
                  </a:cubicBezTo>
                  <a:cubicBezTo>
                    <a:pt x="2118772" y="2141448"/>
                    <a:pt x="2106581" y="2146498"/>
                    <a:pt x="2093869" y="2146498"/>
                  </a:cubicBezTo>
                  <a:lnTo>
                    <a:pt x="47931" y="2146498"/>
                  </a:lnTo>
                  <a:cubicBezTo>
                    <a:pt x="35219" y="2146498"/>
                    <a:pt x="23027" y="2141448"/>
                    <a:pt x="14039" y="2132460"/>
                  </a:cubicBezTo>
                  <a:cubicBezTo>
                    <a:pt x="5050" y="2123471"/>
                    <a:pt x="0" y="2111279"/>
                    <a:pt x="0" y="2098567"/>
                  </a:cubicBezTo>
                  <a:lnTo>
                    <a:pt x="0" y="47931"/>
                  </a:lnTo>
                  <a:cubicBezTo>
                    <a:pt x="0" y="35219"/>
                    <a:pt x="5050" y="23027"/>
                    <a:pt x="14039" y="14039"/>
                  </a:cubicBezTo>
                  <a:cubicBezTo>
                    <a:pt x="23027" y="5050"/>
                    <a:pt x="35219" y="0"/>
                    <a:pt x="47931" y="0"/>
                  </a:cubicBezTo>
                  <a:close/>
                </a:path>
              </a:pathLst>
            </a:custGeom>
            <a:solidFill>
              <a:srgbClr val="FFFFFF"/>
            </a:solidFill>
          </p:spPr>
          <p:txBody>
            <a:bodyPr/>
            <a:lstStyle/>
            <a:p>
              <a:endParaRPr lang="de-DE"/>
            </a:p>
          </p:txBody>
        </p:sp>
        <p:sp>
          <p:nvSpPr>
            <p:cNvPr id="4" name="TextBox 4"/>
            <p:cNvSpPr txBox="1"/>
            <p:nvPr/>
          </p:nvSpPr>
          <p:spPr>
            <a:xfrm>
              <a:off x="0" y="-38100"/>
              <a:ext cx="2141800" cy="2184598"/>
            </a:xfrm>
            <a:prstGeom prst="rect">
              <a:avLst/>
            </a:prstGeom>
          </p:spPr>
          <p:txBody>
            <a:bodyPr lIns="50800" tIns="50800" rIns="50800" bIns="50800" rtlCol="0" anchor="ctr"/>
            <a:lstStyle/>
            <a:p>
              <a:pPr algn="ctr">
                <a:lnSpc>
                  <a:spcPts val="1540"/>
                </a:lnSpc>
              </a:pPr>
              <a:endParaRPr/>
            </a:p>
          </p:txBody>
        </p:sp>
      </p:grpSp>
      <p:sp>
        <p:nvSpPr>
          <p:cNvPr id="5" name="Freeform 5"/>
          <p:cNvSpPr/>
          <p:nvPr/>
        </p:nvSpPr>
        <p:spPr>
          <a:xfrm>
            <a:off x="1295728" y="1853066"/>
            <a:ext cx="4968545" cy="4968545"/>
          </a:xfrm>
          <a:custGeom>
            <a:avLst/>
            <a:gdLst/>
            <a:ahLst/>
            <a:cxnLst/>
            <a:rect l="l" t="t" r="r" b="b"/>
            <a:pathLst>
              <a:path w="4968545" h="4968545">
                <a:moveTo>
                  <a:pt x="0" y="0"/>
                </a:moveTo>
                <a:lnTo>
                  <a:pt x="4968544" y="0"/>
                </a:lnTo>
                <a:lnTo>
                  <a:pt x="4968544" y="4968545"/>
                </a:lnTo>
                <a:lnTo>
                  <a:pt x="0" y="4968545"/>
                </a:lnTo>
                <a:lnTo>
                  <a:pt x="0" y="0"/>
                </a:lnTo>
                <a:close/>
              </a:path>
            </a:pathLst>
          </a:custGeom>
          <a:blipFill>
            <a:blip r:embed="rId2"/>
            <a:stretch>
              <a:fillRect/>
            </a:stretch>
          </a:blipFill>
        </p:spPr>
        <p:txBody>
          <a:bodyPr/>
          <a:lstStyle/>
          <a:p>
            <a:endParaRPr lang="de-DE"/>
          </a:p>
        </p:txBody>
      </p:sp>
      <p:grpSp>
        <p:nvGrpSpPr>
          <p:cNvPr id="6" name="Group 6"/>
          <p:cNvGrpSpPr/>
          <p:nvPr/>
        </p:nvGrpSpPr>
        <p:grpSpPr>
          <a:xfrm>
            <a:off x="108000" y="7296412"/>
            <a:ext cx="7337350" cy="3011735"/>
            <a:chOff x="0" y="0"/>
            <a:chExt cx="16678730" cy="6846058"/>
          </a:xfrm>
        </p:grpSpPr>
        <p:sp>
          <p:nvSpPr>
            <p:cNvPr id="7" name="Freeform 7"/>
            <p:cNvSpPr/>
            <p:nvPr/>
          </p:nvSpPr>
          <p:spPr>
            <a:xfrm>
              <a:off x="961909" y="544707"/>
              <a:ext cx="14754911" cy="4051628"/>
            </a:xfrm>
            <a:custGeom>
              <a:avLst/>
              <a:gdLst/>
              <a:ahLst/>
              <a:cxnLst/>
              <a:rect l="l" t="t" r="r" b="b"/>
              <a:pathLst>
                <a:path w="14754911" h="4051628">
                  <a:moveTo>
                    <a:pt x="193415" y="0"/>
                  </a:moveTo>
                  <a:lnTo>
                    <a:pt x="14561497" y="0"/>
                  </a:lnTo>
                  <a:cubicBezTo>
                    <a:pt x="14612793" y="0"/>
                    <a:pt x="14661988" y="20378"/>
                    <a:pt x="14698262" y="56650"/>
                  </a:cubicBezTo>
                  <a:cubicBezTo>
                    <a:pt x="14734534" y="92922"/>
                    <a:pt x="14754912" y="142118"/>
                    <a:pt x="14754912" y="193415"/>
                  </a:cubicBezTo>
                  <a:lnTo>
                    <a:pt x="14754912" y="3858213"/>
                  </a:lnTo>
                  <a:cubicBezTo>
                    <a:pt x="14754912" y="3965033"/>
                    <a:pt x="14668317" y="4051628"/>
                    <a:pt x="14561497" y="4051628"/>
                  </a:cubicBezTo>
                  <a:lnTo>
                    <a:pt x="193415" y="4051628"/>
                  </a:lnTo>
                  <a:cubicBezTo>
                    <a:pt x="86595" y="4051628"/>
                    <a:pt x="0" y="3965033"/>
                    <a:pt x="0" y="3858213"/>
                  </a:cubicBezTo>
                  <a:lnTo>
                    <a:pt x="0" y="193415"/>
                  </a:lnTo>
                  <a:cubicBezTo>
                    <a:pt x="0" y="86595"/>
                    <a:pt x="86595" y="0"/>
                    <a:pt x="193415" y="0"/>
                  </a:cubicBezTo>
                  <a:close/>
                </a:path>
              </a:pathLst>
            </a:custGeom>
            <a:solidFill>
              <a:srgbClr val="D9D9D9"/>
            </a:solidFill>
            <a:ln w="12700" cap="sq">
              <a:solidFill>
                <a:srgbClr val="000000"/>
              </a:solidFill>
              <a:prstDash val="solid"/>
              <a:miter/>
            </a:ln>
          </p:spPr>
          <p:txBody>
            <a:bodyPr/>
            <a:lstStyle/>
            <a:p>
              <a:endParaRPr lang="de-DE"/>
            </a:p>
          </p:txBody>
        </p:sp>
      </p:grpSp>
      <p:grpSp>
        <p:nvGrpSpPr>
          <p:cNvPr id="8" name="Group 8"/>
          <p:cNvGrpSpPr/>
          <p:nvPr/>
        </p:nvGrpSpPr>
        <p:grpSpPr>
          <a:xfrm>
            <a:off x="756000" y="8111886"/>
            <a:ext cx="5846972" cy="883375"/>
            <a:chOff x="0" y="0"/>
            <a:chExt cx="7795962" cy="1177833"/>
          </a:xfrm>
        </p:grpSpPr>
        <p:sp>
          <p:nvSpPr>
            <p:cNvPr id="9" name="TextBox 9"/>
            <p:cNvSpPr txBox="1"/>
            <p:nvPr/>
          </p:nvSpPr>
          <p:spPr>
            <a:xfrm>
              <a:off x="0" y="-66675"/>
              <a:ext cx="6581700" cy="468841"/>
            </a:xfrm>
            <a:prstGeom prst="rect">
              <a:avLst/>
            </a:prstGeom>
          </p:spPr>
          <p:txBody>
            <a:bodyPr lIns="0" tIns="0" rIns="0" bIns="0" rtlCol="0" anchor="t">
              <a:spAutoFit/>
            </a:bodyPr>
            <a:lstStyle/>
            <a:p>
              <a:pPr algn="l">
                <a:lnSpc>
                  <a:spcPts val="2800"/>
                </a:lnSpc>
              </a:pPr>
              <a:r>
                <a:rPr lang="en-US" sz="2000">
                  <a:solidFill>
                    <a:srgbClr val="000000"/>
                  </a:solidFill>
                  <a:latin typeface="Poppins"/>
                  <a:ea typeface="Poppins"/>
                  <a:cs typeface="Poppins"/>
                  <a:sym typeface="Poppins"/>
                </a:rPr>
                <a:t>Dieses Heft gehört: </a:t>
              </a:r>
            </a:p>
          </p:txBody>
        </p:sp>
        <p:sp>
          <p:nvSpPr>
            <p:cNvPr id="10" name="AutoShape 10"/>
            <p:cNvSpPr/>
            <p:nvPr/>
          </p:nvSpPr>
          <p:spPr>
            <a:xfrm>
              <a:off x="3290886" y="394667"/>
              <a:ext cx="4505041" cy="12700"/>
            </a:xfrm>
            <a:prstGeom prst="line">
              <a:avLst/>
            </a:prstGeom>
            <a:ln w="25400" cap="flat">
              <a:solidFill>
                <a:srgbClr val="000000"/>
              </a:solidFill>
              <a:prstDash val="solid"/>
              <a:headEnd type="none" w="sm" len="sm"/>
              <a:tailEnd type="none" w="sm" len="sm"/>
            </a:ln>
          </p:spPr>
          <p:txBody>
            <a:bodyPr/>
            <a:lstStyle/>
            <a:p>
              <a:endParaRPr lang="de-DE"/>
            </a:p>
          </p:txBody>
        </p:sp>
        <p:sp>
          <p:nvSpPr>
            <p:cNvPr id="11" name="TextBox 11"/>
            <p:cNvSpPr txBox="1"/>
            <p:nvPr/>
          </p:nvSpPr>
          <p:spPr>
            <a:xfrm>
              <a:off x="47747" y="696292"/>
              <a:ext cx="6581700" cy="468841"/>
            </a:xfrm>
            <a:prstGeom prst="rect">
              <a:avLst/>
            </a:prstGeom>
          </p:spPr>
          <p:txBody>
            <a:bodyPr lIns="0" tIns="0" rIns="0" bIns="0" rtlCol="0" anchor="t">
              <a:spAutoFit/>
            </a:bodyPr>
            <a:lstStyle/>
            <a:p>
              <a:pPr algn="l">
                <a:lnSpc>
                  <a:spcPts val="2800"/>
                </a:lnSpc>
              </a:pPr>
              <a:r>
                <a:rPr lang="en-US" sz="2000">
                  <a:solidFill>
                    <a:srgbClr val="000000"/>
                  </a:solidFill>
                  <a:latin typeface="Poppins"/>
                  <a:ea typeface="Poppins"/>
                  <a:cs typeface="Poppins"/>
                  <a:sym typeface="Poppins"/>
                </a:rPr>
                <a:t>Klasse: </a:t>
              </a:r>
            </a:p>
          </p:txBody>
        </p:sp>
        <p:sp>
          <p:nvSpPr>
            <p:cNvPr id="12" name="AutoShape 12"/>
            <p:cNvSpPr/>
            <p:nvPr/>
          </p:nvSpPr>
          <p:spPr>
            <a:xfrm>
              <a:off x="3290850" y="1152433"/>
              <a:ext cx="4505077" cy="12700"/>
            </a:xfrm>
            <a:prstGeom prst="line">
              <a:avLst/>
            </a:prstGeom>
            <a:ln w="25400" cap="flat">
              <a:solidFill>
                <a:srgbClr val="000000"/>
              </a:solidFill>
              <a:prstDash val="solid"/>
              <a:headEnd type="none" w="sm" len="sm"/>
              <a:tailEnd type="none" w="sm" len="sm"/>
            </a:ln>
          </p:spPr>
          <p:txBody>
            <a:bodyPr/>
            <a:lstStyle/>
            <a:p>
              <a:endParaRPr lang="de-DE"/>
            </a:p>
          </p:txBody>
        </p:sp>
      </p:grpSp>
      <p:sp>
        <p:nvSpPr>
          <p:cNvPr id="13" name="Freeform 13"/>
          <p:cNvSpPr/>
          <p:nvPr/>
        </p:nvSpPr>
        <p:spPr>
          <a:xfrm>
            <a:off x="341759" y="9936000"/>
            <a:ext cx="372147" cy="372147"/>
          </a:xfrm>
          <a:custGeom>
            <a:avLst/>
            <a:gdLst/>
            <a:ahLst/>
            <a:cxnLst/>
            <a:rect l="l" t="t" r="r" b="b"/>
            <a:pathLst>
              <a:path w="372147" h="372147">
                <a:moveTo>
                  <a:pt x="0" y="0"/>
                </a:moveTo>
                <a:lnTo>
                  <a:pt x="372146" y="0"/>
                </a:lnTo>
                <a:lnTo>
                  <a:pt x="372146" y="372147"/>
                </a:lnTo>
                <a:lnTo>
                  <a:pt x="0" y="372147"/>
                </a:lnTo>
                <a:lnTo>
                  <a:pt x="0" y="0"/>
                </a:lnTo>
                <a:close/>
              </a:path>
            </a:pathLst>
          </a:custGeom>
          <a:blipFill>
            <a:blip r:embed="rId3"/>
            <a:stretch>
              <a:fillRect/>
            </a:stretch>
          </a:blipFill>
        </p:spPr>
        <p:txBody>
          <a:bodyPr/>
          <a:lstStyle/>
          <a:p>
            <a:endParaRPr lang="de-DE"/>
          </a:p>
        </p:txBody>
      </p:sp>
      <p:sp>
        <p:nvSpPr>
          <p:cNvPr id="14" name="TextBox 14"/>
          <p:cNvSpPr txBox="1"/>
          <p:nvPr/>
        </p:nvSpPr>
        <p:spPr>
          <a:xfrm>
            <a:off x="878713" y="10035922"/>
            <a:ext cx="6163186"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Mitmachheft | Version 1.3                                                                   Lizenz: CC BY-SA 4.0 ISB (München)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86571" y="326240"/>
            <a:ext cx="6908729" cy="9720653"/>
            <a:chOff x="0" y="0"/>
            <a:chExt cx="2475933" cy="3483663"/>
          </a:xfrm>
        </p:grpSpPr>
        <p:sp>
          <p:nvSpPr>
            <p:cNvPr id="3" name="Freeform 3"/>
            <p:cNvSpPr/>
            <p:nvPr/>
          </p:nvSpPr>
          <p:spPr>
            <a:xfrm>
              <a:off x="0" y="0"/>
              <a:ext cx="2475933" cy="3483663"/>
            </a:xfrm>
            <a:custGeom>
              <a:avLst/>
              <a:gdLst/>
              <a:ahLst/>
              <a:cxnLst/>
              <a:rect l="l" t="t" r="r" b="b"/>
              <a:pathLst>
                <a:path w="2475933" h="3483663">
                  <a:moveTo>
                    <a:pt x="22412" y="0"/>
                  </a:moveTo>
                  <a:lnTo>
                    <a:pt x="2453521" y="0"/>
                  </a:lnTo>
                  <a:cubicBezTo>
                    <a:pt x="2459465" y="0"/>
                    <a:pt x="2465165" y="2361"/>
                    <a:pt x="2469368" y="6564"/>
                  </a:cubicBezTo>
                  <a:cubicBezTo>
                    <a:pt x="2473571" y="10767"/>
                    <a:pt x="2475933" y="16468"/>
                    <a:pt x="2475933" y="22412"/>
                  </a:cubicBezTo>
                  <a:lnTo>
                    <a:pt x="2475933" y="3461251"/>
                  </a:lnTo>
                  <a:cubicBezTo>
                    <a:pt x="2475933" y="3467195"/>
                    <a:pt x="2473571" y="3472895"/>
                    <a:pt x="2469368" y="3477098"/>
                  </a:cubicBezTo>
                  <a:cubicBezTo>
                    <a:pt x="2465165" y="3481301"/>
                    <a:pt x="2459465" y="3483663"/>
                    <a:pt x="2453521" y="3483663"/>
                  </a:cubicBezTo>
                  <a:lnTo>
                    <a:pt x="22412" y="3483663"/>
                  </a:lnTo>
                  <a:cubicBezTo>
                    <a:pt x="16468" y="3483663"/>
                    <a:pt x="10767" y="3481301"/>
                    <a:pt x="6564" y="3477098"/>
                  </a:cubicBezTo>
                  <a:cubicBezTo>
                    <a:pt x="2361" y="3472895"/>
                    <a:pt x="0" y="3467195"/>
                    <a:pt x="0" y="3461251"/>
                  </a:cubicBezTo>
                  <a:lnTo>
                    <a:pt x="0" y="22412"/>
                  </a:lnTo>
                  <a:cubicBezTo>
                    <a:pt x="0" y="16468"/>
                    <a:pt x="2361" y="10767"/>
                    <a:pt x="6564" y="6564"/>
                  </a:cubicBezTo>
                  <a:cubicBezTo>
                    <a:pt x="10767" y="2361"/>
                    <a:pt x="16468" y="0"/>
                    <a:pt x="22412"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75933" cy="3512238"/>
            </a:xfrm>
            <a:prstGeom prst="rect">
              <a:avLst/>
            </a:prstGeom>
          </p:spPr>
          <p:txBody>
            <a:bodyPr lIns="50800" tIns="50800" rIns="50800" bIns="50800" rtlCol="0" anchor="ctr"/>
            <a:lstStyle/>
            <a:p>
              <a:pPr algn="ctr">
                <a:lnSpc>
                  <a:spcPts val="1679"/>
                </a:lnSpc>
              </a:pPr>
              <a:endParaRPr/>
            </a:p>
          </p:txBody>
        </p:sp>
      </p:grpSp>
      <p:grpSp>
        <p:nvGrpSpPr>
          <p:cNvPr id="5" name="Group 5"/>
          <p:cNvGrpSpPr/>
          <p:nvPr/>
        </p:nvGrpSpPr>
        <p:grpSpPr>
          <a:xfrm>
            <a:off x="3065038" y="5521483"/>
            <a:ext cx="787351" cy="787351"/>
            <a:chOff x="0" y="0"/>
            <a:chExt cx="282169" cy="282169"/>
          </a:xfrm>
        </p:grpSpPr>
        <p:sp>
          <p:nvSpPr>
            <p:cNvPr id="6" name="Freeform 6"/>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7" name="TextBox 7"/>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868557" y="5972988"/>
            <a:ext cx="2130207" cy="335846"/>
            <a:chOff x="0" y="0"/>
            <a:chExt cx="763418" cy="120360"/>
          </a:xfrm>
        </p:grpSpPr>
        <p:sp>
          <p:nvSpPr>
            <p:cNvPr id="9" name="Freeform 9"/>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10" name="TextBox 10"/>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grpSp>
        <p:nvGrpSpPr>
          <p:cNvPr id="11" name="Group 11"/>
          <p:cNvGrpSpPr/>
          <p:nvPr/>
        </p:nvGrpSpPr>
        <p:grpSpPr>
          <a:xfrm>
            <a:off x="868557" y="5521483"/>
            <a:ext cx="2130207" cy="335846"/>
            <a:chOff x="0" y="0"/>
            <a:chExt cx="763418" cy="120360"/>
          </a:xfrm>
        </p:grpSpPr>
        <p:sp>
          <p:nvSpPr>
            <p:cNvPr id="12" name="Freeform 12"/>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13" name="TextBox 13"/>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14" name="AutoShape 14"/>
          <p:cNvSpPr/>
          <p:nvPr/>
        </p:nvSpPr>
        <p:spPr>
          <a:xfrm>
            <a:off x="959726" y="6239330"/>
            <a:ext cx="1947870" cy="0"/>
          </a:xfrm>
          <a:prstGeom prst="line">
            <a:avLst/>
          </a:prstGeom>
          <a:ln w="9525" cap="flat">
            <a:solidFill>
              <a:srgbClr val="000000"/>
            </a:solidFill>
            <a:prstDash val="solid"/>
            <a:headEnd type="none" w="sm" len="sm"/>
            <a:tailEnd type="none" w="sm" len="sm"/>
          </a:ln>
        </p:spPr>
        <p:txBody>
          <a:bodyPr/>
          <a:lstStyle/>
          <a:p>
            <a:endParaRPr lang="de-DE"/>
          </a:p>
        </p:txBody>
      </p:sp>
      <p:sp>
        <p:nvSpPr>
          <p:cNvPr id="15" name="TextBox 15"/>
          <p:cNvSpPr txBox="1"/>
          <p:nvPr/>
        </p:nvSpPr>
        <p:spPr>
          <a:xfrm>
            <a:off x="1195574" y="5571296"/>
            <a:ext cx="1424434" cy="207645"/>
          </a:xfrm>
          <a:prstGeom prst="rect">
            <a:avLst/>
          </a:prstGeom>
        </p:spPr>
        <p:txBody>
          <a:bodyPr lIns="0" tIns="0" rIns="0" bIns="0" rtlCol="0" anchor="t">
            <a:spAutoFit/>
          </a:bodyPr>
          <a:lstStyle/>
          <a:p>
            <a:pPr algn="ctr">
              <a:lnSpc>
                <a:spcPts val="1680"/>
              </a:lnSpc>
              <a:spcBef>
                <a:spcPct val="0"/>
              </a:spcBef>
            </a:pPr>
            <a:r>
              <a:rPr lang="en-US" sz="1200">
                <a:solidFill>
                  <a:srgbClr val="000000"/>
                </a:solidFill>
                <a:latin typeface="Poppins"/>
                <a:ea typeface="Poppins"/>
                <a:cs typeface="Poppins"/>
                <a:sym typeface="Poppins"/>
              </a:rPr>
              <a:t>im Internet suchen</a:t>
            </a:r>
          </a:p>
        </p:txBody>
      </p:sp>
      <p:grpSp>
        <p:nvGrpSpPr>
          <p:cNvPr id="16" name="Group 16"/>
          <p:cNvGrpSpPr/>
          <p:nvPr/>
        </p:nvGrpSpPr>
        <p:grpSpPr>
          <a:xfrm>
            <a:off x="1304700" y="8844047"/>
            <a:ext cx="2307896" cy="731691"/>
            <a:chOff x="0" y="0"/>
            <a:chExt cx="827098" cy="262222"/>
          </a:xfrm>
        </p:grpSpPr>
        <p:sp>
          <p:nvSpPr>
            <p:cNvPr id="17" name="Freeform 17"/>
            <p:cNvSpPr/>
            <p:nvPr/>
          </p:nvSpPr>
          <p:spPr>
            <a:xfrm>
              <a:off x="0" y="0"/>
              <a:ext cx="827098" cy="262222"/>
            </a:xfrm>
            <a:custGeom>
              <a:avLst/>
              <a:gdLst/>
              <a:ahLst/>
              <a:cxnLst/>
              <a:rect l="l" t="t" r="r" b="b"/>
              <a:pathLst>
                <a:path w="827098" h="262222">
                  <a:moveTo>
                    <a:pt x="67091" y="0"/>
                  </a:moveTo>
                  <a:lnTo>
                    <a:pt x="760007" y="0"/>
                  </a:lnTo>
                  <a:cubicBezTo>
                    <a:pt x="777800" y="0"/>
                    <a:pt x="794865" y="7068"/>
                    <a:pt x="807447" y="19650"/>
                  </a:cubicBezTo>
                  <a:cubicBezTo>
                    <a:pt x="820029" y="32232"/>
                    <a:pt x="827098" y="49297"/>
                    <a:pt x="827098" y="67091"/>
                  </a:cubicBezTo>
                  <a:lnTo>
                    <a:pt x="827098" y="195131"/>
                  </a:lnTo>
                  <a:cubicBezTo>
                    <a:pt x="827098" y="232184"/>
                    <a:pt x="797060" y="262222"/>
                    <a:pt x="760007" y="262222"/>
                  </a:cubicBezTo>
                  <a:lnTo>
                    <a:pt x="67091" y="262222"/>
                  </a:lnTo>
                  <a:cubicBezTo>
                    <a:pt x="30038" y="262222"/>
                    <a:pt x="0" y="232184"/>
                    <a:pt x="0" y="195131"/>
                  </a:cubicBezTo>
                  <a:lnTo>
                    <a:pt x="0" y="67091"/>
                  </a:lnTo>
                  <a:cubicBezTo>
                    <a:pt x="0" y="30038"/>
                    <a:pt x="30038" y="0"/>
                    <a:pt x="67091" y="0"/>
                  </a:cubicBezTo>
                  <a:close/>
                </a:path>
              </a:pathLst>
            </a:custGeom>
            <a:solidFill>
              <a:srgbClr val="FFFFFF"/>
            </a:solidFill>
            <a:ln w="9525" cap="sq">
              <a:solidFill>
                <a:srgbClr val="000000"/>
              </a:solidFill>
              <a:prstDash val="solid"/>
              <a:miter/>
            </a:ln>
          </p:spPr>
          <p:txBody>
            <a:bodyPr/>
            <a:lstStyle/>
            <a:p>
              <a:endParaRPr lang="de-DE"/>
            </a:p>
          </p:txBody>
        </p:sp>
        <p:sp>
          <p:nvSpPr>
            <p:cNvPr id="18" name="TextBox 18"/>
            <p:cNvSpPr txBox="1"/>
            <p:nvPr/>
          </p:nvSpPr>
          <p:spPr>
            <a:xfrm>
              <a:off x="0" y="-28575"/>
              <a:ext cx="827098" cy="290797"/>
            </a:xfrm>
            <a:prstGeom prst="rect">
              <a:avLst/>
            </a:prstGeom>
          </p:spPr>
          <p:txBody>
            <a:bodyPr lIns="50800" tIns="50800" rIns="50800" bIns="50800" rtlCol="0" anchor="ctr"/>
            <a:lstStyle/>
            <a:p>
              <a:pPr algn="ctr">
                <a:lnSpc>
                  <a:spcPts val="1679"/>
                </a:lnSpc>
              </a:pPr>
              <a:endParaRPr/>
            </a:p>
          </p:txBody>
        </p:sp>
      </p:grpSp>
      <p:sp>
        <p:nvSpPr>
          <p:cNvPr id="19" name="TextBox 19"/>
          <p:cNvSpPr txBox="1"/>
          <p:nvPr/>
        </p:nvSpPr>
        <p:spPr>
          <a:xfrm>
            <a:off x="1167144" y="8987007"/>
            <a:ext cx="2614217" cy="417195"/>
          </a:xfrm>
          <a:prstGeom prst="rect">
            <a:avLst/>
          </a:prstGeom>
        </p:spPr>
        <p:txBody>
          <a:bodyPr lIns="0" tIns="0" rIns="0" bIns="0" rtlCol="0" anchor="t">
            <a:spAutoFit/>
          </a:bodyPr>
          <a:lstStyle/>
          <a:p>
            <a:pPr algn="ctr">
              <a:lnSpc>
                <a:spcPts val="1680"/>
              </a:lnSpc>
            </a:pPr>
            <a:r>
              <a:rPr lang="en-US" sz="1200">
                <a:solidFill>
                  <a:srgbClr val="000000"/>
                </a:solidFill>
                <a:latin typeface="Poppins"/>
                <a:ea typeface="Poppins"/>
                <a:cs typeface="Poppins"/>
                <a:sym typeface="Poppins"/>
              </a:rPr>
              <a:t>Vergleiche deine Lösung </a:t>
            </a:r>
          </a:p>
          <a:p>
            <a:pPr algn="ctr">
              <a:lnSpc>
                <a:spcPts val="1680"/>
              </a:lnSpc>
              <a:spcBef>
                <a:spcPct val="0"/>
              </a:spcBef>
            </a:pPr>
            <a:r>
              <a:rPr lang="en-US" sz="1200">
                <a:solidFill>
                  <a:srgbClr val="000000"/>
                </a:solidFill>
                <a:latin typeface="Poppins"/>
                <a:ea typeface="Poppins"/>
                <a:cs typeface="Poppins"/>
                <a:sym typeface="Poppins"/>
              </a:rPr>
              <a:t>mit einem anderen Kind.</a:t>
            </a:r>
          </a:p>
        </p:txBody>
      </p:sp>
      <p:sp>
        <p:nvSpPr>
          <p:cNvPr id="20" name="Freeform 20"/>
          <p:cNvSpPr/>
          <p:nvPr/>
        </p:nvSpPr>
        <p:spPr>
          <a:xfrm>
            <a:off x="303999" y="10161193"/>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2"/>
            <a:stretch>
              <a:fillRect/>
            </a:stretch>
          </a:blipFill>
        </p:spPr>
        <p:txBody>
          <a:bodyPr/>
          <a:lstStyle/>
          <a:p>
            <a:endParaRPr lang="de-DE"/>
          </a:p>
        </p:txBody>
      </p:sp>
      <p:sp>
        <p:nvSpPr>
          <p:cNvPr id="21" name="TextBox 21"/>
          <p:cNvSpPr txBox="1"/>
          <p:nvPr/>
        </p:nvSpPr>
        <p:spPr>
          <a:xfrm>
            <a:off x="802792" y="10261115"/>
            <a:ext cx="3963404"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1.4 | Basis-Apps/Schuleigene Apps</a:t>
            </a:r>
          </a:p>
        </p:txBody>
      </p:sp>
      <p:sp>
        <p:nvSpPr>
          <p:cNvPr id="22" name="TextBox 22"/>
          <p:cNvSpPr txBox="1"/>
          <p:nvPr/>
        </p:nvSpPr>
        <p:spPr>
          <a:xfrm>
            <a:off x="5058831" y="10261115"/>
            <a:ext cx="2174073" cy="143727"/>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 Lizenz: CC BY-SA 4.0 ISB (München)</a:t>
            </a:r>
          </a:p>
        </p:txBody>
      </p:sp>
      <p:grpSp>
        <p:nvGrpSpPr>
          <p:cNvPr id="23" name="Group 23"/>
          <p:cNvGrpSpPr/>
          <p:nvPr/>
        </p:nvGrpSpPr>
        <p:grpSpPr>
          <a:xfrm>
            <a:off x="409161" y="326240"/>
            <a:ext cx="6886139" cy="1729478"/>
            <a:chOff x="0" y="0"/>
            <a:chExt cx="2476820" cy="622062"/>
          </a:xfrm>
        </p:grpSpPr>
        <p:sp>
          <p:nvSpPr>
            <p:cNvPr id="24" name="Freeform 24"/>
            <p:cNvSpPr/>
            <p:nvPr/>
          </p:nvSpPr>
          <p:spPr>
            <a:xfrm>
              <a:off x="0" y="0"/>
              <a:ext cx="2476820" cy="622062"/>
            </a:xfrm>
            <a:custGeom>
              <a:avLst/>
              <a:gdLst/>
              <a:ahLst/>
              <a:cxnLst/>
              <a:rect l="l" t="t" r="r" b="b"/>
              <a:pathLst>
                <a:path w="2476820" h="622062">
                  <a:moveTo>
                    <a:pt x="22486" y="0"/>
                  </a:moveTo>
                  <a:lnTo>
                    <a:pt x="2454334" y="0"/>
                  </a:lnTo>
                  <a:cubicBezTo>
                    <a:pt x="2466753" y="0"/>
                    <a:pt x="2476820" y="10067"/>
                    <a:pt x="2476820" y="22486"/>
                  </a:cubicBezTo>
                  <a:lnTo>
                    <a:pt x="2476820" y="599576"/>
                  </a:lnTo>
                  <a:cubicBezTo>
                    <a:pt x="2476820" y="611995"/>
                    <a:pt x="2466753" y="622062"/>
                    <a:pt x="2454334" y="622062"/>
                  </a:cubicBezTo>
                  <a:lnTo>
                    <a:pt x="22486" y="622062"/>
                  </a:lnTo>
                  <a:cubicBezTo>
                    <a:pt x="10067" y="622062"/>
                    <a:pt x="0" y="611995"/>
                    <a:pt x="0" y="599576"/>
                  </a:cubicBezTo>
                  <a:lnTo>
                    <a:pt x="0" y="22486"/>
                  </a:lnTo>
                  <a:cubicBezTo>
                    <a:pt x="0" y="10067"/>
                    <a:pt x="10067" y="0"/>
                    <a:pt x="2248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25" name="TextBox 25"/>
            <p:cNvSpPr txBox="1"/>
            <p:nvPr/>
          </p:nvSpPr>
          <p:spPr>
            <a:xfrm>
              <a:off x="0" y="-28575"/>
              <a:ext cx="2476820" cy="650637"/>
            </a:xfrm>
            <a:prstGeom prst="rect">
              <a:avLst/>
            </a:prstGeom>
          </p:spPr>
          <p:txBody>
            <a:bodyPr lIns="50616" tIns="50616" rIns="50616" bIns="50616" rtlCol="0" anchor="ctr"/>
            <a:lstStyle/>
            <a:p>
              <a:pPr algn="ctr">
                <a:lnSpc>
                  <a:spcPts val="1680"/>
                </a:lnSpc>
              </a:pPr>
              <a:endParaRPr/>
            </a:p>
          </p:txBody>
        </p:sp>
      </p:grpSp>
      <p:grpSp>
        <p:nvGrpSpPr>
          <p:cNvPr id="26" name="Group 26"/>
          <p:cNvGrpSpPr/>
          <p:nvPr/>
        </p:nvGrpSpPr>
        <p:grpSpPr>
          <a:xfrm>
            <a:off x="386571" y="326240"/>
            <a:ext cx="6890586" cy="1729478"/>
            <a:chOff x="0" y="0"/>
            <a:chExt cx="2478419" cy="622062"/>
          </a:xfrm>
        </p:grpSpPr>
        <p:sp>
          <p:nvSpPr>
            <p:cNvPr id="27" name="Freeform 27"/>
            <p:cNvSpPr/>
            <p:nvPr/>
          </p:nvSpPr>
          <p:spPr>
            <a:xfrm>
              <a:off x="0" y="0"/>
              <a:ext cx="2478419" cy="622062"/>
            </a:xfrm>
            <a:custGeom>
              <a:avLst/>
              <a:gdLst/>
              <a:ahLst/>
              <a:cxnLst/>
              <a:rect l="l" t="t" r="r" b="b"/>
              <a:pathLst>
                <a:path w="2478419" h="622062">
                  <a:moveTo>
                    <a:pt x="22471" y="0"/>
                  </a:moveTo>
                  <a:lnTo>
                    <a:pt x="2455948" y="0"/>
                  </a:lnTo>
                  <a:cubicBezTo>
                    <a:pt x="2468359" y="0"/>
                    <a:pt x="2478419" y="10061"/>
                    <a:pt x="2478419" y="22471"/>
                  </a:cubicBezTo>
                  <a:lnTo>
                    <a:pt x="2478419" y="599591"/>
                  </a:lnTo>
                  <a:cubicBezTo>
                    <a:pt x="2478419" y="612001"/>
                    <a:pt x="2468359" y="622062"/>
                    <a:pt x="2455948" y="622062"/>
                  </a:cubicBezTo>
                  <a:lnTo>
                    <a:pt x="22471" y="622062"/>
                  </a:lnTo>
                  <a:cubicBezTo>
                    <a:pt x="10061" y="622062"/>
                    <a:pt x="0" y="612001"/>
                    <a:pt x="0" y="599591"/>
                  </a:cubicBezTo>
                  <a:lnTo>
                    <a:pt x="0" y="22471"/>
                  </a:lnTo>
                  <a:cubicBezTo>
                    <a:pt x="0" y="10061"/>
                    <a:pt x="10061" y="0"/>
                    <a:pt x="22471"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28" name="TextBox 28"/>
            <p:cNvSpPr txBox="1"/>
            <p:nvPr/>
          </p:nvSpPr>
          <p:spPr>
            <a:xfrm>
              <a:off x="0" y="-28575"/>
              <a:ext cx="2478419" cy="650637"/>
            </a:xfrm>
            <a:prstGeom prst="rect">
              <a:avLst/>
            </a:prstGeom>
          </p:spPr>
          <p:txBody>
            <a:bodyPr lIns="50616" tIns="50616" rIns="50616" bIns="50616" rtlCol="0" anchor="ctr"/>
            <a:lstStyle/>
            <a:p>
              <a:pPr algn="ctr">
                <a:lnSpc>
                  <a:spcPts val="1680"/>
                </a:lnSpc>
              </a:pPr>
              <a:endParaRPr/>
            </a:p>
          </p:txBody>
        </p:sp>
      </p:grpSp>
      <p:grpSp>
        <p:nvGrpSpPr>
          <p:cNvPr id="29" name="Group 29"/>
          <p:cNvGrpSpPr/>
          <p:nvPr/>
        </p:nvGrpSpPr>
        <p:grpSpPr>
          <a:xfrm>
            <a:off x="395051" y="1796329"/>
            <a:ext cx="6889241" cy="313819"/>
            <a:chOff x="0" y="0"/>
            <a:chExt cx="2468948" cy="112466"/>
          </a:xfrm>
        </p:grpSpPr>
        <p:sp>
          <p:nvSpPr>
            <p:cNvPr id="30" name="Freeform 30"/>
            <p:cNvSpPr/>
            <p:nvPr/>
          </p:nvSpPr>
          <p:spPr>
            <a:xfrm>
              <a:off x="0" y="0"/>
              <a:ext cx="2468948" cy="112466"/>
            </a:xfrm>
            <a:custGeom>
              <a:avLst/>
              <a:gdLst/>
              <a:ahLst/>
              <a:cxnLst/>
              <a:rect l="l" t="t" r="r" b="b"/>
              <a:pathLst>
                <a:path w="2468948" h="112466">
                  <a:moveTo>
                    <a:pt x="0" y="0"/>
                  </a:moveTo>
                  <a:lnTo>
                    <a:pt x="2468948" y="0"/>
                  </a:lnTo>
                  <a:lnTo>
                    <a:pt x="2468948" y="112466"/>
                  </a:lnTo>
                  <a:lnTo>
                    <a:pt x="0" y="112466"/>
                  </a:lnTo>
                  <a:close/>
                </a:path>
              </a:pathLst>
            </a:custGeom>
            <a:solidFill>
              <a:srgbClr val="FFFFFF"/>
            </a:solidFill>
          </p:spPr>
          <p:txBody>
            <a:bodyPr/>
            <a:lstStyle/>
            <a:p>
              <a:endParaRPr lang="de-DE"/>
            </a:p>
          </p:txBody>
        </p:sp>
        <p:sp>
          <p:nvSpPr>
            <p:cNvPr id="31" name="TextBox 31"/>
            <p:cNvSpPr txBox="1"/>
            <p:nvPr/>
          </p:nvSpPr>
          <p:spPr>
            <a:xfrm>
              <a:off x="0" y="-28575"/>
              <a:ext cx="2468948" cy="141041"/>
            </a:xfrm>
            <a:prstGeom prst="rect">
              <a:avLst/>
            </a:prstGeom>
          </p:spPr>
          <p:txBody>
            <a:bodyPr lIns="50800" tIns="50800" rIns="50800" bIns="50800" rtlCol="0" anchor="ctr"/>
            <a:lstStyle/>
            <a:p>
              <a:pPr algn="ctr">
                <a:lnSpc>
                  <a:spcPts val="1679"/>
                </a:lnSpc>
              </a:pPr>
              <a:endParaRPr/>
            </a:p>
          </p:txBody>
        </p:sp>
      </p:grpSp>
      <p:grpSp>
        <p:nvGrpSpPr>
          <p:cNvPr id="32" name="Group 32"/>
          <p:cNvGrpSpPr/>
          <p:nvPr/>
        </p:nvGrpSpPr>
        <p:grpSpPr>
          <a:xfrm>
            <a:off x="4973779" y="4920224"/>
            <a:ext cx="2130207" cy="335846"/>
            <a:chOff x="0" y="0"/>
            <a:chExt cx="763418" cy="120360"/>
          </a:xfrm>
        </p:grpSpPr>
        <p:sp>
          <p:nvSpPr>
            <p:cNvPr id="33" name="Freeform 33"/>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34" name="TextBox 34"/>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grpSp>
        <p:nvGrpSpPr>
          <p:cNvPr id="35" name="Group 35"/>
          <p:cNvGrpSpPr/>
          <p:nvPr/>
        </p:nvGrpSpPr>
        <p:grpSpPr>
          <a:xfrm>
            <a:off x="4973779" y="4469967"/>
            <a:ext cx="2130207" cy="335846"/>
            <a:chOff x="0" y="0"/>
            <a:chExt cx="763418" cy="120360"/>
          </a:xfrm>
        </p:grpSpPr>
        <p:sp>
          <p:nvSpPr>
            <p:cNvPr id="36" name="Freeform 36"/>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37" name="TextBox 37"/>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38" name="TextBox 38"/>
          <p:cNvSpPr txBox="1"/>
          <p:nvPr/>
        </p:nvSpPr>
        <p:spPr>
          <a:xfrm>
            <a:off x="5191634" y="4541637"/>
            <a:ext cx="1601093" cy="207645"/>
          </a:xfrm>
          <a:prstGeom prst="rect">
            <a:avLst/>
          </a:prstGeom>
        </p:spPr>
        <p:txBody>
          <a:bodyPr lIns="0" tIns="0" rIns="0" bIns="0" rtlCol="0" anchor="t">
            <a:spAutoFit/>
          </a:bodyPr>
          <a:lstStyle/>
          <a:p>
            <a:pPr algn="ctr">
              <a:lnSpc>
                <a:spcPts val="1680"/>
              </a:lnSpc>
              <a:spcBef>
                <a:spcPct val="0"/>
              </a:spcBef>
            </a:pPr>
            <a:r>
              <a:rPr lang="en-US" sz="1200">
                <a:solidFill>
                  <a:srgbClr val="000000"/>
                </a:solidFill>
                <a:latin typeface="Poppins"/>
                <a:ea typeface="Poppins"/>
                <a:cs typeface="Poppins"/>
                <a:sym typeface="Poppins"/>
              </a:rPr>
              <a:t>Einstellungen ändern</a:t>
            </a:r>
          </a:p>
        </p:txBody>
      </p:sp>
      <p:sp>
        <p:nvSpPr>
          <p:cNvPr id="39" name="TextBox 39"/>
          <p:cNvSpPr txBox="1"/>
          <p:nvPr/>
        </p:nvSpPr>
        <p:spPr>
          <a:xfrm>
            <a:off x="5393743" y="4934477"/>
            <a:ext cx="1196876" cy="25971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Poppins"/>
                <a:ea typeface="Poppins"/>
                <a:cs typeface="Poppins"/>
                <a:sym typeface="Poppins"/>
              </a:rPr>
              <a:t>Einstellungen</a:t>
            </a:r>
          </a:p>
        </p:txBody>
      </p:sp>
      <p:sp>
        <p:nvSpPr>
          <p:cNvPr id="40" name="Freeform 40"/>
          <p:cNvSpPr/>
          <p:nvPr/>
        </p:nvSpPr>
        <p:spPr>
          <a:xfrm>
            <a:off x="3935201" y="4380037"/>
            <a:ext cx="999703" cy="965963"/>
          </a:xfrm>
          <a:custGeom>
            <a:avLst/>
            <a:gdLst/>
            <a:ahLst/>
            <a:cxnLst/>
            <a:rect l="l" t="t" r="r" b="b"/>
            <a:pathLst>
              <a:path w="999703" h="965963">
                <a:moveTo>
                  <a:pt x="0" y="0"/>
                </a:moveTo>
                <a:lnTo>
                  <a:pt x="999703" y="0"/>
                </a:lnTo>
                <a:lnTo>
                  <a:pt x="999703" y="965963"/>
                </a:lnTo>
                <a:lnTo>
                  <a:pt x="0" y="965963"/>
                </a:lnTo>
                <a:lnTo>
                  <a:pt x="0" y="0"/>
                </a:lnTo>
                <a:close/>
              </a:path>
            </a:pathLst>
          </a:custGeom>
          <a:blipFill>
            <a:blip r:embed="rId3"/>
            <a:stretch>
              <a:fillRect/>
            </a:stretch>
          </a:blipFill>
        </p:spPr>
        <p:txBody>
          <a:bodyPr/>
          <a:lstStyle/>
          <a:p>
            <a:endParaRPr lang="de-DE"/>
          </a:p>
        </p:txBody>
      </p:sp>
      <p:sp>
        <p:nvSpPr>
          <p:cNvPr id="41" name="Freeform 41"/>
          <p:cNvSpPr/>
          <p:nvPr/>
        </p:nvSpPr>
        <p:spPr>
          <a:xfrm>
            <a:off x="4950997" y="355599"/>
            <a:ext cx="1892393" cy="1706709"/>
          </a:xfrm>
          <a:custGeom>
            <a:avLst/>
            <a:gdLst/>
            <a:ahLst/>
            <a:cxnLst/>
            <a:rect l="l" t="t" r="r" b="b"/>
            <a:pathLst>
              <a:path w="1892393" h="1706709">
                <a:moveTo>
                  <a:pt x="0" y="0"/>
                </a:moveTo>
                <a:lnTo>
                  <a:pt x="1892393" y="0"/>
                </a:lnTo>
                <a:lnTo>
                  <a:pt x="1892393" y="1706709"/>
                </a:lnTo>
                <a:lnTo>
                  <a:pt x="0" y="1706709"/>
                </a:lnTo>
                <a:lnTo>
                  <a:pt x="0" y="0"/>
                </a:lnTo>
                <a:close/>
              </a:path>
            </a:pathLst>
          </a:custGeom>
          <a:blipFill>
            <a:blip r:embed="rId4"/>
            <a:stretch>
              <a:fillRect/>
            </a:stretch>
          </a:blipFill>
        </p:spPr>
        <p:txBody>
          <a:bodyPr/>
          <a:lstStyle/>
          <a:p>
            <a:endParaRPr lang="de-DE"/>
          </a:p>
        </p:txBody>
      </p:sp>
      <p:sp>
        <p:nvSpPr>
          <p:cNvPr id="42" name="Freeform 42"/>
          <p:cNvSpPr/>
          <p:nvPr/>
        </p:nvSpPr>
        <p:spPr>
          <a:xfrm>
            <a:off x="5318913" y="965525"/>
            <a:ext cx="391976" cy="380952"/>
          </a:xfrm>
          <a:custGeom>
            <a:avLst/>
            <a:gdLst/>
            <a:ahLst/>
            <a:cxnLst/>
            <a:rect l="l" t="t" r="r" b="b"/>
            <a:pathLst>
              <a:path w="391976" h="380952">
                <a:moveTo>
                  <a:pt x="0" y="0"/>
                </a:moveTo>
                <a:lnTo>
                  <a:pt x="391977" y="0"/>
                </a:lnTo>
                <a:lnTo>
                  <a:pt x="391977" y="380952"/>
                </a:lnTo>
                <a:lnTo>
                  <a:pt x="0" y="380952"/>
                </a:lnTo>
                <a:lnTo>
                  <a:pt x="0" y="0"/>
                </a:lnTo>
                <a:close/>
              </a:path>
            </a:pathLst>
          </a:custGeom>
          <a:blipFill>
            <a:blip r:embed="rId5"/>
            <a:stretch>
              <a:fillRect/>
            </a:stretch>
          </a:blipFill>
        </p:spPr>
        <p:txBody>
          <a:bodyPr/>
          <a:lstStyle/>
          <a:p>
            <a:endParaRPr lang="de-DE"/>
          </a:p>
        </p:txBody>
      </p:sp>
      <p:sp>
        <p:nvSpPr>
          <p:cNvPr id="43" name="Freeform 43"/>
          <p:cNvSpPr/>
          <p:nvPr/>
        </p:nvSpPr>
        <p:spPr>
          <a:xfrm>
            <a:off x="6263255" y="730232"/>
            <a:ext cx="322057" cy="470585"/>
          </a:xfrm>
          <a:custGeom>
            <a:avLst/>
            <a:gdLst/>
            <a:ahLst/>
            <a:cxnLst/>
            <a:rect l="l" t="t" r="r" b="b"/>
            <a:pathLst>
              <a:path w="322057" h="470585">
                <a:moveTo>
                  <a:pt x="0" y="0"/>
                </a:moveTo>
                <a:lnTo>
                  <a:pt x="322057" y="0"/>
                </a:lnTo>
                <a:lnTo>
                  <a:pt x="322057" y="470585"/>
                </a:lnTo>
                <a:lnTo>
                  <a:pt x="0" y="470585"/>
                </a:lnTo>
                <a:lnTo>
                  <a:pt x="0" y="0"/>
                </a:lnTo>
                <a:close/>
              </a:path>
            </a:pathLst>
          </a:custGeom>
          <a:blipFill>
            <a:blip r:embed="rId6"/>
            <a:stretch>
              <a:fillRect/>
            </a:stretch>
          </a:blipFill>
        </p:spPr>
        <p:txBody>
          <a:bodyPr/>
          <a:lstStyle/>
          <a:p>
            <a:endParaRPr lang="de-DE"/>
          </a:p>
        </p:txBody>
      </p:sp>
      <p:sp>
        <p:nvSpPr>
          <p:cNvPr id="44" name="Freeform 44"/>
          <p:cNvSpPr/>
          <p:nvPr/>
        </p:nvSpPr>
        <p:spPr>
          <a:xfrm>
            <a:off x="5832064" y="1078036"/>
            <a:ext cx="470975" cy="466560"/>
          </a:xfrm>
          <a:custGeom>
            <a:avLst/>
            <a:gdLst/>
            <a:ahLst/>
            <a:cxnLst/>
            <a:rect l="l" t="t" r="r" b="b"/>
            <a:pathLst>
              <a:path w="470975" h="466560">
                <a:moveTo>
                  <a:pt x="0" y="0"/>
                </a:moveTo>
                <a:lnTo>
                  <a:pt x="470975" y="0"/>
                </a:lnTo>
                <a:lnTo>
                  <a:pt x="470975" y="466560"/>
                </a:lnTo>
                <a:lnTo>
                  <a:pt x="0" y="466560"/>
                </a:lnTo>
                <a:lnTo>
                  <a:pt x="0" y="0"/>
                </a:lnTo>
                <a:close/>
              </a:path>
            </a:pathLst>
          </a:custGeom>
          <a:blipFill>
            <a:blip r:embed="rId7"/>
            <a:stretch>
              <a:fillRect/>
            </a:stretch>
          </a:blipFill>
        </p:spPr>
        <p:txBody>
          <a:bodyPr/>
          <a:lstStyle/>
          <a:p>
            <a:endParaRPr lang="de-DE"/>
          </a:p>
        </p:txBody>
      </p:sp>
      <p:sp>
        <p:nvSpPr>
          <p:cNvPr id="45" name="Freeform 45"/>
          <p:cNvSpPr/>
          <p:nvPr/>
        </p:nvSpPr>
        <p:spPr>
          <a:xfrm>
            <a:off x="5710890" y="606953"/>
            <a:ext cx="488622" cy="461137"/>
          </a:xfrm>
          <a:custGeom>
            <a:avLst/>
            <a:gdLst/>
            <a:ahLst/>
            <a:cxnLst/>
            <a:rect l="l" t="t" r="r" b="b"/>
            <a:pathLst>
              <a:path w="488622" h="461137">
                <a:moveTo>
                  <a:pt x="0" y="0"/>
                </a:moveTo>
                <a:lnTo>
                  <a:pt x="488622" y="0"/>
                </a:lnTo>
                <a:lnTo>
                  <a:pt x="488622" y="461136"/>
                </a:lnTo>
                <a:lnTo>
                  <a:pt x="0" y="461136"/>
                </a:lnTo>
                <a:lnTo>
                  <a:pt x="0" y="0"/>
                </a:lnTo>
                <a:close/>
              </a:path>
            </a:pathLst>
          </a:custGeom>
          <a:blipFill>
            <a:blip r:embed="rId8"/>
            <a:stretch>
              <a:fillRect/>
            </a:stretch>
          </a:blipFill>
        </p:spPr>
        <p:txBody>
          <a:bodyPr/>
          <a:lstStyle/>
          <a:p>
            <a:endParaRPr lang="de-DE"/>
          </a:p>
        </p:txBody>
      </p:sp>
      <p:sp>
        <p:nvSpPr>
          <p:cNvPr id="46" name="TextBox 46"/>
          <p:cNvSpPr txBox="1"/>
          <p:nvPr/>
        </p:nvSpPr>
        <p:spPr>
          <a:xfrm>
            <a:off x="803984" y="529974"/>
            <a:ext cx="6250973" cy="1048637"/>
          </a:xfrm>
          <a:prstGeom prst="rect">
            <a:avLst/>
          </a:prstGeom>
        </p:spPr>
        <p:txBody>
          <a:bodyPr lIns="0" tIns="0" rIns="0" bIns="0" rtlCol="0" anchor="t">
            <a:spAutoFit/>
          </a:bodyPr>
          <a:lstStyle/>
          <a:p>
            <a:pPr algn="l">
              <a:lnSpc>
                <a:spcPts val="4149"/>
              </a:lnSpc>
            </a:pPr>
            <a:r>
              <a:rPr lang="en-US" sz="3400">
                <a:solidFill>
                  <a:srgbClr val="FFFFFF"/>
                </a:solidFill>
                <a:latin typeface="Lexend Deca Medium"/>
                <a:ea typeface="Lexend Deca Medium"/>
                <a:cs typeface="Lexend Deca Medium"/>
                <a:sym typeface="Lexend Deca"/>
              </a:rPr>
              <a:t>Basis-Apps </a:t>
            </a:r>
          </a:p>
          <a:p>
            <a:pPr algn="l">
              <a:lnSpc>
                <a:spcPts val="4149"/>
              </a:lnSpc>
            </a:pPr>
            <a:r>
              <a:rPr lang="en-US" sz="3400">
                <a:solidFill>
                  <a:srgbClr val="FFFFFF"/>
                </a:solidFill>
                <a:latin typeface="Lexend Deca Medium"/>
                <a:ea typeface="Lexend Deca Medium"/>
                <a:cs typeface="Lexend Deca Medium"/>
                <a:sym typeface="Lexend Deca"/>
              </a:rPr>
              <a:t>auf dem Tablet</a:t>
            </a:r>
          </a:p>
        </p:txBody>
      </p:sp>
      <p:grpSp>
        <p:nvGrpSpPr>
          <p:cNvPr id="47" name="Group 47"/>
          <p:cNvGrpSpPr/>
          <p:nvPr/>
        </p:nvGrpSpPr>
        <p:grpSpPr>
          <a:xfrm>
            <a:off x="3065038" y="7308959"/>
            <a:ext cx="787351" cy="787351"/>
            <a:chOff x="0" y="0"/>
            <a:chExt cx="282169" cy="282169"/>
          </a:xfrm>
        </p:grpSpPr>
        <p:sp>
          <p:nvSpPr>
            <p:cNvPr id="48" name="Freeform 48"/>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49" name="TextBox 49"/>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50" name="Group 50"/>
          <p:cNvGrpSpPr/>
          <p:nvPr/>
        </p:nvGrpSpPr>
        <p:grpSpPr>
          <a:xfrm>
            <a:off x="868557" y="7308959"/>
            <a:ext cx="2130207" cy="335846"/>
            <a:chOff x="0" y="0"/>
            <a:chExt cx="763418" cy="120360"/>
          </a:xfrm>
        </p:grpSpPr>
        <p:sp>
          <p:nvSpPr>
            <p:cNvPr id="51" name="Freeform 51"/>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52" name="TextBox 52"/>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53" name="TextBox 53"/>
          <p:cNvSpPr txBox="1"/>
          <p:nvPr/>
        </p:nvSpPr>
        <p:spPr>
          <a:xfrm>
            <a:off x="1278445" y="7358773"/>
            <a:ext cx="1310432" cy="207645"/>
          </a:xfrm>
          <a:prstGeom prst="rect">
            <a:avLst/>
          </a:prstGeom>
        </p:spPr>
        <p:txBody>
          <a:bodyPr lIns="0" tIns="0" rIns="0" bIns="0" rtlCol="0" anchor="t">
            <a:spAutoFit/>
          </a:bodyPr>
          <a:lstStyle/>
          <a:p>
            <a:pPr algn="ctr">
              <a:lnSpc>
                <a:spcPts val="1680"/>
              </a:lnSpc>
              <a:spcBef>
                <a:spcPct val="0"/>
              </a:spcBef>
            </a:pPr>
            <a:r>
              <a:rPr lang="en-US" sz="1200">
                <a:solidFill>
                  <a:srgbClr val="000000"/>
                </a:solidFill>
                <a:latin typeface="Poppins"/>
                <a:ea typeface="Poppins"/>
                <a:cs typeface="Poppins"/>
                <a:sym typeface="Poppins"/>
              </a:rPr>
              <a:t>Fotos anschauen</a:t>
            </a:r>
          </a:p>
        </p:txBody>
      </p:sp>
      <p:grpSp>
        <p:nvGrpSpPr>
          <p:cNvPr id="54" name="Group 54"/>
          <p:cNvGrpSpPr/>
          <p:nvPr/>
        </p:nvGrpSpPr>
        <p:grpSpPr>
          <a:xfrm>
            <a:off x="868557" y="7759106"/>
            <a:ext cx="2130207" cy="335846"/>
            <a:chOff x="0" y="0"/>
            <a:chExt cx="763418" cy="120360"/>
          </a:xfrm>
        </p:grpSpPr>
        <p:sp>
          <p:nvSpPr>
            <p:cNvPr id="55" name="Freeform 55"/>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56" name="TextBox 56"/>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57" name="AutoShape 57"/>
          <p:cNvSpPr/>
          <p:nvPr/>
        </p:nvSpPr>
        <p:spPr>
          <a:xfrm>
            <a:off x="951369" y="8010609"/>
            <a:ext cx="1947870" cy="0"/>
          </a:xfrm>
          <a:prstGeom prst="line">
            <a:avLst/>
          </a:prstGeom>
          <a:ln w="9525" cap="flat">
            <a:solidFill>
              <a:srgbClr val="000000"/>
            </a:solidFill>
            <a:prstDash val="solid"/>
            <a:headEnd type="none" w="sm" len="sm"/>
            <a:tailEnd type="none" w="sm" len="sm"/>
          </a:ln>
        </p:spPr>
        <p:txBody>
          <a:bodyPr/>
          <a:lstStyle/>
          <a:p>
            <a:endParaRPr lang="de-DE"/>
          </a:p>
        </p:txBody>
      </p:sp>
      <p:grpSp>
        <p:nvGrpSpPr>
          <p:cNvPr id="58" name="Group 58"/>
          <p:cNvGrpSpPr/>
          <p:nvPr/>
        </p:nvGrpSpPr>
        <p:grpSpPr>
          <a:xfrm>
            <a:off x="4085011" y="6485405"/>
            <a:ext cx="787351" cy="787351"/>
            <a:chOff x="0" y="0"/>
            <a:chExt cx="282169" cy="282169"/>
          </a:xfrm>
        </p:grpSpPr>
        <p:sp>
          <p:nvSpPr>
            <p:cNvPr id="59" name="Freeform 59"/>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60" name="TextBox 60"/>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61" name="Group 61"/>
          <p:cNvGrpSpPr/>
          <p:nvPr/>
        </p:nvGrpSpPr>
        <p:grpSpPr>
          <a:xfrm>
            <a:off x="4924750" y="6485405"/>
            <a:ext cx="2130207" cy="335846"/>
            <a:chOff x="0" y="0"/>
            <a:chExt cx="763418" cy="120360"/>
          </a:xfrm>
        </p:grpSpPr>
        <p:sp>
          <p:nvSpPr>
            <p:cNvPr id="62" name="Freeform 62"/>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63" name="TextBox 63"/>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64" name="TextBox 64"/>
          <p:cNvSpPr txBox="1"/>
          <p:nvPr/>
        </p:nvSpPr>
        <p:spPr>
          <a:xfrm>
            <a:off x="5411091" y="6535842"/>
            <a:ext cx="1130498" cy="207645"/>
          </a:xfrm>
          <a:prstGeom prst="rect">
            <a:avLst/>
          </a:prstGeom>
        </p:spPr>
        <p:txBody>
          <a:bodyPr lIns="0" tIns="0" rIns="0" bIns="0" rtlCol="0" anchor="t">
            <a:spAutoFit/>
          </a:bodyPr>
          <a:lstStyle/>
          <a:p>
            <a:pPr algn="ctr">
              <a:lnSpc>
                <a:spcPts val="1680"/>
              </a:lnSpc>
              <a:spcBef>
                <a:spcPct val="0"/>
              </a:spcBef>
            </a:pPr>
            <a:r>
              <a:rPr lang="en-US" sz="1200">
                <a:solidFill>
                  <a:srgbClr val="000000"/>
                </a:solidFill>
                <a:latin typeface="Poppins"/>
                <a:ea typeface="Poppins"/>
                <a:cs typeface="Poppins"/>
                <a:sym typeface="Poppins"/>
              </a:rPr>
              <a:t>Fotos machen </a:t>
            </a:r>
          </a:p>
        </p:txBody>
      </p:sp>
      <p:grpSp>
        <p:nvGrpSpPr>
          <p:cNvPr id="65" name="Group 65"/>
          <p:cNvGrpSpPr/>
          <p:nvPr/>
        </p:nvGrpSpPr>
        <p:grpSpPr>
          <a:xfrm>
            <a:off x="4924750" y="6938577"/>
            <a:ext cx="2130207" cy="335846"/>
            <a:chOff x="0" y="0"/>
            <a:chExt cx="763418" cy="120360"/>
          </a:xfrm>
        </p:grpSpPr>
        <p:sp>
          <p:nvSpPr>
            <p:cNvPr id="66" name="Freeform 66"/>
            <p:cNvSpPr/>
            <p:nvPr/>
          </p:nvSpPr>
          <p:spPr>
            <a:xfrm>
              <a:off x="0" y="0"/>
              <a:ext cx="763418" cy="120360"/>
            </a:xfrm>
            <a:custGeom>
              <a:avLst/>
              <a:gdLst/>
              <a:ahLst/>
              <a:cxnLst/>
              <a:rect l="l" t="t" r="r" b="b"/>
              <a:pathLst>
                <a:path w="763418" h="120360">
                  <a:moveTo>
                    <a:pt x="0" y="0"/>
                  </a:moveTo>
                  <a:lnTo>
                    <a:pt x="763418" y="0"/>
                  </a:lnTo>
                  <a:lnTo>
                    <a:pt x="763418" y="120360"/>
                  </a:lnTo>
                  <a:lnTo>
                    <a:pt x="0" y="120360"/>
                  </a:lnTo>
                  <a:close/>
                </a:path>
              </a:pathLst>
            </a:custGeom>
            <a:solidFill>
              <a:srgbClr val="FFFFFF"/>
            </a:solidFill>
            <a:ln w="9525" cap="sq">
              <a:solidFill>
                <a:srgbClr val="000000"/>
              </a:solidFill>
              <a:prstDash val="solid"/>
              <a:miter/>
            </a:ln>
          </p:spPr>
          <p:txBody>
            <a:bodyPr/>
            <a:lstStyle/>
            <a:p>
              <a:endParaRPr lang="de-DE"/>
            </a:p>
          </p:txBody>
        </p:sp>
        <p:sp>
          <p:nvSpPr>
            <p:cNvPr id="67" name="TextBox 67"/>
            <p:cNvSpPr txBox="1"/>
            <p:nvPr/>
          </p:nvSpPr>
          <p:spPr>
            <a:xfrm>
              <a:off x="0" y="-28575"/>
              <a:ext cx="763418" cy="148935"/>
            </a:xfrm>
            <a:prstGeom prst="rect">
              <a:avLst/>
            </a:prstGeom>
          </p:spPr>
          <p:txBody>
            <a:bodyPr lIns="50800" tIns="50800" rIns="50800" bIns="50800" rtlCol="0" anchor="ctr"/>
            <a:lstStyle/>
            <a:p>
              <a:pPr algn="ctr">
                <a:lnSpc>
                  <a:spcPts val="1679"/>
                </a:lnSpc>
              </a:pPr>
              <a:endParaRPr/>
            </a:p>
          </p:txBody>
        </p:sp>
      </p:grpSp>
      <p:sp>
        <p:nvSpPr>
          <p:cNvPr id="68" name="AutoShape 68"/>
          <p:cNvSpPr/>
          <p:nvPr/>
        </p:nvSpPr>
        <p:spPr>
          <a:xfrm>
            <a:off x="5000070" y="7195518"/>
            <a:ext cx="1947870" cy="0"/>
          </a:xfrm>
          <a:prstGeom prst="line">
            <a:avLst/>
          </a:prstGeom>
          <a:ln w="9525" cap="flat">
            <a:solidFill>
              <a:srgbClr val="000000"/>
            </a:solidFill>
            <a:prstDash val="solid"/>
            <a:headEnd type="none" w="sm" len="sm"/>
            <a:tailEnd type="none" w="sm" len="sm"/>
          </a:ln>
        </p:spPr>
        <p:txBody>
          <a:bodyPr/>
          <a:lstStyle/>
          <a:p>
            <a:endParaRPr lang="de-DE"/>
          </a:p>
        </p:txBody>
      </p:sp>
      <p:sp>
        <p:nvSpPr>
          <p:cNvPr id="69" name="TextBox 69"/>
          <p:cNvSpPr txBox="1"/>
          <p:nvPr/>
        </p:nvSpPr>
        <p:spPr>
          <a:xfrm>
            <a:off x="448131" y="2151444"/>
            <a:ext cx="6666459" cy="1926957"/>
          </a:xfrm>
          <a:prstGeom prst="rect">
            <a:avLst/>
          </a:prstGeom>
        </p:spPr>
        <p:txBody>
          <a:bodyPr lIns="0" tIns="0" rIns="0" bIns="0" rtlCol="0" anchor="t">
            <a:spAutoFit/>
          </a:bodyPr>
          <a:lstStyle/>
          <a:p>
            <a:pPr algn="l">
              <a:lnSpc>
                <a:spcPts val="1830"/>
              </a:lnSpc>
            </a:pPr>
            <a:r>
              <a:rPr lang="en-US" sz="1500">
                <a:solidFill>
                  <a:srgbClr val="000000"/>
                </a:solidFill>
                <a:latin typeface="Lexend Deca Medium"/>
                <a:ea typeface="Lexend Deca Medium"/>
                <a:cs typeface="Lexend Deca Medium"/>
                <a:sym typeface="Lexend Deca"/>
              </a:rPr>
              <a:t>            Welche App gehört zu welcher Aufgabe?</a:t>
            </a:r>
          </a:p>
          <a:p>
            <a:pPr algn="ctr">
              <a:lnSpc>
                <a:spcPts val="800"/>
              </a:lnSpc>
            </a:pPr>
            <a:endParaRPr lang="en-US" sz="1500">
              <a:solidFill>
                <a:srgbClr val="000000"/>
              </a:solidFill>
              <a:latin typeface="Lexend Deca Medium"/>
              <a:ea typeface="Lexend Deca Medium"/>
              <a:cs typeface="Lexend Deca Medium"/>
              <a:sym typeface="Lexend Deca"/>
            </a:endParaRPr>
          </a:p>
          <a:p>
            <a:pPr algn="l">
              <a:lnSpc>
                <a:spcPts val="1830"/>
              </a:lnSpc>
            </a:pPr>
            <a:r>
              <a:rPr lang="en-US" sz="1500">
                <a:solidFill>
                  <a:srgbClr val="000000"/>
                </a:solidFill>
                <a:latin typeface="Lexend Deca Medium"/>
                <a:ea typeface="Lexend Deca Medium"/>
                <a:cs typeface="Lexend Deca Medium"/>
                <a:sym typeface="Lexend Deca"/>
              </a:rPr>
              <a:t>           </a:t>
            </a:r>
          </a:p>
          <a:p>
            <a:pPr algn="l">
              <a:lnSpc>
                <a:spcPts val="1830"/>
              </a:lnSpc>
            </a:pPr>
            <a:r>
              <a:rPr lang="en-US" sz="1500">
                <a:solidFill>
                  <a:srgbClr val="000000"/>
                </a:solidFill>
                <a:latin typeface="Lexend Deca Medium"/>
                <a:ea typeface="Lexend Deca Medium"/>
                <a:cs typeface="Lexend Deca Medium"/>
                <a:sym typeface="Lexend Deca"/>
              </a:rPr>
              <a:t>            Jetzt bist du dran</a:t>
            </a:r>
          </a:p>
          <a:p>
            <a:pPr algn="l">
              <a:lnSpc>
                <a:spcPts val="732"/>
              </a:lnSpc>
            </a:pPr>
            <a:endParaRPr lang="en-US" sz="1500">
              <a:solidFill>
                <a:srgbClr val="000000"/>
              </a:solidFill>
              <a:latin typeface="Lexend Deca Medium"/>
              <a:ea typeface="Lexend Deca Medium"/>
              <a:cs typeface="Lexend Deca Medium"/>
              <a:sym typeface="Lexend Deca"/>
            </a:endParaRPr>
          </a:p>
          <a:p>
            <a:pPr algn="ctr">
              <a:lnSpc>
                <a:spcPts val="650"/>
              </a:lnSpc>
            </a:pPr>
            <a:endParaRPr lang="en-US" sz="1500">
              <a:solidFill>
                <a:srgbClr val="000000"/>
              </a:solidFill>
              <a:latin typeface="Lexend Deca Medium"/>
              <a:ea typeface="Lexend Deca Medium"/>
              <a:cs typeface="Lexend Deca Medium"/>
              <a:sym typeface="Lexend Deca"/>
            </a:endParaRPr>
          </a:p>
          <a:p>
            <a:pPr marL="280672" lvl="1" indent="-140336" algn="l">
              <a:lnSpc>
                <a:spcPts val="1586"/>
              </a:lnSpc>
              <a:spcBef>
                <a:spcPct val="0"/>
              </a:spcBef>
              <a:buAutoNum type="arabicPeriod"/>
            </a:pPr>
            <a:r>
              <a:rPr lang="en-US" sz="1300">
                <a:solidFill>
                  <a:srgbClr val="000000"/>
                </a:solidFill>
                <a:latin typeface="Poppins"/>
                <a:ea typeface="Poppins"/>
                <a:cs typeface="Poppins"/>
                <a:sym typeface="Poppins"/>
              </a:rPr>
              <a:t> Suche die Apps, die zu den Aufgaben gehören, auf deinem Tablet.</a:t>
            </a:r>
          </a:p>
          <a:p>
            <a:pPr algn="l">
              <a:lnSpc>
                <a:spcPts val="1586"/>
              </a:lnSpc>
              <a:spcBef>
                <a:spcPct val="0"/>
              </a:spcBef>
            </a:pPr>
            <a:endParaRPr lang="en-US" sz="1300">
              <a:solidFill>
                <a:srgbClr val="000000"/>
              </a:solidFill>
              <a:latin typeface="Poppins"/>
              <a:ea typeface="Poppins"/>
              <a:cs typeface="Poppins"/>
              <a:sym typeface="Poppins"/>
            </a:endParaRPr>
          </a:p>
          <a:p>
            <a:pPr algn="l">
              <a:lnSpc>
                <a:spcPts val="1586"/>
              </a:lnSpc>
              <a:spcBef>
                <a:spcPct val="0"/>
              </a:spcBef>
            </a:pPr>
            <a:r>
              <a:rPr lang="en-US" sz="1300">
                <a:solidFill>
                  <a:srgbClr val="000000"/>
                </a:solidFill>
                <a:latin typeface="Poppins"/>
                <a:ea typeface="Poppins"/>
                <a:cs typeface="Poppins"/>
                <a:sym typeface="Poppins"/>
              </a:rPr>
              <a:t>    2. Zeichne die Bilder der passenden Apps in die Kästchen.</a:t>
            </a:r>
          </a:p>
          <a:p>
            <a:pPr algn="l">
              <a:lnSpc>
                <a:spcPts val="1586"/>
              </a:lnSpc>
              <a:spcBef>
                <a:spcPct val="0"/>
              </a:spcBef>
            </a:pPr>
            <a:endParaRPr lang="en-US" sz="1300">
              <a:solidFill>
                <a:srgbClr val="000000"/>
              </a:solidFill>
              <a:latin typeface="Poppins"/>
              <a:ea typeface="Poppins"/>
              <a:cs typeface="Poppins"/>
              <a:sym typeface="Poppins"/>
            </a:endParaRPr>
          </a:p>
          <a:p>
            <a:pPr algn="l">
              <a:lnSpc>
                <a:spcPts val="1586"/>
              </a:lnSpc>
              <a:spcBef>
                <a:spcPct val="0"/>
              </a:spcBef>
            </a:pPr>
            <a:r>
              <a:rPr lang="en-US" sz="1300">
                <a:solidFill>
                  <a:srgbClr val="000000"/>
                </a:solidFill>
                <a:latin typeface="Poppins"/>
                <a:ea typeface="Poppins"/>
                <a:cs typeface="Poppins"/>
                <a:sym typeface="Poppins"/>
              </a:rPr>
              <a:t>    3. Schreibe die Namen der Apps dazu.</a:t>
            </a:r>
          </a:p>
        </p:txBody>
      </p:sp>
      <p:sp>
        <p:nvSpPr>
          <p:cNvPr id="70" name="Freeform 70"/>
          <p:cNvSpPr/>
          <p:nvPr/>
        </p:nvSpPr>
        <p:spPr>
          <a:xfrm>
            <a:off x="636574" y="2653014"/>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71" name="Freeform 71"/>
          <p:cNvSpPr/>
          <p:nvPr/>
        </p:nvSpPr>
        <p:spPr>
          <a:xfrm>
            <a:off x="603693" y="2110149"/>
            <a:ext cx="347676" cy="347676"/>
          </a:xfrm>
          <a:custGeom>
            <a:avLst/>
            <a:gdLst/>
            <a:ahLst/>
            <a:cxnLst/>
            <a:rect l="l" t="t" r="r" b="b"/>
            <a:pathLst>
              <a:path w="347676" h="347676">
                <a:moveTo>
                  <a:pt x="0" y="0"/>
                </a:moveTo>
                <a:lnTo>
                  <a:pt x="347676" y="0"/>
                </a:lnTo>
                <a:lnTo>
                  <a:pt x="347676" y="347676"/>
                </a:lnTo>
                <a:lnTo>
                  <a:pt x="0" y="34767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8025" y="326240"/>
            <a:ext cx="6908729" cy="9706611"/>
            <a:chOff x="0" y="0"/>
            <a:chExt cx="2475933" cy="3478630"/>
          </a:xfrm>
        </p:grpSpPr>
        <p:sp>
          <p:nvSpPr>
            <p:cNvPr id="3" name="Freeform 3"/>
            <p:cNvSpPr/>
            <p:nvPr/>
          </p:nvSpPr>
          <p:spPr>
            <a:xfrm>
              <a:off x="0" y="0"/>
              <a:ext cx="2475933" cy="3478630"/>
            </a:xfrm>
            <a:custGeom>
              <a:avLst/>
              <a:gdLst/>
              <a:ahLst/>
              <a:cxnLst/>
              <a:rect l="l" t="t" r="r" b="b"/>
              <a:pathLst>
                <a:path w="2475933" h="3478630">
                  <a:moveTo>
                    <a:pt x="22412" y="0"/>
                  </a:moveTo>
                  <a:lnTo>
                    <a:pt x="2453521" y="0"/>
                  </a:lnTo>
                  <a:cubicBezTo>
                    <a:pt x="2459465" y="0"/>
                    <a:pt x="2465165" y="2361"/>
                    <a:pt x="2469368" y="6564"/>
                  </a:cubicBezTo>
                  <a:cubicBezTo>
                    <a:pt x="2473571" y="10767"/>
                    <a:pt x="2475933" y="16468"/>
                    <a:pt x="2475933" y="22412"/>
                  </a:cubicBezTo>
                  <a:lnTo>
                    <a:pt x="2475933" y="3456218"/>
                  </a:lnTo>
                  <a:cubicBezTo>
                    <a:pt x="2475933" y="3462162"/>
                    <a:pt x="2473571" y="3467863"/>
                    <a:pt x="2469368" y="3472066"/>
                  </a:cubicBezTo>
                  <a:cubicBezTo>
                    <a:pt x="2465165" y="3476269"/>
                    <a:pt x="2459465" y="3478630"/>
                    <a:pt x="2453521" y="3478630"/>
                  </a:cubicBezTo>
                  <a:lnTo>
                    <a:pt x="22412" y="3478630"/>
                  </a:lnTo>
                  <a:cubicBezTo>
                    <a:pt x="16468" y="3478630"/>
                    <a:pt x="10767" y="3476269"/>
                    <a:pt x="6564" y="3472066"/>
                  </a:cubicBezTo>
                  <a:cubicBezTo>
                    <a:pt x="2361" y="3467863"/>
                    <a:pt x="0" y="3462162"/>
                    <a:pt x="0" y="3456218"/>
                  </a:cubicBezTo>
                  <a:lnTo>
                    <a:pt x="0" y="22412"/>
                  </a:lnTo>
                  <a:cubicBezTo>
                    <a:pt x="0" y="16468"/>
                    <a:pt x="2361" y="10767"/>
                    <a:pt x="6564" y="6564"/>
                  </a:cubicBezTo>
                  <a:cubicBezTo>
                    <a:pt x="10767" y="2361"/>
                    <a:pt x="16468" y="0"/>
                    <a:pt x="22412"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75933" cy="3507205"/>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zum </a:t>
              </a:r>
            </a:p>
            <a:p>
              <a:pPr algn="ctr">
                <a:lnSpc>
                  <a:spcPts val="1679"/>
                </a:lnSpc>
              </a:pPr>
              <a:r>
                <a:rPr lang="en-US" sz="1200">
                  <a:solidFill>
                    <a:srgbClr val="FFFFFF"/>
                  </a:solidFill>
                  <a:latin typeface="IreneFlorentina"/>
                  <a:ea typeface="IreneFlorentina"/>
                  <a:cs typeface="IreneFlorentina"/>
                  <a:sym typeface="IreneFlorentina"/>
                </a:rPr>
                <a:t>Schreiben</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5" name="Group 5"/>
          <p:cNvGrpSpPr/>
          <p:nvPr/>
        </p:nvGrpSpPr>
        <p:grpSpPr>
          <a:xfrm>
            <a:off x="398025" y="326240"/>
            <a:ext cx="6900154" cy="1729478"/>
            <a:chOff x="0" y="0"/>
            <a:chExt cx="2481861" cy="622062"/>
          </a:xfrm>
        </p:grpSpPr>
        <p:sp>
          <p:nvSpPr>
            <p:cNvPr id="6" name="Freeform 6"/>
            <p:cNvSpPr/>
            <p:nvPr/>
          </p:nvSpPr>
          <p:spPr>
            <a:xfrm>
              <a:off x="0" y="0"/>
              <a:ext cx="2481861" cy="622062"/>
            </a:xfrm>
            <a:custGeom>
              <a:avLst/>
              <a:gdLst/>
              <a:ahLst/>
              <a:cxnLst/>
              <a:rect l="l" t="t" r="r" b="b"/>
              <a:pathLst>
                <a:path w="2481861" h="622062">
                  <a:moveTo>
                    <a:pt x="22440" y="0"/>
                  </a:moveTo>
                  <a:lnTo>
                    <a:pt x="2459421" y="0"/>
                  </a:lnTo>
                  <a:cubicBezTo>
                    <a:pt x="2471814" y="0"/>
                    <a:pt x="2481861" y="10047"/>
                    <a:pt x="2481861" y="22440"/>
                  </a:cubicBezTo>
                  <a:lnTo>
                    <a:pt x="2481861" y="599622"/>
                  </a:lnTo>
                  <a:cubicBezTo>
                    <a:pt x="2481861" y="612015"/>
                    <a:pt x="2471814" y="622062"/>
                    <a:pt x="2459421" y="622062"/>
                  </a:cubicBezTo>
                  <a:lnTo>
                    <a:pt x="22440" y="622062"/>
                  </a:lnTo>
                  <a:cubicBezTo>
                    <a:pt x="16488" y="622062"/>
                    <a:pt x="10781" y="619698"/>
                    <a:pt x="6572" y="615489"/>
                  </a:cubicBezTo>
                  <a:cubicBezTo>
                    <a:pt x="2364" y="611281"/>
                    <a:pt x="0" y="605573"/>
                    <a:pt x="0" y="599622"/>
                  </a:cubicBezTo>
                  <a:lnTo>
                    <a:pt x="0" y="22440"/>
                  </a:lnTo>
                  <a:cubicBezTo>
                    <a:pt x="0" y="16488"/>
                    <a:pt x="2364" y="10781"/>
                    <a:pt x="6572" y="6572"/>
                  </a:cubicBezTo>
                  <a:cubicBezTo>
                    <a:pt x="10781" y="2364"/>
                    <a:pt x="16488" y="0"/>
                    <a:pt x="22440"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81861" cy="650637"/>
            </a:xfrm>
            <a:prstGeom prst="rect">
              <a:avLst/>
            </a:prstGeom>
          </p:spPr>
          <p:txBody>
            <a:bodyPr lIns="50616" tIns="50616" rIns="50616" bIns="50616" rtlCol="0" anchor="ctr"/>
            <a:lstStyle/>
            <a:p>
              <a:pPr algn="ctr">
                <a:lnSpc>
                  <a:spcPts val="1680"/>
                </a:lnSpc>
              </a:pPr>
              <a:endParaRPr/>
            </a:p>
          </p:txBody>
        </p:sp>
      </p:grpSp>
      <p:grpSp>
        <p:nvGrpSpPr>
          <p:cNvPr id="8" name="Group 8"/>
          <p:cNvGrpSpPr/>
          <p:nvPr/>
        </p:nvGrpSpPr>
        <p:grpSpPr>
          <a:xfrm>
            <a:off x="409319" y="1796329"/>
            <a:ext cx="6886139" cy="313819"/>
            <a:chOff x="0" y="0"/>
            <a:chExt cx="2467837" cy="112466"/>
          </a:xfrm>
        </p:grpSpPr>
        <p:sp>
          <p:nvSpPr>
            <p:cNvPr id="9" name="Freeform 9"/>
            <p:cNvSpPr/>
            <p:nvPr/>
          </p:nvSpPr>
          <p:spPr>
            <a:xfrm>
              <a:off x="0" y="0"/>
              <a:ext cx="2467837" cy="112466"/>
            </a:xfrm>
            <a:custGeom>
              <a:avLst/>
              <a:gdLst/>
              <a:ahLst/>
              <a:cxnLst/>
              <a:rect l="l" t="t" r="r" b="b"/>
              <a:pathLst>
                <a:path w="2467837" h="112466">
                  <a:moveTo>
                    <a:pt x="0" y="0"/>
                  </a:moveTo>
                  <a:lnTo>
                    <a:pt x="2467837" y="0"/>
                  </a:lnTo>
                  <a:lnTo>
                    <a:pt x="2467837" y="112466"/>
                  </a:lnTo>
                  <a:lnTo>
                    <a:pt x="0" y="112466"/>
                  </a:lnTo>
                  <a:close/>
                </a:path>
              </a:pathLst>
            </a:custGeom>
            <a:solidFill>
              <a:srgbClr val="FFFFFF"/>
            </a:solidFill>
          </p:spPr>
          <p:txBody>
            <a:bodyPr/>
            <a:lstStyle/>
            <a:p>
              <a:endParaRPr lang="de-DE"/>
            </a:p>
          </p:txBody>
        </p:sp>
        <p:sp>
          <p:nvSpPr>
            <p:cNvPr id="10" name="TextBox 10"/>
            <p:cNvSpPr txBox="1"/>
            <p:nvPr/>
          </p:nvSpPr>
          <p:spPr>
            <a:xfrm>
              <a:off x="0" y="-28575"/>
              <a:ext cx="2467837" cy="141041"/>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763711" y="603898"/>
            <a:ext cx="6250973" cy="524762"/>
          </a:xfrm>
          <a:prstGeom prst="rect">
            <a:avLst/>
          </a:prstGeom>
        </p:spPr>
        <p:txBody>
          <a:bodyPr lIns="0" tIns="0" rIns="0" bIns="0" rtlCol="0" anchor="t">
            <a:spAutoFit/>
          </a:bodyPr>
          <a:lstStyle/>
          <a:p>
            <a:pPr algn="l">
              <a:lnSpc>
                <a:spcPts val="4149"/>
              </a:lnSpc>
            </a:pPr>
            <a:r>
              <a:rPr lang="en-US" sz="3400">
                <a:solidFill>
                  <a:srgbClr val="FFFFFF"/>
                </a:solidFill>
                <a:latin typeface="Lexend Deca Medium"/>
                <a:ea typeface="Lexend Deca Medium"/>
                <a:cs typeface="Lexend Deca Medium"/>
                <a:sym typeface="Lexend Deca"/>
              </a:rPr>
              <a:t>Schuleigene Apps</a:t>
            </a:r>
          </a:p>
        </p:txBody>
      </p:sp>
      <p:sp>
        <p:nvSpPr>
          <p:cNvPr id="12" name="Freeform 12"/>
          <p:cNvSpPr/>
          <p:nvPr/>
        </p:nvSpPr>
        <p:spPr>
          <a:xfrm flipH="1">
            <a:off x="5114150" y="108000"/>
            <a:ext cx="2115733" cy="1856291"/>
          </a:xfrm>
          <a:custGeom>
            <a:avLst/>
            <a:gdLst/>
            <a:ahLst/>
            <a:cxnLst/>
            <a:rect l="l" t="t" r="r" b="b"/>
            <a:pathLst>
              <a:path w="2115733" h="1856291">
                <a:moveTo>
                  <a:pt x="2115734" y="0"/>
                </a:moveTo>
                <a:lnTo>
                  <a:pt x="0" y="0"/>
                </a:lnTo>
                <a:lnTo>
                  <a:pt x="0" y="1856291"/>
                </a:lnTo>
                <a:lnTo>
                  <a:pt x="2115734" y="1856291"/>
                </a:lnTo>
                <a:lnTo>
                  <a:pt x="211573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5422419" y="423707"/>
            <a:ext cx="1566158" cy="688975"/>
          </a:xfrm>
          <a:prstGeom prst="rect">
            <a:avLst/>
          </a:prstGeom>
        </p:spPr>
        <p:txBody>
          <a:bodyPr lIns="0" tIns="0" rIns="0" bIns="0" rtlCol="0" anchor="t">
            <a:spAutoFit/>
          </a:bodyPr>
          <a:lstStyle/>
          <a:p>
            <a:pPr algn="ctr">
              <a:lnSpc>
                <a:spcPts val="1400"/>
              </a:lnSpc>
            </a:pPr>
            <a:r>
              <a:rPr lang="en-US" sz="1000">
                <a:solidFill>
                  <a:srgbClr val="000000"/>
                </a:solidFill>
                <a:latin typeface="Poppins"/>
                <a:ea typeface="Poppins"/>
                <a:cs typeface="Poppins"/>
                <a:sym typeface="Poppins"/>
              </a:rPr>
              <a:t>An unserer Schule </a:t>
            </a:r>
          </a:p>
          <a:p>
            <a:pPr algn="ctr">
              <a:lnSpc>
                <a:spcPts val="1400"/>
              </a:lnSpc>
            </a:pPr>
            <a:r>
              <a:rPr lang="en-US" sz="1000">
                <a:solidFill>
                  <a:srgbClr val="000000"/>
                </a:solidFill>
                <a:latin typeface="Poppins"/>
                <a:ea typeface="Poppins"/>
                <a:cs typeface="Poppins"/>
                <a:sym typeface="Poppins"/>
              </a:rPr>
              <a:t>haben wir </a:t>
            </a:r>
          </a:p>
          <a:p>
            <a:pPr algn="ctr">
              <a:lnSpc>
                <a:spcPts val="1400"/>
              </a:lnSpc>
            </a:pPr>
            <a:r>
              <a:rPr lang="en-US" sz="1000">
                <a:solidFill>
                  <a:srgbClr val="000000"/>
                </a:solidFill>
                <a:latin typeface="Poppins"/>
                <a:ea typeface="Poppins"/>
                <a:cs typeface="Poppins"/>
                <a:sym typeface="Poppins"/>
              </a:rPr>
              <a:t>verschiedene Apps </a:t>
            </a:r>
          </a:p>
          <a:p>
            <a:pPr algn="ctr">
              <a:lnSpc>
                <a:spcPts val="1400"/>
              </a:lnSpc>
              <a:spcBef>
                <a:spcPct val="0"/>
              </a:spcBef>
            </a:pPr>
            <a:r>
              <a:rPr lang="en-US" sz="1000">
                <a:solidFill>
                  <a:srgbClr val="000000"/>
                </a:solidFill>
                <a:latin typeface="Poppins"/>
                <a:ea typeface="Poppins"/>
                <a:cs typeface="Poppins"/>
                <a:sym typeface="Poppins"/>
              </a:rPr>
              <a:t>für unseren Unterricht.</a:t>
            </a:r>
          </a:p>
        </p:txBody>
      </p:sp>
      <p:sp>
        <p:nvSpPr>
          <p:cNvPr id="14" name="TextBox 14"/>
          <p:cNvSpPr txBox="1"/>
          <p:nvPr/>
        </p:nvSpPr>
        <p:spPr>
          <a:xfrm>
            <a:off x="673977" y="2928713"/>
            <a:ext cx="6392569" cy="451485"/>
          </a:xfrm>
          <a:prstGeom prst="rect">
            <a:avLst/>
          </a:prstGeom>
        </p:spPr>
        <p:txBody>
          <a:bodyPr lIns="0" tIns="0" rIns="0" bIns="0" rtlCol="0" anchor="t">
            <a:spAutoFit/>
          </a:bodyPr>
          <a:lstStyle/>
          <a:p>
            <a:pPr algn="l">
              <a:lnSpc>
                <a:spcPts val="1860"/>
              </a:lnSpc>
            </a:pPr>
            <a:r>
              <a:rPr lang="en-US" sz="1200">
                <a:solidFill>
                  <a:srgbClr val="000000"/>
                </a:solidFill>
                <a:latin typeface="Poppins"/>
                <a:ea typeface="Poppins"/>
                <a:cs typeface="Poppins"/>
                <a:sym typeface="Poppins"/>
              </a:rPr>
              <a:t> Welche Apps benutzt du für was? Male die richtigen Icons dazu.</a:t>
            </a:r>
          </a:p>
          <a:p>
            <a:pPr algn="l">
              <a:lnSpc>
                <a:spcPts val="1860"/>
              </a:lnSpc>
            </a:pPr>
            <a:r>
              <a:rPr lang="en-US" sz="1200">
                <a:solidFill>
                  <a:srgbClr val="000000"/>
                </a:solidFill>
                <a:latin typeface="Poppins"/>
                <a:ea typeface="Poppins"/>
                <a:cs typeface="Poppins"/>
                <a:sym typeface="Poppins"/>
              </a:rPr>
              <a:t>  Schreibe jeweils ein Unterrichtsfach darunter, in dem du diese App nutzen kannst.</a:t>
            </a:r>
          </a:p>
        </p:txBody>
      </p:sp>
      <p:grpSp>
        <p:nvGrpSpPr>
          <p:cNvPr id="15" name="Group 15"/>
          <p:cNvGrpSpPr/>
          <p:nvPr/>
        </p:nvGrpSpPr>
        <p:grpSpPr>
          <a:xfrm>
            <a:off x="673977" y="3649011"/>
            <a:ext cx="787351" cy="787351"/>
            <a:chOff x="0" y="0"/>
            <a:chExt cx="282169" cy="282169"/>
          </a:xfrm>
        </p:grpSpPr>
        <p:sp>
          <p:nvSpPr>
            <p:cNvPr id="16" name="Freeform 16"/>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17" name="TextBox 17"/>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18" name="Group 18"/>
          <p:cNvGrpSpPr/>
          <p:nvPr/>
        </p:nvGrpSpPr>
        <p:grpSpPr>
          <a:xfrm>
            <a:off x="2064201" y="3663299"/>
            <a:ext cx="787351" cy="787351"/>
            <a:chOff x="0" y="0"/>
            <a:chExt cx="282169" cy="282169"/>
          </a:xfrm>
        </p:grpSpPr>
        <p:sp>
          <p:nvSpPr>
            <p:cNvPr id="19" name="Freeform 19"/>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20" name="TextBox 20"/>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21" name="Group 21"/>
          <p:cNvGrpSpPr/>
          <p:nvPr/>
        </p:nvGrpSpPr>
        <p:grpSpPr>
          <a:xfrm>
            <a:off x="3454426" y="3663299"/>
            <a:ext cx="787351" cy="787351"/>
            <a:chOff x="0" y="0"/>
            <a:chExt cx="282169" cy="282169"/>
          </a:xfrm>
        </p:grpSpPr>
        <p:sp>
          <p:nvSpPr>
            <p:cNvPr id="22" name="Freeform 22"/>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23" name="TextBox 23"/>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24" name="Group 24"/>
          <p:cNvGrpSpPr/>
          <p:nvPr/>
        </p:nvGrpSpPr>
        <p:grpSpPr>
          <a:xfrm>
            <a:off x="4877016" y="3649011"/>
            <a:ext cx="787351" cy="787351"/>
            <a:chOff x="0" y="0"/>
            <a:chExt cx="282169" cy="282169"/>
          </a:xfrm>
        </p:grpSpPr>
        <p:sp>
          <p:nvSpPr>
            <p:cNvPr id="25" name="Freeform 25"/>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26" name="TextBox 26"/>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grpSp>
        <p:nvGrpSpPr>
          <p:cNvPr id="27" name="Group 27"/>
          <p:cNvGrpSpPr/>
          <p:nvPr/>
        </p:nvGrpSpPr>
        <p:grpSpPr>
          <a:xfrm>
            <a:off x="6227333" y="3649011"/>
            <a:ext cx="787351" cy="787351"/>
            <a:chOff x="0" y="0"/>
            <a:chExt cx="282169" cy="282169"/>
          </a:xfrm>
        </p:grpSpPr>
        <p:sp>
          <p:nvSpPr>
            <p:cNvPr id="28" name="Freeform 28"/>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29" name="TextBox 29"/>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sp>
        <p:nvSpPr>
          <p:cNvPr id="30" name="AutoShape 30"/>
          <p:cNvSpPr/>
          <p:nvPr/>
        </p:nvSpPr>
        <p:spPr>
          <a:xfrm>
            <a:off x="613437" y="5448552"/>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1" name="AutoShape 31"/>
          <p:cNvSpPr/>
          <p:nvPr/>
        </p:nvSpPr>
        <p:spPr>
          <a:xfrm>
            <a:off x="2008729" y="5443790"/>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2" name="AutoShape 32"/>
          <p:cNvSpPr/>
          <p:nvPr/>
        </p:nvSpPr>
        <p:spPr>
          <a:xfrm>
            <a:off x="3398953" y="5439027"/>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3" name="AutoShape 33"/>
          <p:cNvSpPr/>
          <p:nvPr/>
        </p:nvSpPr>
        <p:spPr>
          <a:xfrm>
            <a:off x="4799574" y="5434265"/>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4" name="AutoShape 34"/>
          <p:cNvSpPr/>
          <p:nvPr/>
        </p:nvSpPr>
        <p:spPr>
          <a:xfrm>
            <a:off x="6073321" y="5424740"/>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35" name="TextBox 35"/>
          <p:cNvSpPr txBox="1"/>
          <p:nvPr/>
        </p:nvSpPr>
        <p:spPr>
          <a:xfrm>
            <a:off x="652899" y="8662399"/>
            <a:ext cx="6493915" cy="1024762"/>
          </a:xfrm>
          <a:prstGeom prst="rect">
            <a:avLst/>
          </a:prstGeom>
        </p:spPr>
        <p:txBody>
          <a:bodyPr lIns="0" tIns="0" rIns="0" bIns="0" rtlCol="0" anchor="t">
            <a:spAutoFit/>
          </a:bodyPr>
          <a:lstStyle/>
          <a:p>
            <a:pPr algn="l">
              <a:lnSpc>
                <a:spcPts val="2041"/>
              </a:lnSpc>
            </a:pPr>
            <a:r>
              <a:rPr lang="en-US" sz="1300">
                <a:solidFill>
                  <a:srgbClr val="000000"/>
                </a:solidFill>
                <a:latin typeface="Poppins"/>
                <a:ea typeface="Poppins"/>
                <a:cs typeface="Poppins"/>
                <a:sym typeface="Poppins"/>
              </a:rPr>
              <a:t>Du bist App-Erfinder!</a:t>
            </a:r>
          </a:p>
          <a:p>
            <a:pPr algn="l">
              <a:lnSpc>
                <a:spcPts val="2041"/>
              </a:lnSpc>
            </a:pPr>
            <a:r>
              <a:rPr lang="en-US" sz="1300">
                <a:solidFill>
                  <a:srgbClr val="000000"/>
                </a:solidFill>
                <a:latin typeface="Poppins"/>
                <a:ea typeface="Poppins"/>
                <a:cs typeface="Poppins"/>
                <a:sym typeface="Poppins"/>
              </a:rPr>
              <a:t>Welche Aufgabe sollte </a:t>
            </a:r>
          </a:p>
          <a:p>
            <a:pPr algn="l">
              <a:lnSpc>
                <a:spcPts val="2041"/>
              </a:lnSpc>
            </a:pPr>
            <a:r>
              <a:rPr lang="en-US" sz="1300">
                <a:solidFill>
                  <a:srgbClr val="000000"/>
                </a:solidFill>
                <a:latin typeface="Poppins"/>
                <a:ea typeface="Poppins"/>
                <a:cs typeface="Poppins"/>
                <a:sym typeface="Poppins"/>
              </a:rPr>
              <a:t>deine App haben? </a:t>
            </a:r>
          </a:p>
          <a:p>
            <a:pPr algn="l">
              <a:lnSpc>
                <a:spcPts val="2041"/>
              </a:lnSpc>
            </a:pPr>
            <a:r>
              <a:rPr lang="en-US" sz="1300">
                <a:solidFill>
                  <a:srgbClr val="000000"/>
                </a:solidFill>
                <a:latin typeface="Poppins"/>
                <a:ea typeface="Poppins"/>
                <a:cs typeface="Poppins"/>
                <a:sym typeface="Poppins"/>
              </a:rPr>
              <a:t>Wie nennst du sie?</a:t>
            </a:r>
          </a:p>
        </p:txBody>
      </p:sp>
      <p:grpSp>
        <p:nvGrpSpPr>
          <p:cNvPr id="36" name="Group 36"/>
          <p:cNvGrpSpPr/>
          <p:nvPr/>
        </p:nvGrpSpPr>
        <p:grpSpPr>
          <a:xfrm>
            <a:off x="1171470" y="6717299"/>
            <a:ext cx="787351" cy="787351"/>
            <a:chOff x="0" y="0"/>
            <a:chExt cx="282169" cy="282169"/>
          </a:xfrm>
        </p:grpSpPr>
        <p:sp>
          <p:nvSpPr>
            <p:cNvPr id="37" name="Freeform 37"/>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38" name="TextBox 38"/>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sp>
        <p:nvSpPr>
          <p:cNvPr id="39" name="AutoShape 39"/>
          <p:cNvSpPr/>
          <p:nvPr/>
        </p:nvSpPr>
        <p:spPr>
          <a:xfrm>
            <a:off x="1067652" y="7921102"/>
            <a:ext cx="1018020" cy="0"/>
          </a:xfrm>
          <a:prstGeom prst="line">
            <a:avLst/>
          </a:prstGeom>
          <a:ln w="9525" cap="flat">
            <a:solidFill>
              <a:srgbClr val="000000"/>
            </a:solidFill>
            <a:prstDash val="solid"/>
            <a:headEnd type="none" w="sm" len="sm"/>
            <a:tailEnd type="none" w="sm" len="sm"/>
          </a:ln>
        </p:spPr>
        <p:txBody>
          <a:bodyPr/>
          <a:lstStyle/>
          <a:p>
            <a:endParaRPr lang="de-DE"/>
          </a:p>
        </p:txBody>
      </p:sp>
      <p:sp>
        <p:nvSpPr>
          <p:cNvPr id="40" name="TextBox 40"/>
          <p:cNvSpPr txBox="1"/>
          <p:nvPr/>
        </p:nvSpPr>
        <p:spPr>
          <a:xfrm>
            <a:off x="601144" y="6028959"/>
            <a:ext cx="6493915" cy="421640"/>
          </a:xfrm>
          <a:prstGeom prst="rect">
            <a:avLst/>
          </a:prstGeom>
        </p:spPr>
        <p:txBody>
          <a:bodyPr lIns="0" tIns="0" rIns="0" bIns="0" rtlCol="0" anchor="t">
            <a:spAutoFit/>
          </a:bodyPr>
          <a:lstStyle/>
          <a:p>
            <a:pPr algn="l">
              <a:lnSpc>
                <a:spcPts val="1690"/>
              </a:lnSpc>
            </a:pPr>
            <a:r>
              <a:rPr lang="en-US" sz="1300">
                <a:solidFill>
                  <a:srgbClr val="000000"/>
                </a:solidFill>
                <a:latin typeface="Poppins"/>
                <a:ea typeface="Poppins"/>
                <a:cs typeface="Poppins"/>
                <a:sym typeface="Poppins"/>
              </a:rPr>
              <a:t>Suche noch drei weitere Apps auf dem Tablet.</a:t>
            </a:r>
          </a:p>
          <a:p>
            <a:pPr algn="l">
              <a:lnSpc>
                <a:spcPts val="1690"/>
              </a:lnSpc>
            </a:pPr>
            <a:r>
              <a:rPr lang="en-US" sz="1300">
                <a:solidFill>
                  <a:srgbClr val="000000"/>
                </a:solidFill>
                <a:latin typeface="Poppins"/>
                <a:ea typeface="Poppins"/>
                <a:cs typeface="Poppins"/>
                <a:sym typeface="Poppins"/>
              </a:rPr>
              <a:t>Zeichne und beschrifte sie.</a:t>
            </a:r>
          </a:p>
        </p:txBody>
      </p:sp>
      <p:grpSp>
        <p:nvGrpSpPr>
          <p:cNvPr id="41" name="Group 41"/>
          <p:cNvGrpSpPr/>
          <p:nvPr/>
        </p:nvGrpSpPr>
        <p:grpSpPr>
          <a:xfrm>
            <a:off x="3018249" y="8640195"/>
            <a:ext cx="1223528" cy="1126320"/>
            <a:chOff x="0" y="0"/>
            <a:chExt cx="438485" cy="403648"/>
          </a:xfrm>
        </p:grpSpPr>
        <p:sp>
          <p:nvSpPr>
            <p:cNvPr id="42" name="Freeform 42"/>
            <p:cNvSpPr/>
            <p:nvPr/>
          </p:nvSpPr>
          <p:spPr>
            <a:xfrm>
              <a:off x="0" y="0"/>
              <a:ext cx="438485" cy="403648"/>
            </a:xfrm>
            <a:custGeom>
              <a:avLst/>
              <a:gdLst/>
              <a:ahLst/>
              <a:cxnLst/>
              <a:rect l="l" t="t" r="r" b="b"/>
              <a:pathLst>
                <a:path w="438485" h="403648">
                  <a:moveTo>
                    <a:pt x="63275" y="0"/>
                  </a:moveTo>
                  <a:lnTo>
                    <a:pt x="375210" y="0"/>
                  </a:lnTo>
                  <a:cubicBezTo>
                    <a:pt x="391991" y="0"/>
                    <a:pt x="408086" y="6666"/>
                    <a:pt x="419952" y="18533"/>
                  </a:cubicBezTo>
                  <a:cubicBezTo>
                    <a:pt x="431819" y="30399"/>
                    <a:pt x="438485" y="46494"/>
                    <a:pt x="438485" y="63275"/>
                  </a:cubicBezTo>
                  <a:lnTo>
                    <a:pt x="438485" y="340372"/>
                  </a:lnTo>
                  <a:cubicBezTo>
                    <a:pt x="438485" y="357154"/>
                    <a:pt x="431819" y="373248"/>
                    <a:pt x="419952" y="385115"/>
                  </a:cubicBezTo>
                  <a:cubicBezTo>
                    <a:pt x="408086" y="396981"/>
                    <a:pt x="391991" y="403648"/>
                    <a:pt x="375210" y="403648"/>
                  </a:cubicBezTo>
                  <a:lnTo>
                    <a:pt x="63275" y="403648"/>
                  </a:lnTo>
                  <a:cubicBezTo>
                    <a:pt x="46494" y="403648"/>
                    <a:pt x="30399" y="396981"/>
                    <a:pt x="18533" y="385115"/>
                  </a:cubicBezTo>
                  <a:cubicBezTo>
                    <a:pt x="6666" y="373248"/>
                    <a:pt x="0" y="357154"/>
                    <a:pt x="0" y="340372"/>
                  </a:cubicBezTo>
                  <a:lnTo>
                    <a:pt x="0" y="63275"/>
                  </a:lnTo>
                  <a:cubicBezTo>
                    <a:pt x="0" y="46494"/>
                    <a:pt x="6666" y="30399"/>
                    <a:pt x="18533" y="18533"/>
                  </a:cubicBezTo>
                  <a:cubicBezTo>
                    <a:pt x="30399" y="6666"/>
                    <a:pt x="46494" y="0"/>
                    <a:pt x="63275" y="0"/>
                  </a:cubicBezTo>
                  <a:close/>
                </a:path>
              </a:pathLst>
            </a:custGeom>
            <a:solidFill>
              <a:srgbClr val="FFFFFF"/>
            </a:solidFill>
            <a:ln w="9525" cap="sq">
              <a:solidFill>
                <a:srgbClr val="000000"/>
              </a:solidFill>
              <a:prstDash val="solid"/>
              <a:miter/>
            </a:ln>
          </p:spPr>
          <p:txBody>
            <a:bodyPr/>
            <a:lstStyle/>
            <a:p>
              <a:endParaRPr lang="de-DE"/>
            </a:p>
          </p:txBody>
        </p:sp>
        <p:sp>
          <p:nvSpPr>
            <p:cNvPr id="43" name="TextBox 43"/>
            <p:cNvSpPr txBox="1"/>
            <p:nvPr/>
          </p:nvSpPr>
          <p:spPr>
            <a:xfrm>
              <a:off x="0" y="-28575"/>
              <a:ext cx="438485" cy="432223"/>
            </a:xfrm>
            <a:prstGeom prst="rect">
              <a:avLst/>
            </a:prstGeom>
          </p:spPr>
          <p:txBody>
            <a:bodyPr lIns="50800" tIns="50800" rIns="50800" bIns="50800" rtlCol="0" anchor="ctr"/>
            <a:lstStyle/>
            <a:p>
              <a:pPr algn="ctr">
                <a:lnSpc>
                  <a:spcPts val="1679"/>
                </a:lnSpc>
              </a:pPr>
              <a:endParaRPr/>
            </a:p>
          </p:txBody>
        </p:sp>
      </p:grpSp>
      <p:sp>
        <p:nvSpPr>
          <p:cNvPr id="44" name="AutoShape 44"/>
          <p:cNvSpPr/>
          <p:nvPr/>
        </p:nvSpPr>
        <p:spPr>
          <a:xfrm>
            <a:off x="4784905" y="9660160"/>
            <a:ext cx="2068573" cy="4762"/>
          </a:xfrm>
          <a:prstGeom prst="line">
            <a:avLst/>
          </a:prstGeom>
          <a:ln w="9525" cap="flat">
            <a:solidFill>
              <a:srgbClr val="000000"/>
            </a:solidFill>
            <a:prstDash val="solid"/>
            <a:headEnd type="none" w="sm" len="sm"/>
            <a:tailEnd type="none" w="sm" len="sm"/>
          </a:ln>
        </p:spPr>
        <p:txBody>
          <a:bodyPr/>
          <a:lstStyle/>
          <a:p>
            <a:endParaRPr lang="de-DE"/>
          </a:p>
        </p:txBody>
      </p:sp>
      <p:sp>
        <p:nvSpPr>
          <p:cNvPr id="45" name="AutoShape 45"/>
          <p:cNvSpPr/>
          <p:nvPr/>
        </p:nvSpPr>
        <p:spPr>
          <a:xfrm>
            <a:off x="4784905" y="9071896"/>
            <a:ext cx="2068573" cy="0"/>
          </a:xfrm>
          <a:prstGeom prst="line">
            <a:avLst/>
          </a:prstGeom>
          <a:ln w="9525" cap="flat">
            <a:solidFill>
              <a:srgbClr val="000000"/>
            </a:solidFill>
            <a:prstDash val="solid"/>
            <a:headEnd type="none" w="sm" len="sm"/>
            <a:tailEnd type="none" w="sm" len="sm"/>
          </a:ln>
        </p:spPr>
        <p:txBody>
          <a:bodyPr/>
          <a:lstStyle/>
          <a:p>
            <a:endParaRPr lang="de-DE"/>
          </a:p>
        </p:txBody>
      </p:sp>
      <p:sp>
        <p:nvSpPr>
          <p:cNvPr id="46" name="TextBox 46"/>
          <p:cNvSpPr txBox="1"/>
          <p:nvPr/>
        </p:nvSpPr>
        <p:spPr>
          <a:xfrm>
            <a:off x="131911" y="2587754"/>
            <a:ext cx="3575593" cy="257175"/>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47" name="Freeform 47"/>
          <p:cNvSpPr/>
          <p:nvPr/>
        </p:nvSpPr>
        <p:spPr>
          <a:xfrm>
            <a:off x="633514" y="2563219"/>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8" name="Freeform 48"/>
          <p:cNvSpPr/>
          <p:nvPr/>
        </p:nvSpPr>
        <p:spPr>
          <a:xfrm>
            <a:off x="296763" y="10149005"/>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6"/>
            <a:stretch>
              <a:fillRect/>
            </a:stretch>
          </a:blipFill>
        </p:spPr>
        <p:txBody>
          <a:bodyPr/>
          <a:lstStyle/>
          <a:p>
            <a:endParaRPr lang="de-DE"/>
          </a:p>
        </p:txBody>
      </p:sp>
      <p:sp>
        <p:nvSpPr>
          <p:cNvPr id="49" name="TextBox 49"/>
          <p:cNvSpPr txBox="1"/>
          <p:nvPr/>
        </p:nvSpPr>
        <p:spPr>
          <a:xfrm>
            <a:off x="795555" y="10248927"/>
            <a:ext cx="3793767"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1.4 | Basis-Apps/Schuleigene Apps </a:t>
            </a:r>
          </a:p>
        </p:txBody>
      </p:sp>
      <p:sp>
        <p:nvSpPr>
          <p:cNvPr id="50" name="TextBox 50"/>
          <p:cNvSpPr txBox="1"/>
          <p:nvPr/>
        </p:nvSpPr>
        <p:spPr>
          <a:xfrm>
            <a:off x="5048575" y="10248927"/>
            <a:ext cx="2181309" cy="143727"/>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 Lizenz: CC BY-SA 4.0 ISB (München)</a:t>
            </a:r>
          </a:p>
        </p:txBody>
      </p:sp>
      <p:sp>
        <p:nvSpPr>
          <p:cNvPr id="51" name="Freeform 51"/>
          <p:cNvSpPr/>
          <p:nvPr/>
        </p:nvSpPr>
        <p:spPr>
          <a:xfrm>
            <a:off x="4701429" y="871041"/>
            <a:ext cx="825443" cy="1175939"/>
          </a:xfrm>
          <a:custGeom>
            <a:avLst/>
            <a:gdLst/>
            <a:ahLst/>
            <a:cxnLst/>
            <a:rect l="l" t="t" r="r" b="b"/>
            <a:pathLst>
              <a:path w="825443" h="1175939">
                <a:moveTo>
                  <a:pt x="0" y="0"/>
                </a:moveTo>
                <a:lnTo>
                  <a:pt x="825443" y="0"/>
                </a:lnTo>
                <a:lnTo>
                  <a:pt x="825443" y="1175939"/>
                </a:lnTo>
                <a:lnTo>
                  <a:pt x="0" y="1175939"/>
                </a:lnTo>
                <a:lnTo>
                  <a:pt x="0" y="0"/>
                </a:lnTo>
                <a:close/>
              </a:path>
            </a:pathLst>
          </a:custGeom>
          <a:blipFill>
            <a:blip r:embed="rId7"/>
            <a:stretch>
              <a:fillRect/>
            </a:stretch>
          </a:blipFill>
        </p:spPr>
        <p:txBody>
          <a:bodyPr/>
          <a:lstStyle/>
          <a:p>
            <a:endParaRPr lang="de-DE"/>
          </a:p>
        </p:txBody>
      </p:sp>
      <p:sp>
        <p:nvSpPr>
          <p:cNvPr id="52" name="TextBox 52"/>
          <p:cNvSpPr txBox="1"/>
          <p:nvPr/>
        </p:nvSpPr>
        <p:spPr>
          <a:xfrm>
            <a:off x="1103697" y="2086681"/>
            <a:ext cx="5749796"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Entdeckst du diese Apps auf deinem Tablet?</a:t>
            </a:r>
          </a:p>
        </p:txBody>
      </p:sp>
      <p:sp>
        <p:nvSpPr>
          <p:cNvPr id="53" name="Freeform 53"/>
          <p:cNvSpPr/>
          <p:nvPr/>
        </p:nvSpPr>
        <p:spPr>
          <a:xfrm>
            <a:off x="633514" y="2055718"/>
            <a:ext cx="347676" cy="347676"/>
          </a:xfrm>
          <a:custGeom>
            <a:avLst/>
            <a:gdLst/>
            <a:ahLst/>
            <a:cxnLst/>
            <a:rect l="l" t="t" r="r" b="b"/>
            <a:pathLst>
              <a:path w="347676" h="347676">
                <a:moveTo>
                  <a:pt x="0" y="0"/>
                </a:moveTo>
                <a:lnTo>
                  <a:pt x="347676" y="0"/>
                </a:lnTo>
                <a:lnTo>
                  <a:pt x="347676" y="347676"/>
                </a:lnTo>
                <a:lnTo>
                  <a:pt x="0" y="3476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54" name="TextBox 54"/>
          <p:cNvSpPr txBox="1"/>
          <p:nvPr/>
        </p:nvSpPr>
        <p:spPr>
          <a:xfrm>
            <a:off x="558642" y="4598287"/>
            <a:ext cx="1018020" cy="259715"/>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lesen</a:t>
            </a:r>
          </a:p>
        </p:txBody>
      </p:sp>
      <p:sp>
        <p:nvSpPr>
          <p:cNvPr id="55" name="TextBox 55"/>
          <p:cNvSpPr txBox="1"/>
          <p:nvPr/>
        </p:nvSpPr>
        <p:spPr>
          <a:xfrm>
            <a:off x="2001016" y="4597733"/>
            <a:ext cx="1018020" cy="259715"/>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schreiben</a:t>
            </a:r>
          </a:p>
        </p:txBody>
      </p:sp>
      <p:sp>
        <p:nvSpPr>
          <p:cNvPr id="56" name="TextBox 56"/>
          <p:cNvSpPr txBox="1"/>
          <p:nvPr/>
        </p:nvSpPr>
        <p:spPr>
          <a:xfrm>
            <a:off x="6128794" y="4597733"/>
            <a:ext cx="1018020" cy="259715"/>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spielen</a:t>
            </a:r>
          </a:p>
        </p:txBody>
      </p:sp>
      <p:sp>
        <p:nvSpPr>
          <p:cNvPr id="57" name="TextBox 57"/>
          <p:cNvSpPr txBox="1"/>
          <p:nvPr/>
        </p:nvSpPr>
        <p:spPr>
          <a:xfrm>
            <a:off x="4761681" y="4594241"/>
            <a:ext cx="1018020" cy="259715"/>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 malen</a:t>
            </a:r>
          </a:p>
        </p:txBody>
      </p:sp>
      <p:sp>
        <p:nvSpPr>
          <p:cNvPr id="58" name="TextBox 58"/>
          <p:cNvSpPr txBox="1"/>
          <p:nvPr/>
        </p:nvSpPr>
        <p:spPr>
          <a:xfrm>
            <a:off x="3361251" y="4597733"/>
            <a:ext cx="1018020" cy="259715"/>
          </a:xfrm>
          <a:prstGeom prst="rect">
            <a:avLst/>
          </a:prstGeom>
        </p:spPr>
        <p:txBody>
          <a:bodyPr lIns="0" tIns="0" rIns="0" bIns="0" rtlCol="0" anchor="t">
            <a:spAutoFit/>
          </a:bodyPr>
          <a:lstStyle/>
          <a:p>
            <a:pPr algn="ctr">
              <a:lnSpc>
                <a:spcPts val="1960"/>
              </a:lnSpc>
            </a:pPr>
            <a:r>
              <a:rPr lang="en-US" sz="1400">
                <a:solidFill>
                  <a:srgbClr val="000000"/>
                </a:solidFill>
                <a:latin typeface="Poppins"/>
                <a:ea typeface="Poppins"/>
                <a:cs typeface="Poppins"/>
                <a:sym typeface="Poppins"/>
              </a:rPr>
              <a:t> rechnen</a:t>
            </a:r>
          </a:p>
        </p:txBody>
      </p:sp>
      <p:grpSp>
        <p:nvGrpSpPr>
          <p:cNvPr id="59" name="Group 59"/>
          <p:cNvGrpSpPr/>
          <p:nvPr/>
        </p:nvGrpSpPr>
        <p:grpSpPr>
          <a:xfrm>
            <a:off x="2985653" y="6717299"/>
            <a:ext cx="787351" cy="787351"/>
            <a:chOff x="0" y="0"/>
            <a:chExt cx="282169" cy="282169"/>
          </a:xfrm>
        </p:grpSpPr>
        <p:sp>
          <p:nvSpPr>
            <p:cNvPr id="60" name="Freeform 60"/>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61" name="TextBox 61"/>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sp>
        <p:nvSpPr>
          <p:cNvPr id="62" name="AutoShape 62"/>
          <p:cNvSpPr/>
          <p:nvPr/>
        </p:nvSpPr>
        <p:spPr>
          <a:xfrm>
            <a:off x="2881836" y="7921102"/>
            <a:ext cx="1018020" cy="0"/>
          </a:xfrm>
          <a:prstGeom prst="line">
            <a:avLst/>
          </a:prstGeom>
          <a:ln w="9525" cap="flat">
            <a:solidFill>
              <a:srgbClr val="000000"/>
            </a:solidFill>
            <a:prstDash val="solid"/>
            <a:headEnd type="none" w="sm" len="sm"/>
            <a:tailEnd type="none" w="sm" len="sm"/>
          </a:ln>
        </p:spPr>
        <p:txBody>
          <a:bodyPr/>
          <a:lstStyle/>
          <a:p>
            <a:endParaRPr lang="de-DE"/>
          </a:p>
        </p:txBody>
      </p:sp>
      <p:grpSp>
        <p:nvGrpSpPr>
          <p:cNvPr id="63" name="Group 63"/>
          <p:cNvGrpSpPr/>
          <p:nvPr/>
        </p:nvGrpSpPr>
        <p:grpSpPr>
          <a:xfrm>
            <a:off x="4803774" y="6717299"/>
            <a:ext cx="787351" cy="787351"/>
            <a:chOff x="0" y="0"/>
            <a:chExt cx="282169" cy="282169"/>
          </a:xfrm>
        </p:grpSpPr>
        <p:sp>
          <p:nvSpPr>
            <p:cNvPr id="64" name="Freeform 64"/>
            <p:cNvSpPr/>
            <p:nvPr/>
          </p:nvSpPr>
          <p:spPr>
            <a:xfrm>
              <a:off x="0" y="0"/>
              <a:ext cx="282169" cy="282169"/>
            </a:xfrm>
            <a:custGeom>
              <a:avLst/>
              <a:gdLst/>
              <a:ahLst/>
              <a:cxnLst/>
              <a:rect l="l" t="t" r="r" b="b"/>
              <a:pathLst>
                <a:path w="282169" h="282169">
                  <a:moveTo>
                    <a:pt x="98329" y="0"/>
                  </a:moveTo>
                  <a:lnTo>
                    <a:pt x="183840" y="0"/>
                  </a:lnTo>
                  <a:cubicBezTo>
                    <a:pt x="238146" y="0"/>
                    <a:pt x="282169" y="44023"/>
                    <a:pt x="282169" y="98329"/>
                  </a:cubicBezTo>
                  <a:lnTo>
                    <a:pt x="282169" y="183840"/>
                  </a:lnTo>
                  <a:cubicBezTo>
                    <a:pt x="282169" y="209919"/>
                    <a:pt x="271809" y="234929"/>
                    <a:pt x="253369" y="253369"/>
                  </a:cubicBezTo>
                  <a:cubicBezTo>
                    <a:pt x="234929" y="271809"/>
                    <a:pt x="209919" y="282169"/>
                    <a:pt x="183840" y="282169"/>
                  </a:cubicBezTo>
                  <a:lnTo>
                    <a:pt x="98329" y="282169"/>
                  </a:lnTo>
                  <a:cubicBezTo>
                    <a:pt x="72250" y="282169"/>
                    <a:pt x="47240" y="271809"/>
                    <a:pt x="28800" y="253369"/>
                  </a:cubicBezTo>
                  <a:cubicBezTo>
                    <a:pt x="10360" y="234929"/>
                    <a:pt x="0" y="209919"/>
                    <a:pt x="0" y="183840"/>
                  </a:cubicBezTo>
                  <a:lnTo>
                    <a:pt x="0" y="98329"/>
                  </a:lnTo>
                  <a:cubicBezTo>
                    <a:pt x="0" y="72250"/>
                    <a:pt x="10360" y="47240"/>
                    <a:pt x="28800" y="28800"/>
                  </a:cubicBezTo>
                  <a:cubicBezTo>
                    <a:pt x="47240" y="10360"/>
                    <a:pt x="72250" y="0"/>
                    <a:pt x="98329" y="0"/>
                  </a:cubicBezTo>
                  <a:close/>
                </a:path>
              </a:pathLst>
            </a:custGeom>
            <a:solidFill>
              <a:srgbClr val="FFFFFF"/>
            </a:solidFill>
            <a:ln w="9525" cap="sq">
              <a:solidFill>
                <a:srgbClr val="000000"/>
              </a:solidFill>
              <a:prstDash val="solid"/>
              <a:miter/>
            </a:ln>
          </p:spPr>
          <p:txBody>
            <a:bodyPr/>
            <a:lstStyle/>
            <a:p>
              <a:endParaRPr lang="de-DE"/>
            </a:p>
          </p:txBody>
        </p:sp>
        <p:sp>
          <p:nvSpPr>
            <p:cNvPr id="65" name="TextBox 65"/>
            <p:cNvSpPr txBox="1"/>
            <p:nvPr/>
          </p:nvSpPr>
          <p:spPr>
            <a:xfrm>
              <a:off x="0" y="-28575"/>
              <a:ext cx="282169" cy="310744"/>
            </a:xfrm>
            <a:prstGeom prst="rect">
              <a:avLst/>
            </a:prstGeom>
          </p:spPr>
          <p:txBody>
            <a:bodyPr lIns="50800" tIns="50800" rIns="50800" bIns="50800" rtlCol="0" anchor="ctr"/>
            <a:lstStyle/>
            <a:p>
              <a:pPr algn="ctr">
                <a:lnSpc>
                  <a:spcPts val="1679"/>
                </a:lnSpc>
              </a:pPr>
              <a:endParaRPr/>
            </a:p>
          </p:txBody>
        </p:sp>
      </p:grpSp>
      <p:sp>
        <p:nvSpPr>
          <p:cNvPr id="66" name="AutoShape 66"/>
          <p:cNvSpPr/>
          <p:nvPr/>
        </p:nvSpPr>
        <p:spPr>
          <a:xfrm>
            <a:off x="4699956" y="7921102"/>
            <a:ext cx="1018020" cy="0"/>
          </a:xfrm>
          <a:prstGeom prst="line">
            <a:avLst/>
          </a:prstGeom>
          <a:ln w="9525" cap="flat">
            <a:solidFill>
              <a:srgbClr val="000000"/>
            </a:solidFill>
            <a:prstDash val="solid"/>
            <a:headEnd type="none" w="sm" len="sm"/>
            <a:tailEnd type="none" w="sm" len="sm"/>
          </a:ln>
        </p:spPr>
        <p:txBody>
          <a:bodyPr/>
          <a:lstStyle/>
          <a:p>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0452" y="375354"/>
            <a:ext cx="6855219" cy="9704385"/>
            <a:chOff x="0" y="0"/>
            <a:chExt cx="2456756" cy="3477832"/>
          </a:xfrm>
        </p:grpSpPr>
        <p:sp>
          <p:nvSpPr>
            <p:cNvPr id="3" name="Freeform 3"/>
            <p:cNvSpPr/>
            <p:nvPr/>
          </p:nvSpPr>
          <p:spPr>
            <a:xfrm>
              <a:off x="0" y="0"/>
              <a:ext cx="2456756" cy="3477832"/>
            </a:xfrm>
            <a:custGeom>
              <a:avLst/>
              <a:gdLst/>
              <a:ahLst/>
              <a:cxnLst/>
              <a:rect l="l" t="t" r="r" b="b"/>
              <a:pathLst>
                <a:path w="2456756" h="3477832">
                  <a:moveTo>
                    <a:pt x="22587" y="0"/>
                  </a:moveTo>
                  <a:lnTo>
                    <a:pt x="2434169" y="0"/>
                  </a:lnTo>
                  <a:cubicBezTo>
                    <a:pt x="2440159" y="0"/>
                    <a:pt x="2445904" y="2380"/>
                    <a:pt x="2450140" y="6616"/>
                  </a:cubicBezTo>
                  <a:cubicBezTo>
                    <a:pt x="2454376" y="10851"/>
                    <a:pt x="2456756" y="16597"/>
                    <a:pt x="2456756" y="22587"/>
                  </a:cubicBezTo>
                  <a:lnTo>
                    <a:pt x="2456756" y="3455245"/>
                  </a:lnTo>
                  <a:cubicBezTo>
                    <a:pt x="2456756" y="3461236"/>
                    <a:pt x="2454376" y="3466981"/>
                    <a:pt x="2450140" y="3471217"/>
                  </a:cubicBezTo>
                  <a:cubicBezTo>
                    <a:pt x="2445904" y="3475453"/>
                    <a:pt x="2440159" y="3477832"/>
                    <a:pt x="2434169" y="3477832"/>
                  </a:cubicBezTo>
                  <a:lnTo>
                    <a:pt x="22587" y="3477832"/>
                  </a:lnTo>
                  <a:cubicBezTo>
                    <a:pt x="10113" y="3477832"/>
                    <a:pt x="0" y="3467720"/>
                    <a:pt x="0" y="3455245"/>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56756" cy="3506407"/>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sp>
        <p:nvSpPr>
          <p:cNvPr id="5" name="Freeform 5"/>
          <p:cNvSpPr/>
          <p:nvPr/>
        </p:nvSpPr>
        <p:spPr>
          <a:xfrm>
            <a:off x="340240" y="10211853"/>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2"/>
            <a:stretch>
              <a:fillRect/>
            </a:stretch>
          </a:blipFill>
        </p:spPr>
        <p:txBody>
          <a:bodyPr/>
          <a:lstStyle/>
          <a:p>
            <a:endParaRPr lang="de-DE"/>
          </a:p>
        </p:txBody>
      </p:sp>
      <p:sp>
        <p:nvSpPr>
          <p:cNvPr id="6" name="TextBox 6"/>
          <p:cNvSpPr txBox="1"/>
          <p:nvPr/>
        </p:nvSpPr>
        <p:spPr>
          <a:xfrm>
            <a:off x="841257" y="421685"/>
            <a:ext cx="4171988"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Mit der Kamera-App</a:t>
            </a:r>
          </a:p>
          <a:p>
            <a:pPr algn="l">
              <a:lnSpc>
                <a:spcPts val="3415"/>
              </a:lnSpc>
            </a:pPr>
            <a:r>
              <a:rPr lang="en-US" sz="2799">
                <a:solidFill>
                  <a:srgbClr val="FFFFFF"/>
                </a:solidFill>
                <a:latin typeface="Lexend Deca Medium"/>
                <a:ea typeface="Lexend Deca Medium"/>
                <a:cs typeface="Lexend Deca Medium"/>
                <a:sym typeface="Lexend Deca"/>
              </a:rPr>
              <a:t>Fotos machen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7" name="TextBox 7"/>
          <p:cNvSpPr txBox="1"/>
          <p:nvPr/>
        </p:nvSpPr>
        <p:spPr>
          <a:xfrm>
            <a:off x="868915" y="2364220"/>
            <a:ext cx="6159645" cy="1369822"/>
          </a:xfrm>
          <a:prstGeom prst="rect">
            <a:avLst/>
          </a:prstGeom>
        </p:spPr>
        <p:txBody>
          <a:bodyPr lIns="0" tIns="0" rIns="0" bIns="0" rtlCol="0" anchor="t">
            <a:spAutoFit/>
          </a:bodyPr>
          <a:lstStyle/>
          <a:p>
            <a:pPr algn="just">
              <a:lnSpc>
                <a:spcPts val="2249"/>
              </a:lnSpc>
            </a:pPr>
            <a:r>
              <a:rPr lang="en-US" sz="1300">
                <a:solidFill>
                  <a:srgbClr val="000000"/>
                </a:solidFill>
                <a:latin typeface="Poppins"/>
                <a:ea typeface="Poppins"/>
                <a:cs typeface="Poppins"/>
                <a:sym typeface="Poppins"/>
              </a:rPr>
              <a:t>1. Tippe auf die App </a:t>
            </a:r>
            <a:r>
              <a:rPr lang="en-US" sz="1300" b="1">
                <a:solidFill>
                  <a:srgbClr val="000000"/>
                </a:solidFill>
                <a:latin typeface="Poppins Bold"/>
                <a:ea typeface="Poppins Bold"/>
                <a:cs typeface="Poppins Bold"/>
                <a:sym typeface="Poppins Bold"/>
              </a:rPr>
              <a:t>Kamera</a:t>
            </a:r>
            <a:r>
              <a:rPr lang="en-US" sz="1300">
                <a:solidFill>
                  <a:srgbClr val="000000"/>
                </a:solidFill>
                <a:latin typeface="Poppins"/>
                <a:ea typeface="Poppins"/>
                <a:cs typeface="Poppins"/>
                <a:sym typeface="Poppins"/>
              </a:rPr>
              <a:t>. Sie öffnet sich.</a:t>
            </a:r>
          </a:p>
          <a:p>
            <a:pPr algn="just">
              <a:lnSpc>
                <a:spcPts val="2249"/>
              </a:lnSpc>
            </a:pPr>
            <a:r>
              <a:rPr lang="en-US" sz="1300">
                <a:solidFill>
                  <a:srgbClr val="000000"/>
                </a:solidFill>
                <a:latin typeface="Poppins"/>
                <a:ea typeface="Poppins"/>
                <a:cs typeface="Poppins"/>
                <a:sym typeface="Poppins"/>
              </a:rPr>
              <a:t>2. Richte dein Tablet auf etwas, das du fotografieren möchtest.</a:t>
            </a:r>
          </a:p>
          <a:p>
            <a:pPr algn="just">
              <a:lnSpc>
                <a:spcPts val="2249"/>
              </a:lnSpc>
            </a:pPr>
            <a:r>
              <a:rPr lang="en-US" sz="1300">
                <a:solidFill>
                  <a:srgbClr val="000000"/>
                </a:solidFill>
                <a:latin typeface="Poppins"/>
                <a:ea typeface="Poppins"/>
                <a:cs typeface="Poppins"/>
                <a:sym typeface="Poppins"/>
              </a:rPr>
              <a:t>3. Drücke auf den </a:t>
            </a:r>
            <a:r>
              <a:rPr lang="en-US" sz="1300" b="1">
                <a:solidFill>
                  <a:srgbClr val="000000"/>
                </a:solidFill>
                <a:latin typeface="Poppins Bold"/>
                <a:ea typeface="Poppins Bold"/>
                <a:cs typeface="Poppins Bold"/>
                <a:sym typeface="Poppins Bold"/>
              </a:rPr>
              <a:t>Auslöser </a:t>
            </a:r>
            <a:r>
              <a:rPr lang="en-US" sz="1300">
                <a:solidFill>
                  <a:srgbClr val="000000"/>
                </a:solidFill>
                <a:latin typeface="Poppins"/>
                <a:ea typeface="Poppins"/>
                <a:cs typeface="Poppins"/>
                <a:sym typeface="Poppins"/>
              </a:rPr>
              <a:t>(runder Knopf auf dem Bildschirm).</a:t>
            </a:r>
          </a:p>
          <a:p>
            <a:pPr algn="just">
              <a:lnSpc>
                <a:spcPts val="2249"/>
              </a:lnSpc>
            </a:pPr>
            <a:endParaRPr lang="en-US" sz="1300">
              <a:solidFill>
                <a:srgbClr val="000000"/>
              </a:solidFill>
              <a:latin typeface="Poppins"/>
              <a:ea typeface="Poppins"/>
              <a:cs typeface="Poppins"/>
              <a:sym typeface="Poppins"/>
            </a:endParaRPr>
          </a:p>
          <a:p>
            <a:pPr algn="l">
              <a:lnSpc>
                <a:spcPts val="2249"/>
              </a:lnSpc>
            </a:pPr>
            <a:endParaRPr lang="en-US" sz="1300">
              <a:solidFill>
                <a:srgbClr val="000000"/>
              </a:solidFill>
              <a:latin typeface="Poppins"/>
              <a:ea typeface="Poppins"/>
              <a:cs typeface="Poppins"/>
              <a:sym typeface="Poppins"/>
            </a:endParaRPr>
          </a:p>
        </p:txBody>
      </p:sp>
      <p:sp>
        <p:nvSpPr>
          <p:cNvPr id="8" name="TextBox 8"/>
          <p:cNvSpPr txBox="1"/>
          <p:nvPr/>
        </p:nvSpPr>
        <p:spPr>
          <a:xfrm>
            <a:off x="1474562" y="1957318"/>
            <a:ext cx="5672813" cy="306704"/>
          </a:xfrm>
          <a:prstGeom prst="rect">
            <a:avLst/>
          </a:prstGeom>
        </p:spPr>
        <p:txBody>
          <a:bodyPr lIns="0" tIns="0" rIns="0" bIns="0" rtlCol="0" anchor="t">
            <a:spAutoFit/>
          </a:bodyPr>
          <a:lstStyle/>
          <a:p>
            <a:pPr algn="l">
              <a:lnSpc>
                <a:spcPts val="2520"/>
              </a:lnSpc>
              <a:spcBef>
                <a:spcPct val="0"/>
              </a:spcBef>
            </a:pPr>
            <a:r>
              <a:rPr lang="en-US" sz="1800">
                <a:solidFill>
                  <a:srgbClr val="000000"/>
                </a:solidFill>
                <a:latin typeface="Lexend Deca Medium"/>
                <a:ea typeface="Lexend Deca Medium"/>
                <a:cs typeface="Lexend Deca Medium"/>
                <a:sym typeface="Lexend Deca"/>
              </a:rPr>
              <a:t>So geht’s</a:t>
            </a:r>
          </a:p>
        </p:txBody>
      </p:sp>
      <p:sp>
        <p:nvSpPr>
          <p:cNvPr id="9" name="Freeform 9"/>
          <p:cNvSpPr/>
          <p:nvPr/>
        </p:nvSpPr>
        <p:spPr>
          <a:xfrm flipH="1">
            <a:off x="6409501" y="1043486"/>
            <a:ext cx="969751" cy="1254769"/>
          </a:xfrm>
          <a:custGeom>
            <a:avLst/>
            <a:gdLst/>
            <a:ahLst/>
            <a:cxnLst/>
            <a:rect l="l" t="t" r="r" b="b"/>
            <a:pathLst>
              <a:path w="969751" h="1254769">
                <a:moveTo>
                  <a:pt x="969751" y="0"/>
                </a:moveTo>
                <a:lnTo>
                  <a:pt x="0" y="0"/>
                </a:lnTo>
                <a:lnTo>
                  <a:pt x="0" y="1254769"/>
                </a:lnTo>
                <a:lnTo>
                  <a:pt x="969751" y="1254769"/>
                </a:lnTo>
                <a:lnTo>
                  <a:pt x="969751" y="0"/>
                </a:lnTo>
                <a:close/>
              </a:path>
            </a:pathLst>
          </a:custGeom>
          <a:blipFill>
            <a:blip r:embed="rId3"/>
            <a:stretch>
              <a:fillRect r="-94086"/>
            </a:stretch>
          </a:blipFill>
        </p:spPr>
        <p:txBody>
          <a:bodyPr/>
          <a:lstStyle/>
          <a:p>
            <a:endParaRPr lang="de-DE"/>
          </a:p>
        </p:txBody>
      </p:sp>
      <p:sp>
        <p:nvSpPr>
          <p:cNvPr id="10" name="Freeform 10"/>
          <p:cNvSpPr/>
          <p:nvPr/>
        </p:nvSpPr>
        <p:spPr>
          <a:xfrm>
            <a:off x="5175717" y="378573"/>
            <a:ext cx="1515686" cy="1329825"/>
          </a:xfrm>
          <a:custGeom>
            <a:avLst/>
            <a:gdLst/>
            <a:ahLst/>
            <a:cxnLst/>
            <a:rect l="l" t="t" r="r" b="b"/>
            <a:pathLst>
              <a:path w="1515686" h="1329825">
                <a:moveTo>
                  <a:pt x="0" y="0"/>
                </a:moveTo>
                <a:lnTo>
                  <a:pt x="1515686" y="0"/>
                </a:lnTo>
                <a:lnTo>
                  <a:pt x="1515686" y="1329825"/>
                </a:lnTo>
                <a:lnTo>
                  <a:pt x="0" y="13298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1" name="TextBox 11"/>
          <p:cNvSpPr txBox="1"/>
          <p:nvPr/>
        </p:nvSpPr>
        <p:spPr>
          <a:xfrm>
            <a:off x="5296859" y="561649"/>
            <a:ext cx="1218853" cy="616118"/>
          </a:xfrm>
          <a:prstGeom prst="rect">
            <a:avLst/>
          </a:prstGeom>
        </p:spPr>
        <p:txBody>
          <a:bodyPr lIns="0" tIns="0" rIns="0" bIns="0" rtlCol="0" anchor="t">
            <a:spAutoFit/>
          </a:bodyPr>
          <a:lstStyle/>
          <a:p>
            <a:pPr algn="ctr">
              <a:lnSpc>
                <a:spcPts val="1664"/>
              </a:lnSpc>
            </a:pPr>
            <a:r>
              <a:rPr lang="en-US" sz="1189">
                <a:solidFill>
                  <a:srgbClr val="000000"/>
                </a:solidFill>
                <a:latin typeface="Poppins"/>
                <a:ea typeface="Poppins"/>
                <a:cs typeface="Poppins"/>
                <a:sym typeface="Poppins"/>
              </a:rPr>
              <a:t>Lass uns </a:t>
            </a:r>
          </a:p>
          <a:p>
            <a:pPr algn="ctr">
              <a:lnSpc>
                <a:spcPts val="1664"/>
              </a:lnSpc>
            </a:pPr>
            <a:r>
              <a:rPr lang="en-US" sz="1189">
                <a:solidFill>
                  <a:srgbClr val="000000"/>
                </a:solidFill>
                <a:latin typeface="Poppins"/>
                <a:ea typeface="Poppins"/>
                <a:cs typeface="Poppins"/>
                <a:sym typeface="Poppins"/>
              </a:rPr>
              <a:t>gleich </a:t>
            </a:r>
          </a:p>
          <a:p>
            <a:pPr algn="ctr">
              <a:lnSpc>
                <a:spcPts val="1664"/>
              </a:lnSpc>
            </a:pPr>
            <a:r>
              <a:rPr lang="en-US" sz="1189">
                <a:solidFill>
                  <a:srgbClr val="000000"/>
                </a:solidFill>
                <a:latin typeface="Poppins"/>
                <a:ea typeface="Poppins"/>
                <a:cs typeface="Poppins"/>
                <a:sym typeface="Poppins"/>
              </a:rPr>
              <a:t>loslegen!</a:t>
            </a:r>
          </a:p>
        </p:txBody>
      </p:sp>
      <p:sp>
        <p:nvSpPr>
          <p:cNvPr id="12" name="Freeform 12"/>
          <p:cNvSpPr/>
          <p:nvPr/>
        </p:nvSpPr>
        <p:spPr>
          <a:xfrm>
            <a:off x="3546041" y="927258"/>
            <a:ext cx="1515686" cy="1329825"/>
          </a:xfrm>
          <a:custGeom>
            <a:avLst/>
            <a:gdLst/>
            <a:ahLst/>
            <a:cxnLst/>
            <a:rect l="l" t="t" r="r" b="b"/>
            <a:pathLst>
              <a:path w="1515686" h="1329825">
                <a:moveTo>
                  <a:pt x="0" y="0"/>
                </a:moveTo>
                <a:lnTo>
                  <a:pt x="1515686" y="0"/>
                </a:lnTo>
                <a:lnTo>
                  <a:pt x="1515686" y="1329825"/>
                </a:lnTo>
                <a:lnTo>
                  <a:pt x="0" y="13298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13" name="Group 13"/>
          <p:cNvGrpSpPr/>
          <p:nvPr/>
        </p:nvGrpSpPr>
        <p:grpSpPr>
          <a:xfrm>
            <a:off x="432083" y="378573"/>
            <a:ext cx="6853587" cy="1712779"/>
            <a:chOff x="0" y="0"/>
            <a:chExt cx="2456171" cy="613821"/>
          </a:xfrm>
        </p:grpSpPr>
        <p:sp>
          <p:nvSpPr>
            <p:cNvPr id="14" name="Freeform 14"/>
            <p:cNvSpPr/>
            <p:nvPr/>
          </p:nvSpPr>
          <p:spPr>
            <a:xfrm>
              <a:off x="0" y="0"/>
              <a:ext cx="2456171" cy="613821"/>
            </a:xfrm>
            <a:custGeom>
              <a:avLst/>
              <a:gdLst/>
              <a:ahLst/>
              <a:cxnLst/>
              <a:rect l="l" t="t" r="r" b="b"/>
              <a:pathLst>
                <a:path w="2456171" h="613821">
                  <a:moveTo>
                    <a:pt x="22592" y="0"/>
                  </a:moveTo>
                  <a:lnTo>
                    <a:pt x="2433579" y="0"/>
                  </a:lnTo>
                  <a:cubicBezTo>
                    <a:pt x="2439570" y="0"/>
                    <a:pt x="2445317" y="2380"/>
                    <a:pt x="2449554" y="6617"/>
                  </a:cubicBezTo>
                  <a:cubicBezTo>
                    <a:pt x="2453791" y="10854"/>
                    <a:pt x="2456171" y="16600"/>
                    <a:pt x="2456171" y="22592"/>
                  </a:cubicBezTo>
                  <a:lnTo>
                    <a:pt x="2456171" y="591229"/>
                  </a:lnTo>
                  <a:cubicBezTo>
                    <a:pt x="2456171" y="597221"/>
                    <a:pt x="2453791" y="602967"/>
                    <a:pt x="2449554" y="607204"/>
                  </a:cubicBezTo>
                  <a:cubicBezTo>
                    <a:pt x="2445317" y="611441"/>
                    <a:pt x="2439570" y="613821"/>
                    <a:pt x="2433579" y="613821"/>
                  </a:cubicBezTo>
                  <a:lnTo>
                    <a:pt x="22592" y="613821"/>
                  </a:lnTo>
                  <a:cubicBezTo>
                    <a:pt x="16600" y="613821"/>
                    <a:pt x="10854" y="611441"/>
                    <a:pt x="6617" y="607204"/>
                  </a:cubicBezTo>
                  <a:cubicBezTo>
                    <a:pt x="2380" y="602967"/>
                    <a:pt x="0" y="597221"/>
                    <a:pt x="0" y="591229"/>
                  </a:cubicBezTo>
                  <a:lnTo>
                    <a:pt x="0" y="22592"/>
                  </a:lnTo>
                  <a:cubicBezTo>
                    <a:pt x="0" y="16600"/>
                    <a:pt x="2380" y="10854"/>
                    <a:pt x="6617" y="6617"/>
                  </a:cubicBezTo>
                  <a:cubicBezTo>
                    <a:pt x="10854" y="2380"/>
                    <a:pt x="16600" y="0"/>
                    <a:pt x="22592"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5" name="TextBox 15"/>
            <p:cNvSpPr txBox="1"/>
            <p:nvPr/>
          </p:nvSpPr>
          <p:spPr>
            <a:xfrm>
              <a:off x="0" y="-28575"/>
              <a:ext cx="2456171" cy="642396"/>
            </a:xfrm>
            <a:prstGeom prst="rect">
              <a:avLst/>
            </a:prstGeom>
          </p:spPr>
          <p:txBody>
            <a:bodyPr lIns="50800" tIns="50800" rIns="50800" bIns="50800" rtlCol="0" anchor="ctr"/>
            <a:lstStyle/>
            <a:p>
              <a:pPr algn="ctr">
                <a:lnSpc>
                  <a:spcPts val="1679"/>
                </a:lnSpc>
              </a:pPr>
              <a:endParaRPr/>
            </a:p>
          </p:txBody>
        </p:sp>
      </p:grpSp>
      <p:grpSp>
        <p:nvGrpSpPr>
          <p:cNvPr id="16" name="Group 16"/>
          <p:cNvGrpSpPr/>
          <p:nvPr/>
        </p:nvGrpSpPr>
        <p:grpSpPr>
          <a:xfrm>
            <a:off x="442029" y="1701972"/>
            <a:ext cx="6821873" cy="731450"/>
            <a:chOff x="0" y="0"/>
            <a:chExt cx="2444805" cy="262135"/>
          </a:xfrm>
        </p:grpSpPr>
        <p:sp>
          <p:nvSpPr>
            <p:cNvPr id="17" name="Freeform 17"/>
            <p:cNvSpPr/>
            <p:nvPr/>
          </p:nvSpPr>
          <p:spPr>
            <a:xfrm>
              <a:off x="0" y="0"/>
              <a:ext cx="2444805" cy="262135"/>
            </a:xfrm>
            <a:custGeom>
              <a:avLst/>
              <a:gdLst/>
              <a:ahLst/>
              <a:cxnLst/>
              <a:rect l="l" t="t" r="r" b="b"/>
              <a:pathLst>
                <a:path w="2444805" h="262135">
                  <a:moveTo>
                    <a:pt x="0" y="0"/>
                  </a:moveTo>
                  <a:lnTo>
                    <a:pt x="2444805" y="0"/>
                  </a:lnTo>
                  <a:lnTo>
                    <a:pt x="2444805" y="262135"/>
                  </a:lnTo>
                  <a:lnTo>
                    <a:pt x="0" y="262135"/>
                  </a:lnTo>
                  <a:close/>
                </a:path>
              </a:pathLst>
            </a:custGeom>
            <a:solidFill>
              <a:srgbClr val="FFFFFF"/>
            </a:solidFill>
          </p:spPr>
          <p:txBody>
            <a:bodyPr/>
            <a:lstStyle/>
            <a:p>
              <a:endParaRPr lang="de-DE"/>
            </a:p>
          </p:txBody>
        </p:sp>
        <p:sp>
          <p:nvSpPr>
            <p:cNvPr id="18" name="TextBox 18"/>
            <p:cNvSpPr txBox="1"/>
            <p:nvPr/>
          </p:nvSpPr>
          <p:spPr>
            <a:xfrm>
              <a:off x="0" y="-28575"/>
              <a:ext cx="2444805" cy="290710"/>
            </a:xfrm>
            <a:prstGeom prst="rect">
              <a:avLst/>
            </a:prstGeom>
          </p:spPr>
          <p:txBody>
            <a:bodyPr lIns="50800" tIns="50800" rIns="50800" bIns="50800" rtlCol="0" anchor="ctr"/>
            <a:lstStyle/>
            <a:p>
              <a:pPr algn="ctr">
                <a:lnSpc>
                  <a:spcPts val="1679"/>
                </a:lnSpc>
              </a:pPr>
              <a:endParaRPr/>
            </a:p>
          </p:txBody>
        </p:sp>
      </p:grpSp>
      <p:grpSp>
        <p:nvGrpSpPr>
          <p:cNvPr id="19" name="Group 19"/>
          <p:cNvGrpSpPr/>
          <p:nvPr/>
        </p:nvGrpSpPr>
        <p:grpSpPr>
          <a:xfrm>
            <a:off x="557693" y="3375127"/>
            <a:ext cx="6491294" cy="618884"/>
            <a:chOff x="0" y="0"/>
            <a:chExt cx="2331328" cy="222270"/>
          </a:xfrm>
        </p:grpSpPr>
        <p:sp>
          <p:nvSpPr>
            <p:cNvPr id="20" name="Freeform 20"/>
            <p:cNvSpPr/>
            <p:nvPr/>
          </p:nvSpPr>
          <p:spPr>
            <a:xfrm>
              <a:off x="0" y="0"/>
              <a:ext cx="2331328" cy="222270"/>
            </a:xfrm>
            <a:custGeom>
              <a:avLst/>
              <a:gdLst/>
              <a:ahLst/>
              <a:cxnLst/>
              <a:rect l="l" t="t" r="r" b="b"/>
              <a:pathLst>
                <a:path w="2331328" h="222270">
                  <a:moveTo>
                    <a:pt x="23853" y="0"/>
                  </a:moveTo>
                  <a:lnTo>
                    <a:pt x="2307475" y="0"/>
                  </a:lnTo>
                  <a:cubicBezTo>
                    <a:pt x="2320649" y="0"/>
                    <a:pt x="2331328" y="10679"/>
                    <a:pt x="2331328" y="23853"/>
                  </a:cubicBezTo>
                  <a:lnTo>
                    <a:pt x="2331328" y="198417"/>
                  </a:lnTo>
                  <a:cubicBezTo>
                    <a:pt x="2331328" y="204743"/>
                    <a:pt x="2328815" y="210811"/>
                    <a:pt x="2324342" y="215284"/>
                  </a:cubicBezTo>
                  <a:cubicBezTo>
                    <a:pt x="2319868" y="219757"/>
                    <a:pt x="2313801" y="222270"/>
                    <a:pt x="2307475" y="222270"/>
                  </a:cubicBezTo>
                  <a:lnTo>
                    <a:pt x="23853" y="222270"/>
                  </a:lnTo>
                  <a:cubicBezTo>
                    <a:pt x="17527" y="222270"/>
                    <a:pt x="11460" y="219757"/>
                    <a:pt x="6986" y="215284"/>
                  </a:cubicBezTo>
                  <a:cubicBezTo>
                    <a:pt x="2513" y="210811"/>
                    <a:pt x="0" y="204743"/>
                    <a:pt x="0" y="198417"/>
                  </a:cubicBezTo>
                  <a:lnTo>
                    <a:pt x="0" y="23853"/>
                  </a:lnTo>
                  <a:cubicBezTo>
                    <a:pt x="0" y="17527"/>
                    <a:pt x="2513" y="11460"/>
                    <a:pt x="6986" y="6986"/>
                  </a:cubicBezTo>
                  <a:cubicBezTo>
                    <a:pt x="11460" y="2513"/>
                    <a:pt x="17527" y="0"/>
                    <a:pt x="23853" y="0"/>
                  </a:cubicBezTo>
                  <a:close/>
                </a:path>
              </a:pathLst>
            </a:custGeom>
            <a:solidFill>
              <a:srgbClr val="FFFFFF"/>
            </a:solidFill>
            <a:ln w="19050" cap="sq">
              <a:solidFill>
                <a:srgbClr val="FFFFFF"/>
              </a:solidFill>
              <a:prstDash val="solid"/>
              <a:miter/>
            </a:ln>
          </p:spPr>
          <p:txBody>
            <a:bodyPr/>
            <a:lstStyle/>
            <a:p>
              <a:endParaRPr lang="de-DE"/>
            </a:p>
          </p:txBody>
        </p:sp>
        <p:sp>
          <p:nvSpPr>
            <p:cNvPr id="21" name="TextBox 21"/>
            <p:cNvSpPr txBox="1"/>
            <p:nvPr/>
          </p:nvSpPr>
          <p:spPr>
            <a:xfrm>
              <a:off x="0" y="-28575"/>
              <a:ext cx="2331328" cy="250845"/>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22" name="TextBox 22"/>
          <p:cNvSpPr txBox="1"/>
          <p:nvPr/>
        </p:nvSpPr>
        <p:spPr>
          <a:xfrm>
            <a:off x="1465094" y="3489100"/>
            <a:ext cx="3870196" cy="306802"/>
          </a:xfrm>
          <a:prstGeom prst="rect">
            <a:avLst/>
          </a:prstGeom>
        </p:spPr>
        <p:txBody>
          <a:bodyPr lIns="0" tIns="0" rIns="0" bIns="0" rtlCol="0" anchor="t">
            <a:spAutoFit/>
          </a:bodyPr>
          <a:lstStyle/>
          <a:p>
            <a:pPr algn="just">
              <a:lnSpc>
                <a:spcPts val="2514"/>
              </a:lnSpc>
              <a:spcBef>
                <a:spcPct val="0"/>
              </a:spcBef>
            </a:pPr>
            <a:r>
              <a:rPr lang="en-US" sz="1796">
                <a:solidFill>
                  <a:srgbClr val="000000"/>
                </a:solidFill>
                <a:latin typeface="Lexend Deca Medium"/>
                <a:ea typeface="Lexend Deca Medium"/>
                <a:cs typeface="Lexend Deca Medium"/>
                <a:sym typeface="Lexend Deca"/>
              </a:rPr>
              <a:t>Jetzt bist du dran</a:t>
            </a:r>
          </a:p>
        </p:txBody>
      </p:sp>
      <p:sp>
        <p:nvSpPr>
          <p:cNvPr id="23" name="Freeform 23"/>
          <p:cNvSpPr/>
          <p:nvPr/>
        </p:nvSpPr>
        <p:spPr>
          <a:xfrm>
            <a:off x="899315" y="3493805"/>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4" name="Freeform 24"/>
          <p:cNvSpPr/>
          <p:nvPr/>
        </p:nvSpPr>
        <p:spPr>
          <a:xfrm flipH="1">
            <a:off x="1528023" y="5064266"/>
            <a:ext cx="2324943" cy="2039846"/>
          </a:xfrm>
          <a:custGeom>
            <a:avLst/>
            <a:gdLst/>
            <a:ahLst/>
            <a:cxnLst/>
            <a:rect l="l" t="t" r="r" b="b"/>
            <a:pathLst>
              <a:path w="2324943" h="2039846">
                <a:moveTo>
                  <a:pt x="2324943" y="0"/>
                </a:moveTo>
                <a:lnTo>
                  <a:pt x="0" y="0"/>
                </a:lnTo>
                <a:lnTo>
                  <a:pt x="0" y="2039846"/>
                </a:lnTo>
                <a:lnTo>
                  <a:pt x="2324943" y="2039846"/>
                </a:lnTo>
                <a:lnTo>
                  <a:pt x="232494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25" name="Group 25"/>
          <p:cNvGrpSpPr/>
          <p:nvPr/>
        </p:nvGrpSpPr>
        <p:grpSpPr>
          <a:xfrm>
            <a:off x="673797" y="8527506"/>
            <a:ext cx="4456774" cy="892183"/>
            <a:chOff x="0" y="0"/>
            <a:chExt cx="1573920" cy="315077"/>
          </a:xfrm>
        </p:grpSpPr>
        <p:sp>
          <p:nvSpPr>
            <p:cNvPr id="26" name="Freeform 26"/>
            <p:cNvSpPr/>
            <p:nvPr/>
          </p:nvSpPr>
          <p:spPr>
            <a:xfrm>
              <a:off x="0" y="0"/>
              <a:ext cx="1573920" cy="315077"/>
            </a:xfrm>
            <a:custGeom>
              <a:avLst/>
              <a:gdLst/>
              <a:ahLst/>
              <a:cxnLst/>
              <a:rect l="l" t="t" r="r" b="b"/>
              <a:pathLst>
                <a:path w="1573920" h="315077">
                  <a:moveTo>
                    <a:pt x="34742" y="0"/>
                  </a:moveTo>
                  <a:lnTo>
                    <a:pt x="1539177" y="0"/>
                  </a:lnTo>
                  <a:cubicBezTo>
                    <a:pt x="1558365" y="0"/>
                    <a:pt x="1573920" y="15555"/>
                    <a:pt x="1573920" y="34742"/>
                  </a:cubicBezTo>
                  <a:lnTo>
                    <a:pt x="1573920" y="280334"/>
                  </a:lnTo>
                  <a:cubicBezTo>
                    <a:pt x="1573920" y="289549"/>
                    <a:pt x="1570259" y="298385"/>
                    <a:pt x="1563744" y="304901"/>
                  </a:cubicBezTo>
                  <a:cubicBezTo>
                    <a:pt x="1557228" y="311416"/>
                    <a:pt x="1548392" y="315077"/>
                    <a:pt x="1539177" y="315077"/>
                  </a:cubicBezTo>
                  <a:lnTo>
                    <a:pt x="34742" y="315077"/>
                  </a:lnTo>
                  <a:cubicBezTo>
                    <a:pt x="15555" y="315077"/>
                    <a:pt x="0" y="299522"/>
                    <a:pt x="0" y="280334"/>
                  </a:cubicBezTo>
                  <a:lnTo>
                    <a:pt x="0" y="34742"/>
                  </a:lnTo>
                  <a:cubicBezTo>
                    <a:pt x="0" y="15555"/>
                    <a:pt x="15555" y="0"/>
                    <a:pt x="34742" y="0"/>
                  </a:cubicBezTo>
                  <a:close/>
                </a:path>
              </a:pathLst>
            </a:custGeom>
            <a:solidFill>
              <a:srgbClr val="FFFFFF"/>
            </a:solidFill>
            <a:ln w="9525" cap="sq">
              <a:solidFill>
                <a:srgbClr val="000000"/>
              </a:solidFill>
              <a:prstDash val="solid"/>
              <a:miter/>
            </a:ln>
          </p:spPr>
          <p:txBody>
            <a:bodyPr/>
            <a:lstStyle/>
            <a:p>
              <a:endParaRPr lang="de-DE"/>
            </a:p>
          </p:txBody>
        </p:sp>
        <p:sp>
          <p:nvSpPr>
            <p:cNvPr id="27" name="TextBox 27"/>
            <p:cNvSpPr txBox="1"/>
            <p:nvPr/>
          </p:nvSpPr>
          <p:spPr>
            <a:xfrm>
              <a:off x="0" y="-38100"/>
              <a:ext cx="1573920" cy="353177"/>
            </a:xfrm>
            <a:prstGeom prst="rect">
              <a:avLst/>
            </a:prstGeom>
          </p:spPr>
          <p:txBody>
            <a:bodyPr lIns="50800" tIns="50800" rIns="50800" bIns="50800" rtlCol="0" anchor="ctr"/>
            <a:lstStyle/>
            <a:p>
              <a:pPr algn="l">
                <a:lnSpc>
                  <a:spcPts val="1819"/>
                </a:lnSpc>
              </a:pPr>
              <a:r>
                <a:rPr lang="en-US" sz="1299">
                  <a:solidFill>
                    <a:srgbClr val="000000"/>
                  </a:solidFill>
                  <a:latin typeface="Poppins"/>
                  <a:ea typeface="Poppins"/>
                  <a:cs typeface="Poppins"/>
                  <a:sym typeface="Poppins"/>
                </a:rPr>
                <a:t>  Achte darauf, wenn du Personen </a:t>
              </a:r>
            </a:p>
            <a:p>
              <a:pPr algn="l">
                <a:lnSpc>
                  <a:spcPts val="1819"/>
                </a:lnSpc>
              </a:pPr>
              <a:r>
                <a:rPr lang="en-US" sz="1299">
                  <a:solidFill>
                    <a:srgbClr val="000000"/>
                  </a:solidFill>
                  <a:latin typeface="Poppins"/>
                  <a:ea typeface="Poppins"/>
                  <a:cs typeface="Poppins"/>
                  <a:sym typeface="Poppins"/>
                </a:rPr>
                <a:t>  fotografierst: </a:t>
              </a:r>
            </a:p>
            <a:p>
              <a:pPr algn="l">
                <a:lnSpc>
                  <a:spcPts val="1819"/>
                </a:lnSpc>
              </a:pPr>
              <a:r>
                <a:rPr lang="en-US" sz="1299">
                  <a:solidFill>
                    <a:srgbClr val="000000"/>
                  </a:solidFill>
                  <a:latin typeface="Poppins"/>
                  <a:ea typeface="Poppins"/>
                  <a:cs typeface="Poppins"/>
                  <a:sym typeface="Poppins"/>
                </a:rPr>
                <a:t>  Sie müssen </a:t>
              </a:r>
              <a:r>
                <a:rPr lang="en-US" sz="1299" b="1">
                  <a:solidFill>
                    <a:srgbClr val="000000"/>
                  </a:solidFill>
                  <a:latin typeface="Poppins Bold"/>
                  <a:ea typeface="Poppins Bold"/>
                  <a:cs typeface="Poppins Bold"/>
                  <a:sym typeface="Poppins Bold"/>
                </a:rPr>
                <a:t>immer</a:t>
              </a:r>
              <a:r>
                <a:rPr lang="en-US" sz="1299">
                  <a:solidFill>
                    <a:srgbClr val="000000"/>
                  </a:solidFill>
                  <a:latin typeface="Poppins"/>
                  <a:ea typeface="Poppins"/>
                  <a:cs typeface="Poppins"/>
                  <a:sym typeface="Poppins"/>
                </a:rPr>
                <a:t> vorher gefragt werden.</a:t>
              </a:r>
            </a:p>
          </p:txBody>
        </p:sp>
      </p:grpSp>
      <p:sp>
        <p:nvSpPr>
          <p:cNvPr id="28" name="Freeform 28"/>
          <p:cNvSpPr/>
          <p:nvPr/>
        </p:nvSpPr>
        <p:spPr>
          <a:xfrm>
            <a:off x="4929057" y="7761051"/>
            <a:ext cx="2054706" cy="1894849"/>
          </a:xfrm>
          <a:custGeom>
            <a:avLst/>
            <a:gdLst/>
            <a:ahLst/>
            <a:cxnLst/>
            <a:rect l="l" t="t" r="r" b="b"/>
            <a:pathLst>
              <a:path w="2054706" h="1894849">
                <a:moveTo>
                  <a:pt x="0" y="0"/>
                </a:moveTo>
                <a:lnTo>
                  <a:pt x="2054706" y="0"/>
                </a:lnTo>
                <a:lnTo>
                  <a:pt x="2054706" y="1894848"/>
                </a:lnTo>
                <a:lnTo>
                  <a:pt x="0" y="1894848"/>
                </a:lnTo>
                <a:lnTo>
                  <a:pt x="0" y="0"/>
                </a:lnTo>
                <a:close/>
              </a:path>
            </a:pathLst>
          </a:custGeom>
          <a:blipFill>
            <a:blip r:embed="rId4">
              <a:extLst>
                <a:ext uri="{96DAC541-7B7A-43D3-8B79-37D633B846F1}">
                  <asvg:svgBlip xmlns:asvg="http://schemas.microsoft.com/office/drawing/2016/SVG/main" r:embed="rId5"/>
                </a:ext>
              </a:extLst>
            </a:blip>
            <a:stretch>
              <a:fillRect l="-2554" r="-2554"/>
            </a:stretch>
          </a:blipFill>
        </p:spPr>
        <p:txBody>
          <a:bodyPr/>
          <a:lstStyle/>
          <a:p>
            <a:endParaRPr lang="de-DE"/>
          </a:p>
        </p:txBody>
      </p:sp>
      <p:sp>
        <p:nvSpPr>
          <p:cNvPr id="29" name="TextBox 29"/>
          <p:cNvSpPr txBox="1"/>
          <p:nvPr/>
        </p:nvSpPr>
        <p:spPr>
          <a:xfrm>
            <a:off x="5322081" y="7968706"/>
            <a:ext cx="1168409" cy="11938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Hey, die Kamera-App kann ich gleich für unser neues HSU-Thema hernehmen!</a:t>
            </a:r>
          </a:p>
          <a:p>
            <a:pPr algn="ctr">
              <a:lnSpc>
                <a:spcPts val="1399"/>
              </a:lnSpc>
            </a:pPr>
            <a:endParaRPr lang="en-US" sz="999">
              <a:solidFill>
                <a:srgbClr val="000000"/>
              </a:solidFill>
              <a:latin typeface="Poppins"/>
              <a:ea typeface="Poppins"/>
              <a:cs typeface="Poppins"/>
              <a:sym typeface="Poppins"/>
            </a:endParaRPr>
          </a:p>
        </p:txBody>
      </p:sp>
      <p:sp>
        <p:nvSpPr>
          <p:cNvPr id="30" name="TextBox 30"/>
          <p:cNvSpPr txBox="1"/>
          <p:nvPr/>
        </p:nvSpPr>
        <p:spPr>
          <a:xfrm>
            <a:off x="877932" y="7192990"/>
            <a:ext cx="2925408" cy="1525016"/>
          </a:xfrm>
          <a:prstGeom prst="rect">
            <a:avLst/>
          </a:prstGeom>
        </p:spPr>
        <p:txBody>
          <a:bodyPr lIns="0" tIns="0" rIns="0" bIns="0" rtlCol="0" anchor="t">
            <a:spAutoFit/>
          </a:bodyPr>
          <a:lstStyle/>
          <a:p>
            <a:pPr algn="l">
              <a:lnSpc>
                <a:spcPts val="2422"/>
              </a:lnSpc>
            </a:pPr>
            <a:r>
              <a:rPr lang="en-US" sz="1400" b="1">
                <a:solidFill>
                  <a:srgbClr val="000000"/>
                </a:solidFill>
                <a:latin typeface="Poppins Bold"/>
                <a:ea typeface="Poppins Bold"/>
                <a:cs typeface="Poppins Bold"/>
                <a:sym typeface="Poppins Bold"/>
              </a:rPr>
              <a:t>Mache ein Foto von ...</a:t>
            </a:r>
          </a:p>
          <a:p>
            <a:pPr marL="302261" lvl="1" indent="-151130" algn="l">
              <a:lnSpc>
                <a:spcPts val="2422"/>
              </a:lnSpc>
              <a:buFont typeface="Arial"/>
              <a:buChar char="•"/>
            </a:pPr>
            <a:r>
              <a:rPr lang="en-US" sz="1400">
                <a:solidFill>
                  <a:srgbClr val="000000"/>
                </a:solidFill>
                <a:latin typeface="Poppins"/>
                <a:ea typeface="Poppins"/>
                <a:cs typeface="Poppins"/>
                <a:sym typeface="Poppins"/>
              </a:rPr>
              <a:t>dir selbst.</a:t>
            </a:r>
          </a:p>
          <a:p>
            <a:pPr marL="302261" lvl="1" indent="-151130" algn="l">
              <a:lnSpc>
                <a:spcPts val="2422"/>
              </a:lnSpc>
              <a:buFont typeface="Arial"/>
              <a:buChar char="•"/>
            </a:pPr>
            <a:r>
              <a:rPr lang="en-US" sz="1400">
                <a:solidFill>
                  <a:srgbClr val="000000"/>
                </a:solidFill>
                <a:latin typeface="Poppins"/>
                <a:ea typeface="Poppins"/>
                <a:cs typeface="Poppins"/>
                <a:sym typeface="Poppins"/>
              </a:rPr>
              <a:t>von jemandem, den du </a:t>
            </a:r>
          </a:p>
          <a:p>
            <a:pPr algn="l">
              <a:lnSpc>
                <a:spcPts val="2422"/>
              </a:lnSpc>
            </a:pPr>
            <a:r>
              <a:rPr lang="en-US" sz="1400">
                <a:solidFill>
                  <a:srgbClr val="000000"/>
                </a:solidFill>
                <a:latin typeface="Poppins"/>
                <a:ea typeface="Poppins"/>
                <a:cs typeface="Poppins"/>
                <a:sym typeface="Poppins"/>
              </a:rPr>
              <a:t>      um Erlaubnis gefragt hast.</a:t>
            </a:r>
          </a:p>
          <a:p>
            <a:pPr algn="l">
              <a:lnSpc>
                <a:spcPts val="2422"/>
              </a:lnSpc>
            </a:pPr>
            <a:endParaRPr lang="en-US" sz="1400">
              <a:solidFill>
                <a:srgbClr val="000000"/>
              </a:solidFill>
              <a:latin typeface="Poppins"/>
              <a:ea typeface="Poppins"/>
              <a:cs typeface="Poppins"/>
              <a:sym typeface="Poppins"/>
            </a:endParaRPr>
          </a:p>
        </p:txBody>
      </p:sp>
      <p:sp>
        <p:nvSpPr>
          <p:cNvPr id="31" name="Freeform 31"/>
          <p:cNvSpPr/>
          <p:nvPr/>
        </p:nvSpPr>
        <p:spPr>
          <a:xfrm rot="291599">
            <a:off x="4356957" y="4669971"/>
            <a:ext cx="2260163" cy="2227818"/>
          </a:xfrm>
          <a:custGeom>
            <a:avLst/>
            <a:gdLst/>
            <a:ahLst/>
            <a:cxnLst/>
            <a:rect l="l" t="t" r="r" b="b"/>
            <a:pathLst>
              <a:path w="2260163" h="2227818">
                <a:moveTo>
                  <a:pt x="0" y="0"/>
                </a:moveTo>
                <a:lnTo>
                  <a:pt x="2260164" y="0"/>
                </a:lnTo>
                <a:lnTo>
                  <a:pt x="2260164" y="2227818"/>
                </a:lnTo>
                <a:lnTo>
                  <a:pt x="0" y="2227818"/>
                </a:lnTo>
                <a:lnTo>
                  <a:pt x="0" y="0"/>
                </a:lnTo>
                <a:close/>
              </a:path>
            </a:pathLst>
          </a:custGeom>
          <a:blipFill>
            <a:blip r:embed="rId8"/>
            <a:stretch>
              <a:fillRect/>
            </a:stretch>
          </a:blipFill>
        </p:spPr>
        <p:txBody>
          <a:bodyPr/>
          <a:lstStyle/>
          <a:p>
            <a:endParaRPr lang="de-DE"/>
          </a:p>
        </p:txBody>
      </p:sp>
      <p:sp>
        <p:nvSpPr>
          <p:cNvPr id="32" name="Freeform 32"/>
          <p:cNvSpPr/>
          <p:nvPr/>
        </p:nvSpPr>
        <p:spPr>
          <a:xfrm rot="339142">
            <a:off x="4303884" y="8637192"/>
            <a:ext cx="968323" cy="803901"/>
          </a:xfrm>
          <a:custGeom>
            <a:avLst/>
            <a:gdLst/>
            <a:ahLst/>
            <a:cxnLst/>
            <a:rect l="l" t="t" r="r" b="b"/>
            <a:pathLst>
              <a:path w="968323" h="803901">
                <a:moveTo>
                  <a:pt x="0" y="0"/>
                </a:moveTo>
                <a:lnTo>
                  <a:pt x="968323" y="0"/>
                </a:lnTo>
                <a:lnTo>
                  <a:pt x="968323" y="803900"/>
                </a:lnTo>
                <a:lnTo>
                  <a:pt x="0" y="803900"/>
                </a:lnTo>
                <a:lnTo>
                  <a:pt x="0" y="0"/>
                </a:lnTo>
                <a:close/>
              </a:path>
            </a:pathLst>
          </a:custGeom>
          <a:blipFill>
            <a:blip r:embed="rId9"/>
            <a:stretch>
              <a:fillRect t="-4956" b="-4956"/>
            </a:stretch>
          </a:blipFill>
        </p:spPr>
        <p:txBody>
          <a:bodyPr/>
          <a:lstStyle/>
          <a:p>
            <a:endParaRPr lang="de-DE"/>
          </a:p>
        </p:txBody>
      </p:sp>
      <p:sp>
        <p:nvSpPr>
          <p:cNvPr id="33" name="TextBox 33"/>
          <p:cNvSpPr txBox="1"/>
          <p:nvPr/>
        </p:nvSpPr>
        <p:spPr>
          <a:xfrm>
            <a:off x="932137" y="3608369"/>
            <a:ext cx="2925408" cy="1646047"/>
          </a:xfrm>
          <a:prstGeom prst="rect">
            <a:avLst/>
          </a:prstGeom>
        </p:spPr>
        <p:txBody>
          <a:bodyPr lIns="0" tIns="0" rIns="0" bIns="0" rtlCol="0" anchor="t">
            <a:spAutoFit/>
          </a:bodyPr>
          <a:lstStyle/>
          <a:p>
            <a:pPr algn="l">
              <a:lnSpc>
                <a:spcPts val="2248"/>
              </a:lnSpc>
            </a:pPr>
            <a:endParaRPr/>
          </a:p>
          <a:p>
            <a:pPr algn="l">
              <a:lnSpc>
                <a:spcPts val="2248"/>
              </a:lnSpc>
            </a:pPr>
            <a:r>
              <a:rPr lang="en-US" sz="1299" b="1">
                <a:solidFill>
                  <a:srgbClr val="000000"/>
                </a:solidFill>
                <a:latin typeface="Poppins Bold"/>
                <a:ea typeface="Poppins Bold"/>
                <a:cs typeface="Poppins Bold"/>
                <a:sym typeface="Poppins Bold"/>
              </a:rPr>
              <a:t>Mache ein Foto von ...</a:t>
            </a:r>
          </a:p>
          <a:p>
            <a:pPr marL="280669" lvl="1" indent="-140335" algn="l">
              <a:lnSpc>
                <a:spcPts val="2248"/>
              </a:lnSpc>
              <a:buFont typeface="Arial"/>
              <a:buChar char="•"/>
            </a:pPr>
            <a:r>
              <a:rPr lang="en-US" sz="1299">
                <a:solidFill>
                  <a:srgbClr val="000000"/>
                </a:solidFill>
                <a:latin typeface="Poppins"/>
                <a:ea typeface="Poppins"/>
                <a:cs typeface="Poppins"/>
                <a:sym typeface="Poppins"/>
              </a:rPr>
              <a:t>deiner Schultasche.</a:t>
            </a:r>
          </a:p>
          <a:p>
            <a:pPr marL="280669" lvl="1" indent="-140335" algn="l">
              <a:lnSpc>
                <a:spcPts val="2248"/>
              </a:lnSpc>
              <a:buFont typeface="Arial"/>
              <a:buChar char="•"/>
            </a:pPr>
            <a:r>
              <a:rPr lang="en-US" sz="1299">
                <a:solidFill>
                  <a:srgbClr val="000000"/>
                </a:solidFill>
                <a:latin typeface="Poppins"/>
                <a:ea typeface="Poppins"/>
                <a:cs typeface="Poppins"/>
                <a:sym typeface="Poppins"/>
              </a:rPr>
              <a:t>etwas, das rund ist.</a:t>
            </a:r>
          </a:p>
          <a:p>
            <a:pPr marL="280669" lvl="1" indent="-140335" algn="l">
              <a:lnSpc>
                <a:spcPts val="2248"/>
              </a:lnSpc>
              <a:buFont typeface="Arial"/>
              <a:buChar char="•"/>
            </a:pPr>
            <a:r>
              <a:rPr lang="en-US" sz="1299">
                <a:solidFill>
                  <a:srgbClr val="000000"/>
                </a:solidFill>
                <a:latin typeface="Poppins"/>
                <a:ea typeface="Poppins"/>
                <a:cs typeface="Poppins"/>
                <a:sym typeface="Poppins"/>
              </a:rPr>
              <a:t>einem blauen Gegenstand.</a:t>
            </a:r>
          </a:p>
          <a:p>
            <a:pPr algn="l">
              <a:lnSpc>
                <a:spcPts val="2248"/>
              </a:lnSpc>
            </a:pPr>
            <a:endParaRPr lang="en-US" sz="1299">
              <a:solidFill>
                <a:srgbClr val="000000"/>
              </a:solidFill>
              <a:latin typeface="Poppins"/>
              <a:ea typeface="Poppins"/>
              <a:cs typeface="Poppins"/>
              <a:sym typeface="Poppins"/>
            </a:endParaRPr>
          </a:p>
        </p:txBody>
      </p:sp>
      <p:sp>
        <p:nvSpPr>
          <p:cNvPr id="34" name="Freeform 34"/>
          <p:cNvSpPr/>
          <p:nvPr/>
        </p:nvSpPr>
        <p:spPr>
          <a:xfrm>
            <a:off x="5798642" y="1965653"/>
            <a:ext cx="651849" cy="645737"/>
          </a:xfrm>
          <a:custGeom>
            <a:avLst/>
            <a:gdLst/>
            <a:ahLst/>
            <a:cxnLst/>
            <a:rect l="l" t="t" r="r" b="b"/>
            <a:pathLst>
              <a:path w="651849" h="645737">
                <a:moveTo>
                  <a:pt x="0" y="0"/>
                </a:moveTo>
                <a:lnTo>
                  <a:pt x="651848" y="0"/>
                </a:lnTo>
                <a:lnTo>
                  <a:pt x="651848" y="645737"/>
                </a:lnTo>
                <a:lnTo>
                  <a:pt x="0" y="645737"/>
                </a:lnTo>
                <a:lnTo>
                  <a:pt x="0" y="0"/>
                </a:lnTo>
                <a:close/>
              </a:path>
            </a:pathLst>
          </a:custGeom>
          <a:blipFill>
            <a:blip r:embed="rId10"/>
            <a:stretch>
              <a:fillRect/>
            </a:stretch>
          </a:blipFill>
        </p:spPr>
        <p:txBody>
          <a:bodyPr/>
          <a:lstStyle/>
          <a:p>
            <a:endParaRPr lang="de-DE"/>
          </a:p>
        </p:txBody>
      </p:sp>
      <p:grpSp>
        <p:nvGrpSpPr>
          <p:cNvPr id="35" name="Group 35"/>
          <p:cNvGrpSpPr/>
          <p:nvPr/>
        </p:nvGrpSpPr>
        <p:grpSpPr>
          <a:xfrm>
            <a:off x="2936029" y="4203254"/>
            <a:ext cx="250139" cy="216369"/>
            <a:chOff x="0" y="0"/>
            <a:chExt cx="88337" cy="76411"/>
          </a:xfrm>
        </p:grpSpPr>
        <p:sp>
          <p:nvSpPr>
            <p:cNvPr id="36" name="Freeform 36"/>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37" name="TextBox 37"/>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38" name="Group 38"/>
          <p:cNvGrpSpPr/>
          <p:nvPr/>
        </p:nvGrpSpPr>
        <p:grpSpPr>
          <a:xfrm>
            <a:off x="2893672" y="4470049"/>
            <a:ext cx="250139" cy="216369"/>
            <a:chOff x="0" y="0"/>
            <a:chExt cx="88337" cy="76411"/>
          </a:xfrm>
        </p:grpSpPr>
        <p:sp>
          <p:nvSpPr>
            <p:cNvPr id="39" name="Freeform 39"/>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0" name="TextBox 40"/>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41" name="Group 41"/>
          <p:cNvGrpSpPr/>
          <p:nvPr/>
        </p:nvGrpSpPr>
        <p:grpSpPr>
          <a:xfrm>
            <a:off x="3508056" y="4752647"/>
            <a:ext cx="250139" cy="216369"/>
            <a:chOff x="0" y="0"/>
            <a:chExt cx="88337" cy="76411"/>
          </a:xfrm>
        </p:grpSpPr>
        <p:sp>
          <p:nvSpPr>
            <p:cNvPr id="42" name="Freeform 42"/>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3" name="TextBox 43"/>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44" name="Group 44"/>
          <p:cNvGrpSpPr/>
          <p:nvPr/>
        </p:nvGrpSpPr>
        <p:grpSpPr>
          <a:xfrm>
            <a:off x="2960830" y="3936459"/>
            <a:ext cx="250139" cy="216369"/>
            <a:chOff x="0" y="0"/>
            <a:chExt cx="88337" cy="76411"/>
          </a:xfrm>
        </p:grpSpPr>
        <p:sp>
          <p:nvSpPr>
            <p:cNvPr id="45" name="Freeform 45"/>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6" name="TextBox 46"/>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47" name="Freeform 47"/>
          <p:cNvSpPr/>
          <p:nvPr/>
        </p:nvSpPr>
        <p:spPr>
          <a:xfrm>
            <a:off x="2994409" y="3965161"/>
            <a:ext cx="182981" cy="158965"/>
          </a:xfrm>
          <a:custGeom>
            <a:avLst/>
            <a:gdLst/>
            <a:ahLst/>
            <a:cxnLst/>
            <a:rect l="l" t="t" r="r" b="b"/>
            <a:pathLst>
              <a:path w="182981" h="158965">
                <a:moveTo>
                  <a:pt x="0" y="0"/>
                </a:moveTo>
                <a:lnTo>
                  <a:pt x="182981" y="0"/>
                </a:lnTo>
                <a:lnTo>
                  <a:pt x="182981" y="158964"/>
                </a:lnTo>
                <a:lnTo>
                  <a:pt x="0" y="158964"/>
                </a:lnTo>
                <a:lnTo>
                  <a:pt x="0" y="0"/>
                </a:lnTo>
                <a:close/>
              </a:path>
            </a:pathLst>
          </a:custGeom>
          <a:blipFill>
            <a:blip r:embed="rId11"/>
            <a:stretch>
              <a:fillRect/>
            </a:stretch>
          </a:blipFill>
        </p:spPr>
        <p:txBody>
          <a:bodyPr/>
          <a:lstStyle/>
          <a:p>
            <a:endParaRPr lang="de-DE"/>
          </a:p>
        </p:txBody>
      </p:sp>
      <p:grpSp>
        <p:nvGrpSpPr>
          <p:cNvPr id="48" name="Group 48"/>
          <p:cNvGrpSpPr/>
          <p:nvPr/>
        </p:nvGrpSpPr>
        <p:grpSpPr>
          <a:xfrm>
            <a:off x="2927251" y="7288240"/>
            <a:ext cx="250139" cy="216369"/>
            <a:chOff x="0" y="0"/>
            <a:chExt cx="88337" cy="76411"/>
          </a:xfrm>
        </p:grpSpPr>
        <p:sp>
          <p:nvSpPr>
            <p:cNvPr id="49" name="Freeform 49"/>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0" name="TextBox 50"/>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51" name="Freeform 51"/>
          <p:cNvSpPr/>
          <p:nvPr/>
        </p:nvSpPr>
        <p:spPr>
          <a:xfrm>
            <a:off x="2960830" y="7316942"/>
            <a:ext cx="182981" cy="158965"/>
          </a:xfrm>
          <a:custGeom>
            <a:avLst/>
            <a:gdLst/>
            <a:ahLst/>
            <a:cxnLst/>
            <a:rect l="l" t="t" r="r" b="b"/>
            <a:pathLst>
              <a:path w="182981" h="158965">
                <a:moveTo>
                  <a:pt x="0" y="0"/>
                </a:moveTo>
                <a:lnTo>
                  <a:pt x="182981" y="0"/>
                </a:lnTo>
                <a:lnTo>
                  <a:pt x="182981" y="158965"/>
                </a:lnTo>
                <a:lnTo>
                  <a:pt x="0" y="158965"/>
                </a:lnTo>
                <a:lnTo>
                  <a:pt x="0" y="0"/>
                </a:lnTo>
                <a:close/>
              </a:path>
            </a:pathLst>
          </a:custGeom>
          <a:blipFill>
            <a:blip r:embed="rId11"/>
            <a:stretch>
              <a:fillRect/>
            </a:stretch>
          </a:blipFill>
        </p:spPr>
        <p:txBody>
          <a:bodyPr/>
          <a:lstStyle/>
          <a:p>
            <a:endParaRPr lang="de-DE"/>
          </a:p>
        </p:txBody>
      </p:sp>
      <p:grpSp>
        <p:nvGrpSpPr>
          <p:cNvPr id="52" name="Group 52"/>
          <p:cNvGrpSpPr/>
          <p:nvPr/>
        </p:nvGrpSpPr>
        <p:grpSpPr>
          <a:xfrm>
            <a:off x="2090497" y="7567862"/>
            <a:ext cx="250139" cy="216369"/>
            <a:chOff x="0" y="0"/>
            <a:chExt cx="88337" cy="76411"/>
          </a:xfrm>
        </p:grpSpPr>
        <p:sp>
          <p:nvSpPr>
            <p:cNvPr id="53" name="Freeform 53"/>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4" name="TextBox 54"/>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55" name="Group 55"/>
          <p:cNvGrpSpPr/>
          <p:nvPr/>
        </p:nvGrpSpPr>
        <p:grpSpPr>
          <a:xfrm>
            <a:off x="3546041" y="8206362"/>
            <a:ext cx="250139" cy="216369"/>
            <a:chOff x="0" y="0"/>
            <a:chExt cx="88337" cy="76411"/>
          </a:xfrm>
        </p:grpSpPr>
        <p:sp>
          <p:nvSpPr>
            <p:cNvPr id="56" name="Freeform 56"/>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7" name="TextBox 57"/>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58" name="TextBox 58"/>
          <p:cNvSpPr txBox="1"/>
          <p:nvPr/>
        </p:nvSpPr>
        <p:spPr>
          <a:xfrm>
            <a:off x="850035" y="601165"/>
            <a:ext cx="4171988"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Mit der Kamera-App</a:t>
            </a:r>
          </a:p>
          <a:p>
            <a:pPr algn="l">
              <a:lnSpc>
                <a:spcPts val="3415"/>
              </a:lnSpc>
            </a:pPr>
            <a:r>
              <a:rPr lang="en-US" sz="2799">
                <a:solidFill>
                  <a:srgbClr val="FFFFFF"/>
                </a:solidFill>
                <a:latin typeface="Lexend Deca Medium"/>
                <a:ea typeface="Lexend Deca Medium"/>
                <a:cs typeface="Lexend Deca Medium"/>
                <a:sym typeface="Lexend Deca"/>
              </a:rPr>
              <a:t>Fotos machen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59" name="Freeform 59"/>
          <p:cNvSpPr/>
          <p:nvPr/>
        </p:nvSpPr>
        <p:spPr>
          <a:xfrm>
            <a:off x="5130572" y="378573"/>
            <a:ext cx="1515686" cy="1329825"/>
          </a:xfrm>
          <a:custGeom>
            <a:avLst/>
            <a:gdLst/>
            <a:ahLst/>
            <a:cxnLst/>
            <a:rect l="l" t="t" r="r" b="b"/>
            <a:pathLst>
              <a:path w="1515686" h="1329825">
                <a:moveTo>
                  <a:pt x="0" y="0"/>
                </a:moveTo>
                <a:lnTo>
                  <a:pt x="1515686" y="0"/>
                </a:lnTo>
                <a:lnTo>
                  <a:pt x="1515686" y="1329825"/>
                </a:lnTo>
                <a:lnTo>
                  <a:pt x="0" y="13298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60" name="Freeform 60"/>
          <p:cNvSpPr/>
          <p:nvPr/>
        </p:nvSpPr>
        <p:spPr>
          <a:xfrm>
            <a:off x="3546041" y="1054585"/>
            <a:ext cx="1515686" cy="1329825"/>
          </a:xfrm>
          <a:custGeom>
            <a:avLst/>
            <a:gdLst/>
            <a:ahLst/>
            <a:cxnLst/>
            <a:rect l="l" t="t" r="r" b="b"/>
            <a:pathLst>
              <a:path w="1515686" h="1329825">
                <a:moveTo>
                  <a:pt x="0" y="0"/>
                </a:moveTo>
                <a:lnTo>
                  <a:pt x="1515686" y="0"/>
                </a:lnTo>
                <a:lnTo>
                  <a:pt x="1515686" y="1329825"/>
                </a:lnTo>
                <a:lnTo>
                  <a:pt x="0" y="13298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61" name="TextBox 61"/>
          <p:cNvSpPr txBox="1"/>
          <p:nvPr/>
        </p:nvSpPr>
        <p:spPr>
          <a:xfrm>
            <a:off x="3705579" y="1224220"/>
            <a:ext cx="1127611" cy="6794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Ich möchte ein richtig cooles Foto machen, aber wie?</a:t>
            </a:r>
          </a:p>
        </p:txBody>
      </p:sp>
      <p:grpSp>
        <p:nvGrpSpPr>
          <p:cNvPr id="62" name="Group 62"/>
          <p:cNvGrpSpPr/>
          <p:nvPr/>
        </p:nvGrpSpPr>
        <p:grpSpPr>
          <a:xfrm>
            <a:off x="512548" y="3375127"/>
            <a:ext cx="6491294" cy="513707"/>
            <a:chOff x="0" y="0"/>
            <a:chExt cx="2331328" cy="184496"/>
          </a:xfrm>
        </p:grpSpPr>
        <p:sp>
          <p:nvSpPr>
            <p:cNvPr id="63" name="Freeform 63"/>
            <p:cNvSpPr/>
            <p:nvPr/>
          </p:nvSpPr>
          <p:spPr>
            <a:xfrm>
              <a:off x="0" y="0"/>
              <a:ext cx="2331328" cy="184496"/>
            </a:xfrm>
            <a:custGeom>
              <a:avLst/>
              <a:gdLst/>
              <a:ahLst/>
              <a:cxnLst/>
              <a:rect l="l" t="t" r="r" b="b"/>
              <a:pathLst>
                <a:path w="2331328" h="184496">
                  <a:moveTo>
                    <a:pt x="23853" y="0"/>
                  </a:moveTo>
                  <a:lnTo>
                    <a:pt x="2307475" y="0"/>
                  </a:lnTo>
                  <a:cubicBezTo>
                    <a:pt x="2320649" y="0"/>
                    <a:pt x="2331328" y="10679"/>
                    <a:pt x="2331328" y="23853"/>
                  </a:cubicBezTo>
                  <a:lnTo>
                    <a:pt x="2331328" y="160643"/>
                  </a:lnTo>
                  <a:cubicBezTo>
                    <a:pt x="2331328" y="166969"/>
                    <a:pt x="2328815" y="173036"/>
                    <a:pt x="2324342" y="177510"/>
                  </a:cubicBezTo>
                  <a:cubicBezTo>
                    <a:pt x="2319868" y="181983"/>
                    <a:pt x="2313801" y="184496"/>
                    <a:pt x="2307475" y="184496"/>
                  </a:cubicBezTo>
                  <a:lnTo>
                    <a:pt x="23853" y="184496"/>
                  </a:lnTo>
                  <a:cubicBezTo>
                    <a:pt x="17527" y="184496"/>
                    <a:pt x="11460" y="181983"/>
                    <a:pt x="6986" y="177510"/>
                  </a:cubicBezTo>
                  <a:cubicBezTo>
                    <a:pt x="2513" y="173036"/>
                    <a:pt x="0" y="166969"/>
                    <a:pt x="0" y="160643"/>
                  </a:cubicBezTo>
                  <a:lnTo>
                    <a:pt x="0" y="23853"/>
                  </a:lnTo>
                  <a:cubicBezTo>
                    <a:pt x="0" y="17527"/>
                    <a:pt x="2513" y="11460"/>
                    <a:pt x="6986" y="6986"/>
                  </a:cubicBezTo>
                  <a:cubicBezTo>
                    <a:pt x="11460" y="2513"/>
                    <a:pt x="17527" y="0"/>
                    <a:pt x="23853" y="0"/>
                  </a:cubicBezTo>
                  <a:close/>
                </a:path>
              </a:pathLst>
            </a:custGeom>
            <a:solidFill>
              <a:srgbClr val="FFFFFF"/>
            </a:solidFill>
            <a:ln w="19050" cap="sq">
              <a:solidFill>
                <a:srgbClr val="FFFFFF"/>
              </a:solidFill>
              <a:prstDash val="solid"/>
              <a:miter/>
            </a:ln>
          </p:spPr>
          <p:txBody>
            <a:bodyPr/>
            <a:lstStyle/>
            <a:p>
              <a:endParaRPr lang="de-DE"/>
            </a:p>
          </p:txBody>
        </p:sp>
        <p:sp>
          <p:nvSpPr>
            <p:cNvPr id="64" name="TextBox 64"/>
            <p:cNvSpPr txBox="1"/>
            <p:nvPr/>
          </p:nvSpPr>
          <p:spPr>
            <a:xfrm>
              <a:off x="0" y="-28575"/>
              <a:ext cx="2331328" cy="213071"/>
            </a:xfrm>
            <a:prstGeom prst="rect">
              <a:avLst/>
            </a:prstGeom>
          </p:spPr>
          <p:txBody>
            <a:bodyPr lIns="50691" tIns="50691" rIns="50691" bIns="50691" rtlCol="0" anchor="t"/>
            <a:lstStyle/>
            <a:p>
              <a:pPr algn="l">
                <a:lnSpc>
                  <a:spcPts val="1679"/>
                </a:lnSpc>
              </a:pPr>
              <a:endParaRPr/>
            </a:p>
          </p:txBody>
        </p:sp>
      </p:grpSp>
      <p:sp>
        <p:nvSpPr>
          <p:cNvPr id="65" name="Freeform 65"/>
          <p:cNvSpPr/>
          <p:nvPr/>
        </p:nvSpPr>
        <p:spPr>
          <a:xfrm>
            <a:off x="861456" y="5842858"/>
            <a:ext cx="910151" cy="1319664"/>
          </a:xfrm>
          <a:custGeom>
            <a:avLst/>
            <a:gdLst/>
            <a:ahLst/>
            <a:cxnLst/>
            <a:rect l="l" t="t" r="r" b="b"/>
            <a:pathLst>
              <a:path w="910151" h="1319664">
                <a:moveTo>
                  <a:pt x="0" y="0"/>
                </a:moveTo>
                <a:lnTo>
                  <a:pt x="910151" y="0"/>
                </a:lnTo>
                <a:lnTo>
                  <a:pt x="910151" y="1319665"/>
                </a:lnTo>
                <a:lnTo>
                  <a:pt x="0" y="1319665"/>
                </a:lnTo>
                <a:lnTo>
                  <a:pt x="0" y="0"/>
                </a:lnTo>
                <a:close/>
              </a:path>
            </a:pathLst>
          </a:custGeom>
          <a:blipFill>
            <a:blip r:embed="rId12"/>
            <a:stretch>
              <a:fillRect r="-106178"/>
            </a:stretch>
          </a:blipFill>
        </p:spPr>
        <p:txBody>
          <a:bodyPr/>
          <a:lstStyle/>
          <a:p>
            <a:endParaRPr lang="de-DE"/>
          </a:p>
        </p:txBody>
      </p:sp>
      <p:sp>
        <p:nvSpPr>
          <p:cNvPr id="66" name="Freeform 66"/>
          <p:cNvSpPr/>
          <p:nvPr/>
        </p:nvSpPr>
        <p:spPr>
          <a:xfrm>
            <a:off x="6409501" y="9039142"/>
            <a:ext cx="936102" cy="1284980"/>
          </a:xfrm>
          <a:custGeom>
            <a:avLst/>
            <a:gdLst/>
            <a:ahLst/>
            <a:cxnLst/>
            <a:rect l="l" t="t" r="r" b="b"/>
            <a:pathLst>
              <a:path w="936102" h="1284980">
                <a:moveTo>
                  <a:pt x="0" y="0"/>
                </a:moveTo>
                <a:lnTo>
                  <a:pt x="936102" y="0"/>
                </a:lnTo>
                <a:lnTo>
                  <a:pt x="936102" y="1284980"/>
                </a:lnTo>
                <a:lnTo>
                  <a:pt x="0" y="1284980"/>
                </a:lnTo>
                <a:lnTo>
                  <a:pt x="0" y="0"/>
                </a:lnTo>
                <a:close/>
              </a:path>
            </a:pathLst>
          </a:custGeom>
          <a:blipFill>
            <a:blip r:embed="rId12"/>
            <a:stretch>
              <a:fillRect l="-95193"/>
            </a:stretch>
          </a:blipFill>
        </p:spPr>
        <p:txBody>
          <a:bodyPr/>
          <a:lstStyle/>
          <a:p>
            <a:endParaRPr lang="de-DE"/>
          </a:p>
        </p:txBody>
      </p:sp>
      <p:sp>
        <p:nvSpPr>
          <p:cNvPr id="67" name="Freeform 67"/>
          <p:cNvSpPr/>
          <p:nvPr/>
        </p:nvSpPr>
        <p:spPr>
          <a:xfrm>
            <a:off x="6515712" y="883996"/>
            <a:ext cx="936102" cy="1284980"/>
          </a:xfrm>
          <a:custGeom>
            <a:avLst/>
            <a:gdLst/>
            <a:ahLst/>
            <a:cxnLst/>
            <a:rect l="l" t="t" r="r" b="b"/>
            <a:pathLst>
              <a:path w="936102" h="1284980">
                <a:moveTo>
                  <a:pt x="0" y="0"/>
                </a:moveTo>
                <a:lnTo>
                  <a:pt x="936102" y="0"/>
                </a:lnTo>
                <a:lnTo>
                  <a:pt x="936102" y="1284980"/>
                </a:lnTo>
                <a:lnTo>
                  <a:pt x="0" y="1284980"/>
                </a:lnTo>
                <a:lnTo>
                  <a:pt x="0" y="0"/>
                </a:lnTo>
                <a:close/>
              </a:path>
            </a:pathLst>
          </a:custGeom>
          <a:blipFill>
            <a:blip r:embed="rId12"/>
            <a:stretch>
              <a:fillRect l="-95193"/>
            </a:stretch>
          </a:blipFill>
        </p:spPr>
        <p:txBody>
          <a:bodyPr/>
          <a:lstStyle/>
          <a:p>
            <a:endParaRPr lang="de-DE"/>
          </a:p>
        </p:txBody>
      </p:sp>
      <p:sp>
        <p:nvSpPr>
          <p:cNvPr id="68" name="Freeform 68"/>
          <p:cNvSpPr/>
          <p:nvPr/>
        </p:nvSpPr>
        <p:spPr>
          <a:xfrm>
            <a:off x="4771986" y="1376763"/>
            <a:ext cx="910151" cy="1319664"/>
          </a:xfrm>
          <a:custGeom>
            <a:avLst/>
            <a:gdLst/>
            <a:ahLst/>
            <a:cxnLst/>
            <a:rect l="l" t="t" r="r" b="b"/>
            <a:pathLst>
              <a:path w="910151" h="1319664">
                <a:moveTo>
                  <a:pt x="0" y="0"/>
                </a:moveTo>
                <a:lnTo>
                  <a:pt x="910151" y="0"/>
                </a:lnTo>
                <a:lnTo>
                  <a:pt x="910151" y="1319664"/>
                </a:lnTo>
                <a:lnTo>
                  <a:pt x="0" y="1319664"/>
                </a:lnTo>
                <a:lnTo>
                  <a:pt x="0" y="0"/>
                </a:lnTo>
                <a:close/>
              </a:path>
            </a:pathLst>
          </a:custGeom>
          <a:blipFill>
            <a:blip r:embed="rId12"/>
            <a:stretch>
              <a:fillRect r="-106178"/>
            </a:stretch>
          </a:blipFill>
        </p:spPr>
        <p:txBody>
          <a:bodyPr/>
          <a:lstStyle/>
          <a:p>
            <a:endParaRPr lang="de-DE"/>
          </a:p>
        </p:txBody>
      </p:sp>
      <p:sp>
        <p:nvSpPr>
          <p:cNvPr id="69" name="Freeform 69"/>
          <p:cNvSpPr/>
          <p:nvPr/>
        </p:nvSpPr>
        <p:spPr>
          <a:xfrm>
            <a:off x="2986118" y="5692566"/>
            <a:ext cx="398929" cy="391623"/>
          </a:xfrm>
          <a:custGeom>
            <a:avLst/>
            <a:gdLst/>
            <a:ahLst/>
            <a:cxnLst/>
            <a:rect l="l" t="t" r="r" b="b"/>
            <a:pathLst>
              <a:path w="398929" h="391623">
                <a:moveTo>
                  <a:pt x="0" y="0"/>
                </a:moveTo>
                <a:lnTo>
                  <a:pt x="398929" y="0"/>
                </a:lnTo>
                <a:lnTo>
                  <a:pt x="398929" y="391623"/>
                </a:lnTo>
                <a:lnTo>
                  <a:pt x="0" y="391623"/>
                </a:lnTo>
                <a:lnTo>
                  <a:pt x="0" y="0"/>
                </a:lnTo>
                <a:close/>
              </a:path>
            </a:pathLst>
          </a:custGeom>
          <a:blipFill>
            <a:blip r:embed="rId13"/>
            <a:stretch>
              <a:fillRect/>
            </a:stretch>
          </a:blipFill>
        </p:spPr>
        <p:txBody>
          <a:bodyPr/>
          <a:lstStyle/>
          <a:p>
            <a:endParaRPr lang="de-DE"/>
          </a:p>
        </p:txBody>
      </p:sp>
      <p:sp>
        <p:nvSpPr>
          <p:cNvPr id="70" name="TextBox 70"/>
          <p:cNvSpPr txBox="1"/>
          <p:nvPr/>
        </p:nvSpPr>
        <p:spPr>
          <a:xfrm>
            <a:off x="839033" y="10311775"/>
            <a:ext cx="393295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2.1 | Nutzung Kamera- und Foto-App </a:t>
            </a:r>
          </a:p>
        </p:txBody>
      </p:sp>
      <p:sp>
        <p:nvSpPr>
          <p:cNvPr id="71" name="TextBox 71"/>
          <p:cNvSpPr txBox="1"/>
          <p:nvPr/>
        </p:nvSpPr>
        <p:spPr>
          <a:xfrm>
            <a:off x="5079735" y="10311775"/>
            <a:ext cx="2244130" cy="143727"/>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Lizenz: CC BY-SA 4.0 ISB (München)  </a:t>
            </a:r>
          </a:p>
        </p:txBody>
      </p:sp>
      <p:sp>
        <p:nvSpPr>
          <p:cNvPr id="72" name="TextBox 72"/>
          <p:cNvSpPr txBox="1"/>
          <p:nvPr/>
        </p:nvSpPr>
        <p:spPr>
          <a:xfrm>
            <a:off x="2039648" y="5244891"/>
            <a:ext cx="1485614" cy="11938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Ich möchte mich gerne selbst fotografieren. Dazu benötige ich diesen Knopf        , damit die Kamera wechselt und ich ein </a:t>
            </a:r>
            <a:r>
              <a:rPr lang="en-US" sz="999" b="1">
                <a:solidFill>
                  <a:srgbClr val="000000"/>
                </a:solidFill>
                <a:latin typeface="Poppins Bold"/>
                <a:ea typeface="Poppins Bold"/>
                <a:cs typeface="Poppins Bold"/>
                <a:sym typeface="Poppins Bold"/>
              </a:rPr>
              <a:t>Selfie </a:t>
            </a:r>
            <a:r>
              <a:rPr lang="en-US" sz="999">
                <a:solidFill>
                  <a:srgbClr val="000000"/>
                </a:solidFill>
                <a:latin typeface="Poppins"/>
                <a:ea typeface="Poppins"/>
                <a:cs typeface="Poppins"/>
                <a:sym typeface="Poppins"/>
              </a:rPr>
              <a:t>machen kann.</a:t>
            </a:r>
          </a:p>
        </p:txBody>
      </p:sp>
      <p:sp>
        <p:nvSpPr>
          <p:cNvPr id="73" name="TextBox 73"/>
          <p:cNvSpPr txBox="1"/>
          <p:nvPr/>
        </p:nvSpPr>
        <p:spPr>
          <a:xfrm rot="289679">
            <a:off x="4667859" y="5118310"/>
            <a:ext cx="1646097" cy="1343660"/>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Poppins"/>
                <a:ea typeface="Poppins"/>
                <a:cs typeface="Poppins"/>
                <a:sym typeface="Poppins"/>
              </a:rPr>
              <a:t>Die </a:t>
            </a:r>
            <a:r>
              <a:rPr lang="en-US" sz="1100" b="1">
                <a:solidFill>
                  <a:srgbClr val="000000"/>
                </a:solidFill>
                <a:latin typeface="Poppins Bold"/>
                <a:ea typeface="Poppins Bold"/>
                <a:cs typeface="Poppins Bold"/>
                <a:sym typeface="Poppins Bold"/>
              </a:rPr>
              <a:t>Frontkamera</a:t>
            </a:r>
            <a:r>
              <a:rPr lang="en-US" sz="1100">
                <a:solidFill>
                  <a:srgbClr val="000000"/>
                </a:solidFill>
                <a:latin typeface="Poppins"/>
                <a:ea typeface="Poppins"/>
                <a:cs typeface="Poppins"/>
                <a:sym typeface="Poppins"/>
              </a:rPr>
              <a:t> „schaut dich an“ - </a:t>
            </a:r>
          </a:p>
          <a:p>
            <a:pPr algn="ctr">
              <a:lnSpc>
                <a:spcPts val="1540"/>
              </a:lnSpc>
              <a:spcBef>
                <a:spcPct val="0"/>
              </a:spcBef>
            </a:pPr>
            <a:r>
              <a:rPr lang="en-US" sz="1100">
                <a:solidFill>
                  <a:srgbClr val="000000"/>
                </a:solidFill>
                <a:latin typeface="Poppins"/>
                <a:ea typeface="Poppins"/>
                <a:cs typeface="Poppins"/>
                <a:sym typeface="Poppins"/>
              </a:rPr>
              <a:t>für </a:t>
            </a:r>
            <a:r>
              <a:rPr lang="en-US" sz="1100" b="1">
                <a:solidFill>
                  <a:srgbClr val="000000"/>
                </a:solidFill>
                <a:latin typeface="Poppins Bold"/>
                <a:ea typeface="Poppins Bold"/>
                <a:cs typeface="Poppins Bold"/>
                <a:sym typeface="Poppins Bold"/>
              </a:rPr>
              <a:t>Selfies.</a:t>
            </a:r>
          </a:p>
          <a:p>
            <a:pPr algn="ctr">
              <a:lnSpc>
                <a:spcPts val="1540"/>
              </a:lnSpc>
              <a:spcBef>
                <a:spcPct val="0"/>
              </a:spcBef>
            </a:pPr>
            <a:r>
              <a:rPr lang="en-US" sz="1100">
                <a:solidFill>
                  <a:srgbClr val="000000"/>
                </a:solidFill>
                <a:latin typeface="Poppins"/>
                <a:ea typeface="Poppins"/>
                <a:cs typeface="Poppins"/>
                <a:sym typeface="Poppins"/>
              </a:rPr>
              <a:t>Die </a:t>
            </a:r>
            <a:r>
              <a:rPr lang="en-US" sz="1100" b="1">
                <a:solidFill>
                  <a:srgbClr val="000000"/>
                </a:solidFill>
                <a:latin typeface="Poppins Bold"/>
                <a:ea typeface="Poppins Bold"/>
                <a:cs typeface="Poppins Bold"/>
                <a:sym typeface="Poppins Bold"/>
              </a:rPr>
              <a:t>Rückkamera</a:t>
            </a:r>
            <a:r>
              <a:rPr lang="en-US" sz="1100">
                <a:solidFill>
                  <a:srgbClr val="000000"/>
                </a:solidFill>
                <a:latin typeface="Poppins"/>
                <a:ea typeface="Poppins"/>
                <a:cs typeface="Poppins"/>
                <a:sym typeface="Poppins"/>
              </a:rPr>
              <a:t> „schaut nach vorne“ - für Fotos </a:t>
            </a:r>
          </a:p>
          <a:p>
            <a:pPr algn="ctr">
              <a:lnSpc>
                <a:spcPts val="1540"/>
              </a:lnSpc>
              <a:spcBef>
                <a:spcPct val="0"/>
              </a:spcBef>
            </a:pPr>
            <a:r>
              <a:rPr lang="en-US" sz="1100">
                <a:solidFill>
                  <a:srgbClr val="000000"/>
                </a:solidFill>
                <a:latin typeface="Poppins"/>
                <a:ea typeface="Poppins"/>
                <a:cs typeface="Poppins"/>
                <a:sym typeface="Poppins"/>
              </a:rPr>
              <a:t>in der Umgebung.</a:t>
            </a:r>
          </a:p>
        </p:txBody>
      </p:sp>
      <p:sp>
        <p:nvSpPr>
          <p:cNvPr id="74" name="TextBox 74"/>
          <p:cNvSpPr txBox="1"/>
          <p:nvPr/>
        </p:nvSpPr>
        <p:spPr>
          <a:xfrm>
            <a:off x="5251714" y="571174"/>
            <a:ext cx="1218853" cy="5080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Lass uns </a:t>
            </a:r>
          </a:p>
          <a:p>
            <a:pPr algn="ctr">
              <a:lnSpc>
                <a:spcPts val="1399"/>
              </a:lnSpc>
            </a:pPr>
            <a:r>
              <a:rPr lang="en-US" sz="999">
                <a:solidFill>
                  <a:srgbClr val="000000"/>
                </a:solidFill>
                <a:latin typeface="Poppins"/>
                <a:ea typeface="Poppins"/>
                <a:cs typeface="Poppins"/>
                <a:sym typeface="Poppins"/>
              </a:rPr>
              <a:t>gleich </a:t>
            </a:r>
          </a:p>
          <a:p>
            <a:pPr algn="ctr">
              <a:lnSpc>
                <a:spcPts val="1399"/>
              </a:lnSpc>
            </a:pPr>
            <a:r>
              <a:rPr lang="en-US" sz="999">
                <a:solidFill>
                  <a:srgbClr val="000000"/>
                </a:solidFill>
                <a:latin typeface="Poppins"/>
                <a:ea typeface="Poppins"/>
                <a:cs typeface="Poppins"/>
                <a:sym typeface="Poppins"/>
              </a:rPr>
              <a:t>loslegen, Tarek!</a:t>
            </a:r>
          </a:p>
        </p:txBody>
      </p:sp>
      <p:sp>
        <p:nvSpPr>
          <p:cNvPr id="75" name="Freeform 75"/>
          <p:cNvSpPr/>
          <p:nvPr/>
        </p:nvSpPr>
        <p:spPr>
          <a:xfrm>
            <a:off x="712387" y="3493805"/>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76" name="TextBox 76"/>
          <p:cNvSpPr txBox="1"/>
          <p:nvPr/>
        </p:nvSpPr>
        <p:spPr>
          <a:xfrm>
            <a:off x="1174749" y="3541143"/>
            <a:ext cx="3870196" cy="247747"/>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sp>
        <p:nvSpPr>
          <p:cNvPr id="77" name="TextBox 77"/>
          <p:cNvSpPr txBox="1"/>
          <p:nvPr/>
        </p:nvSpPr>
        <p:spPr>
          <a:xfrm>
            <a:off x="1209539" y="2010961"/>
            <a:ext cx="3870196" cy="247747"/>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So geht’s</a:t>
            </a:r>
          </a:p>
        </p:txBody>
      </p:sp>
      <p:sp>
        <p:nvSpPr>
          <p:cNvPr id="78" name="Freeform 78"/>
          <p:cNvSpPr/>
          <p:nvPr/>
        </p:nvSpPr>
        <p:spPr>
          <a:xfrm>
            <a:off x="792323" y="1991175"/>
            <a:ext cx="276265" cy="315896"/>
          </a:xfrm>
          <a:custGeom>
            <a:avLst/>
            <a:gdLst/>
            <a:ahLst/>
            <a:cxnLst/>
            <a:rect l="l" t="t" r="r" b="b"/>
            <a:pathLst>
              <a:path w="276265" h="315896">
                <a:moveTo>
                  <a:pt x="0" y="0"/>
                </a:moveTo>
                <a:lnTo>
                  <a:pt x="276265" y="0"/>
                </a:lnTo>
                <a:lnTo>
                  <a:pt x="276265" y="315895"/>
                </a:lnTo>
                <a:lnTo>
                  <a:pt x="0" y="31589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grpSp>
        <p:nvGrpSpPr>
          <p:cNvPr id="79" name="Group 79"/>
          <p:cNvGrpSpPr/>
          <p:nvPr/>
        </p:nvGrpSpPr>
        <p:grpSpPr>
          <a:xfrm>
            <a:off x="6093784" y="2980249"/>
            <a:ext cx="213964" cy="213964"/>
            <a:chOff x="0" y="0"/>
            <a:chExt cx="285286" cy="285286"/>
          </a:xfrm>
        </p:grpSpPr>
        <p:grpSp>
          <p:nvGrpSpPr>
            <p:cNvPr id="80" name="Group 80"/>
            <p:cNvGrpSpPr/>
            <p:nvPr/>
          </p:nvGrpSpPr>
          <p:grpSpPr>
            <a:xfrm>
              <a:off x="0" y="0"/>
              <a:ext cx="285286" cy="285286"/>
              <a:chOff x="0" y="0"/>
              <a:chExt cx="812800" cy="812800"/>
            </a:xfrm>
          </p:grpSpPr>
          <p:sp>
            <p:nvSpPr>
              <p:cNvPr id="81" name="Freeform 8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w="9525" cap="sq">
                <a:solidFill>
                  <a:srgbClr val="000000"/>
                </a:solidFill>
                <a:prstDash val="solid"/>
                <a:miter/>
              </a:ln>
            </p:spPr>
            <p:txBody>
              <a:bodyPr/>
              <a:lstStyle/>
              <a:p>
                <a:endParaRPr lang="de-DE"/>
              </a:p>
            </p:txBody>
          </p:sp>
          <p:sp>
            <p:nvSpPr>
              <p:cNvPr id="82" name="TextBox 82"/>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grpSp>
          <p:nvGrpSpPr>
            <p:cNvPr id="83" name="Group 83"/>
            <p:cNvGrpSpPr/>
            <p:nvPr/>
          </p:nvGrpSpPr>
          <p:grpSpPr>
            <a:xfrm>
              <a:off x="41043" y="41043"/>
              <a:ext cx="203200" cy="203200"/>
              <a:chOff x="0" y="0"/>
              <a:chExt cx="812800" cy="812800"/>
            </a:xfrm>
          </p:grpSpPr>
          <p:sp>
            <p:nvSpPr>
              <p:cNvPr id="84" name="Freeform 8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w="9525" cap="sq">
                <a:solidFill>
                  <a:srgbClr val="000000"/>
                </a:solidFill>
                <a:prstDash val="solid"/>
                <a:miter/>
              </a:ln>
            </p:spPr>
            <p:txBody>
              <a:bodyPr/>
              <a:lstStyle/>
              <a:p>
                <a:endParaRPr lang="de-DE"/>
              </a:p>
            </p:txBody>
          </p:sp>
          <p:sp>
            <p:nvSpPr>
              <p:cNvPr id="85" name="TextBox 85"/>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grpSp>
      <p:grpSp>
        <p:nvGrpSpPr>
          <p:cNvPr id="86" name="Group 86"/>
          <p:cNvGrpSpPr/>
          <p:nvPr/>
        </p:nvGrpSpPr>
        <p:grpSpPr>
          <a:xfrm>
            <a:off x="-392114" y="9492318"/>
            <a:ext cx="6247962" cy="510160"/>
            <a:chOff x="0" y="0"/>
            <a:chExt cx="8330616" cy="680213"/>
          </a:xfrm>
        </p:grpSpPr>
        <p:grpSp>
          <p:nvGrpSpPr>
            <p:cNvPr id="87" name="Group 87"/>
            <p:cNvGrpSpPr/>
            <p:nvPr/>
          </p:nvGrpSpPr>
          <p:grpSpPr>
            <a:xfrm>
              <a:off x="1530819" y="0"/>
              <a:ext cx="4655126" cy="680213"/>
              <a:chOff x="0" y="0"/>
              <a:chExt cx="1251219" cy="182830"/>
            </a:xfrm>
          </p:grpSpPr>
          <p:sp>
            <p:nvSpPr>
              <p:cNvPr id="88" name="Freeform 88"/>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89" name="TextBox 89"/>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90" name="TextBox 90"/>
            <p:cNvSpPr txBox="1"/>
            <p:nvPr/>
          </p:nvSpPr>
          <p:spPr>
            <a:xfrm>
              <a:off x="0" y="186702"/>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91" name="Freeform 91"/>
            <p:cNvSpPr/>
            <p:nvPr/>
          </p:nvSpPr>
          <p:spPr>
            <a:xfrm>
              <a:off x="1643128" y="105144"/>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16"/>
              <a:stretch>
                <a:fillRect/>
              </a:stretch>
            </a:blipFill>
          </p:spPr>
          <p:txBody>
            <a:bodyPr/>
            <a:lstStyle/>
            <a:p>
              <a:endParaRPr lang="de-DE"/>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7926" y="339811"/>
            <a:ext cx="6855219" cy="9727128"/>
            <a:chOff x="0" y="0"/>
            <a:chExt cx="2456756" cy="3485983"/>
          </a:xfrm>
        </p:grpSpPr>
        <p:sp>
          <p:nvSpPr>
            <p:cNvPr id="3" name="Freeform 3"/>
            <p:cNvSpPr/>
            <p:nvPr/>
          </p:nvSpPr>
          <p:spPr>
            <a:xfrm>
              <a:off x="0" y="0"/>
              <a:ext cx="2456756" cy="3485983"/>
            </a:xfrm>
            <a:custGeom>
              <a:avLst/>
              <a:gdLst/>
              <a:ahLst/>
              <a:cxnLst/>
              <a:rect l="l" t="t" r="r" b="b"/>
              <a:pathLst>
                <a:path w="2456756" h="3485983">
                  <a:moveTo>
                    <a:pt x="22587" y="0"/>
                  </a:moveTo>
                  <a:lnTo>
                    <a:pt x="2434169" y="0"/>
                  </a:lnTo>
                  <a:cubicBezTo>
                    <a:pt x="2440159" y="0"/>
                    <a:pt x="2445904" y="2380"/>
                    <a:pt x="2450140" y="6616"/>
                  </a:cubicBezTo>
                  <a:cubicBezTo>
                    <a:pt x="2454376" y="10851"/>
                    <a:pt x="2456756" y="16597"/>
                    <a:pt x="2456756" y="22587"/>
                  </a:cubicBezTo>
                  <a:lnTo>
                    <a:pt x="2456756" y="3463396"/>
                  </a:lnTo>
                  <a:cubicBezTo>
                    <a:pt x="2456756" y="3475871"/>
                    <a:pt x="2446643" y="3485983"/>
                    <a:pt x="2434169" y="3485983"/>
                  </a:cubicBezTo>
                  <a:lnTo>
                    <a:pt x="22587" y="3485983"/>
                  </a:lnTo>
                  <a:cubicBezTo>
                    <a:pt x="16597" y="3485983"/>
                    <a:pt x="10851" y="3483604"/>
                    <a:pt x="6616" y="3479368"/>
                  </a:cubicBezTo>
                  <a:cubicBezTo>
                    <a:pt x="2380" y="3475132"/>
                    <a:pt x="0" y="3469387"/>
                    <a:pt x="0" y="3463396"/>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56756" cy="3514558"/>
            </a:xfrm>
            <a:prstGeom prst="rect">
              <a:avLst/>
            </a:prstGeom>
          </p:spPr>
          <p:txBody>
            <a:bodyPr lIns="50800" tIns="50800" rIns="50800" bIns="50800" rtlCol="0" anchor="ctr"/>
            <a:lstStyle/>
            <a:p>
              <a:pPr algn="ctr">
                <a:lnSpc>
                  <a:spcPts val="1679"/>
                </a:lnSpc>
              </a:pPr>
              <a:endParaRPr/>
            </a:p>
          </p:txBody>
        </p:sp>
      </p:grpSp>
      <p:sp>
        <p:nvSpPr>
          <p:cNvPr id="5" name="TextBox 5"/>
          <p:cNvSpPr txBox="1"/>
          <p:nvPr/>
        </p:nvSpPr>
        <p:spPr>
          <a:xfrm>
            <a:off x="552789" y="437863"/>
            <a:ext cx="6469369" cy="1001522"/>
          </a:xfrm>
          <a:prstGeom prst="rect">
            <a:avLst/>
          </a:prstGeom>
        </p:spPr>
        <p:txBody>
          <a:bodyPr lIns="0" tIns="0" rIns="0" bIns="0" rtlCol="0" anchor="t">
            <a:spAutoFit/>
          </a:bodyPr>
          <a:lstStyle/>
          <a:p>
            <a:pPr algn="ctr">
              <a:lnSpc>
                <a:spcPts val="3903"/>
              </a:lnSpc>
            </a:pPr>
            <a:r>
              <a:rPr lang="en-US" sz="3199">
                <a:solidFill>
                  <a:srgbClr val="008204"/>
                </a:solidFill>
                <a:latin typeface="Lexend Deca Medium"/>
                <a:ea typeface="Lexend Deca Medium"/>
                <a:cs typeface="Lexend Deca Medium"/>
                <a:sym typeface="Lexend Deca"/>
              </a:rPr>
              <a:t>Foto-App: </a:t>
            </a:r>
          </a:p>
          <a:p>
            <a:pPr algn="ctr">
              <a:lnSpc>
                <a:spcPts val="3903"/>
              </a:lnSpc>
            </a:pPr>
            <a:r>
              <a:rPr lang="en-US" sz="3199">
                <a:solidFill>
                  <a:srgbClr val="008204"/>
                </a:solidFill>
                <a:latin typeface="Lexend Deca Medium"/>
                <a:ea typeface="Lexend Deca Medium"/>
                <a:cs typeface="Lexend Deca Medium"/>
                <a:sym typeface="Lexend Deca"/>
              </a:rPr>
              <a:t>Fotos finden und löschen</a:t>
            </a:r>
          </a:p>
        </p:txBody>
      </p:sp>
      <p:grpSp>
        <p:nvGrpSpPr>
          <p:cNvPr id="6" name="Group 6"/>
          <p:cNvGrpSpPr/>
          <p:nvPr/>
        </p:nvGrpSpPr>
        <p:grpSpPr>
          <a:xfrm>
            <a:off x="448722" y="342149"/>
            <a:ext cx="6842546" cy="1712779"/>
            <a:chOff x="0" y="0"/>
            <a:chExt cx="2452214" cy="613821"/>
          </a:xfrm>
        </p:grpSpPr>
        <p:sp>
          <p:nvSpPr>
            <p:cNvPr id="7" name="Freeform 7"/>
            <p:cNvSpPr/>
            <p:nvPr/>
          </p:nvSpPr>
          <p:spPr>
            <a:xfrm>
              <a:off x="0" y="0"/>
              <a:ext cx="2452214" cy="613821"/>
            </a:xfrm>
            <a:custGeom>
              <a:avLst/>
              <a:gdLst/>
              <a:ahLst/>
              <a:cxnLst/>
              <a:rect l="l" t="t" r="r" b="b"/>
              <a:pathLst>
                <a:path w="2452214" h="613821">
                  <a:moveTo>
                    <a:pt x="22629" y="0"/>
                  </a:moveTo>
                  <a:lnTo>
                    <a:pt x="2429585" y="0"/>
                  </a:lnTo>
                  <a:cubicBezTo>
                    <a:pt x="2435587" y="0"/>
                    <a:pt x="2441342" y="2384"/>
                    <a:pt x="2445586" y="6628"/>
                  </a:cubicBezTo>
                  <a:cubicBezTo>
                    <a:pt x="2449830" y="10872"/>
                    <a:pt x="2452214" y="16627"/>
                    <a:pt x="2452214" y="22629"/>
                  </a:cubicBezTo>
                  <a:lnTo>
                    <a:pt x="2452214" y="591193"/>
                  </a:lnTo>
                  <a:cubicBezTo>
                    <a:pt x="2452214" y="597194"/>
                    <a:pt x="2449830" y="602950"/>
                    <a:pt x="2445586" y="607194"/>
                  </a:cubicBezTo>
                  <a:cubicBezTo>
                    <a:pt x="2441342" y="611437"/>
                    <a:pt x="2435587" y="613821"/>
                    <a:pt x="2429585" y="613821"/>
                  </a:cubicBezTo>
                  <a:lnTo>
                    <a:pt x="22629" y="613821"/>
                  </a:lnTo>
                  <a:cubicBezTo>
                    <a:pt x="16627" y="613821"/>
                    <a:pt x="10872" y="611437"/>
                    <a:pt x="6628" y="607194"/>
                  </a:cubicBezTo>
                  <a:cubicBezTo>
                    <a:pt x="2384" y="602950"/>
                    <a:pt x="0" y="597194"/>
                    <a:pt x="0" y="591193"/>
                  </a:cubicBezTo>
                  <a:lnTo>
                    <a:pt x="0" y="22629"/>
                  </a:lnTo>
                  <a:cubicBezTo>
                    <a:pt x="0" y="16627"/>
                    <a:pt x="2384" y="10872"/>
                    <a:pt x="6628" y="6628"/>
                  </a:cubicBezTo>
                  <a:cubicBezTo>
                    <a:pt x="10872" y="2384"/>
                    <a:pt x="16627" y="0"/>
                    <a:pt x="2262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52214" cy="642396"/>
            </a:xfrm>
            <a:prstGeom prst="rect">
              <a:avLst/>
            </a:prstGeom>
          </p:spPr>
          <p:txBody>
            <a:bodyPr lIns="50800" tIns="50800" rIns="50800" bIns="50800" rtlCol="0" anchor="ctr"/>
            <a:lstStyle/>
            <a:p>
              <a:pPr algn="ctr">
                <a:lnSpc>
                  <a:spcPts val="1679"/>
                </a:lnSpc>
              </a:pPr>
              <a:endParaRPr/>
            </a:p>
          </p:txBody>
        </p:sp>
      </p:grpSp>
      <p:grpSp>
        <p:nvGrpSpPr>
          <p:cNvPr id="9" name="Group 9"/>
          <p:cNvGrpSpPr/>
          <p:nvPr/>
        </p:nvGrpSpPr>
        <p:grpSpPr>
          <a:xfrm>
            <a:off x="447746" y="1655174"/>
            <a:ext cx="6835578" cy="731450"/>
            <a:chOff x="0" y="0"/>
            <a:chExt cx="2449717" cy="262135"/>
          </a:xfrm>
        </p:grpSpPr>
        <p:sp>
          <p:nvSpPr>
            <p:cNvPr id="10" name="Freeform 10"/>
            <p:cNvSpPr/>
            <p:nvPr/>
          </p:nvSpPr>
          <p:spPr>
            <a:xfrm>
              <a:off x="0" y="0"/>
              <a:ext cx="2449717" cy="262135"/>
            </a:xfrm>
            <a:custGeom>
              <a:avLst/>
              <a:gdLst/>
              <a:ahLst/>
              <a:cxnLst/>
              <a:rect l="l" t="t" r="r" b="b"/>
              <a:pathLst>
                <a:path w="2449717" h="262135">
                  <a:moveTo>
                    <a:pt x="0" y="0"/>
                  </a:moveTo>
                  <a:lnTo>
                    <a:pt x="2449717" y="0"/>
                  </a:lnTo>
                  <a:lnTo>
                    <a:pt x="2449717" y="262135"/>
                  </a:lnTo>
                  <a:lnTo>
                    <a:pt x="0" y="262135"/>
                  </a:lnTo>
                  <a:close/>
                </a:path>
              </a:pathLst>
            </a:custGeom>
            <a:solidFill>
              <a:srgbClr val="FFFFFF"/>
            </a:solidFill>
          </p:spPr>
          <p:txBody>
            <a:bodyPr/>
            <a:lstStyle/>
            <a:p>
              <a:endParaRPr lang="de-DE"/>
            </a:p>
          </p:txBody>
        </p:sp>
        <p:sp>
          <p:nvSpPr>
            <p:cNvPr id="11" name="TextBox 11"/>
            <p:cNvSpPr txBox="1"/>
            <p:nvPr/>
          </p:nvSpPr>
          <p:spPr>
            <a:xfrm>
              <a:off x="0" y="-28575"/>
              <a:ext cx="2449717" cy="290710"/>
            </a:xfrm>
            <a:prstGeom prst="rect">
              <a:avLst/>
            </a:prstGeom>
          </p:spPr>
          <p:txBody>
            <a:bodyPr lIns="50800" tIns="50800" rIns="50800" bIns="50800" rtlCol="0" anchor="ctr"/>
            <a:lstStyle/>
            <a:p>
              <a:pPr algn="ctr">
                <a:lnSpc>
                  <a:spcPts val="1679"/>
                </a:lnSpc>
              </a:pPr>
              <a:endParaRPr/>
            </a:p>
          </p:txBody>
        </p:sp>
      </p:grpSp>
      <p:sp>
        <p:nvSpPr>
          <p:cNvPr id="12" name="TextBox 12"/>
          <p:cNvSpPr txBox="1"/>
          <p:nvPr/>
        </p:nvSpPr>
        <p:spPr>
          <a:xfrm>
            <a:off x="798843" y="594197"/>
            <a:ext cx="4171988"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Foto-App: Fotos finden und löschen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13" name="TextBox 13"/>
          <p:cNvSpPr txBox="1"/>
          <p:nvPr/>
        </p:nvSpPr>
        <p:spPr>
          <a:xfrm>
            <a:off x="876488" y="2320086"/>
            <a:ext cx="6159645" cy="2528507"/>
          </a:xfrm>
          <a:prstGeom prst="rect">
            <a:avLst/>
          </a:prstGeom>
        </p:spPr>
        <p:txBody>
          <a:bodyPr lIns="0" tIns="0" rIns="0" bIns="0" rtlCol="0" anchor="t">
            <a:spAutoFit/>
          </a:bodyPr>
          <a:lstStyle/>
          <a:p>
            <a:pPr algn="just">
              <a:lnSpc>
                <a:spcPts val="2248"/>
              </a:lnSpc>
            </a:pPr>
            <a:r>
              <a:rPr lang="en-US" sz="1299">
                <a:solidFill>
                  <a:srgbClr val="000000"/>
                </a:solidFill>
                <a:latin typeface="Poppins"/>
                <a:ea typeface="Poppins"/>
                <a:cs typeface="Poppins"/>
                <a:sym typeface="Poppins"/>
              </a:rPr>
              <a:t>1. Tippe auf die App </a:t>
            </a:r>
            <a:r>
              <a:rPr lang="en-US" sz="1299" b="1">
                <a:solidFill>
                  <a:srgbClr val="000000"/>
                </a:solidFill>
                <a:latin typeface="Poppins Bold"/>
                <a:ea typeface="Poppins Bold"/>
                <a:cs typeface="Poppins Bold"/>
                <a:sym typeface="Poppins Bold"/>
              </a:rPr>
              <a:t>Fotos</a:t>
            </a:r>
            <a:r>
              <a:rPr lang="en-US" sz="1299">
                <a:solidFill>
                  <a:srgbClr val="000000"/>
                </a:solidFill>
                <a:latin typeface="Poppins"/>
                <a:ea typeface="Poppins"/>
                <a:cs typeface="Poppins"/>
                <a:sym typeface="Poppins"/>
              </a:rPr>
              <a:t>. Sie öffnet sich.</a:t>
            </a:r>
          </a:p>
          <a:p>
            <a:pPr algn="just">
              <a:lnSpc>
                <a:spcPts val="2248"/>
              </a:lnSpc>
            </a:pPr>
            <a:r>
              <a:rPr lang="en-US" sz="1299">
                <a:solidFill>
                  <a:srgbClr val="000000"/>
                </a:solidFill>
                <a:latin typeface="Poppins"/>
                <a:ea typeface="Poppins"/>
                <a:cs typeface="Poppins"/>
                <a:sym typeface="Poppins"/>
              </a:rPr>
              <a:t>     Hier finden sich alle Bilder, die du gemacht hast. </a:t>
            </a:r>
          </a:p>
          <a:p>
            <a:pPr algn="just">
              <a:lnSpc>
                <a:spcPts val="2248"/>
              </a:lnSpc>
            </a:pPr>
            <a:r>
              <a:rPr lang="en-US" sz="1299">
                <a:solidFill>
                  <a:srgbClr val="000000"/>
                </a:solidFill>
                <a:latin typeface="Poppins"/>
                <a:ea typeface="Poppins"/>
                <a:cs typeface="Poppins"/>
                <a:sym typeface="Poppins"/>
              </a:rPr>
              <a:t>     Sie werden nach dem Datum der Reihe nach gespeichert.</a:t>
            </a:r>
          </a:p>
          <a:p>
            <a:pPr algn="just">
              <a:lnSpc>
                <a:spcPts val="2248"/>
              </a:lnSpc>
            </a:pPr>
            <a:r>
              <a:rPr lang="en-US" sz="1299">
                <a:solidFill>
                  <a:srgbClr val="000000"/>
                </a:solidFill>
                <a:latin typeface="Poppins"/>
                <a:ea typeface="Poppins"/>
                <a:cs typeface="Poppins"/>
                <a:sym typeface="Poppins"/>
              </a:rPr>
              <a:t>2. Willst du nun ein Bild löschen, tippe auf                     und dann </a:t>
            </a:r>
          </a:p>
          <a:p>
            <a:pPr algn="just">
              <a:lnSpc>
                <a:spcPts val="2248"/>
              </a:lnSpc>
            </a:pPr>
            <a:r>
              <a:rPr lang="en-US" sz="1299">
                <a:solidFill>
                  <a:srgbClr val="000000"/>
                </a:solidFill>
                <a:latin typeface="Poppins"/>
                <a:ea typeface="Poppins"/>
                <a:cs typeface="Poppins"/>
                <a:sym typeface="Poppins"/>
              </a:rPr>
              <a:t>    auf das Foto. </a:t>
            </a:r>
          </a:p>
          <a:p>
            <a:pPr algn="just">
              <a:lnSpc>
                <a:spcPts val="2248"/>
              </a:lnSpc>
            </a:pPr>
            <a:r>
              <a:rPr lang="en-US" sz="1299">
                <a:solidFill>
                  <a:srgbClr val="000000"/>
                </a:solidFill>
                <a:latin typeface="Poppins"/>
                <a:ea typeface="Poppins"/>
                <a:cs typeface="Poppins"/>
                <a:sym typeface="Poppins"/>
              </a:rPr>
              <a:t>3. Tippe dann auf das Zeichen für </a:t>
            </a:r>
            <a:r>
              <a:rPr lang="en-US" sz="1299" b="1">
                <a:solidFill>
                  <a:srgbClr val="000000"/>
                </a:solidFill>
                <a:latin typeface="Poppins Bold"/>
                <a:ea typeface="Poppins Bold"/>
                <a:cs typeface="Poppins Bold"/>
                <a:sym typeface="Poppins Bold"/>
              </a:rPr>
              <a:t>Papierkorb</a:t>
            </a:r>
            <a:r>
              <a:rPr lang="en-US" sz="1299">
                <a:solidFill>
                  <a:srgbClr val="000000"/>
                </a:solidFill>
                <a:latin typeface="Poppins"/>
                <a:ea typeface="Poppins"/>
                <a:cs typeface="Poppins"/>
                <a:sym typeface="Poppins"/>
              </a:rPr>
              <a:t>.</a:t>
            </a:r>
          </a:p>
          <a:p>
            <a:pPr algn="just">
              <a:lnSpc>
                <a:spcPts val="2248"/>
              </a:lnSpc>
            </a:pPr>
            <a:r>
              <a:rPr lang="en-US" sz="1299">
                <a:solidFill>
                  <a:srgbClr val="000000"/>
                </a:solidFill>
                <a:latin typeface="Poppins"/>
                <a:ea typeface="Poppins"/>
                <a:cs typeface="Poppins"/>
                <a:sym typeface="Poppins"/>
              </a:rPr>
              <a:t>4. Wähle aus: </a:t>
            </a:r>
            <a:r>
              <a:rPr lang="en-US" sz="1299" b="1">
                <a:solidFill>
                  <a:srgbClr val="000000"/>
                </a:solidFill>
                <a:latin typeface="Poppins Bold"/>
                <a:ea typeface="Poppins Bold"/>
                <a:cs typeface="Poppins Bold"/>
                <a:sym typeface="Poppins Bold"/>
              </a:rPr>
              <a:t>Foto löschen</a:t>
            </a:r>
            <a:r>
              <a:rPr lang="en-US" sz="1299">
                <a:solidFill>
                  <a:srgbClr val="000000"/>
                </a:solidFill>
                <a:latin typeface="Poppins"/>
                <a:ea typeface="Poppins"/>
                <a:cs typeface="Poppins"/>
                <a:sym typeface="Poppins"/>
              </a:rPr>
              <a:t>.</a:t>
            </a:r>
          </a:p>
          <a:p>
            <a:pPr algn="just">
              <a:lnSpc>
                <a:spcPts val="2422"/>
              </a:lnSpc>
            </a:pPr>
            <a:endParaRPr lang="en-US" sz="1299">
              <a:solidFill>
                <a:srgbClr val="000000"/>
              </a:solidFill>
              <a:latin typeface="Poppins"/>
              <a:ea typeface="Poppins"/>
              <a:cs typeface="Poppins"/>
              <a:sym typeface="Poppins"/>
            </a:endParaRPr>
          </a:p>
          <a:p>
            <a:pPr algn="l">
              <a:lnSpc>
                <a:spcPts val="2422"/>
              </a:lnSpc>
            </a:pPr>
            <a:endParaRPr lang="en-US" sz="1299">
              <a:solidFill>
                <a:srgbClr val="000000"/>
              </a:solidFill>
              <a:latin typeface="Poppins"/>
              <a:ea typeface="Poppins"/>
              <a:cs typeface="Poppins"/>
              <a:sym typeface="Poppins"/>
            </a:endParaRPr>
          </a:p>
        </p:txBody>
      </p:sp>
      <p:sp>
        <p:nvSpPr>
          <p:cNvPr id="14" name="TextBox 14"/>
          <p:cNvSpPr txBox="1"/>
          <p:nvPr/>
        </p:nvSpPr>
        <p:spPr>
          <a:xfrm>
            <a:off x="1241488" y="1965757"/>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15" name="Freeform 15"/>
          <p:cNvSpPr/>
          <p:nvPr/>
        </p:nvSpPr>
        <p:spPr>
          <a:xfrm>
            <a:off x="5092994" y="343030"/>
            <a:ext cx="1528337" cy="1340925"/>
          </a:xfrm>
          <a:custGeom>
            <a:avLst/>
            <a:gdLst/>
            <a:ahLst/>
            <a:cxnLst/>
            <a:rect l="l" t="t" r="r" b="b"/>
            <a:pathLst>
              <a:path w="1528337" h="1340925">
                <a:moveTo>
                  <a:pt x="0" y="0"/>
                </a:moveTo>
                <a:lnTo>
                  <a:pt x="1528338" y="0"/>
                </a:lnTo>
                <a:lnTo>
                  <a:pt x="1528338" y="1340925"/>
                </a:lnTo>
                <a:lnTo>
                  <a:pt x="0" y="134092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6" name="TextBox 16"/>
          <p:cNvSpPr txBox="1"/>
          <p:nvPr/>
        </p:nvSpPr>
        <p:spPr>
          <a:xfrm>
            <a:off x="5226788" y="535631"/>
            <a:ext cx="1218853" cy="508279"/>
          </a:xfrm>
          <a:prstGeom prst="rect">
            <a:avLst/>
          </a:prstGeom>
        </p:spPr>
        <p:txBody>
          <a:bodyPr lIns="0" tIns="0" rIns="0" bIns="0" rtlCol="0" anchor="t">
            <a:spAutoFit/>
          </a:bodyPr>
          <a:lstStyle/>
          <a:p>
            <a:pPr algn="ctr">
              <a:lnSpc>
                <a:spcPts val="1384"/>
              </a:lnSpc>
            </a:pPr>
            <a:r>
              <a:rPr lang="en-US" sz="989">
                <a:solidFill>
                  <a:srgbClr val="000000"/>
                </a:solidFill>
                <a:latin typeface="Poppins"/>
                <a:ea typeface="Poppins"/>
                <a:cs typeface="Poppins"/>
                <a:sym typeface="Poppins"/>
              </a:rPr>
              <a:t>Dazu brauchst </a:t>
            </a:r>
          </a:p>
          <a:p>
            <a:pPr algn="ctr">
              <a:lnSpc>
                <a:spcPts val="1384"/>
              </a:lnSpc>
            </a:pPr>
            <a:r>
              <a:rPr lang="en-US" sz="989">
                <a:solidFill>
                  <a:srgbClr val="000000"/>
                </a:solidFill>
                <a:latin typeface="Poppins"/>
                <a:ea typeface="Poppins"/>
                <a:cs typeface="Poppins"/>
                <a:sym typeface="Poppins"/>
              </a:rPr>
              <a:t>du die </a:t>
            </a:r>
          </a:p>
          <a:p>
            <a:pPr algn="ctr">
              <a:lnSpc>
                <a:spcPts val="1384"/>
              </a:lnSpc>
            </a:pPr>
            <a:r>
              <a:rPr lang="en-US" sz="989">
                <a:solidFill>
                  <a:srgbClr val="000000"/>
                </a:solidFill>
                <a:latin typeface="Poppins"/>
                <a:ea typeface="Poppins"/>
                <a:cs typeface="Poppins"/>
                <a:sym typeface="Poppins"/>
              </a:rPr>
              <a:t>Foto-App.</a:t>
            </a:r>
          </a:p>
        </p:txBody>
      </p:sp>
      <p:sp>
        <p:nvSpPr>
          <p:cNvPr id="17" name="Freeform 17"/>
          <p:cNvSpPr/>
          <p:nvPr/>
        </p:nvSpPr>
        <p:spPr>
          <a:xfrm flipH="1">
            <a:off x="3714927" y="990261"/>
            <a:ext cx="1515686" cy="1329825"/>
          </a:xfrm>
          <a:custGeom>
            <a:avLst/>
            <a:gdLst/>
            <a:ahLst/>
            <a:cxnLst/>
            <a:rect l="l" t="t" r="r" b="b"/>
            <a:pathLst>
              <a:path w="1515686" h="1329825">
                <a:moveTo>
                  <a:pt x="1515686" y="0"/>
                </a:moveTo>
                <a:lnTo>
                  <a:pt x="0" y="0"/>
                </a:lnTo>
                <a:lnTo>
                  <a:pt x="0" y="1329825"/>
                </a:lnTo>
                <a:lnTo>
                  <a:pt x="1515686" y="1329825"/>
                </a:lnTo>
                <a:lnTo>
                  <a:pt x="1515686"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8" name="TextBox 18"/>
          <p:cNvSpPr txBox="1"/>
          <p:nvPr/>
        </p:nvSpPr>
        <p:spPr>
          <a:xfrm>
            <a:off x="3918024" y="1122401"/>
            <a:ext cx="1127611" cy="6794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Wo finde ich denn das Foto, das ich gerade gemacht habe?</a:t>
            </a:r>
          </a:p>
        </p:txBody>
      </p:sp>
      <p:grpSp>
        <p:nvGrpSpPr>
          <p:cNvPr id="19" name="Group 19"/>
          <p:cNvGrpSpPr/>
          <p:nvPr/>
        </p:nvGrpSpPr>
        <p:grpSpPr>
          <a:xfrm>
            <a:off x="5151342" y="3606070"/>
            <a:ext cx="1976566" cy="1242522"/>
            <a:chOff x="0" y="0"/>
            <a:chExt cx="698029" cy="438800"/>
          </a:xfrm>
        </p:grpSpPr>
        <p:sp>
          <p:nvSpPr>
            <p:cNvPr id="20" name="Freeform 20"/>
            <p:cNvSpPr/>
            <p:nvPr/>
          </p:nvSpPr>
          <p:spPr>
            <a:xfrm>
              <a:off x="0" y="0"/>
              <a:ext cx="698029" cy="438800"/>
            </a:xfrm>
            <a:custGeom>
              <a:avLst/>
              <a:gdLst/>
              <a:ahLst/>
              <a:cxnLst/>
              <a:rect l="l" t="t" r="r" b="b"/>
              <a:pathLst>
                <a:path w="698029" h="438800">
                  <a:moveTo>
                    <a:pt x="78337" y="0"/>
                  </a:moveTo>
                  <a:lnTo>
                    <a:pt x="619692" y="0"/>
                  </a:lnTo>
                  <a:cubicBezTo>
                    <a:pt x="640468" y="0"/>
                    <a:pt x="660393" y="8253"/>
                    <a:pt x="675084" y="22944"/>
                  </a:cubicBezTo>
                  <a:cubicBezTo>
                    <a:pt x="689775" y="37635"/>
                    <a:pt x="698029" y="57561"/>
                    <a:pt x="698029" y="78337"/>
                  </a:cubicBezTo>
                  <a:lnTo>
                    <a:pt x="698029" y="360463"/>
                  </a:lnTo>
                  <a:cubicBezTo>
                    <a:pt x="698029" y="381239"/>
                    <a:pt x="689775" y="401164"/>
                    <a:pt x="675084" y="415855"/>
                  </a:cubicBezTo>
                  <a:cubicBezTo>
                    <a:pt x="660393" y="430546"/>
                    <a:pt x="640468" y="438800"/>
                    <a:pt x="619692" y="438800"/>
                  </a:cubicBezTo>
                  <a:lnTo>
                    <a:pt x="78337" y="438800"/>
                  </a:lnTo>
                  <a:cubicBezTo>
                    <a:pt x="57561" y="438800"/>
                    <a:pt x="37635" y="430546"/>
                    <a:pt x="22944" y="415855"/>
                  </a:cubicBezTo>
                  <a:cubicBezTo>
                    <a:pt x="8253" y="401164"/>
                    <a:pt x="0" y="381239"/>
                    <a:pt x="0" y="360463"/>
                  </a:cubicBezTo>
                  <a:lnTo>
                    <a:pt x="0" y="78337"/>
                  </a:lnTo>
                  <a:cubicBezTo>
                    <a:pt x="0" y="57561"/>
                    <a:pt x="8253" y="37635"/>
                    <a:pt x="22944" y="22944"/>
                  </a:cubicBezTo>
                  <a:cubicBezTo>
                    <a:pt x="37635" y="8253"/>
                    <a:pt x="57561" y="0"/>
                    <a:pt x="78337"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21" name="TextBox 21"/>
            <p:cNvSpPr txBox="1"/>
            <p:nvPr/>
          </p:nvSpPr>
          <p:spPr>
            <a:xfrm>
              <a:off x="0" y="-28575"/>
              <a:ext cx="698029" cy="467375"/>
            </a:xfrm>
            <a:prstGeom prst="rect">
              <a:avLst/>
            </a:prstGeom>
          </p:spPr>
          <p:txBody>
            <a:bodyPr lIns="50800" tIns="50800" rIns="50800" bIns="50800" rtlCol="0" anchor="ctr"/>
            <a:lstStyle/>
            <a:p>
              <a:pPr algn="ctr">
                <a:lnSpc>
                  <a:spcPts val="1679"/>
                </a:lnSpc>
              </a:pPr>
              <a:r>
                <a:rPr lang="en-US" sz="1200">
                  <a:solidFill>
                    <a:srgbClr val="000000"/>
                  </a:solidFill>
                  <a:latin typeface="Poppins"/>
                  <a:ea typeface="Poppins"/>
                  <a:cs typeface="Poppins"/>
                  <a:sym typeface="Poppins"/>
                </a:rPr>
                <a:t>Du kannst gelöschte Fotos auf dem Tablet wieder finden. Aber wie? Schau deine Ordner in der Foto-App genau an.</a:t>
              </a:r>
            </a:p>
          </p:txBody>
        </p:sp>
      </p:grpSp>
      <p:sp>
        <p:nvSpPr>
          <p:cNvPr id="22" name="TextBox 22"/>
          <p:cNvSpPr txBox="1"/>
          <p:nvPr/>
        </p:nvSpPr>
        <p:spPr>
          <a:xfrm>
            <a:off x="1235329" y="4766980"/>
            <a:ext cx="3870196" cy="247747"/>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sp>
        <p:nvSpPr>
          <p:cNvPr id="23" name="Freeform 23"/>
          <p:cNvSpPr/>
          <p:nvPr/>
        </p:nvSpPr>
        <p:spPr>
          <a:xfrm>
            <a:off x="757315" y="4737731"/>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4" name="TextBox 24"/>
          <p:cNvSpPr txBox="1"/>
          <p:nvPr/>
        </p:nvSpPr>
        <p:spPr>
          <a:xfrm>
            <a:off x="876182" y="4800789"/>
            <a:ext cx="3547000" cy="2198497"/>
          </a:xfrm>
          <a:prstGeom prst="rect">
            <a:avLst/>
          </a:prstGeom>
        </p:spPr>
        <p:txBody>
          <a:bodyPr lIns="0" tIns="0" rIns="0" bIns="0" rtlCol="0" anchor="t">
            <a:spAutoFit/>
          </a:bodyPr>
          <a:lstStyle/>
          <a:p>
            <a:pPr algn="l">
              <a:lnSpc>
                <a:spcPts val="2248"/>
              </a:lnSpc>
            </a:pPr>
            <a:endParaRPr/>
          </a:p>
          <a:p>
            <a:pPr algn="l">
              <a:lnSpc>
                <a:spcPts val="2248"/>
              </a:lnSpc>
            </a:pPr>
            <a:r>
              <a:rPr lang="en-US" sz="1299" b="1">
                <a:solidFill>
                  <a:srgbClr val="000000"/>
                </a:solidFill>
                <a:latin typeface="Poppins Bold"/>
                <a:ea typeface="Poppins Bold"/>
                <a:cs typeface="Poppins Bold"/>
                <a:sym typeface="Poppins Bold"/>
              </a:rPr>
              <a:t>Lösche nun folgende Fotos:</a:t>
            </a:r>
          </a:p>
          <a:p>
            <a:pPr marL="280669" lvl="1" indent="-140335" algn="l">
              <a:lnSpc>
                <a:spcPts val="2248"/>
              </a:lnSpc>
              <a:buFont typeface="Arial"/>
              <a:buChar char="•"/>
            </a:pPr>
            <a:r>
              <a:rPr lang="en-US" sz="1299">
                <a:solidFill>
                  <a:srgbClr val="000000"/>
                </a:solidFill>
                <a:latin typeface="Poppins"/>
                <a:ea typeface="Poppins"/>
                <a:cs typeface="Poppins"/>
                <a:sym typeface="Poppins"/>
              </a:rPr>
              <a:t>das Foto von deiner Schultasche</a:t>
            </a:r>
          </a:p>
          <a:p>
            <a:pPr marL="280669" lvl="1" indent="-140335" algn="l">
              <a:lnSpc>
                <a:spcPts val="2248"/>
              </a:lnSpc>
              <a:buFont typeface="Arial"/>
              <a:buChar char="•"/>
            </a:pPr>
            <a:r>
              <a:rPr lang="en-US" sz="1299">
                <a:solidFill>
                  <a:srgbClr val="000000"/>
                </a:solidFill>
                <a:latin typeface="Poppins"/>
                <a:ea typeface="Poppins"/>
                <a:cs typeface="Poppins"/>
                <a:sym typeface="Poppins"/>
              </a:rPr>
              <a:t>das Foto vom runden Gegenstand</a:t>
            </a:r>
          </a:p>
          <a:p>
            <a:pPr marL="280669" lvl="1" indent="-140335" algn="l">
              <a:lnSpc>
                <a:spcPts val="2248"/>
              </a:lnSpc>
              <a:buFont typeface="Arial"/>
              <a:buChar char="•"/>
            </a:pPr>
            <a:r>
              <a:rPr lang="en-US" sz="1299">
                <a:solidFill>
                  <a:srgbClr val="000000"/>
                </a:solidFill>
                <a:latin typeface="Poppins"/>
                <a:ea typeface="Poppins"/>
                <a:cs typeface="Poppins"/>
                <a:sym typeface="Poppins"/>
              </a:rPr>
              <a:t>das Foto vom blauen Gegenstand</a:t>
            </a:r>
          </a:p>
          <a:p>
            <a:pPr marL="280669" lvl="1" indent="-140335" algn="l">
              <a:lnSpc>
                <a:spcPts val="2248"/>
              </a:lnSpc>
              <a:buFont typeface="Arial"/>
              <a:buChar char="•"/>
            </a:pPr>
            <a:r>
              <a:rPr lang="en-US" sz="1299">
                <a:solidFill>
                  <a:srgbClr val="000000"/>
                </a:solidFill>
                <a:latin typeface="Poppins"/>
                <a:ea typeface="Poppins"/>
                <a:cs typeface="Poppins"/>
                <a:sym typeface="Poppins"/>
              </a:rPr>
              <a:t>das Foto von dir selbst und der Person, die du aufgenommen hast</a:t>
            </a:r>
          </a:p>
          <a:p>
            <a:pPr algn="l">
              <a:lnSpc>
                <a:spcPts val="2248"/>
              </a:lnSpc>
            </a:pPr>
            <a:endParaRPr lang="en-US" sz="1299">
              <a:solidFill>
                <a:srgbClr val="000000"/>
              </a:solidFill>
              <a:latin typeface="Poppins"/>
              <a:ea typeface="Poppins"/>
              <a:cs typeface="Poppins"/>
              <a:sym typeface="Poppins"/>
            </a:endParaRPr>
          </a:p>
        </p:txBody>
      </p:sp>
      <p:sp>
        <p:nvSpPr>
          <p:cNvPr id="25" name="Freeform 25"/>
          <p:cNvSpPr/>
          <p:nvPr/>
        </p:nvSpPr>
        <p:spPr>
          <a:xfrm>
            <a:off x="4590516" y="5123892"/>
            <a:ext cx="196899" cy="158965"/>
          </a:xfrm>
          <a:custGeom>
            <a:avLst/>
            <a:gdLst/>
            <a:ahLst/>
            <a:cxnLst/>
            <a:rect l="l" t="t" r="r" b="b"/>
            <a:pathLst>
              <a:path w="196899" h="158965">
                <a:moveTo>
                  <a:pt x="0" y="0"/>
                </a:moveTo>
                <a:lnTo>
                  <a:pt x="196898" y="0"/>
                </a:lnTo>
                <a:lnTo>
                  <a:pt x="196898" y="158965"/>
                </a:lnTo>
                <a:lnTo>
                  <a:pt x="0" y="158965"/>
                </a:lnTo>
                <a:lnTo>
                  <a:pt x="0" y="0"/>
                </a:lnTo>
                <a:close/>
              </a:path>
            </a:pathLst>
          </a:custGeom>
          <a:blipFill>
            <a:blip r:embed="rId6"/>
            <a:stretch>
              <a:fillRect t="-3802" b="-3802"/>
            </a:stretch>
          </a:blipFill>
        </p:spPr>
        <p:txBody>
          <a:bodyPr/>
          <a:lstStyle/>
          <a:p>
            <a:endParaRPr lang="de-DE"/>
          </a:p>
        </p:txBody>
      </p:sp>
      <p:grpSp>
        <p:nvGrpSpPr>
          <p:cNvPr id="26" name="Group 26"/>
          <p:cNvGrpSpPr/>
          <p:nvPr/>
        </p:nvGrpSpPr>
        <p:grpSpPr>
          <a:xfrm>
            <a:off x="641397" y="7439601"/>
            <a:ext cx="6162603" cy="1869979"/>
            <a:chOff x="0" y="0"/>
            <a:chExt cx="2176337" cy="660387"/>
          </a:xfrm>
        </p:grpSpPr>
        <p:sp>
          <p:nvSpPr>
            <p:cNvPr id="27" name="Freeform 27"/>
            <p:cNvSpPr/>
            <p:nvPr/>
          </p:nvSpPr>
          <p:spPr>
            <a:xfrm>
              <a:off x="0" y="0"/>
              <a:ext cx="2176337" cy="660387"/>
            </a:xfrm>
            <a:custGeom>
              <a:avLst/>
              <a:gdLst/>
              <a:ahLst/>
              <a:cxnLst/>
              <a:rect l="l" t="t" r="r" b="b"/>
              <a:pathLst>
                <a:path w="2176337" h="660387">
                  <a:moveTo>
                    <a:pt x="25125" y="0"/>
                  </a:moveTo>
                  <a:lnTo>
                    <a:pt x="2151212" y="0"/>
                  </a:lnTo>
                  <a:cubicBezTo>
                    <a:pt x="2165088" y="0"/>
                    <a:pt x="2176337" y="11249"/>
                    <a:pt x="2176337" y="25125"/>
                  </a:cubicBezTo>
                  <a:lnTo>
                    <a:pt x="2176337" y="635262"/>
                  </a:lnTo>
                  <a:cubicBezTo>
                    <a:pt x="2176337" y="641925"/>
                    <a:pt x="2173690" y="648316"/>
                    <a:pt x="2168978" y="653028"/>
                  </a:cubicBezTo>
                  <a:cubicBezTo>
                    <a:pt x="2164266" y="657740"/>
                    <a:pt x="2157875" y="660387"/>
                    <a:pt x="2151212" y="660387"/>
                  </a:cubicBezTo>
                  <a:lnTo>
                    <a:pt x="25125" y="660387"/>
                  </a:lnTo>
                  <a:cubicBezTo>
                    <a:pt x="18462" y="660387"/>
                    <a:pt x="12071" y="657740"/>
                    <a:pt x="7359" y="653028"/>
                  </a:cubicBezTo>
                  <a:cubicBezTo>
                    <a:pt x="2647" y="648316"/>
                    <a:pt x="0" y="641925"/>
                    <a:pt x="0" y="635262"/>
                  </a:cubicBezTo>
                  <a:lnTo>
                    <a:pt x="0" y="25125"/>
                  </a:lnTo>
                  <a:cubicBezTo>
                    <a:pt x="0" y="18462"/>
                    <a:pt x="2647" y="12071"/>
                    <a:pt x="7359" y="7359"/>
                  </a:cubicBezTo>
                  <a:cubicBezTo>
                    <a:pt x="12071" y="2647"/>
                    <a:pt x="18462" y="0"/>
                    <a:pt x="25125" y="0"/>
                  </a:cubicBezTo>
                  <a:close/>
                </a:path>
              </a:pathLst>
            </a:custGeom>
            <a:solidFill>
              <a:srgbClr val="FFFFFF"/>
            </a:solidFill>
            <a:ln w="9525" cap="sq">
              <a:solidFill>
                <a:srgbClr val="000000"/>
              </a:solidFill>
              <a:prstDash val="solid"/>
              <a:miter/>
            </a:ln>
          </p:spPr>
          <p:txBody>
            <a:bodyPr/>
            <a:lstStyle/>
            <a:p>
              <a:endParaRPr lang="de-DE"/>
            </a:p>
          </p:txBody>
        </p:sp>
        <p:sp>
          <p:nvSpPr>
            <p:cNvPr id="28" name="TextBox 28"/>
            <p:cNvSpPr txBox="1"/>
            <p:nvPr/>
          </p:nvSpPr>
          <p:spPr>
            <a:xfrm>
              <a:off x="0" y="-28575"/>
              <a:ext cx="2176337" cy="688962"/>
            </a:xfrm>
            <a:prstGeom prst="rect">
              <a:avLst/>
            </a:prstGeom>
          </p:spPr>
          <p:txBody>
            <a:bodyPr lIns="50800" tIns="50800" rIns="50800" bIns="50800" rtlCol="0" anchor="ctr"/>
            <a:lstStyle/>
            <a:p>
              <a:pPr algn="l">
                <a:lnSpc>
                  <a:spcPts val="1679"/>
                </a:lnSpc>
              </a:pPr>
              <a:r>
                <a:rPr lang="en-US" sz="1200">
                  <a:solidFill>
                    <a:srgbClr val="000000"/>
                  </a:solidFill>
                  <a:latin typeface="Poppins"/>
                  <a:ea typeface="Poppins"/>
                  <a:cs typeface="Poppins"/>
                  <a:sym typeface="Poppins"/>
                </a:rPr>
                <a:t>   Achte darauf, dass du deine Foto-App </a:t>
              </a:r>
            </a:p>
            <a:p>
              <a:pPr algn="l">
                <a:lnSpc>
                  <a:spcPts val="1679"/>
                </a:lnSpc>
              </a:pPr>
              <a:r>
                <a:rPr lang="en-US" sz="1200">
                  <a:solidFill>
                    <a:srgbClr val="000000"/>
                  </a:solidFill>
                  <a:latin typeface="Poppins"/>
                  <a:ea typeface="Poppins"/>
                  <a:cs typeface="Poppins"/>
                  <a:sym typeface="Poppins"/>
                </a:rPr>
                <a:t>   regelmäßig kontrollierst. </a:t>
              </a:r>
            </a:p>
            <a:p>
              <a:pPr algn="l">
                <a:lnSpc>
                  <a:spcPts val="1679"/>
                </a:lnSpc>
              </a:pPr>
              <a:r>
                <a:rPr lang="en-US" sz="1200">
                  <a:solidFill>
                    <a:srgbClr val="000000"/>
                  </a:solidFill>
                  <a:latin typeface="Poppins"/>
                  <a:ea typeface="Poppins"/>
                  <a:cs typeface="Poppins"/>
                  <a:sym typeface="Poppins"/>
                </a:rPr>
                <a:t>   Lösche Bilder, die du nicht mehr benötigst. </a:t>
              </a:r>
            </a:p>
            <a:p>
              <a:pPr algn="l">
                <a:lnSpc>
                  <a:spcPts val="1679"/>
                </a:lnSpc>
              </a:pPr>
              <a:r>
                <a:rPr lang="en-US" sz="1200">
                  <a:solidFill>
                    <a:srgbClr val="000000"/>
                  </a:solidFill>
                  <a:latin typeface="Poppins"/>
                  <a:ea typeface="Poppins"/>
                  <a:cs typeface="Poppins"/>
                  <a:sym typeface="Poppins"/>
                </a:rPr>
                <a:t>   Sie brauchen viel Speicherplatz.</a:t>
              </a:r>
            </a:p>
            <a:p>
              <a:pPr algn="l">
                <a:lnSpc>
                  <a:spcPts val="1679"/>
                </a:lnSpc>
              </a:pPr>
              <a:endParaRPr lang="en-US" sz="1200">
                <a:solidFill>
                  <a:srgbClr val="000000"/>
                </a:solidFill>
                <a:latin typeface="Poppins"/>
                <a:ea typeface="Poppins"/>
                <a:cs typeface="Poppins"/>
                <a:sym typeface="Poppins"/>
              </a:endParaRPr>
            </a:p>
            <a:p>
              <a:pPr algn="l">
                <a:lnSpc>
                  <a:spcPts val="1679"/>
                </a:lnSpc>
              </a:pPr>
              <a:r>
                <a:rPr lang="en-US" sz="1200">
                  <a:solidFill>
                    <a:srgbClr val="000000"/>
                  </a:solidFill>
                  <a:latin typeface="Poppins"/>
                  <a:ea typeface="Poppins"/>
                  <a:cs typeface="Poppins"/>
                  <a:sym typeface="Poppins"/>
                </a:rPr>
                <a:t>   Auf deinen Fotos dürfen nur Personen zu sehen sein, </a:t>
              </a:r>
            </a:p>
            <a:p>
              <a:pPr algn="l">
                <a:lnSpc>
                  <a:spcPts val="1679"/>
                </a:lnSpc>
              </a:pPr>
              <a:r>
                <a:rPr lang="en-US" sz="1200">
                  <a:solidFill>
                    <a:srgbClr val="000000"/>
                  </a:solidFill>
                  <a:latin typeface="Poppins"/>
                  <a:ea typeface="Poppins"/>
                  <a:cs typeface="Poppins"/>
                  <a:sym typeface="Poppins"/>
                </a:rPr>
                <a:t>   die du vorher um Erlaubnis gefragt hast.</a:t>
              </a:r>
            </a:p>
            <a:p>
              <a:pPr algn="l">
                <a:lnSpc>
                  <a:spcPts val="1679"/>
                </a:lnSpc>
              </a:pPr>
              <a:endParaRPr lang="en-US" sz="1200">
                <a:solidFill>
                  <a:srgbClr val="000000"/>
                </a:solidFill>
                <a:latin typeface="Poppins"/>
                <a:ea typeface="Poppins"/>
                <a:cs typeface="Poppins"/>
                <a:sym typeface="Poppins"/>
              </a:endParaRPr>
            </a:p>
          </p:txBody>
        </p:sp>
      </p:grpSp>
      <p:sp>
        <p:nvSpPr>
          <p:cNvPr id="29" name="Freeform 29"/>
          <p:cNvSpPr/>
          <p:nvPr/>
        </p:nvSpPr>
        <p:spPr>
          <a:xfrm rot="504802">
            <a:off x="5633560" y="8468253"/>
            <a:ext cx="935963" cy="777035"/>
          </a:xfrm>
          <a:custGeom>
            <a:avLst/>
            <a:gdLst/>
            <a:ahLst/>
            <a:cxnLst/>
            <a:rect l="l" t="t" r="r" b="b"/>
            <a:pathLst>
              <a:path w="935963" h="777035">
                <a:moveTo>
                  <a:pt x="0" y="0"/>
                </a:moveTo>
                <a:lnTo>
                  <a:pt x="935962" y="0"/>
                </a:lnTo>
                <a:lnTo>
                  <a:pt x="935962" y="777035"/>
                </a:lnTo>
                <a:lnTo>
                  <a:pt x="0" y="777035"/>
                </a:lnTo>
                <a:lnTo>
                  <a:pt x="0" y="0"/>
                </a:lnTo>
                <a:close/>
              </a:path>
            </a:pathLst>
          </a:custGeom>
          <a:blipFill>
            <a:blip r:embed="rId7"/>
            <a:stretch>
              <a:fillRect t="-4956" b="-4956"/>
            </a:stretch>
          </a:blipFill>
        </p:spPr>
        <p:txBody>
          <a:bodyPr/>
          <a:lstStyle/>
          <a:p>
            <a:endParaRPr lang="de-DE"/>
          </a:p>
        </p:txBody>
      </p:sp>
      <p:sp>
        <p:nvSpPr>
          <p:cNvPr id="30" name="Freeform 30"/>
          <p:cNvSpPr/>
          <p:nvPr/>
        </p:nvSpPr>
        <p:spPr>
          <a:xfrm>
            <a:off x="3857595" y="7524536"/>
            <a:ext cx="440599" cy="440599"/>
          </a:xfrm>
          <a:custGeom>
            <a:avLst/>
            <a:gdLst/>
            <a:ahLst/>
            <a:cxnLst/>
            <a:rect l="l" t="t" r="r" b="b"/>
            <a:pathLst>
              <a:path w="440599" h="440599">
                <a:moveTo>
                  <a:pt x="0" y="0"/>
                </a:moveTo>
                <a:lnTo>
                  <a:pt x="440599" y="0"/>
                </a:lnTo>
                <a:lnTo>
                  <a:pt x="440599" y="440599"/>
                </a:lnTo>
                <a:lnTo>
                  <a:pt x="0" y="44059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31" name="Freeform 31"/>
          <p:cNvSpPr/>
          <p:nvPr/>
        </p:nvSpPr>
        <p:spPr>
          <a:xfrm>
            <a:off x="4661701" y="3622439"/>
            <a:ext cx="309131" cy="353292"/>
          </a:xfrm>
          <a:custGeom>
            <a:avLst/>
            <a:gdLst/>
            <a:ahLst/>
            <a:cxnLst/>
            <a:rect l="l" t="t" r="r" b="b"/>
            <a:pathLst>
              <a:path w="309131" h="353292">
                <a:moveTo>
                  <a:pt x="0" y="0"/>
                </a:moveTo>
                <a:lnTo>
                  <a:pt x="309131" y="0"/>
                </a:lnTo>
                <a:lnTo>
                  <a:pt x="309131" y="353292"/>
                </a:lnTo>
                <a:lnTo>
                  <a:pt x="0" y="35329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32" name="Freeform 32"/>
          <p:cNvSpPr/>
          <p:nvPr/>
        </p:nvSpPr>
        <p:spPr>
          <a:xfrm flipH="1">
            <a:off x="5612025" y="5020043"/>
            <a:ext cx="1645907" cy="1501275"/>
          </a:xfrm>
          <a:custGeom>
            <a:avLst/>
            <a:gdLst/>
            <a:ahLst/>
            <a:cxnLst/>
            <a:rect l="l" t="t" r="r" b="b"/>
            <a:pathLst>
              <a:path w="1645907" h="1501275">
                <a:moveTo>
                  <a:pt x="1645907" y="0"/>
                </a:moveTo>
                <a:lnTo>
                  <a:pt x="0" y="0"/>
                </a:lnTo>
                <a:lnTo>
                  <a:pt x="0" y="1501274"/>
                </a:lnTo>
                <a:lnTo>
                  <a:pt x="1645907" y="1501274"/>
                </a:lnTo>
                <a:lnTo>
                  <a:pt x="1645907" y="0"/>
                </a:lnTo>
                <a:close/>
              </a:path>
            </a:pathLst>
          </a:custGeom>
          <a:blipFill>
            <a:blip r:embed="rId2">
              <a:extLst>
                <a:ext uri="{96DAC541-7B7A-43D3-8B79-37D633B846F1}">
                  <asvg:svgBlip xmlns:asvg="http://schemas.microsoft.com/office/drawing/2016/SVG/main" r:embed="rId3"/>
                </a:ext>
              </a:extLst>
            </a:blip>
            <a:stretch>
              <a:fillRect l="-1980" r="-1980"/>
            </a:stretch>
          </a:blipFill>
        </p:spPr>
        <p:txBody>
          <a:bodyPr/>
          <a:lstStyle/>
          <a:p>
            <a:endParaRPr lang="de-DE"/>
          </a:p>
        </p:txBody>
      </p:sp>
      <p:sp>
        <p:nvSpPr>
          <p:cNvPr id="33" name="TextBox 33"/>
          <p:cNvSpPr txBox="1"/>
          <p:nvPr/>
        </p:nvSpPr>
        <p:spPr>
          <a:xfrm>
            <a:off x="5862344" y="5157300"/>
            <a:ext cx="1224490" cy="8509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Fotos aufräumen ist wie Zimmer aufräumen - muss sein, sonst finde ich nichts mehr.</a:t>
            </a:r>
          </a:p>
        </p:txBody>
      </p:sp>
      <p:sp>
        <p:nvSpPr>
          <p:cNvPr id="34" name="Freeform 34"/>
          <p:cNvSpPr/>
          <p:nvPr/>
        </p:nvSpPr>
        <p:spPr>
          <a:xfrm>
            <a:off x="4270143" y="3147784"/>
            <a:ext cx="881198" cy="339027"/>
          </a:xfrm>
          <a:custGeom>
            <a:avLst/>
            <a:gdLst/>
            <a:ahLst/>
            <a:cxnLst/>
            <a:rect l="l" t="t" r="r" b="b"/>
            <a:pathLst>
              <a:path w="881198" h="339027">
                <a:moveTo>
                  <a:pt x="0" y="0"/>
                </a:moveTo>
                <a:lnTo>
                  <a:pt x="881199" y="0"/>
                </a:lnTo>
                <a:lnTo>
                  <a:pt x="881199" y="339027"/>
                </a:lnTo>
                <a:lnTo>
                  <a:pt x="0" y="339027"/>
                </a:lnTo>
                <a:lnTo>
                  <a:pt x="0" y="0"/>
                </a:lnTo>
                <a:close/>
              </a:path>
            </a:pathLst>
          </a:custGeom>
          <a:blipFill>
            <a:blip r:embed="rId12"/>
            <a:stretch>
              <a:fillRect l="-2047" r="-16787" b="-36139"/>
            </a:stretch>
          </a:blipFill>
        </p:spPr>
        <p:txBody>
          <a:bodyPr/>
          <a:lstStyle/>
          <a:p>
            <a:endParaRPr lang="de-DE"/>
          </a:p>
        </p:txBody>
      </p:sp>
      <p:sp>
        <p:nvSpPr>
          <p:cNvPr id="35" name="Freeform 35"/>
          <p:cNvSpPr/>
          <p:nvPr/>
        </p:nvSpPr>
        <p:spPr>
          <a:xfrm>
            <a:off x="3071029" y="1210378"/>
            <a:ext cx="807637" cy="1171025"/>
          </a:xfrm>
          <a:custGeom>
            <a:avLst/>
            <a:gdLst/>
            <a:ahLst/>
            <a:cxnLst/>
            <a:rect l="l" t="t" r="r" b="b"/>
            <a:pathLst>
              <a:path w="807637" h="1171025">
                <a:moveTo>
                  <a:pt x="0" y="0"/>
                </a:moveTo>
                <a:lnTo>
                  <a:pt x="807637" y="0"/>
                </a:lnTo>
                <a:lnTo>
                  <a:pt x="807637" y="1171025"/>
                </a:lnTo>
                <a:lnTo>
                  <a:pt x="0" y="1171025"/>
                </a:lnTo>
                <a:lnTo>
                  <a:pt x="0" y="0"/>
                </a:lnTo>
                <a:close/>
              </a:path>
            </a:pathLst>
          </a:custGeom>
          <a:blipFill>
            <a:blip r:embed="rId13"/>
            <a:stretch>
              <a:fillRect r="-106178"/>
            </a:stretch>
          </a:blipFill>
        </p:spPr>
        <p:txBody>
          <a:bodyPr/>
          <a:lstStyle/>
          <a:p>
            <a:endParaRPr lang="de-DE"/>
          </a:p>
        </p:txBody>
      </p:sp>
      <p:sp>
        <p:nvSpPr>
          <p:cNvPr id="36" name="Freeform 36"/>
          <p:cNvSpPr/>
          <p:nvPr/>
        </p:nvSpPr>
        <p:spPr>
          <a:xfrm>
            <a:off x="6290491" y="1158754"/>
            <a:ext cx="853086" cy="1171025"/>
          </a:xfrm>
          <a:custGeom>
            <a:avLst/>
            <a:gdLst/>
            <a:ahLst/>
            <a:cxnLst/>
            <a:rect l="l" t="t" r="r" b="b"/>
            <a:pathLst>
              <a:path w="853086" h="1171025">
                <a:moveTo>
                  <a:pt x="0" y="0"/>
                </a:moveTo>
                <a:lnTo>
                  <a:pt x="853086" y="0"/>
                </a:lnTo>
                <a:lnTo>
                  <a:pt x="853086" y="1171025"/>
                </a:lnTo>
                <a:lnTo>
                  <a:pt x="0" y="1171025"/>
                </a:lnTo>
                <a:lnTo>
                  <a:pt x="0" y="0"/>
                </a:lnTo>
                <a:close/>
              </a:path>
            </a:pathLst>
          </a:custGeom>
          <a:blipFill>
            <a:blip r:embed="rId13"/>
            <a:stretch>
              <a:fillRect l="-95193"/>
            </a:stretch>
          </a:blipFill>
        </p:spPr>
        <p:txBody>
          <a:bodyPr/>
          <a:lstStyle/>
          <a:p>
            <a:endParaRPr lang="de-DE"/>
          </a:p>
        </p:txBody>
      </p:sp>
      <p:sp>
        <p:nvSpPr>
          <p:cNvPr id="37" name="Freeform 37"/>
          <p:cNvSpPr/>
          <p:nvPr/>
        </p:nvSpPr>
        <p:spPr>
          <a:xfrm>
            <a:off x="5230613" y="6353511"/>
            <a:ext cx="807637" cy="1171025"/>
          </a:xfrm>
          <a:custGeom>
            <a:avLst/>
            <a:gdLst/>
            <a:ahLst/>
            <a:cxnLst/>
            <a:rect l="l" t="t" r="r" b="b"/>
            <a:pathLst>
              <a:path w="807637" h="1171025">
                <a:moveTo>
                  <a:pt x="0" y="0"/>
                </a:moveTo>
                <a:lnTo>
                  <a:pt x="807637" y="0"/>
                </a:lnTo>
                <a:lnTo>
                  <a:pt x="807637" y="1171025"/>
                </a:lnTo>
                <a:lnTo>
                  <a:pt x="0" y="1171025"/>
                </a:lnTo>
                <a:lnTo>
                  <a:pt x="0" y="0"/>
                </a:lnTo>
                <a:close/>
              </a:path>
            </a:pathLst>
          </a:custGeom>
          <a:blipFill>
            <a:blip r:embed="rId13"/>
            <a:stretch>
              <a:fillRect r="-106178"/>
            </a:stretch>
          </a:blipFill>
        </p:spPr>
        <p:txBody>
          <a:bodyPr/>
          <a:lstStyle/>
          <a:p>
            <a:endParaRPr lang="de-DE"/>
          </a:p>
        </p:txBody>
      </p:sp>
      <p:sp>
        <p:nvSpPr>
          <p:cNvPr id="38" name="Freeform 38"/>
          <p:cNvSpPr/>
          <p:nvPr/>
        </p:nvSpPr>
        <p:spPr>
          <a:xfrm>
            <a:off x="337789" y="10211853"/>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14"/>
            <a:stretch>
              <a:fillRect/>
            </a:stretch>
          </a:blipFill>
        </p:spPr>
        <p:txBody>
          <a:bodyPr/>
          <a:lstStyle/>
          <a:p>
            <a:endParaRPr lang="de-DE"/>
          </a:p>
        </p:txBody>
      </p:sp>
      <p:sp>
        <p:nvSpPr>
          <p:cNvPr id="39" name="TextBox 39"/>
          <p:cNvSpPr txBox="1"/>
          <p:nvPr/>
        </p:nvSpPr>
        <p:spPr>
          <a:xfrm>
            <a:off x="803461" y="10311775"/>
            <a:ext cx="4012806"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2.1 | Nutzung Kamera- und Foto-App</a:t>
            </a:r>
          </a:p>
        </p:txBody>
      </p:sp>
      <p:sp>
        <p:nvSpPr>
          <p:cNvPr id="40" name="TextBox 40"/>
          <p:cNvSpPr txBox="1"/>
          <p:nvPr/>
        </p:nvSpPr>
        <p:spPr>
          <a:xfrm>
            <a:off x="4661701" y="10311775"/>
            <a:ext cx="2596231" cy="143727"/>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Lizenz: CC BY-SA 4.0 ISB (München)</a:t>
            </a:r>
          </a:p>
        </p:txBody>
      </p:sp>
      <p:sp>
        <p:nvSpPr>
          <p:cNvPr id="41" name="Freeform 41"/>
          <p:cNvSpPr/>
          <p:nvPr/>
        </p:nvSpPr>
        <p:spPr>
          <a:xfrm>
            <a:off x="849525" y="1950683"/>
            <a:ext cx="276265" cy="315896"/>
          </a:xfrm>
          <a:custGeom>
            <a:avLst/>
            <a:gdLst/>
            <a:ahLst/>
            <a:cxnLst/>
            <a:rect l="l" t="t" r="r" b="b"/>
            <a:pathLst>
              <a:path w="276265" h="315896">
                <a:moveTo>
                  <a:pt x="0" y="0"/>
                </a:moveTo>
                <a:lnTo>
                  <a:pt x="276265" y="0"/>
                </a:lnTo>
                <a:lnTo>
                  <a:pt x="276265" y="315896"/>
                </a:lnTo>
                <a:lnTo>
                  <a:pt x="0" y="31589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grpSp>
        <p:nvGrpSpPr>
          <p:cNvPr id="42" name="Group 42"/>
          <p:cNvGrpSpPr/>
          <p:nvPr/>
        </p:nvGrpSpPr>
        <p:grpSpPr>
          <a:xfrm>
            <a:off x="757315" y="9425840"/>
            <a:ext cx="3491344" cy="510160"/>
            <a:chOff x="0" y="0"/>
            <a:chExt cx="1251219" cy="182830"/>
          </a:xfrm>
        </p:grpSpPr>
        <p:sp>
          <p:nvSpPr>
            <p:cNvPr id="43" name="Freeform 43"/>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44" name="TextBox 44"/>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45" name="TextBox 45"/>
          <p:cNvSpPr txBox="1"/>
          <p:nvPr/>
        </p:nvSpPr>
        <p:spPr>
          <a:xfrm>
            <a:off x="-390799" y="9556342"/>
            <a:ext cx="6247962" cy="2006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46" name="Freeform 46"/>
          <p:cNvSpPr/>
          <p:nvPr/>
        </p:nvSpPr>
        <p:spPr>
          <a:xfrm>
            <a:off x="841547" y="9504699"/>
            <a:ext cx="402407" cy="342046"/>
          </a:xfrm>
          <a:custGeom>
            <a:avLst/>
            <a:gdLst/>
            <a:ahLst/>
            <a:cxnLst/>
            <a:rect l="l" t="t" r="r" b="b"/>
            <a:pathLst>
              <a:path w="402407" h="342046">
                <a:moveTo>
                  <a:pt x="0" y="0"/>
                </a:moveTo>
                <a:lnTo>
                  <a:pt x="402407" y="0"/>
                </a:lnTo>
                <a:lnTo>
                  <a:pt x="402407" y="342045"/>
                </a:lnTo>
                <a:lnTo>
                  <a:pt x="0" y="342045"/>
                </a:lnTo>
                <a:lnTo>
                  <a:pt x="0" y="0"/>
                </a:lnTo>
                <a:close/>
              </a:path>
            </a:pathLst>
          </a:custGeom>
          <a:blipFill>
            <a:blip r:embed="rId17"/>
            <a:stretch>
              <a:fillRect/>
            </a:stretch>
          </a:blipFill>
        </p:spPr>
        <p:txBody>
          <a:bodyPr/>
          <a:lstStyle/>
          <a:p>
            <a:endParaRPr lang="de-DE"/>
          </a:p>
        </p:txBody>
      </p:sp>
      <p:grpSp>
        <p:nvGrpSpPr>
          <p:cNvPr id="47" name="Group 47"/>
          <p:cNvGrpSpPr/>
          <p:nvPr/>
        </p:nvGrpSpPr>
        <p:grpSpPr>
          <a:xfrm>
            <a:off x="4546012" y="5103391"/>
            <a:ext cx="285906" cy="216369"/>
            <a:chOff x="0" y="0"/>
            <a:chExt cx="100968" cy="76411"/>
          </a:xfrm>
        </p:grpSpPr>
        <p:sp>
          <p:nvSpPr>
            <p:cNvPr id="48" name="Freeform 48"/>
            <p:cNvSpPr/>
            <p:nvPr/>
          </p:nvSpPr>
          <p:spPr>
            <a:xfrm>
              <a:off x="0" y="0"/>
              <a:ext cx="100968" cy="76411"/>
            </a:xfrm>
            <a:custGeom>
              <a:avLst/>
              <a:gdLst/>
              <a:ahLst/>
              <a:cxnLst/>
              <a:rect l="l" t="t" r="r" b="b"/>
              <a:pathLst>
                <a:path w="100968" h="76411">
                  <a:moveTo>
                    <a:pt x="0" y="0"/>
                  </a:moveTo>
                  <a:lnTo>
                    <a:pt x="100968" y="0"/>
                  </a:lnTo>
                  <a:lnTo>
                    <a:pt x="100968"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9" name="TextBox 49"/>
            <p:cNvSpPr txBox="1"/>
            <p:nvPr/>
          </p:nvSpPr>
          <p:spPr>
            <a:xfrm>
              <a:off x="0" y="-47625"/>
              <a:ext cx="100968" cy="124036"/>
            </a:xfrm>
            <a:prstGeom prst="rect">
              <a:avLst/>
            </a:prstGeom>
          </p:spPr>
          <p:txBody>
            <a:bodyPr lIns="50800" tIns="50800" rIns="50800" bIns="50800" rtlCol="0" anchor="ctr"/>
            <a:lstStyle/>
            <a:p>
              <a:pPr algn="ctr">
                <a:lnSpc>
                  <a:spcPts val="1959"/>
                </a:lnSpc>
              </a:pPr>
              <a:endParaRPr/>
            </a:p>
          </p:txBody>
        </p:sp>
      </p:grpSp>
      <p:grpSp>
        <p:nvGrpSpPr>
          <p:cNvPr id="50" name="Group 50"/>
          <p:cNvGrpSpPr/>
          <p:nvPr/>
        </p:nvGrpSpPr>
        <p:grpSpPr>
          <a:xfrm>
            <a:off x="4546012" y="5395960"/>
            <a:ext cx="285906" cy="216369"/>
            <a:chOff x="0" y="0"/>
            <a:chExt cx="100968" cy="76411"/>
          </a:xfrm>
        </p:grpSpPr>
        <p:sp>
          <p:nvSpPr>
            <p:cNvPr id="51" name="Freeform 51"/>
            <p:cNvSpPr/>
            <p:nvPr/>
          </p:nvSpPr>
          <p:spPr>
            <a:xfrm>
              <a:off x="0" y="0"/>
              <a:ext cx="100968" cy="76411"/>
            </a:xfrm>
            <a:custGeom>
              <a:avLst/>
              <a:gdLst/>
              <a:ahLst/>
              <a:cxnLst/>
              <a:rect l="l" t="t" r="r" b="b"/>
              <a:pathLst>
                <a:path w="100968" h="76411">
                  <a:moveTo>
                    <a:pt x="0" y="0"/>
                  </a:moveTo>
                  <a:lnTo>
                    <a:pt x="100968" y="0"/>
                  </a:lnTo>
                  <a:lnTo>
                    <a:pt x="100968"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2" name="TextBox 52"/>
            <p:cNvSpPr txBox="1"/>
            <p:nvPr/>
          </p:nvSpPr>
          <p:spPr>
            <a:xfrm>
              <a:off x="0" y="-47625"/>
              <a:ext cx="100968" cy="124036"/>
            </a:xfrm>
            <a:prstGeom prst="rect">
              <a:avLst/>
            </a:prstGeom>
          </p:spPr>
          <p:txBody>
            <a:bodyPr lIns="50800" tIns="50800" rIns="50800" bIns="50800" rtlCol="0" anchor="ctr"/>
            <a:lstStyle/>
            <a:p>
              <a:pPr algn="ctr">
                <a:lnSpc>
                  <a:spcPts val="1959"/>
                </a:lnSpc>
              </a:pPr>
              <a:endParaRPr/>
            </a:p>
          </p:txBody>
        </p:sp>
      </p:grpSp>
      <p:grpSp>
        <p:nvGrpSpPr>
          <p:cNvPr id="53" name="Group 53"/>
          <p:cNvGrpSpPr/>
          <p:nvPr/>
        </p:nvGrpSpPr>
        <p:grpSpPr>
          <a:xfrm>
            <a:off x="4546012" y="5705402"/>
            <a:ext cx="285906" cy="216369"/>
            <a:chOff x="0" y="0"/>
            <a:chExt cx="100968" cy="76411"/>
          </a:xfrm>
        </p:grpSpPr>
        <p:sp>
          <p:nvSpPr>
            <p:cNvPr id="54" name="Freeform 54"/>
            <p:cNvSpPr/>
            <p:nvPr/>
          </p:nvSpPr>
          <p:spPr>
            <a:xfrm>
              <a:off x="0" y="0"/>
              <a:ext cx="100968" cy="76411"/>
            </a:xfrm>
            <a:custGeom>
              <a:avLst/>
              <a:gdLst/>
              <a:ahLst/>
              <a:cxnLst/>
              <a:rect l="l" t="t" r="r" b="b"/>
              <a:pathLst>
                <a:path w="100968" h="76411">
                  <a:moveTo>
                    <a:pt x="0" y="0"/>
                  </a:moveTo>
                  <a:lnTo>
                    <a:pt x="100968" y="0"/>
                  </a:lnTo>
                  <a:lnTo>
                    <a:pt x="100968"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5" name="TextBox 55"/>
            <p:cNvSpPr txBox="1"/>
            <p:nvPr/>
          </p:nvSpPr>
          <p:spPr>
            <a:xfrm>
              <a:off x="0" y="-47625"/>
              <a:ext cx="100968" cy="124036"/>
            </a:xfrm>
            <a:prstGeom prst="rect">
              <a:avLst/>
            </a:prstGeom>
          </p:spPr>
          <p:txBody>
            <a:bodyPr lIns="50800" tIns="50800" rIns="50800" bIns="50800" rtlCol="0" anchor="ctr"/>
            <a:lstStyle/>
            <a:p>
              <a:pPr algn="ctr">
                <a:lnSpc>
                  <a:spcPts val="1959"/>
                </a:lnSpc>
              </a:pPr>
              <a:endParaRPr/>
            </a:p>
          </p:txBody>
        </p:sp>
      </p:grpSp>
      <p:grpSp>
        <p:nvGrpSpPr>
          <p:cNvPr id="56" name="Group 56"/>
          <p:cNvGrpSpPr/>
          <p:nvPr/>
        </p:nvGrpSpPr>
        <p:grpSpPr>
          <a:xfrm>
            <a:off x="4546012" y="6012379"/>
            <a:ext cx="285906" cy="216369"/>
            <a:chOff x="0" y="0"/>
            <a:chExt cx="100968" cy="76411"/>
          </a:xfrm>
        </p:grpSpPr>
        <p:sp>
          <p:nvSpPr>
            <p:cNvPr id="57" name="Freeform 57"/>
            <p:cNvSpPr/>
            <p:nvPr/>
          </p:nvSpPr>
          <p:spPr>
            <a:xfrm>
              <a:off x="0" y="0"/>
              <a:ext cx="100968" cy="76411"/>
            </a:xfrm>
            <a:custGeom>
              <a:avLst/>
              <a:gdLst/>
              <a:ahLst/>
              <a:cxnLst/>
              <a:rect l="l" t="t" r="r" b="b"/>
              <a:pathLst>
                <a:path w="100968" h="76411">
                  <a:moveTo>
                    <a:pt x="0" y="0"/>
                  </a:moveTo>
                  <a:lnTo>
                    <a:pt x="100968" y="0"/>
                  </a:lnTo>
                  <a:lnTo>
                    <a:pt x="100968"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8" name="TextBox 58"/>
            <p:cNvSpPr txBox="1"/>
            <p:nvPr/>
          </p:nvSpPr>
          <p:spPr>
            <a:xfrm>
              <a:off x="0" y="-47625"/>
              <a:ext cx="100968" cy="124036"/>
            </a:xfrm>
            <a:prstGeom prst="rect">
              <a:avLst/>
            </a:prstGeom>
          </p:spPr>
          <p:txBody>
            <a:bodyPr lIns="50800" tIns="50800" rIns="50800" bIns="50800" rtlCol="0" anchor="ctr"/>
            <a:lstStyle/>
            <a:p>
              <a:pPr algn="ctr">
                <a:lnSpc>
                  <a:spcPts val="1959"/>
                </a:lnSpc>
              </a:pPr>
              <a:endParaRPr/>
            </a:p>
          </p:txBody>
        </p:sp>
      </p:grpSp>
      <p:grpSp>
        <p:nvGrpSpPr>
          <p:cNvPr id="59" name="Group 59"/>
          <p:cNvGrpSpPr/>
          <p:nvPr/>
        </p:nvGrpSpPr>
        <p:grpSpPr>
          <a:xfrm>
            <a:off x="4546012" y="6304948"/>
            <a:ext cx="285906" cy="216369"/>
            <a:chOff x="0" y="0"/>
            <a:chExt cx="100968" cy="76411"/>
          </a:xfrm>
        </p:grpSpPr>
        <p:sp>
          <p:nvSpPr>
            <p:cNvPr id="60" name="Freeform 60"/>
            <p:cNvSpPr/>
            <p:nvPr/>
          </p:nvSpPr>
          <p:spPr>
            <a:xfrm>
              <a:off x="0" y="0"/>
              <a:ext cx="100968" cy="76411"/>
            </a:xfrm>
            <a:custGeom>
              <a:avLst/>
              <a:gdLst/>
              <a:ahLst/>
              <a:cxnLst/>
              <a:rect l="l" t="t" r="r" b="b"/>
              <a:pathLst>
                <a:path w="100968" h="76411">
                  <a:moveTo>
                    <a:pt x="0" y="0"/>
                  </a:moveTo>
                  <a:lnTo>
                    <a:pt x="100968" y="0"/>
                  </a:lnTo>
                  <a:lnTo>
                    <a:pt x="100968"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61" name="TextBox 61"/>
            <p:cNvSpPr txBox="1"/>
            <p:nvPr/>
          </p:nvSpPr>
          <p:spPr>
            <a:xfrm>
              <a:off x="0" y="-47625"/>
              <a:ext cx="100968" cy="124036"/>
            </a:xfrm>
            <a:prstGeom prst="rect">
              <a:avLst/>
            </a:prstGeom>
          </p:spPr>
          <p:txBody>
            <a:bodyPr lIns="50800" tIns="50800" rIns="50800" bIns="50800" rtlCol="0" anchor="ctr"/>
            <a:lstStyle/>
            <a:p>
              <a:pPr algn="ctr">
                <a:lnSpc>
                  <a:spcPts val="1959"/>
                </a:lnSpc>
              </a:pP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8612" y="365408"/>
            <a:ext cx="6745214" cy="9666339"/>
            <a:chOff x="0" y="0"/>
            <a:chExt cx="2417332" cy="3464198"/>
          </a:xfrm>
        </p:grpSpPr>
        <p:sp>
          <p:nvSpPr>
            <p:cNvPr id="3" name="Freeform 3"/>
            <p:cNvSpPr/>
            <p:nvPr/>
          </p:nvSpPr>
          <p:spPr>
            <a:xfrm>
              <a:off x="0" y="0"/>
              <a:ext cx="2417332" cy="3464197"/>
            </a:xfrm>
            <a:custGeom>
              <a:avLst/>
              <a:gdLst/>
              <a:ahLst/>
              <a:cxnLst/>
              <a:rect l="l" t="t" r="r" b="b"/>
              <a:pathLst>
                <a:path w="2417332" h="3464197">
                  <a:moveTo>
                    <a:pt x="22955" y="0"/>
                  </a:moveTo>
                  <a:lnTo>
                    <a:pt x="2394377" y="0"/>
                  </a:lnTo>
                  <a:cubicBezTo>
                    <a:pt x="2400465" y="0"/>
                    <a:pt x="2406304" y="2418"/>
                    <a:pt x="2410609" y="6723"/>
                  </a:cubicBezTo>
                  <a:cubicBezTo>
                    <a:pt x="2414914" y="11028"/>
                    <a:pt x="2417332" y="16867"/>
                    <a:pt x="2417332" y="22955"/>
                  </a:cubicBezTo>
                  <a:lnTo>
                    <a:pt x="2417332" y="3441242"/>
                  </a:lnTo>
                  <a:cubicBezTo>
                    <a:pt x="2417332" y="3453920"/>
                    <a:pt x="2407055" y="3464197"/>
                    <a:pt x="2394377" y="3464197"/>
                  </a:cubicBezTo>
                  <a:lnTo>
                    <a:pt x="22955" y="3464197"/>
                  </a:lnTo>
                  <a:cubicBezTo>
                    <a:pt x="10277" y="3464197"/>
                    <a:pt x="0" y="3453920"/>
                    <a:pt x="0" y="3441242"/>
                  </a:cubicBezTo>
                  <a:lnTo>
                    <a:pt x="0" y="22955"/>
                  </a:lnTo>
                  <a:cubicBezTo>
                    <a:pt x="0" y="10277"/>
                    <a:pt x="10277" y="0"/>
                    <a:pt x="22955"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17332" cy="3492773"/>
            </a:xfrm>
            <a:prstGeom prst="rect">
              <a:avLst/>
            </a:prstGeom>
          </p:spPr>
          <p:txBody>
            <a:bodyPr lIns="50800" tIns="50800" rIns="50800" bIns="50800" rtlCol="0" anchor="ctr"/>
            <a:lstStyle/>
            <a:p>
              <a:pPr algn="ctr">
                <a:lnSpc>
                  <a:spcPts val="1679"/>
                </a:lnSpc>
              </a:pPr>
              <a:endParaRPr/>
            </a:p>
          </p:txBody>
        </p:sp>
      </p:grpSp>
      <p:grpSp>
        <p:nvGrpSpPr>
          <p:cNvPr id="5" name="Group 5"/>
          <p:cNvGrpSpPr/>
          <p:nvPr/>
        </p:nvGrpSpPr>
        <p:grpSpPr>
          <a:xfrm>
            <a:off x="499322" y="367541"/>
            <a:ext cx="6734504" cy="1708032"/>
            <a:chOff x="0" y="0"/>
            <a:chExt cx="2413494" cy="612120"/>
          </a:xfrm>
        </p:grpSpPr>
        <p:sp>
          <p:nvSpPr>
            <p:cNvPr id="6" name="Freeform 6"/>
            <p:cNvSpPr/>
            <p:nvPr/>
          </p:nvSpPr>
          <p:spPr>
            <a:xfrm>
              <a:off x="0" y="0"/>
              <a:ext cx="2413494" cy="612120"/>
            </a:xfrm>
            <a:custGeom>
              <a:avLst/>
              <a:gdLst/>
              <a:ahLst/>
              <a:cxnLst/>
              <a:rect l="l" t="t" r="r" b="b"/>
              <a:pathLst>
                <a:path w="2413494" h="612120">
                  <a:moveTo>
                    <a:pt x="22992" y="0"/>
                  </a:moveTo>
                  <a:lnTo>
                    <a:pt x="2390502" y="0"/>
                  </a:lnTo>
                  <a:cubicBezTo>
                    <a:pt x="2396600" y="0"/>
                    <a:pt x="2402448" y="2422"/>
                    <a:pt x="2406760" y="6734"/>
                  </a:cubicBezTo>
                  <a:cubicBezTo>
                    <a:pt x="2411072" y="11046"/>
                    <a:pt x="2413494" y="16894"/>
                    <a:pt x="2413494" y="22992"/>
                  </a:cubicBezTo>
                  <a:lnTo>
                    <a:pt x="2413494" y="589128"/>
                  </a:lnTo>
                  <a:cubicBezTo>
                    <a:pt x="2413494" y="595226"/>
                    <a:pt x="2411072" y="601074"/>
                    <a:pt x="2406760" y="605386"/>
                  </a:cubicBezTo>
                  <a:cubicBezTo>
                    <a:pt x="2402448" y="609698"/>
                    <a:pt x="2396600" y="612120"/>
                    <a:pt x="2390502" y="612120"/>
                  </a:cubicBezTo>
                  <a:lnTo>
                    <a:pt x="22992" y="612120"/>
                  </a:lnTo>
                  <a:cubicBezTo>
                    <a:pt x="16894" y="612120"/>
                    <a:pt x="11046" y="609698"/>
                    <a:pt x="6734" y="605386"/>
                  </a:cubicBezTo>
                  <a:cubicBezTo>
                    <a:pt x="2422" y="601074"/>
                    <a:pt x="0" y="595226"/>
                    <a:pt x="0" y="589128"/>
                  </a:cubicBezTo>
                  <a:lnTo>
                    <a:pt x="0" y="22992"/>
                  </a:lnTo>
                  <a:cubicBezTo>
                    <a:pt x="0" y="16894"/>
                    <a:pt x="2422" y="11046"/>
                    <a:pt x="6734" y="6734"/>
                  </a:cubicBezTo>
                  <a:cubicBezTo>
                    <a:pt x="11046" y="2422"/>
                    <a:pt x="16894" y="0"/>
                    <a:pt x="22992"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13494" cy="640695"/>
            </a:xfrm>
            <a:prstGeom prst="rect">
              <a:avLst/>
            </a:prstGeom>
          </p:spPr>
          <p:txBody>
            <a:bodyPr lIns="50800" tIns="50800" rIns="50800" bIns="50800" rtlCol="0" anchor="ctr"/>
            <a:lstStyle/>
            <a:p>
              <a:pPr algn="ctr">
                <a:lnSpc>
                  <a:spcPts val="1680"/>
                </a:lnSpc>
              </a:pPr>
              <a:endParaRPr/>
            </a:p>
          </p:txBody>
        </p:sp>
      </p:grpSp>
      <p:grpSp>
        <p:nvGrpSpPr>
          <p:cNvPr id="8" name="Group 8"/>
          <p:cNvGrpSpPr/>
          <p:nvPr/>
        </p:nvGrpSpPr>
        <p:grpSpPr>
          <a:xfrm>
            <a:off x="498264" y="1768048"/>
            <a:ext cx="6735562" cy="513773"/>
            <a:chOff x="0" y="0"/>
            <a:chExt cx="2413873" cy="184124"/>
          </a:xfrm>
        </p:grpSpPr>
        <p:sp>
          <p:nvSpPr>
            <p:cNvPr id="9" name="Freeform 9"/>
            <p:cNvSpPr/>
            <p:nvPr/>
          </p:nvSpPr>
          <p:spPr>
            <a:xfrm>
              <a:off x="0" y="0"/>
              <a:ext cx="2413873" cy="184124"/>
            </a:xfrm>
            <a:custGeom>
              <a:avLst/>
              <a:gdLst/>
              <a:ahLst/>
              <a:cxnLst/>
              <a:rect l="l" t="t" r="r" b="b"/>
              <a:pathLst>
                <a:path w="2413873" h="184124">
                  <a:moveTo>
                    <a:pt x="0" y="0"/>
                  </a:moveTo>
                  <a:lnTo>
                    <a:pt x="2413873" y="0"/>
                  </a:lnTo>
                  <a:lnTo>
                    <a:pt x="2413873" y="184124"/>
                  </a:lnTo>
                  <a:lnTo>
                    <a:pt x="0" y="184124"/>
                  </a:lnTo>
                  <a:close/>
                </a:path>
              </a:pathLst>
            </a:custGeom>
            <a:solidFill>
              <a:srgbClr val="FFFFFF"/>
            </a:solidFill>
          </p:spPr>
          <p:txBody>
            <a:bodyPr/>
            <a:lstStyle/>
            <a:p>
              <a:endParaRPr lang="de-DE"/>
            </a:p>
          </p:txBody>
        </p:sp>
        <p:sp>
          <p:nvSpPr>
            <p:cNvPr id="10" name="TextBox 10"/>
            <p:cNvSpPr txBox="1"/>
            <p:nvPr/>
          </p:nvSpPr>
          <p:spPr>
            <a:xfrm>
              <a:off x="0" y="-28575"/>
              <a:ext cx="2413873" cy="212699"/>
            </a:xfrm>
            <a:prstGeom prst="rect">
              <a:avLst/>
            </a:prstGeom>
          </p:spPr>
          <p:txBody>
            <a:bodyPr lIns="50800" tIns="50800" rIns="50800" bIns="50800" rtlCol="0" anchor="ctr"/>
            <a:lstStyle/>
            <a:p>
              <a:pPr algn="ctr">
                <a:lnSpc>
                  <a:spcPts val="1680"/>
                </a:lnSpc>
              </a:pPr>
              <a:endParaRPr/>
            </a:p>
          </p:txBody>
        </p:sp>
      </p:grpSp>
      <p:sp>
        <p:nvSpPr>
          <p:cNvPr id="11" name="Freeform 11"/>
          <p:cNvSpPr/>
          <p:nvPr/>
        </p:nvSpPr>
        <p:spPr>
          <a:xfrm>
            <a:off x="4875916" y="1807308"/>
            <a:ext cx="2140038" cy="2109411"/>
          </a:xfrm>
          <a:custGeom>
            <a:avLst/>
            <a:gdLst/>
            <a:ahLst/>
            <a:cxnLst/>
            <a:rect l="l" t="t" r="r" b="b"/>
            <a:pathLst>
              <a:path w="2140038" h="2109411">
                <a:moveTo>
                  <a:pt x="0" y="0"/>
                </a:moveTo>
                <a:lnTo>
                  <a:pt x="2140038" y="0"/>
                </a:lnTo>
                <a:lnTo>
                  <a:pt x="2140038" y="2109411"/>
                </a:lnTo>
                <a:lnTo>
                  <a:pt x="0" y="2109411"/>
                </a:lnTo>
                <a:lnTo>
                  <a:pt x="0" y="0"/>
                </a:lnTo>
                <a:close/>
              </a:path>
            </a:pathLst>
          </a:custGeom>
          <a:blipFill>
            <a:blip r:embed="rId2"/>
            <a:stretch>
              <a:fillRect/>
            </a:stretch>
          </a:blipFill>
        </p:spPr>
        <p:txBody>
          <a:bodyPr/>
          <a:lstStyle/>
          <a:p>
            <a:endParaRPr lang="de-DE"/>
          </a:p>
        </p:txBody>
      </p:sp>
      <p:sp>
        <p:nvSpPr>
          <p:cNvPr id="12" name="Freeform 12"/>
          <p:cNvSpPr/>
          <p:nvPr/>
        </p:nvSpPr>
        <p:spPr>
          <a:xfrm>
            <a:off x="442013" y="10183543"/>
            <a:ext cx="372147" cy="372147"/>
          </a:xfrm>
          <a:custGeom>
            <a:avLst/>
            <a:gdLst/>
            <a:ahLst/>
            <a:cxnLst/>
            <a:rect l="l" t="t" r="r" b="b"/>
            <a:pathLst>
              <a:path w="372147" h="372147">
                <a:moveTo>
                  <a:pt x="0" y="0"/>
                </a:moveTo>
                <a:lnTo>
                  <a:pt x="372147" y="0"/>
                </a:lnTo>
                <a:lnTo>
                  <a:pt x="372147" y="372146"/>
                </a:lnTo>
                <a:lnTo>
                  <a:pt x="0" y="372146"/>
                </a:lnTo>
                <a:lnTo>
                  <a:pt x="0" y="0"/>
                </a:lnTo>
                <a:close/>
              </a:path>
            </a:pathLst>
          </a:custGeom>
          <a:blipFill>
            <a:blip r:embed="rId3"/>
            <a:stretch>
              <a:fillRect/>
            </a:stretch>
          </a:blipFill>
        </p:spPr>
        <p:txBody>
          <a:bodyPr/>
          <a:lstStyle/>
          <a:p>
            <a:endParaRPr lang="de-DE"/>
          </a:p>
        </p:txBody>
      </p:sp>
      <p:sp>
        <p:nvSpPr>
          <p:cNvPr id="13" name="TextBox 13"/>
          <p:cNvSpPr txBox="1"/>
          <p:nvPr/>
        </p:nvSpPr>
        <p:spPr>
          <a:xfrm>
            <a:off x="894207" y="10283465"/>
            <a:ext cx="3556968"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2.2 | Bildschirmfoto </a:t>
            </a:r>
          </a:p>
        </p:txBody>
      </p:sp>
      <p:sp>
        <p:nvSpPr>
          <p:cNvPr id="14" name="TextBox 14"/>
          <p:cNvSpPr txBox="1"/>
          <p:nvPr/>
        </p:nvSpPr>
        <p:spPr>
          <a:xfrm>
            <a:off x="5357703" y="10283465"/>
            <a:ext cx="1876123" cy="143727"/>
          </a:xfrm>
          <a:prstGeom prst="rect">
            <a:avLst/>
          </a:prstGeom>
        </p:spPr>
        <p:txBody>
          <a:bodyPr lIns="0" tIns="0" rIns="0" bIns="0" rtlCol="0" anchor="t">
            <a:spAutoFit/>
          </a:bodyPr>
          <a:lstStyle/>
          <a:p>
            <a:pPr algn="l">
              <a:lnSpc>
                <a:spcPts val="1120"/>
              </a:lnSpc>
            </a:pPr>
            <a:r>
              <a:rPr lang="en-US" sz="800">
                <a:solidFill>
                  <a:srgbClr val="000000"/>
                </a:solidFill>
                <a:latin typeface="Poppins"/>
                <a:ea typeface="Poppins"/>
                <a:cs typeface="Poppins"/>
                <a:sym typeface="Poppins"/>
              </a:rPr>
              <a:t> Lizenz: CC BY-SA 4.0 ISB (München)</a:t>
            </a:r>
          </a:p>
        </p:txBody>
      </p:sp>
      <p:sp>
        <p:nvSpPr>
          <p:cNvPr id="15" name="TextBox 15"/>
          <p:cNvSpPr txBox="1"/>
          <p:nvPr/>
        </p:nvSpPr>
        <p:spPr>
          <a:xfrm>
            <a:off x="821871" y="626051"/>
            <a:ext cx="4171988"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Bildschirmfoto:</a:t>
            </a:r>
          </a:p>
          <a:p>
            <a:pPr algn="l">
              <a:lnSpc>
                <a:spcPts val="3415"/>
              </a:lnSpc>
            </a:pPr>
            <a:r>
              <a:rPr lang="en-US" sz="2799">
                <a:solidFill>
                  <a:srgbClr val="FFFFFF"/>
                </a:solidFill>
                <a:latin typeface="Lexend Deca Medium"/>
                <a:ea typeface="Lexend Deca Medium"/>
                <a:cs typeface="Lexend Deca Medium"/>
                <a:sym typeface="Lexend Deca"/>
              </a:rPr>
              <a:t>Screenshot</a:t>
            </a:r>
          </a:p>
        </p:txBody>
      </p:sp>
      <p:sp>
        <p:nvSpPr>
          <p:cNvPr id="16" name="Freeform 16"/>
          <p:cNvSpPr/>
          <p:nvPr/>
        </p:nvSpPr>
        <p:spPr>
          <a:xfrm>
            <a:off x="5096167" y="253370"/>
            <a:ext cx="2106422" cy="1848122"/>
          </a:xfrm>
          <a:custGeom>
            <a:avLst/>
            <a:gdLst/>
            <a:ahLst/>
            <a:cxnLst/>
            <a:rect l="l" t="t" r="r" b="b"/>
            <a:pathLst>
              <a:path w="2106422" h="1848122">
                <a:moveTo>
                  <a:pt x="0" y="0"/>
                </a:moveTo>
                <a:lnTo>
                  <a:pt x="2106422" y="0"/>
                </a:lnTo>
                <a:lnTo>
                  <a:pt x="2106422" y="1848122"/>
                </a:lnTo>
                <a:lnTo>
                  <a:pt x="0" y="18481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7" name="Freeform 17"/>
          <p:cNvSpPr/>
          <p:nvPr/>
        </p:nvSpPr>
        <p:spPr>
          <a:xfrm flipH="1">
            <a:off x="3748570" y="540058"/>
            <a:ext cx="1549159" cy="1359193"/>
          </a:xfrm>
          <a:custGeom>
            <a:avLst/>
            <a:gdLst/>
            <a:ahLst/>
            <a:cxnLst/>
            <a:rect l="l" t="t" r="r" b="b"/>
            <a:pathLst>
              <a:path w="1549159" h="1359193">
                <a:moveTo>
                  <a:pt x="1549159" y="0"/>
                </a:moveTo>
                <a:lnTo>
                  <a:pt x="0" y="0"/>
                </a:lnTo>
                <a:lnTo>
                  <a:pt x="0" y="1359193"/>
                </a:lnTo>
                <a:lnTo>
                  <a:pt x="1549159" y="1359193"/>
                </a:lnTo>
                <a:lnTo>
                  <a:pt x="154915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TextBox 18"/>
          <p:cNvSpPr txBox="1"/>
          <p:nvPr/>
        </p:nvSpPr>
        <p:spPr>
          <a:xfrm>
            <a:off x="4083465" y="774273"/>
            <a:ext cx="965076" cy="508000"/>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Hurra, ich bin mit der Aufgabe fertig!</a:t>
            </a:r>
          </a:p>
        </p:txBody>
      </p:sp>
      <p:sp>
        <p:nvSpPr>
          <p:cNvPr id="19" name="TextBox 19"/>
          <p:cNvSpPr txBox="1"/>
          <p:nvPr/>
        </p:nvSpPr>
        <p:spPr>
          <a:xfrm>
            <a:off x="5419684" y="423944"/>
            <a:ext cx="1384789" cy="10223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Mach schnell einen Screenshot. Dann kannst du dein Ergebnis später noch herzeigen. Ich erkläre dir, wie das geht.</a:t>
            </a:r>
          </a:p>
        </p:txBody>
      </p:sp>
      <p:sp>
        <p:nvSpPr>
          <p:cNvPr id="20" name="Freeform 20"/>
          <p:cNvSpPr/>
          <p:nvPr/>
        </p:nvSpPr>
        <p:spPr>
          <a:xfrm>
            <a:off x="811640" y="6834465"/>
            <a:ext cx="276265" cy="315896"/>
          </a:xfrm>
          <a:custGeom>
            <a:avLst/>
            <a:gdLst/>
            <a:ahLst/>
            <a:cxnLst/>
            <a:rect l="l" t="t" r="r" b="b"/>
            <a:pathLst>
              <a:path w="276265" h="315896">
                <a:moveTo>
                  <a:pt x="0" y="0"/>
                </a:moveTo>
                <a:lnTo>
                  <a:pt x="276265" y="0"/>
                </a:lnTo>
                <a:lnTo>
                  <a:pt x="276265" y="315896"/>
                </a:lnTo>
                <a:lnTo>
                  <a:pt x="0" y="31589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1" name="TextBox 21"/>
          <p:cNvSpPr txBox="1"/>
          <p:nvPr/>
        </p:nvSpPr>
        <p:spPr>
          <a:xfrm>
            <a:off x="1203922" y="6849538"/>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22" name="TextBox 22"/>
          <p:cNvSpPr txBox="1"/>
          <p:nvPr/>
        </p:nvSpPr>
        <p:spPr>
          <a:xfrm>
            <a:off x="894207" y="7209887"/>
            <a:ext cx="4708291" cy="22910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1. Halte gleichzeitig den An- und Ausschalter</a:t>
            </a:r>
            <a:r>
              <a:rPr lang="en-US" sz="1300" b="1">
                <a:solidFill>
                  <a:srgbClr val="000000"/>
                </a:solidFill>
                <a:latin typeface="Poppins Bold"/>
                <a:ea typeface="Poppins Bold"/>
                <a:cs typeface="Poppins Bold"/>
                <a:sym typeface="Poppins Bold"/>
              </a:rPr>
              <a:t> </a:t>
            </a:r>
            <a:r>
              <a:rPr lang="en-US" sz="1300">
                <a:solidFill>
                  <a:srgbClr val="000000"/>
                </a:solidFill>
                <a:latin typeface="Poppins"/>
                <a:ea typeface="Poppins"/>
                <a:cs typeface="Poppins"/>
                <a:sym typeface="Poppins"/>
              </a:rPr>
              <a:t>(oben </a:t>
            </a:r>
          </a:p>
          <a:p>
            <a:pPr algn="l">
              <a:lnSpc>
                <a:spcPts val="1820"/>
              </a:lnSpc>
            </a:pPr>
            <a:r>
              <a:rPr lang="en-US" sz="1300">
                <a:solidFill>
                  <a:srgbClr val="000000"/>
                </a:solidFill>
                <a:latin typeface="Poppins"/>
                <a:ea typeface="Poppins"/>
                <a:cs typeface="Poppins"/>
                <a:sym typeface="Poppins"/>
              </a:rPr>
              <a:t>   oder seitlich) </a:t>
            </a:r>
            <a:r>
              <a:rPr lang="en-US" sz="1300" b="1">
                <a:solidFill>
                  <a:srgbClr val="000000"/>
                </a:solidFill>
                <a:latin typeface="Poppins Bold"/>
                <a:ea typeface="Poppins Bold"/>
                <a:cs typeface="Poppins Bold"/>
                <a:sym typeface="Poppins Bold"/>
              </a:rPr>
              <a:t>und</a:t>
            </a:r>
            <a:r>
              <a:rPr lang="en-US" sz="1300">
                <a:solidFill>
                  <a:srgbClr val="000000"/>
                </a:solidFill>
                <a:latin typeface="Poppins"/>
                <a:ea typeface="Poppins"/>
                <a:cs typeface="Poppins"/>
                <a:sym typeface="Poppins"/>
              </a:rPr>
              <a:t> den Home-Button gedrückt. </a:t>
            </a:r>
          </a:p>
          <a:p>
            <a:pPr algn="l">
              <a:lnSpc>
                <a:spcPts val="1820"/>
              </a:lnSpc>
            </a:pPr>
            <a:r>
              <a:rPr lang="en-US" sz="1300">
                <a:solidFill>
                  <a:srgbClr val="000000"/>
                </a:solidFill>
                <a:latin typeface="Poppins"/>
                <a:ea typeface="Poppins"/>
                <a:cs typeface="Poppins"/>
                <a:sym typeface="Poppins"/>
              </a:rPr>
              <a:t>   Wenn du keinen Home-Button hast, drücke </a:t>
            </a:r>
            <a:r>
              <a:rPr lang="en-US" sz="1300" b="1">
                <a:solidFill>
                  <a:srgbClr val="000000"/>
                </a:solidFill>
                <a:latin typeface="Poppins Bold"/>
                <a:ea typeface="Poppins Bold"/>
                <a:cs typeface="Poppins Bold"/>
                <a:sym typeface="Poppins Bold"/>
              </a:rPr>
              <a:t>gleichzeitig</a:t>
            </a:r>
            <a:r>
              <a:rPr lang="en-US" sz="1300">
                <a:solidFill>
                  <a:srgbClr val="000000"/>
                </a:solidFill>
                <a:latin typeface="Poppins"/>
                <a:ea typeface="Poppins"/>
                <a:cs typeface="Poppins"/>
                <a:sym typeface="Poppins"/>
              </a:rPr>
              <a:t> </a:t>
            </a:r>
          </a:p>
          <a:p>
            <a:pPr algn="l">
              <a:lnSpc>
                <a:spcPts val="1820"/>
              </a:lnSpc>
            </a:pPr>
            <a:r>
              <a:rPr lang="en-US" sz="1300">
                <a:solidFill>
                  <a:srgbClr val="000000"/>
                </a:solidFill>
                <a:latin typeface="Poppins"/>
                <a:ea typeface="Poppins"/>
                <a:cs typeface="Poppins"/>
                <a:sym typeface="Poppins"/>
              </a:rPr>
              <a:t>   Lautstärketaste und An- und Ausschalter.</a:t>
            </a:r>
          </a:p>
          <a:p>
            <a:pPr algn="l">
              <a:lnSpc>
                <a:spcPts val="1820"/>
              </a:lnSpc>
            </a:pPr>
            <a:endParaRPr lang="en-US" sz="1300">
              <a:solidFill>
                <a:srgbClr val="000000"/>
              </a:solidFill>
              <a:latin typeface="Poppins"/>
              <a:ea typeface="Poppins"/>
              <a:cs typeface="Poppins"/>
              <a:sym typeface="Poppins"/>
            </a:endParaRPr>
          </a:p>
          <a:p>
            <a:pPr algn="l">
              <a:lnSpc>
                <a:spcPts val="1820"/>
              </a:lnSpc>
            </a:pPr>
            <a:r>
              <a:rPr lang="en-US" sz="1300">
                <a:solidFill>
                  <a:srgbClr val="000000"/>
                </a:solidFill>
                <a:latin typeface="Poppins"/>
                <a:ea typeface="Poppins"/>
                <a:cs typeface="Poppins"/>
                <a:sym typeface="Poppins"/>
              </a:rPr>
              <a:t>2. Es blitzt kurz ... und dein Screenshot landet in der </a:t>
            </a:r>
          </a:p>
          <a:p>
            <a:pPr algn="l">
              <a:lnSpc>
                <a:spcPts val="1820"/>
              </a:lnSpc>
            </a:pPr>
            <a:r>
              <a:rPr lang="en-US" sz="1300">
                <a:solidFill>
                  <a:srgbClr val="000000"/>
                </a:solidFill>
                <a:latin typeface="Poppins"/>
                <a:ea typeface="Poppins"/>
                <a:cs typeface="Poppins"/>
                <a:sym typeface="Poppins"/>
              </a:rPr>
              <a:t>    Foto-App.</a:t>
            </a:r>
          </a:p>
          <a:p>
            <a:pPr algn="l">
              <a:lnSpc>
                <a:spcPts val="1820"/>
              </a:lnSpc>
              <a:spcBef>
                <a:spcPct val="0"/>
              </a:spcBef>
            </a:pPr>
            <a:endParaRPr lang="en-US" sz="1300">
              <a:solidFill>
                <a:srgbClr val="000000"/>
              </a:solidFill>
              <a:latin typeface="Poppins"/>
              <a:ea typeface="Poppins"/>
              <a:cs typeface="Poppins"/>
              <a:sym typeface="Poppins"/>
            </a:endParaRPr>
          </a:p>
          <a:p>
            <a:pPr algn="l">
              <a:lnSpc>
                <a:spcPts val="1820"/>
              </a:lnSpc>
              <a:spcBef>
                <a:spcPct val="0"/>
              </a:spcBef>
            </a:pPr>
            <a:endParaRPr lang="en-US" sz="1300">
              <a:solidFill>
                <a:srgbClr val="000000"/>
              </a:solidFill>
              <a:latin typeface="Poppins"/>
              <a:ea typeface="Poppins"/>
              <a:cs typeface="Poppins"/>
              <a:sym typeface="Poppins"/>
            </a:endParaRPr>
          </a:p>
          <a:p>
            <a:pPr algn="l">
              <a:lnSpc>
                <a:spcPts val="1820"/>
              </a:lnSpc>
              <a:spcBef>
                <a:spcPct val="0"/>
              </a:spcBef>
            </a:pPr>
            <a:endParaRPr lang="en-US" sz="1300">
              <a:solidFill>
                <a:srgbClr val="000000"/>
              </a:solidFill>
              <a:latin typeface="Poppins"/>
              <a:ea typeface="Poppins"/>
              <a:cs typeface="Poppins"/>
              <a:sym typeface="Poppins"/>
            </a:endParaRPr>
          </a:p>
        </p:txBody>
      </p:sp>
      <p:sp>
        <p:nvSpPr>
          <p:cNvPr id="23" name="TextBox 23"/>
          <p:cNvSpPr txBox="1"/>
          <p:nvPr/>
        </p:nvSpPr>
        <p:spPr>
          <a:xfrm>
            <a:off x="5235962" y="2363713"/>
            <a:ext cx="1419945" cy="9626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Englisch: </a:t>
            </a:r>
          </a:p>
          <a:p>
            <a:pPr algn="ctr">
              <a:lnSpc>
                <a:spcPts val="1540"/>
              </a:lnSpc>
              <a:spcBef>
                <a:spcPct val="0"/>
              </a:spcBef>
            </a:pPr>
            <a:r>
              <a:rPr lang="en-US" sz="1100" b="1">
                <a:solidFill>
                  <a:srgbClr val="000000"/>
                </a:solidFill>
                <a:latin typeface="Poppins Bold"/>
                <a:ea typeface="Poppins Bold"/>
                <a:cs typeface="Poppins Bold"/>
                <a:sym typeface="Poppins Bold"/>
              </a:rPr>
              <a:t>screen</a:t>
            </a:r>
            <a:r>
              <a:rPr lang="en-US" sz="1100">
                <a:solidFill>
                  <a:srgbClr val="000000"/>
                </a:solidFill>
                <a:latin typeface="Poppins"/>
                <a:ea typeface="Poppins"/>
                <a:cs typeface="Poppins"/>
                <a:sym typeface="Poppins"/>
              </a:rPr>
              <a:t> + </a:t>
            </a:r>
            <a:r>
              <a:rPr lang="en-US" sz="1100" b="1">
                <a:solidFill>
                  <a:srgbClr val="000000"/>
                </a:solidFill>
                <a:latin typeface="Poppins Bold"/>
                <a:ea typeface="Poppins Bold"/>
                <a:cs typeface="Poppins Bold"/>
                <a:sym typeface="Poppins Bold"/>
              </a:rPr>
              <a:t>shot</a:t>
            </a:r>
            <a:r>
              <a:rPr lang="en-US" sz="1100">
                <a:solidFill>
                  <a:srgbClr val="000000"/>
                </a:solidFill>
                <a:latin typeface="Poppins"/>
                <a:ea typeface="Poppins"/>
                <a:cs typeface="Poppins"/>
                <a:sym typeface="Poppins"/>
              </a:rPr>
              <a:t> = </a:t>
            </a:r>
            <a:r>
              <a:rPr lang="en-US" sz="1100" b="1">
                <a:solidFill>
                  <a:srgbClr val="000000"/>
                </a:solidFill>
                <a:latin typeface="Poppins Bold"/>
                <a:ea typeface="Poppins Bold"/>
                <a:cs typeface="Poppins Bold"/>
                <a:sym typeface="Poppins Bold"/>
              </a:rPr>
              <a:t>screenshot</a:t>
            </a:r>
            <a:r>
              <a:rPr lang="en-US" sz="1100">
                <a:solidFill>
                  <a:srgbClr val="000000"/>
                </a:solidFill>
                <a:latin typeface="Poppins"/>
                <a:ea typeface="Poppins"/>
                <a:cs typeface="Poppins"/>
                <a:sym typeface="Poppins"/>
              </a:rPr>
              <a:t> (</a:t>
            </a:r>
            <a:r>
              <a:rPr lang="en-US" sz="1100" b="1">
                <a:solidFill>
                  <a:srgbClr val="000000"/>
                </a:solidFill>
                <a:latin typeface="Poppins Bold"/>
                <a:ea typeface="Poppins Bold"/>
                <a:cs typeface="Poppins Bold"/>
                <a:sym typeface="Poppins Bold"/>
              </a:rPr>
              <a:t>Schnappschuss</a:t>
            </a:r>
            <a:r>
              <a:rPr lang="en-US" sz="1100">
                <a:solidFill>
                  <a:srgbClr val="000000"/>
                </a:solidFill>
                <a:latin typeface="Poppins"/>
                <a:ea typeface="Poppins"/>
                <a:cs typeface="Poppins"/>
                <a:sym typeface="Poppins"/>
              </a:rPr>
              <a:t> vom Bildschirm)</a:t>
            </a:r>
          </a:p>
        </p:txBody>
      </p:sp>
      <p:sp>
        <p:nvSpPr>
          <p:cNvPr id="24" name="TextBox 24"/>
          <p:cNvSpPr txBox="1"/>
          <p:nvPr/>
        </p:nvSpPr>
        <p:spPr>
          <a:xfrm>
            <a:off x="1413595" y="2488400"/>
            <a:ext cx="3543810" cy="1148080"/>
          </a:xfrm>
          <a:prstGeom prst="rect">
            <a:avLst/>
          </a:prstGeom>
        </p:spPr>
        <p:txBody>
          <a:bodyPr lIns="0" tIns="0" rIns="0" bIns="0" rtlCol="0" anchor="t">
            <a:spAutoFit/>
          </a:bodyPr>
          <a:lstStyle/>
          <a:p>
            <a:pPr algn="just">
              <a:lnSpc>
                <a:spcPts val="1819"/>
              </a:lnSpc>
              <a:spcBef>
                <a:spcPct val="0"/>
              </a:spcBef>
            </a:pPr>
            <a:r>
              <a:rPr lang="en-US" sz="1299">
                <a:solidFill>
                  <a:srgbClr val="000000"/>
                </a:solidFill>
                <a:latin typeface="Poppins"/>
                <a:ea typeface="Poppins"/>
                <a:cs typeface="Poppins"/>
                <a:sym typeface="Poppins"/>
              </a:rPr>
              <a:t>Ein </a:t>
            </a:r>
            <a:r>
              <a:rPr lang="en-US" sz="1299" b="1">
                <a:solidFill>
                  <a:srgbClr val="000000"/>
                </a:solidFill>
                <a:latin typeface="Poppins Bold"/>
                <a:ea typeface="Poppins Bold"/>
                <a:cs typeface="Poppins Bold"/>
                <a:sym typeface="Poppins Bold"/>
              </a:rPr>
              <a:t>Screenshot</a:t>
            </a:r>
            <a:r>
              <a:rPr lang="en-US" sz="1299">
                <a:solidFill>
                  <a:srgbClr val="000000"/>
                </a:solidFill>
                <a:latin typeface="Poppins"/>
                <a:ea typeface="Poppins"/>
                <a:cs typeface="Poppins"/>
                <a:sym typeface="Poppins"/>
              </a:rPr>
              <a:t> ist ein Foto von dem, was </a:t>
            </a:r>
          </a:p>
          <a:p>
            <a:pPr algn="just">
              <a:lnSpc>
                <a:spcPts val="1819"/>
              </a:lnSpc>
              <a:spcBef>
                <a:spcPct val="0"/>
              </a:spcBef>
            </a:pPr>
            <a:r>
              <a:rPr lang="en-US" sz="1299">
                <a:solidFill>
                  <a:srgbClr val="000000"/>
                </a:solidFill>
                <a:latin typeface="Poppins"/>
                <a:ea typeface="Poppins"/>
                <a:cs typeface="Poppins"/>
                <a:sym typeface="Poppins"/>
              </a:rPr>
              <a:t>gerade auf deinem Tablet-Bildschirm zu sehen ist. </a:t>
            </a:r>
          </a:p>
          <a:p>
            <a:pPr algn="just">
              <a:lnSpc>
                <a:spcPts val="1819"/>
              </a:lnSpc>
              <a:spcBef>
                <a:spcPct val="0"/>
              </a:spcBef>
            </a:pPr>
            <a:endParaRPr lang="en-US" sz="1299">
              <a:solidFill>
                <a:srgbClr val="000000"/>
              </a:solidFill>
              <a:latin typeface="Poppins"/>
              <a:ea typeface="Poppins"/>
              <a:cs typeface="Poppins"/>
              <a:sym typeface="Poppins"/>
            </a:endParaRPr>
          </a:p>
          <a:p>
            <a:pPr algn="l">
              <a:lnSpc>
                <a:spcPts val="1819"/>
              </a:lnSpc>
              <a:spcBef>
                <a:spcPct val="0"/>
              </a:spcBef>
            </a:pPr>
            <a:endParaRPr lang="en-US" sz="1299">
              <a:solidFill>
                <a:srgbClr val="000000"/>
              </a:solidFill>
              <a:latin typeface="Poppins"/>
              <a:ea typeface="Poppins"/>
              <a:cs typeface="Poppins"/>
              <a:sym typeface="Poppins"/>
            </a:endParaRPr>
          </a:p>
        </p:txBody>
      </p:sp>
      <p:sp>
        <p:nvSpPr>
          <p:cNvPr id="25" name="Freeform 25"/>
          <p:cNvSpPr/>
          <p:nvPr/>
        </p:nvSpPr>
        <p:spPr>
          <a:xfrm>
            <a:off x="851508" y="2570550"/>
            <a:ext cx="394811" cy="350943"/>
          </a:xfrm>
          <a:custGeom>
            <a:avLst/>
            <a:gdLst/>
            <a:ahLst/>
            <a:cxnLst/>
            <a:rect l="l" t="t" r="r" b="b"/>
            <a:pathLst>
              <a:path w="394811" h="350943">
                <a:moveTo>
                  <a:pt x="0" y="0"/>
                </a:moveTo>
                <a:lnTo>
                  <a:pt x="394810" y="0"/>
                </a:lnTo>
                <a:lnTo>
                  <a:pt x="394810" y="350943"/>
                </a:lnTo>
                <a:lnTo>
                  <a:pt x="0" y="3509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6" name="TextBox 26"/>
          <p:cNvSpPr txBox="1"/>
          <p:nvPr/>
        </p:nvSpPr>
        <p:spPr>
          <a:xfrm>
            <a:off x="1343141" y="2120542"/>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Was ist ein Screenshot?</a:t>
            </a:r>
          </a:p>
        </p:txBody>
      </p:sp>
      <p:sp>
        <p:nvSpPr>
          <p:cNvPr id="27" name="TextBox 27"/>
          <p:cNvSpPr txBox="1"/>
          <p:nvPr/>
        </p:nvSpPr>
        <p:spPr>
          <a:xfrm>
            <a:off x="800701" y="4039571"/>
            <a:ext cx="6159645" cy="480060"/>
          </a:xfrm>
          <a:prstGeom prst="rect">
            <a:avLst/>
          </a:prstGeom>
        </p:spPr>
        <p:txBody>
          <a:bodyPr lIns="0" tIns="0" rIns="0" bIns="0" rtlCol="0" anchor="t">
            <a:spAutoFit/>
          </a:bodyPr>
          <a:lstStyle/>
          <a:p>
            <a:pPr algn="just">
              <a:lnSpc>
                <a:spcPts val="1820"/>
              </a:lnSpc>
              <a:spcBef>
                <a:spcPct val="0"/>
              </a:spcBef>
            </a:pPr>
            <a:endParaRPr/>
          </a:p>
          <a:p>
            <a:pPr algn="l">
              <a:lnSpc>
                <a:spcPts val="1960"/>
              </a:lnSpc>
              <a:spcBef>
                <a:spcPct val="0"/>
              </a:spcBef>
            </a:pPr>
            <a:endParaRPr/>
          </a:p>
        </p:txBody>
      </p:sp>
      <p:sp>
        <p:nvSpPr>
          <p:cNvPr id="28" name="TextBox 28"/>
          <p:cNvSpPr txBox="1"/>
          <p:nvPr/>
        </p:nvSpPr>
        <p:spPr>
          <a:xfrm>
            <a:off x="1287533" y="3557356"/>
            <a:ext cx="5672813" cy="47053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Wozu brauche ich einen Screenshot?</a:t>
            </a:r>
          </a:p>
          <a:p>
            <a:pPr algn="l">
              <a:lnSpc>
                <a:spcPts val="1680"/>
              </a:lnSpc>
              <a:spcBef>
                <a:spcPct val="0"/>
              </a:spcBef>
            </a:pPr>
            <a:r>
              <a:rPr lang="en-US" sz="1200">
                <a:solidFill>
                  <a:srgbClr val="000000"/>
                </a:solidFill>
                <a:latin typeface="Poppins"/>
                <a:ea typeface="Poppins"/>
                <a:cs typeface="Poppins"/>
                <a:sym typeface="Poppins"/>
              </a:rPr>
              <a:t>Fallen dir hierzu noch weitere Möglichkeiten ein?</a:t>
            </a:r>
          </a:p>
        </p:txBody>
      </p:sp>
      <p:sp>
        <p:nvSpPr>
          <p:cNvPr id="29" name="Freeform 29"/>
          <p:cNvSpPr/>
          <p:nvPr/>
        </p:nvSpPr>
        <p:spPr>
          <a:xfrm>
            <a:off x="2097446" y="5366560"/>
            <a:ext cx="1620840" cy="1444669"/>
          </a:xfrm>
          <a:custGeom>
            <a:avLst/>
            <a:gdLst/>
            <a:ahLst/>
            <a:cxnLst/>
            <a:rect l="l" t="t" r="r" b="b"/>
            <a:pathLst>
              <a:path w="1620840" h="1444669">
                <a:moveTo>
                  <a:pt x="0" y="0"/>
                </a:moveTo>
                <a:lnTo>
                  <a:pt x="1620839" y="0"/>
                </a:lnTo>
                <a:lnTo>
                  <a:pt x="1620839" y="1444669"/>
                </a:lnTo>
                <a:lnTo>
                  <a:pt x="0" y="1444669"/>
                </a:lnTo>
                <a:lnTo>
                  <a:pt x="0" y="0"/>
                </a:lnTo>
                <a:close/>
              </a:path>
            </a:pathLst>
          </a:custGeom>
          <a:blipFill>
            <a:blip r:embed="rId10"/>
            <a:stretch>
              <a:fillRect t="-5865" b="-5865"/>
            </a:stretch>
          </a:blipFill>
        </p:spPr>
        <p:txBody>
          <a:bodyPr/>
          <a:lstStyle/>
          <a:p>
            <a:endParaRPr lang="de-DE"/>
          </a:p>
        </p:txBody>
      </p:sp>
      <p:sp>
        <p:nvSpPr>
          <p:cNvPr id="30" name="Freeform 30"/>
          <p:cNvSpPr/>
          <p:nvPr/>
        </p:nvSpPr>
        <p:spPr>
          <a:xfrm>
            <a:off x="831193" y="4132665"/>
            <a:ext cx="1535158" cy="1368300"/>
          </a:xfrm>
          <a:custGeom>
            <a:avLst/>
            <a:gdLst/>
            <a:ahLst/>
            <a:cxnLst/>
            <a:rect l="l" t="t" r="r" b="b"/>
            <a:pathLst>
              <a:path w="1535158" h="1368300">
                <a:moveTo>
                  <a:pt x="0" y="0"/>
                </a:moveTo>
                <a:lnTo>
                  <a:pt x="1535158" y="0"/>
                </a:lnTo>
                <a:lnTo>
                  <a:pt x="1535158" y="1368300"/>
                </a:lnTo>
                <a:lnTo>
                  <a:pt x="0" y="1368300"/>
                </a:lnTo>
                <a:lnTo>
                  <a:pt x="0" y="0"/>
                </a:lnTo>
                <a:close/>
              </a:path>
            </a:pathLst>
          </a:custGeom>
          <a:blipFill>
            <a:blip r:embed="rId10"/>
            <a:stretch>
              <a:fillRect t="-5865" b="-5865"/>
            </a:stretch>
          </a:blipFill>
        </p:spPr>
        <p:txBody>
          <a:bodyPr/>
          <a:lstStyle/>
          <a:p>
            <a:endParaRPr lang="de-DE"/>
          </a:p>
        </p:txBody>
      </p:sp>
      <p:sp>
        <p:nvSpPr>
          <p:cNvPr id="31" name="TextBox 31"/>
          <p:cNvSpPr txBox="1"/>
          <p:nvPr/>
        </p:nvSpPr>
        <p:spPr>
          <a:xfrm>
            <a:off x="958799" y="4483528"/>
            <a:ext cx="1279947" cy="539319"/>
          </a:xfrm>
          <a:prstGeom prst="rect">
            <a:avLst/>
          </a:prstGeom>
        </p:spPr>
        <p:txBody>
          <a:bodyPr lIns="0" tIns="0" rIns="0" bIns="0" rtlCol="0" anchor="t">
            <a:spAutoFit/>
          </a:bodyPr>
          <a:lstStyle/>
          <a:p>
            <a:pPr algn="ctr">
              <a:lnSpc>
                <a:spcPts val="1420"/>
              </a:lnSpc>
            </a:pPr>
            <a:r>
              <a:rPr lang="en-US" sz="1014">
                <a:solidFill>
                  <a:srgbClr val="000000"/>
                </a:solidFill>
                <a:latin typeface="Poppins"/>
                <a:ea typeface="Poppins"/>
                <a:cs typeface="Poppins"/>
                <a:sym typeface="Poppins"/>
              </a:rPr>
              <a:t>Speichern von Arbeitsergebnis oder Internetseite</a:t>
            </a:r>
          </a:p>
        </p:txBody>
      </p:sp>
      <p:sp>
        <p:nvSpPr>
          <p:cNvPr id="32" name="Freeform 32"/>
          <p:cNvSpPr/>
          <p:nvPr/>
        </p:nvSpPr>
        <p:spPr>
          <a:xfrm>
            <a:off x="2634936" y="4079986"/>
            <a:ext cx="1347521" cy="1201058"/>
          </a:xfrm>
          <a:custGeom>
            <a:avLst/>
            <a:gdLst/>
            <a:ahLst/>
            <a:cxnLst/>
            <a:rect l="l" t="t" r="r" b="b"/>
            <a:pathLst>
              <a:path w="1347521" h="1201058">
                <a:moveTo>
                  <a:pt x="0" y="0"/>
                </a:moveTo>
                <a:lnTo>
                  <a:pt x="1347521" y="0"/>
                </a:lnTo>
                <a:lnTo>
                  <a:pt x="1347521" y="1201058"/>
                </a:lnTo>
                <a:lnTo>
                  <a:pt x="0" y="1201058"/>
                </a:lnTo>
                <a:lnTo>
                  <a:pt x="0" y="0"/>
                </a:lnTo>
                <a:close/>
              </a:path>
            </a:pathLst>
          </a:custGeom>
          <a:blipFill>
            <a:blip r:embed="rId10"/>
            <a:stretch>
              <a:fillRect t="-5865" b="-5865"/>
            </a:stretch>
          </a:blipFill>
        </p:spPr>
        <p:txBody>
          <a:bodyPr/>
          <a:lstStyle/>
          <a:p>
            <a:endParaRPr lang="de-DE"/>
          </a:p>
        </p:txBody>
      </p:sp>
      <p:sp>
        <p:nvSpPr>
          <p:cNvPr id="33" name="TextBox 33"/>
          <p:cNvSpPr txBox="1"/>
          <p:nvPr/>
        </p:nvSpPr>
        <p:spPr>
          <a:xfrm>
            <a:off x="2668723" y="4567466"/>
            <a:ext cx="1279947" cy="187997"/>
          </a:xfrm>
          <a:prstGeom prst="rect">
            <a:avLst/>
          </a:prstGeom>
        </p:spPr>
        <p:txBody>
          <a:bodyPr lIns="0" tIns="0" rIns="0" bIns="0" rtlCol="0" anchor="t">
            <a:spAutoFit/>
          </a:bodyPr>
          <a:lstStyle/>
          <a:p>
            <a:pPr algn="ctr">
              <a:lnSpc>
                <a:spcPts val="1420"/>
              </a:lnSpc>
            </a:pPr>
            <a:r>
              <a:rPr lang="en-US" sz="1014">
                <a:solidFill>
                  <a:srgbClr val="000000"/>
                </a:solidFill>
                <a:latin typeface="Poppins"/>
                <a:ea typeface="Poppins"/>
                <a:cs typeface="Poppins"/>
                <a:sym typeface="Poppins"/>
              </a:rPr>
              <a:t>Präsentationen</a:t>
            </a:r>
          </a:p>
        </p:txBody>
      </p:sp>
      <p:sp>
        <p:nvSpPr>
          <p:cNvPr id="34" name="Freeform 34"/>
          <p:cNvSpPr/>
          <p:nvPr/>
        </p:nvSpPr>
        <p:spPr>
          <a:xfrm>
            <a:off x="3861219" y="5289906"/>
            <a:ext cx="1624082" cy="1659273"/>
          </a:xfrm>
          <a:custGeom>
            <a:avLst/>
            <a:gdLst/>
            <a:ahLst/>
            <a:cxnLst/>
            <a:rect l="l" t="t" r="r" b="b"/>
            <a:pathLst>
              <a:path w="1624082" h="1659273">
                <a:moveTo>
                  <a:pt x="0" y="0"/>
                </a:moveTo>
                <a:lnTo>
                  <a:pt x="1624082" y="0"/>
                </a:lnTo>
                <a:lnTo>
                  <a:pt x="1624082" y="1659273"/>
                </a:lnTo>
                <a:lnTo>
                  <a:pt x="0" y="1659273"/>
                </a:lnTo>
                <a:lnTo>
                  <a:pt x="0" y="0"/>
                </a:lnTo>
                <a:close/>
              </a:path>
            </a:pathLst>
          </a:custGeom>
          <a:blipFill>
            <a:blip r:embed="rId10"/>
            <a:stretch>
              <a:fillRect l="-1295" r="-1295"/>
            </a:stretch>
          </a:blipFill>
        </p:spPr>
        <p:txBody>
          <a:bodyPr/>
          <a:lstStyle/>
          <a:p>
            <a:endParaRPr lang="de-DE"/>
          </a:p>
        </p:txBody>
      </p:sp>
      <p:sp>
        <p:nvSpPr>
          <p:cNvPr id="35" name="Freeform 35"/>
          <p:cNvSpPr/>
          <p:nvPr/>
        </p:nvSpPr>
        <p:spPr>
          <a:xfrm>
            <a:off x="787995" y="3553574"/>
            <a:ext cx="363145" cy="363145"/>
          </a:xfrm>
          <a:custGeom>
            <a:avLst/>
            <a:gdLst/>
            <a:ahLst/>
            <a:cxnLst/>
            <a:rect l="l" t="t" r="r" b="b"/>
            <a:pathLst>
              <a:path w="363145" h="363145">
                <a:moveTo>
                  <a:pt x="0" y="0"/>
                </a:moveTo>
                <a:lnTo>
                  <a:pt x="363145" y="0"/>
                </a:lnTo>
                <a:lnTo>
                  <a:pt x="363145" y="363145"/>
                </a:lnTo>
                <a:lnTo>
                  <a:pt x="0" y="36314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36" name="Freeform 36"/>
          <p:cNvSpPr/>
          <p:nvPr/>
        </p:nvSpPr>
        <p:spPr>
          <a:xfrm>
            <a:off x="4320099" y="3989840"/>
            <a:ext cx="1347521" cy="1376719"/>
          </a:xfrm>
          <a:custGeom>
            <a:avLst/>
            <a:gdLst/>
            <a:ahLst/>
            <a:cxnLst/>
            <a:rect l="l" t="t" r="r" b="b"/>
            <a:pathLst>
              <a:path w="1347521" h="1376719">
                <a:moveTo>
                  <a:pt x="0" y="0"/>
                </a:moveTo>
                <a:lnTo>
                  <a:pt x="1347521" y="0"/>
                </a:lnTo>
                <a:lnTo>
                  <a:pt x="1347521" y="1376720"/>
                </a:lnTo>
                <a:lnTo>
                  <a:pt x="0" y="1376720"/>
                </a:lnTo>
                <a:lnTo>
                  <a:pt x="0" y="0"/>
                </a:lnTo>
                <a:close/>
              </a:path>
            </a:pathLst>
          </a:custGeom>
          <a:blipFill>
            <a:blip r:embed="rId10"/>
            <a:stretch>
              <a:fillRect l="-1295" r="-1295"/>
            </a:stretch>
          </a:blipFill>
        </p:spPr>
        <p:txBody>
          <a:bodyPr/>
          <a:lstStyle/>
          <a:p>
            <a:endParaRPr lang="de-DE"/>
          </a:p>
        </p:txBody>
      </p:sp>
      <p:sp>
        <p:nvSpPr>
          <p:cNvPr id="37" name="TextBox 37"/>
          <p:cNvSpPr txBox="1"/>
          <p:nvPr/>
        </p:nvSpPr>
        <p:spPr>
          <a:xfrm>
            <a:off x="4371979" y="4447861"/>
            <a:ext cx="1279947" cy="363658"/>
          </a:xfrm>
          <a:prstGeom prst="rect">
            <a:avLst/>
          </a:prstGeom>
        </p:spPr>
        <p:txBody>
          <a:bodyPr lIns="0" tIns="0" rIns="0" bIns="0" rtlCol="0" anchor="t">
            <a:spAutoFit/>
          </a:bodyPr>
          <a:lstStyle/>
          <a:p>
            <a:pPr algn="ctr">
              <a:lnSpc>
                <a:spcPts val="1420"/>
              </a:lnSpc>
            </a:pPr>
            <a:r>
              <a:rPr lang="en-US" sz="1014">
                <a:solidFill>
                  <a:srgbClr val="000000"/>
                </a:solidFill>
                <a:latin typeface="Poppins"/>
                <a:ea typeface="Poppins"/>
                <a:cs typeface="Poppins"/>
                <a:sym typeface="Poppins"/>
              </a:rPr>
              <a:t>Teilen von Informationen</a:t>
            </a:r>
          </a:p>
        </p:txBody>
      </p:sp>
      <p:sp>
        <p:nvSpPr>
          <p:cNvPr id="38" name="Freeform 38"/>
          <p:cNvSpPr/>
          <p:nvPr/>
        </p:nvSpPr>
        <p:spPr>
          <a:xfrm>
            <a:off x="5672723" y="6357956"/>
            <a:ext cx="1492695" cy="1567295"/>
          </a:xfrm>
          <a:custGeom>
            <a:avLst/>
            <a:gdLst/>
            <a:ahLst/>
            <a:cxnLst/>
            <a:rect l="l" t="t" r="r" b="b"/>
            <a:pathLst>
              <a:path w="1492695" h="1567295">
                <a:moveTo>
                  <a:pt x="0" y="0"/>
                </a:moveTo>
                <a:lnTo>
                  <a:pt x="1492696" y="0"/>
                </a:lnTo>
                <a:lnTo>
                  <a:pt x="1492696" y="1567295"/>
                </a:lnTo>
                <a:lnTo>
                  <a:pt x="0" y="1567295"/>
                </a:lnTo>
                <a:lnTo>
                  <a:pt x="0" y="0"/>
                </a:lnTo>
                <a:close/>
              </a:path>
            </a:pathLst>
          </a:custGeom>
          <a:blipFill>
            <a:blip r:embed="rId13"/>
            <a:stretch>
              <a:fillRect l="-8794" t="-2446" b="-1169"/>
            </a:stretch>
          </a:blipFill>
        </p:spPr>
        <p:txBody>
          <a:bodyPr/>
          <a:lstStyle/>
          <a:p>
            <a:endParaRPr lang="de-DE"/>
          </a:p>
        </p:txBody>
      </p:sp>
      <p:sp>
        <p:nvSpPr>
          <p:cNvPr id="39" name="TextBox 39"/>
          <p:cNvSpPr txBox="1"/>
          <p:nvPr/>
        </p:nvSpPr>
        <p:spPr>
          <a:xfrm>
            <a:off x="5758548" y="6748481"/>
            <a:ext cx="1201502" cy="836756"/>
          </a:xfrm>
          <a:prstGeom prst="rect">
            <a:avLst/>
          </a:prstGeom>
        </p:spPr>
        <p:txBody>
          <a:bodyPr lIns="0" tIns="0" rIns="0" bIns="0" rtlCol="0" anchor="t">
            <a:spAutoFit/>
          </a:bodyPr>
          <a:lstStyle/>
          <a:p>
            <a:pPr algn="ctr">
              <a:lnSpc>
                <a:spcPts val="1654"/>
              </a:lnSpc>
            </a:pPr>
            <a:r>
              <a:rPr lang="en-US" sz="1181">
                <a:solidFill>
                  <a:srgbClr val="000000"/>
                </a:solidFill>
                <a:latin typeface="Poppins"/>
                <a:ea typeface="Poppins"/>
                <a:cs typeface="Poppins"/>
                <a:sym typeface="Poppins"/>
              </a:rPr>
              <a:t>Screenshots werden in der Foto-App gespeichert.</a:t>
            </a:r>
          </a:p>
        </p:txBody>
      </p:sp>
      <p:sp>
        <p:nvSpPr>
          <p:cNvPr id="40" name="Freeform 40"/>
          <p:cNvSpPr/>
          <p:nvPr/>
        </p:nvSpPr>
        <p:spPr>
          <a:xfrm flipH="1">
            <a:off x="4993276" y="8011587"/>
            <a:ext cx="2068295" cy="1814670"/>
          </a:xfrm>
          <a:custGeom>
            <a:avLst/>
            <a:gdLst/>
            <a:ahLst/>
            <a:cxnLst/>
            <a:rect l="l" t="t" r="r" b="b"/>
            <a:pathLst>
              <a:path w="2068295" h="1814670">
                <a:moveTo>
                  <a:pt x="2068295" y="0"/>
                </a:moveTo>
                <a:lnTo>
                  <a:pt x="0" y="0"/>
                </a:lnTo>
                <a:lnTo>
                  <a:pt x="0" y="1814671"/>
                </a:lnTo>
                <a:lnTo>
                  <a:pt x="2068295" y="1814671"/>
                </a:lnTo>
                <a:lnTo>
                  <a:pt x="2068295"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41" name="TextBox 41"/>
          <p:cNvSpPr txBox="1"/>
          <p:nvPr/>
        </p:nvSpPr>
        <p:spPr>
          <a:xfrm>
            <a:off x="5498650" y="8161101"/>
            <a:ext cx="1201502" cy="10223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Sollte der Bildschirm beim Drücken der Tasten schwarz werden, versuche es noch einmal.</a:t>
            </a:r>
          </a:p>
        </p:txBody>
      </p:sp>
      <p:sp>
        <p:nvSpPr>
          <p:cNvPr id="42" name="Freeform 42"/>
          <p:cNvSpPr/>
          <p:nvPr/>
        </p:nvSpPr>
        <p:spPr>
          <a:xfrm>
            <a:off x="3193272" y="942387"/>
            <a:ext cx="847056" cy="1206729"/>
          </a:xfrm>
          <a:custGeom>
            <a:avLst/>
            <a:gdLst/>
            <a:ahLst/>
            <a:cxnLst/>
            <a:rect l="l" t="t" r="r" b="b"/>
            <a:pathLst>
              <a:path w="847056" h="1206729">
                <a:moveTo>
                  <a:pt x="0" y="0"/>
                </a:moveTo>
                <a:lnTo>
                  <a:pt x="847056" y="0"/>
                </a:lnTo>
                <a:lnTo>
                  <a:pt x="847056" y="1206730"/>
                </a:lnTo>
                <a:lnTo>
                  <a:pt x="0" y="1206730"/>
                </a:lnTo>
                <a:lnTo>
                  <a:pt x="0" y="0"/>
                </a:lnTo>
                <a:close/>
              </a:path>
            </a:pathLst>
          </a:custGeom>
          <a:blipFill>
            <a:blip r:embed="rId14"/>
            <a:stretch>
              <a:fillRect/>
            </a:stretch>
          </a:blipFill>
        </p:spPr>
        <p:txBody>
          <a:bodyPr/>
          <a:lstStyle/>
          <a:p>
            <a:endParaRPr lang="de-DE"/>
          </a:p>
        </p:txBody>
      </p:sp>
      <p:sp>
        <p:nvSpPr>
          <p:cNvPr id="43" name="Freeform 43"/>
          <p:cNvSpPr/>
          <p:nvPr/>
        </p:nvSpPr>
        <p:spPr>
          <a:xfrm>
            <a:off x="6605952" y="1384107"/>
            <a:ext cx="820004" cy="1186444"/>
          </a:xfrm>
          <a:custGeom>
            <a:avLst/>
            <a:gdLst/>
            <a:ahLst/>
            <a:cxnLst/>
            <a:rect l="l" t="t" r="r" b="b"/>
            <a:pathLst>
              <a:path w="820004" h="1186444">
                <a:moveTo>
                  <a:pt x="0" y="0"/>
                </a:moveTo>
                <a:lnTo>
                  <a:pt x="820004" y="0"/>
                </a:lnTo>
                <a:lnTo>
                  <a:pt x="820004" y="1186443"/>
                </a:lnTo>
                <a:lnTo>
                  <a:pt x="0" y="1186443"/>
                </a:lnTo>
                <a:lnTo>
                  <a:pt x="0" y="0"/>
                </a:lnTo>
                <a:close/>
              </a:path>
            </a:pathLst>
          </a:custGeom>
          <a:blipFill>
            <a:blip r:embed="rId15"/>
            <a:stretch>
              <a:fillRect/>
            </a:stretch>
          </a:blipFill>
        </p:spPr>
        <p:txBody>
          <a:bodyPr/>
          <a:lstStyle/>
          <a:p>
            <a:endParaRPr lang="de-DE"/>
          </a:p>
        </p:txBody>
      </p:sp>
      <p:sp>
        <p:nvSpPr>
          <p:cNvPr id="44" name="Freeform 44"/>
          <p:cNvSpPr/>
          <p:nvPr/>
        </p:nvSpPr>
        <p:spPr>
          <a:xfrm>
            <a:off x="4567402" y="8947730"/>
            <a:ext cx="820004" cy="1186444"/>
          </a:xfrm>
          <a:custGeom>
            <a:avLst/>
            <a:gdLst/>
            <a:ahLst/>
            <a:cxnLst/>
            <a:rect l="l" t="t" r="r" b="b"/>
            <a:pathLst>
              <a:path w="820004" h="1186444">
                <a:moveTo>
                  <a:pt x="0" y="0"/>
                </a:moveTo>
                <a:lnTo>
                  <a:pt x="820004" y="0"/>
                </a:lnTo>
                <a:lnTo>
                  <a:pt x="820004" y="1186444"/>
                </a:lnTo>
                <a:lnTo>
                  <a:pt x="0" y="1186444"/>
                </a:lnTo>
                <a:lnTo>
                  <a:pt x="0" y="0"/>
                </a:lnTo>
                <a:close/>
              </a:path>
            </a:pathLst>
          </a:custGeom>
          <a:blipFill>
            <a:blip r:embed="rId15"/>
            <a:stretch>
              <a:fillRect/>
            </a:stretch>
          </a:blipFill>
        </p:spPr>
        <p:txBody>
          <a:bodyPr/>
          <a:lstStyle/>
          <a:p>
            <a:endParaRPr lang="de-DE"/>
          </a:p>
        </p:txBody>
      </p:sp>
      <p:sp>
        <p:nvSpPr>
          <p:cNvPr id="45" name="Freeform 45"/>
          <p:cNvSpPr/>
          <p:nvPr/>
        </p:nvSpPr>
        <p:spPr>
          <a:xfrm>
            <a:off x="821871" y="2058437"/>
            <a:ext cx="363145" cy="363145"/>
          </a:xfrm>
          <a:custGeom>
            <a:avLst/>
            <a:gdLst/>
            <a:ahLst/>
            <a:cxnLst/>
            <a:rect l="l" t="t" r="r" b="b"/>
            <a:pathLst>
              <a:path w="363145" h="363145">
                <a:moveTo>
                  <a:pt x="0" y="0"/>
                </a:moveTo>
                <a:lnTo>
                  <a:pt x="363145" y="0"/>
                </a:lnTo>
                <a:lnTo>
                  <a:pt x="363145" y="363145"/>
                </a:lnTo>
                <a:lnTo>
                  <a:pt x="0" y="36314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46" name="AutoShape 46"/>
          <p:cNvSpPr/>
          <p:nvPr/>
        </p:nvSpPr>
        <p:spPr>
          <a:xfrm>
            <a:off x="4259169" y="6405840"/>
            <a:ext cx="954526" cy="0"/>
          </a:xfrm>
          <a:prstGeom prst="line">
            <a:avLst/>
          </a:prstGeom>
          <a:ln w="9525" cap="flat">
            <a:solidFill>
              <a:srgbClr val="000000"/>
            </a:solidFill>
            <a:prstDash val="solid"/>
            <a:headEnd type="none" w="sm" len="sm"/>
            <a:tailEnd type="none" w="sm" len="sm"/>
          </a:ln>
        </p:spPr>
        <p:txBody>
          <a:bodyPr/>
          <a:lstStyle/>
          <a:p>
            <a:endParaRPr lang="de-DE"/>
          </a:p>
        </p:txBody>
      </p:sp>
      <p:sp>
        <p:nvSpPr>
          <p:cNvPr id="47" name="AutoShape 47"/>
          <p:cNvSpPr/>
          <p:nvPr/>
        </p:nvSpPr>
        <p:spPr>
          <a:xfrm flipV="1">
            <a:off x="4083465" y="6119542"/>
            <a:ext cx="1205831" cy="0"/>
          </a:xfrm>
          <a:prstGeom prst="line">
            <a:avLst/>
          </a:prstGeom>
          <a:ln w="9525" cap="flat">
            <a:solidFill>
              <a:srgbClr val="000000"/>
            </a:solidFill>
            <a:prstDash val="solid"/>
            <a:headEnd type="none" w="sm" len="sm"/>
            <a:tailEnd type="none" w="sm" len="sm"/>
          </a:ln>
        </p:spPr>
        <p:txBody>
          <a:bodyPr/>
          <a:lstStyle/>
          <a:p>
            <a:endParaRPr lang="de-DE"/>
          </a:p>
        </p:txBody>
      </p:sp>
      <p:sp>
        <p:nvSpPr>
          <p:cNvPr id="48" name="AutoShape 48"/>
          <p:cNvSpPr/>
          <p:nvPr/>
        </p:nvSpPr>
        <p:spPr>
          <a:xfrm>
            <a:off x="4195997" y="5844816"/>
            <a:ext cx="954526" cy="0"/>
          </a:xfrm>
          <a:prstGeom prst="line">
            <a:avLst/>
          </a:prstGeom>
          <a:ln w="9525" cap="flat">
            <a:solidFill>
              <a:srgbClr val="000000"/>
            </a:solidFill>
            <a:prstDash val="solid"/>
            <a:headEnd type="none" w="sm" len="sm"/>
            <a:tailEnd type="none" w="sm" len="sm"/>
          </a:ln>
        </p:spPr>
        <p:txBody>
          <a:bodyPr/>
          <a:lstStyle/>
          <a:p>
            <a:endParaRPr lang="de-DE"/>
          </a:p>
        </p:txBody>
      </p:sp>
      <p:sp>
        <p:nvSpPr>
          <p:cNvPr id="49" name="AutoShape 49"/>
          <p:cNvSpPr/>
          <p:nvPr/>
        </p:nvSpPr>
        <p:spPr>
          <a:xfrm>
            <a:off x="2465615" y="6400054"/>
            <a:ext cx="954526" cy="0"/>
          </a:xfrm>
          <a:prstGeom prst="line">
            <a:avLst/>
          </a:prstGeom>
          <a:ln w="9525" cap="flat">
            <a:solidFill>
              <a:srgbClr val="000000"/>
            </a:solidFill>
            <a:prstDash val="solid"/>
            <a:headEnd type="none" w="sm" len="sm"/>
            <a:tailEnd type="none" w="sm" len="sm"/>
          </a:ln>
        </p:spPr>
        <p:txBody>
          <a:bodyPr/>
          <a:lstStyle/>
          <a:p>
            <a:endParaRPr lang="de-DE"/>
          </a:p>
        </p:txBody>
      </p:sp>
      <p:sp>
        <p:nvSpPr>
          <p:cNvPr id="50" name="AutoShape 50"/>
          <p:cNvSpPr/>
          <p:nvPr/>
        </p:nvSpPr>
        <p:spPr>
          <a:xfrm flipV="1">
            <a:off x="2289912" y="6113757"/>
            <a:ext cx="1205831" cy="0"/>
          </a:xfrm>
          <a:prstGeom prst="line">
            <a:avLst/>
          </a:prstGeom>
          <a:ln w="9525" cap="flat">
            <a:solidFill>
              <a:srgbClr val="000000"/>
            </a:solidFill>
            <a:prstDash val="solid"/>
            <a:headEnd type="none" w="sm" len="sm"/>
            <a:tailEnd type="none" w="sm" len="sm"/>
          </a:ln>
        </p:spPr>
        <p:txBody>
          <a:bodyPr/>
          <a:lstStyle/>
          <a:p>
            <a:endParaRPr lang="de-DE"/>
          </a:p>
        </p:txBody>
      </p:sp>
      <p:sp>
        <p:nvSpPr>
          <p:cNvPr id="51" name="AutoShape 51"/>
          <p:cNvSpPr/>
          <p:nvPr/>
        </p:nvSpPr>
        <p:spPr>
          <a:xfrm>
            <a:off x="2433020" y="5828007"/>
            <a:ext cx="954526" cy="0"/>
          </a:xfrm>
          <a:prstGeom prst="line">
            <a:avLst/>
          </a:prstGeom>
          <a:ln w="9525" cap="flat">
            <a:solidFill>
              <a:srgbClr val="000000"/>
            </a:solidFill>
            <a:prstDash val="solid"/>
            <a:headEnd type="none" w="sm" len="sm"/>
            <a:tailEnd type="none" w="sm" len="sm"/>
          </a:ln>
        </p:spPr>
        <p:txBody>
          <a:bodyPr/>
          <a:lstStyle/>
          <a:p>
            <a:endParaRPr lang="de-DE"/>
          </a:p>
        </p:txBody>
      </p:sp>
      <p:grpSp>
        <p:nvGrpSpPr>
          <p:cNvPr id="52" name="Group 52"/>
          <p:cNvGrpSpPr/>
          <p:nvPr/>
        </p:nvGrpSpPr>
        <p:grpSpPr>
          <a:xfrm>
            <a:off x="735020" y="9459484"/>
            <a:ext cx="3491344" cy="510160"/>
            <a:chOff x="0" y="0"/>
            <a:chExt cx="1251219" cy="182830"/>
          </a:xfrm>
        </p:grpSpPr>
        <p:sp>
          <p:nvSpPr>
            <p:cNvPr id="53" name="Freeform 53"/>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4" name="TextBox 54"/>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55" name="TextBox 55"/>
          <p:cNvSpPr txBox="1"/>
          <p:nvPr/>
        </p:nvSpPr>
        <p:spPr>
          <a:xfrm>
            <a:off x="-413094" y="9589985"/>
            <a:ext cx="6247962" cy="2006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56" name="Freeform 56"/>
          <p:cNvSpPr/>
          <p:nvPr/>
        </p:nvSpPr>
        <p:spPr>
          <a:xfrm>
            <a:off x="819252" y="9538342"/>
            <a:ext cx="402407" cy="342046"/>
          </a:xfrm>
          <a:custGeom>
            <a:avLst/>
            <a:gdLst/>
            <a:ahLst/>
            <a:cxnLst/>
            <a:rect l="l" t="t" r="r" b="b"/>
            <a:pathLst>
              <a:path w="402407" h="342046">
                <a:moveTo>
                  <a:pt x="0" y="0"/>
                </a:moveTo>
                <a:lnTo>
                  <a:pt x="402407" y="0"/>
                </a:lnTo>
                <a:lnTo>
                  <a:pt x="402407" y="342046"/>
                </a:lnTo>
                <a:lnTo>
                  <a:pt x="0" y="342046"/>
                </a:lnTo>
                <a:lnTo>
                  <a:pt x="0" y="0"/>
                </a:lnTo>
                <a:close/>
              </a:path>
            </a:pathLst>
          </a:custGeom>
          <a:blipFill>
            <a:blip r:embed="rId16"/>
            <a:stretch>
              <a:fillRect/>
            </a:stretch>
          </a:blipFill>
        </p:spPr>
        <p:txBody>
          <a:bodyPr/>
          <a:lstStyle/>
          <a:p>
            <a:endParaRPr lang="de-D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21525" y="10311775"/>
            <a:ext cx="3025752"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2.2 | Bildschirmfoto</a:t>
            </a:r>
          </a:p>
        </p:txBody>
      </p:sp>
      <p:sp>
        <p:nvSpPr>
          <p:cNvPr id="3" name="TextBox 3"/>
          <p:cNvSpPr txBox="1"/>
          <p:nvPr/>
        </p:nvSpPr>
        <p:spPr>
          <a:xfrm>
            <a:off x="5421269" y="10311775"/>
            <a:ext cx="1876123" cy="143727"/>
          </a:xfrm>
          <a:prstGeom prst="rect">
            <a:avLst/>
          </a:prstGeom>
        </p:spPr>
        <p:txBody>
          <a:bodyPr lIns="0" tIns="0" rIns="0" bIns="0" rtlCol="0" anchor="t">
            <a:spAutoFit/>
          </a:bodyPr>
          <a:lstStyle/>
          <a:p>
            <a:pPr algn="l">
              <a:lnSpc>
                <a:spcPts val="1120"/>
              </a:lnSpc>
            </a:pPr>
            <a:r>
              <a:rPr lang="en-US" sz="800">
                <a:solidFill>
                  <a:srgbClr val="000000"/>
                </a:solidFill>
                <a:latin typeface="Poppins"/>
                <a:ea typeface="Poppins"/>
                <a:cs typeface="Poppins"/>
                <a:sym typeface="Poppins"/>
              </a:rPr>
              <a:t> Lizenz: CC BY-SA 4.0 ISB (München)</a:t>
            </a:r>
          </a:p>
        </p:txBody>
      </p:sp>
      <p:sp>
        <p:nvSpPr>
          <p:cNvPr id="4" name="Freeform 4"/>
          <p:cNvSpPr/>
          <p:nvPr/>
        </p:nvSpPr>
        <p:spPr>
          <a:xfrm>
            <a:off x="310297" y="10211853"/>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2"/>
            <a:stretch>
              <a:fillRect/>
            </a:stretch>
          </a:blipFill>
        </p:spPr>
        <p:txBody>
          <a:bodyPr/>
          <a:lstStyle/>
          <a:p>
            <a:endParaRPr lang="de-DE"/>
          </a:p>
        </p:txBody>
      </p:sp>
      <p:grpSp>
        <p:nvGrpSpPr>
          <p:cNvPr id="5" name="Group 5"/>
          <p:cNvGrpSpPr/>
          <p:nvPr/>
        </p:nvGrpSpPr>
        <p:grpSpPr>
          <a:xfrm>
            <a:off x="417454" y="375354"/>
            <a:ext cx="6855219" cy="9707236"/>
            <a:chOff x="0" y="0"/>
            <a:chExt cx="2456756" cy="3478854"/>
          </a:xfrm>
        </p:grpSpPr>
        <p:sp>
          <p:nvSpPr>
            <p:cNvPr id="6" name="Freeform 6"/>
            <p:cNvSpPr/>
            <p:nvPr/>
          </p:nvSpPr>
          <p:spPr>
            <a:xfrm>
              <a:off x="0" y="0"/>
              <a:ext cx="2456756" cy="3478854"/>
            </a:xfrm>
            <a:custGeom>
              <a:avLst/>
              <a:gdLst/>
              <a:ahLst/>
              <a:cxnLst/>
              <a:rect l="l" t="t" r="r" b="b"/>
              <a:pathLst>
                <a:path w="2456756" h="3478854">
                  <a:moveTo>
                    <a:pt x="22587" y="0"/>
                  </a:moveTo>
                  <a:lnTo>
                    <a:pt x="2434169" y="0"/>
                  </a:lnTo>
                  <a:cubicBezTo>
                    <a:pt x="2440159" y="0"/>
                    <a:pt x="2445904" y="2380"/>
                    <a:pt x="2450140" y="6616"/>
                  </a:cubicBezTo>
                  <a:cubicBezTo>
                    <a:pt x="2454376" y="10851"/>
                    <a:pt x="2456756" y="16597"/>
                    <a:pt x="2456756" y="22587"/>
                  </a:cubicBezTo>
                  <a:lnTo>
                    <a:pt x="2456756" y="3456267"/>
                  </a:lnTo>
                  <a:cubicBezTo>
                    <a:pt x="2456756" y="3468742"/>
                    <a:pt x="2446643" y="3478854"/>
                    <a:pt x="2434169" y="3478854"/>
                  </a:cubicBezTo>
                  <a:lnTo>
                    <a:pt x="22587" y="3478854"/>
                  </a:lnTo>
                  <a:cubicBezTo>
                    <a:pt x="10113" y="3478854"/>
                    <a:pt x="0" y="3468742"/>
                    <a:pt x="0" y="3456267"/>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7" name="TextBox 7"/>
            <p:cNvSpPr txBox="1"/>
            <p:nvPr/>
          </p:nvSpPr>
          <p:spPr>
            <a:xfrm>
              <a:off x="0" y="-28575"/>
              <a:ext cx="2456756" cy="3507429"/>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endParaRPr/>
            </a:p>
          </p:txBody>
        </p:sp>
      </p:grpSp>
      <p:sp>
        <p:nvSpPr>
          <p:cNvPr id="8" name="TextBox 8"/>
          <p:cNvSpPr txBox="1"/>
          <p:nvPr/>
        </p:nvSpPr>
        <p:spPr>
          <a:xfrm>
            <a:off x="1118137" y="1002387"/>
            <a:ext cx="1734889" cy="253111"/>
          </a:xfrm>
          <a:prstGeom prst="rect">
            <a:avLst/>
          </a:prstGeom>
        </p:spPr>
        <p:txBody>
          <a:bodyPr lIns="0" tIns="0" rIns="0" bIns="0" rtlCol="0" anchor="t">
            <a:spAutoFit/>
          </a:bodyPr>
          <a:lstStyle/>
          <a:p>
            <a:pPr algn="ctr">
              <a:lnSpc>
                <a:spcPts val="1951"/>
              </a:lnSpc>
              <a:spcBef>
                <a:spcPct val="0"/>
              </a:spcBef>
            </a:pPr>
            <a:r>
              <a:rPr lang="en-US" sz="1599">
                <a:solidFill>
                  <a:srgbClr val="000000"/>
                </a:solidFill>
                <a:latin typeface="Lexend Deca Medium"/>
                <a:ea typeface="Lexend Deca Medium"/>
                <a:cs typeface="Lexend Deca Medium"/>
                <a:sym typeface="Lexend Deca"/>
              </a:rPr>
              <a:t>Jetzt bist du dran</a:t>
            </a:r>
          </a:p>
        </p:txBody>
      </p:sp>
      <p:grpSp>
        <p:nvGrpSpPr>
          <p:cNvPr id="9" name="Group 9"/>
          <p:cNvGrpSpPr/>
          <p:nvPr/>
        </p:nvGrpSpPr>
        <p:grpSpPr>
          <a:xfrm>
            <a:off x="435341" y="383558"/>
            <a:ext cx="6823873" cy="1643550"/>
            <a:chOff x="0" y="0"/>
            <a:chExt cx="2445522" cy="589011"/>
          </a:xfrm>
        </p:grpSpPr>
        <p:sp>
          <p:nvSpPr>
            <p:cNvPr id="10" name="Freeform 10"/>
            <p:cNvSpPr/>
            <p:nvPr/>
          </p:nvSpPr>
          <p:spPr>
            <a:xfrm>
              <a:off x="0" y="0"/>
              <a:ext cx="2445522" cy="589011"/>
            </a:xfrm>
            <a:custGeom>
              <a:avLst/>
              <a:gdLst/>
              <a:ahLst/>
              <a:cxnLst/>
              <a:rect l="l" t="t" r="r" b="b"/>
              <a:pathLst>
                <a:path w="2445522" h="589011">
                  <a:moveTo>
                    <a:pt x="22691" y="0"/>
                  </a:moveTo>
                  <a:lnTo>
                    <a:pt x="2422831" y="0"/>
                  </a:lnTo>
                  <a:cubicBezTo>
                    <a:pt x="2428849" y="0"/>
                    <a:pt x="2434621" y="2391"/>
                    <a:pt x="2438876" y="6646"/>
                  </a:cubicBezTo>
                  <a:cubicBezTo>
                    <a:pt x="2443131" y="10901"/>
                    <a:pt x="2445522" y="16673"/>
                    <a:pt x="2445522" y="22691"/>
                  </a:cubicBezTo>
                  <a:lnTo>
                    <a:pt x="2445522" y="566321"/>
                  </a:lnTo>
                  <a:cubicBezTo>
                    <a:pt x="2445522" y="578852"/>
                    <a:pt x="2435363" y="589011"/>
                    <a:pt x="2422831" y="589011"/>
                  </a:cubicBezTo>
                  <a:lnTo>
                    <a:pt x="22691" y="589011"/>
                  </a:lnTo>
                  <a:cubicBezTo>
                    <a:pt x="10159" y="589011"/>
                    <a:pt x="0" y="578852"/>
                    <a:pt x="0" y="566321"/>
                  </a:cubicBezTo>
                  <a:lnTo>
                    <a:pt x="0" y="22691"/>
                  </a:lnTo>
                  <a:cubicBezTo>
                    <a:pt x="0" y="10159"/>
                    <a:pt x="10159" y="0"/>
                    <a:pt x="22691"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1" name="TextBox 11"/>
            <p:cNvSpPr txBox="1"/>
            <p:nvPr/>
          </p:nvSpPr>
          <p:spPr>
            <a:xfrm>
              <a:off x="0" y="-28575"/>
              <a:ext cx="2445522" cy="617586"/>
            </a:xfrm>
            <a:prstGeom prst="rect">
              <a:avLst/>
            </a:prstGeom>
          </p:spPr>
          <p:txBody>
            <a:bodyPr lIns="50800" tIns="50800" rIns="50800" bIns="50800" rtlCol="0" anchor="ctr"/>
            <a:lstStyle/>
            <a:p>
              <a:pPr algn="ctr">
                <a:lnSpc>
                  <a:spcPts val="1679"/>
                </a:lnSpc>
              </a:pPr>
              <a:endParaRPr/>
            </a:p>
          </p:txBody>
        </p:sp>
      </p:grpSp>
      <p:grpSp>
        <p:nvGrpSpPr>
          <p:cNvPr id="12" name="Group 12"/>
          <p:cNvGrpSpPr/>
          <p:nvPr/>
        </p:nvGrpSpPr>
        <p:grpSpPr>
          <a:xfrm>
            <a:off x="429701" y="1658229"/>
            <a:ext cx="6829514" cy="563300"/>
            <a:chOff x="0" y="0"/>
            <a:chExt cx="2447544" cy="201874"/>
          </a:xfrm>
        </p:grpSpPr>
        <p:sp>
          <p:nvSpPr>
            <p:cNvPr id="13" name="Freeform 13"/>
            <p:cNvSpPr/>
            <p:nvPr/>
          </p:nvSpPr>
          <p:spPr>
            <a:xfrm>
              <a:off x="0" y="0"/>
              <a:ext cx="2447544" cy="201874"/>
            </a:xfrm>
            <a:custGeom>
              <a:avLst/>
              <a:gdLst/>
              <a:ahLst/>
              <a:cxnLst/>
              <a:rect l="l" t="t" r="r" b="b"/>
              <a:pathLst>
                <a:path w="2447544" h="201874">
                  <a:moveTo>
                    <a:pt x="0" y="0"/>
                  </a:moveTo>
                  <a:lnTo>
                    <a:pt x="2447544" y="0"/>
                  </a:lnTo>
                  <a:lnTo>
                    <a:pt x="2447544" y="201874"/>
                  </a:lnTo>
                  <a:lnTo>
                    <a:pt x="0" y="201874"/>
                  </a:lnTo>
                  <a:close/>
                </a:path>
              </a:pathLst>
            </a:custGeom>
            <a:solidFill>
              <a:srgbClr val="FFFFFF"/>
            </a:solidFill>
          </p:spPr>
          <p:txBody>
            <a:bodyPr/>
            <a:lstStyle/>
            <a:p>
              <a:endParaRPr lang="de-DE"/>
            </a:p>
          </p:txBody>
        </p:sp>
        <p:sp>
          <p:nvSpPr>
            <p:cNvPr id="14" name="TextBox 14"/>
            <p:cNvSpPr txBox="1"/>
            <p:nvPr/>
          </p:nvSpPr>
          <p:spPr>
            <a:xfrm>
              <a:off x="0" y="-38100"/>
              <a:ext cx="2447544" cy="239974"/>
            </a:xfrm>
            <a:prstGeom prst="rect">
              <a:avLst/>
            </a:prstGeom>
          </p:spPr>
          <p:txBody>
            <a:bodyPr lIns="50800" tIns="50800" rIns="50800" bIns="50800" rtlCol="0" anchor="ctr"/>
            <a:lstStyle/>
            <a:p>
              <a:pPr algn="ctr">
                <a:lnSpc>
                  <a:spcPts val="1540"/>
                </a:lnSpc>
              </a:pPr>
              <a:endParaRPr/>
            </a:p>
          </p:txBody>
        </p:sp>
      </p:grpSp>
      <p:sp>
        <p:nvSpPr>
          <p:cNvPr id="15" name="TextBox 15"/>
          <p:cNvSpPr txBox="1"/>
          <p:nvPr/>
        </p:nvSpPr>
        <p:spPr>
          <a:xfrm>
            <a:off x="862187" y="567793"/>
            <a:ext cx="4214197"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Bildschirmfoto:</a:t>
            </a:r>
          </a:p>
          <a:p>
            <a:pPr algn="l">
              <a:lnSpc>
                <a:spcPts val="3415"/>
              </a:lnSpc>
            </a:pPr>
            <a:r>
              <a:rPr lang="en-US" sz="2799">
                <a:solidFill>
                  <a:srgbClr val="FFFFFF"/>
                </a:solidFill>
                <a:latin typeface="Lexend Deca Medium"/>
                <a:ea typeface="Lexend Deca Medium"/>
                <a:cs typeface="Lexend Deca Medium"/>
                <a:sym typeface="Lexend Deca"/>
              </a:rPr>
              <a:t>Screenshot</a:t>
            </a:r>
          </a:p>
        </p:txBody>
      </p:sp>
      <p:sp>
        <p:nvSpPr>
          <p:cNvPr id="16" name="Freeform 16"/>
          <p:cNvSpPr/>
          <p:nvPr/>
        </p:nvSpPr>
        <p:spPr>
          <a:xfrm>
            <a:off x="694418" y="1916741"/>
            <a:ext cx="335538" cy="335538"/>
          </a:xfrm>
          <a:custGeom>
            <a:avLst/>
            <a:gdLst/>
            <a:ahLst/>
            <a:cxnLst/>
            <a:rect l="l" t="t" r="r" b="b"/>
            <a:pathLst>
              <a:path w="335538" h="335538">
                <a:moveTo>
                  <a:pt x="0" y="0"/>
                </a:moveTo>
                <a:lnTo>
                  <a:pt x="335538" y="0"/>
                </a:lnTo>
                <a:lnTo>
                  <a:pt x="335538" y="335537"/>
                </a:lnTo>
                <a:lnTo>
                  <a:pt x="0" y="3355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7" name="Freeform 17"/>
          <p:cNvSpPr/>
          <p:nvPr/>
        </p:nvSpPr>
        <p:spPr>
          <a:xfrm>
            <a:off x="2450691" y="8264624"/>
            <a:ext cx="1211220" cy="1817966"/>
          </a:xfrm>
          <a:custGeom>
            <a:avLst/>
            <a:gdLst/>
            <a:ahLst/>
            <a:cxnLst/>
            <a:rect l="l" t="t" r="r" b="b"/>
            <a:pathLst>
              <a:path w="1211220" h="1817966">
                <a:moveTo>
                  <a:pt x="0" y="0"/>
                </a:moveTo>
                <a:lnTo>
                  <a:pt x="1211220" y="0"/>
                </a:lnTo>
                <a:lnTo>
                  <a:pt x="1211220" y="1817966"/>
                </a:lnTo>
                <a:lnTo>
                  <a:pt x="0" y="1817966"/>
                </a:lnTo>
                <a:lnTo>
                  <a:pt x="0" y="0"/>
                </a:lnTo>
                <a:close/>
              </a:path>
            </a:pathLst>
          </a:custGeom>
          <a:blipFill>
            <a:blip r:embed="rId5"/>
            <a:stretch>
              <a:fillRect/>
            </a:stretch>
          </a:blipFill>
        </p:spPr>
        <p:txBody>
          <a:bodyPr/>
          <a:lstStyle/>
          <a:p>
            <a:endParaRPr lang="de-DE"/>
          </a:p>
        </p:txBody>
      </p:sp>
      <p:sp>
        <p:nvSpPr>
          <p:cNvPr id="18" name="Freeform 18"/>
          <p:cNvSpPr/>
          <p:nvPr/>
        </p:nvSpPr>
        <p:spPr>
          <a:xfrm>
            <a:off x="4619144" y="8356012"/>
            <a:ext cx="913912" cy="1710441"/>
          </a:xfrm>
          <a:custGeom>
            <a:avLst/>
            <a:gdLst/>
            <a:ahLst/>
            <a:cxnLst/>
            <a:rect l="l" t="t" r="r" b="b"/>
            <a:pathLst>
              <a:path w="913912" h="1710441">
                <a:moveTo>
                  <a:pt x="0" y="0"/>
                </a:moveTo>
                <a:lnTo>
                  <a:pt x="913912" y="0"/>
                </a:lnTo>
                <a:lnTo>
                  <a:pt x="913912" y="1710441"/>
                </a:lnTo>
                <a:lnTo>
                  <a:pt x="0" y="1710441"/>
                </a:lnTo>
                <a:lnTo>
                  <a:pt x="0" y="0"/>
                </a:lnTo>
                <a:close/>
              </a:path>
            </a:pathLst>
          </a:custGeom>
          <a:blipFill>
            <a:blip r:embed="rId6"/>
            <a:stretch>
              <a:fillRect/>
            </a:stretch>
          </a:blipFill>
        </p:spPr>
        <p:txBody>
          <a:bodyPr/>
          <a:lstStyle/>
          <a:p>
            <a:endParaRPr lang="de-DE"/>
          </a:p>
        </p:txBody>
      </p:sp>
      <p:sp>
        <p:nvSpPr>
          <p:cNvPr id="19" name="TextBox 19"/>
          <p:cNvSpPr txBox="1"/>
          <p:nvPr/>
        </p:nvSpPr>
        <p:spPr>
          <a:xfrm>
            <a:off x="1124094" y="1941635"/>
            <a:ext cx="5744969"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20" name="TextBox 20"/>
          <p:cNvSpPr txBox="1"/>
          <p:nvPr/>
        </p:nvSpPr>
        <p:spPr>
          <a:xfrm>
            <a:off x="694418" y="2075245"/>
            <a:ext cx="4475136" cy="462280"/>
          </a:xfrm>
          <a:prstGeom prst="rect">
            <a:avLst/>
          </a:prstGeom>
        </p:spPr>
        <p:txBody>
          <a:bodyPr lIns="0" tIns="0" rIns="0" bIns="0" rtlCol="0" anchor="t">
            <a:spAutoFit/>
          </a:bodyPr>
          <a:lstStyle/>
          <a:p>
            <a:pPr algn="l">
              <a:lnSpc>
                <a:spcPts val="1820"/>
              </a:lnSpc>
            </a:pPr>
            <a:endParaRPr/>
          </a:p>
          <a:p>
            <a:pPr algn="l">
              <a:lnSpc>
                <a:spcPts val="1820"/>
              </a:lnSpc>
              <a:spcBef>
                <a:spcPct val="0"/>
              </a:spcBef>
            </a:pPr>
            <a:endParaRPr/>
          </a:p>
        </p:txBody>
      </p:sp>
      <p:sp>
        <p:nvSpPr>
          <p:cNvPr id="21" name="TextBox 21"/>
          <p:cNvSpPr txBox="1"/>
          <p:nvPr/>
        </p:nvSpPr>
        <p:spPr>
          <a:xfrm>
            <a:off x="1203063" y="4118848"/>
            <a:ext cx="5865939" cy="919480"/>
          </a:xfrm>
          <a:prstGeom prst="rect">
            <a:avLst/>
          </a:prstGeom>
        </p:spPr>
        <p:txBody>
          <a:bodyPr lIns="0" tIns="0" rIns="0" bIns="0" rtlCol="0" anchor="t">
            <a:spAutoFit/>
          </a:bodyPr>
          <a:lstStyle/>
          <a:p>
            <a:pPr algn="l">
              <a:lnSpc>
                <a:spcPts val="1820"/>
              </a:lnSpc>
              <a:spcBef>
                <a:spcPct val="0"/>
              </a:spcBef>
            </a:pPr>
            <a:r>
              <a:rPr lang="en-US" sz="1300">
                <a:solidFill>
                  <a:srgbClr val="000000"/>
                </a:solidFill>
                <a:latin typeface="Poppins"/>
                <a:ea typeface="Poppins"/>
                <a:cs typeface="Poppins"/>
                <a:sym typeface="Poppins"/>
              </a:rPr>
              <a:t>Schreibe auf: Wie heißt die App? </a:t>
            </a:r>
          </a:p>
          <a:p>
            <a:pPr algn="l">
              <a:lnSpc>
                <a:spcPts val="1820"/>
              </a:lnSpc>
              <a:spcBef>
                <a:spcPct val="0"/>
              </a:spcBef>
            </a:pPr>
            <a:r>
              <a:rPr lang="en-US" sz="1300">
                <a:solidFill>
                  <a:srgbClr val="000000"/>
                </a:solidFill>
                <a:latin typeface="Poppins"/>
                <a:ea typeface="Poppins"/>
                <a:cs typeface="Poppins"/>
                <a:sym typeface="Poppins"/>
              </a:rPr>
              <a:t>Welche Aufgabe oder Seite hast du fotografiert? </a:t>
            </a:r>
          </a:p>
          <a:p>
            <a:pPr algn="l">
              <a:lnSpc>
                <a:spcPts val="1820"/>
              </a:lnSpc>
              <a:spcBef>
                <a:spcPct val="0"/>
              </a:spcBef>
            </a:pPr>
            <a:r>
              <a:rPr lang="en-US" sz="1300">
                <a:solidFill>
                  <a:srgbClr val="000000"/>
                </a:solidFill>
                <a:latin typeface="Poppins"/>
                <a:ea typeface="Poppins"/>
                <a:cs typeface="Poppins"/>
                <a:sym typeface="Poppins"/>
              </a:rPr>
              <a:t>Was ist auf deinem Bildschirmfoto zu sehen?</a:t>
            </a:r>
          </a:p>
          <a:p>
            <a:pPr algn="l">
              <a:lnSpc>
                <a:spcPts val="1820"/>
              </a:lnSpc>
              <a:spcBef>
                <a:spcPct val="0"/>
              </a:spcBef>
            </a:pPr>
            <a:endParaRPr lang="en-US" sz="1300">
              <a:solidFill>
                <a:srgbClr val="000000"/>
              </a:solidFill>
              <a:latin typeface="Poppins"/>
              <a:ea typeface="Poppins"/>
              <a:cs typeface="Poppins"/>
              <a:sym typeface="Poppins"/>
            </a:endParaRPr>
          </a:p>
        </p:txBody>
      </p:sp>
      <p:sp>
        <p:nvSpPr>
          <p:cNvPr id="22" name="Freeform 22"/>
          <p:cNvSpPr/>
          <p:nvPr/>
        </p:nvSpPr>
        <p:spPr>
          <a:xfrm>
            <a:off x="682444" y="4147844"/>
            <a:ext cx="368326" cy="368326"/>
          </a:xfrm>
          <a:custGeom>
            <a:avLst/>
            <a:gdLst/>
            <a:ahLst/>
            <a:cxnLst/>
            <a:rect l="l" t="t" r="r" b="b"/>
            <a:pathLst>
              <a:path w="368326" h="368326">
                <a:moveTo>
                  <a:pt x="0" y="0"/>
                </a:moveTo>
                <a:lnTo>
                  <a:pt x="368326" y="0"/>
                </a:lnTo>
                <a:lnTo>
                  <a:pt x="368326" y="368326"/>
                </a:lnTo>
                <a:lnTo>
                  <a:pt x="0" y="36832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3" name="AutoShape 23"/>
          <p:cNvSpPr/>
          <p:nvPr/>
        </p:nvSpPr>
        <p:spPr>
          <a:xfrm>
            <a:off x="896371" y="5938441"/>
            <a:ext cx="5999442" cy="0"/>
          </a:xfrm>
          <a:prstGeom prst="line">
            <a:avLst/>
          </a:prstGeom>
          <a:ln w="9525" cap="flat">
            <a:solidFill>
              <a:srgbClr val="000000"/>
            </a:solidFill>
            <a:prstDash val="solid"/>
            <a:headEnd type="none" w="sm" len="sm"/>
            <a:tailEnd type="none" w="sm" len="sm"/>
          </a:ln>
        </p:spPr>
        <p:txBody>
          <a:bodyPr/>
          <a:lstStyle/>
          <a:p>
            <a:endParaRPr lang="de-DE"/>
          </a:p>
        </p:txBody>
      </p:sp>
      <p:sp>
        <p:nvSpPr>
          <p:cNvPr id="24" name="AutoShape 24"/>
          <p:cNvSpPr/>
          <p:nvPr/>
        </p:nvSpPr>
        <p:spPr>
          <a:xfrm>
            <a:off x="896371" y="6328966"/>
            <a:ext cx="5999442" cy="0"/>
          </a:xfrm>
          <a:prstGeom prst="line">
            <a:avLst/>
          </a:prstGeom>
          <a:ln w="9525" cap="flat">
            <a:solidFill>
              <a:srgbClr val="000000"/>
            </a:solidFill>
            <a:prstDash val="solid"/>
            <a:headEnd type="none" w="sm" len="sm"/>
            <a:tailEnd type="none" w="sm" len="sm"/>
          </a:ln>
        </p:spPr>
        <p:txBody>
          <a:bodyPr/>
          <a:lstStyle/>
          <a:p>
            <a:endParaRPr lang="de-DE"/>
          </a:p>
        </p:txBody>
      </p:sp>
      <p:sp>
        <p:nvSpPr>
          <p:cNvPr id="25" name="AutoShape 25"/>
          <p:cNvSpPr/>
          <p:nvPr/>
        </p:nvSpPr>
        <p:spPr>
          <a:xfrm>
            <a:off x="896371" y="6719491"/>
            <a:ext cx="5999442" cy="0"/>
          </a:xfrm>
          <a:prstGeom prst="line">
            <a:avLst/>
          </a:prstGeom>
          <a:ln w="9525" cap="flat">
            <a:solidFill>
              <a:srgbClr val="000000"/>
            </a:solidFill>
            <a:prstDash val="solid"/>
            <a:headEnd type="none" w="sm" len="sm"/>
            <a:tailEnd type="none" w="sm" len="sm"/>
          </a:ln>
        </p:spPr>
        <p:txBody>
          <a:bodyPr/>
          <a:lstStyle/>
          <a:p>
            <a:endParaRPr lang="de-DE"/>
          </a:p>
        </p:txBody>
      </p:sp>
      <p:sp>
        <p:nvSpPr>
          <p:cNvPr id="26" name="AutoShape 26"/>
          <p:cNvSpPr/>
          <p:nvPr/>
        </p:nvSpPr>
        <p:spPr>
          <a:xfrm>
            <a:off x="896371" y="7110016"/>
            <a:ext cx="5999442" cy="0"/>
          </a:xfrm>
          <a:prstGeom prst="line">
            <a:avLst/>
          </a:prstGeom>
          <a:ln w="9525" cap="flat">
            <a:solidFill>
              <a:srgbClr val="000000"/>
            </a:solidFill>
            <a:prstDash val="solid"/>
            <a:headEnd type="none" w="sm" len="sm"/>
            <a:tailEnd type="none" w="sm" len="sm"/>
          </a:ln>
        </p:spPr>
        <p:txBody>
          <a:bodyPr/>
          <a:lstStyle/>
          <a:p>
            <a:endParaRPr lang="de-DE"/>
          </a:p>
        </p:txBody>
      </p:sp>
      <p:sp>
        <p:nvSpPr>
          <p:cNvPr id="27" name="TextBox 27"/>
          <p:cNvSpPr txBox="1"/>
          <p:nvPr/>
        </p:nvSpPr>
        <p:spPr>
          <a:xfrm>
            <a:off x="729573" y="2331441"/>
            <a:ext cx="5413197" cy="1376680"/>
          </a:xfrm>
          <a:prstGeom prst="rect">
            <a:avLst/>
          </a:prstGeom>
        </p:spPr>
        <p:txBody>
          <a:bodyPr lIns="0" tIns="0" rIns="0" bIns="0" rtlCol="0" anchor="t">
            <a:spAutoFit/>
          </a:bodyPr>
          <a:lstStyle/>
          <a:p>
            <a:pPr algn="l">
              <a:lnSpc>
                <a:spcPts val="1820"/>
              </a:lnSpc>
            </a:pPr>
            <a:endParaRPr/>
          </a:p>
          <a:p>
            <a:pPr algn="l">
              <a:lnSpc>
                <a:spcPts val="1820"/>
              </a:lnSpc>
            </a:pPr>
            <a:r>
              <a:rPr lang="en-US" sz="1300">
                <a:solidFill>
                  <a:srgbClr val="000000"/>
                </a:solidFill>
                <a:latin typeface="Poppins"/>
                <a:ea typeface="Poppins"/>
                <a:cs typeface="Poppins"/>
                <a:sym typeface="Poppins"/>
              </a:rPr>
              <a:t>Öffne eine App, mit der du heute gearbeitet hast. </a:t>
            </a:r>
          </a:p>
          <a:p>
            <a:pPr algn="l">
              <a:lnSpc>
                <a:spcPts val="1820"/>
              </a:lnSpc>
            </a:pPr>
            <a:endParaRPr lang="en-US" sz="1300">
              <a:solidFill>
                <a:srgbClr val="000000"/>
              </a:solidFill>
              <a:latin typeface="Poppins"/>
              <a:ea typeface="Poppins"/>
              <a:cs typeface="Poppins"/>
              <a:sym typeface="Poppins"/>
            </a:endParaRPr>
          </a:p>
          <a:p>
            <a:pPr algn="l">
              <a:lnSpc>
                <a:spcPts val="1820"/>
              </a:lnSpc>
            </a:pPr>
            <a:r>
              <a:rPr lang="en-US" sz="1300">
                <a:solidFill>
                  <a:srgbClr val="000000"/>
                </a:solidFill>
                <a:latin typeface="Poppins"/>
                <a:ea typeface="Poppins"/>
                <a:cs typeface="Poppins"/>
                <a:sym typeface="Poppins"/>
              </a:rPr>
              <a:t>Mache ein Bildschirmfoto (Screenshot) von etwas Interessantem.</a:t>
            </a:r>
          </a:p>
          <a:p>
            <a:pPr algn="l">
              <a:lnSpc>
                <a:spcPts val="1820"/>
              </a:lnSpc>
            </a:pPr>
            <a:endParaRPr lang="en-US" sz="1300">
              <a:solidFill>
                <a:srgbClr val="000000"/>
              </a:solidFill>
              <a:latin typeface="Poppins"/>
              <a:ea typeface="Poppins"/>
              <a:cs typeface="Poppins"/>
              <a:sym typeface="Poppins"/>
            </a:endParaRPr>
          </a:p>
          <a:p>
            <a:pPr algn="l">
              <a:lnSpc>
                <a:spcPts val="1820"/>
              </a:lnSpc>
              <a:spcBef>
                <a:spcPct val="0"/>
              </a:spcBef>
            </a:pPr>
            <a:r>
              <a:rPr lang="en-US" sz="1300">
                <a:solidFill>
                  <a:srgbClr val="000000"/>
                </a:solidFill>
                <a:latin typeface="Poppins"/>
                <a:ea typeface="Poppins"/>
                <a:cs typeface="Poppins"/>
                <a:sym typeface="Poppins"/>
              </a:rPr>
              <a:t>Öffne die Foto-App und schaue dir dein Bildschirmfoto an.</a:t>
            </a:r>
          </a:p>
        </p:txBody>
      </p:sp>
      <p:grpSp>
        <p:nvGrpSpPr>
          <p:cNvPr id="28" name="Group 28"/>
          <p:cNvGrpSpPr/>
          <p:nvPr/>
        </p:nvGrpSpPr>
        <p:grpSpPr>
          <a:xfrm>
            <a:off x="6325751" y="3531425"/>
            <a:ext cx="250139" cy="216369"/>
            <a:chOff x="0" y="0"/>
            <a:chExt cx="88337" cy="76411"/>
          </a:xfrm>
        </p:grpSpPr>
        <p:sp>
          <p:nvSpPr>
            <p:cNvPr id="29" name="Freeform 29"/>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30" name="TextBox 30"/>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31" name="Group 31"/>
          <p:cNvGrpSpPr/>
          <p:nvPr/>
        </p:nvGrpSpPr>
        <p:grpSpPr>
          <a:xfrm>
            <a:off x="6325751" y="2602505"/>
            <a:ext cx="250139" cy="216369"/>
            <a:chOff x="0" y="0"/>
            <a:chExt cx="88337" cy="76411"/>
          </a:xfrm>
        </p:grpSpPr>
        <p:sp>
          <p:nvSpPr>
            <p:cNvPr id="32" name="Freeform 32"/>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33" name="TextBox 33"/>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34" name="Freeform 34"/>
          <p:cNvSpPr/>
          <p:nvPr/>
        </p:nvSpPr>
        <p:spPr>
          <a:xfrm>
            <a:off x="6359330" y="2172796"/>
            <a:ext cx="182981" cy="158965"/>
          </a:xfrm>
          <a:custGeom>
            <a:avLst/>
            <a:gdLst/>
            <a:ahLst/>
            <a:cxnLst/>
            <a:rect l="l" t="t" r="r" b="b"/>
            <a:pathLst>
              <a:path w="182981" h="158965">
                <a:moveTo>
                  <a:pt x="0" y="0"/>
                </a:moveTo>
                <a:lnTo>
                  <a:pt x="182981" y="0"/>
                </a:lnTo>
                <a:lnTo>
                  <a:pt x="182981" y="158965"/>
                </a:lnTo>
                <a:lnTo>
                  <a:pt x="0" y="158965"/>
                </a:lnTo>
                <a:lnTo>
                  <a:pt x="0" y="0"/>
                </a:lnTo>
                <a:close/>
              </a:path>
            </a:pathLst>
          </a:custGeom>
          <a:blipFill>
            <a:blip r:embed="rId9"/>
            <a:stretch>
              <a:fillRect/>
            </a:stretch>
          </a:blipFill>
        </p:spPr>
        <p:txBody>
          <a:bodyPr/>
          <a:lstStyle/>
          <a:p>
            <a:endParaRPr lang="de-DE"/>
          </a:p>
        </p:txBody>
      </p:sp>
      <p:grpSp>
        <p:nvGrpSpPr>
          <p:cNvPr id="35" name="Group 35"/>
          <p:cNvGrpSpPr/>
          <p:nvPr/>
        </p:nvGrpSpPr>
        <p:grpSpPr>
          <a:xfrm>
            <a:off x="6325751" y="2142047"/>
            <a:ext cx="250139" cy="216369"/>
            <a:chOff x="0" y="0"/>
            <a:chExt cx="88337" cy="76411"/>
          </a:xfrm>
        </p:grpSpPr>
        <p:sp>
          <p:nvSpPr>
            <p:cNvPr id="36" name="Freeform 36"/>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37" name="TextBox 37"/>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38" name="Freeform 38"/>
          <p:cNvSpPr/>
          <p:nvPr/>
        </p:nvSpPr>
        <p:spPr>
          <a:xfrm flipV="1">
            <a:off x="3310728" y="7378075"/>
            <a:ext cx="1453802" cy="1257913"/>
          </a:xfrm>
          <a:custGeom>
            <a:avLst/>
            <a:gdLst/>
            <a:ahLst/>
            <a:cxnLst/>
            <a:rect l="l" t="t" r="r" b="b"/>
            <a:pathLst>
              <a:path w="1453802" h="1257913">
                <a:moveTo>
                  <a:pt x="0" y="1257912"/>
                </a:moveTo>
                <a:lnTo>
                  <a:pt x="1453801" y="1257912"/>
                </a:lnTo>
                <a:lnTo>
                  <a:pt x="1453801" y="0"/>
                </a:lnTo>
                <a:lnTo>
                  <a:pt x="0" y="0"/>
                </a:lnTo>
                <a:lnTo>
                  <a:pt x="0" y="1257912"/>
                </a:lnTo>
                <a:close/>
              </a:path>
            </a:pathLst>
          </a:custGeom>
          <a:blipFill>
            <a:blip r:embed="rId10"/>
            <a:stretch>
              <a:fillRect/>
            </a:stretch>
          </a:blipFill>
        </p:spPr>
        <p:txBody>
          <a:bodyPr/>
          <a:lstStyle/>
          <a:p>
            <a:endParaRPr lang="de-DE"/>
          </a:p>
        </p:txBody>
      </p:sp>
      <p:sp>
        <p:nvSpPr>
          <p:cNvPr id="39" name="TextBox 39"/>
          <p:cNvSpPr txBox="1"/>
          <p:nvPr/>
        </p:nvSpPr>
        <p:spPr>
          <a:xfrm>
            <a:off x="3585772" y="7502994"/>
            <a:ext cx="992825" cy="688975"/>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oppins"/>
                <a:ea typeface="Poppins"/>
                <a:cs typeface="Poppins"/>
                <a:sym typeface="Poppins"/>
              </a:rPr>
              <a:t>Erzähle uns, wovon du ein Bildschirmfoto gemacht hast. </a:t>
            </a:r>
          </a:p>
        </p:txBody>
      </p:sp>
      <p:grpSp>
        <p:nvGrpSpPr>
          <p:cNvPr id="40" name="Group 40"/>
          <p:cNvGrpSpPr/>
          <p:nvPr/>
        </p:nvGrpSpPr>
        <p:grpSpPr>
          <a:xfrm>
            <a:off x="6325751" y="3038831"/>
            <a:ext cx="250139" cy="216369"/>
            <a:chOff x="0" y="0"/>
            <a:chExt cx="88337" cy="76411"/>
          </a:xfrm>
        </p:grpSpPr>
        <p:sp>
          <p:nvSpPr>
            <p:cNvPr id="41" name="Freeform 41"/>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2" name="TextBox 42"/>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43" name="AutoShape 43"/>
          <p:cNvSpPr/>
          <p:nvPr/>
        </p:nvSpPr>
        <p:spPr>
          <a:xfrm>
            <a:off x="896371" y="5157391"/>
            <a:ext cx="5999442" cy="0"/>
          </a:xfrm>
          <a:prstGeom prst="line">
            <a:avLst/>
          </a:prstGeom>
          <a:ln w="9525" cap="flat">
            <a:solidFill>
              <a:srgbClr val="000000"/>
            </a:solidFill>
            <a:prstDash val="solid"/>
            <a:headEnd type="none" w="sm" len="sm"/>
            <a:tailEnd type="none" w="sm" len="sm"/>
          </a:ln>
        </p:spPr>
        <p:txBody>
          <a:bodyPr/>
          <a:lstStyle/>
          <a:p>
            <a:endParaRPr lang="de-DE"/>
          </a:p>
        </p:txBody>
      </p:sp>
      <p:sp>
        <p:nvSpPr>
          <p:cNvPr id="44" name="AutoShape 44"/>
          <p:cNvSpPr/>
          <p:nvPr/>
        </p:nvSpPr>
        <p:spPr>
          <a:xfrm>
            <a:off x="896371" y="5547916"/>
            <a:ext cx="5999442" cy="0"/>
          </a:xfrm>
          <a:prstGeom prst="line">
            <a:avLst/>
          </a:prstGeom>
          <a:ln w="9525" cap="flat">
            <a:solidFill>
              <a:srgbClr val="000000"/>
            </a:solidFill>
            <a:prstDash val="solid"/>
            <a:headEnd type="none" w="sm" len="sm"/>
            <a:tailEnd type="none" w="sm" len="sm"/>
          </a:ln>
        </p:spPr>
        <p:txBody>
          <a:bodyPr/>
          <a:lstStyle/>
          <a:p>
            <a:endParaRPr 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1356" y="1670870"/>
            <a:ext cx="6782088" cy="8265130"/>
            <a:chOff x="0" y="0"/>
            <a:chExt cx="2430547" cy="2962036"/>
          </a:xfrm>
        </p:grpSpPr>
        <p:sp>
          <p:nvSpPr>
            <p:cNvPr id="3" name="Freeform 3"/>
            <p:cNvSpPr/>
            <p:nvPr/>
          </p:nvSpPr>
          <p:spPr>
            <a:xfrm>
              <a:off x="0" y="0"/>
              <a:ext cx="2430547" cy="2962036"/>
            </a:xfrm>
            <a:custGeom>
              <a:avLst/>
              <a:gdLst/>
              <a:ahLst/>
              <a:cxnLst/>
              <a:rect l="l" t="t" r="r" b="b"/>
              <a:pathLst>
                <a:path w="2430547" h="2962036">
                  <a:moveTo>
                    <a:pt x="22830" y="0"/>
                  </a:moveTo>
                  <a:lnTo>
                    <a:pt x="2407717" y="0"/>
                  </a:lnTo>
                  <a:cubicBezTo>
                    <a:pt x="2420326" y="0"/>
                    <a:pt x="2430547" y="10222"/>
                    <a:pt x="2430547" y="22830"/>
                  </a:cubicBezTo>
                  <a:lnTo>
                    <a:pt x="2430547" y="2939206"/>
                  </a:lnTo>
                  <a:cubicBezTo>
                    <a:pt x="2430547" y="2951815"/>
                    <a:pt x="2420326" y="2962036"/>
                    <a:pt x="2407717" y="2962036"/>
                  </a:cubicBezTo>
                  <a:lnTo>
                    <a:pt x="22830" y="2962036"/>
                  </a:lnTo>
                  <a:cubicBezTo>
                    <a:pt x="10222" y="2962036"/>
                    <a:pt x="0" y="2951815"/>
                    <a:pt x="0" y="2939206"/>
                  </a:cubicBezTo>
                  <a:lnTo>
                    <a:pt x="0" y="22830"/>
                  </a:lnTo>
                  <a:cubicBezTo>
                    <a:pt x="0" y="10222"/>
                    <a:pt x="10222" y="0"/>
                    <a:pt x="22830" y="0"/>
                  </a:cubicBezTo>
                  <a:close/>
                </a:path>
              </a:pathLst>
            </a:custGeom>
            <a:solidFill>
              <a:srgbClr val="FFFFFF"/>
            </a:solidFill>
          </p:spPr>
          <p:txBody>
            <a:bodyPr/>
            <a:lstStyle/>
            <a:p>
              <a:endParaRPr lang="de-DE"/>
            </a:p>
          </p:txBody>
        </p:sp>
        <p:sp>
          <p:nvSpPr>
            <p:cNvPr id="4" name="TextBox 4"/>
            <p:cNvSpPr txBox="1"/>
            <p:nvPr/>
          </p:nvSpPr>
          <p:spPr>
            <a:xfrm>
              <a:off x="0" y="-28575"/>
              <a:ext cx="2430547" cy="2990611"/>
            </a:xfrm>
            <a:prstGeom prst="rect">
              <a:avLst/>
            </a:prstGeom>
          </p:spPr>
          <p:txBody>
            <a:bodyPr lIns="50800" tIns="50800" rIns="50800" bIns="50800" rtlCol="0" anchor="ctr"/>
            <a:lstStyle/>
            <a:p>
              <a:pPr algn="ctr">
                <a:lnSpc>
                  <a:spcPts val="1679"/>
                </a:lnSpc>
              </a:pPr>
              <a:endParaRPr/>
            </a:p>
          </p:txBody>
        </p:sp>
      </p:grpSp>
      <p:grpSp>
        <p:nvGrpSpPr>
          <p:cNvPr id="5" name="Group 5"/>
          <p:cNvGrpSpPr/>
          <p:nvPr/>
        </p:nvGrpSpPr>
        <p:grpSpPr>
          <a:xfrm>
            <a:off x="421356" y="1670870"/>
            <a:ext cx="6782088" cy="201601"/>
            <a:chOff x="0" y="0"/>
            <a:chExt cx="2430547" cy="72249"/>
          </a:xfrm>
        </p:grpSpPr>
        <p:sp>
          <p:nvSpPr>
            <p:cNvPr id="6" name="Freeform 6"/>
            <p:cNvSpPr/>
            <p:nvPr/>
          </p:nvSpPr>
          <p:spPr>
            <a:xfrm>
              <a:off x="0" y="0"/>
              <a:ext cx="2430547" cy="72249"/>
            </a:xfrm>
            <a:custGeom>
              <a:avLst/>
              <a:gdLst/>
              <a:ahLst/>
              <a:cxnLst/>
              <a:rect l="l" t="t" r="r" b="b"/>
              <a:pathLst>
                <a:path w="2430547" h="72249">
                  <a:moveTo>
                    <a:pt x="0" y="0"/>
                  </a:moveTo>
                  <a:lnTo>
                    <a:pt x="2430547" y="0"/>
                  </a:lnTo>
                  <a:lnTo>
                    <a:pt x="2430547" y="72249"/>
                  </a:lnTo>
                  <a:lnTo>
                    <a:pt x="0" y="72249"/>
                  </a:lnTo>
                  <a:close/>
                </a:path>
              </a:pathLst>
            </a:custGeom>
            <a:solidFill>
              <a:srgbClr val="FFFFFF"/>
            </a:solidFill>
          </p:spPr>
          <p:txBody>
            <a:bodyPr/>
            <a:lstStyle/>
            <a:p>
              <a:endParaRPr lang="de-DE"/>
            </a:p>
          </p:txBody>
        </p:sp>
        <p:sp>
          <p:nvSpPr>
            <p:cNvPr id="7" name="TextBox 7"/>
            <p:cNvSpPr txBox="1"/>
            <p:nvPr/>
          </p:nvSpPr>
          <p:spPr>
            <a:xfrm>
              <a:off x="0" y="-28575"/>
              <a:ext cx="2430547" cy="100824"/>
            </a:xfrm>
            <a:prstGeom prst="rect">
              <a:avLst/>
            </a:prstGeom>
          </p:spPr>
          <p:txBody>
            <a:bodyPr lIns="50800" tIns="50800" rIns="50800" bIns="50800" rtlCol="0" anchor="ctr"/>
            <a:lstStyle/>
            <a:p>
              <a:pPr algn="ctr">
                <a:lnSpc>
                  <a:spcPts val="1679"/>
                </a:lnSpc>
              </a:pPr>
              <a:endParaRPr/>
            </a:p>
          </p:txBody>
        </p:sp>
      </p:grpSp>
      <p:sp>
        <p:nvSpPr>
          <p:cNvPr id="8" name="Freeform 8"/>
          <p:cNvSpPr/>
          <p:nvPr/>
        </p:nvSpPr>
        <p:spPr>
          <a:xfrm>
            <a:off x="403338" y="10171726"/>
            <a:ext cx="372147" cy="372147"/>
          </a:xfrm>
          <a:custGeom>
            <a:avLst/>
            <a:gdLst/>
            <a:ahLst/>
            <a:cxnLst/>
            <a:rect l="l" t="t" r="r" b="b"/>
            <a:pathLst>
              <a:path w="372147" h="372147">
                <a:moveTo>
                  <a:pt x="0" y="0"/>
                </a:moveTo>
                <a:lnTo>
                  <a:pt x="372147" y="0"/>
                </a:lnTo>
                <a:lnTo>
                  <a:pt x="372147" y="372146"/>
                </a:lnTo>
                <a:lnTo>
                  <a:pt x="0" y="372146"/>
                </a:lnTo>
                <a:lnTo>
                  <a:pt x="0" y="0"/>
                </a:lnTo>
                <a:close/>
              </a:path>
            </a:pathLst>
          </a:custGeom>
          <a:blipFill>
            <a:blip r:embed="rId2"/>
            <a:stretch>
              <a:fillRect/>
            </a:stretch>
          </a:blipFill>
        </p:spPr>
        <p:txBody>
          <a:bodyPr/>
          <a:lstStyle/>
          <a:p>
            <a:endParaRPr lang="de-DE"/>
          </a:p>
        </p:txBody>
      </p:sp>
      <p:grpSp>
        <p:nvGrpSpPr>
          <p:cNvPr id="9" name="Group 9"/>
          <p:cNvGrpSpPr/>
          <p:nvPr/>
        </p:nvGrpSpPr>
        <p:grpSpPr>
          <a:xfrm>
            <a:off x="430452" y="375354"/>
            <a:ext cx="6855219" cy="9710647"/>
            <a:chOff x="0" y="0"/>
            <a:chExt cx="2456756" cy="3480077"/>
          </a:xfrm>
        </p:grpSpPr>
        <p:sp>
          <p:nvSpPr>
            <p:cNvPr id="10" name="Freeform 10"/>
            <p:cNvSpPr/>
            <p:nvPr/>
          </p:nvSpPr>
          <p:spPr>
            <a:xfrm>
              <a:off x="0" y="0"/>
              <a:ext cx="2456756" cy="3480077"/>
            </a:xfrm>
            <a:custGeom>
              <a:avLst/>
              <a:gdLst/>
              <a:ahLst/>
              <a:cxnLst/>
              <a:rect l="l" t="t" r="r" b="b"/>
              <a:pathLst>
                <a:path w="2456756" h="3480077">
                  <a:moveTo>
                    <a:pt x="22587" y="0"/>
                  </a:moveTo>
                  <a:lnTo>
                    <a:pt x="2434169" y="0"/>
                  </a:lnTo>
                  <a:cubicBezTo>
                    <a:pt x="2440159" y="0"/>
                    <a:pt x="2445904" y="2380"/>
                    <a:pt x="2450140" y="6616"/>
                  </a:cubicBezTo>
                  <a:cubicBezTo>
                    <a:pt x="2454376" y="10851"/>
                    <a:pt x="2456756" y="16597"/>
                    <a:pt x="2456756" y="22587"/>
                  </a:cubicBezTo>
                  <a:lnTo>
                    <a:pt x="2456756" y="3457490"/>
                  </a:lnTo>
                  <a:cubicBezTo>
                    <a:pt x="2456756" y="3469964"/>
                    <a:pt x="2446643" y="3480077"/>
                    <a:pt x="2434169" y="3480077"/>
                  </a:cubicBezTo>
                  <a:lnTo>
                    <a:pt x="22587" y="3480077"/>
                  </a:lnTo>
                  <a:cubicBezTo>
                    <a:pt x="10113" y="3480077"/>
                    <a:pt x="0" y="3469964"/>
                    <a:pt x="0" y="3457490"/>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11" name="TextBox 11"/>
            <p:cNvSpPr txBox="1"/>
            <p:nvPr/>
          </p:nvSpPr>
          <p:spPr>
            <a:xfrm>
              <a:off x="0" y="-28575"/>
              <a:ext cx="2456756" cy="3508652"/>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sp>
        <p:nvSpPr>
          <p:cNvPr id="12" name="TextBox 12"/>
          <p:cNvSpPr txBox="1"/>
          <p:nvPr/>
        </p:nvSpPr>
        <p:spPr>
          <a:xfrm>
            <a:off x="885647" y="10271648"/>
            <a:ext cx="3582377"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2.3 | QR-Codes scannen </a:t>
            </a:r>
          </a:p>
        </p:txBody>
      </p:sp>
      <p:sp>
        <p:nvSpPr>
          <p:cNvPr id="13" name="TextBox 13"/>
          <p:cNvSpPr txBox="1"/>
          <p:nvPr/>
        </p:nvSpPr>
        <p:spPr>
          <a:xfrm>
            <a:off x="5338446" y="10271648"/>
            <a:ext cx="1876123" cy="143727"/>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 Lizenz: CC BY-SA 4.0 ISB (München)</a:t>
            </a:r>
          </a:p>
        </p:txBody>
      </p:sp>
      <p:grpSp>
        <p:nvGrpSpPr>
          <p:cNvPr id="14" name="Group 14"/>
          <p:cNvGrpSpPr/>
          <p:nvPr/>
        </p:nvGrpSpPr>
        <p:grpSpPr>
          <a:xfrm>
            <a:off x="437193" y="384907"/>
            <a:ext cx="6840248" cy="1708032"/>
            <a:chOff x="0" y="0"/>
            <a:chExt cx="2451390" cy="612120"/>
          </a:xfrm>
        </p:grpSpPr>
        <p:sp>
          <p:nvSpPr>
            <p:cNvPr id="15" name="Freeform 15"/>
            <p:cNvSpPr/>
            <p:nvPr/>
          </p:nvSpPr>
          <p:spPr>
            <a:xfrm>
              <a:off x="0" y="0"/>
              <a:ext cx="2451390" cy="612120"/>
            </a:xfrm>
            <a:custGeom>
              <a:avLst/>
              <a:gdLst/>
              <a:ahLst/>
              <a:cxnLst/>
              <a:rect l="l" t="t" r="r" b="b"/>
              <a:pathLst>
                <a:path w="2451390" h="612120">
                  <a:moveTo>
                    <a:pt x="22636" y="0"/>
                  </a:moveTo>
                  <a:lnTo>
                    <a:pt x="2428754" y="0"/>
                  </a:lnTo>
                  <a:cubicBezTo>
                    <a:pt x="2434757" y="0"/>
                    <a:pt x="2440515" y="2385"/>
                    <a:pt x="2444760" y="6630"/>
                  </a:cubicBezTo>
                  <a:cubicBezTo>
                    <a:pt x="2449005" y="10875"/>
                    <a:pt x="2451390" y="16633"/>
                    <a:pt x="2451390" y="22636"/>
                  </a:cubicBezTo>
                  <a:lnTo>
                    <a:pt x="2451390" y="589484"/>
                  </a:lnTo>
                  <a:cubicBezTo>
                    <a:pt x="2451390" y="601985"/>
                    <a:pt x="2441256" y="612120"/>
                    <a:pt x="2428754" y="612120"/>
                  </a:cubicBezTo>
                  <a:lnTo>
                    <a:pt x="22636" y="612120"/>
                  </a:lnTo>
                  <a:cubicBezTo>
                    <a:pt x="10135" y="612120"/>
                    <a:pt x="0" y="601985"/>
                    <a:pt x="0" y="589484"/>
                  </a:cubicBezTo>
                  <a:lnTo>
                    <a:pt x="0" y="22636"/>
                  </a:lnTo>
                  <a:cubicBezTo>
                    <a:pt x="0" y="10135"/>
                    <a:pt x="10135" y="0"/>
                    <a:pt x="2263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6" name="TextBox 16"/>
            <p:cNvSpPr txBox="1"/>
            <p:nvPr/>
          </p:nvSpPr>
          <p:spPr>
            <a:xfrm>
              <a:off x="0" y="-28575"/>
              <a:ext cx="2451390" cy="640695"/>
            </a:xfrm>
            <a:prstGeom prst="rect">
              <a:avLst/>
            </a:prstGeom>
          </p:spPr>
          <p:txBody>
            <a:bodyPr lIns="50800" tIns="50800" rIns="50800" bIns="50800" rtlCol="0" anchor="ctr"/>
            <a:lstStyle/>
            <a:p>
              <a:pPr algn="ctr">
                <a:lnSpc>
                  <a:spcPts val="1680"/>
                </a:lnSpc>
              </a:pPr>
              <a:endParaRPr/>
            </a:p>
          </p:txBody>
        </p:sp>
      </p:grpSp>
      <p:grpSp>
        <p:nvGrpSpPr>
          <p:cNvPr id="17" name="Group 17"/>
          <p:cNvGrpSpPr/>
          <p:nvPr/>
        </p:nvGrpSpPr>
        <p:grpSpPr>
          <a:xfrm>
            <a:off x="438565" y="1777995"/>
            <a:ext cx="6838101" cy="513773"/>
            <a:chOff x="0" y="0"/>
            <a:chExt cx="2450621" cy="184124"/>
          </a:xfrm>
        </p:grpSpPr>
        <p:sp>
          <p:nvSpPr>
            <p:cNvPr id="18" name="Freeform 18"/>
            <p:cNvSpPr/>
            <p:nvPr/>
          </p:nvSpPr>
          <p:spPr>
            <a:xfrm>
              <a:off x="0" y="0"/>
              <a:ext cx="2450621" cy="184124"/>
            </a:xfrm>
            <a:custGeom>
              <a:avLst/>
              <a:gdLst/>
              <a:ahLst/>
              <a:cxnLst/>
              <a:rect l="l" t="t" r="r" b="b"/>
              <a:pathLst>
                <a:path w="2450621" h="184124">
                  <a:moveTo>
                    <a:pt x="0" y="0"/>
                  </a:moveTo>
                  <a:lnTo>
                    <a:pt x="2450621" y="0"/>
                  </a:lnTo>
                  <a:lnTo>
                    <a:pt x="2450621" y="184124"/>
                  </a:lnTo>
                  <a:lnTo>
                    <a:pt x="0" y="184124"/>
                  </a:lnTo>
                  <a:close/>
                </a:path>
              </a:pathLst>
            </a:custGeom>
            <a:solidFill>
              <a:srgbClr val="FFFFFF"/>
            </a:solidFill>
          </p:spPr>
          <p:txBody>
            <a:bodyPr/>
            <a:lstStyle/>
            <a:p>
              <a:endParaRPr lang="de-DE"/>
            </a:p>
          </p:txBody>
        </p:sp>
        <p:sp>
          <p:nvSpPr>
            <p:cNvPr id="19" name="TextBox 19"/>
            <p:cNvSpPr txBox="1"/>
            <p:nvPr/>
          </p:nvSpPr>
          <p:spPr>
            <a:xfrm>
              <a:off x="0" y="-28575"/>
              <a:ext cx="2450621" cy="212699"/>
            </a:xfrm>
            <a:prstGeom prst="rect">
              <a:avLst/>
            </a:prstGeom>
          </p:spPr>
          <p:txBody>
            <a:bodyPr lIns="50800" tIns="50800" rIns="50800" bIns="50800" rtlCol="0" anchor="ctr"/>
            <a:lstStyle/>
            <a:p>
              <a:pPr algn="ctr">
                <a:lnSpc>
                  <a:spcPts val="1680"/>
                </a:lnSpc>
              </a:pPr>
              <a:endParaRPr/>
            </a:p>
          </p:txBody>
        </p:sp>
      </p:grpSp>
      <p:sp>
        <p:nvSpPr>
          <p:cNvPr id="20" name="Freeform 20"/>
          <p:cNvSpPr/>
          <p:nvPr/>
        </p:nvSpPr>
        <p:spPr>
          <a:xfrm>
            <a:off x="4803901" y="2493688"/>
            <a:ext cx="1069090" cy="1069090"/>
          </a:xfrm>
          <a:custGeom>
            <a:avLst/>
            <a:gdLst/>
            <a:ahLst/>
            <a:cxnLst/>
            <a:rect l="l" t="t" r="r" b="b"/>
            <a:pathLst>
              <a:path w="1069090" h="1069090">
                <a:moveTo>
                  <a:pt x="0" y="0"/>
                </a:moveTo>
                <a:lnTo>
                  <a:pt x="1069090" y="0"/>
                </a:lnTo>
                <a:lnTo>
                  <a:pt x="1069090" y="1069090"/>
                </a:lnTo>
                <a:lnTo>
                  <a:pt x="0" y="1069090"/>
                </a:lnTo>
                <a:lnTo>
                  <a:pt x="0" y="0"/>
                </a:lnTo>
                <a:close/>
              </a:path>
            </a:pathLst>
          </a:custGeom>
          <a:blipFill>
            <a:blip r:embed="rId3"/>
            <a:stretch>
              <a:fillRect/>
            </a:stretch>
          </a:blipFill>
        </p:spPr>
        <p:txBody>
          <a:bodyPr/>
          <a:lstStyle/>
          <a:p>
            <a:endParaRPr lang="de-DE"/>
          </a:p>
        </p:txBody>
      </p:sp>
      <p:sp>
        <p:nvSpPr>
          <p:cNvPr id="21" name="TextBox 21"/>
          <p:cNvSpPr txBox="1"/>
          <p:nvPr/>
        </p:nvSpPr>
        <p:spPr>
          <a:xfrm>
            <a:off x="767858" y="655992"/>
            <a:ext cx="4150631" cy="44056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QR-Codes scannen</a:t>
            </a:r>
          </a:p>
        </p:txBody>
      </p:sp>
      <p:sp>
        <p:nvSpPr>
          <p:cNvPr id="22" name="Freeform 22"/>
          <p:cNvSpPr/>
          <p:nvPr/>
        </p:nvSpPr>
        <p:spPr>
          <a:xfrm flipH="1">
            <a:off x="6437066" y="1549088"/>
            <a:ext cx="941930" cy="1365742"/>
          </a:xfrm>
          <a:custGeom>
            <a:avLst/>
            <a:gdLst/>
            <a:ahLst/>
            <a:cxnLst/>
            <a:rect l="l" t="t" r="r" b="b"/>
            <a:pathLst>
              <a:path w="941930" h="1365742">
                <a:moveTo>
                  <a:pt x="941930" y="0"/>
                </a:moveTo>
                <a:lnTo>
                  <a:pt x="0" y="0"/>
                </a:lnTo>
                <a:lnTo>
                  <a:pt x="0" y="1365743"/>
                </a:lnTo>
                <a:lnTo>
                  <a:pt x="941930" y="1365743"/>
                </a:lnTo>
                <a:lnTo>
                  <a:pt x="941930" y="0"/>
                </a:lnTo>
                <a:close/>
              </a:path>
            </a:pathLst>
          </a:custGeom>
          <a:blipFill>
            <a:blip r:embed="rId4"/>
            <a:stretch>
              <a:fillRect r="-106178"/>
            </a:stretch>
          </a:blipFill>
        </p:spPr>
        <p:txBody>
          <a:bodyPr/>
          <a:lstStyle/>
          <a:p>
            <a:endParaRPr lang="de-DE"/>
          </a:p>
        </p:txBody>
      </p:sp>
      <p:sp>
        <p:nvSpPr>
          <p:cNvPr id="23" name="Freeform 23"/>
          <p:cNvSpPr/>
          <p:nvPr/>
        </p:nvSpPr>
        <p:spPr>
          <a:xfrm flipH="1">
            <a:off x="3838284" y="958179"/>
            <a:ext cx="2034708" cy="1785201"/>
          </a:xfrm>
          <a:custGeom>
            <a:avLst/>
            <a:gdLst/>
            <a:ahLst/>
            <a:cxnLst/>
            <a:rect l="l" t="t" r="r" b="b"/>
            <a:pathLst>
              <a:path w="2034708" h="1785201">
                <a:moveTo>
                  <a:pt x="2034707" y="0"/>
                </a:moveTo>
                <a:lnTo>
                  <a:pt x="0" y="0"/>
                </a:lnTo>
                <a:lnTo>
                  <a:pt x="0" y="1785202"/>
                </a:lnTo>
                <a:lnTo>
                  <a:pt x="2034707" y="1785202"/>
                </a:lnTo>
                <a:lnTo>
                  <a:pt x="2034707"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24" name="Freeform 24"/>
          <p:cNvSpPr/>
          <p:nvPr/>
        </p:nvSpPr>
        <p:spPr>
          <a:xfrm>
            <a:off x="5422281" y="622886"/>
            <a:ext cx="1546035" cy="1356452"/>
          </a:xfrm>
          <a:custGeom>
            <a:avLst/>
            <a:gdLst/>
            <a:ahLst/>
            <a:cxnLst/>
            <a:rect l="l" t="t" r="r" b="b"/>
            <a:pathLst>
              <a:path w="1546035" h="1356452">
                <a:moveTo>
                  <a:pt x="0" y="0"/>
                </a:moveTo>
                <a:lnTo>
                  <a:pt x="1546035" y="0"/>
                </a:lnTo>
                <a:lnTo>
                  <a:pt x="1546035" y="1356452"/>
                </a:lnTo>
                <a:lnTo>
                  <a:pt x="0" y="135645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25" name="Freeform 25"/>
          <p:cNvSpPr/>
          <p:nvPr/>
        </p:nvSpPr>
        <p:spPr>
          <a:xfrm flipH="1">
            <a:off x="3588770" y="1979338"/>
            <a:ext cx="994937" cy="1365742"/>
          </a:xfrm>
          <a:custGeom>
            <a:avLst/>
            <a:gdLst/>
            <a:ahLst/>
            <a:cxnLst/>
            <a:rect l="l" t="t" r="r" b="b"/>
            <a:pathLst>
              <a:path w="994937" h="1365742">
                <a:moveTo>
                  <a:pt x="994937" y="0"/>
                </a:moveTo>
                <a:lnTo>
                  <a:pt x="0" y="0"/>
                </a:lnTo>
                <a:lnTo>
                  <a:pt x="0" y="1365743"/>
                </a:lnTo>
                <a:lnTo>
                  <a:pt x="994937" y="1365743"/>
                </a:lnTo>
                <a:lnTo>
                  <a:pt x="994937" y="0"/>
                </a:lnTo>
                <a:close/>
              </a:path>
            </a:pathLst>
          </a:custGeom>
          <a:blipFill>
            <a:blip r:embed="rId4"/>
            <a:stretch>
              <a:fillRect l="-95193"/>
            </a:stretch>
          </a:blipFill>
        </p:spPr>
        <p:txBody>
          <a:bodyPr/>
          <a:lstStyle/>
          <a:p>
            <a:endParaRPr lang="de-DE"/>
          </a:p>
        </p:txBody>
      </p:sp>
      <p:sp>
        <p:nvSpPr>
          <p:cNvPr id="26" name="TextBox 26"/>
          <p:cNvSpPr txBox="1"/>
          <p:nvPr/>
        </p:nvSpPr>
        <p:spPr>
          <a:xfrm>
            <a:off x="4288994" y="1099869"/>
            <a:ext cx="1133287" cy="1022350"/>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Ich muss ein Referat über einen Planeten halten. Wo finde ich Informationen dazu? </a:t>
            </a:r>
          </a:p>
        </p:txBody>
      </p:sp>
      <p:sp>
        <p:nvSpPr>
          <p:cNvPr id="27" name="TextBox 27"/>
          <p:cNvSpPr txBox="1"/>
          <p:nvPr/>
        </p:nvSpPr>
        <p:spPr>
          <a:xfrm>
            <a:off x="5826650" y="783962"/>
            <a:ext cx="737296" cy="6794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Scan doch einfach diesen QR-Code!</a:t>
            </a:r>
          </a:p>
        </p:txBody>
      </p:sp>
      <p:sp>
        <p:nvSpPr>
          <p:cNvPr id="28" name="Freeform 28"/>
          <p:cNvSpPr/>
          <p:nvPr/>
        </p:nvSpPr>
        <p:spPr>
          <a:xfrm>
            <a:off x="5173749" y="4025823"/>
            <a:ext cx="1706006" cy="1847005"/>
          </a:xfrm>
          <a:custGeom>
            <a:avLst/>
            <a:gdLst/>
            <a:ahLst/>
            <a:cxnLst/>
            <a:rect l="l" t="t" r="r" b="b"/>
            <a:pathLst>
              <a:path w="1706006" h="1847005">
                <a:moveTo>
                  <a:pt x="0" y="0"/>
                </a:moveTo>
                <a:lnTo>
                  <a:pt x="1706006" y="0"/>
                </a:lnTo>
                <a:lnTo>
                  <a:pt x="1706006" y="1847005"/>
                </a:lnTo>
                <a:lnTo>
                  <a:pt x="0" y="1847005"/>
                </a:lnTo>
                <a:lnTo>
                  <a:pt x="0" y="0"/>
                </a:lnTo>
                <a:close/>
              </a:path>
            </a:pathLst>
          </a:custGeom>
          <a:blipFill>
            <a:blip r:embed="rId7"/>
            <a:stretch>
              <a:fillRect l="-7864" r="-7864" b="-5363"/>
            </a:stretch>
          </a:blipFill>
        </p:spPr>
        <p:txBody>
          <a:bodyPr/>
          <a:lstStyle/>
          <a:p>
            <a:endParaRPr lang="de-DE"/>
          </a:p>
        </p:txBody>
      </p:sp>
      <p:sp>
        <p:nvSpPr>
          <p:cNvPr id="29" name="TextBox 29"/>
          <p:cNvSpPr txBox="1"/>
          <p:nvPr/>
        </p:nvSpPr>
        <p:spPr>
          <a:xfrm>
            <a:off x="5412221" y="4483657"/>
            <a:ext cx="1194613" cy="1153160"/>
          </a:xfrm>
          <a:prstGeom prst="rect">
            <a:avLst/>
          </a:prstGeom>
        </p:spPr>
        <p:txBody>
          <a:bodyPr lIns="0" tIns="0" rIns="0" bIns="0" rtlCol="0" anchor="t">
            <a:spAutoFit/>
          </a:bodyPr>
          <a:lstStyle/>
          <a:p>
            <a:pPr algn="ctr">
              <a:lnSpc>
                <a:spcPts val="1540"/>
              </a:lnSpc>
              <a:spcBef>
                <a:spcPct val="0"/>
              </a:spcBef>
            </a:pPr>
            <a:r>
              <a:rPr lang="en-US" sz="1100">
                <a:solidFill>
                  <a:srgbClr val="000000"/>
                </a:solidFill>
                <a:latin typeface="Poppins"/>
                <a:ea typeface="Poppins"/>
                <a:cs typeface="Poppins"/>
                <a:sym typeface="Poppins"/>
              </a:rPr>
              <a:t>Ein </a:t>
            </a:r>
            <a:r>
              <a:rPr lang="en-US" sz="1100" b="1">
                <a:solidFill>
                  <a:srgbClr val="000000"/>
                </a:solidFill>
                <a:latin typeface="Poppins Bold"/>
                <a:ea typeface="Poppins Bold"/>
                <a:cs typeface="Poppins Bold"/>
                <a:sym typeface="Poppins Bold"/>
              </a:rPr>
              <a:t>Link </a:t>
            </a:r>
            <a:r>
              <a:rPr lang="en-US" sz="1100">
                <a:solidFill>
                  <a:srgbClr val="000000"/>
                </a:solidFill>
                <a:latin typeface="Poppins"/>
                <a:ea typeface="Poppins"/>
                <a:cs typeface="Poppins"/>
                <a:sym typeface="Poppins"/>
              </a:rPr>
              <a:t>ist ein Wegweiser im Internet. Wenn du ihn anklickst, öffnet sich eine Webseite. </a:t>
            </a:r>
          </a:p>
        </p:txBody>
      </p:sp>
      <p:sp>
        <p:nvSpPr>
          <p:cNvPr id="30" name="TextBox 30"/>
          <p:cNvSpPr txBox="1"/>
          <p:nvPr/>
        </p:nvSpPr>
        <p:spPr>
          <a:xfrm>
            <a:off x="1256138" y="2980694"/>
            <a:ext cx="3211887" cy="1148080"/>
          </a:xfrm>
          <a:prstGeom prst="rect">
            <a:avLst/>
          </a:prstGeom>
        </p:spPr>
        <p:txBody>
          <a:bodyPr lIns="0" tIns="0" rIns="0" bIns="0" rtlCol="0" anchor="t">
            <a:spAutoFit/>
          </a:bodyPr>
          <a:lstStyle/>
          <a:p>
            <a:pPr algn="l">
              <a:lnSpc>
                <a:spcPts val="1819"/>
              </a:lnSpc>
            </a:pPr>
            <a:r>
              <a:rPr lang="en-US" sz="1299">
                <a:solidFill>
                  <a:srgbClr val="000000"/>
                </a:solidFill>
                <a:latin typeface="Poppins"/>
                <a:ea typeface="Poppins"/>
                <a:cs typeface="Poppins"/>
                <a:sym typeface="Poppins"/>
              </a:rPr>
              <a:t>Ein QR-Code ist wie ein </a:t>
            </a:r>
          </a:p>
          <a:p>
            <a:pPr algn="l">
              <a:lnSpc>
                <a:spcPts val="1819"/>
              </a:lnSpc>
              <a:spcBef>
                <a:spcPct val="0"/>
              </a:spcBef>
            </a:pPr>
            <a:r>
              <a:rPr lang="en-US" sz="1299">
                <a:solidFill>
                  <a:srgbClr val="000000"/>
                </a:solidFill>
                <a:latin typeface="Poppins"/>
                <a:ea typeface="Poppins"/>
                <a:cs typeface="Poppins"/>
                <a:sym typeface="Poppins"/>
              </a:rPr>
              <a:t>geheimer Wegweiser. </a:t>
            </a:r>
          </a:p>
          <a:p>
            <a:pPr algn="l">
              <a:lnSpc>
                <a:spcPts val="1819"/>
              </a:lnSpc>
              <a:spcBef>
                <a:spcPct val="0"/>
              </a:spcBef>
            </a:pPr>
            <a:r>
              <a:rPr lang="en-US" sz="1299">
                <a:solidFill>
                  <a:srgbClr val="000000"/>
                </a:solidFill>
                <a:latin typeface="Poppins"/>
                <a:ea typeface="Poppins"/>
                <a:cs typeface="Poppins"/>
                <a:sym typeface="Poppins"/>
              </a:rPr>
              <a:t>Wenn du ihn mit der Kamera scannst, bringt er dich direkt zu </a:t>
            </a:r>
          </a:p>
          <a:p>
            <a:pPr algn="l">
              <a:lnSpc>
                <a:spcPts val="1819"/>
              </a:lnSpc>
              <a:spcBef>
                <a:spcPct val="0"/>
              </a:spcBef>
            </a:pPr>
            <a:r>
              <a:rPr lang="en-US" sz="1299">
                <a:solidFill>
                  <a:srgbClr val="000000"/>
                </a:solidFill>
                <a:latin typeface="Poppins"/>
                <a:ea typeface="Poppins"/>
                <a:cs typeface="Poppins"/>
                <a:sym typeface="Poppins"/>
              </a:rPr>
              <a:t>einer Internetseite oder Aufgabe. </a:t>
            </a:r>
          </a:p>
        </p:txBody>
      </p:sp>
      <p:sp>
        <p:nvSpPr>
          <p:cNvPr id="31" name="Freeform 31"/>
          <p:cNvSpPr/>
          <p:nvPr/>
        </p:nvSpPr>
        <p:spPr>
          <a:xfrm>
            <a:off x="767858" y="2914831"/>
            <a:ext cx="394811" cy="350943"/>
          </a:xfrm>
          <a:custGeom>
            <a:avLst/>
            <a:gdLst/>
            <a:ahLst/>
            <a:cxnLst/>
            <a:rect l="l" t="t" r="r" b="b"/>
            <a:pathLst>
              <a:path w="394811" h="350943">
                <a:moveTo>
                  <a:pt x="0" y="0"/>
                </a:moveTo>
                <a:lnTo>
                  <a:pt x="394810" y="0"/>
                </a:lnTo>
                <a:lnTo>
                  <a:pt x="394810" y="350942"/>
                </a:lnTo>
                <a:lnTo>
                  <a:pt x="0" y="35094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32" name="TextBox 32"/>
          <p:cNvSpPr txBox="1"/>
          <p:nvPr/>
        </p:nvSpPr>
        <p:spPr>
          <a:xfrm>
            <a:off x="1204591" y="2443735"/>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Was ist ein QR-Code?</a:t>
            </a:r>
          </a:p>
        </p:txBody>
      </p:sp>
      <p:sp>
        <p:nvSpPr>
          <p:cNvPr id="33" name="Freeform 33"/>
          <p:cNvSpPr/>
          <p:nvPr/>
        </p:nvSpPr>
        <p:spPr>
          <a:xfrm>
            <a:off x="756000" y="4252600"/>
            <a:ext cx="276265" cy="315896"/>
          </a:xfrm>
          <a:custGeom>
            <a:avLst/>
            <a:gdLst/>
            <a:ahLst/>
            <a:cxnLst/>
            <a:rect l="l" t="t" r="r" b="b"/>
            <a:pathLst>
              <a:path w="276265" h="315896">
                <a:moveTo>
                  <a:pt x="0" y="0"/>
                </a:moveTo>
                <a:lnTo>
                  <a:pt x="276265" y="0"/>
                </a:lnTo>
                <a:lnTo>
                  <a:pt x="276265" y="315895"/>
                </a:lnTo>
                <a:lnTo>
                  <a:pt x="0" y="3158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34" name="TextBox 34"/>
          <p:cNvSpPr txBox="1"/>
          <p:nvPr/>
        </p:nvSpPr>
        <p:spPr>
          <a:xfrm>
            <a:off x="1133167" y="4267673"/>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35" name="TextBox 35"/>
          <p:cNvSpPr txBox="1"/>
          <p:nvPr/>
        </p:nvSpPr>
        <p:spPr>
          <a:xfrm>
            <a:off x="747396" y="4616120"/>
            <a:ext cx="6130009" cy="1833880"/>
          </a:xfrm>
          <a:prstGeom prst="rect">
            <a:avLst/>
          </a:prstGeom>
        </p:spPr>
        <p:txBody>
          <a:bodyPr lIns="0" tIns="0" rIns="0" bIns="0" rtlCol="0" anchor="t">
            <a:spAutoFit/>
          </a:bodyPr>
          <a:lstStyle/>
          <a:p>
            <a:pPr marL="280671" lvl="1" indent="-140336" algn="l">
              <a:lnSpc>
                <a:spcPts val="1820"/>
              </a:lnSpc>
              <a:buAutoNum type="arabicPeriod"/>
            </a:pPr>
            <a:r>
              <a:rPr lang="en-US" sz="1300">
                <a:solidFill>
                  <a:srgbClr val="000000"/>
                </a:solidFill>
                <a:latin typeface="Poppins"/>
                <a:ea typeface="Poppins"/>
                <a:cs typeface="Poppins"/>
                <a:sym typeface="Poppins"/>
              </a:rPr>
              <a:t>Tippe auf die Kamera-App. Sie öffnet sich. </a:t>
            </a:r>
          </a:p>
          <a:p>
            <a:pPr marL="280671" lvl="1" indent="-140336" algn="l">
              <a:lnSpc>
                <a:spcPts val="1820"/>
              </a:lnSpc>
              <a:buAutoNum type="arabicPeriod"/>
            </a:pPr>
            <a:r>
              <a:rPr lang="en-US" sz="1300">
                <a:solidFill>
                  <a:srgbClr val="000000"/>
                </a:solidFill>
                <a:latin typeface="Poppins"/>
                <a:ea typeface="Poppins"/>
                <a:cs typeface="Poppins"/>
                <a:sym typeface="Poppins"/>
              </a:rPr>
              <a:t>Richte dein Tablet auf den </a:t>
            </a:r>
            <a:r>
              <a:rPr lang="en-US" sz="1300" b="1">
                <a:solidFill>
                  <a:srgbClr val="000000"/>
                </a:solidFill>
                <a:latin typeface="Poppins Bold"/>
                <a:ea typeface="Poppins Bold"/>
                <a:cs typeface="Poppins Bold"/>
                <a:sym typeface="Poppins Bold"/>
              </a:rPr>
              <a:t>QR-Code</a:t>
            </a:r>
            <a:r>
              <a:rPr lang="en-US" sz="1300">
                <a:solidFill>
                  <a:srgbClr val="000000"/>
                </a:solidFill>
                <a:latin typeface="Poppins"/>
                <a:ea typeface="Poppins"/>
                <a:cs typeface="Poppins"/>
                <a:sym typeface="Poppins"/>
              </a:rPr>
              <a:t>. </a:t>
            </a:r>
          </a:p>
          <a:p>
            <a:pPr marL="280671" lvl="1" indent="-140336" algn="l">
              <a:lnSpc>
                <a:spcPts val="1820"/>
              </a:lnSpc>
              <a:buAutoNum type="arabicPeriod"/>
            </a:pPr>
            <a:r>
              <a:rPr lang="en-US" sz="1300">
                <a:solidFill>
                  <a:srgbClr val="000000"/>
                </a:solidFill>
                <a:latin typeface="Poppins"/>
                <a:ea typeface="Poppins"/>
                <a:cs typeface="Poppins"/>
                <a:sym typeface="Poppins"/>
              </a:rPr>
              <a:t>Warte, bis ein gelb markierter </a:t>
            </a:r>
            <a:r>
              <a:rPr lang="en-US" sz="1300" b="1">
                <a:solidFill>
                  <a:srgbClr val="000000"/>
                </a:solidFill>
                <a:latin typeface="Poppins Bold"/>
                <a:ea typeface="Poppins Bold"/>
                <a:cs typeface="Poppins Bold"/>
                <a:sym typeface="Poppins Bold"/>
              </a:rPr>
              <a:t>Link</a:t>
            </a:r>
            <a:r>
              <a:rPr lang="en-US" sz="1300">
                <a:solidFill>
                  <a:srgbClr val="000000"/>
                </a:solidFill>
                <a:latin typeface="Poppins"/>
                <a:ea typeface="Poppins"/>
                <a:cs typeface="Poppins"/>
                <a:sym typeface="Poppins"/>
              </a:rPr>
              <a:t> erscheint. </a:t>
            </a:r>
          </a:p>
          <a:p>
            <a:pPr marL="280671" lvl="1" indent="-140336" algn="l">
              <a:lnSpc>
                <a:spcPts val="1820"/>
              </a:lnSpc>
              <a:buAutoNum type="arabicPeriod"/>
            </a:pPr>
            <a:r>
              <a:rPr lang="en-US" sz="1300">
                <a:solidFill>
                  <a:srgbClr val="000000"/>
                </a:solidFill>
                <a:latin typeface="Poppins"/>
                <a:ea typeface="Poppins"/>
                <a:cs typeface="Poppins"/>
                <a:sym typeface="Poppins"/>
              </a:rPr>
              <a:t>Tippe auf diesen Link. Die gesuchte </a:t>
            </a:r>
          </a:p>
          <a:p>
            <a:pPr algn="l">
              <a:lnSpc>
                <a:spcPts val="1820"/>
              </a:lnSpc>
            </a:pPr>
            <a:r>
              <a:rPr lang="en-US" sz="1300">
                <a:solidFill>
                  <a:srgbClr val="000000"/>
                </a:solidFill>
                <a:latin typeface="Poppins"/>
                <a:ea typeface="Poppins"/>
                <a:cs typeface="Poppins"/>
                <a:sym typeface="Poppins"/>
              </a:rPr>
              <a:t>       Internetseite erscheint. </a:t>
            </a:r>
          </a:p>
          <a:p>
            <a:pPr algn="l">
              <a:lnSpc>
                <a:spcPts val="1820"/>
              </a:lnSpc>
              <a:spcBef>
                <a:spcPct val="0"/>
              </a:spcBef>
            </a:pPr>
            <a:endParaRPr lang="en-US" sz="1300">
              <a:solidFill>
                <a:srgbClr val="000000"/>
              </a:solidFill>
              <a:latin typeface="Poppins"/>
              <a:ea typeface="Poppins"/>
              <a:cs typeface="Poppins"/>
              <a:sym typeface="Poppins"/>
            </a:endParaRPr>
          </a:p>
          <a:p>
            <a:pPr algn="l">
              <a:lnSpc>
                <a:spcPts val="1820"/>
              </a:lnSpc>
              <a:spcBef>
                <a:spcPct val="0"/>
              </a:spcBef>
            </a:pPr>
            <a:endParaRPr lang="en-US" sz="1300">
              <a:solidFill>
                <a:srgbClr val="000000"/>
              </a:solidFill>
              <a:latin typeface="Poppins"/>
              <a:ea typeface="Poppins"/>
              <a:cs typeface="Poppins"/>
              <a:sym typeface="Poppins"/>
            </a:endParaRPr>
          </a:p>
          <a:p>
            <a:pPr algn="l">
              <a:lnSpc>
                <a:spcPts val="1820"/>
              </a:lnSpc>
              <a:spcBef>
                <a:spcPct val="0"/>
              </a:spcBef>
            </a:pPr>
            <a:endParaRPr lang="en-US" sz="1300">
              <a:solidFill>
                <a:srgbClr val="000000"/>
              </a:solidFill>
              <a:latin typeface="Poppins"/>
              <a:ea typeface="Poppins"/>
              <a:cs typeface="Poppins"/>
              <a:sym typeface="Poppins"/>
            </a:endParaRPr>
          </a:p>
        </p:txBody>
      </p:sp>
      <p:sp>
        <p:nvSpPr>
          <p:cNvPr id="36" name="Freeform 36"/>
          <p:cNvSpPr/>
          <p:nvPr/>
        </p:nvSpPr>
        <p:spPr>
          <a:xfrm>
            <a:off x="767858" y="5924133"/>
            <a:ext cx="335538" cy="335538"/>
          </a:xfrm>
          <a:custGeom>
            <a:avLst/>
            <a:gdLst/>
            <a:ahLst/>
            <a:cxnLst/>
            <a:rect l="l" t="t" r="r" b="b"/>
            <a:pathLst>
              <a:path w="335538" h="335538">
                <a:moveTo>
                  <a:pt x="0" y="0"/>
                </a:moveTo>
                <a:lnTo>
                  <a:pt x="335537" y="0"/>
                </a:lnTo>
                <a:lnTo>
                  <a:pt x="335537" y="335538"/>
                </a:lnTo>
                <a:lnTo>
                  <a:pt x="0" y="33553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37" name="TextBox 37"/>
          <p:cNvSpPr txBox="1"/>
          <p:nvPr/>
        </p:nvSpPr>
        <p:spPr>
          <a:xfrm>
            <a:off x="1223346" y="5949028"/>
            <a:ext cx="5744969"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38" name="TextBox 38"/>
          <p:cNvSpPr txBox="1"/>
          <p:nvPr/>
        </p:nvSpPr>
        <p:spPr>
          <a:xfrm>
            <a:off x="793740" y="6090903"/>
            <a:ext cx="4475136" cy="1376680"/>
          </a:xfrm>
          <a:prstGeom prst="rect">
            <a:avLst/>
          </a:prstGeom>
        </p:spPr>
        <p:txBody>
          <a:bodyPr lIns="0" tIns="0" rIns="0" bIns="0" rtlCol="0" anchor="t">
            <a:spAutoFit/>
          </a:bodyPr>
          <a:lstStyle/>
          <a:p>
            <a:pPr algn="l">
              <a:lnSpc>
                <a:spcPts val="1820"/>
              </a:lnSpc>
            </a:pPr>
            <a:endParaRPr/>
          </a:p>
          <a:p>
            <a:pPr algn="l">
              <a:lnSpc>
                <a:spcPts val="1820"/>
              </a:lnSpc>
            </a:pPr>
            <a:r>
              <a:rPr lang="en-US" sz="1300">
                <a:solidFill>
                  <a:srgbClr val="000000"/>
                </a:solidFill>
                <a:latin typeface="Poppins"/>
                <a:ea typeface="Poppins"/>
                <a:cs typeface="Poppins"/>
                <a:sym typeface="Poppins"/>
              </a:rPr>
              <a:t>Scanne den QR-Code oben auf der Seite ein.</a:t>
            </a:r>
          </a:p>
          <a:p>
            <a:pPr algn="l">
              <a:lnSpc>
                <a:spcPts val="1820"/>
              </a:lnSpc>
            </a:pPr>
            <a:endParaRPr lang="en-US" sz="1300">
              <a:solidFill>
                <a:srgbClr val="000000"/>
              </a:solidFill>
              <a:latin typeface="Poppins"/>
              <a:ea typeface="Poppins"/>
              <a:cs typeface="Poppins"/>
              <a:sym typeface="Poppins"/>
            </a:endParaRPr>
          </a:p>
          <a:p>
            <a:pPr algn="l">
              <a:lnSpc>
                <a:spcPts val="1820"/>
              </a:lnSpc>
            </a:pPr>
            <a:r>
              <a:rPr lang="en-US" sz="1300">
                <a:solidFill>
                  <a:srgbClr val="000000"/>
                </a:solidFill>
                <a:latin typeface="Poppins"/>
                <a:ea typeface="Poppins"/>
                <a:cs typeface="Poppins"/>
                <a:sym typeface="Poppins"/>
              </a:rPr>
              <a:t>Lies den Text über den Mars genau durch.</a:t>
            </a:r>
          </a:p>
          <a:p>
            <a:pPr algn="l">
              <a:lnSpc>
                <a:spcPts val="1820"/>
              </a:lnSpc>
            </a:pPr>
            <a:endParaRPr lang="en-US" sz="1300">
              <a:solidFill>
                <a:srgbClr val="000000"/>
              </a:solidFill>
              <a:latin typeface="Poppins"/>
              <a:ea typeface="Poppins"/>
              <a:cs typeface="Poppins"/>
              <a:sym typeface="Poppins"/>
            </a:endParaRPr>
          </a:p>
          <a:p>
            <a:pPr algn="l">
              <a:lnSpc>
                <a:spcPts val="1820"/>
              </a:lnSpc>
              <a:spcBef>
                <a:spcPct val="0"/>
              </a:spcBef>
            </a:pPr>
            <a:r>
              <a:rPr lang="en-US" sz="1300">
                <a:solidFill>
                  <a:srgbClr val="000000"/>
                </a:solidFill>
                <a:latin typeface="Poppins"/>
                <a:ea typeface="Poppins"/>
                <a:cs typeface="Poppins"/>
                <a:sym typeface="Poppins"/>
              </a:rPr>
              <a:t>Schreibe die wichtigsten Infos in Stichpunkten auf. </a:t>
            </a:r>
          </a:p>
        </p:txBody>
      </p:sp>
      <p:sp>
        <p:nvSpPr>
          <p:cNvPr id="39" name="AutoShape 39"/>
          <p:cNvSpPr/>
          <p:nvPr/>
        </p:nvSpPr>
        <p:spPr>
          <a:xfrm>
            <a:off x="3452878" y="8076518"/>
            <a:ext cx="3249813" cy="0"/>
          </a:xfrm>
          <a:prstGeom prst="line">
            <a:avLst/>
          </a:prstGeom>
          <a:ln w="9525" cap="flat">
            <a:solidFill>
              <a:srgbClr val="000000"/>
            </a:solidFill>
            <a:prstDash val="solid"/>
            <a:headEnd type="none" w="sm" len="sm"/>
            <a:tailEnd type="none" w="sm" len="sm"/>
          </a:ln>
        </p:spPr>
        <p:txBody>
          <a:bodyPr/>
          <a:lstStyle/>
          <a:p>
            <a:endParaRPr lang="de-DE"/>
          </a:p>
        </p:txBody>
      </p:sp>
      <p:sp>
        <p:nvSpPr>
          <p:cNvPr id="40" name="AutoShape 40"/>
          <p:cNvSpPr/>
          <p:nvPr/>
        </p:nvSpPr>
        <p:spPr>
          <a:xfrm>
            <a:off x="3452878" y="8447993"/>
            <a:ext cx="3249813" cy="0"/>
          </a:xfrm>
          <a:prstGeom prst="line">
            <a:avLst/>
          </a:prstGeom>
          <a:ln w="9525" cap="flat">
            <a:solidFill>
              <a:srgbClr val="000000"/>
            </a:solidFill>
            <a:prstDash val="solid"/>
            <a:headEnd type="none" w="sm" len="sm"/>
            <a:tailEnd type="none" w="sm" len="sm"/>
          </a:ln>
        </p:spPr>
        <p:txBody>
          <a:bodyPr/>
          <a:lstStyle/>
          <a:p>
            <a:endParaRPr lang="de-DE"/>
          </a:p>
        </p:txBody>
      </p:sp>
      <p:sp>
        <p:nvSpPr>
          <p:cNvPr id="41" name="AutoShape 41"/>
          <p:cNvSpPr/>
          <p:nvPr/>
        </p:nvSpPr>
        <p:spPr>
          <a:xfrm>
            <a:off x="3408499" y="8819468"/>
            <a:ext cx="3249813" cy="0"/>
          </a:xfrm>
          <a:prstGeom prst="line">
            <a:avLst/>
          </a:prstGeom>
          <a:ln w="9525" cap="flat">
            <a:solidFill>
              <a:srgbClr val="000000"/>
            </a:solidFill>
            <a:prstDash val="solid"/>
            <a:headEnd type="none" w="sm" len="sm"/>
            <a:tailEnd type="none" w="sm" len="sm"/>
          </a:ln>
        </p:spPr>
        <p:txBody>
          <a:bodyPr/>
          <a:lstStyle/>
          <a:p>
            <a:endParaRPr lang="de-DE"/>
          </a:p>
        </p:txBody>
      </p:sp>
      <p:sp>
        <p:nvSpPr>
          <p:cNvPr id="42" name="AutoShape 42"/>
          <p:cNvSpPr/>
          <p:nvPr/>
        </p:nvSpPr>
        <p:spPr>
          <a:xfrm>
            <a:off x="3408499" y="9190943"/>
            <a:ext cx="3249813" cy="0"/>
          </a:xfrm>
          <a:prstGeom prst="line">
            <a:avLst/>
          </a:prstGeom>
          <a:ln w="9525" cap="flat">
            <a:solidFill>
              <a:srgbClr val="000000"/>
            </a:solidFill>
            <a:prstDash val="solid"/>
            <a:headEnd type="none" w="sm" len="sm"/>
            <a:tailEnd type="none" w="sm" len="sm"/>
          </a:ln>
        </p:spPr>
        <p:txBody>
          <a:bodyPr/>
          <a:lstStyle/>
          <a:p>
            <a:endParaRPr lang="de-DE"/>
          </a:p>
        </p:txBody>
      </p:sp>
      <p:grpSp>
        <p:nvGrpSpPr>
          <p:cNvPr id="43" name="Group 43"/>
          <p:cNvGrpSpPr/>
          <p:nvPr/>
        </p:nvGrpSpPr>
        <p:grpSpPr>
          <a:xfrm>
            <a:off x="3144955" y="7600933"/>
            <a:ext cx="3734799" cy="1792568"/>
            <a:chOff x="0" y="0"/>
            <a:chExt cx="1700765" cy="816306"/>
          </a:xfrm>
        </p:grpSpPr>
        <p:sp>
          <p:nvSpPr>
            <p:cNvPr id="44" name="Freeform 44"/>
            <p:cNvSpPr/>
            <p:nvPr/>
          </p:nvSpPr>
          <p:spPr>
            <a:xfrm>
              <a:off x="0" y="0"/>
              <a:ext cx="1700766" cy="816306"/>
            </a:xfrm>
            <a:custGeom>
              <a:avLst/>
              <a:gdLst/>
              <a:ahLst/>
              <a:cxnLst/>
              <a:rect l="l" t="t" r="r" b="b"/>
              <a:pathLst>
                <a:path w="1700766" h="816306">
                  <a:moveTo>
                    <a:pt x="41458" y="0"/>
                  </a:moveTo>
                  <a:lnTo>
                    <a:pt x="1659307" y="0"/>
                  </a:lnTo>
                  <a:cubicBezTo>
                    <a:pt x="1670303" y="0"/>
                    <a:pt x="1680848" y="4368"/>
                    <a:pt x="1688623" y="12143"/>
                  </a:cubicBezTo>
                  <a:cubicBezTo>
                    <a:pt x="1696398" y="19918"/>
                    <a:pt x="1700766" y="30463"/>
                    <a:pt x="1700766" y="41458"/>
                  </a:cubicBezTo>
                  <a:lnTo>
                    <a:pt x="1700766" y="774847"/>
                  </a:lnTo>
                  <a:cubicBezTo>
                    <a:pt x="1700766" y="785843"/>
                    <a:pt x="1696398" y="796388"/>
                    <a:pt x="1688623" y="804163"/>
                  </a:cubicBezTo>
                  <a:cubicBezTo>
                    <a:pt x="1680848" y="811938"/>
                    <a:pt x="1670303" y="816306"/>
                    <a:pt x="1659307" y="816306"/>
                  </a:cubicBezTo>
                  <a:lnTo>
                    <a:pt x="41458" y="816306"/>
                  </a:lnTo>
                  <a:cubicBezTo>
                    <a:pt x="30463" y="816306"/>
                    <a:pt x="19918" y="811938"/>
                    <a:pt x="12143" y="804163"/>
                  </a:cubicBezTo>
                  <a:cubicBezTo>
                    <a:pt x="4368" y="796388"/>
                    <a:pt x="0" y="785843"/>
                    <a:pt x="0" y="774847"/>
                  </a:cubicBezTo>
                  <a:lnTo>
                    <a:pt x="0" y="41458"/>
                  </a:lnTo>
                  <a:cubicBezTo>
                    <a:pt x="0" y="30463"/>
                    <a:pt x="4368" y="19918"/>
                    <a:pt x="12143" y="12143"/>
                  </a:cubicBezTo>
                  <a:cubicBezTo>
                    <a:pt x="19918" y="4368"/>
                    <a:pt x="30463" y="0"/>
                    <a:pt x="41458"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45" name="TextBox 45"/>
            <p:cNvSpPr txBox="1"/>
            <p:nvPr/>
          </p:nvSpPr>
          <p:spPr>
            <a:xfrm>
              <a:off x="0" y="-38100"/>
              <a:ext cx="1700765" cy="854406"/>
            </a:xfrm>
            <a:prstGeom prst="rect">
              <a:avLst/>
            </a:prstGeom>
          </p:spPr>
          <p:txBody>
            <a:bodyPr lIns="39396" tIns="39396" rIns="39396" bIns="39396" rtlCol="0" anchor="ctr"/>
            <a:lstStyle/>
            <a:p>
              <a:pPr algn="just">
                <a:lnSpc>
                  <a:spcPts val="1820"/>
                </a:lnSpc>
              </a:pPr>
              <a:endParaRPr/>
            </a:p>
          </p:txBody>
        </p:sp>
      </p:grpSp>
      <p:sp>
        <p:nvSpPr>
          <p:cNvPr id="46" name="TextBox 46"/>
          <p:cNvSpPr txBox="1"/>
          <p:nvPr/>
        </p:nvSpPr>
        <p:spPr>
          <a:xfrm>
            <a:off x="1717624" y="7605188"/>
            <a:ext cx="3734799" cy="259715"/>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Poppins"/>
                <a:ea typeface="Poppins"/>
                <a:cs typeface="Poppins"/>
                <a:sym typeface="Poppins"/>
              </a:rPr>
              <a:t>Mars:</a:t>
            </a:r>
          </a:p>
        </p:txBody>
      </p:sp>
      <p:sp>
        <p:nvSpPr>
          <p:cNvPr id="47" name="Freeform 47"/>
          <p:cNvSpPr/>
          <p:nvPr/>
        </p:nvSpPr>
        <p:spPr>
          <a:xfrm>
            <a:off x="6437066" y="7652813"/>
            <a:ext cx="354128" cy="283303"/>
          </a:xfrm>
          <a:custGeom>
            <a:avLst/>
            <a:gdLst/>
            <a:ahLst/>
            <a:cxnLst/>
            <a:rect l="l" t="t" r="r" b="b"/>
            <a:pathLst>
              <a:path w="354128" h="283303">
                <a:moveTo>
                  <a:pt x="0" y="0"/>
                </a:moveTo>
                <a:lnTo>
                  <a:pt x="354128" y="0"/>
                </a:lnTo>
                <a:lnTo>
                  <a:pt x="354128" y="283303"/>
                </a:lnTo>
                <a:lnTo>
                  <a:pt x="0" y="2833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grpSp>
        <p:nvGrpSpPr>
          <p:cNvPr id="48" name="Group 48"/>
          <p:cNvGrpSpPr/>
          <p:nvPr/>
        </p:nvGrpSpPr>
        <p:grpSpPr>
          <a:xfrm>
            <a:off x="667791" y="7553308"/>
            <a:ext cx="2019422" cy="1840193"/>
            <a:chOff x="0" y="0"/>
            <a:chExt cx="919611" cy="837993"/>
          </a:xfrm>
        </p:grpSpPr>
        <p:sp>
          <p:nvSpPr>
            <p:cNvPr id="49" name="Freeform 49"/>
            <p:cNvSpPr/>
            <p:nvPr/>
          </p:nvSpPr>
          <p:spPr>
            <a:xfrm>
              <a:off x="0" y="0"/>
              <a:ext cx="919611" cy="837993"/>
            </a:xfrm>
            <a:custGeom>
              <a:avLst/>
              <a:gdLst/>
              <a:ahLst/>
              <a:cxnLst/>
              <a:rect l="l" t="t" r="r" b="b"/>
              <a:pathLst>
                <a:path w="919611" h="837993">
                  <a:moveTo>
                    <a:pt x="76675" y="0"/>
                  </a:moveTo>
                  <a:lnTo>
                    <a:pt x="842937" y="0"/>
                  </a:lnTo>
                  <a:cubicBezTo>
                    <a:pt x="885283" y="0"/>
                    <a:pt x="919611" y="34328"/>
                    <a:pt x="919611" y="76675"/>
                  </a:cubicBezTo>
                  <a:lnTo>
                    <a:pt x="919611" y="761319"/>
                  </a:lnTo>
                  <a:cubicBezTo>
                    <a:pt x="919611" y="803665"/>
                    <a:pt x="885283" y="837993"/>
                    <a:pt x="842937" y="837993"/>
                  </a:cubicBezTo>
                  <a:lnTo>
                    <a:pt x="76675" y="837993"/>
                  </a:lnTo>
                  <a:cubicBezTo>
                    <a:pt x="34328" y="837993"/>
                    <a:pt x="0" y="803665"/>
                    <a:pt x="0" y="761319"/>
                  </a:cubicBezTo>
                  <a:lnTo>
                    <a:pt x="0" y="76675"/>
                  </a:lnTo>
                  <a:cubicBezTo>
                    <a:pt x="0" y="34328"/>
                    <a:pt x="34328" y="0"/>
                    <a:pt x="76675" y="0"/>
                  </a:cubicBezTo>
                  <a:close/>
                </a:path>
              </a:pathLst>
            </a:custGeom>
            <a:solidFill>
              <a:srgbClr val="FFFFFF"/>
            </a:solidFill>
            <a:ln w="9525" cap="sq">
              <a:solidFill>
                <a:srgbClr val="000000"/>
              </a:solidFill>
              <a:prstDash val="solid"/>
              <a:miter/>
            </a:ln>
          </p:spPr>
          <p:txBody>
            <a:bodyPr/>
            <a:lstStyle/>
            <a:p>
              <a:endParaRPr lang="de-DE"/>
            </a:p>
          </p:txBody>
        </p:sp>
        <p:sp>
          <p:nvSpPr>
            <p:cNvPr id="50" name="TextBox 50"/>
            <p:cNvSpPr txBox="1"/>
            <p:nvPr/>
          </p:nvSpPr>
          <p:spPr>
            <a:xfrm>
              <a:off x="0" y="-28575"/>
              <a:ext cx="919611" cy="866568"/>
            </a:xfrm>
            <a:prstGeom prst="rect">
              <a:avLst/>
            </a:prstGeom>
          </p:spPr>
          <p:txBody>
            <a:bodyPr lIns="39396" tIns="39396" rIns="39396" bIns="39396" rtlCol="0" anchor="ctr"/>
            <a:lstStyle/>
            <a:p>
              <a:pPr algn="ctr">
                <a:lnSpc>
                  <a:spcPts val="1680"/>
                </a:lnSpc>
              </a:pPr>
              <a:r>
                <a:rPr lang="en-US" sz="1200">
                  <a:solidFill>
                    <a:srgbClr val="000000"/>
                  </a:solidFill>
                  <a:latin typeface="Poppins"/>
                  <a:ea typeface="Poppins"/>
                  <a:cs typeface="Poppins"/>
                  <a:sym typeface="Poppins"/>
                </a:rPr>
                <a:t>Achte darauf, dass </a:t>
              </a:r>
            </a:p>
            <a:p>
              <a:pPr algn="ctr">
                <a:lnSpc>
                  <a:spcPts val="1680"/>
                </a:lnSpc>
              </a:pPr>
              <a:r>
                <a:rPr lang="en-US" sz="1200">
                  <a:solidFill>
                    <a:srgbClr val="000000"/>
                  </a:solidFill>
                  <a:latin typeface="Poppins"/>
                  <a:ea typeface="Poppins"/>
                  <a:cs typeface="Poppins"/>
                  <a:sym typeface="Poppins"/>
                </a:rPr>
                <a:t> du immer nur einen </a:t>
              </a:r>
              <a:r>
                <a:rPr lang="en-US" sz="1200" b="1">
                  <a:solidFill>
                    <a:srgbClr val="000000"/>
                  </a:solidFill>
                  <a:latin typeface="Poppins Bold"/>
                  <a:ea typeface="Poppins Bold"/>
                  <a:cs typeface="Poppins Bold"/>
                  <a:sym typeface="Poppins Bold"/>
                </a:rPr>
                <a:t>QR-Code</a:t>
              </a:r>
              <a:r>
                <a:rPr lang="en-US" sz="1200">
                  <a:solidFill>
                    <a:srgbClr val="000000"/>
                  </a:solidFill>
                  <a:latin typeface="Poppins"/>
                  <a:ea typeface="Poppins"/>
                  <a:cs typeface="Poppins"/>
                  <a:sym typeface="Poppins"/>
                </a:rPr>
                <a:t> scannst und die anderen QR-Codes in der Nähe abdeckst, so dass dein Gerät den richtigen Code erkennen kann.</a:t>
              </a:r>
            </a:p>
          </p:txBody>
        </p:sp>
      </p:grpSp>
      <p:sp>
        <p:nvSpPr>
          <p:cNvPr id="51" name="Freeform 51"/>
          <p:cNvSpPr/>
          <p:nvPr/>
        </p:nvSpPr>
        <p:spPr>
          <a:xfrm rot="545730">
            <a:off x="2356538" y="8794216"/>
            <a:ext cx="795210" cy="660182"/>
          </a:xfrm>
          <a:custGeom>
            <a:avLst/>
            <a:gdLst/>
            <a:ahLst/>
            <a:cxnLst/>
            <a:rect l="l" t="t" r="r" b="b"/>
            <a:pathLst>
              <a:path w="795210" h="660182">
                <a:moveTo>
                  <a:pt x="0" y="0"/>
                </a:moveTo>
                <a:lnTo>
                  <a:pt x="795210" y="0"/>
                </a:lnTo>
                <a:lnTo>
                  <a:pt x="795210" y="660182"/>
                </a:lnTo>
                <a:lnTo>
                  <a:pt x="0" y="660182"/>
                </a:lnTo>
                <a:lnTo>
                  <a:pt x="0" y="0"/>
                </a:lnTo>
                <a:close/>
              </a:path>
            </a:pathLst>
          </a:custGeom>
          <a:blipFill>
            <a:blip r:embed="rId16"/>
            <a:stretch>
              <a:fillRect t="-4956" b="-4956"/>
            </a:stretch>
          </a:blipFill>
        </p:spPr>
        <p:txBody>
          <a:bodyPr/>
          <a:lstStyle/>
          <a:p>
            <a:endParaRPr lang="de-DE"/>
          </a:p>
        </p:txBody>
      </p:sp>
      <p:grpSp>
        <p:nvGrpSpPr>
          <p:cNvPr id="52" name="Group 52"/>
          <p:cNvGrpSpPr/>
          <p:nvPr/>
        </p:nvGrpSpPr>
        <p:grpSpPr>
          <a:xfrm>
            <a:off x="5486643" y="6009858"/>
            <a:ext cx="264278" cy="228599"/>
            <a:chOff x="0" y="0"/>
            <a:chExt cx="88337" cy="76411"/>
          </a:xfrm>
        </p:grpSpPr>
        <p:sp>
          <p:nvSpPr>
            <p:cNvPr id="53" name="Freeform 53"/>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4" name="TextBox 54"/>
            <p:cNvSpPr txBox="1"/>
            <p:nvPr/>
          </p:nvSpPr>
          <p:spPr>
            <a:xfrm>
              <a:off x="0" y="-47625"/>
              <a:ext cx="88337" cy="124036"/>
            </a:xfrm>
            <a:prstGeom prst="rect">
              <a:avLst/>
            </a:prstGeom>
          </p:spPr>
          <p:txBody>
            <a:bodyPr lIns="53671" tIns="53671" rIns="53671" bIns="53671" rtlCol="0" anchor="ctr"/>
            <a:lstStyle/>
            <a:p>
              <a:pPr algn="ctr">
                <a:lnSpc>
                  <a:spcPts val="1959"/>
                </a:lnSpc>
              </a:pPr>
              <a:endParaRPr/>
            </a:p>
          </p:txBody>
        </p:sp>
      </p:grpSp>
      <p:sp>
        <p:nvSpPr>
          <p:cNvPr id="55" name="Freeform 55"/>
          <p:cNvSpPr/>
          <p:nvPr/>
        </p:nvSpPr>
        <p:spPr>
          <a:xfrm>
            <a:off x="2756836" y="1283243"/>
            <a:ext cx="1343162" cy="1178456"/>
          </a:xfrm>
          <a:custGeom>
            <a:avLst/>
            <a:gdLst/>
            <a:ahLst/>
            <a:cxnLst/>
            <a:rect l="l" t="t" r="r" b="b"/>
            <a:pathLst>
              <a:path w="1343162" h="1178456">
                <a:moveTo>
                  <a:pt x="0" y="0"/>
                </a:moveTo>
                <a:lnTo>
                  <a:pt x="1343162" y="0"/>
                </a:lnTo>
                <a:lnTo>
                  <a:pt x="1343162" y="1178456"/>
                </a:lnTo>
                <a:lnTo>
                  <a:pt x="0" y="117845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56" name="TextBox 56"/>
          <p:cNvSpPr txBox="1"/>
          <p:nvPr/>
        </p:nvSpPr>
        <p:spPr>
          <a:xfrm>
            <a:off x="2756836" y="1568205"/>
            <a:ext cx="1335101" cy="3365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Wie geht denn</a:t>
            </a:r>
          </a:p>
          <a:p>
            <a:pPr algn="ctr">
              <a:lnSpc>
                <a:spcPts val="1399"/>
              </a:lnSpc>
              <a:spcBef>
                <a:spcPct val="0"/>
              </a:spcBef>
            </a:pPr>
            <a:r>
              <a:rPr lang="en-US" sz="999">
                <a:solidFill>
                  <a:srgbClr val="000000"/>
                </a:solidFill>
                <a:latin typeface="Poppins"/>
                <a:ea typeface="Poppins"/>
                <a:cs typeface="Poppins"/>
                <a:sym typeface="Poppins"/>
              </a:rPr>
              <a:t> das?</a:t>
            </a:r>
          </a:p>
        </p:txBody>
      </p:sp>
      <p:grpSp>
        <p:nvGrpSpPr>
          <p:cNvPr id="57" name="Group 57"/>
          <p:cNvGrpSpPr/>
          <p:nvPr/>
        </p:nvGrpSpPr>
        <p:grpSpPr>
          <a:xfrm>
            <a:off x="5500782" y="7251214"/>
            <a:ext cx="250139" cy="216369"/>
            <a:chOff x="0" y="0"/>
            <a:chExt cx="88337" cy="76411"/>
          </a:xfrm>
        </p:grpSpPr>
        <p:sp>
          <p:nvSpPr>
            <p:cNvPr id="58" name="Freeform 58"/>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9" name="TextBox 59"/>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60" name="Group 60"/>
          <p:cNvGrpSpPr/>
          <p:nvPr/>
        </p:nvGrpSpPr>
        <p:grpSpPr>
          <a:xfrm>
            <a:off x="5500782" y="6349583"/>
            <a:ext cx="250139" cy="216369"/>
            <a:chOff x="0" y="0"/>
            <a:chExt cx="88337" cy="76411"/>
          </a:xfrm>
        </p:grpSpPr>
        <p:sp>
          <p:nvSpPr>
            <p:cNvPr id="61" name="Freeform 61"/>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62" name="TextBox 62"/>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63" name="Freeform 63"/>
          <p:cNvSpPr/>
          <p:nvPr/>
        </p:nvSpPr>
        <p:spPr>
          <a:xfrm>
            <a:off x="5527214" y="6058331"/>
            <a:ext cx="193324" cy="167950"/>
          </a:xfrm>
          <a:custGeom>
            <a:avLst/>
            <a:gdLst/>
            <a:ahLst/>
            <a:cxnLst/>
            <a:rect l="l" t="t" r="r" b="b"/>
            <a:pathLst>
              <a:path w="193324" h="167950">
                <a:moveTo>
                  <a:pt x="0" y="0"/>
                </a:moveTo>
                <a:lnTo>
                  <a:pt x="193324" y="0"/>
                </a:lnTo>
                <a:lnTo>
                  <a:pt x="193324" y="167951"/>
                </a:lnTo>
                <a:lnTo>
                  <a:pt x="0" y="167951"/>
                </a:lnTo>
                <a:lnTo>
                  <a:pt x="0" y="0"/>
                </a:lnTo>
                <a:close/>
              </a:path>
            </a:pathLst>
          </a:custGeom>
          <a:blipFill>
            <a:blip r:embed="rId17"/>
            <a:stretch>
              <a:fillRect/>
            </a:stretch>
          </a:blipFill>
        </p:spPr>
        <p:txBody>
          <a:bodyPr/>
          <a:lstStyle/>
          <a:p>
            <a:endParaRPr lang="de-DE"/>
          </a:p>
        </p:txBody>
      </p:sp>
      <p:grpSp>
        <p:nvGrpSpPr>
          <p:cNvPr id="64" name="Group 64"/>
          <p:cNvGrpSpPr/>
          <p:nvPr/>
        </p:nvGrpSpPr>
        <p:grpSpPr>
          <a:xfrm>
            <a:off x="5500782" y="6798293"/>
            <a:ext cx="250139" cy="216369"/>
            <a:chOff x="0" y="0"/>
            <a:chExt cx="88337" cy="76411"/>
          </a:xfrm>
        </p:grpSpPr>
        <p:sp>
          <p:nvSpPr>
            <p:cNvPr id="65" name="Freeform 65"/>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66" name="TextBox 66"/>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67" name="Freeform 67"/>
          <p:cNvSpPr/>
          <p:nvPr/>
        </p:nvSpPr>
        <p:spPr>
          <a:xfrm>
            <a:off x="756000" y="2405037"/>
            <a:ext cx="363145" cy="363145"/>
          </a:xfrm>
          <a:custGeom>
            <a:avLst/>
            <a:gdLst/>
            <a:ahLst/>
            <a:cxnLst/>
            <a:rect l="l" t="t" r="r" b="b"/>
            <a:pathLst>
              <a:path w="363145" h="363145">
                <a:moveTo>
                  <a:pt x="0" y="0"/>
                </a:moveTo>
                <a:lnTo>
                  <a:pt x="363145" y="0"/>
                </a:lnTo>
                <a:lnTo>
                  <a:pt x="363145" y="363145"/>
                </a:lnTo>
                <a:lnTo>
                  <a:pt x="0" y="36314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grpSp>
        <p:nvGrpSpPr>
          <p:cNvPr id="68" name="Group 68"/>
          <p:cNvGrpSpPr/>
          <p:nvPr/>
        </p:nvGrpSpPr>
        <p:grpSpPr>
          <a:xfrm>
            <a:off x="726803" y="9479226"/>
            <a:ext cx="3491344" cy="510160"/>
            <a:chOff x="0" y="0"/>
            <a:chExt cx="1251219" cy="182830"/>
          </a:xfrm>
        </p:grpSpPr>
        <p:sp>
          <p:nvSpPr>
            <p:cNvPr id="69" name="Freeform 69"/>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70" name="TextBox 70"/>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71" name="TextBox 71"/>
          <p:cNvSpPr txBox="1"/>
          <p:nvPr/>
        </p:nvSpPr>
        <p:spPr>
          <a:xfrm>
            <a:off x="-421311" y="9609727"/>
            <a:ext cx="6247962" cy="2006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72" name="Freeform 72"/>
          <p:cNvSpPr/>
          <p:nvPr/>
        </p:nvSpPr>
        <p:spPr>
          <a:xfrm>
            <a:off x="811034" y="9558084"/>
            <a:ext cx="402407" cy="342046"/>
          </a:xfrm>
          <a:custGeom>
            <a:avLst/>
            <a:gdLst/>
            <a:ahLst/>
            <a:cxnLst/>
            <a:rect l="l" t="t" r="r" b="b"/>
            <a:pathLst>
              <a:path w="402407" h="342046">
                <a:moveTo>
                  <a:pt x="0" y="0"/>
                </a:moveTo>
                <a:lnTo>
                  <a:pt x="402407" y="0"/>
                </a:lnTo>
                <a:lnTo>
                  <a:pt x="402407" y="342046"/>
                </a:lnTo>
                <a:lnTo>
                  <a:pt x="0" y="342046"/>
                </a:lnTo>
                <a:lnTo>
                  <a:pt x="0" y="0"/>
                </a:lnTo>
                <a:close/>
              </a:path>
            </a:pathLst>
          </a:custGeom>
          <a:blipFill>
            <a:blip r:embed="rId20"/>
            <a:stretch>
              <a:fillRect/>
            </a:stretch>
          </a:blipFill>
        </p:spPr>
        <p:txBody>
          <a:bodyPr/>
          <a:lstStyle/>
          <a:p>
            <a:endParaRPr lang="de-D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65415" y="10135545"/>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2"/>
            <a:stretch>
              <a:fillRect/>
            </a:stretch>
          </a:blipFill>
        </p:spPr>
        <p:txBody>
          <a:bodyPr/>
          <a:lstStyle/>
          <a:p>
            <a:endParaRPr lang="de-DE"/>
          </a:p>
        </p:txBody>
      </p:sp>
      <p:grpSp>
        <p:nvGrpSpPr>
          <p:cNvPr id="3" name="Group 3"/>
          <p:cNvGrpSpPr/>
          <p:nvPr/>
        </p:nvGrpSpPr>
        <p:grpSpPr>
          <a:xfrm>
            <a:off x="443530" y="351256"/>
            <a:ext cx="6782088" cy="9695907"/>
            <a:chOff x="0" y="0"/>
            <a:chExt cx="2430547" cy="3474794"/>
          </a:xfrm>
        </p:grpSpPr>
        <p:sp>
          <p:nvSpPr>
            <p:cNvPr id="4" name="Freeform 4"/>
            <p:cNvSpPr/>
            <p:nvPr/>
          </p:nvSpPr>
          <p:spPr>
            <a:xfrm>
              <a:off x="0" y="0"/>
              <a:ext cx="2430547" cy="3474794"/>
            </a:xfrm>
            <a:custGeom>
              <a:avLst/>
              <a:gdLst/>
              <a:ahLst/>
              <a:cxnLst/>
              <a:rect l="l" t="t" r="r" b="b"/>
              <a:pathLst>
                <a:path w="2430547" h="3474794">
                  <a:moveTo>
                    <a:pt x="22830" y="0"/>
                  </a:moveTo>
                  <a:lnTo>
                    <a:pt x="2407717" y="0"/>
                  </a:lnTo>
                  <a:cubicBezTo>
                    <a:pt x="2420326" y="0"/>
                    <a:pt x="2430547" y="10222"/>
                    <a:pt x="2430547" y="22830"/>
                  </a:cubicBezTo>
                  <a:lnTo>
                    <a:pt x="2430547" y="3451964"/>
                  </a:lnTo>
                  <a:cubicBezTo>
                    <a:pt x="2430547" y="3464573"/>
                    <a:pt x="2420326" y="3474794"/>
                    <a:pt x="2407717" y="3474794"/>
                  </a:cubicBezTo>
                  <a:lnTo>
                    <a:pt x="22830" y="3474794"/>
                  </a:lnTo>
                  <a:cubicBezTo>
                    <a:pt x="10222" y="3474794"/>
                    <a:pt x="0" y="3464573"/>
                    <a:pt x="0" y="3451964"/>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19050"/>
              <a:ext cx="2430547" cy="3493844"/>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6" name="Group 6"/>
          <p:cNvGrpSpPr/>
          <p:nvPr/>
        </p:nvGrpSpPr>
        <p:grpSpPr>
          <a:xfrm>
            <a:off x="447438" y="351256"/>
            <a:ext cx="6778180" cy="1712779"/>
            <a:chOff x="0" y="0"/>
            <a:chExt cx="2429147" cy="613821"/>
          </a:xfrm>
        </p:grpSpPr>
        <p:sp>
          <p:nvSpPr>
            <p:cNvPr id="7" name="Freeform 7"/>
            <p:cNvSpPr/>
            <p:nvPr/>
          </p:nvSpPr>
          <p:spPr>
            <a:xfrm>
              <a:off x="0" y="0"/>
              <a:ext cx="2429147" cy="613821"/>
            </a:xfrm>
            <a:custGeom>
              <a:avLst/>
              <a:gdLst/>
              <a:ahLst/>
              <a:cxnLst/>
              <a:rect l="l" t="t" r="r" b="b"/>
              <a:pathLst>
                <a:path w="2429147" h="613821">
                  <a:moveTo>
                    <a:pt x="22844" y="0"/>
                  </a:moveTo>
                  <a:lnTo>
                    <a:pt x="2406303" y="0"/>
                  </a:lnTo>
                  <a:cubicBezTo>
                    <a:pt x="2418919" y="0"/>
                    <a:pt x="2429147" y="10227"/>
                    <a:pt x="2429147" y="22844"/>
                  </a:cubicBezTo>
                  <a:lnTo>
                    <a:pt x="2429147" y="590978"/>
                  </a:lnTo>
                  <a:cubicBezTo>
                    <a:pt x="2429147" y="597036"/>
                    <a:pt x="2426740" y="602847"/>
                    <a:pt x="2422456" y="607131"/>
                  </a:cubicBezTo>
                  <a:cubicBezTo>
                    <a:pt x="2418172" y="611415"/>
                    <a:pt x="2412361" y="613821"/>
                    <a:pt x="2406303" y="613821"/>
                  </a:cubicBezTo>
                  <a:lnTo>
                    <a:pt x="22844" y="613821"/>
                  </a:lnTo>
                  <a:cubicBezTo>
                    <a:pt x="16785" y="613821"/>
                    <a:pt x="10975" y="611415"/>
                    <a:pt x="6691" y="607131"/>
                  </a:cubicBezTo>
                  <a:cubicBezTo>
                    <a:pt x="2407" y="602847"/>
                    <a:pt x="0" y="597036"/>
                    <a:pt x="0" y="590978"/>
                  </a:cubicBezTo>
                  <a:lnTo>
                    <a:pt x="0" y="22844"/>
                  </a:lnTo>
                  <a:cubicBezTo>
                    <a:pt x="0" y="16785"/>
                    <a:pt x="2407" y="10975"/>
                    <a:pt x="6691" y="6691"/>
                  </a:cubicBezTo>
                  <a:cubicBezTo>
                    <a:pt x="10975" y="2407"/>
                    <a:pt x="16785" y="0"/>
                    <a:pt x="2284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29147" cy="642396"/>
            </a:xfrm>
            <a:prstGeom prst="rect">
              <a:avLst/>
            </a:prstGeom>
          </p:spPr>
          <p:txBody>
            <a:bodyPr lIns="50800" tIns="50800" rIns="50800" bIns="50800" rtlCol="0" anchor="ctr"/>
            <a:lstStyle/>
            <a:p>
              <a:pPr algn="ctr">
                <a:lnSpc>
                  <a:spcPts val="1679"/>
                </a:lnSpc>
              </a:pPr>
              <a:endParaRPr/>
            </a:p>
          </p:txBody>
        </p:sp>
      </p:grpSp>
      <p:sp>
        <p:nvSpPr>
          <p:cNvPr id="9" name="TextBox 9"/>
          <p:cNvSpPr txBox="1"/>
          <p:nvPr/>
        </p:nvSpPr>
        <p:spPr>
          <a:xfrm>
            <a:off x="756000" y="549214"/>
            <a:ext cx="4171988"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Aufnahme von Audiodateien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10" name="TextBox 10"/>
          <p:cNvSpPr txBox="1"/>
          <p:nvPr/>
        </p:nvSpPr>
        <p:spPr>
          <a:xfrm>
            <a:off x="820110" y="2749064"/>
            <a:ext cx="4496945" cy="1369822"/>
          </a:xfrm>
          <a:prstGeom prst="rect">
            <a:avLst/>
          </a:prstGeom>
        </p:spPr>
        <p:txBody>
          <a:bodyPr lIns="0" tIns="0" rIns="0" bIns="0" rtlCol="0" anchor="t">
            <a:spAutoFit/>
          </a:bodyPr>
          <a:lstStyle/>
          <a:p>
            <a:pPr algn="just">
              <a:lnSpc>
                <a:spcPts val="2248"/>
              </a:lnSpc>
            </a:pPr>
            <a:r>
              <a:rPr lang="en-US" sz="1299">
                <a:solidFill>
                  <a:srgbClr val="000000"/>
                </a:solidFill>
                <a:latin typeface="Poppins"/>
                <a:ea typeface="Poppins"/>
                <a:cs typeface="Poppins"/>
                <a:sym typeface="Poppins"/>
              </a:rPr>
              <a:t>1. Öffne eine App, </a:t>
            </a:r>
            <a:r>
              <a:rPr lang="en-US" sz="1299" u="none">
                <a:solidFill>
                  <a:srgbClr val="000000"/>
                </a:solidFill>
                <a:latin typeface="Poppins"/>
                <a:ea typeface="Poppins"/>
                <a:cs typeface="Poppins"/>
                <a:sym typeface="Poppins"/>
              </a:rPr>
              <a:t>m</a:t>
            </a:r>
            <a:r>
              <a:rPr lang="en-US" sz="1299">
                <a:solidFill>
                  <a:srgbClr val="000000"/>
                </a:solidFill>
                <a:latin typeface="Poppins"/>
                <a:ea typeface="Poppins"/>
                <a:cs typeface="Poppins"/>
                <a:sym typeface="Poppins"/>
              </a:rPr>
              <a:t>it d</a:t>
            </a:r>
            <a:r>
              <a:rPr lang="en-US" sz="1299" u="none">
                <a:solidFill>
                  <a:srgbClr val="000000"/>
                </a:solidFill>
                <a:latin typeface="Poppins"/>
                <a:ea typeface="Poppins"/>
                <a:cs typeface="Poppins"/>
                <a:sym typeface="Poppins"/>
              </a:rPr>
              <a:t>er</a:t>
            </a:r>
            <a:r>
              <a:rPr lang="en-US" sz="1299">
                <a:solidFill>
                  <a:srgbClr val="000000"/>
                </a:solidFill>
                <a:latin typeface="Poppins"/>
                <a:ea typeface="Poppins"/>
                <a:cs typeface="Poppins"/>
                <a:sym typeface="Poppins"/>
              </a:rPr>
              <a:t> du aufnehmen kannst, </a:t>
            </a:r>
          </a:p>
          <a:p>
            <a:pPr algn="just">
              <a:lnSpc>
                <a:spcPts val="2248"/>
              </a:lnSpc>
            </a:pPr>
            <a:r>
              <a:rPr lang="en-US" sz="1299">
                <a:solidFill>
                  <a:srgbClr val="000000"/>
                </a:solidFill>
                <a:latin typeface="Poppins"/>
                <a:ea typeface="Poppins"/>
                <a:cs typeface="Poppins"/>
                <a:sym typeface="Poppins"/>
              </a:rPr>
              <a:t>   z. B. Sprachmemos, Diktiergerät.</a:t>
            </a:r>
          </a:p>
          <a:p>
            <a:pPr algn="just">
              <a:lnSpc>
                <a:spcPts val="2248"/>
              </a:lnSpc>
            </a:pPr>
            <a:r>
              <a:rPr lang="en-US" sz="1299">
                <a:solidFill>
                  <a:srgbClr val="000000"/>
                </a:solidFill>
                <a:latin typeface="Poppins"/>
                <a:ea typeface="Poppins"/>
                <a:cs typeface="Poppins"/>
                <a:sym typeface="Poppins"/>
              </a:rPr>
              <a:t>2. Tippe auf </a:t>
            </a:r>
            <a:r>
              <a:rPr lang="en-US" sz="1299" b="1">
                <a:solidFill>
                  <a:srgbClr val="000000"/>
                </a:solidFill>
                <a:latin typeface="Poppins Bold"/>
                <a:ea typeface="Poppins Bold"/>
                <a:cs typeface="Poppins Bold"/>
                <a:sym typeface="Poppins Bold"/>
              </a:rPr>
              <a:t>Aufnehmen</a:t>
            </a:r>
            <a:r>
              <a:rPr lang="en-US" sz="1299">
                <a:solidFill>
                  <a:srgbClr val="000000"/>
                </a:solidFill>
                <a:latin typeface="Poppins"/>
                <a:ea typeface="Poppins"/>
                <a:cs typeface="Poppins"/>
                <a:sym typeface="Poppins"/>
              </a:rPr>
              <a:t>.</a:t>
            </a:r>
          </a:p>
          <a:p>
            <a:pPr algn="just">
              <a:lnSpc>
                <a:spcPts val="2248"/>
              </a:lnSpc>
            </a:pPr>
            <a:r>
              <a:rPr lang="en-US" sz="1299">
                <a:solidFill>
                  <a:srgbClr val="000000"/>
                </a:solidFill>
                <a:latin typeface="Poppins"/>
                <a:ea typeface="Poppins"/>
                <a:cs typeface="Poppins"/>
                <a:sym typeface="Poppins"/>
              </a:rPr>
              <a:t>3. Sprich laut und de</a:t>
            </a:r>
            <a:r>
              <a:rPr lang="en-US" sz="1299" u="none">
                <a:solidFill>
                  <a:srgbClr val="000000"/>
                </a:solidFill>
                <a:latin typeface="Poppins"/>
                <a:ea typeface="Poppins"/>
                <a:cs typeface="Poppins"/>
                <a:sym typeface="Poppins"/>
              </a:rPr>
              <a:t>u</a:t>
            </a:r>
            <a:r>
              <a:rPr lang="en-US" sz="1299">
                <a:solidFill>
                  <a:srgbClr val="000000"/>
                </a:solidFill>
                <a:latin typeface="Poppins"/>
                <a:ea typeface="Poppins"/>
                <a:cs typeface="Poppins"/>
                <a:sym typeface="Poppins"/>
              </a:rPr>
              <a:t>t</a:t>
            </a:r>
            <a:r>
              <a:rPr lang="en-US" sz="1299" u="none">
                <a:solidFill>
                  <a:srgbClr val="000000"/>
                </a:solidFill>
                <a:latin typeface="Poppins"/>
                <a:ea typeface="Poppins"/>
                <a:cs typeface="Poppins"/>
                <a:sym typeface="Poppins"/>
              </a:rPr>
              <a:t>l</a:t>
            </a:r>
            <a:r>
              <a:rPr lang="en-US" sz="1299">
                <a:solidFill>
                  <a:srgbClr val="000000"/>
                </a:solidFill>
                <a:latin typeface="Poppins"/>
                <a:ea typeface="Poppins"/>
                <a:cs typeface="Poppins"/>
                <a:sym typeface="Poppins"/>
              </a:rPr>
              <a:t>ich.</a:t>
            </a:r>
          </a:p>
          <a:p>
            <a:pPr algn="l">
              <a:lnSpc>
                <a:spcPts val="2248"/>
              </a:lnSpc>
            </a:pPr>
            <a:r>
              <a:rPr lang="en-US" sz="1299">
                <a:solidFill>
                  <a:srgbClr val="000000"/>
                </a:solidFill>
                <a:latin typeface="Poppins"/>
                <a:ea typeface="Poppins"/>
                <a:cs typeface="Poppins"/>
                <a:sym typeface="Poppins"/>
              </a:rPr>
              <a:t>4. Tipp</a:t>
            </a:r>
            <a:r>
              <a:rPr lang="en-US" sz="1299" u="none">
                <a:solidFill>
                  <a:srgbClr val="000000"/>
                </a:solidFill>
                <a:latin typeface="Poppins"/>
                <a:ea typeface="Poppins"/>
                <a:cs typeface="Poppins"/>
                <a:sym typeface="Poppins"/>
              </a:rPr>
              <a:t>e </a:t>
            </a:r>
            <a:r>
              <a:rPr lang="en-US" sz="1299">
                <a:solidFill>
                  <a:srgbClr val="000000"/>
                </a:solidFill>
                <a:latin typeface="Poppins"/>
                <a:ea typeface="Poppins"/>
                <a:cs typeface="Poppins"/>
                <a:sym typeface="Poppins"/>
              </a:rPr>
              <a:t>auf </a:t>
            </a:r>
            <a:r>
              <a:rPr lang="en-US" sz="1299" b="1">
                <a:solidFill>
                  <a:srgbClr val="000000"/>
                </a:solidFill>
                <a:latin typeface="Poppins Bold"/>
                <a:ea typeface="Poppins Bold"/>
                <a:cs typeface="Poppins Bold"/>
                <a:sym typeface="Poppins Bold"/>
              </a:rPr>
              <a:t>Stopp</a:t>
            </a:r>
            <a:r>
              <a:rPr lang="en-US" sz="1299">
                <a:solidFill>
                  <a:srgbClr val="000000"/>
                </a:solidFill>
                <a:latin typeface="Poppins"/>
                <a:ea typeface="Poppins"/>
                <a:cs typeface="Poppins"/>
                <a:sym typeface="Poppins"/>
              </a:rPr>
              <a:t>, wenn du fertig bist.</a:t>
            </a:r>
          </a:p>
        </p:txBody>
      </p:sp>
      <p:grpSp>
        <p:nvGrpSpPr>
          <p:cNvPr id="11" name="Group 11"/>
          <p:cNvGrpSpPr/>
          <p:nvPr/>
        </p:nvGrpSpPr>
        <p:grpSpPr>
          <a:xfrm>
            <a:off x="456447" y="1711476"/>
            <a:ext cx="6760163" cy="657527"/>
            <a:chOff x="0" y="0"/>
            <a:chExt cx="2427903" cy="236157"/>
          </a:xfrm>
        </p:grpSpPr>
        <p:sp>
          <p:nvSpPr>
            <p:cNvPr id="12" name="Freeform 12"/>
            <p:cNvSpPr/>
            <p:nvPr/>
          </p:nvSpPr>
          <p:spPr>
            <a:xfrm>
              <a:off x="0" y="0"/>
              <a:ext cx="2427903" cy="236157"/>
            </a:xfrm>
            <a:custGeom>
              <a:avLst/>
              <a:gdLst/>
              <a:ahLst/>
              <a:cxnLst/>
              <a:rect l="l" t="t" r="r" b="b"/>
              <a:pathLst>
                <a:path w="2427903" h="236157">
                  <a:moveTo>
                    <a:pt x="2427903" y="0"/>
                  </a:moveTo>
                  <a:lnTo>
                    <a:pt x="2427903" y="236157"/>
                  </a:lnTo>
                  <a:lnTo>
                    <a:pt x="0" y="236157"/>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3" name="TextBox 13"/>
            <p:cNvSpPr txBox="1"/>
            <p:nvPr/>
          </p:nvSpPr>
          <p:spPr>
            <a:xfrm>
              <a:off x="0" y="-28575"/>
              <a:ext cx="2427903" cy="264732"/>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4" name="Freeform 14"/>
          <p:cNvSpPr/>
          <p:nvPr/>
        </p:nvSpPr>
        <p:spPr>
          <a:xfrm>
            <a:off x="5448435" y="351323"/>
            <a:ext cx="1515686" cy="1329825"/>
          </a:xfrm>
          <a:custGeom>
            <a:avLst/>
            <a:gdLst/>
            <a:ahLst/>
            <a:cxnLst/>
            <a:rect l="l" t="t" r="r" b="b"/>
            <a:pathLst>
              <a:path w="1515686" h="1329825">
                <a:moveTo>
                  <a:pt x="0" y="0"/>
                </a:moveTo>
                <a:lnTo>
                  <a:pt x="1515686" y="0"/>
                </a:lnTo>
                <a:lnTo>
                  <a:pt x="1515686" y="1329825"/>
                </a:lnTo>
                <a:lnTo>
                  <a:pt x="0" y="132982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5" name="Freeform 15"/>
          <p:cNvSpPr/>
          <p:nvPr/>
        </p:nvSpPr>
        <p:spPr>
          <a:xfrm>
            <a:off x="6561710" y="899624"/>
            <a:ext cx="804823" cy="1164478"/>
          </a:xfrm>
          <a:custGeom>
            <a:avLst/>
            <a:gdLst/>
            <a:ahLst/>
            <a:cxnLst/>
            <a:rect l="l" t="t" r="r" b="b"/>
            <a:pathLst>
              <a:path w="804823" h="1164478">
                <a:moveTo>
                  <a:pt x="0" y="0"/>
                </a:moveTo>
                <a:lnTo>
                  <a:pt x="804822" y="0"/>
                </a:lnTo>
                <a:lnTo>
                  <a:pt x="804822" y="1164478"/>
                </a:lnTo>
                <a:lnTo>
                  <a:pt x="0" y="1164478"/>
                </a:lnTo>
                <a:lnTo>
                  <a:pt x="0" y="0"/>
                </a:lnTo>
                <a:close/>
              </a:path>
            </a:pathLst>
          </a:custGeom>
          <a:blipFill>
            <a:blip r:embed="rId5"/>
            <a:stretch>
              <a:fillRect/>
            </a:stretch>
          </a:blipFill>
        </p:spPr>
        <p:txBody>
          <a:bodyPr/>
          <a:lstStyle/>
          <a:p>
            <a:endParaRPr lang="de-DE"/>
          </a:p>
        </p:txBody>
      </p:sp>
      <p:sp>
        <p:nvSpPr>
          <p:cNvPr id="16" name="TextBox 16"/>
          <p:cNvSpPr txBox="1"/>
          <p:nvPr/>
        </p:nvSpPr>
        <p:spPr>
          <a:xfrm>
            <a:off x="5544924" y="562900"/>
            <a:ext cx="1250544" cy="734199"/>
          </a:xfrm>
          <a:prstGeom prst="rect">
            <a:avLst/>
          </a:prstGeom>
        </p:spPr>
        <p:txBody>
          <a:bodyPr lIns="0" tIns="0" rIns="0" bIns="0" rtlCol="0" anchor="t">
            <a:spAutoFit/>
          </a:bodyPr>
          <a:lstStyle/>
          <a:p>
            <a:pPr algn="ctr">
              <a:lnSpc>
                <a:spcPts val="1420"/>
              </a:lnSpc>
            </a:pPr>
            <a:r>
              <a:rPr lang="en-US" sz="1014">
                <a:solidFill>
                  <a:srgbClr val="000000"/>
                </a:solidFill>
                <a:latin typeface="Poppins"/>
                <a:ea typeface="Poppins"/>
                <a:cs typeface="Poppins"/>
                <a:sym typeface="Poppins"/>
              </a:rPr>
              <a:t>Hey, der ist gut! Lass uns Witze aufnehmen!</a:t>
            </a:r>
          </a:p>
          <a:p>
            <a:pPr algn="ctr">
              <a:lnSpc>
                <a:spcPts val="1564"/>
              </a:lnSpc>
            </a:pPr>
            <a:endParaRPr lang="en-US" sz="1014">
              <a:solidFill>
                <a:srgbClr val="000000"/>
              </a:solidFill>
              <a:latin typeface="Poppins"/>
              <a:ea typeface="Poppins"/>
              <a:cs typeface="Poppins"/>
              <a:sym typeface="Poppins"/>
            </a:endParaRPr>
          </a:p>
        </p:txBody>
      </p:sp>
      <p:sp>
        <p:nvSpPr>
          <p:cNvPr id="17" name="TextBox 17"/>
          <p:cNvSpPr txBox="1"/>
          <p:nvPr/>
        </p:nvSpPr>
        <p:spPr>
          <a:xfrm>
            <a:off x="1356411" y="5862158"/>
            <a:ext cx="3870196" cy="247747"/>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sp>
        <p:nvSpPr>
          <p:cNvPr id="18" name="Freeform 18"/>
          <p:cNvSpPr/>
          <p:nvPr/>
        </p:nvSpPr>
        <p:spPr>
          <a:xfrm>
            <a:off x="875668" y="5832910"/>
            <a:ext cx="334819" cy="334819"/>
          </a:xfrm>
          <a:custGeom>
            <a:avLst/>
            <a:gdLst/>
            <a:ahLst/>
            <a:cxnLst/>
            <a:rect l="l" t="t" r="r" b="b"/>
            <a:pathLst>
              <a:path w="334819" h="334819">
                <a:moveTo>
                  <a:pt x="0" y="0"/>
                </a:moveTo>
                <a:lnTo>
                  <a:pt x="334819" y="0"/>
                </a:lnTo>
                <a:lnTo>
                  <a:pt x="334819" y="334818"/>
                </a:lnTo>
                <a:lnTo>
                  <a:pt x="0" y="33481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9" name="TextBox 19"/>
          <p:cNvSpPr txBox="1"/>
          <p:nvPr/>
        </p:nvSpPr>
        <p:spPr>
          <a:xfrm>
            <a:off x="908639" y="6181800"/>
            <a:ext cx="6401278" cy="1198372"/>
          </a:xfrm>
          <a:prstGeom prst="rect">
            <a:avLst/>
          </a:prstGeom>
        </p:spPr>
        <p:txBody>
          <a:bodyPr lIns="0" tIns="0" rIns="0" bIns="0" rtlCol="0" anchor="t">
            <a:spAutoFit/>
          </a:bodyPr>
          <a:lstStyle/>
          <a:p>
            <a:pPr algn="l">
              <a:lnSpc>
                <a:spcPts val="2248"/>
              </a:lnSpc>
            </a:pPr>
            <a:r>
              <a:rPr lang="en-US" sz="1299">
                <a:solidFill>
                  <a:srgbClr val="000000"/>
                </a:solidFill>
                <a:latin typeface="Poppins"/>
                <a:ea typeface="Poppins"/>
                <a:cs typeface="Poppins"/>
                <a:sym typeface="Poppins"/>
              </a:rPr>
              <a:t>Suche einen lustigen Witz und nimm ihn auf.</a:t>
            </a:r>
          </a:p>
          <a:p>
            <a:pPr algn="l">
              <a:lnSpc>
                <a:spcPts val="1557"/>
              </a:lnSpc>
            </a:pPr>
            <a:endParaRPr lang="en-US" sz="1299">
              <a:solidFill>
                <a:srgbClr val="000000"/>
              </a:solidFill>
              <a:latin typeface="Poppins"/>
              <a:ea typeface="Poppins"/>
              <a:cs typeface="Poppins"/>
              <a:sym typeface="Poppins"/>
            </a:endParaRPr>
          </a:p>
          <a:p>
            <a:pPr algn="l">
              <a:lnSpc>
                <a:spcPts val="2248"/>
              </a:lnSpc>
            </a:pPr>
            <a:r>
              <a:rPr lang="en-US" sz="1299">
                <a:solidFill>
                  <a:srgbClr val="000000"/>
                </a:solidFill>
                <a:latin typeface="Poppins"/>
                <a:ea typeface="Poppins"/>
                <a:cs typeface="Poppins"/>
                <a:sym typeface="Poppins"/>
              </a:rPr>
              <a:t>Nimm Alltagsgeräusche für ein Geräusche-Quiz auf.</a:t>
            </a:r>
          </a:p>
          <a:p>
            <a:pPr algn="l">
              <a:lnSpc>
                <a:spcPts val="1557"/>
              </a:lnSpc>
            </a:pPr>
            <a:endParaRPr lang="en-US" sz="1299">
              <a:solidFill>
                <a:srgbClr val="000000"/>
              </a:solidFill>
              <a:latin typeface="Poppins"/>
              <a:ea typeface="Poppins"/>
              <a:cs typeface="Poppins"/>
              <a:sym typeface="Poppins"/>
            </a:endParaRPr>
          </a:p>
          <a:p>
            <a:pPr algn="l">
              <a:lnSpc>
                <a:spcPts val="2248"/>
              </a:lnSpc>
            </a:pPr>
            <a:r>
              <a:rPr lang="en-US" sz="1299">
                <a:solidFill>
                  <a:srgbClr val="000000"/>
                </a:solidFill>
                <a:latin typeface="Poppins"/>
                <a:ea typeface="Poppins"/>
                <a:cs typeface="Poppins"/>
                <a:sym typeface="Poppins"/>
              </a:rPr>
              <a:t>Gestaltet in Partnerarbeit ein Minihörspiel mit einem Lesetext.</a:t>
            </a:r>
          </a:p>
        </p:txBody>
      </p:sp>
      <p:sp>
        <p:nvSpPr>
          <p:cNvPr id="20" name="Freeform 20"/>
          <p:cNvSpPr/>
          <p:nvPr/>
        </p:nvSpPr>
        <p:spPr>
          <a:xfrm rot="587927">
            <a:off x="4987665" y="1907271"/>
            <a:ext cx="1767164" cy="1741874"/>
          </a:xfrm>
          <a:custGeom>
            <a:avLst/>
            <a:gdLst/>
            <a:ahLst/>
            <a:cxnLst/>
            <a:rect l="l" t="t" r="r" b="b"/>
            <a:pathLst>
              <a:path w="1767164" h="1741874">
                <a:moveTo>
                  <a:pt x="0" y="0"/>
                </a:moveTo>
                <a:lnTo>
                  <a:pt x="1767165" y="0"/>
                </a:lnTo>
                <a:lnTo>
                  <a:pt x="1767165" y="1741874"/>
                </a:lnTo>
                <a:lnTo>
                  <a:pt x="0" y="1741874"/>
                </a:lnTo>
                <a:lnTo>
                  <a:pt x="0" y="0"/>
                </a:lnTo>
                <a:close/>
              </a:path>
            </a:pathLst>
          </a:custGeom>
          <a:blipFill>
            <a:blip r:embed="rId8"/>
            <a:stretch>
              <a:fillRect/>
            </a:stretch>
          </a:blipFill>
        </p:spPr>
        <p:txBody>
          <a:bodyPr/>
          <a:lstStyle/>
          <a:p>
            <a:endParaRPr lang="de-DE"/>
          </a:p>
        </p:txBody>
      </p:sp>
      <p:sp>
        <p:nvSpPr>
          <p:cNvPr id="21" name="TextBox 21"/>
          <p:cNvSpPr txBox="1"/>
          <p:nvPr/>
        </p:nvSpPr>
        <p:spPr>
          <a:xfrm rot="587927">
            <a:off x="5346566" y="2317213"/>
            <a:ext cx="1101679" cy="1068705"/>
          </a:xfrm>
          <a:prstGeom prst="rect">
            <a:avLst/>
          </a:prstGeom>
        </p:spPr>
        <p:txBody>
          <a:bodyPr lIns="0" tIns="0" rIns="0" bIns="0" rtlCol="0" anchor="t">
            <a:spAutoFit/>
          </a:bodyPr>
          <a:lstStyle/>
          <a:p>
            <a:pPr algn="ctr">
              <a:lnSpc>
                <a:spcPts val="1400"/>
              </a:lnSpc>
              <a:spcBef>
                <a:spcPct val="0"/>
              </a:spcBef>
            </a:pPr>
            <a:r>
              <a:rPr lang="en-US" sz="1000" b="1">
                <a:solidFill>
                  <a:srgbClr val="000000"/>
                </a:solidFill>
                <a:latin typeface="Poppins Bold"/>
                <a:ea typeface="Poppins Bold"/>
                <a:cs typeface="Poppins Bold"/>
                <a:sym typeface="Poppins Bold"/>
              </a:rPr>
              <a:t>Audio</a:t>
            </a:r>
            <a:r>
              <a:rPr lang="en-US" sz="1000">
                <a:solidFill>
                  <a:srgbClr val="000000"/>
                </a:solidFill>
                <a:latin typeface="Poppins"/>
                <a:ea typeface="Poppins"/>
                <a:cs typeface="Poppins"/>
                <a:sym typeface="Poppins"/>
              </a:rPr>
              <a:t> kommt aus dem Lateinischen </a:t>
            </a:r>
          </a:p>
          <a:p>
            <a:pPr algn="ctr">
              <a:lnSpc>
                <a:spcPts val="1400"/>
              </a:lnSpc>
              <a:spcBef>
                <a:spcPct val="0"/>
              </a:spcBef>
            </a:pPr>
            <a:r>
              <a:rPr lang="en-US" sz="1000">
                <a:solidFill>
                  <a:srgbClr val="000000"/>
                </a:solidFill>
                <a:latin typeface="Poppins"/>
                <a:ea typeface="Poppins"/>
                <a:cs typeface="Poppins"/>
                <a:sym typeface="Poppins"/>
              </a:rPr>
              <a:t>und heißt: </a:t>
            </a:r>
          </a:p>
          <a:p>
            <a:pPr algn="ctr">
              <a:lnSpc>
                <a:spcPts val="1540"/>
              </a:lnSpc>
              <a:spcBef>
                <a:spcPct val="0"/>
              </a:spcBef>
            </a:pPr>
            <a:r>
              <a:rPr lang="en-US" sz="1100">
                <a:solidFill>
                  <a:srgbClr val="000000"/>
                </a:solidFill>
                <a:latin typeface="Poppins"/>
                <a:ea typeface="Poppins"/>
                <a:cs typeface="Poppins"/>
                <a:sym typeface="Poppins"/>
              </a:rPr>
              <a:t>Ich höre.</a:t>
            </a:r>
          </a:p>
          <a:p>
            <a:pPr algn="ctr">
              <a:lnSpc>
                <a:spcPts val="1540"/>
              </a:lnSpc>
              <a:spcBef>
                <a:spcPct val="0"/>
              </a:spcBef>
            </a:pPr>
            <a:endParaRPr lang="en-US" sz="1100">
              <a:solidFill>
                <a:srgbClr val="000000"/>
              </a:solidFill>
              <a:latin typeface="Poppins"/>
              <a:ea typeface="Poppins"/>
              <a:cs typeface="Poppins"/>
              <a:sym typeface="Poppins"/>
            </a:endParaRPr>
          </a:p>
        </p:txBody>
      </p:sp>
      <p:sp>
        <p:nvSpPr>
          <p:cNvPr id="22" name="Freeform 22"/>
          <p:cNvSpPr/>
          <p:nvPr/>
        </p:nvSpPr>
        <p:spPr>
          <a:xfrm flipH="1">
            <a:off x="3694718" y="117660"/>
            <a:ext cx="1882823" cy="1651941"/>
          </a:xfrm>
          <a:custGeom>
            <a:avLst/>
            <a:gdLst/>
            <a:ahLst/>
            <a:cxnLst/>
            <a:rect l="l" t="t" r="r" b="b"/>
            <a:pathLst>
              <a:path w="1882823" h="1651941">
                <a:moveTo>
                  <a:pt x="1882823" y="0"/>
                </a:moveTo>
                <a:lnTo>
                  <a:pt x="0" y="0"/>
                </a:lnTo>
                <a:lnTo>
                  <a:pt x="0" y="1651941"/>
                </a:lnTo>
                <a:lnTo>
                  <a:pt x="1882823" y="1651941"/>
                </a:lnTo>
                <a:lnTo>
                  <a:pt x="1882823"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3" name="TextBox 23"/>
          <p:cNvSpPr txBox="1"/>
          <p:nvPr/>
        </p:nvSpPr>
        <p:spPr>
          <a:xfrm>
            <a:off x="3955602" y="328115"/>
            <a:ext cx="1438499" cy="10223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Warum fliegen Vögel im Winter in den Süden? Weil es zu </a:t>
            </a:r>
          </a:p>
          <a:p>
            <a:pPr algn="ctr">
              <a:lnSpc>
                <a:spcPts val="1399"/>
              </a:lnSpc>
            </a:pPr>
            <a:r>
              <a:rPr lang="en-US" sz="999">
                <a:solidFill>
                  <a:srgbClr val="000000"/>
                </a:solidFill>
                <a:latin typeface="Poppins"/>
                <a:ea typeface="Poppins"/>
                <a:cs typeface="Poppins"/>
                <a:sym typeface="Poppins"/>
              </a:rPr>
              <a:t>weit zum Laufen ist!</a:t>
            </a:r>
          </a:p>
          <a:p>
            <a:pPr algn="ctr">
              <a:lnSpc>
                <a:spcPts val="1399"/>
              </a:lnSpc>
            </a:pPr>
            <a:r>
              <a:rPr lang="en-US" sz="999">
                <a:solidFill>
                  <a:srgbClr val="000000"/>
                </a:solidFill>
                <a:latin typeface="Poppins"/>
                <a:ea typeface="Poppins"/>
                <a:cs typeface="Poppins"/>
                <a:sym typeface="Poppins"/>
              </a:rPr>
              <a:t>Hihihi!</a:t>
            </a:r>
          </a:p>
          <a:p>
            <a:pPr algn="ctr">
              <a:lnSpc>
                <a:spcPts val="1399"/>
              </a:lnSpc>
            </a:pPr>
            <a:endParaRPr lang="en-US" sz="999">
              <a:solidFill>
                <a:srgbClr val="000000"/>
              </a:solidFill>
              <a:latin typeface="Poppins"/>
              <a:ea typeface="Poppins"/>
              <a:cs typeface="Poppins"/>
              <a:sym typeface="Poppins"/>
            </a:endParaRPr>
          </a:p>
        </p:txBody>
      </p:sp>
      <p:sp>
        <p:nvSpPr>
          <p:cNvPr id="24" name="Freeform 24"/>
          <p:cNvSpPr/>
          <p:nvPr/>
        </p:nvSpPr>
        <p:spPr>
          <a:xfrm>
            <a:off x="4927988" y="1016235"/>
            <a:ext cx="182936" cy="182936"/>
          </a:xfrm>
          <a:custGeom>
            <a:avLst/>
            <a:gdLst/>
            <a:ahLst/>
            <a:cxnLst/>
            <a:rect l="l" t="t" r="r" b="b"/>
            <a:pathLst>
              <a:path w="182936" h="182936">
                <a:moveTo>
                  <a:pt x="0" y="0"/>
                </a:moveTo>
                <a:lnTo>
                  <a:pt x="182936" y="0"/>
                </a:lnTo>
                <a:lnTo>
                  <a:pt x="182936" y="182936"/>
                </a:lnTo>
                <a:lnTo>
                  <a:pt x="0" y="18293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grpSp>
        <p:nvGrpSpPr>
          <p:cNvPr id="25" name="Group 25"/>
          <p:cNvGrpSpPr/>
          <p:nvPr/>
        </p:nvGrpSpPr>
        <p:grpSpPr>
          <a:xfrm>
            <a:off x="815677" y="4244679"/>
            <a:ext cx="3982294" cy="1438199"/>
            <a:chOff x="0" y="0"/>
            <a:chExt cx="1406356" cy="507903"/>
          </a:xfrm>
        </p:grpSpPr>
        <p:sp>
          <p:nvSpPr>
            <p:cNvPr id="26" name="Freeform 26"/>
            <p:cNvSpPr/>
            <p:nvPr/>
          </p:nvSpPr>
          <p:spPr>
            <a:xfrm>
              <a:off x="0" y="0"/>
              <a:ext cx="1406356" cy="507903"/>
            </a:xfrm>
            <a:custGeom>
              <a:avLst/>
              <a:gdLst/>
              <a:ahLst/>
              <a:cxnLst/>
              <a:rect l="l" t="t" r="r" b="b"/>
              <a:pathLst>
                <a:path w="1406356" h="507903">
                  <a:moveTo>
                    <a:pt x="38882" y="0"/>
                  </a:moveTo>
                  <a:lnTo>
                    <a:pt x="1367474" y="0"/>
                  </a:lnTo>
                  <a:cubicBezTo>
                    <a:pt x="1377786" y="0"/>
                    <a:pt x="1387676" y="4096"/>
                    <a:pt x="1394968" y="11388"/>
                  </a:cubicBezTo>
                  <a:cubicBezTo>
                    <a:pt x="1402260" y="18680"/>
                    <a:pt x="1406356" y="28570"/>
                    <a:pt x="1406356" y="38882"/>
                  </a:cubicBezTo>
                  <a:lnTo>
                    <a:pt x="1406356" y="469021"/>
                  </a:lnTo>
                  <a:cubicBezTo>
                    <a:pt x="1406356" y="479333"/>
                    <a:pt x="1402260" y="489223"/>
                    <a:pt x="1394968" y="496515"/>
                  </a:cubicBezTo>
                  <a:cubicBezTo>
                    <a:pt x="1387676" y="503807"/>
                    <a:pt x="1377786" y="507903"/>
                    <a:pt x="1367474" y="507903"/>
                  </a:cubicBezTo>
                  <a:lnTo>
                    <a:pt x="38882" y="507903"/>
                  </a:lnTo>
                  <a:cubicBezTo>
                    <a:pt x="28570" y="507903"/>
                    <a:pt x="18680" y="503807"/>
                    <a:pt x="11388" y="496515"/>
                  </a:cubicBezTo>
                  <a:cubicBezTo>
                    <a:pt x="4096" y="489223"/>
                    <a:pt x="0" y="479333"/>
                    <a:pt x="0" y="469021"/>
                  </a:cubicBezTo>
                  <a:lnTo>
                    <a:pt x="0" y="38882"/>
                  </a:lnTo>
                  <a:cubicBezTo>
                    <a:pt x="0" y="28570"/>
                    <a:pt x="4096" y="18680"/>
                    <a:pt x="11388" y="11388"/>
                  </a:cubicBezTo>
                  <a:cubicBezTo>
                    <a:pt x="18680" y="4096"/>
                    <a:pt x="28570" y="0"/>
                    <a:pt x="38882" y="0"/>
                  </a:cubicBezTo>
                  <a:close/>
                </a:path>
              </a:pathLst>
            </a:custGeom>
            <a:solidFill>
              <a:srgbClr val="FFFFFF"/>
            </a:solidFill>
            <a:ln w="9525" cap="sq">
              <a:solidFill>
                <a:srgbClr val="000000"/>
              </a:solidFill>
              <a:prstDash val="solid"/>
              <a:miter/>
            </a:ln>
          </p:spPr>
          <p:txBody>
            <a:bodyPr/>
            <a:lstStyle/>
            <a:p>
              <a:endParaRPr lang="de-DE"/>
            </a:p>
          </p:txBody>
        </p:sp>
        <p:sp>
          <p:nvSpPr>
            <p:cNvPr id="27" name="TextBox 27"/>
            <p:cNvSpPr txBox="1"/>
            <p:nvPr/>
          </p:nvSpPr>
          <p:spPr>
            <a:xfrm>
              <a:off x="0" y="-28575"/>
              <a:ext cx="1406356" cy="536478"/>
            </a:xfrm>
            <a:prstGeom prst="rect">
              <a:avLst/>
            </a:prstGeom>
          </p:spPr>
          <p:txBody>
            <a:bodyPr lIns="50800" tIns="50800" rIns="50800" bIns="50800" rtlCol="0" anchor="ctr"/>
            <a:lstStyle/>
            <a:p>
              <a:pPr algn="ctr">
                <a:lnSpc>
                  <a:spcPts val="1679"/>
                </a:lnSpc>
              </a:pPr>
              <a:r>
                <a:rPr lang="en-US" sz="1200">
                  <a:solidFill>
                    <a:srgbClr val="000000"/>
                  </a:solidFill>
                  <a:latin typeface="Poppins"/>
                  <a:ea typeface="Poppins"/>
                  <a:cs typeface="Poppins"/>
                  <a:sym typeface="Poppins"/>
                </a:rPr>
                <a:t>Nutze ein </a:t>
              </a:r>
              <a:r>
                <a:rPr lang="en-US" sz="1200" b="1">
                  <a:solidFill>
                    <a:srgbClr val="000000"/>
                  </a:solidFill>
                  <a:latin typeface="Poppins Bold"/>
                  <a:ea typeface="Poppins Bold"/>
                  <a:cs typeface="Poppins Bold"/>
                  <a:sym typeface="Poppins Bold"/>
                </a:rPr>
                <a:t>Mikrofon </a:t>
              </a:r>
              <a:r>
                <a:rPr lang="en-US" sz="1200">
                  <a:solidFill>
                    <a:srgbClr val="000000"/>
                  </a:solidFill>
                  <a:latin typeface="Poppins"/>
                  <a:ea typeface="Poppins"/>
                  <a:cs typeface="Poppins"/>
                  <a:sym typeface="Poppins"/>
                </a:rPr>
                <a:t>für bessere Qualität.</a:t>
              </a:r>
            </a:p>
            <a:p>
              <a:pPr algn="ctr">
                <a:lnSpc>
                  <a:spcPts val="1679"/>
                </a:lnSpc>
              </a:pPr>
              <a:r>
                <a:rPr lang="en-US" sz="1200">
                  <a:solidFill>
                    <a:srgbClr val="000000"/>
                  </a:solidFill>
                  <a:latin typeface="Poppins"/>
                  <a:ea typeface="Poppins"/>
                  <a:cs typeface="Poppins"/>
                  <a:sym typeface="Poppins"/>
                </a:rPr>
                <a:t>Achte auf eine geräuscharme Umgebung.</a:t>
              </a:r>
            </a:p>
            <a:p>
              <a:pPr algn="ctr">
                <a:lnSpc>
                  <a:spcPts val="1679"/>
                </a:lnSpc>
              </a:pPr>
              <a:endParaRPr lang="en-US" sz="1200">
                <a:solidFill>
                  <a:srgbClr val="000000"/>
                </a:solidFill>
                <a:latin typeface="Poppins"/>
                <a:ea typeface="Poppins"/>
                <a:cs typeface="Poppins"/>
                <a:sym typeface="Poppins"/>
              </a:endParaRPr>
            </a:p>
            <a:p>
              <a:pPr algn="ctr">
                <a:lnSpc>
                  <a:spcPts val="1679"/>
                </a:lnSpc>
              </a:pPr>
              <a:r>
                <a:rPr lang="en-US" sz="1200">
                  <a:solidFill>
                    <a:srgbClr val="000000"/>
                  </a:solidFill>
                  <a:latin typeface="Poppins"/>
                  <a:ea typeface="Poppins"/>
                  <a:cs typeface="Poppins"/>
                  <a:sym typeface="Poppins"/>
                </a:rPr>
                <a:t>Auch bei Audioaufnahmen </a:t>
              </a:r>
            </a:p>
            <a:p>
              <a:pPr algn="ctr">
                <a:lnSpc>
                  <a:spcPts val="1679"/>
                </a:lnSpc>
              </a:pPr>
              <a:r>
                <a:rPr lang="en-US" sz="1200">
                  <a:solidFill>
                    <a:srgbClr val="000000"/>
                  </a:solidFill>
                  <a:latin typeface="Poppins"/>
                  <a:ea typeface="Poppins"/>
                  <a:cs typeface="Poppins"/>
                  <a:sym typeface="Poppins"/>
                </a:rPr>
                <a:t>musst du die Personen </a:t>
              </a:r>
            </a:p>
            <a:p>
              <a:pPr algn="ctr">
                <a:lnSpc>
                  <a:spcPts val="1679"/>
                </a:lnSpc>
              </a:pPr>
              <a:r>
                <a:rPr lang="en-US" sz="1200" b="1">
                  <a:solidFill>
                    <a:srgbClr val="000000"/>
                  </a:solidFill>
                  <a:latin typeface="Poppins Bold"/>
                  <a:ea typeface="Poppins Bold"/>
                  <a:cs typeface="Poppins Bold"/>
                  <a:sym typeface="Poppins Bold"/>
                </a:rPr>
                <a:t>immer</a:t>
              </a:r>
              <a:r>
                <a:rPr lang="en-US" sz="1200">
                  <a:solidFill>
                    <a:srgbClr val="000000"/>
                  </a:solidFill>
                  <a:latin typeface="Poppins"/>
                  <a:ea typeface="Poppins"/>
                  <a:cs typeface="Poppins"/>
                  <a:sym typeface="Poppins"/>
                </a:rPr>
                <a:t> vorher um Erlaubnis fragen.</a:t>
              </a:r>
            </a:p>
          </p:txBody>
        </p:sp>
      </p:grpSp>
      <p:sp>
        <p:nvSpPr>
          <p:cNvPr id="28" name="Freeform 28"/>
          <p:cNvSpPr/>
          <p:nvPr/>
        </p:nvSpPr>
        <p:spPr>
          <a:xfrm rot="580903">
            <a:off x="4090868" y="4303502"/>
            <a:ext cx="1264987" cy="1050190"/>
          </a:xfrm>
          <a:custGeom>
            <a:avLst/>
            <a:gdLst/>
            <a:ahLst/>
            <a:cxnLst/>
            <a:rect l="l" t="t" r="r" b="b"/>
            <a:pathLst>
              <a:path w="1264987" h="1050190">
                <a:moveTo>
                  <a:pt x="0" y="0"/>
                </a:moveTo>
                <a:lnTo>
                  <a:pt x="1264986" y="0"/>
                </a:lnTo>
                <a:lnTo>
                  <a:pt x="1264986" y="1050190"/>
                </a:lnTo>
                <a:lnTo>
                  <a:pt x="0" y="1050190"/>
                </a:lnTo>
                <a:lnTo>
                  <a:pt x="0" y="0"/>
                </a:lnTo>
                <a:close/>
              </a:path>
            </a:pathLst>
          </a:custGeom>
          <a:blipFill>
            <a:blip r:embed="rId11"/>
            <a:stretch>
              <a:fillRect t="-4956" b="-4956"/>
            </a:stretch>
          </a:blipFill>
        </p:spPr>
        <p:txBody>
          <a:bodyPr/>
          <a:lstStyle/>
          <a:p>
            <a:endParaRPr lang="de-DE"/>
          </a:p>
        </p:txBody>
      </p:sp>
      <p:sp>
        <p:nvSpPr>
          <p:cNvPr id="29" name="Freeform 29"/>
          <p:cNvSpPr/>
          <p:nvPr/>
        </p:nvSpPr>
        <p:spPr>
          <a:xfrm>
            <a:off x="970356" y="4880886"/>
            <a:ext cx="386055" cy="386055"/>
          </a:xfrm>
          <a:custGeom>
            <a:avLst/>
            <a:gdLst/>
            <a:ahLst/>
            <a:cxnLst/>
            <a:rect l="l" t="t" r="r" b="b"/>
            <a:pathLst>
              <a:path w="386055" h="386055">
                <a:moveTo>
                  <a:pt x="0" y="0"/>
                </a:moveTo>
                <a:lnTo>
                  <a:pt x="386055" y="0"/>
                </a:lnTo>
                <a:lnTo>
                  <a:pt x="386055" y="386055"/>
                </a:lnTo>
                <a:lnTo>
                  <a:pt x="0" y="38605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
        <p:nvSpPr>
          <p:cNvPr id="30" name="Freeform 30"/>
          <p:cNvSpPr/>
          <p:nvPr/>
        </p:nvSpPr>
        <p:spPr>
          <a:xfrm>
            <a:off x="3996472" y="8437447"/>
            <a:ext cx="1600485" cy="1555033"/>
          </a:xfrm>
          <a:custGeom>
            <a:avLst/>
            <a:gdLst/>
            <a:ahLst/>
            <a:cxnLst/>
            <a:rect l="l" t="t" r="r" b="b"/>
            <a:pathLst>
              <a:path w="1600485" h="1555033">
                <a:moveTo>
                  <a:pt x="0" y="0"/>
                </a:moveTo>
                <a:lnTo>
                  <a:pt x="1600485" y="0"/>
                </a:lnTo>
                <a:lnTo>
                  <a:pt x="1600485" y="1555033"/>
                </a:lnTo>
                <a:lnTo>
                  <a:pt x="0" y="1555033"/>
                </a:lnTo>
                <a:lnTo>
                  <a:pt x="0" y="0"/>
                </a:lnTo>
                <a:close/>
              </a:path>
            </a:pathLst>
          </a:custGeom>
          <a:blipFill>
            <a:blip r:embed="rId14"/>
            <a:stretch>
              <a:fillRect t="-1248" b="-1248"/>
            </a:stretch>
          </a:blipFill>
        </p:spPr>
        <p:txBody>
          <a:bodyPr/>
          <a:lstStyle/>
          <a:p>
            <a:endParaRPr lang="de-DE"/>
          </a:p>
        </p:txBody>
      </p:sp>
      <p:sp>
        <p:nvSpPr>
          <p:cNvPr id="31" name="TextBox 31"/>
          <p:cNvSpPr txBox="1"/>
          <p:nvPr/>
        </p:nvSpPr>
        <p:spPr>
          <a:xfrm>
            <a:off x="3955602" y="8808041"/>
            <a:ext cx="1682225" cy="1148080"/>
          </a:xfrm>
          <a:prstGeom prst="rect">
            <a:avLst/>
          </a:prstGeom>
        </p:spPr>
        <p:txBody>
          <a:bodyPr lIns="0" tIns="0" rIns="0" bIns="0" rtlCol="0" anchor="t">
            <a:spAutoFit/>
          </a:bodyPr>
          <a:lstStyle/>
          <a:p>
            <a:pPr algn="ctr">
              <a:lnSpc>
                <a:spcPts val="1819"/>
              </a:lnSpc>
            </a:pPr>
            <a:r>
              <a:rPr lang="en-US" sz="1299">
                <a:solidFill>
                  <a:srgbClr val="000000"/>
                </a:solidFill>
                <a:latin typeface="Poppins"/>
                <a:ea typeface="Poppins"/>
                <a:cs typeface="Poppins"/>
                <a:sym typeface="Poppins"/>
              </a:rPr>
              <a:t>Quiz mit</a:t>
            </a:r>
          </a:p>
          <a:p>
            <a:pPr algn="ctr">
              <a:lnSpc>
                <a:spcPts val="1819"/>
              </a:lnSpc>
            </a:pPr>
            <a:r>
              <a:rPr lang="en-US" sz="1299">
                <a:solidFill>
                  <a:srgbClr val="000000"/>
                </a:solidFill>
                <a:latin typeface="Poppins"/>
                <a:ea typeface="Poppins"/>
                <a:cs typeface="Poppins"/>
                <a:sym typeface="Poppins"/>
              </a:rPr>
              <a:t>Vogel-</a:t>
            </a:r>
          </a:p>
          <a:p>
            <a:pPr algn="ctr">
              <a:lnSpc>
                <a:spcPts val="1819"/>
              </a:lnSpc>
            </a:pPr>
            <a:r>
              <a:rPr lang="en-US" sz="1299">
                <a:solidFill>
                  <a:srgbClr val="000000"/>
                </a:solidFill>
                <a:latin typeface="Poppins"/>
                <a:ea typeface="Poppins"/>
                <a:cs typeface="Poppins"/>
                <a:sym typeface="Poppins"/>
              </a:rPr>
              <a:t>stimmen</a:t>
            </a: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p:txBody>
      </p:sp>
      <p:grpSp>
        <p:nvGrpSpPr>
          <p:cNvPr id="32" name="Group 32"/>
          <p:cNvGrpSpPr/>
          <p:nvPr/>
        </p:nvGrpSpPr>
        <p:grpSpPr>
          <a:xfrm>
            <a:off x="2450396" y="7681145"/>
            <a:ext cx="1682225" cy="1671626"/>
            <a:chOff x="0" y="0"/>
            <a:chExt cx="2242967" cy="2228834"/>
          </a:xfrm>
        </p:grpSpPr>
        <p:sp>
          <p:nvSpPr>
            <p:cNvPr id="33" name="Freeform 33"/>
            <p:cNvSpPr/>
            <p:nvPr/>
          </p:nvSpPr>
          <p:spPr>
            <a:xfrm>
              <a:off x="68858" y="0"/>
              <a:ext cx="2105252" cy="2045464"/>
            </a:xfrm>
            <a:custGeom>
              <a:avLst/>
              <a:gdLst/>
              <a:ahLst/>
              <a:cxnLst/>
              <a:rect l="l" t="t" r="r" b="b"/>
              <a:pathLst>
                <a:path w="2105252" h="2045464">
                  <a:moveTo>
                    <a:pt x="0" y="0"/>
                  </a:moveTo>
                  <a:lnTo>
                    <a:pt x="2105251" y="0"/>
                  </a:lnTo>
                  <a:lnTo>
                    <a:pt x="2105251" y="2045464"/>
                  </a:lnTo>
                  <a:lnTo>
                    <a:pt x="0" y="2045464"/>
                  </a:lnTo>
                  <a:lnTo>
                    <a:pt x="0" y="0"/>
                  </a:lnTo>
                  <a:close/>
                </a:path>
              </a:pathLst>
            </a:custGeom>
            <a:blipFill>
              <a:blip r:embed="rId14"/>
              <a:stretch>
                <a:fillRect t="-1248" b="-1248"/>
              </a:stretch>
            </a:blipFill>
          </p:spPr>
          <p:txBody>
            <a:bodyPr/>
            <a:lstStyle/>
            <a:p>
              <a:endParaRPr lang="de-DE"/>
            </a:p>
          </p:txBody>
        </p:sp>
        <p:sp>
          <p:nvSpPr>
            <p:cNvPr id="34" name="TextBox 34"/>
            <p:cNvSpPr txBox="1"/>
            <p:nvPr/>
          </p:nvSpPr>
          <p:spPr>
            <a:xfrm>
              <a:off x="0" y="710761"/>
              <a:ext cx="2242967" cy="1518073"/>
            </a:xfrm>
            <a:prstGeom prst="rect">
              <a:avLst/>
            </a:prstGeom>
          </p:spPr>
          <p:txBody>
            <a:bodyPr lIns="0" tIns="0" rIns="0" bIns="0" rtlCol="0" anchor="t">
              <a:spAutoFit/>
            </a:bodyPr>
            <a:lstStyle/>
            <a:p>
              <a:pPr algn="ctr">
                <a:lnSpc>
                  <a:spcPts val="1819"/>
                </a:lnSpc>
              </a:pPr>
              <a:r>
                <a:rPr lang="en-US" sz="1299">
                  <a:solidFill>
                    <a:srgbClr val="000000"/>
                  </a:solidFill>
                  <a:latin typeface="Poppins"/>
                  <a:ea typeface="Poppins"/>
                  <a:cs typeface="Poppins"/>
                  <a:sym typeface="Poppins"/>
                </a:rPr>
                <a:t>Lernwörter-</a:t>
              </a:r>
            </a:p>
            <a:p>
              <a:pPr algn="ctr">
                <a:lnSpc>
                  <a:spcPts val="1819"/>
                </a:lnSpc>
              </a:pPr>
              <a:r>
                <a:rPr lang="en-US" sz="1299">
                  <a:solidFill>
                    <a:srgbClr val="000000"/>
                  </a:solidFill>
                  <a:latin typeface="Poppins"/>
                  <a:ea typeface="Poppins"/>
                  <a:cs typeface="Poppins"/>
                  <a:sym typeface="Poppins"/>
                </a:rPr>
                <a:t>dikat</a:t>
              </a: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p:txBody>
        </p:sp>
      </p:grpSp>
      <p:sp>
        <p:nvSpPr>
          <p:cNvPr id="35" name="Freeform 35"/>
          <p:cNvSpPr/>
          <p:nvPr/>
        </p:nvSpPr>
        <p:spPr>
          <a:xfrm>
            <a:off x="6463781" y="7032333"/>
            <a:ext cx="500340" cy="466292"/>
          </a:xfrm>
          <a:custGeom>
            <a:avLst/>
            <a:gdLst/>
            <a:ahLst/>
            <a:cxnLst/>
            <a:rect l="l" t="t" r="r" b="b"/>
            <a:pathLst>
              <a:path w="500340" h="466292">
                <a:moveTo>
                  <a:pt x="0" y="0"/>
                </a:moveTo>
                <a:lnTo>
                  <a:pt x="500340" y="0"/>
                </a:lnTo>
                <a:lnTo>
                  <a:pt x="500340" y="466292"/>
                </a:lnTo>
                <a:lnTo>
                  <a:pt x="0" y="466292"/>
                </a:lnTo>
                <a:lnTo>
                  <a:pt x="0" y="0"/>
                </a:lnTo>
                <a:close/>
              </a:path>
            </a:pathLst>
          </a:custGeom>
          <a:blipFill>
            <a:blip r:embed="rId15"/>
            <a:stretch>
              <a:fillRect l="-4183" r="-4183"/>
            </a:stretch>
          </a:blipFill>
        </p:spPr>
        <p:txBody>
          <a:bodyPr/>
          <a:lstStyle/>
          <a:p>
            <a:endParaRPr lang="de-DE"/>
          </a:p>
        </p:txBody>
      </p:sp>
      <p:sp>
        <p:nvSpPr>
          <p:cNvPr id="36" name="TextBox 36"/>
          <p:cNvSpPr txBox="1"/>
          <p:nvPr/>
        </p:nvSpPr>
        <p:spPr>
          <a:xfrm>
            <a:off x="857230" y="10235467"/>
            <a:ext cx="4253694"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2.4 | Audio-/Videoaufnahme/-wiedergabe</a:t>
            </a:r>
          </a:p>
        </p:txBody>
      </p:sp>
      <p:sp>
        <p:nvSpPr>
          <p:cNvPr id="37" name="TextBox 37"/>
          <p:cNvSpPr txBox="1"/>
          <p:nvPr/>
        </p:nvSpPr>
        <p:spPr>
          <a:xfrm>
            <a:off x="5394101" y="10235467"/>
            <a:ext cx="2774005" cy="143727"/>
          </a:xfrm>
          <a:prstGeom prst="rect">
            <a:avLst/>
          </a:prstGeom>
        </p:spPr>
        <p:txBody>
          <a:bodyPr lIns="0" tIns="0" rIns="0" bIns="0" rtlCol="0" anchor="t">
            <a:spAutoFit/>
          </a:bodyPr>
          <a:lstStyle/>
          <a:p>
            <a:pPr algn="l">
              <a:lnSpc>
                <a:spcPts val="1120"/>
              </a:lnSpc>
            </a:pPr>
            <a:r>
              <a:rPr lang="en-US" sz="800">
                <a:solidFill>
                  <a:srgbClr val="000000"/>
                </a:solidFill>
                <a:latin typeface="Poppins"/>
                <a:ea typeface="Poppins"/>
                <a:cs typeface="Poppins"/>
                <a:sym typeface="Poppins"/>
              </a:rPr>
              <a:t> Lizenz: CC BY-SA 4.0 ISB (München)</a:t>
            </a:r>
          </a:p>
        </p:txBody>
      </p:sp>
      <p:sp>
        <p:nvSpPr>
          <p:cNvPr id="38" name="Freeform 38"/>
          <p:cNvSpPr/>
          <p:nvPr/>
        </p:nvSpPr>
        <p:spPr>
          <a:xfrm rot="400954">
            <a:off x="5523486" y="4074388"/>
            <a:ext cx="1492695" cy="1567295"/>
          </a:xfrm>
          <a:custGeom>
            <a:avLst/>
            <a:gdLst/>
            <a:ahLst/>
            <a:cxnLst/>
            <a:rect l="l" t="t" r="r" b="b"/>
            <a:pathLst>
              <a:path w="1492695" h="1567295">
                <a:moveTo>
                  <a:pt x="0" y="0"/>
                </a:moveTo>
                <a:lnTo>
                  <a:pt x="1492695" y="0"/>
                </a:lnTo>
                <a:lnTo>
                  <a:pt x="1492695" y="1567295"/>
                </a:lnTo>
                <a:lnTo>
                  <a:pt x="0" y="1567295"/>
                </a:lnTo>
                <a:lnTo>
                  <a:pt x="0" y="0"/>
                </a:lnTo>
                <a:close/>
              </a:path>
            </a:pathLst>
          </a:custGeom>
          <a:blipFill>
            <a:blip r:embed="rId16"/>
            <a:stretch>
              <a:fillRect l="-8794" t="-2446" b="-1169"/>
            </a:stretch>
          </a:blipFill>
        </p:spPr>
        <p:txBody>
          <a:bodyPr/>
          <a:lstStyle/>
          <a:p>
            <a:endParaRPr lang="de-DE"/>
          </a:p>
        </p:txBody>
      </p:sp>
      <p:sp>
        <p:nvSpPr>
          <p:cNvPr id="39" name="TextBox 39"/>
          <p:cNvSpPr txBox="1"/>
          <p:nvPr/>
        </p:nvSpPr>
        <p:spPr>
          <a:xfrm rot="392528">
            <a:off x="5501580" y="4518340"/>
            <a:ext cx="1411566" cy="850900"/>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Audioaufnahmen</a:t>
            </a:r>
          </a:p>
          <a:p>
            <a:pPr algn="ctr">
              <a:lnSpc>
                <a:spcPts val="1399"/>
              </a:lnSpc>
              <a:spcBef>
                <a:spcPct val="0"/>
              </a:spcBef>
            </a:pPr>
            <a:r>
              <a:rPr lang="en-US" sz="999">
                <a:solidFill>
                  <a:srgbClr val="000000"/>
                </a:solidFill>
                <a:latin typeface="Poppins"/>
                <a:ea typeface="Poppins"/>
                <a:cs typeface="Poppins"/>
                <a:sym typeface="Poppins"/>
              </a:rPr>
              <a:t>werden in der verwendeten App gespeichert.</a:t>
            </a:r>
          </a:p>
          <a:p>
            <a:pPr algn="ctr">
              <a:lnSpc>
                <a:spcPts val="1399"/>
              </a:lnSpc>
              <a:spcBef>
                <a:spcPct val="0"/>
              </a:spcBef>
            </a:pPr>
            <a:endParaRPr lang="en-US" sz="999">
              <a:solidFill>
                <a:srgbClr val="000000"/>
              </a:solidFill>
              <a:latin typeface="Poppins"/>
              <a:ea typeface="Poppins"/>
              <a:cs typeface="Poppins"/>
              <a:sym typeface="Poppins"/>
            </a:endParaRPr>
          </a:p>
        </p:txBody>
      </p:sp>
      <p:sp>
        <p:nvSpPr>
          <p:cNvPr id="40" name="Freeform 40"/>
          <p:cNvSpPr/>
          <p:nvPr/>
        </p:nvSpPr>
        <p:spPr>
          <a:xfrm>
            <a:off x="3291509" y="756000"/>
            <a:ext cx="831374" cy="1184388"/>
          </a:xfrm>
          <a:custGeom>
            <a:avLst/>
            <a:gdLst/>
            <a:ahLst/>
            <a:cxnLst/>
            <a:rect l="l" t="t" r="r" b="b"/>
            <a:pathLst>
              <a:path w="831374" h="1184388">
                <a:moveTo>
                  <a:pt x="0" y="0"/>
                </a:moveTo>
                <a:lnTo>
                  <a:pt x="831374" y="0"/>
                </a:lnTo>
                <a:lnTo>
                  <a:pt x="831374" y="1184388"/>
                </a:lnTo>
                <a:lnTo>
                  <a:pt x="0" y="1184388"/>
                </a:lnTo>
                <a:lnTo>
                  <a:pt x="0" y="0"/>
                </a:lnTo>
                <a:close/>
              </a:path>
            </a:pathLst>
          </a:custGeom>
          <a:blipFill>
            <a:blip r:embed="rId17"/>
            <a:stretch>
              <a:fillRect/>
            </a:stretch>
          </a:blipFill>
        </p:spPr>
        <p:txBody>
          <a:bodyPr/>
          <a:lstStyle/>
          <a:p>
            <a:endParaRPr lang="de-DE"/>
          </a:p>
        </p:txBody>
      </p:sp>
      <p:sp>
        <p:nvSpPr>
          <p:cNvPr id="41" name="Freeform 41"/>
          <p:cNvSpPr/>
          <p:nvPr/>
        </p:nvSpPr>
        <p:spPr>
          <a:xfrm>
            <a:off x="361804" y="7696048"/>
            <a:ext cx="1796492" cy="1656724"/>
          </a:xfrm>
          <a:custGeom>
            <a:avLst/>
            <a:gdLst/>
            <a:ahLst/>
            <a:cxnLst/>
            <a:rect l="l" t="t" r="r" b="b"/>
            <a:pathLst>
              <a:path w="1796492" h="1656724">
                <a:moveTo>
                  <a:pt x="0" y="0"/>
                </a:moveTo>
                <a:lnTo>
                  <a:pt x="1796491" y="0"/>
                </a:lnTo>
                <a:lnTo>
                  <a:pt x="1796491" y="1656723"/>
                </a:lnTo>
                <a:lnTo>
                  <a:pt x="0" y="1656723"/>
                </a:lnTo>
                <a:lnTo>
                  <a:pt x="0" y="0"/>
                </a:lnTo>
                <a:close/>
              </a:path>
            </a:pathLst>
          </a:custGeom>
          <a:blipFill>
            <a:blip r:embed="rId3">
              <a:extLst>
                <a:ext uri="{96DAC541-7B7A-43D3-8B79-37D633B846F1}">
                  <asvg:svgBlip xmlns:asvg="http://schemas.microsoft.com/office/drawing/2016/SVG/main" r:embed="rId4"/>
                </a:ext>
              </a:extLst>
            </a:blip>
            <a:stretch>
              <a:fillRect l="-2554" r="-2554"/>
            </a:stretch>
          </a:blipFill>
        </p:spPr>
        <p:txBody>
          <a:bodyPr/>
          <a:lstStyle/>
          <a:p>
            <a:endParaRPr lang="de-DE"/>
          </a:p>
        </p:txBody>
      </p:sp>
      <p:sp>
        <p:nvSpPr>
          <p:cNvPr id="42" name="TextBox 42"/>
          <p:cNvSpPr txBox="1"/>
          <p:nvPr/>
        </p:nvSpPr>
        <p:spPr>
          <a:xfrm>
            <a:off x="595258" y="7951122"/>
            <a:ext cx="1261821" cy="10223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Hast du noch weitere Ideen, was du aufnehmen könntest?</a:t>
            </a:r>
          </a:p>
          <a:p>
            <a:pPr algn="ctr">
              <a:lnSpc>
                <a:spcPts val="1399"/>
              </a:lnSpc>
            </a:pPr>
            <a:endParaRPr lang="en-US" sz="999">
              <a:solidFill>
                <a:srgbClr val="000000"/>
              </a:solidFill>
              <a:latin typeface="Poppins"/>
              <a:ea typeface="Poppins"/>
              <a:cs typeface="Poppins"/>
              <a:sym typeface="Poppins"/>
            </a:endParaRPr>
          </a:p>
          <a:p>
            <a:pPr algn="ctr">
              <a:lnSpc>
                <a:spcPts val="1399"/>
              </a:lnSpc>
            </a:pPr>
            <a:endParaRPr lang="en-US" sz="999">
              <a:solidFill>
                <a:srgbClr val="000000"/>
              </a:solidFill>
              <a:latin typeface="Poppins"/>
              <a:ea typeface="Poppins"/>
              <a:cs typeface="Poppins"/>
              <a:sym typeface="Poppins"/>
            </a:endParaRPr>
          </a:p>
        </p:txBody>
      </p:sp>
      <p:sp>
        <p:nvSpPr>
          <p:cNvPr id="43" name="Freeform 43"/>
          <p:cNvSpPr/>
          <p:nvPr/>
        </p:nvSpPr>
        <p:spPr>
          <a:xfrm rot="1048496">
            <a:off x="1625640" y="8123209"/>
            <a:ext cx="781339" cy="802402"/>
          </a:xfrm>
          <a:custGeom>
            <a:avLst/>
            <a:gdLst/>
            <a:ahLst/>
            <a:cxnLst/>
            <a:rect l="l" t="t" r="r" b="b"/>
            <a:pathLst>
              <a:path w="781339" h="802402">
                <a:moveTo>
                  <a:pt x="0" y="0"/>
                </a:moveTo>
                <a:lnTo>
                  <a:pt x="781339" y="0"/>
                </a:lnTo>
                <a:lnTo>
                  <a:pt x="781339" y="802401"/>
                </a:lnTo>
                <a:lnTo>
                  <a:pt x="0" y="802401"/>
                </a:lnTo>
                <a:lnTo>
                  <a:pt x="0" y="0"/>
                </a:lnTo>
                <a:close/>
              </a:path>
            </a:pathLst>
          </a:custGeom>
          <a:blipFill>
            <a:blip r:embed="rId18"/>
            <a:stretch>
              <a:fillRect/>
            </a:stretch>
          </a:blipFill>
        </p:spPr>
        <p:txBody>
          <a:bodyPr/>
          <a:lstStyle/>
          <a:p>
            <a:endParaRPr lang="de-DE"/>
          </a:p>
        </p:txBody>
      </p:sp>
      <p:sp>
        <p:nvSpPr>
          <p:cNvPr id="44" name="Freeform 44"/>
          <p:cNvSpPr/>
          <p:nvPr/>
        </p:nvSpPr>
        <p:spPr>
          <a:xfrm>
            <a:off x="1707756" y="8987239"/>
            <a:ext cx="804823" cy="1164478"/>
          </a:xfrm>
          <a:custGeom>
            <a:avLst/>
            <a:gdLst/>
            <a:ahLst/>
            <a:cxnLst/>
            <a:rect l="l" t="t" r="r" b="b"/>
            <a:pathLst>
              <a:path w="804823" h="1164478">
                <a:moveTo>
                  <a:pt x="0" y="0"/>
                </a:moveTo>
                <a:lnTo>
                  <a:pt x="804822" y="0"/>
                </a:lnTo>
                <a:lnTo>
                  <a:pt x="804822" y="1164478"/>
                </a:lnTo>
                <a:lnTo>
                  <a:pt x="0" y="1164478"/>
                </a:lnTo>
                <a:lnTo>
                  <a:pt x="0" y="0"/>
                </a:lnTo>
                <a:close/>
              </a:path>
            </a:pathLst>
          </a:custGeom>
          <a:blipFill>
            <a:blip r:embed="rId5"/>
            <a:stretch>
              <a:fillRect/>
            </a:stretch>
          </a:blipFill>
        </p:spPr>
        <p:txBody>
          <a:bodyPr/>
          <a:lstStyle/>
          <a:p>
            <a:endParaRPr lang="de-DE"/>
          </a:p>
        </p:txBody>
      </p:sp>
      <p:sp>
        <p:nvSpPr>
          <p:cNvPr id="45" name="Freeform 45"/>
          <p:cNvSpPr/>
          <p:nvPr/>
        </p:nvSpPr>
        <p:spPr>
          <a:xfrm>
            <a:off x="756000" y="2439186"/>
            <a:ext cx="276265" cy="315896"/>
          </a:xfrm>
          <a:custGeom>
            <a:avLst/>
            <a:gdLst/>
            <a:ahLst/>
            <a:cxnLst/>
            <a:rect l="l" t="t" r="r" b="b"/>
            <a:pathLst>
              <a:path w="276265" h="315896">
                <a:moveTo>
                  <a:pt x="0" y="0"/>
                </a:moveTo>
                <a:lnTo>
                  <a:pt x="276265" y="0"/>
                </a:lnTo>
                <a:lnTo>
                  <a:pt x="276265" y="315896"/>
                </a:lnTo>
                <a:lnTo>
                  <a:pt x="0" y="315896"/>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de-DE"/>
          </a:p>
        </p:txBody>
      </p:sp>
      <p:sp>
        <p:nvSpPr>
          <p:cNvPr id="46" name="TextBox 46"/>
          <p:cNvSpPr txBox="1"/>
          <p:nvPr/>
        </p:nvSpPr>
        <p:spPr>
          <a:xfrm>
            <a:off x="1148282" y="2454259"/>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47" name="TextBox 47"/>
          <p:cNvSpPr txBox="1"/>
          <p:nvPr/>
        </p:nvSpPr>
        <p:spPr>
          <a:xfrm>
            <a:off x="1144376" y="1983806"/>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 Wie machst du eine Audioaufnahme?</a:t>
            </a:r>
          </a:p>
        </p:txBody>
      </p:sp>
      <p:sp>
        <p:nvSpPr>
          <p:cNvPr id="48" name="Freeform 48"/>
          <p:cNvSpPr/>
          <p:nvPr/>
        </p:nvSpPr>
        <p:spPr>
          <a:xfrm>
            <a:off x="742812" y="1948709"/>
            <a:ext cx="363145" cy="363145"/>
          </a:xfrm>
          <a:custGeom>
            <a:avLst/>
            <a:gdLst/>
            <a:ahLst/>
            <a:cxnLst/>
            <a:rect l="l" t="t" r="r" b="b"/>
            <a:pathLst>
              <a:path w="363145" h="363145">
                <a:moveTo>
                  <a:pt x="0" y="0"/>
                </a:moveTo>
                <a:lnTo>
                  <a:pt x="363144" y="0"/>
                </a:lnTo>
                <a:lnTo>
                  <a:pt x="363144" y="363145"/>
                </a:lnTo>
                <a:lnTo>
                  <a:pt x="0" y="363145"/>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de-DE"/>
          </a:p>
        </p:txBody>
      </p:sp>
      <p:grpSp>
        <p:nvGrpSpPr>
          <p:cNvPr id="49" name="Group 49"/>
          <p:cNvGrpSpPr/>
          <p:nvPr/>
        </p:nvGrpSpPr>
        <p:grpSpPr>
          <a:xfrm>
            <a:off x="6019694" y="7142592"/>
            <a:ext cx="250139" cy="211855"/>
            <a:chOff x="0" y="0"/>
            <a:chExt cx="88337" cy="74817"/>
          </a:xfrm>
        </p:grpSpPr>
        <p:sp>
          <p:nvSpPr>
            <p:cNvPr id="50" name="Freeform 50"/>
            <p:cNvSpPr/>
            <p:nvPr/>
          </p:nvSpPr>
          <p:spPr>
            <a:xfrm>
              <a:off x="0" y="0"/>
              <a:ext cx="88337" cy="74817"/>
            </a:xfrm>
            <a:custGeom>
              <a:avLst/>
              <a:gdLst/>
              <a:ahLst/>
              <a:cxnLst/>
              <a:rect l="l" t="t" r="r" b="b"/>
              <a:pathLst>
                <a:path w="88337" h="74817">
                  <a:moveTo>
                    <a:pt x="0" y="0"/>
                  </a:moveTo>
                  <a:lnTo>
                    <a:pt x="88337" y="0"/>
                  </a:lnTo>
                  <a:lnTo>
                    <a:pt x="88337" y="74817"/>
                  </a:lnTo>
                  <a:lnTo>
                    <a:pt x="0" y="74817"/>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1" name="TextBox 51"/>
            <p:cNvSpPr txBox="1"/>
            <p:nvPr/>
          </p:nvSpPr>
          <p:spPr>
            <a:xfrm>
              <a:off x="0" y="-47625"/>
              <a:ext cx="88337" cy="122442"/>
            </a:xfrm>
            <a:prstGeom prst="rect">
              <a:avLst/>
            </a:prstGeom>
          </p:spPr>
          <p:txBody>
            <a:bodyPr lIns="50800" tIns="50800" rIns="50800" bIns="50800" rtlCol="0" anchor="ctr"/>
            <a:lstStyle/>
            <a:p>
              <a:pPr algn="ctr">
                <a:lnSpc>
                  <a:spcPts val="1959"/>
                </a:lnSpc>
              </a:pPr>
              <a:endParaRPr/>
            </a:p>
          </p:txBody>
        </p:sp>
      </p:grpSp>
      <p:grpSp>
        <p:nvGrpSpPr>
          <p:cNvPr id="52" name="Group 52"/>
          <p:cNvGrpSpPr/>
          <p:nvPr/>
        </p:nvGrpSpPr>
        <p:grpSpPr>
          <a:xfrm>
            <a:off x="6019694" y="6259771"/>
            <a:ext cx="250139" cy="211855"/>
            <a:chOff x="0" y="0"/>
            <a:chExt cx="88337" cy="74817"/>
          </a:xfrm>
        </p:grpSpPr>
        <p:sp>
          <p:nvSpPr>
            <p:cNvPr id="53" name="Freeform 53"/>
            <p:cNvSpPr/>
            <p:nvPr/>
          </p:nvSpPr>
          <p:spPr>
            <a:xfrm>
              <a:off x="0" y="0"/>
              <a:ext cx="88337" cy="74817"/>
            </a:xfrm>
            <a:custGeom>
              <a:avLst/>
              <a:gdLst/>
              <a:ahLst/>
              <a:cxnLst/>
              <a:rect l="l" t="t" r="r" b="b"/>
              <a:pathLst>
                <a:path w="88337" h="74817">
                  <a:moveTo>
                    <a:pt x="0" y="0"/>
                  </a:moveTo>
                  <a:lnTo>
                    <a:pt x="88337" y="0"/>
                  </a:lnTo>
                  <a:lnTo>
                    <a:pt x="88337" y="74817"/>
                  </a:lnTo>
                  <a:lnTo>
                    <a:pt x="0" y="74817"/>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4" name="TextBox 54"/>
            <p:cNvSpPr txBox="1"/>
            <p:nvPr/>
          </p:nvSpPr>
          <p:spPr>
            <a:xfrm>
              <a:off x="0" y="-47625"/>
              <a:ext cx="88337" cy="122442"/>
            </a:xfrm>
            <a:prstGeom prst="rect">
              <a:avLst/>
            </a:prstGeom>
          </p:spPr>
          <p:txBody>
            <a:bodyPr lIns="50800" tIns="50800" rIns="50800" bIns="50800" rtlCol="0" anchor="ctr"/>
            <a:lstStyle/>
            <a:p>
              <a:pPr algn="ctr">
                <a:lnSpc>
                  <a:spcPts val="1959"/>
                </a:lnSpc>
              </a:pPr>
              <a:endParaRPr/>
            </a:p>
          </p:txBody>
        </p:sp>
      </p:grpSp>
      <p:sp>
        <p:nvSpPr>
          <p:cNvPr id="55" name="Freeform 55"/>
          <p:cNvSpPr/>
          <p:nvPr/>
        </p:nvSpPr>
        <p:spPr>
          <a:xfrm>
            <a:off x="6046127" y="5974595"/>
            <a:ext cx="193324" cy="164447"/>
          </a:xfrm>
          <a:custGeom>
            <a:avLst/>
            <a:gdLst/>
            <a:ahLst/>
            <a:cxnLst/>
            <a:rect l="l" t="t" r="r" b="b"/>
            <a:pathLst>
              <a:path w="193324" h="164447">
                <a:moveTo>
                  <a:pt x="0" y="0"/>
                </a:moveTo>
                <a:lnTo>
                  <a:pt x="193324" y="0"/>
                </a:lnTo>
                <a:lnTo>
                  <a:pt x="193324" y="164447"/>
                </a:lnTo>
                <a:lnTo>
                  <a:pt x="0" y="164447"/>
                </a:lnTo>
                <a:lnTo>
                  <a:pt x="0" y="0"/>
                </a:lnTo>
                <a:close/>
              </a:path>
            </a:pathLst>
          </a:custGeom>
          <a:blipFill>
            <a:blip r:embed="rId23"/>
            <a:stretch>
              <a:fillRect t="-1065" b="-1065"/>
            </a:stretch>
          </a:blipFill>
        </p:spPr>
        <p:txBody>
          <a:bodyPr/>
          <a:lstStyle/>
          <a:p>
            <a:endParaRPr lang="de-DE"/>
          </a:p>
        </p:txBody>
      </p:sp>
      <p:grpSp>
        <p:nvGrpSpPr>
          <p:cNvPr id="56" name="Group 56"/>
          <p:cNvGrpSpPr/>
          <p:nvPr/>
        </p:nvGrpSpPr>
        <p:grpSpPr>
          <a:xfrm>
            <a:off x="6019694" y="6699120"/>
            <a:ext cx="250139" cy="211855"/>
            <a:chOff x="0" y="0"/>
            <a:chExt cx="88337" cy="74817"/>
          </a:xfrm>
        </p:grpSpPr>
        <p:sp>
          <p:nvSpPr>
            <p:cNvPr id="57" name="Freeform 57"/>
            <p:cNvSpPr/>
            <p:nvPr/>
          </p:nvSpPr>
          <p:spPr>
            <a:xfrm>
              <a:off x="0" y="0"/>
              <a:ext cx="88337" cy="74817"/>
            </a:xfrm>
            <a:custGeom>
              <a:avLst/>
              <a:gdLst/>
              <a:ahLst/>
              <a:cxnLst/>
              <a:rect l="l" t="t" r="r" b="b"/>
              <a:pathLst>
                <a:path w="88337" h="74817">
                  <a:moveTo>
                    <a:pt x="0" y="0"/>
                  </a:moveTo>
                  <a:lnTo>
                    <a:pt x="88337" y="0"/>
                  </a:lnTo>
                  <a:lnTo>
                    <a:pt x="88337" y="74817"/>
                  </a:lnTo>
                  <a:lnTo>
                    <a:pt x="0" y="74817"/>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8" name="TextBox 58"/>
            <p:cNvSpPr txBox="1"/>
            <p:nvPr/>
          </p:nvSpPr>
          <p:spPr>
            <a:xfrm>
              <a:off x="0" y="-47625"/>
              <a:ext cx="88337" cy="122442"/>
            </a:xfrm>
            <a:prstGeom prst="rect">
              <a:avLst/>
            </a:prstGeom>
          </p:spPr>
          <p:txBody>
            <a:bodyPr lIns="50800" tIns="50800" rIns="50800" bIns="50800" rtlCol="0" anchor="ctr"/>
            <a:lstStyle/>
            <a:p>
              <a:pPr algn="ctr">
                <a:lnSpc>
                  <a:spcPts val="1959"/>
                </a:lnSpc>
              </a:pPr>
              <a:endParaRPr/>
            </a:p>
          </p:txBody>
        </p:sp>
      </p:grpSp>
      <p:grpSp>
        <p:nvGrpSpPr>
          <p:cNvPr id="59" name="Group 59"/>
          <p:cNvGrpSpPr/>
          <p:nvPr/>
        </p:nvGrpSpPr>
        <p:grpSpPr>
          <a:xfrm>
            <a:off x="6019694" y="5939129"/>
            <a:ext cx="264278" cy="228599"/>
            <a:chOff x="0" y="0"/>
            <a:chExt cx="88337" cy="76411"/>
          </a:xfrm>
        </p:grpSpPr>
        <p:sp>
          <p:nvSpPr>
            <p:cNvPr id="60" name="Freeform 60"/>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61" name="TextBox 61"/>
            <p:cNvSpPr txBox="1"/>
            <p:nvPr/>
          </p:nvSpPr>
          <p:spPr>
            <a:xfrm>
              <a:off x="0" y="-47625"/>
              <a:ext cx="88337" cy="124036"/>
            </a:xfrm>
            <a:prstGeom prst="rect">
              <a:avLst/>
            </a:prstGeom>
          </p:spPr>
          <p:txBody>
            <a:bodyPr lIns="53671" tIns="53671" rIns="53671" bIns="53671" rtlCol="0" anchor="ctr"/>
            <a:lstStyle/>
            <a:p>
              <a:pPr algn="ctr">
                <a:lnSpc>
                  <a:spcPts val="1959"/>
                </a:lnSpc>
              </a:pPr>
              <a:endParaRPr/>
            </a:p>
          </p:txBody>
        </p:sp>
      </p:grpSp>
      <p:grpSp>
        <p:nvGrpSpPr>
          <p:cNvPr id="62" name="Group 62"/>
          <p:cNvGrpSpPr/>
          <p:nvPr/>
        </p:nvGrpSpPr>
        <p:grpSpPr>
          <a:xfrm>
            <a:off x="5544924" y="7832000"/>
            <a:ext cx="1640002" cy="1593428"/>
            <a:chOff x="0" y="0"/>
            <a:chExt cx="2186670" cy="2124570"/>
          </a:xfrm>
        </p:grpSpPr>
        <p:sp>
          <p:nvSpPr>
            <p:cNvPr id="63" name="Freeform 63"/>
            <p:cNvSpPr/>
            <p:nvPr/>
          </p:nvSpPr>
          <p:spPr>
            <a:xfrm>
              <a:off x="0" y="0"/>
              <a:ext cx="2186670" cy="2124570"/>
            </a:xfrm>
            <a:custGeom>
              <a:avLst/>
              <a:gdLst/>
              <a:ahLst/>
              <a:cxnLst/>
              <a:rect l="l" t="t" r="r" b="b"/>
              <a:pathLst>
                <a:path w="2186670" h="2124570">
                  <a:moveTo>
                    <a:pt x="0" y="0"/>
                  </a:moveTo>
                  <a:lnTo>
                    <a:pt x="2186670" y="0"/>
                  </a:lnTo>
                  <a:lnTo>
                    <a:pt x="2186670" y="2124570"/>
                  </a:lnTo>
                  <a:lnTo>
                    <a:pt x="0" y="2124570"/>
                  </a:lnTo>
                  <a:lnTo>
                    <a:pt x="0" y="0"/>
                  </a:lnTo>
                  <a:close/>
                </a:path>
              </a:pathLst>
            </a:custGeom>
            <a:blipFill>
              <a:blip r:embed="rId14"/>
              <a:stretch>
                <a:fillRect b="-2497"/>
              </a:stretch>
            </a:blipFill>
          </p:spPr>
          <p:txBody>
            <a:bodyPr/>
            <a:lstStyle/>
            <a:p>
              <a:endParaRPr lang="de-DE"/>
            </a:p>
          </p:txBody>
        </p:sp>
        <p:sp>
          <p:nvSpPr>
            <p:cNvPr id="64" name="AutoShape 64"/>
            <p:cNvSpPr/>
            <p:nvPr/>
          </p:nvSpPr>
          <p:spPr>
            <a:xfrm flipV="1">
              <a:off x="334366" y="805949"/>
              <a:ext cx="1524635" cy="10362"/>
            </a:xfrm>
            <a:prstGeom prst="line">
              <a:avLst/>
            </a:prstGeom>
            <a:ln w="12700" cap="flat">
              <a:solidFill>
                <a:srgbClr val="000000"/>
              </a:solidFill>
              <a:prstDash val="solid"/>
              <a:headEnd type="none" w="sm" len="sm"/>
              <a:tailEnd type="none" w="sm" len="sm"/>
            </a:ln>
          </p:spPr>
          <p:txBody>
            <a:bodyPr/>
            <a:lstStyle/>
            <a:p>
              <a:endParaRPr lang="de-DE"/>
            </a:p>
          </p:txBody>
        </p:sp>
        <p:sp>
          <p:nvSpPr>
            <p:cNvPr id="65" name="AutoShape 65"/>
            <p:cNvSpPr/>
            <p:nvPr/>
          </p:nvSpPr>
          <p:spPr>
            <a:xfrm flipV="1">
              <a:off x="291317" y="1165300"/>
              <a:ext cx="1604037" cy="10362"/>
            </a:xfrm>
            <a:prstGeom prst="line">
              <a:avLst/>
            </a:prstGeom>
            <a:ln w="12700" cap="flat">
              <a:solidFill>
                <a:srgbClr val="000000"/>
              </a:solidFill>
              <a:prstDash val="solid"/>
              <a:headEnd type="none" w="sm" len="sm"/>
              <a:tailEnd type="none" w="sm" len="sm"/>
            </a:ln>
          </p:spPr>
          <p:txBody>
            <a:bodyPr/>
            <a:lstStyle/>
            <a:p>
              <a:endParaRPr lang="de-DE"/>
            </a:p>
          </p:txBody>
        </p:sp>
        <p:sp>
          <p:nvSpPr>
            <p:cNvPr id="66" name="AutoShape 66"/>
            <p:cNvSpPr/>
            <p:nvPr/>
          </p:nvSpPr>
          <p:spPr>
            <a:xfrm>
              <a:off x="392377" y="1518562"/>
              <a:ext cx="1388518" cy="981"/>
            </a:xfrm>
            <a:prstGeom prst="line">
              <a:avLst/>
            </a:prstGeom>
            <a:ln w="12700" cap="flat">
              <a:solidFill>
                <a:srgbClr val="000000"/>
              </a:solidFill>
              <a:prstDash val="solid"/>
              <a:headEnd type="none" w="sm" len="sm"/>
              <a:tailEnd type="none" w="sm" len="sm"/>
            </a:ln>
          </p:spPr>
          <p:txBody>
            <a:bodyPr/>
            <a:lstStyle/>
            <a:p>
              <a:endParaRPr lang="de-DE"/>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5974" y="402615"/>
            <a:ext cx="6782088" cy="9674663"/>
            <a:chOff x="0" y="0"/>
            <a:chExt cx="2430547" cy="3467181"/>
          </a:xfrm>
        </p:grpSpPr>
        <p:sp>
          <p:nvSpPr>
            <p:cNvPr id="3" name="Freeform 3"/>
            <p:cNvSpPr/>
            <p:nvPr/>
          </p:nvSpPr>
          <p:spPr>
            <a:xfrm>
              <a:off x="0" y="0"/>
              <a:ext cx="2430547" cy="3467181"/>
            </a:xfrm>
            <a:custGeom>
              <a:avLst/>
              <a:gdLst/>
              <a:ahLst/>
              <a:cxnLst/>
              <a:rect l="l" t="t" r="r" b="b"/>
              <a:pathLst>
                <a:path w="2430547" h="3467181">
                  <a:moveTo>
                    <a:pt x="22830" y="0"/>
                  </a:moveTo>
                  <a:lnTo>
                    <a:pt x="2407717" y="0"/>
                  </a:lnTo>
                  <a:cubicBezTo>
                    <a:pt x="2420326" y="0"/>
                    <a:pt x="2430547" y="10222"/>
                    <a:pt x="2430547" y="22830"/>
                  </a:cubicBezTo>
                  <a:lnTo>
                    <a:pt x="2430547" y="3444351"/>
                  </a:lnTo>
                  <a:cubicBezTo>
                    <a:pt x="2430547" y="3456960"/>
                    <a:pt x="2420326" y="3467181"/>
                    <a:pt x="2407717" y="3467181"/>
                  </a:cubicBezTo>
                  <a:lnTo>
                    <a:pt x="22830" y="3467181"/>
                  </a:lnTo>
                  <a:cubicBezTo>
                    <a:pt x="10222" y="3467181"/>
                    <a:pt x="0" y="3456960"/>
                    <a:pt x="0" y="3444351"/>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486231"/>
            </a:xfrm>
            <a:prstGeom prst="rect">
              <a:avLst/>
            </a:prstGeom>
          </p:spPr>
          <p:txBody>
            <a:bodyPr lIns="50800" tIns="50800" rIns="50800" bIns="50800" rtlCol="0" anchor="ctr"/>
            <a:lstStyle/>
            <a:p>
              <a:pPr marL="0" lvl="0" indent="0" algn="l">
                <a:lnSpc>
                  <a:spcPts val="1680"/>
                </a:lnSpc>
                <a:spcBef>
                  <a:spcPct val="0"/>
                </a:spcBef>
              </a:pPr>
              <a:endParaRPr/>
            </a:p>
          </p:txBody>
        </p:sp>
      </p:grpSp>
      <p:sp>
        <p:nvSpPr>
          <p:cNvPr id="5" name="TextBox 5"/>
          <p:cNvSpPr txBox="1"/>
          <p:nvPr/>
        </p:nvSpPr>
        <p:spPr>
          <a:xfrm>
            <a:off x="545315" y="721056"/>
            <a:ext cx="6469369" cy="506222"/>
          </a:xfrm>
          <a:prstGeom prst="rect">
            <a:avLst/>
          </a:prstGeom>
        </p:spPr>
        <p:txBody>
          <a:bodyPr lIns="0" tIns="0" rIns="0" bIns="0" rtlCol="0" anchor="t">
            <a:spAutoFit/>
          </a:bodyPr>
          <a:lstStyle/>
          <a:p>
            <a:pPr algn="ctr">
              <a:lnSpc>
                <a:spcPts val="3903"/>
              </a:lnSpc>
            </a:pPr>
            <a:r>
              <a:rPr lang="en-US" sz="3199">
                <a:solidFill>
                  <a:srgbClr val="008204"/>
                </a:solidFill>
                <a:latin typeface="Lexend Deca Medium"/>
                <a:ea typeface="Lexend Deca Medium"/>
                <a:cs typeface="Lexend Deca Medium"/>
                <a:sym typeface="Lexend Deca"/>
              </a:rPr>
              <a:t>Aufnahme von Videodateien</a:t>
            </a:r>
          </a:p>
        </p:txBody>
      </p:sp>
      <p:grpSp>
        <p:nvGrpSpPr>
          <p:cNvPr id="6" name="Group 6"/>
          <p:cNvGrpSpPr/>
          <p:nvPr/>
        </p:nvGrpSpPr>
        <p:grpSpPr>
          <a:xfrm>
            <a:off x="474658" y="402615"/>
            <a:ext cx="6739802" cy="1712779"/>
            <a:chOff x="0" y="0"/>
            <a:chExt cx="2415393" cy="613821"/>
          </a:xfrm>
        </p:grpSpPr>
        <p:sp>
          <p:nvSpPr>
            <p:cNvPr id="7" name="Freeform 7"/>
            <p:cNvSpPr/>
            <p:nvPr/>
          </p:nvSpPr>
          <p:spPr>
            <a:xfrm>
              <a:off x="0" y="0"/>
              <a:ext cx="2415393" cy="613821"/>
            </a:xfrm>
            <a:custGeom>
              <a:avLst/>
              <a:gdLst/>
              <a:ahLst/>
              <a:cxnLst/>
              <a:rect l="l" t="t" r="r" b="b"/>
              <a:pathLst>
                <a:path w="2415393" h="613821">
                  <a:moveTo>
                    <a:pt x="22974" y="0"/>
                  </a:moveTo>
                  <a:lnTo>
                    <a:pt x="2392419" y="0"/>
                  </a:lnTo>
                  <a:cubicBezTo>
                    <a:pt x="2398512" y="0"/>
                    <a:pt x="2404356" y="2420"/>
                    <a:pt x="2408664" y="6729"/>
                  </a:cubicBezTo>
                  <a:cubicBezTo>
                    <a:pt x="2412972" y="11037"/>
                    <a:pt x="2415393" y="16881"/>
                    <a:pt x="2415393" y="22974"/>
                  </a:cubicBezTo>
                  <a:lnTo>
                    <a:pt x="2415393" y="590848"/>
                  </a:lnTo>
                  <a:cubicBezTo>
                    <a:pt x="2415393" y="596941"/>
                    <a:pt x="2412972" y="602784"/>
                    <a:pt x="2408664" y="607093"/>
                  </a:cubicBezTo>
                  <a:cubicBezTo>
                    <a:pt x="2404356" y="611401"/>
                    <a:pt x="2398512" y="613821"/>
                    <a:pt x="2392419" y="613821"/>
                  </a:cubicBezTo>
                  <a:lnTo>
                    <a:pt x="22974" y="613821"/>
                  </a:lnTo>
                  <a:cubicBezTo>
                    <a:pt x="10286" y="613821"/>
                    <a:pt x="0" y="603536"/>
                    <a:pt x="0" y="590848"/>
                  </a:cubicBezTo>
                  <a:lnTo>
                    <a:pt x="0" y="22974"/>
                  </a:lnTo>
                  <a:cubicBezTo>
                    <a:pt x="0" y="10286"/>
                    <a:pt x="10286" y="0"/>
                    <a:pt x="2297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15393" cy="642396"/>
            </a:xfrm>
            <a:prstGeom prst="rect">
              <a:avLst/>
            </a:prstGeom>
          </p:spPr>
          <p:txBody>
            <a:bodyPr lIns="50800" tIns="50800" rIns="50800" bIns="50800" rtlCol="0" anchor="ctr"/>
            <a:lstStyle/>
            <a:p>
              <a:pPr algn="ctr">
                <a:lnSpc>
                  <a:spcPts val="1679"/>
                </a:lnSpc>
              </a:pPr>
              <a:endParaRPr/>
            </a:p>
          </p:txBody>
        </p:sp>
      </p:grpSp>
      <p:sp>
        <p:nvSpPr>
          <p:cNvPr id="9" name="Freeform 9"/>
          <p:cNvSpPr/>
          <p:nvPr/>
        </p:nvSpPr>
        <p:spPr>
          <a:xfrm flipH="1">
            <a:off x="3665995" y="116069"/>
            <a:ext cx="1830763" cy="1606265"/>
          </a:xfrm>
          <a:custGeom>
            <a:avLst/>
            <a:gdLst/>
            <a:ahLst/>
            <a:cxnLst/>
            <a:rect l="l" t="t" r="r" b="b"/>
            <a:pathLst>
              <a:path w="1830763" h="1606265">
                <a:moveTo>
                  <a:pt x="1830763" y="0"/>
                </a:moveTo>
                <a:lnTo>
                  <a:pt x="0" y="0"/>
                </a:lnTo>
                <a:lnTo>
                  <a:pt x="0" y="1606265"/>
                </a:lnTo>
                <a:lnTo>
                  <a:pt x="1830763" y="1606265"/>
                </a:lnTo>
                <a:lnTo>
                  <a:pt x="183076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0" name="TextBox 10"/>
          <p:cNvSpPr txBox="1"/>
          <p:nvPr/>
        </p:nvSpPr>
        <p:spPr>
          <a:xfrm>
            <a:off x="756000" y="673100"/>
            <a:ext cx="4179700"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Aufnahme von Videodateien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11" name="TextBox 11"/>
          <p:cNvSpPr txBox="1"/>
          <p:nvPr/>
        </p:nvSpPr>
        <p:spPr>
          <a:xfrm>
            <a:off x="830559" y="2751905"/>
            <a:ext cx="5154398" cy="1646047"/>
          </a:xfrm>
          <a:prstGeom prst="rect">
            <a:avLst/>
          </a:prstGeom>
        </p:spPr>
        <p:txBody>
          <a:bodyPr lIns="0" tIns="0" rIns="0" bIns="0" rtlCol="0" anchor="t">
            <a:spAutoFit/>
          </a:bodyPr>
          <a:lstStyle/>
          <a:p>
            <a:pPr algn="just">
              <a:lnSpc>
                <a:spcPts val="2248"/>
              </a:lnSpc>
            </a:pPr>
            <a:r>
              <a:rPr lang="en-US" sz="1299">
                <a:solidFill>
                  <a:srgbClr val="000000"/>
                </a:solidFill>
                <a:latin typeface="Poppins"/>
                <a:ea typeface="Poppins"/>
                <a:cs typeface="Poppins"/>
                <a:sym typeface="Poppins"/>
              </a:rPr>
              <a:t>1. Öffne die Kamera-App.</a:t>
            </a:r>
          </a:p>
          <a:p>
            <a:pPr algn="just">
              <a:lnSpc>
                <a:spcPts val="2248"/>
              </a:lnSpc>
            </a:pPr>
            <a:r>
              <a:rPr lang="en-US" sz="1299">
                <a:solidFill>
                  <a:srgbClr val="000000"/>
                </a:solidFill>
                <a:latin typeface="Poppins"/>
                <a:ea typeface="Poppins"/>
                <a:cs typeface="Poppins"/>
                <a:sym typeface="Poppins"/>
              </a:rPr>
              <a:t>2. Wähle Vid</a:t>
            </a:r>
            <a:r>
              <a:rPr lang="en-US" sz="1299" u="none">
                <a:solidFill>
                  <a:srgbClr val="000000"/>
                </a:solidFill>
                <a:latin typeface="Poppins"/>
                <a:ea typeface="Poppins"/>
                <a:cs typeface="Poppins"/>
                <a:sym typeface="Poppins"/>
              </a:rPr>
              <a:t>eo</a:t>
            </a:r>
            <a:r>
              <a:rPr lang="en-US" sz="1299">
                <a:solidFill>
                  <a:srgbClr val="000000"/>
                </a:solidFill>
                <a:latin typeface="Poppins"/>
                <a:ea typeface="Poppins"/>
                <a:cs typeface="Poppins"/>
                <a:sym typeface="Poppins"/>
              </a:rPr>
              <a:t> aus.</a:t>
            </a:r>
          </a:p>
          <a:p>
            <a:pPr algn="just">
              <a:lnSpc>
                <a:spcPts val="2248"/>
              </a:lnSpc>
            </a:pPr>
            <a:r>
              <a:rPr lang="en-US" sz="1299">
                <a:solidFill>
                  <a:srgbClr val="000000"/>
                </a:solidFill>
                <a:latin typeface="Poppins"/>
                <a:ea typeface="Poppins"/>
                <a:cs typeface="Poppins"/>
                <a:sym typeface="Poppins"/>
              </a:rPr>
              <a:t>3. Drücke auf den roten Aufnahmeknopf       , </a:t>
            </a:r>
          </a:p>
          <a:p>
            <a:pPr algn="just">
              <a:lnSpc>
                <a:spcPts val="2248"/>
              </a:lnSpc>
            </a:pPr>
            <a:r>
              <a:rPr lang="en-US" sz="1299">
                <a:solidFill>
                  <a:srgbClr val="000000"/>
                </a:solidFill>
                <a:latin typeface="Poppins"/>
                <a:ea typeface="Poppins"/>
                <a:cs typeface="Poppins"/>
                <a:sym typeface="Poppins"/>
              </a:rPr>
              <a:t>    um die Aufnahme zu </a:t>
            </a:r>
            <a:r>
              <a:rPr lang="en-US" sz="1299" b="1">
                <a:solidFill>
                  <a:srgbClr val="000000"/>
                </a:solidFill>
                <a:latin typeface="Poppins Bold"/>
                <a:ea typeface="Poppins Bold"/>
                <a:cs typeface="Poppins Bold"/>
                <a:sym typeface="Poppins Bold"/>
              </a:rPr>
              <a:t>starten</a:t>
            </a:r>
            <a:r>
              <a:rPr lang="en-US" sz="1299">
                <a:solidFill>
                  <a:srgbClr val="000000"/>
                </a:solidFill>
                <a:latin typeface="Poppins"/>
                <a:ea typeface="Poppins"/>
                <a:cs typeface="Poppins"/>
                <a:sym typeface="Poppins"/>
              </a:rPr>
              <a:t>.</a:t>
            </a:r>
          </a:p>
          <a:p>
            <a:pPr algn="just">
              <a:lnSpc>
                <a:spcPts val="2248"/>
              </a:lnSpc>
            </a:pPr>
            <a:r>
              <a:rPr lang="en-US" sz="1299">
                <a:solidFill>
                  <a:srgbClr val="000000"/>
                </a:solidFill>
                <a:latin typeface="Poppins"/>
                <a:ea typeface="Poppins"/>
                <a:cs typeface="Poppins"/>
                <a:sym typeface="Poppins"/>
              </a:rPr>
              <a:t>4. Jetzt wird der Knopf zu einem roten Quadrat      .</a:t>
            </a:r>
          </a:p>
          <a:p>
            <a:pPr algn="l">
              <a:lnSpc>
                <a:spcPts val="2248"/>
              </a:lnSpc>
            </a:pPr>
            <a:r>
              <a:rPr lang="en-US" sz="1299">
                <a:solidFill>
                  <a:srgbClr val="000000"/>
                </a:solidFill>
                <a:latin typeface="Poppins"/>
                <a:ea typeface="Poppins"/>
                <a:cs typeface="Poppins"/>
                <a:sym typeface="Poppins"/>
              </a:rPr>
              <a:t>5. Drücke auf das Quadrat, um die A</a:t>
            </a:r>
            <a:r>
              <a:rPr lang="en-US" sz="1299" u="none">
                <a:solidFill>
                  <a:srgbClr val="000000"/>
                </a:solidFill>
                <a:latin typeface="Poppins"/>
                <a:ea typeface="Poppins"/>
                <a:cs typeface="Poppins"/>
                <a:sym typeface="Poppins"/>
              </a:rPr>
              <a:t>ufna</a:t>
            </a:r>
            <a:r>
              <a:rPr lang="en-US" sz="1299">
                <a:solidFill>
                  <a:srgbClr val="000000"/>
                </a:solidFill>
                <a:latin typeface="Poppins"/>
                <a:ea typeface="Poppins"/>
                <a:cs typeface="Poppins"/>
                <a:sym typeface="Poppins"/>
              </a:rPr>
              <a:t>hm</a:t>
            </a:r>
            <a:r>
              <a:rPr lang="en-US" sz="1299" u="none">
                <a:solidFill>
                  <a:srgbClr val="000000"/>
                </a:solidFill>
                <a:latin typeface="Poppins"/>
                <a:ea typeface="Poppins"/>
                <a:cs typeface="Poppins"/>
                <a:sym typeface="Poppins"/>
              </a:rPr>
              <a:t>e z</a:t>
            </a:r>
            <a:r>
              <a:rPr lang="en-US" sz="1299">
                <a:solidFill>
                  <a:srgbClr val="000000"/>
                </a:solidFill>
                <a:latin typeface="Poppins"/>
                <a:ea typeface="Poppins"/>
                <a:cs typeface="Poppins"/>
                <a:sym typeface="Poppins"/>
              </a:rPr>
              <a:t>u </a:t>
            </a:r>
            <a:r>
              <a:rPr lang="en-US" sz="1299" b="1">
                <a:solidFill>
                  <a:srgbClr val="000000"/>
                </a:solidFill>
                <a:latin typeface="Poppins Bold"/>
                <a:ea typeface="Poppins Bold"/>
                <a:cs typeface="Poppins Bold"/>
                <a:sym typeface="Poppins Bold"/>
              </a:rPr>
              <a:t>stoppen</a:t>
            </a:r>
            <a:r>
              <a:rPr lang="en-US" sz="1299">
                <a:solidFill>
                  <a:srgbClr val="000000"/>
                </a:solidFill>
                <a:latin typeface="Poppins"/>
                <a:ea typeface="Poppins"/>
                <a:cs typeface="Poppins"/>
                <a:sym typeface="Poppins"/>
              </a:rPr>
              <a:t>.</a:t>
            </a:r>
          </a:p>
        </p:txBody>
      </p:sp>
      <p:grpSp>
        <p:nvGrpSpPr>
          <p:cNvPr id="12" name="Group 12"/>
          <p:cNvGrpSpPr/>
          <p:nvPr/>
        </p:nvGrpSpPr>
        <p:grpSpPr>
          <a:xfrm>
            <a:off x="474658" y="1769959"/>
            <a:ext cx="6739802" cy="657527"/>
            <a:chOff x="0" y="0"/>
            <a:chExt cx="2420590" cy="236157"/>
          </a:xfrm>
        </p:grpSpPr>
        <p:sp>
          <p:nvSpPr>
            <p:cNvPr id="13" name="Freeform 13"/>
            <p:cNvSpPr/>
            <p:nvPr/>
          </p:nvSpPr>
          <p:spPr>
            <a:xfrm>
              <a:off x="0" y="0"/>
              <a:ext cx="2420590" cy="236157"/>
            </a:xfrm>
            <a:custGeom>
              <a:avLst/>
              <a:gdLst/>
              <a:ahLst/>
              <a:cxnLst/>
              <a:rect l="l" t="t" r="r" b="b"/>
              <a:pathLst>
                <a:path w="2420590" h="236157">
                  <a:moveTo>
                    <a:pt x="2420590" y="0"/>
                  </a:moveTo>
                  <a:lnTo>
                    <a:pt x="2420590" y="236157"/>
                  </a:lnTo>
                  <a:lnTo>
                    <a:pt x="0" y="236157"/>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4" name="TextBox 14"/>
            <p:cNvSpPr txBox="1"/>
            <p:nvPr/>
          </p:nvSpPr>
          <p:spPr>
            <a:xfrm>
              <a:off x="0" y="-28575"/>
              <a:ext cx="2420590" cy="264732"/>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5" name="Freeform 15"/>
          <p:cNvSpPr/>
          <p:nvPr/>
        </p:nvSpPr>
        <p:spPr>
          <a:xfrm>
            <a:off x="5352046" y="135335"/>
            <a:ext cx="1515686" cy="1329825"/>
          </a:xfrm>
          <a:custGeom>
            <a:avLst/>
            <a:gdLst/>
            <a:ahLst/>
            <a:cxnLst/>
            <a:rect l="l" t="t" r="r" b="b"/>
            <a:pathLst>
              <a:path w="1515686" h="1329825">
                <a:moveTo>
                  <a:pt x="0" y="0"/>
                </a:moveTo>
                <a:lnTo>
                  <a:pt x="1515686" y="0"/>
                </a:lnTo>
                <a:lnTo>
                  <a:pt x="1515686" y="1329824"/>
                </a:lnTo>
                <a:lnTo>
                  <a:pt x="0" y="13298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6" name="TextBox 16"/>
          <p:cNvSpPr txBox="1"/>
          <p:nvPr/>
        </p:nvSpPr>
        <p:spPr>
          <a:xfrm>
            <a:off x="5448535" y="308281"/>
            <a:ext cx="1250544" cy="8509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Tolle Idee! Vom nächsten Trick machen wir ein Video.</a:t>
            </a:r>
          </a:p>
          <a:p>
            <a:pPr algn="ctr">
              <a:lnSpc>
                <a:spcPts val="1399"/>
              </a:lnSpc>
            </a:pPr>
            <a:endParaRPr lang="en-US" sz="999">
              <a:solidFill>
                <a:srgbClr val="000000"/>
              </a:solidFill>
              <a:latin typeface="Poppins"/>
              <a:ea typeface="Poppins"/>
              <a:cs typeface="Poppins"/>
              <a:sym typeface="Poppins"/>
            </a:endParaRPr>
          </a:p>
        </p:txBody>
      </p:sp>
      <p:grpSp>
        <p:nvGrpSpPr>
          <p:cNvPr id="17" name="Group 17"/>
          <p:cNvGrpSpPr/>
          <p:nvPr/>
        </p:nvGrpSpPr>
        <p:grpSpPr>
          <a:xfrm>
            <a:off x="576152" y="5503312"/>
            <a:ext cx="6491294" cy="618884"/>
            <a:chOff x="0" y="0"/>
            <a:chExt cx="2331328" cy="222270"/>
          </a:xfrm>
        </p:grpSpPr>
        <p:sp>
          <p:nvSpPr>
            <p:cNvPr id="18" name="Freeform 18"/>
            <p:cNvSpPr/>
            <p:nvPr/>
          </p:nvSpPr>
          <p:spPr>
            <a:xfrm>
              <a:off x="0" y="0"/>
              <a:ext cx="2331328" cy="222270"/>
            </a:xfrm>
            <a:custGeom>
              <a:avLst/>
              <a:gdLst/>
              <a:ahLst/>
              <a:cxnLst/>
              <a:rect l="l" t="t" r="r" b="b"/>
              <a:pathLst>
                <a:path w="2331328" h="222270">
                  <a:moveTo>
                    <a:pt x="23853" y="0"/>
                  </a:moveTo>
                  <a:lnTo>
                    <a:pt x="2307475" y="0"/>
                  </a:lnTo>
                  <a:cubicBezTo>
                    <a:pt x="2320649" y="0"/>
                    <a:pt x="2331328" y="10679"/>
                    <a:pt x="2331328" y="23853"/>
                  </a:cubicBezTo>
                  <a:lnTo>
                    <a:pt x="2331328" y="198417"/>
                  </a:lnTo>
                  <a:cubicBezTo>
                    <a:pt x="2331328" y="204743"/>
                    <a:pt x="2328815" y="210811"/>
                    <a:pt x="2324342" y="215284"/>
                  </a:cubicBezTo>
                  <a:cubicBezTo>
                    <a:pt x="2319868" y="219757"/>
                    <a:pt x="2313801" y="222270"/>
                    <a:pt x="2307475" y="222270"/>
                  </a:cubicBezTo>
                  <a:lnTo>
                    <a:pt x="23853" y="222270"/>
                  </a:lnTo>
                  <a:cubicBezTo>
                    <a:pt x="17527" y="222270"/>
                    <a:pt x="11460" y="219757"/>
                    <a:pt x="6986" y="215284"/>
                  </a:cubicBezTo>
                  <a:cubicBezTo>
                    <a:pt x="2513" y="210811"/>
                    <a:pt x="0" y="204743"/>
                    <a:pt x="0" y="198417"/>
                  </a:cubicBezTo>
                  <a:lnTo>
                    <a:pt x="0" y="23853"/>
                  </a:lnTo>
                  <a:cubicBezTo>
                    <a:pt x="0" y="17527"/>
                    <a:pt x="2513" y="11460"/>
                    <a:pt x="6986" y="6986"/>
                  </a:cubicBezTo>
                  <a:cubicBezTo>
                    <a:pt x="11460" y="2513"/>
                    <a:pt x="17527" y="0"/>
                    <a:pt x="23853" y="0"/>
                  </a:cubicBezTo>
                  <a:close/>
                </a:path>
              </a:pathLst>
            </a:custGeom>
            <a:solidFill>
              <a:srgbClr val="FFFFFF"/>
            </a:solidFill>
            <a:ln w="19050" cap="sq">
              <a:solidFill>
                <a:srgbClr val="FFFFFF"/>
              </a:solidFill>
              <a:prstDash val="solid"/>
              <a:miter/>
            </a:ln>
          </p:spPr>
          <p:txBody>
            <a:bodyPr/>
            <a:lstStyle/>
            <a:p>
              <a:endParaRPr lang="de-DE"/>
            </a:p>
          </p:txBody>
        </p:sp>
        <p:sp>
          <p:nvSpPr>
            <p:cNvPr id="19" name="TextBox 19"/>
            <p:cNvSpPr txBox="1"/>
            <p:nvPr/>
          </p:nvSpPr>
          <p:spPr>
            <a:xfrm>
              <a:off x="0" y="-28575"/>
              <a:ext cx="2331328" cy="250845"/>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20" name="TextBox 20"/>
          <p:cNvSpPr txBox="1"/>
          <p:nvPr/>
        </p:nvSpPr>
        <p:spPr>
          <a:xfrm>
            <a:off x="756000" y="6226972"/>
            <a:ext cx="4978818" cy="1369822"/>
          </a:xfrm>
          <a:prstGeom prst="rect">
            <a:avLst/>
          </a:prstGeom>
        </p:spPr>
        <p:txBody>
          <a:bodyPr lIns="0" tIns="0" rIns="0" bIns="0" rtlCol="0" anchor="t">
            <a:spAutoFit/>
          </a:bodyPr>
          <a:lstStyle/>
          <a:p>
            <a:pPr algn="l">
              <a:lnSpc>
                <a:spcPts val="2248"/>
              </a:lnSpc>
            </a:pPr>
            <a:r>
              <a:rPr lang="en-US" sz="1299" b="1">
                <a:solidFill>
                  <a:srgbClr val="000000"/>
                </a:solidFill>
                <a:latin typeface="Poppins Bold"/>
                <a:ea typeface="Poppins Bold"/>
                <a:cs typeface="Poppins Bold"/>
                <a:sym typeface="Poppins Bold"/>
              </a:rPr>
              <a:t>Mein Gegenstand spricht!</a:t>
            </a:r>
          </a:p>
          <a:p>
            <a:pPr algn="l">
              <a:lnSpc>
                <a:spcPts val="2248"/>
              </a:lnSpc>
            </a:pPr>
            <a:r>
              <a:rPr lang="en-US" sz="1299">
                <a:solidFill>
                  <a:srgbClr val="000000"/>
                </a:solidFill>
                <a:latin typeface="Poppins"/>
                <a:ea typeface="Poppins"/>
                <a:cs typeface="Poppins"/>
                <a:sym typeface="Poppins"/>
              </a:rPr>
              <a:t>Suche einen Gegenstand, z.B. Stift, Trinkflasche, Kuscheltier.</a:t>
            </a:r>
          </a:p>
          <a:p>
            <a:pPr algn="l">
              <a:lnSpc>
                <a:spcPts val="2248"/>
              </a:lnSpc>
            </a:pPr>
            <a:r>
              <a:rPr lang="en-US" sz="1299">
                <a:solidFill>
                  <a:srgbClr val="000000"/>
                </a:solidFill>
                <a:latin typeface="Poppins"/>
                <a:ea typeface="Poppins"/>
                <a:cs typeface="Poppins"/>
                <a:sym typeface="Poppins"/>
              </a:rPr>
              <a:t>Gib ihm eine Stimme und lasse ihn sprechen.</a:t>
            </a:r>
          </a:p>
          <a:p>
            <a:pPr algn="l">
              <a:lnSpc>
                <a:spcPts val="2248"/>
              </a:lnSpc>
            </a:pPr>
            <a:r>
              <a:rPr lang="en-US" sz="1299">
                <a:solidFill>
                  <a:srgbClr val="000000"/>
                </a:solidFill>
                <a:latin typeface="Poppins"/>
                <a:ea typeface="Poppins"/>
                <a:cs typeface="Poppins"/>
                <a:sym typeface="Poppins"/>
              </a:rPr>
              <a:t>Nimm davon ein kurzes Video auf.</a:t>
            </a:r>
          </a:p>
          <a:p>
            <a:pPr algn="l">
              <a:lnSpc>
                <a:spcPts val="2248"/>
              </a:lnSpc>
            </a:pPr>
            <a:r>
              <a:rPr lang="en-US" sz="1299">
                <a:solidFill>
                  <a:srgbClr val="000000"/>
                </a:solidFill>
                <a:latin typeface="Poppins"/>
                <a:ea typeface="Poppins"/>
                <a:cs typeface="Poppins"/>
                <a:sym typeface="Poppins"/>
              </a:rPr>
              <a:t>Kannst du damit einen Zaubertrick gestalten?</a:t>
            </a:r>
          </a:p>
        </p:txBody>
      </p:sp>
      <p:grpSp>
        <p:nvGrpSpPr>
          <p:cNvPr id="21" name="Group 21"/>
          <p:cNvGrpSpPr/>
          <p:nvPr/>
        </p:nvGrpSpPr>
        <p:grpSpPr>
          <a:xfrm>
            <a:off x="455974" y="7624256"/>
            <a:ext cx="1796492" cy="1656724"/>
            <a:chOff x="0" y="0"/>
            <a:chExt cx="2395322" cy="2208965"/>
          </a:xfrm>
        </p:grpSpPr>
        <p:sp>
          <p:nvSpPr>
            <p:cNvPr id="22" name="Freeform 22"/>
            <p:cNvSpPr/>
            <p:nvPr/>
          </p:nvSpPr>
          <p:spPr>
            <a:xfrm>
              <a:off x="0" y="0"/>
              <a:ext cx="2395322" cy="2208965"/>
            </a:xfrm>
            <a:custGeom>
              <a:avLst/>
              <a:gdLst/>
              <a:ahLst/>
              <a:cxnLst/>
              <a:rect l="l" t="t" r="r" b="b"/>
              <a:pathLst>
                <a:path w="2395322" h="2208965">
                  <a:moveTo>
                    <a:pt x="0" y="0"/>
                  </a:moveTo>
                  <a:lnTo>
                    <a:pt x="2395322" y="0"/>
                  </a:lnTo>
                  <a:lnTo>
                    <a:pt x="2395322" y="2208965"/>
                  </a:lnTo>
                  <a:lnTo>
                    <a:pt x="0" y="2208965"/>
                  </a:lnTo>
                  <a:lnTo>
                    <a:pt x="0" y="0"/>
                  </a:lnTo>
                  <a:close/>
                </a:path>
              </a:pathLst>
            </a:custGeom>
            <a:blipFill>
              <a:blip r:embed="rId2">
                <a:extLst>
                  <a:ext uri="{96DAC541-7B7A-43D3-8B79-37D633B846F1}">
                    <asvg:svgBlip xmlns:asvg="http://schemas.microsoft.com/office/drawing/2016/SVG/main" r:embed="rId3"/>
                  </a:ext>
                </a:extLst>
              </a:blip>
              <a:stretch>
                <a:fillRect l="-2554" r="-2554"/>
              </a:stretch>
            </a:blipFill>
          </p:spPr>
          <p:txBody>
            <a:bodyPr/>
            <a:lstStyle/>
            <a:p>
              <a:endParaRPr lang="de-DE"/>
            </a:p>
          </p:txBody>
        </p:sp>
        <p:sp>
          <p:nvSpPr>
            <p:cNvPr id="23" name="TextBox 23"/>
            <p:cNvSpPr txBox="1"/>
            <p:nvPr/>
          </p:nvSpPr>
          <p:spPr>
            <a:xfrm>
              <a:off x="293108" y="298450"/>
              <a:ext cx="1682429" cy="15853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Hast du noch weitere Ideen, was du als Video aufnehmen könntest?</a:t>
              </a:r>
            </a:p>
            <a:p>
              <a:pPr algn="ctr">
                <a:lnSpc>
                  <a:spcPts val="1399"/>
                </a:lnSpc>
              </a:pPr>
              <a:endParaRPr lang="en-US" sz="999">
                <a:solidFill>
                  <a:srgbClr val="000000"/>
                </a:solidFill>
                <a:latin typeface="Poppins"/>
                <a:ea typeface="Poppins"/>
                <a:cs typeface="Poppins"/>
                <a:sym typeface="Poppins"/>
              </a:endParaRPr>
            </a:p>
            <a:p>
              <a:pPr algn="ctr">
                <a:lnSpc>
                  <a:spcPts val="1399"/>
                </a:lnSpc>
              </a:pPr>
              <a:endParaRPr lang="en-US" sz="999">
                <a:solidFill>
                  <a:srgbClr val="000000"/>
                </a:solidFill>
                <a:latin typeface="Poppins"/>
                <a:ea typeface="Poppins"/>
                <a:cs typeface="Poppins"/>
                <a:sym typeface="Poppins"/>
              </a:endParaRPr>
            </a:p>
          </p:txBody>
        </p:sp>
      </p:grpSp>
      <p:sp>
        <p:nvSpPr>
          <p:cNvPr id="24" name="TextBox 24"/>
          <p:cNvSpPr txBox="1"/>
          <p:nvPr/>
        </p:nvSpPr>
        <p:spPr>
          <a:xfrm>
            <a:off x="3915249" y="323520"/>
            <a:ext cx="1438499" cy="8509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Der Zaubertrick </a:t>
            </a:r>
          </a:p>
          <a:p>
            <a:pPr algn="ctr">
              <a:lnSpc>
                <a:spcPts val="1399"/>
              </a:lnSpc>
            </a:pPr>
            <a:r>
              <a:rPr lang="en-US" sz="999">
                <a:solidFill>
                  <a:srgbClr val="000000"/>
                </a:solidFill>
                <a:latin typeface="Poppins"/>
                <a:ea typeface="Poppins"/>
                <a:cs typeface="Poppins"/>
                <a:sym typeface="Poppins"/>
              </a:rPr>
              <a:t>heute war cool. </a:t>
            </a:r>
          </a:p>
          <a:p>
            <a:pPr algn="ctr">
              <a:lnSpc>
                <a:spcPts val="1399"/>
              </a:lnSpc>
            </a:pPr>
            <a:r>
              <a:rPr lang="en-US" sz="999">
                <a:solidFill>
                  <a:srgbClr val="000000"/>
                </a:solidFill>
                <a:latin typeface="Poppins"/>
                <a:ea typeface="Poppins"/>
                <a:cs typeface="Poppins"/>
                <a:sym typeface="Poppins"/>
              </a:rPr>
              <a:t>Schade, dass ich ihn nicht gefilmt habe.</a:t>
            </a:r>
          </a:p>
          <a:p>
            <a:pPr algn="ctr">
              <a:lnSpc>
                <a:spcPts val="1399"/>
              </a:lnSpc>
            </a:pPr>
            <a:endParaRPr lang="en-US" sz="999">
              <a:solidFill>
                <a:srgbClr val="000000"/>
              </a:solidFill>
              <a:latin typeface="Poppins"/>
              <a:ea typeface="Poppins"/>
              <a:cs typeface="Poppins"/>
              <a:sym typeface="Poppins"/>
            </a:endParaRPr>
          </a:p>
        </p:txBody>
      </p:sp>
      <p:grpSp>
        <p:nvGrpSpPr>
          <p:cNvPr id="25" name="Group 25"/>
          <p:cNvGrpSpPr/>
          <p:nvPr/>
        </p:nvGrpSpPr>
        <p:grpSpPr>
          <a:xfrm>
            <a:off x="1258811" y="4703865"/>
            <a:ext cx="3784889" cy="696477"/>
            <a:chOff x="0" y="0"/>
            <a:chExt cx="1336642" cy="245962"/>
          </a:xfrm>
        </p:grpSpPr>
        <p:sp>
          <p:nvSpPr>
            <p:cNvPr id="26" name="Freeform 26"/>
            <p:cNvSpPr/>
            <p:nvPr/>
          </p:nvSpPr>
          <p:spPr>
            <a:xfrm>
              <a:off x="0" y="0"/>
              <a:ext cx="1336642" cy="245962"/>
            </a:xfrm>
            <a:custGeom>
              <a:avLst/>
              <a:gdLst/>
              <a:ahLst/>
              <a:cxnLst/>
              <a:rect l="l" t="t" r="r" b="b"/>
              <a:pathLst>
                <a:path w="1336642" h="245962">
                  <a:moveTo>
                    <a:pt x="40910" y="0"/>
                  </a:moveTo>
                  <a:lnTo>
                    <a:pt x="1295732" y="0"/>
                  </a:lnTo>
                  <a:cubicBezTo>
                    <a:pt x="1306582" y="0"/>
                    <a:pt x="1316988" y="4310"/>
                    <a:pt x="1324660" y="11982"/>
                  </a:cubicBezTo>
                  <a:cubicBezTo>
                    <a:pt x="1332332" y="19654"/>
                    <a:pt x="1336642" y="30060"/>
                    <a:pt x="1336642" y="40910"/>
                  </a:cubicBezTo>
                  <a:lnTo>
                    <a:pt x="1336642" y="205053"/>
                  </a:lnTo>
                  <a:cubicBezTo>
                    <a:pt x="1336642" y="227647"/>
                    <a:pt x="1318326" y="245962"/>
                    <a:pt x="1295732" y="245962"/>
                  </a:cubicBezTo>
                  <a:lnTo>
                    <a:pt x="40910" y="245962"/>
                  </a:lnTo>
                  <a:cubicBezTo>
                    <a:pt x="18316" y="245962"/>
                    <a:pt x="0" y="227647"/>
                    <a:pt x="0" y="205053"/>
                  </a:cubicBezTo>
                  <a:lnTo>
                    <a:pt x="0" y="40910"/>
                  </a:lnTo>
                  <a:cubicBezTo>
                    <a:pt x="0" y="18316"/>
                    <a:pt x="18316" y="0"/>
                    <a:pt x="40910" y="0"/>
                  </a:cubicBezTo>
                  <a:close/>
                </a:path>
              </a:pathLst>
            </a:custGeom>
            <a:solidFill>
              <a:srgbClr val="FFFFFF"/>
            </a:solidFill>
            <a:ln w="9525" cap="sq">
              <a:solidFill>
                <a:srgbClr val="000000"/>
              </a:solidFill>
              <a:prstDash val="solid"/>
              <a:miter/>
            </a:ln>
          </p:spPr>
          <p:txBody>
            <a:bodyPr/>
            <a:lstStyle/>
            <a:p>
              <a:endParaRPr lang="de-DE"/>
            </a:p>
          </p:txBody>
        </p:sp>
        <p:sp>
          <p:nvSpPr>
            <p:cNvPr id="27" name="TextBox 27"/>
            <p:cNvSpPr txBox="1"/>
            <p:nvPr/>
          </p:nvSpPr>
          <p:spPr>
            <a:xfrm>
              <a:off x="0" y="-28575"/>
              <a:ext cx="1336642" cy="274537"/>
            </a:xfrm>
            <a:prstGeom prst="rect">
              <a:avLst/>
            </a:prstGeom>
          </p:spPr>
          <p:txBody>
            <a:bodyPr lIns="50800" tIns="50800" rIns="50800" bIns="50800" rtlCol="0" anchor="ctr"/>
            <a:lstStyle/>
            <a:p>
              <a:pPr algn="ctr">
                <a:lnSpc>
                  <a:spcPts val="1679"/>
                </a:lnSpc>
              </a:pPr>
              <a:r>
                <a:rPr lang="en-US" sz="1200">
                  <a:solidFill>
                    <a:srgbClr val="000000"/>
                  </a:solidFill>
                  <a:latin typeface="Poppins"/>
                  <a:ea typeface="Poppins"/>
                  <a:cs typeface="Poppins"/>
                  <a:sym typeface="Poppins"/>
                </a:rPr>
                <a:t>Achte darauf, wenn du Personen filmst.</a:t>
              </a:r>
            </a:p>
            <a:p>
              <a:pPr algn="ctr">
                <a:lnSpc>
                  <a:spcPts val="1679"/>
                </a:lnSpc>
              </a:pPr>
              <a:r>
                <a:rPr lang="en-US" sz="1200">
                  <a:solidFill>
                    <a:srgbClr val="000000"/>
                  </a:solidFill>
                  <a:latin typeface="Poppins"/>
                  <a:ea typeface="Poppins"/>
                  <a:cs typeface="Poppins"/>
                  <a:sym typeface="Poppins"/>
                </a:rPr>
                <a:t>Sie müssen </a:t>
              </a:r>
              <a:r>
                <a:rPr lang="en-US" sz="1200" b="1">
                  <a:solidFill>
                    <a:srgbClr val="000000"/>
                  </a:solidFill>
                  <a:latin typeface="Poppins Bold"/>
                  <a:ea typeface="Poppins Bold"/>
                  <a:cs typeface="Poppins Bold"/>
                  <a:sym typeface="Poppins Bold"/>
                </a:rPr>
                <a:t>immer</a:t>
              </a:r>
              <a:r>
                <a:rPr lang="en-US" sz="1200">
                  <a:solidFill>
                    <a:srgbClr val="000000"/>
                  </a:solidFill>
                  <a:latin typeface="Poppins"/>
                  <a:ea typeface="Poppins"/>
                  <a:cs typeface="Poppins"/>
                  <a:sym typeface="Poppins"/>
                </a:rPr>
                <a:t> vorher gefragt werden.</a:t>
              </a:r>
            </a:p>
          </p:txBody>
        </p:sp>
      </p:grpSp>
      <p:sp>
        <p:nvSpPr>
          <p:cNvPr id="28" name="Freeform 28"/>
          <p:cNvSpPr/>
          <p:nvPr/>
        </p:nvSpPr>
        <p:spPr>
          <a:xfrm rot="580903">
            <a:off x="4595260" y="4680019"/>
            <a:ext cx="896374" cy="744168"/>
          </a:xfrm>
          <a:custGeom>
            <a:avLst/>
            <a:gdLst/>
            <a:ahLst/>
            <a:cxnLst/>
            <a:rect l="l" t="t" r="r" b="b"/>
            <a:pathLst>
              <a:path w="896374" h="744168">
                <a:moveTo>
                  <a:pt x="0" y="0"/>
                </a:moveTo>
                <a:lnTo>
                  <a:pt x="896374" y="0"/>
                </a:lnTo>
                <a:lnTo>
                  <a:pt x="896374" y="744169"/>
                </a:lnTo>
                <a:lnTo>
                  <a:pt x="0" y="744169"/>
                </a:lnTo>
                <a:lnTo>
                  <a:pt x="0" y="0"/>
                </a:lnTo>
                <a:close/>
              </a:path>
            </a:pathLst>
          </a:custGeom>
          <a:blipFill>
            <a:blip r:embed="rId4"/>
            <a:stretch>
              <a:fillRect t="-4956" b="-4956"/>
            </a:stretch>
          </a:blipFill>
        </p:spPr>
        <p:txBody>
          <a:bodyPr/>
          <a:lstStyle/>
          <a:p>
            <a:endParaRPr lang="de-DE"/>
          </a:p>
        </p:txBody>
      </p:sp>
      <p:sp>
        <p:nvSpPr>
          <p:cNvPr id="29" name="Freeform 29"/>
          <p:cNvSpPr/>
          <p:nvPr/>
        </p:nvSpPr>
        <p:spPr>
          <a:xfrm>
            <a:off x="3897924" y="8454044"/>
            <a:ext cx="1617577" cy="1571639"/>
          </a:xfrm>
          <a:custGeom>
            <a:avLst/>
            <a:gdLst/>
            <a:ahLst/>
            <a:cxnLst/>
            <a:rect l="l" t="t" r="r" b="b"/>
            <a:pathLst>
              <a:path w="1617577" h="1571639">
                <a:moveTo>
                  <a:pt x="0" y="0"/>
                </a:moveTo>
                <a:lnTo>
                  <a:pt x="1617577" y="0"/>
                </a:lnTo>
                <a:lnTo>
                  <a:pt x="1617577" y="1571639"/>
                </a:lnTo>
                <a:lnTo>
                  <a:pt x="0" y="1571639"/>
                </a:lnTo>
                <a:lnTo>
                  <a:pt x="0" y="0"/>
                </a:lnTo>
                <a:close/>
              </a:path>
            </a:pathLst>
          </a:custGeom>
          <a:blipFill>
            <a:blip r:embed="rId5"/>
            <a:stretch>
              <a:fillRect t="-1248" b="-1248"/>
            </a:stretch>
          </a:blipFill>
        </p:spPr>
        <p:txBody>
          <a:bodyPr/>
          <a:lstStyle/>
          <a:p>
            <a:endParaRPr lang="de-DE"/>
          </a:p>
        </p:txBody>
      </p:sp>
      <p:sp>
        <p:nvSpPr>
          <p:cNvPr id="30" name="TextBox 30"/>
          <p:cNvSpPr txBox="1"/>
          <p:nvPr/>
        </p:nvSpPr>
        <p:spPr>
          <a:xfrm>
            <a:off x="3865600" y="8739794"/>
            <a:ext cx="1682225" cy="1605280"/>
          </a:xfrm>
          <a:prstGeom prst="rect">
            <a:avLst/>
          </a:prstGeom>
        </p:spPr>
        <p:txBody>
          <a:bodyPr lIns="0" tIns="0" rIns="0" bIns="0" rtlCol="0" anchor="t">
            <a:spAutoFit/>
          </a:bodyPr>
          <a:lstStyle/>
          <a:p>
            <a:pPr algn="ctr">
              <a:lnSpc>
                <a:spcPts val="1819"/>
              </a:lnSpc>
            </a:pPr>
            <a:r>
              <a:rPr lang="en-US" sz="1299">
                <a:solidFill>
                  <a:srgbClr val="000000"/>
                </a:solidFill>
                <a:latin typeface="Poppins"/>
                <a:ea typeface="Poppins"/>
                <a:cs typeface="Poppins"/>
                <a:sym typeface="Poppins"/>
              </a:rPr>
              <a:t>Erklär-</a:t>
            </a:r>
          </a:p>
          <a:p>
            <a:pPr algn="ctr">
              <a:lnSpc>
                <a:spcPts val="1819"/>
              </a:lnSpc>
            </a:pPr>
            <a:r>
              <a:rPr lang="en-US" sz="1299">
                <a:solidFill>
                  <a:srgbClr val="000000"/>
                </a:solidFill>
                <a:latin typeface="Poppins"/>
                <a:ea typeface="Poppins"/>
                <a:cs typeface="Poppins"/>
                <a:sym typeface="Poppins"/>
              </a:rPr>
              <a:t>video, </a:t>
            </a:r>
          </a:p>
          <a:p>
            <a:pPr algn="ctr">
              <a:lnSpc>
                <a:spcPts val="1819"/>
              </a:lnSpc>
            </a:pPr>
            <a:r>
              <a:rPr lang="en-US" sz="1299">
                <a:solidFill>
                  <a:srgbClr val="000000"/>
                </a:solidFill>
                <a:latin typeface="Poppins"/>
                <a:ea typeface="Poppins"/>
                <a:cs typeface="Poppins"/>
                <a:sym typeface="Poppins"/>
              </a:rPr>
              <a:t>Bastel-</a:t>
            </a:r>
          </a:p>
          <a:p>
            <a:pPr algn="ctr">
              <a:lnSpc>
                <a:spcPts val="1819"/>
              </a:lnSpc>
            </a:pPr>
            <a:r>
              <a:rPr lang="en-US" sz="1299">
                <a:solidFill>
                  <a:srgbClr val="000000"/>
                </a:solidFill>
                <a:latin typeface="Poppins"/>
                <a:ea typeface="Poppins"/>
                <a:cs typeface="Poppins"/>
                <a:sym typeface="Poppins"/>
              </a:rPr>
              <a:t>anleitung</a:t>
            </a: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p:txBody>
      </p:sp>
      <p:sp>
        <p:nvSpPr>
          <p:cNvPr id="31" name="Freeform 31"/>
          <p:cNvSpPr/>
          <p:nvPr/>
        </p:nvSpPr>
        <p:spPr>
          <a:xfrm rot="742523">
            <a:off x="1801447" y="7966910"/>
            <a:ext cx="685896" cy="704386"/>
          </a:xfrm>
          <a:custGeom>
            <a:avLst/>
            <a:gdLst/>
            <a:ahLst/>
            <a:cxnLst/>
            <a:rect l="l" t="t" r="r" b="b"/>
            <a:pathLst>
              <a:path w="685896" h="704386">
                <a:moveTo>
                  <a:pt x="0" y="0"/>
                </a:moveTo>
                <a:lnTo>
                  <a:pt x="685896" y="0"/>
                </a:lnTo>
                <a:lnTo>
                  <a:pt x="685896" y="704386"/>
                </a:lnTo>
                <a:lnTo>
                  <a:pt x="0" y="704386"/>
                </a:lnTo>
                <a:lnTo>
                  <a:pt x="0" y="0"/>
                </a:lnTo>
                <a:close/>
              </a:path>
            </a:pathLst>
          </a:custGeom>
          <a:blipFill>
            <a:blip r:embed="rId6"/>
            <a:stretch>
              <a:fillRect/>
            </a:stretch>
          </a:blipFill>
        </p:spPr>
        <p:txBody>
          <a:bodyPr/>
          <a:lstStyle/>
          <a:p>
            <a:endParaRPr lang="de-DE"/>
          </a:p>
        </p:txBody>
      </p:sp>
      <p:sp>
        <p:nvSpPr>
          <p:cNvPr id="32" name="Freeform 32"/>
          <p:cNvSpPr/>
          <p:nvPr/>
        </p:nvSpPr>
        <p:spPr>
          <a:xfrm rot="480558">
            <a:off x="5562675" y="4719665"/>
            <a:ext cx="1492695" cy="1567295"/>
          </a:xfrm>
          <a:custGeom>
            <a:avLst/>
            <a:gdLst/>
            <a:ahLst/>
            <a:cxnLst/>
            <a:rect l="l" t="t" r="r" b="b"/>
            <a:pathLst>
              <a:path w="1492695" h="1567295">
                <a:moveTo>
                  <a:pt x="0" y="0"/>
                </a:moveTo>
                <a:lnTo>
                  <a:pt x="1492695" y="0"/>
                </a:lnTo>
                <a:lnTo>
                  <a:pt x="1492695" y="1567295"/>
                </a:lnTo>
                <a:lnTo>
                  <a:pt x="0" y="1567295"/>
                </a:lnTo>
                <a:lnTo>
                  <a:pt x="0" y="0"/>
                </a:lnTo>
                <a:close/>
              </a:path>
            </a:pathLst>
          </a:custGeom>
          <a:blipFill>
            <a:blip r:embed="rId7"/>
            <a:stretch>
              <a:fillRect l="-8794" t="-2446" b="-1169"/>
            </a:stretch>
          </a:blipFill>
        </p:spPr>
        <p:txBody>
          <a:bodyPr/>
          <a:lstStyle/>
          <a:p>
            <a:endParaRPr lang="de-DE"/>
          </a:p>
        </p:txBody>
      </p:sp>
      <p:sp>
        <p:nvSpPr>
          <p:cNvPr id="33" name="Freeform 33"/>
          <p:cNvSpPr/>
          <p:nvPr/>
        </p:nvSpPr>
        <p:spPr>
          <a:xfrm>
            <a:off x="406977" y="10201227"/>
            <a:ext cx="372147" cy="372147"/>
          </a:xfrm>
          <a:custGeom>
            <a:avLst/>
            <a:gdLst/>
            <a:ahLst/>
            <a:cxnLst/>
            <a:rect l="l" t="t" r="r" b="b"/>
            <a:pathLst>
              <a:path w="372147" h="372147">
                <a:moveTo>
                  <a:pt x="0" y="0"/>
                </a:moveTo>
                <a:lnTo>
                  <a:pt x="372146" y="0"/>
                </a:lnTo>
                <a:lnTo>
                  <a:pt x="372146" y="372146"/>
                </a:lnTo>
                <a:lnTo>
                  <a:pt x="0" y="372146"/>
                </a:lnTo>
                <a:lnTo>
                  <a:pt x="0" y="0"/>
                </a:lnTo>
                <a:close/>
              </a:path>
            </a:pathLst>
          </a:custGeom>
          <a:blipFill>
            <a:blip r:embed="rId8"/>
            <a:stretch>
              <a:fillRect/>
            </a:stretch>
          </a:blipFill>
        </p:spPr>
        <p:txBody>
          <a:bodyPr/>
          <a:lstStyle/>
          <a:p>
            <a:endParaRPr lang="de-DE"/>
          </a:p>
        </p:txBody>
      </p:sp>
      <p:sp>
        <p:nvSpPr>
          <p:cNvPr id="34" name="Freeform 34"/>
          <p:cNvSpPr/>
          <p:nvPr/>
        </p:nvSpPr>
        <p:spPr>
          <a:xfrm>
            <a:off x="3250308" y="692150"/>
            <a:ext cx="831374" cy="1184388"/>
          </a:xfrm>
          <a:custGeom>
            <a:avLst/>
            <a:gdLst/>
            <a:ahLst/>
            <a:cxnLst/>
            <a:rect l="l" t="t" r="r" b="b"/>
            <a:pathLst>
              <a:path w="831374" h="1184388">
                <a:moveTo>
                  <a:pt x="0" y="0"/>
                </a:moveTo>
                <a:lnTo>
                  <a:pt x="831374" y="0"/>
                </a:lnTo>
                <a:lnTo>
                  <a:pt x="831374" y="1184388"/>
                </a:lnTo>
                <a:lnTo>
                  <a:pt x="0" y="1184388"/>
                </a:lnTo>
                <a:lnTo>
                  <a:pt x="0" y="0"/>
                </a:lnTo>
                <a:close/>
              </a:path>
            </a:pathLst>
          </a:custGeom>
          <a:blipFill>
            <a:blip r:embed="rId9"/>
            <a:stretch>
              <a:fillRect/>
            </a:stretch>
          </a:blipFill>
        </p:spPr>
        <p:txBody>
          <a:bodyPr/>
          <a:lstStyle/>
          <a:p>
            <a:endParaRPr lang="de-DE"/>
          </a:p>
        </p:txBody>
      </p:sp>
      <p:sp>
        <p:nvSpPr>
          <p:cNvPr id="35" name="Freeform 35"/>
          <p:cNvSpPr/>
          <p:nvPr/>
        </p:nvSpPr>
        <p:spPr>
          <a:xfrm>
            <a:off x="6503531" y="702105"/>
            <a:ext cx="804823" cy="1164478"/>
          </a:xfrm>
          <a:custGeom>
            <a:avLst/>
            <a:gdLst/>
            <a:ahLst/>
            <a:cxnLst/>
            <a:rect l="l" t="t" r="r" b="b"/>
            <a:pathLst>
              <a:path w="804823" h="1164478">
                <a:moveTo>
                  <a:pt x="0" y="0"/>
                </a:moveTo>
                <a:lnTo>
                  <a:pt x="804823" y="0"/>
                </a:lnTo>
                <a:lnTo>
                  <a:pt x="804823" y="1164478"/>
                </a:lnTo>
                <a:lnTo>
                  <a:pt x="0" y="1164478"/>
                </a:lnTo>
                <a:lnTo>
                  <a:pt x="0" y="0"/>
                </a:lnTo>
                <a:close/>
              </a:path>
            </a:pathLst>
          </a:custGeom>
          <a:blipFill>
            <a:blip r:embed="rId10"/>
            <a:stretch>
              <a:fillRect/>
            </a:stretch>
          </a:blipFill>
        </p:spPr>
        <p:txBody>
          <a:bodyPr/>
          <a:lstStyle/>
          <a:p>
            <a:endParaRPr lang="de-DE"/>
          </a:p>
        </p:txBody>
      </p:sp>
      <p:sp>
        <p:nvSpPr>
          <p:cNvPr id="36" name="Freeform 36"/>
          <p:cNvSpPr/>
          <p:nvPr/>
        </p:nvSpPr>
        <p:spPr>
          <a:xfrm rot="540661">
            <a:off x="5183521" y="2137060"/>
            <a:ext cx="1760638" cy="1735441"/>
          </a:xfrm>
          <a:custGeom>
            <a:avLst/>
            <a:gdLst/>
            <a:ahLst/>
            <a:cxnLst/>
            <a:rect l="l" t="t" r="r" b="b"/>
            <a:pathLst>
              <a:path w="1760638" h="1735441">
                <a:moveTo>
                  <a:pt x="0" y="0"/>
                </a:moveTo>
                <a:lnTo>
                  <a:pt x="1760638" y="0"/>
                </a:lnTo>
                <a:lnTo>
                  <a:pt x="1760638" y="1735441"/>
                </a:lnTo>
                <a:lnTo>
                  <a:pt x="0" y="1735441"/>
                </a:lnTo>
                <a:lnTo>
                  <a:pt x="0" y="0"/>
                </a:lnTo>
                <a:close/>
              </a:path>
            </a:pathLst>
          </a:custGeom>
          <a:blipFill>
            <a:blip r:embed="rId11"/>
            <a:stretch>
              <a:fillRect/>
            </a:stretch>
          </a:blipFill>
        </p:spPr>
        <p:txBody>
          <a:bodyPr/>
          <a:lstStyle/>
          <a:p>
            <a:endParaRPr lang="de-DE"/>
          </a:p>
        </p:txBody>
      </p:sp>
      <p:sp>
        <p:nvSpPr>
          <p:cNvPr id="37" name="TextBox 37"/>
          <p:cNvSpPr txBox="1"/>
          <p:nvPr/>
        </p:nvSpPr>
        <p:spPr>
          <a:xfrm rot="507305">
            <a:off x="5517802" y="2512798"/>
            <a:ext cx="1101679" cy="1153160"/>
          </a:xfrm>
          <a:prstGeom prst="rect">
            <a:avLst/>
          </a:prstGeom>
        </p:spPr>
        <p:txBody>
          <a:bodyPr lIns="0" tIns="0" rIns="0" bIns="0" rtlCol="0" anchor="t">
            <a:spAutoFit/>
          </a:bodyPr>
          <a:lstStyle/>
          <a:p>
            <a:pPr algn="ctr">
              <a:lnSpc>
                <a:spcPts val="1540"/>
              </a:lnSpc>
              <a:spcBef>
                <a:spcPct val="0"/>
              </a:spcBef>
            </a:pPr>
            <a:r>
              <a:rPr lang="en-US" sz="1100" b="1">
                <a:solidFill>
                  <a:srgbClr val="000000"/>
                </a:solidFill>
                <a:latin typeface="Poppins Bold"/>
                <a:ea typeface="Poppins Bold"/>
                <a:cs typeface="Poppins Bold"/>
                <a:sym typeface="Poppins Bold"/>
              </a:rPr>
              <a:t>Video</a:t>
            </a:r>
            <a:r>
              <a:rPr lang="en-US" sz="1100">
                <a:solidFill>
                  <a:srgbClr val="000000"/>
                </a:solidFill>
                <a:latin typeface="Poppins"/>
                <a:ea typeface="Poppins"/>
                <a:cs typeface="Poppins"/>
                <a:sym typeface="Poppins"/>
              </a:rPr>
              <a:t> kommt aus dem Lateinischen </a:t>
            </a:r>
          </a:p>
          <a:p>
            <a:pPr algn="ctr">
              <a:lnSpc>
                <a:spcPts val="1540"/>
              </a:lnSpc>
              <a:spcBef>
                <a:spcPct val="0"/>
              </a:spcBef>
            </a:pPr>
            <a:r>
              <a:rPr lang="en-US" sz="1100">
                <a:solidFill>
                  <a:srgbClr val="000000"/>
                </a:solidFill>
                <a:latin typeface="Poppins"/>
                <a:ea typeface="Poppins"/>
                <a:cs typeface="Poppins"/>
                <a:sym typeface="Poppins"/>
              </a:rPr>
              <a:t>und heißt: </a:t>
            </a:r>
          </a:p>
          <a:p>
            <a:pPr algn="ctr">
              <a:lnSpc>
                <a:spcPts val="1540"/>
              </a:lnSpc>
              <a:spcBef>
                <a:spcPct val="0"/>
              </a:spcBef>
            </a:pPr>
            <a:r>
              <a:rPr lang="en-US" sz="1100">
                <a:solidFill>
                  <a:srgbClr val="000000"/>
                </a:solidFill>
                <a:latin typeface="Poppins"/>
                <a:ea typeface="Poppins"/>
                <a:cs typeface="Poppins"/>
                <a:sym typeface="Poppins"/>
              </a:rPr>
              <a:t>Ich sehe.</a:t>
            </a:r>
          </a:p>
          <a:p>
            <a:pPr algn="ctr">
              <a:lnSpc>
                <a:spcPts val="1540"/>
              </a:lnSpc>
              <a:spcBef>
                <a:spcPct val="0"/>
              </a:spcBef>
            </a:pPr>
            <a:endParaRPr lang="en-US" sz="1100">
              <a:solidFill>
                <a:srgbClr val="000000"/>
              </a:solidFill>
              <a:latin typeface="Poppins"/>
              <a:ea typeface="Poppins"/>
              <a:cs typeface="Poppins"/>
              <a:sym typeface="Poppins"/>
            </a:endParaRPr>
          </a:p>
        </p:txBody>
      </p:sp>
      <p:sp>
        <p:nvSpPr>
          <p:cNvPr id="38" name="Freeform 38"/>
          <p:cNvSpPr/>
          <p:nvPr/>
        </p:nvSpPr>
        <p:spPr>
          <a:xfrm>
            <a:off x="1750398" y="9074726"/>
            <a:ext cx="787994" cy="1081673"/>
          </a:xfrm>
          <a:custGeom>
            <a:avLst/>
            <a:gdLst/>
            <a:ahLst/>
            <a:cxnLst/>
            <a:rect l="l" t="t" r="r" b="b"/>
            <a:pathLst>
              <a:path w="787994" h="1081673">
                <a:moveTo>
                  <a:pt x="0" y="0"/>
                </a:moveTo>
                <a:lnTo>
                  <a:pt x="787994" y="0"/>
                </a:lnTo>
                <a:lnTo>
                  <a:pt x="787994" y="1081673"/>
                </a:lnTo>
                <a:lnTo>
                  <a:pt x="0" y="1081673"/>
                </a:lnTo>
                <a:lnTo>
                  <a:pt x="0" y="0"/>
                </a:lnTo>
                <a:close/>
              </a:path>
            </a:pathLst>
          </a:custGeom>
          <a:blipFill>
            <a:blip r:embed="rId12"/>
            <a:stretch>
              <a:fillRect l="-95193"/>
            </a:stretch>
          </a:blipFill>
        </p:spPr>
        <p:txBody>
          <a:bodyPr/>
          <a:lstStyle/>
          <a:p>
            <a:endParaRPr lang="de-DE"/>
          </a:p>
        </p:txBody>
      </p:sp>
      <p:grpSp>
        <p:nvGrpSpPr>
          <p:cNvPr id="39" name="Group 39"/>
          <p:cNvGrpSpPr/>
          <p:nvPr/>
        </p:nvGrpSpPr>
        <p:grpSpPr>
          <a:xfrm>
            <a:off x="5734818" y="6841798"/>
            <a:ext cx="250139" cy="216369"/>
            <a:chOff x="0" y="0"/>
            <a:chExt cx="88337" cy="76411"/>
          </a:xfrm>
        </p:grpSpPr>
        <p:sp>
          <p:nvSpPr>
            <p:cNvPr id="40" name="Freeform 40"/>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1" name="TextBox 41"/>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42" name="Group 42"/>
          <p:cNvGrpSpPr/>
          <p:nvPr/>
        </p:nvGrpSpPr>
        <p:grpSpPr>
          <a:xfrm>
            <a:off x="5734818" y="7124842"/>
            <a:ext cx="250139" cy="216369"/>
            <a:chOff x="0" y="0"/>
            <a:chExt cx="88337" cy="76411"/>
          </a:xfrm>
        </p:grpSpPr>
        <p:sp>
          <p:nvSpPr>
            <p:cNvPr id="43" name="Freeform 43"/>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4" name="TextBox 44"/>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45" name="Group 45"/>
          <p:cNvGrpSpPr/>
          <p:nvPr/>
        </p:nvGrpSpPr>
        <p:grpSpPr>
          <a:xfrm>
            <a:off x="5734818" y="7407887"/>
            <a:ext cx="250139" cy="216369"/>
            <a:chOff x="0" y="0"/>
            <a:chExt cx="88337" cy="76411"/>
          </a:xfrm>
        </p:grpSpPr>
        <p:sp>
          <p:nvSpPr>
            <p:cNvPr id="46" name="Freeform 46"/>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7" name="TextBox 47"/>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48" name="Freeform 48"/>
          <p:cNvSpPr/>
          <p:nvPr/>
        </p:nvSpPr>
        <p:spPr>
          <a:xfrm>
            <a:off x="5768397" y="6303172"/>
            <a:ext cx="182981" cy="158965"/>
          </a:xfrm>
          <a:custGeom>
            <a:avLst/>
            <a:gdLst/>
            <a:ahLst/>
            <a:cxnLst/>
            <a:rect l="l" t="t" r="r" b="b"/>
            <a:pathLst>
              <a:path w="182981" h="158965">
                <a:moveTo>
                  <a:pt x="0" y="0"/>
                </a:moveTo>
                <a:lnTo>
                  <a:pt x="182981" y="0"/>
                </a:lnTo>
                <a:lnTo>
                  <a:pt x="182981" y="158965"/>
                </a:lnTo>
                <a:lnTo>
                  <a:pt x="0" y="158965"/>
                </a:lnTo>
                <a:lnTo>
                  <a:pt x="0" y="0"/>
                </a:lnTo>
                <a:close/>
              </a:path>
            </a:pathLst>
          </a:custGeom>
          <a:blipFill>
            <a:blip r:embed="rId13"/>
            <a:stretch>
              <a:fillRect/>
            </a:stretch>
          </a:blipFill>
        </p:spPr>
        <p:txBody>
          <a:bodyPr/>
          <a:lstStyle/>
          <a:p>
            <a:endParaRPr lang="de-DE"/>
          </a:p>
        </p:txBody>
      </p:sp>
      <p:grpSp>
        <p:nvGrpSpPr>
          <p:cNvPr id="49" name="Group 49"/>
          <p:cNvGrpSpPr/>
          <p:nvPr/>
        </p:nvGrpSpPr>
        <p:grpSpPr>
          <a:xfrm>
            <a:off x="5734818" y="6275123"/>
            <a:ext cx="250139" cy="216369"/>
            <a:chOff x="0" y="0"/>
            <a:chExt cx="88337" cy="76411"/>
          </a:xfrm>
        </p:grpSpPr>
        <p:sp>
          <p:nvSpPr>
            <p:cNvPr id="50" name="Freeform 50"/>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1" name="TextBox 51"/>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52" name="Group 52"/>
          <p:cNvGrpSpPr/>
          <p:nvPr/>
        </p:nvGrpSpPr>
        <p:grpSpPr>
          <a:xfrm>
            <a:off x="5734818" y="6554757"/>
            <a:ext cx="250139" cy="216369"/>
            <a:chOff x="0" y="0"/>
            <a:chExt cx="88337" cy="76411"/>
          </a:xfrm>
        </p:grpSpPr>
        <p:sp>
          <p:nvSpPr>
            <p:cNvPr id="53" name="Freeform 53"/>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54" name="TextBox 54"/>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55" name="TextBox 55"/>
          <p:cNvSpPr txBox="1"/>
          <p:nvPr/>
        </p:nvSpPr>
        <p:spPr>
          <a:xfrm>
            <a:off x="1194919" y="1915236"/>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 Wie machst du eine Videoaufnahme?</a:t>
            </a:r>
          </a:p>
        </p:txBody>
      </p:sp>
      <p:sp>
        <p:nvSpPr>
          <p:cNvPr id="56" name="Freeform 56"/>
          <p:cNvSpPr/>
          <p:nvPr/>
        </p:nvSpPr>
        <p:spPr>
          <a:xfrm>
            <a:off x="756000" y="1876538"/>
            <a:ext cx="363145" cy="363145"/>
          </a:xfrm>
          <a:custGeom>
            <a:avLst/>
            <a:gdLst/>
            <a:ahLst/>
            <a:cxnLst/>
            <a:rect l="l" t="t" r="r" b="b"/>
            <a:pathLst>
              <a:path w="363145" h="363145">
                <a:moveTo>
                  <a:pt x="0" y="0"/>
                </a:moveTo>
                <a:lnTo>
                  <a:pt x="363145" y="0"/>
                </a:lnTo>
                <a:lnTo>
                  <a:pt x="363145" y="363145"/>
                </a:lnTo>
                <a:lnTo>
                  <a:pt x="0" y="3631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57" name="Freeform 57"/>
          <p:cNvSpPr/>
          <p:nvPr/>
        </p:nvSpPr>
        <p:spPr>
          <a:xfrm>
            <a:off x="794211" y="2388384"/>
            <a:ext cx="276265" cy="315896"/>
          </a:xfrm>
          <a:custGeom>
            <a:avLst/>
            <a:gdLst/>
            <a:ahLst/>
            <a:cxnLst/>
            <a:rect l="l" t="t" r="r" b="b"/>
            <a:pathLst>
              <a:path w="276265" h="315896">
                <a:moveTo>
                  <a:pt x="0" y="0"/>
                </a:moveTo>
                <a:lnTo>
                  <a:pt x="276265" y="0"/>
                </a:lnTo>
                <a:lnTo>
                  <a:pt x="276265" y="315896"/>
                </a:lnTo>
                <a:lnTo>
                  <a:pt x="0" y="31589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58" name="TextBox 58"/>
          <p:cNvSpPr txBox="1"/>
          <p:nvPr/>
        </p:nvSpPr>
        <p:spPr>
          <a:xfrm>
            <a:off x="1186493" y="2403458"/>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grpSp>
        <p:nvGrpSpPr>
          <p:cNvPr id="59" name="Group 59"/>
          <p:cNvGrpSpPr/>
          <p:nvPr/>
        </p:nvGrpSpPr>
        <p:grpSpPr>
          <a:xfrm>
            <a:off x="4201707" y="3364728"/>
            <a:ext cx="207444" cy="207444"/>
            <a:chOff x="0" y="0"/>
            <a:chExt cx="812800" cy="812800"/>
          </a:xfrm>
        </p:grpSpPr>
        <p:sp>
          <p:nvSpPr>
            <p:cNvPr id="60" name="Freeform 6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50000"/>
            </a:solidFill>
          </p:spPr>
          <p:txBody>
            <a:bodyPr/>
            <a:lstStyle/>
            <a:p>
              <a:endParaRPr lang="de-DE"/>
            </a:p>
          </p:txBody>
        </p:sp>
        <p:sp>
          <p:nvSpPr>
            <p:cNvPr id="61" name="TextBox 61"/>
            <p:cNvSpPr txBox="1"/>
            <p:nvPr/>
          </p:nvSpPr>
          <p:spPr>
            <a:xfrm>
              <a:off x="76200" y="57150"/>
              <a:ext cx="660400" cy="679450"/>
            </a:xfrm>
            <a:prstGeom prst="rect">
              <a:avLst/>
            </a:prstGeom>
          </p:spPr>
          <p:txBody>
            <a:bodyPr lIns="50800" tIns="50800" rIns="50800" bIns="50800" rtlCol="0" anchor="ctr"/>
            <a:lstStyle/>
            <a:p>
              <a:pPr algn="ctr">
                <a:lnSpc>
                  <a:spcPts val="1399"/>
                </a:lnSpc>
              </a:pPr>
              <a:endParaRPr/>
            </a:p>
          </p:txBody>
        </p:sp>
      </p:grpSp>
      <p:grpSp>
        <p:nvGrpSpPr>
          <p:cNvPr id="62" name="Group 62"/>
          <p:cNvGrpSpPr/>
          <p:nvPr/>
        </p:nvGrpSpPr>
        <p:grpSpPr>
          <a:xfrm>
            <a:off x="4718688" y="3918037"/>
            <a:ext cx="184889" cy="176444"/>
            <a:chOff x="0" y="0"/>
            <a:chExt cx="66260" cy="63234"/>
          </a:xfrm>
        </p:grpSpPr>
        <p:sp>
          <p:nvSpPr>
            <p:cNvPr id="63" name="Freeform 63"/>
            <p:cNvSpPr/>
            <p:nvPr/>
          </p:nvSpPr>
          <p:spPr>
            <a:xfrm>
              <a:off x="0" y="0"/>
              <a:ext cx="66260" cy="63234"/>
            </a:xfrm>
            <a:custGeom>
              <a:avLst/>
              <a:gdLst/>
              <a:ahLst/>
              <a:cxnLst/>
              <a:rect l="l" t="t" r="r" b="b"/>
              <a:pathLst>
                <a:path w="66260" h="63234">
                  <a:moveTo>
                    <a:pt x="0" y="0"/>
                  </a:moveTo>
                  <a:lnTo>
                    <a:pt x="66260" y="0"/>
                  </a:lnTo>
                  <a:lnTo>
                    <a:pt x="66260" y="63234"/>
                  </a:lnTo>
                  <a:lnTo>
                    <a:pt x="0" y="63234"/>
                  </a:lnTo>
                  <a:close/>
                </a:path>
              </a:pathLst>
            </a:custGeom>
            <a:solidFill>
              <a:srgbClr val="F50000"/>
            </a:solidFill>
          </p:spPr>
          <p:txBody>
            <a:bodyPr/>
            <a:lstStyle/>
            <a:p>
              <a:endParaRPr lang="de-DE"/>
            </a:p>
          </p:txBody>
        </p:sp>
        <p:sp>
          <p:nvSpPr>
            <p:cNvPr id="64" name="TextBox 64"/>
            <p:cNvSpPr txBox="1"/>
            <p:nvPr/>
          </p:nvSpPr>
          <p:spPr>
            <a:xfrm>
              <a:off x="0" y="-19050"/>
              <a:ext cx="66260" cy="82284"/>
            </a:xfrm>
            <a:prstGeom prst="rect">
              <a:avLst/>
            </a:prstGeom>
          </p:spPr>
          <p:txBody>
            <a:bodyPr lIns="50800" tIns="50800" rIns="50800" bIns="50800" rtlCol="0" anchor="ctr"/>
            <a:lstStyle/>
            <a:p>
              <a:pPr algn="ctr">
                <a:lnSpc>
                  <a:spcPts val="1399"/>
                </a:lnSpc>
              </a:pPr>
              <a:endParaRPr/>
            </a:p>
          </p:txBody>
        </p:sp>
      </p:grpSp>
      <p:sp>
        <p:nvSpPr>
          <p:cNvPr id="65" name="Freeform 65"/>
          <p:cNvSpPr/>
          <p:nvPr/>
        </p:nvSpPr>
        <p:spPr>
          <a:xfrm>
            <a:off x="756000" y="5692128"/>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66" name="TextBox 66"/>
          <p:cNvSpPr txBox="1"/>
          <p:nvPr/>
        </p:nvSpPr>
        <p:spPr>
          <a:xfrm>
            <a:off x="1193034" y="5739900"/>
            <a:ext cx="3870196" cy="247747"/>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sp>
        <p:nvSpPr>
          <p:cNvPr id="67" name="Freeform 67"/>
          <p:cNvSpPr/>
          <p:nvPr/>
        </p:nvSpPr>
        <p:spPr>
          <a:xfrm>
            <a:off x="2346743" y="8487234"/>
            <a:ext cx="1609024" cy="1563330"/>
          </a:xfrm>
          <a:custGeom>
            <a:avLst/>
            <a:gdLst/>
            <a:ahLst/>
            <a:cxnLst/>
            <a:rect l="l" t="t" r="r" b="b"/>
            <a:pathLst>
              <a:path w="1609024" h="1563330">
                <a:moveTo>
                  <a:pt x="0" y="0"/>
                </a:moveTo>
                <a:lnTo>
                  <a:pt x="1609024" y="0"/>
                </a:lnTo>
                <a:lnTo>
                  <a:pt x="1609024" y="1563330"/>
                </a:lnTo>
                <a:lnTo>
                  <a:pt x="0" y="1563330"/>
                </a:lnTo>
                <a:lnTo>
                  <a:pt x="0" y="0"/>
                </a:lnTo>
                <a:close/>
              </a:path>
            </a:pathLst>
          </a:custGeom>
          <a:blipFill>
            <a:blip r:embed="rId5"/>
            <a:stretch>
              <a:fillRect t="-1248" b="-1248"/>
            </a:stretch>
          </a:blipFill>
        </p:spPr>
        <p:txBody>
          <a:bodyPr/>
          <a:lstStyle/>
          <a:p>
            <a:endParaRPr lang="de-DE"/>
          </a:p>
        </p:txBody>
      </p:sp>
      <p:sp>
        <p:nvSpPr>
          <p:cNvPr id="68" name="TextBox 68"/>
          <p:cNvSpPr txBox="1"/>
          <p:nvPr/>
        </p:nvSpPr>
        <p:spPr>
          <a:xfrm>
            <a:off x="2310143" y="8961868"/>
            <a:ext cx="1682225" cy="1148080"/>
          </a:xfrm>
          <a:prstGeom prst="rect">
            <a:avLst/>
          </a:prstGeom>
        </p:spPr>
        <p:txBody>
          <a:bodyPr lIns="0" tIns="0" rIns="0" bIns="0" rtlCol="0" anchor="t">
            <a:spAutoFit/>
          </a:bodyPr>
          <a:lstStyle/>
          <a:p>
            <a:pPr algn="ctr">
              <a:lnSpc>
                <a:spcPts val="1819"/>
              </a:lnSpc>
            </a:pPr>
            <a:r>
              <a:rPr lang="en-US" sz="1299">
                <a:solidFill>
                  <a:srgbClr val="000000"/>
                </a:solidFill>
                <a:latin typeface="Poppins"/>
                <a:ea typeface="Poppins"/>
                <a:cs typeface="Poppins"/>
                <a:sym typeface="Poppins"/>
              </a:rPr>
              <a:t>Buch-</a:t>
            </a:r>
          </a:p>
          <a:p>
            <a:pPr algn="ctr">
              <a:lnSpc>
                <a:spcPts val="1819"/>
              </a:lnSpc>
            </a:pPr>
            <a:r>
              <a:rPr lang="en-US" sz="1299">
                <a:solidFill>
                  <a:srgbClr val="000000"/>
                </a:solidFill>
                <a:latin typeface="Poppins"/>
                <a:ea typeface="Poppins"/>
                <a:cs typeface="Poppins"/>
                <a:sym typeface="Poppins"/>
              </a:rPr>
              <a:t>vorstellung</a:t>
            </a: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a:p>
            <a:pPr algn="ctr">
              <a:lnSpc>
                <a:spcPts val="1819"/>
              </a:lnSpc>
            </a:pPr>
            <a:endParaRPr lang="en-US" sz="1299">
              <a:solidFill>
                <a:srgbClr val="000000"/>
              </a:solidFill>
              <a:latin typeface="Poppins"/>
              <a:ea typeface="Poppins"/>
              <a:cs typeface="Poppins"/>
              <a:sym typeface="Poppins"/>
            </a:endParaRPr>
          </a:p>
        </p:txBody>
      </p:sp>
      <p:sp>
        <p:nvSpPr>
          <p:cNvPr id="69" name="TextBox 69"/>
          <p:cNvSpPr txBox="1"/>
          <p:nvPr/>
        </p:nvSpPr>
        <p:spPr>
          <a:xfrm rot="484524">
            <a:off x="5514074" y="5176369"/>
            <a:ext cx="1411566" cy="850900"/>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Videoaufnahmen</a:t>
            </a:r>
          </a:p>
          <a:p>
            <a:pPr algn="ctr">
              <a:lnSpc>
                <a:spcPts val="1399"/>
              </a:lnSpc>
              <a:spcBef>
                <a:spcPct val="0"/>
              </a:spcBef>
            </a:pPr>
            <a:r>
              <a:rPr lang="en-US" sz="999">
                <a:solidFill>
                  <a:srgbClr val="000000"/>
                </a:solidFill>
                <a:latin typeface="Poppins"/>
                <a:ea typeface="Poppins"/>
                <a:cs typeface="Poppins"/>
                <a:sym typeface="Poppins"/>
              </a:rPr>
              <a:t>werden in der verwendeten App gespeichert.</a:t>
            </a:r>
          </a:p>
          <a:p>
            <a:pPr algn="ctr">
              <a:lnSpc>
                <a:spcPts val="1399"/>
              </a:lnSpc>
              <a:spcBef>
                <a:spcPct val="0"/>
              </a:spcBef>
            </a:pPr>
            <a:endParaRPr lang="en-US" sz="999">
              <a:solidFill>
                <a:srgbClr val="000000"/>
              </a:solidFill>
              <a:latin typeface="Poppins"/>
              <a:ea typeface="Poppins"/>
              <a:cs typeface="Poppins"/>
              <a:sym typeface="Poppins"/>
            </a:endParaRPr>
          </a:p>
        </p:txBody>
      </p:sp>
      <p:sp>
        <p:nvSpPr>
          <p:cNvPr id="70" name="TextBox 70"/>
          <p:cNvSpPr txBox="1"/>
          <p:nvPr/>
        </p:nvSpPr>
        <p:spPr>
          <a:xfrm>
            <a:off x="864000" y="10347535"/>
            <a:ext cx="4683825"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2.4 | Audio-/Videoaufnahme/-wiedergabe</a:t>
            </a:r>
          </a:p>
        </p:txBody>
      </p:sp>
      <p:sp>
        <p:nvSpPr>
          <p:cNvPr id="71" name="TextBox 71"/>
          <p:cNvSpPr txBox="1"/>
          <p:nvPr/>
        </p:nvSpPr>
        <p:spPr>
          <a:xfrm>
            <a:off x="5353749" y="10211761"/>
            <a:ext cx="4045911" cy="279501"/>
          </a:xfrm>
          <a:prstGeom prst="rect">
            <a:avLst/>
          </a:prstGeom>
        </p:spPr>
        <p:txBody>
          <a:bodyPr lIns="0" tIns="0" rIns="0" bIns="0" rtlCol="0" anchor="t">
            <a:spAutoFit/>
          </a:bodyPr>
          <a:lstStyle/>
          <a:p>
            <a:pPr algn="l">
              <a:lnSpc>
                <a:spcPts val="1121"/>
              </a:lnSpc>
            </a:pPr>
            <a:r>
              <a:rPr lang="en-US" sz="800">
                <a:solidFill>
                  <a:srgbClr val="000000"/>
                </a:solidFill>
                <a:latin typeface="Poppins"/>
                <a:ea typeface="Poppins"/>
                <a:cs typeface="Poppins"/>
                <a:sym typeface="Poppins"/>
              </a:rPr>
              <a:t> </a:t>
            </a:r>
          </a:p>
          <a:p>
            <a:pPr algn="l">
              <a:lnSpc>
                <a:spcPts val="1121"/>
              </a:lnSpc>
            </a:pPr>
            <a:r>
              <a:rPr lang="en-US" sz="800">
                <a:solidFill>
                  <a:srgbClr val="000000"/>
                </a:solidFill>
                <a:latin typeface="Poppins"/>
                <a:ea typeface="Poppins"/>
                <a:cs typeface="Poppins"/>
                <a:sym typeface="Poppins"/>
              </a:rPr>
              <a:t>Lizenz: CC BY-SA 4.0 ISB (München)</a:t>
            </a:r>
          </a:p>
        </p:txBody>
      </p:sp>
      <p:grpSp>
        <p:nvGrpSpPr>
          <p:cNvPr id="72" name="Group 72"/>
          <p:cNvGrpSpPr/>
          <p:nvPr/>
        </p:nvGrpSpPr>
        <p:grpSpPr>
          <a:xfrm>
            <a:off x="5496758" y="8338631"/>
            <a:ext cx="1640002" cy="1593428"/>
            <a:chOff x="0" y="0"/>
            <a:chExt cx="2186670" cy="2124570"/>
          </a:xfrm>
        </p:grpSpPr>
        <p:sp>
          <p:nvSpPr>
            <p:cNvPr id="73" name="Freeform 73"/>
            <p:cNvSpPr/>
            <p:nvPr/>
          </p:nvSpPr>
          <p:spPr>
            <a:xfrm>
              <a:off x="0" y="0"/>
              <a:ext cx="2186670" cy="2124570"/>
            </a:xfrm>
            <a:custGeom>
              <a:avLst/>
              <a:gdLst/>
              <a:ahLst/>
              <a:cxnLst/>
              <a:rect l="l" t="t" r="r" b="b"/>
              <a:pathLst>
                <a:path w="2186670" h="2124570">
                  <a:moveTo>
                    <a:pt x="0" y="0"/>
                  </a:moveTo>
                  <a:lnTo>
                    <a:pt x="2186670" y="0"/>
                  </a:lnTo>
                  <a:lnTo>
                    <a:pt x="2186670" y="2124570"/>
                  </a:lnTo>
                  <a:lnTo>
                    <a:pt x="0" y="2124570"/>
                  </a:lnTo>
                  <a:lnTo>
                    <a:pt x="0" y="0"/>
                  </a:lnTo>
                  <a:close/>
                </a:path>
              </a:pathLst>
            </a:custGeom>
            <a:blipFill>
              <a:blip r:embed="rId5"/>
              <a:stretch>
                <a:fillRect b="-2497"/>
              </a:stretch>
            </a:blipFill>
          </p:spPr>
          <p:txBody>
            <a:bodyPr/>
            <a:lstStyle/>
            <a:p>
              <a:endParaRPr lang="de-DE"/>
            </a:p>
          </p:txBody>
        </p:sp>
        <p:sp>
          <p:nvSpPr>
            <p:cNvPr id="74" name="AutoShape 74"/>
            <p:cNvSpPr/>
            <p:nvPr/>
          </p:nvSpPr>
          <p:spPr>
            <a:xfrm flipV="1">
              <a:off x="334366" y="805949"/>
              <a:ext cx="1524635" cy="10362"/>
            </a:xfrm>
            <a:prstGeom prst="line">
              <a:avLst/>
            </a:prstGeom>
            <a:ln w="12700" cap="flat">
              <a:solidFill>
                <a:srgbClr val="000000"/>
              </a:solidFill>
              <a:prstDash val="solid"/>
              <a:headEnd type="none" w="sm" len="sm"/>
              <a:tailEnd type="none" w="sm" len="sm"/>
            </a:ln>
          </p:spPr>
          <p:txBody>
            <a:bodyPr/>
            <a:lstStyle/>
            <a:p>
              <a:endParaRPr lang="de-DE"/>
            </a:p>
          </p:txBody>
        </p:sp>
        <p:sp>
          <p:nvSpPr>
            <p:cNvPr id="75" name="AutoShape 75"/>
            <p:cNvSpPr/>
            <p:nvPr/>
          </p:nvSpPr>
          <p:spPr>
            <a:xfrm flipV="1">
              <a:off x="291317" y="1165300"/>
              <a:ext cx="1604037" cy="10362"/>
            </a:xfrm>
            <a:prstGeom prst="line">
              <a:avLst/>
            </a:prstGeom>
            <a:ln w="12700" cap="flat">
              <a:solidFill>
                <a:srgbClr val="000000"/>
              </a:solidFill>
              <a:prstDash val="solid"/>
              <a:headEnd type="none" w="sm" len="sm"/>
              <a:tailEnd type="none" w="sm" len="sm"/>
            </a:ln>
          </p:spPr>
          <p:txBody>
            <a:bodyPr/>
            <a:lstStyle/>
            <a:p>
              <a:endParaRPr lang="de-DE"/>
            </a:p>
          </p:txBody>
        </p:sp>
        <p:sp>
          <p:nvSpPr>
            <p:cNvPr id="76" name="AutoShape 76"/>
            <p:cNvSpPr/>
            <p:nvPr/>
          </p:nvSpPr>
          <p:spPr>
            <a:xfrm>
              <a:off x="392377" y="1518562"/>
              <a:ext cx="1388518" cy="981"/>
            </a:xfrm>
            <a:prstGeom prst="line">
              <a:avLst/>
            </a:prstGeom>
            <a:ln w="12700" cap="flat">
              <a:solidFill>
                <a:srgbClr val="000000"/>
              </a:solidFill>
              <a:prstDash val="solid"/>
              <a:headEnd type="none" w="sm" len="sm"/>
              <a:tailEnd type="none" w="sm" len="sm"/>
            </a:ln>
          </p:spPr>
          <p:txBody>
            <a:bodyPr/>
            <a:lstStyle/>
            <a:p>
              <a:endParaRPr lang="de-DE"/>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1356" y="361031"/>
            <a:ext cx="6782088" cy="9740426"/>
            <a:chOff x="0" y="0"/>
            <a:chExt cx="2430547" cy="3490749"/>
          </a:xfrm>
        </p:grpSpPr>
        <p:sp>
          <p:nvSpPr>
            <p:cNvPr id="3" name="Freeform 3"/>
            <p:cNvSpPr/>
            <p:nvPr/>
          </p:nvSpPr>
          <p:spPr>
            <a:xfrm>
              <a:off x="0" y="0"/>
              <a:ext cx="2430547" cy="3490749"/>
            </a:xfrm>
            <a:custGeom>
              <a:avLst/>
              <a:gdLst/>
              <a:ahLst/>
              <a:cxnLst/>
              <a:rect l="l" t="t" r="r" b="b"/>
              <a:pathLst>
                <a:path w="2430547" h="3490749">
                  <a:moveTo>
                    <a:pt x="22830" y="0"/>
                  </a:moveTo>
                  <a:lnTo>
                    <a:pt x="2407717" y="0"/>
                  </a:lnTo>
                  <a:cubicBezTo>
                    <a:pt x="2420326" y="0"/>
                    <a:pt x="2430547" y="10222"/>
                    <a:pt x="2430547" y="22830"/>
                  </a:cubicBezTo>
                  <a:lnTo>
                    <a:pt x="2430547" y="3467918"/>
                  </a:lnTo>
                  <a:cubicBezTo>
                    <a:pt x="2430547" y="3480527"/>
                    <a:pt x="2420326" y="3490749"/>
                    <a:pt x="2407717" y="3490749"/>
                  </a:cubicBezTo>
                  <a:lnTo>
                    <a:pt x="22830" y="3490749"/>
                  </a:lnTo>
                  <a:cubicBezTo>
                    <a:pt x="10222" y="3490749"/>
                    <a:pt x="0" y="3480527"/>
                    <a:pt x="0" y="3467918"/>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509799"/>
            </a:xfrm>
            <a:prstGeom prst="rect">
              <a:avLst/>
            </a:prstGeom>
          </p:spPr>
          <p:txBody>
            <a:bodyPr lIns="50800" tIns="50800" rIns="50800" bIns="50800" rtlCol="0" anchor="ctr"/>
            <a:lstStyle/>
            <a:p>
              <a:pPr marL="0" lvl="0" indent="0" algn="l">
                <a:lnSpc>
                  <a:spcPts val="1680"/>
                </a:lnSpc>
                <a:spcBef>
                  <a:spcPct val="0"/>
                </a:spcBef>
              </a:pPr>
              <a:endParaRPr/>
            </a:p>
          </p:txBody>
        </p:sp>
      </p:grpSp>
      <p:grpSp>
        <p:nvGrpSpPr>
          <p:cNvPr id="5" name="Group 5"/>
          <p:cNvGrpSpPr/>
          <p:nvPr/>
        </p:nvGrpSpPr>
        <p:grpSpPr>
          <a:xfrm>
            <a:off x="428705" y="326294"/>
            <a:ext cx="6767390" cy="1712779"/>
            <a:chOff x="0" y="0"/>
            <a:chExt cx="2425280" cy="613821"/>
          </a:xfrm>
        </p:grpSpPr>
        <p:sp>
          <p:nvSpPr>
            <p:cNvPr id="6" name="Freeform 6"/>
            <p:cNvSpPr/>
            <p:nvPr/>
          </p:nvSpPr>
          <p:spPr>
            <a:xfrm>
              <a:off x="0" y="0"/>
              <a:ext cx="2425280" cy="613821"/>
            </a:xfrm>
            <a:custGeom>
              <a:avLst/>
              <a:gdLst/>
              <a:ahLst/>
              <a:cxnLst/>
              <a:rect l="l" t="t" r="r" b="b"/>
              <a:pathLst>
                <a:path w="2425280" h="613821">
                  <a:moveTo>
                    <a:pt x="22880" y="0"/>
                  </a:moveTo>
                  <a:lnTo>
                    <a:pt x="2402400" y="0"/>
                  </a:lnTo>
                  <a:cubicBezTo>
                    <a:pt x="2408468" y="0"/>
                    <a:pt x="2414287" y="2411"/>
                    <a:pt x="2418578" y="6701"/>
                  </a:cubicBezTo>
                  <a:cubicBezTo>
                    <a:pt x="2422869" y="10992"/>
                    <a:pt x="2425280" y="16812"/>
                    <a:pt x="2425280" y="22880"/>
                  </a:cubicBezTo>
                  <a:lnTo>
                    <a:pt x="2425280" y="590941"/>
                  </a:lnTo>
                  <a:cubicBezTo>
                    <a:pt x="2425280" y="603578"/>
                    <a:pt x="2415036" y="613821"/>
                    <a:pt x="2402400" y="613821"/>
                  </a:cubicBezTo>
                  <a:lnTo>
                    <a:pt x="22880" y="613821"/>
                  </a:lnTo>
                  <a:cubicBezTo>
                    <a:pt x="10244" y="613821"/>
                    <a:pt x="0" y="603578"/>
                    <a:pt x="0" y="590941"/>
                  </a:cubicBezTo>
                  <a:lnTo>
                    <a:pt x="0" y="22880"/>
                  </a:lnTo>
                  <a:cubicBezTo>
                    <a:pt x="0" y="10244"/>
                    <a:pt x="10244" y="0"/>
                    <a:pt x="22880"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25280" cy="642396"/>
            </a:xfrm>
            <a:prstGeom prst="rect">
              <a:avLst/>
            </a:prstGeom>
          </p:spPr>
          <p:txBody>
            <a:bodyPr lIns="50800" tIns="50800" rIns="50800" bIns="50800" rtlCol="0" anchor="ctr"/>
            <a:lstStyle/>
            <a:p>
              <a:pPr algn="ctr">
                <a:lnSpc>
                  <a:spcPts val="1679"/>
                </a:lnSpc>
              </a:pPr>
              <a:endParaRPr/>
            </a:p>
          </p:txBody>
        </p:sp>
      </p:grpSp>
      <p:sp>
        <p:nvSpPr>
          <p:cNvPr id="8" name="TextBox 8"/>
          <p:cNvSpPr txBox="1"/>
          <p:nvPr/>
        </p:nvSpPr>
        <p:spPr>
          <a:xfrm>
            <a:off x="756000" y="549017"/>
            <a:ext cx="5182056"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Wiedergabe von </a:t>
            </a:r>
          </a:p>
          <a:p>
            <a:pPr algn="l">
              <a:lnSpc>
                <a:spcPts val="3415"/>
              </a:lnSpc>
            </a:pPr>
            <a:r>
              <a:rPr lang="en-US" sz="2799">
                <a:solidFill>
                  <a:srgbClr val="FFFFFF"/>
                </a:solidFill>
                <a:latin typeface="Lexend Deca Medium"/>
                <a:ea typeface="Lexend Deca Medium"/>
                <a:cs typeface="Lexend Deca Medium"/>
                <a:sym typeface="Lexend Deca"/>
              </a:rPr>
              <a:t>Audio- und Videodateien</a:t>
            </a:r>
          </a:p>
          <a:p>
            <a:pPr algn="l">
              <a:lnSpc>
                <a:spcPts val="3415"/>
              </a:lnSpc>
            </a:pPr>
            <a:endParaRPr lang="en-US" sz="2799">
              <a:solidFill>
                <a:srgbClr val="FFFFFF"/>
              </a:solidFill>
              <a:latin typeface="Lexend Deca Medium"/>
              <a:ea typeface="Lexend Deca Medium"/>
              <a:cs typeface="Lexend Deca Medium"/>
              <a:sym typeface="Lexend Deca"/>
            </a:endParaRPr>
          </a:p>
        </p:txBody>
      </p:sp>
      <p:sp>
        <p:nvSpPr>
          <p:cNvPr id="9" name="TextBox 9"/>
          <p:cNvSpPr txBox="1"/>
          <p:nvPr/>
        </p:nvSpPr>
        <p:spPr>
          <a:xfrm>
            <a:off x="849480" y="2601999"/>
            <a:ext cx="6150685" cy="3776524"/>
          </a:xfrm>
          <a:prstGeom prst="rect">
            <a:avLst/>
          </a:prstGeom>
        </p:spPr>
        <p:txBody>
          <a:bodyPr lIns="0" tIns="0" rIns="0" bIns="0" rtlCol="0" anchor="t">
            <a:spAutoFit/>
          </a:bodyPr>
          <a:lstStyle/>
          <a:p>
            <a:pPr algn="just">
              <a:lnSpc>
                <a:spcPts val="2249"/>
              </a:lnSpc>
            </a:pPr>
            <a:r>
              <a:rPr lang="en-US" sz="1300">
                <a:solidFill>
                  <a:srgbClr val="000000"/>
                </a:solidFill>
                <a:latin typeface="Poppins"/>
                <a:ea typeface="Poppins"/>
                <a:cs typeface="Poppins"/>
                <a:sym typeface="Poppins"/>
              </a:rPr>
              <a:t>1. Zunächst musst du wissen, woher die Filme (Vid</a:t>
            </a:r>
            <a:r>
              <a:rPr lang="en-US" sz="1300" u="none">
                <a:solidFill>
                  <a:srgbClr val="000000"/>
                </a:solidFill>
                <a:latin typeface="Poppins"/>
                <a:ea typeface="Poppins"/>
                <a:cs typeface="Poppins"/>
                <a:sym typeface="Poppins"/>
              </a:rPr>
              <a:t>eos)</a:t>
            </a:r>
            <a:r>
              <a:rPr lang="en-US" sz="1300">
                <a:solidFill>
                  <a:srgbClr val="000000"/>
                </a:solidFill>
                <a:latin typeface="Poppins"/>
                <a:ea typeface="Poppins"/>
                <a:cs typeface="Poppins"/>
                <a:sym typeface="Poppins"/>
              </a:rPr>
              <a:t> </a:t>
            </a:r>
          </a:p>
          <a:p>
            <a:pPr algn="just">
              <a:lnSpc>
                <a:spcPts val="2249"/>
              </a:lnSpc>
            </a:pPr>
            <a:r>
              <a:rPr lang="en-US" sz="1300">
                <a:solidFill>
                  <a:srgbClr val="000000"/>
                </a:solidFill>
                <a:latin typeface="Poppins"/>
                <a:ea typeface="Poppins"/>
                <a:cs typeface="Poppins"/>
                <a:sym typeface="Poppins"/>
              </a:rPr>
              <a:t>   und Töne (Audios) auf deinem T</a:t>
            </a:r>
            <a:r>
              <a:rPr lang="en-US" sz="1300" u="none">
                <a:solidFill>
                  <a:srgbClr val="000000"/>
                </a:solidFill>
                <a:latin typeface="Poppins"/>
                <a:ea typeface="Poppins"/>
                <a:cs typeface="Poppins"/>
                <a:sym typeface="Poppins"/>
              </a:rPr>
              <a:t>a</a:t>
            </a:r>
            <a:r>
              <a:rPr lang="en-US" sz="1300">
                <a:solidFill>
                  <a:srgbClr val="000000"/>
                </a:solidFill>
                <a:latin typeface="Poppins"/>
                <a:ea typeface="Poppins"/>
                <a:cs typeface="Poppins"/>
                <a:sym typeface="Poppins"/>
              </a:rPr>
              <a:t>bl</a:t>
            </a:r>
            <a:r>
              <a:rPr lang="en-US" sz="1300" u="none">
                <a:solidFill>
                  <a:srgbClr val="000000"/>
                </a:solidFill>
                <a:latin typeface="Poppins"/>
                <a:ea typeface="Poppins"/>
                <a:cs typeface="Poppins"/>
                <a:sym typeface="Poppins"/>
              </a:rPr>
              <a:t>e</a:t>
            </a:r>
            <a:r>
              <a:rPr lang="en-US" sz="1300">
                <a:solidFill>
                  <a:srgbClr val="000000"/>
                </a:solidFill>
                <a:latin typeface="Poppins"/>
                <a:ea typeface="Poppins"/>
                <a:cs typeface="Poppins"/>
                <a:sym typeface="Poppins"/>
              </a:rPr>
              <a:t>t </a:t>
            </a:r>
            <a:r>
              <a:rPr lang="en-US" sz="1300" u="none">
                <a:solidFill>
                  <a:srgbClr val="000000"/>
                </a:solidFill>
                <a:latin typeface="Poppins"/>
                <a:ea typeface="Poppins"/>
                <a:cs typeface="Poppins"/>
                <a:sym typeface="Poppins"/>
              </a:rPr>
              <a:t>ko</a:t>
            </a:r>
            <a:r>
              <a:rPr lang="en-US" sz="1300">
                <a:solidFill>
                  <a:srgbClr val="000000"/>
                </a:solidFill>
                <a:latin typeface="Poppins"/>
                <a:ea typeface="Poppins"/>
                <a:cs typeface="Poppins"/>
                <a:sym typeface="Poppins"/>
              </a:rPr>
              <a:t>mmen. </a:t>
            </a:r>
          </a:p>
          <a:p>
            <a:pPr algn="just">
              <a:lnSpc>
                <a:spcPts val="2249"/>
              </a:lnSpc>
            </a:pPr>
            <a:r>
              <a:rPr lang="en-US" sz="1300">
                <a:solidFill>
                  <a:srgbClr val="000000"/>
                </a:solidFill>
                <a:latin typeface="Poppins"/>
                <a:ea typeface="Poppins"/>
                <a:cs typeface="Poppins"/>
                <a:sym typeface="Poppins"/>
              </a:rPr>
              <a:t>   Es gibt mehrere Möglichkeite</a:t>
            </a:r>
            <a:r>
              <a:rPr lang="en-US" sz="1300" u="none">
                <a:solidFill>
                  <a:srgbClr val="000000"/>
                </a:solidFill>
                <a:latin typeface="Poppins"/>
                <a:ea typeface="Poppins"/>
                <a:cs typeface="Poppins"/>
                <a:sym typeface="Poppins"/>
              </a:rPr>
              <a:t>n: </a:t>
            </a:r>
          </a:p>
          <a:p>
            <a:pPr algn="just">
              <a:lnSpc>
                <a:spcPts val="2422"/>
              </a:lnSpc>
            </a:pPr>
            <a:endParaRPr lang="en-US" sz="1300" u="none">
              <a:solidFill>
                <a:srgbClr val="000000"/>
              </a:solidFill>
              <a:latin typeface="Poppins"/>
              <a:ea typeface="Poppins"/>
              <a:cs typeface="Poppins"/>
              <a:sym typeface="Poppins"/>
            </a:endParaRPr>
          </a:p>
          <a:p>
            <a:pPr algn="just">
              <a:lnSpc>
                <a:spcPts val="2422"/>
              </a:lnSpc>
            </a:pPr>
            <a:endParaRPr lang="en-US" sz="1300" u="none">
              <a:solidFill>
                <a:srgbClr val="000000"/>
              </a:solidFill>
              <a:latin typeface="Poppins"/>
              <a:ea typeface="Poppins"/>
              <a:cs typeface="Poppins"/>
              <a:sym typeface="Poppins"/>
            </a:endParaRPr>
          </a:p>
          <a:p>
            <a:pPr algn="just">
              <a:lnSpc>
                <a:spcPts val="2422"/>
              </a:lnSpc>
            </a:pPr>
            <a:endParaRPr lang="en-US" sz="1300" u="none">
              <a:solidFill>
                <a:srgbClr val="000000"/>
              </a:solidFill>
              <a:latin typeface="Poppins"/>
              <a:ea typeface="Poppins"/>
              <a:cs typeface="Poppins"/>
              <a:sym typeface="Poppins"/>
            </a:endParaRPr>
          </a:p>
          <a:p>
            <a:pPr algn="just">
              <a:lnSpc>
                <a:spcPts val="2422"/>
              </a:lnSpc>
            </a:pPr>
            <a:endParaRPr lang="en-US" sz="1300" u="none">
              <a:solidFill>
                <a:srgbClr val="000000"/>
              </a:solidFill>
              <a:latin typeface="Poppins"/>
              <a:ea typeface="Poppins"/>
              <a:cs typeface="Poppins"/>
              <a:sym typeface="Poppins"/>
            </a:endParaRPr>
          </a:p>
          <a:p>
            <a:pPr algn="just">
              <a:lnSpc>
                <a:spcPts val="2422"/>
              </a:lnSpc>
            </a:pPr>
            <a:endParaRPr lang="en-US" sz="1300" u="none">
              <a:solidFill>
                <a:srgbClr val="000000"/>
              </a:solidFill>
              <a:latin typeface="Poppins"/>
              <a:ea typeface="Poppins"/>
              <a:cs typeface="Poppins"/>
              <a:sym typeface="Poppins"/>
            </a:endParaRPr>
          </a:p>
          <a:p>
            <a:pPr algn="just">
              <a:lnSpc>
                <a:spcPts val="2422"/>
              </a:lnSpc>
            </a:pPr>
            <a:endParaRPr lang="en-US" sz="1300" u="none">
              <a:solidFill>
                <a:srgbClr val="000000"/>
              </a:solidFill>
              <a:latin typeface="Poppins"/>
              <a:ea typeface="Poppins"/>
              <a:cs typeface="Poppins"/>
              <a:sym typeface="Poppins"/>
            </a:endParaRPr>
          </a:p>
          <a:p>
            <a:pPr algn="just">
              <a:lnSpc>
                <a:spcPts val="2249"/>
              </a:lnSpc>
            </a:pPr>
            <a:r>
              <a:rPr lang="en-US" sz="1300" u="none">
                <a:solidFill>
                  <a:srgbClr val="000000"/>
                </a:solidFill>
                <a:latin typeface="Poppins"/>
                <a:ea typeface="Poppins"/>
                <a:cs typeface="Poppins"/>
                <a:sym typeface="Poppins"/>
              </a:rPr>
              <a:t>2. Tippe die App mit der Audiodatei an.</a:t>
            </a:r>
          </a:p>
          <a:p>
            <a:pPr algn="just">
              <a:lnSpc>
                <a:spcPts val="2249"/>
              </a:lnSpc>
            </a:pPr>
            <a:r>
              <a:rPr lang="en-US" sz="1300" u="none">
                <a:solidFill>
                  <a:srgbClr val="000000"/>
                </a:solidFill>
                <a:latin typeface="Poppins"/>
                <a:ea typeface="Poppins"/>
                <a:cs typeface="Poppins"/>
                <a:sym typeface="Poppins"/>
              </a:rPr>
              <a:t>3. Die Audio-Datei startet automatisch.</a:t>
            </a:r>
          </a:p>
          <a:p>
            <a:pPr algn="just">
              <a:lnSpc>
                <a:spcPts val="2249"/>
              </a:lnSpc>
            </a:pPr>
            <a:r>
              <a:rPr lang="en-US" sz="1300" u="none">
                <a:solidFill>
                  <a:srgbClr val="000000"/>
                </a:solidFill>
                <a:latin typeface="Poppins"/>
                <a:ea typeface="Poppins"/>
                <a:cs typeface="Poppins"/>
                <a:sym typeface="Poppins"/>
              </a:rPr>
              <a:t>4. Mit der Taste Pause kannst du anhalten.</a:t>
            </a:r>
          </a:p>
          <a:p>
            <a:pPr algn="l">
              <a:lnSpc>
                <a:spcPts val="2409"/>
              </a:lnSpc>
            </a:pPr>
            <a:endParaRPr lang="en-US" sz="1300" u="none">
              <a:solidFill>
                <a:srgbClr val="000000"/>
              </a:solidFill>
              <a:latin typeface="Poppins"/>
              <a:ea typeface="Poppins"/>
              <a:cs typeface="Poppins"/>
              <a:sym typeface="Poppins"/>
            </a:endParaRPr>
          </a:p>
        </p:txBody>
      </p:sp>
      <p:grpSp>
        <p:nvGrpSpPr>
          <p:cNvPr id="10" name="Group 10"/>
          <p:cNvGrpSpPr/>
          <p:nvPr/>
        </p:nvGrpSpPr>
        <p:grpSpPr>
          <a:xfrm>
            <a:off x="434076" y="1645021"/>
            <a:ext cx="6756649" cy="657527"/>
            <a:chOff x="0" y="0"/>
            <a:chExt cx="2426641" cy="236157"/>
          </a:xfrm>
        </p:grpSpPr>
        <p:sp>
          <p:nvSpPr>
            <p:cNvPr id="11" name="Freeform 11"/>
            <p:cNvSpPr/>
            <p:nvPr/>
          </p:nvSpPr>
          <p:spPr>
            <a:xfrm>
              <a:off x="0" y="0"/>
              <a:ext cx="2426641" cy="236157"/>
            </a:xfrm>
            <a:custGeom>
              <a:avLst/>
              <a:gdLst/>
              <a:ahLst/>
              <a:cxnLst/>
              <a:rect l="l" t="t" r="r" b="b"/>
              <a:pathLst>
                <a:path w="2426641" h="236157">
                  <a:moveTo>
                    <a:pt x="2426641" y="0"/>
                  </a:moveTo>
                  <a:lnTo>
                    <a:pt x="2426641" y="236157"/>
                  </a:lnTo>
                  <a:lnTo>
                    <a:pt x="0" y="236157"/>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2" name="TextBox 12"/>
            <p:cNvSpPr txBox="1"/>
            <p:nvPr/>
          </p:nvSpPr>
          <p:spPr>
            <a:xfrm>
              <a:off x="0" y="-28575"/>
              <a:ext cx="2426641" cy="264732"/>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3" name="Freeform 13"/>
          <p:cNvSpPr/>
          <p:nvPr/>
        </p:nvSpPr>
        <p:spPr>
          <a:xfrm>
            <a:off x="536763" y="3486471"/>
            <a:ext cx="1632246" cy="1713820"/>
          </a:xfrm>
          <a:custGeom>
            <a:avLst/>
            <a:gdLst/>
            <a:ahLst/>
            <a:cxnLst/>
            <a:rect l="l" t="t" r="r" b="b"/>
            <a:pathLst>
              <a:path w="1632246" h="1713820">
                <a:moveTo>
                  <a:pt x="0" y="0"/>
                </a:moveTo>
                <a:lnTo>
                  <a:pt x="1632246" y="0"/>
                </a:lnTo>
                <a:lnTo>
                  <a:pt x="1632246" y="1713821"/>
                </a:lnTo>
                <a:lnTo>
                  <a:pt x="0" y="1713821"/>
                </a:lnTo>
                <a:lnTo>
                  <a:pt x="0" y="0"/>
                </a:lnTo>
                <a:close/>
              </a:path>
            </a:pathLst>
          </a:custGeom>
          <a:blipFill>
            <a:blip r:embed="rId2"/>
            <a:stretch>
              <a:fillRect l="-8794" t="-2446" b="-1169"/>
            </a:stretch>
          </a:blipFill>
        </p:spPr>
        <p:txBody>
          <a:bodyPr/>
          <a:lstStyle/>
          <a:p>
            <a:endParaRPr lang="de-DE"/>
          </a:p>
        </p:txBody>
      </p:sp>
      <p:sp>
        <p:nvSpPr>
          <p:cNvPr id="14" name="TextBox 14"/>
          <p:cNvSpPr txBox="1"/>
          <p:nvPr/>
        </p:nvSpPr>
        <p:spPr>
          <a:xfrm>
            <a:off x="587657" y="3898882"/>
            <a:ext cx="1407273" cy="860425"/>
          </a:xfrm>
          <a:prstGeom prst="rect">
            <a:avLst/>
          </a:prstGeom>
        </p:spPr>
        <p:txBody>
          <a:bodyPr lIns="0" tIns="0" rIns="0" bIns="0" rtlCol="0" anchor="t">
            <a:spAutoFit/>
          </a:bodyPr>
          <a:lstStyle/>
          <a:p>
            <a:pPr algn="ctr">
              <a:lnSpc>
                <a:spcPts val="1400"/>
              </a:lnSpc>
              <a:spcBef>
                <a:spcPct val="0"/>
              </a:spcBef>
            </a:pPr>
            <a:r>
              <a:rPr lang="en-US" sz="1000" b="1" u="sng">
                <a:solidFill>
                  <a:srgbClr val="000000"/>
                </a:solidFill>
                <a:latin typeface="Poppins Bold"/>
                <a:ea typeface="Poppins Bold"/>
                <a:cs typeface="Poppins Bold"/>
                <a:sym typeface="Poppins Bold"/>
              </a:rPr>
              <a:t>Dateien-App</a:t>
            </a:r>
            <a:r>
              <a:rPr lang="en-US" sz="1000">
                <a:solidFill>
                  <a:srgbClr val="000000"/>
                </a:solidFill>
                <a:latin typeface="Poppins"/>
                <a:ea typeface="Poppins"/>
                <a:cs typeface="Poppins"/>
                <a:sym typeface="Poppins"/>
              </a:rPr>
              <a:t> </a:t>
            </a:r>
          </a:p>
          <a:p>
            <a:pPr algn="ctr">
              <a:lnSpc>
                <a:spcPts val="1400"/>
              </a:lnSpc>
              <a:spcBef>
                <a:spcPct val="0"/>
              </a:spcBef>
            </a:pPr>
            <a:r>
              <a:rPr lang="en-US" sz="1000">
                <a:solidFill>
                  <a:srgbClr val="000000"/>
                </a:solidFill>
                <a:latin typeface="Poppins"/>
                <a:ea typeface="Poppins"/>
                <a:cs typeface="Poppins"/>
                <a:sym typeface="Poppins"/>
              </a:rPr>
              <a:t>Hier findest du Sachen, die du gespeichert hast, z.B. von der Schulcloud.</a:t>
            </a:r>
          </a:p>
        </p:txBody>
      </p:sp>
      <p:sp>
        <p:nvSpPr>
          <p:cNvPr id="15" name="Freeform 15"/>
          <p:cNvSpPr/>
          <p:nvPr/>
        </p:nvSpPr>
        <p:spPr>
          <a:xfrm>
            <a:off x="2122445" y="3589795"/>
            <a:ext cx="1622884" cy="1703990"/>
          </a:xfrm>
          <a:custGeom>
            <a:avLst/>
            <a:gdLst/>
            <a:ahLst/>
            <a:cxnLst/>
            <a:rect l="l" t="t" r="r" b="b"/>
            <a:pathLst>
              <a:path w="1622884" h="1703990">
                <a:moveTo>
                  <a:pt x="0" y="0"/>
                </a:moveTo>
                <a:lnTo>
                  <a:pt x="1622883" y="0"/>
                </a:lnTo>
                <a:lnTo>
                  <a:pt x="1622883" y="1703990"/>
                </a:lnTo>
                <a:lnTo>
                  <a:pt x="0" y="1703990"/>
                </a:lnTo>
                <a:lnTo>
                  <a:pt x="0" y="0"/>
                </a:lnTo>
                <a:close/>
              </a:path>
            </a:pathLst>
          </a:custGeom>
          <a:blipFill>
            <a:blip r:embed="rId2"/>
            <a:stretch>
              <a:fillRect l="-8794" t="-2446" b="-1169"/>
            </a:stretch>
          </a:blipFill>
        </p:spPr>
        <p:txBody>
          <a:bodyPr/>
          <a:lstStyle/>
          <a:p>
            <a:endParaRPr lang="de-DE"/>
          </a:p>
        </p:txBody>
      </p:sp>
      <p:sp>
        <p:nvSpPr>
          <p:cNvPr id="16" name="TextBox 16"/>
          <p:cNvSpPr txBox="1"/>
          <p:nvPr/>
        </p:nvSpPr>
        <p:spPr>
          <a:xfrm>
            <a:off x="2209743" y="4070061"/>
            <a:ext cx="1324904" cy="860425"/>
          </a:xfrm>
          <a:prstGeom prst="rect">
            <a:avLst/>
          </a:prstGeom>
        </p:spPr>
        <p:txBody>
          <a:bodyPr lIns="0" tIns="0" rIns="0" bIns="0" rtlCol="0" anchor="t">
            <a:spAutoFit/>
          </a:bodyPr>
          <a:lstStyle/>
          <a:p>
            <a:pPr algn="ctr">
              <a:lnSpc>
                <a:spcPts val="1400"/>
              </a:lnSpc>
              <a:spcBef>
                <a:spcPct val="0"/>
              </a:spcBef>
            </a:pPr>
            <a:r>
              <a:rPr lang="en-US" sz="1000" b="1" u="sng">
                <a:solidFill>
                  <a:srgbClr val="000000"/>
                </a:solidFill>
                <a:latin typeface="Poppins Bold"/>
                <a:ea typeface="Poppins Bold"/>
                <a:cs typeface="Poppins Bold"/>
                <a:sym typeface="Poppins Bold"/>
              </a:rPr>
              <a:t>Fotos-/Medien-App</a:t>
            </a:r>
            <a:r>
              <a:rPr lang="en-US" sz="1000">
                <a:solidFill>
                  <a:srgbClr val="000000"/>
                </a:solidFill>
                <a:latin typeface="Poppins"/>
                <a:ea typeface="Poppins"/>
                <a:cs typeface="Poppins"/>
                <a:sym typeface="Poppins"/>
              </a:rPr>
              <a:t> Dort findest du Videos, die du mit der Kamera aufgenommen hast.</a:t>
            </a:r>
          </a:p>
        </p:txBody>
      </p:sp>
      <p:grpSp>
        <p:nvGrpSpPr>
          <p:cNvPr id="17" name="Group 17"/>
          <p:cNvGrpSpPr/>
          <p:nvPr/>
        </p:nvGrpSpPr>
        <p:grpSpPr>
          <a:xfrm>
            <a:off x="5323640" y="4296138"/>
            <a:ext cx="1450503" cy="1376975"/>
            <a:chOff x="0" y="0"/>
            <a:chExt cx="1934004" cy="1835966"/>
          </a:xfrm>
        </p:grpSpPr>
        <p:sp>
          <p:nvSpPr>
            <p:cNvPr id="18" name="Freeform 18"/>
            <p:cNvSpPr/>
            <p:nvPr/>
          </p:nvSpPr>
          <p:spPr>
            <a:xfrm>
              <a:off x="0" y="0"/>
              <a:ext cx="1934004" cy="1835966"/>
            </a:xfrm>
            <a:custGeom>
              <a:avLst/>
              <a:gdLst/>
              <a:ahLst/>
              <a:cxnLst/>
              <a:rect l="l" t="t" r="r" b="b"/>
              <a:pathLst>
                <a:path w="1934004" h="1835966">
                  <a:moveTo>
                    <a:pt x="0" y="0"/>
                  </a:moveTo>
                  <a:lnTo>
                    <a:pt x="1934004" y="0"/>
                  </a:lnTo>
                  <a:lnTo>
                    <a:pt x="1934004" y="1835966"/>
                  </a:lnTo>
                  <a:lnTo>
                    <a:pt x="0" y="1835966"/>
                  </a:lnTo>
                  <a:lnTo>
                    <a:pt x="0" y="0"/>
                  </a:lnTo>
                  <a:close/>
                </a:path>
              </a:pathLst>
            </a:custGeom>
            <a:blipFill>
              <a:blip r:embed="rId2"/>
              <a:stretch>
                <a:fillRect l="-8794" t="-8007" b="-6596"/>
              </a:stretch>
            </a:blipFill>
          </p:spPr>
          <p:txBody>
            <a:bodyPr/>
            <a:lstStyle/>
            <a:p>
              <a:endParaRPr lang="de-DE"/>
            </a:p>
          </p:txBody>
        </p:sp>
        <p:sp>
          <p:nvSpPr>
            <p:cNvPr id="19" name="TextBox 19"/>
            <p:cNvSpPr txBox="1"/>
            <p:nvPr/>
          </p:nvSpPr>
          <p:spPr>
            <a:xfrm>
              <a:off x="67034" y="385966"/>
              <a:ext cx="1602927" cy="1356783"/>
            </a:xfrm>
            <a:prstGeom prst="rect">
              <a:avLst/>
            </a:prstGeom>
          </p:spPr>
          <p:txBody>
            <a:bodyPr lIns="0" tIns="0" rIns="0" bIns="0" rtlCol="0" anchor="t">
              <a:spAutoFit/>
            </a:bodyPr>
            <a:lstStyle/>
            <a:p>
              <a:pPr algn="ctr">
                <a:lnSpc>
                  <a:spcPts val="1399"/>
                </a:lnSpc>
                <a:spcBef>
                  <a:spcPct val="0"/>
                </a:spcBef>
              </a:pPr>
              <a:r>
                <a:rPr lang="en-US" sz="999" b="1" u="sng">
                  <a:solidFill>
                    <a:srgbClr val="000000"/>
                  </a:solidFill>
                  <a:latin typeface="Poppins Bold"/>
                  <a:ea typeface="Poppins Bold"/>
                  <a:cs typeface="Poppins Bold"/>
                  <a:sym typeface="Poppins Bold"/>
                </a:rPr>
                <a:t>Lernplattformen </a:t>
              </a:r>
              <a:r>
                <a:rPr lang="en-US" sz="999">
                  <a:solidFill>
                    <a:srgbClr val="000000"/>
                  </a:solidFill>
                  <a:latin typeface="Poppins"/>
                  <a:ea typeface="Poppins"/>
                  <a:cs typeface="Poppins"/>
                  <a:sym typeface="Poppins"/>
                </a:rPr>
                <a:t>können Audios und Videos speichern, </a:t>
              </a:r>
            </a:p>
            <a:p>
              <a:pPr algn="ctr">
                <a:lnSpc>
                  <a:spcPts val="1399"/>
                </a:lnSpc>
                <a:spcBef>
                  <a:spcPct val="0"/>
                </a:spcBef>
              </a:pPr>
              <a:r>
                <a:rPr lang="en-US" sz="999">
                  <a:solidFill>
                    <a:srgbClr val="000000"/>
                  </a:solidFill>
                  <a:latin typeface="Poppins"/>
                  <a:ea typeface="Poppins"/>
                  <a:cs typeface="Poppins"/>
                  <a:sym typeface="Poppins"/>
                </a:rPr>
                <a:t>z.B. ByCS</a:t>
              </a:r>
            </a:p>
            <a:p>
              <a:pPr algn="ctr">
                <a:lnSpc>
                  <a:spcPts val="1399"/>
                </a:lnSpc>
                <a:spcBef>
                  <a:spcPct val="0"/>
                </a:spcBef>
              </a:pPr>
              <a:endParaRPr lang="en-US" sz="999">
                <a:solidFill>
                  <a:srgbClr val="000000"/>
                </a:solidFill>
                <a:latin typeface="Poppins"/>
                <a:ea typeface="Poppins"/>
                <a:cs typeface="Poppins"/>
                <a:sym typeface="Poppins"/>
              </a:endParaRPr>
            </a:p>
          </p:txBody>
        </p:sp>
      </p:grpSp>
      <p:grpSp>
        <p:nvGrpSpPr>
          <p:cNvPr id="20" name="Group 20"/>
          <p:cNvGrpSpPr/>
          <p:nvPr/>
        </p:nvGrpSpPr>
        <p:grpSpPr>
          <a:xfrm>
            <a:off x="5334550" y="2531148"/>
            <a:ext cx="1616692" cy="1697489"/>
            <a:chOff x="0" y="0"/>
            <a:chExt cx="2155590" cy="2263319"/>
          </a:xfrm>
        </p:grpSpPr>
        <p:sp>
          <p:nvSpPr>
            <p:cNvPr id="21" name="Freeform 21"/>
            <p:cNvSpPr/>
            <p:nvPr/>
          </p:nvSpPr>
          <p:spPr>
            <a:xfrm>
              <a:off x="0" y="0"/>
              <a:ext cx="2155590" cy="2263319"/>
            </a:xfrm>
            <a:custGeom>
              <a:avLst/>
              <a:gdLst/>
              <a:ahLst/>
              <a:cxnLst/>
              <a:rect l="l" t="t" r="r" b="b"/>
              <a:pathLst>
                <a:path w="2155590" h="2263319">
                  <a:moveTo>
                    <a:pt x="0" y="0"/>
                  </a:moveTo>
                  <a:lnTo>
                    <a:pt x="2155590" y="0"/>
                  </a:lnTo>
                  <a:lnTo>
                    <a:pt x="2155590" y="2263319"/>
                  </a:lnTo>
                  <a:lnTo>
                    <a:pt x="0" y="2263319"/>
                  </a:lnTo>
                  <a:lnTo>
                    <a:pt x="0" y="0"/>
                  </a:lnTo>
                  <a:close/>
                </a:path>
              </a:pathLst>
            </a:custGeom>
            <a:blipFill>
              <a:blip r:embed="rId2"/>
              <a:stretch>
                <a:fillRect l="-8794" t="-2446" b="-1169"/>
              </a:stretch>
            </a:blipFill>
          </p:spPr>
          <p:txBody>
            <a:bodyPr/>
            <a:lstStyle/>
            <a:p>
              <a:endParaRPr lang="de-DE"/>
            </a:p>
          </p:txBody>
        </p:sp>
        <p:sp>
          <p:nvSpPr>
            <p:cNvPr id="22" name="TextBox 22"/>
            <p:cNvSpPr txBox="1"/>
            <p:nvPr/>
          </p:nvSpPr>
          <p:spPr>
            <a:xfrm>
              <a:off x="43862" y="613555"/>
              <a:ext cx="1882088" cy="1356783"/>
            </a:xfrm>
            <a:prstGeom prst="rect">
              <a:avLst/>
            </a:prstGeom>
          </p:spPr>
          <p:txBody>
            <a:bodyPr lIns="0" tIns="0" rIns="0" bIns="0" rtlCol="0" anchor="t">
              <a:spAutoFit/>
            </a:bodyPr>
            <a:lstStyle/>
            <a:p>
              <a:pPr algn="ctr">
                <a:lnSpc>
                  <a:spcPts val="1399"/>
                </a:lnSpc>
              </a:pPr>
              <a:r>
                <a:rPr lang="en-US" sz="999" b="1" u="sng">
                  <a:solidFill>
                    <a:srgbClr val="000000"/>
                  </a:solidFill>
                  <a:latin typeface="Poppins Bold"/>
                  <a:ea typeface="Poppins Bold"/>
                  <a:cs typeface="Poppins Bold"/>
                  <a:sym typeface="Poppins Bold"/>
                </a:rPr>
                <a:t>QR-Code </a:t>
              </a:r>
            </a:p>
            <a:p>
              <a:pPr algn="ctr">
                <a:lnSpc>
                  <a:spcPts val="1399"/>
                </a:lnSpc>
                <a:spcBef>
                  <a:spcPct val="0"/>
                </a:spcBef>
              </a:pPr>
              <a:r>
                <a:rPr lang="en-US" sz="999">
                  <a:solidFill>
                    <a:srgbClr val="000000"/>
                  </a:solidFill>
                  <a:latin typeface="Poppins"/>
                  <a:ea typeface="Poppins"/>
                  <a:cs typeface="Poppins"/>
                  <a:sym typeface="Poppins"/>
                </a:rPr>
                <a:t>Wenn du einen QR-Code scannst, öffnet sich oft ein Ton </a:t>
              </a:r>
            </a:p>
            <a:p>
              <a:pPr algn="ctr">
                <a:lnSpc>
                  <a:spcPts val="1399"/>
                </a:lnSpc>
                <a:spcBef>
                  <a:spcPct val="0"/>
                </a:spcBef>
              </a:pPr>
              <a:r>
                <a:rPr lang="en-US" sz="999">
                  <a:solidFill>
                    <a:srgbClr val="000000"/>
                  </a:solidFill>
                  <a:latin typeface="Poppins"/>
                  <a:ea typeface="Poppins"/>
                  <a:cs typeface="Poppins"/>
                  <a:sym typeface="Poppins"/>
                </a:rPr>
                <a:t>oder ein Video.</a:t>
              </a:r>
            </a:p>
            <a:p>
              <a:pPr algn="ctr">
                <a:lnSpc>
                  <a:spcPts val="1399"/>
                </a:lnSpc>
                <a:spcBef>
                  <a:spcPct val="0"/>
                </a:spcBef>
              </a:pPr>
              <a:endParaRPr lang="en-US" sz="999">
                <a:solidFill>
                  <a:srgbClr val="000000"/>
                </a:solidFill>
                <a:latin typeface="Poppins"/>
                <a:ea typeface="Poppins"/>
                <a:cs typeface="Poppins"/>
                <a:sym typeface="Poppins"/>
              </a:endParaRPr>
            </a:p>
          </p:txBody>
        </p:sp>
      </p:grpSp>
      <p:sp>
        <p:nvSpPr>
          <p:cNvPr id="23" name="Freeform 23"/>
          <p:cNvSpPr/>
          <p:nvPr/>
        </p:nvSpPr>
        <p:spPr>
          <a:xfrm>
            <a:off x="5097661" y="361031"/>
            <a:ext cx="1867430" cy="1638436"/>
          </a:xfrm>
          <a:custGeom>
            <a:avLst/>
            <a:gdLst/>
            <a:ahLst/>
            <a:cxnLst/>
            <a:rect l="l" t="t" r="r" b="b"/>
            <a:pathLst>
              <a:path w="1867430" h="1638436">
                <a:moveTo>
                  <a:pt x="0" y="0"/>
                </a:moveTo>
                <a:lnTo>
                  <a:pt x="1867430" y="0"/>
                </a:lnTo>
                <a:lnTo>
                  <a:pt x="1867430" y="1638437"/>
                </a:lnTo>
                <a:lnTo>
                  <a:pt x="0" y="16384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4" name="TextBox 24"/>
          <p:cNvSpPr txBox="1"/>
          <p:nvPr/>
        </p:nvSpPr>
        <p:spPr>
          <a:xfrm>
            <a:off x="5040085" y="555996"/>
            <a:ext cx="1905814" cy="860425"/>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oppins"/>
                <a:ea typeface="Poppins"/>
                <a:cs typeface="Poppins"/>
                <a:sym typeface="Poppins"/>
              </a:rPr>
              <a:t>Jetzt hab ich gefilmt </a:t>
            </a:r>
          </a:p>
          <a:p>
            <a:pPr algn="ctr">
              <a:lnSpc>
                <a:spcPts val="1400"/>
              </a:lnSpc>
              <a:spcBef>
                <a:spcPct val="0"/>
              </a:spcBef>
            </a:pPr>
            <a:r>
              <a:rPr lang="en-US" sz="1000">
                <a:solidFill>
                  <a:srgbClr val="000000"/>
                </a:solidFill>
                <a:latin typeface="Poppins"/>
                <a:ea typeface="Poppins"/>
                <a:cs typeface="Poppins"/>
                <a:sym typeface="Poppins"/>
              </a:rPr>
              <a:t>und Interviews aufgenommen, </a:t>
            </a:r>
          </a:p>
          <a:p>
            <a:pPr algn="ctr">
              <a:lnSpc>
                <a:spcPts val="1400"/>
              </a:lnSpc>
              <a:spcBef>
                <a:spcPct val="0"/>
              </a:spcBef>
            </a:pPr>
            <a:r>
              <a:rPr lang="en-US" sz="1000">
                <a:solidFill>
                  <a:srgbClr val="000000"/>
                </a:solidFill>
                <a:latin typeface="Poppins"/>
                <a:ea typeface="Poppins"/>
                <a:cs typeface="Poppins"/>
                <a:sym typeface="Poppins"/>
              </a:rPr>
              <a:t>aber wo sind </a:t>
            </a:r>
          </a:p>
          <a:p>
            <a:pPr algn="ctr">
              <a:lnSpc>
                <a:spcPts val="1400"/>
              </a:lnSpc>
              <a:spcBef>
                <a:spcPct val="0"/>
              </a:spcBef>
            </a:pPr>
            <a:r>
              <a:rPr lang="en-US" sz="1000">
                <a:solidFill>
                  <a:srgbClr val="000000"/>
                </a:solidFill>
                <a:latin typeface="Poppins"/>
                <a:ea typeface="Poppins"/>
                <a:cs typeface="Poppins"/>
                <a:sym typeface="Poppins"/>
              </a:rPr>
              <a:t>die Sachen?</a:t>
            </a:r>
          </a:p>
        </p:txBody>
      </p:sp>
      <p:grpSp>
        <p:nvGrpSpPr>
          <p:cNvPr id="25" name="Group 25"/>
          <p:cNvGrpSpPr/>
          <p:nvPr/>
        </p:nvGrpSpPr>
        <p:grpSpPr>
          <a:xfrm>
            <a:off x="700063" y="6336591"/>
            <a:ext cx="2343632" cy="2213301"/>
            <a:chOff x="0" y="0"/>
            <a:chExt cx="1125809" cy="1063202"/>
          </a:xfrm>
        </p:grpSpPr>
        <p:sp>
          <p:nvSpPr>
            <p:cNvPr id="26" name="Freeform 26"/>
            <p:cNvSpPr/>
            <p:nvPr/>
          </p:nvSpPr>
          <p:spPr>
            <a:xfrm>
              <a:off x="0" y="0"/>
              <a:ext cx="1125809" cy="1063202"/>
            </a:xfrm>
            <a:custGeom>
              <a:avLst/>
              <a:gdLst/>
              <a:ahLst/>
              <a:cxnLst/>
              <a:rect l="l" t="t" r="r" b="b"/>
              <a:pathLst>
                <a:path w="1125809" h="1063202">
                  <a:moveTo>
                    <a:pt x="66068" y="0"/>
                  </a:moveTo>
                  <a:lnTo>
                    <a:pt x="1059742" y="0"/>
                  </a:lnTo>
                  <a:cubicBezTo>
                    <a:pt x="1096230" y="0"/>
                    <a:pt x="1125809" y="29580"/>
                    <a:pt x="1125809" y="66068"/>
                  </a:cubicBezTo>
                  <a:lnTo>
                    <a:pt x="1125809" y="997134"/>
                  </a:lnTo>
                  <a:cubicBezTo>
                    <a:pt x="1125809" y="1033622"/>
                    <a:pt x="1096230" y="1063202"/>
                    <a:pt x="1059742" y="1063202"/>
                  </a:cubicBezTo>
                  <a:lnTo>
                    <a:pt x="66068" y="1063202"/>
                  </a:lnTo>
                  <a:cubicBezTo>
                    <a:pt x="29580" y="1063202"/>
                    <a:pt x="0" y="1033622"/>
                    <a:pt x="0" y="997134"/>
                  </a:cubicBezTo>
                  <a:lnTo>
                    <a:pt x="0" y="66068"/>
                  </a:lnTo>
                  <a:cubicBezTo>
                    <a:pt x="0" y="29580"/>
                    <a:pt x="29580" y="0"/>
                    <a:pt x="66068"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27" name="TextBox 27"/>
            <p:cNvSpPr txBox="1"/>
            <p:nvPr/>
          </p:nvSpPr>
          <p:spPr>
            <a:xfrm>
              <a:off x="0" y="-19050"/>
              <a:ext cx="1125809" cy="1082252"/>
            </a:xfrm>
            <a:prstGeom prst="rect">
              <a:avLst/>
            </a:prstGeom>
          </p:spPr>
          <p:txBody>
            <a:bodyPr lIns="37347" tIns="37347" rIns="37347" bIns="37347" rtlCol="0" anchor="t"/>
            <a:lstStyle/>
            <a:p>
              <a:pPr algn="l">
                <a:lnSpc>
                  <a:spcPts val="1680"/>
                </a:lnSpc>
              </a:pPr>
              <a:endParaRPr/>
            </a:p>
            <a:p>
              <a:pPr algn="l">
                <a:lnSpc>
                  <a:spcPts val="1680"/>
                </a:lnSpc>
              </a:pPr>
              <a:endParaRPr/>
            </a:p>
            <a:p>
              <a:pPr algn="l">
                <a:lnSpc>
                  <a:spcPts val="1680"/>
                </a:lnSpc>
              </a:pPr>
              <a:endParaRPr/>
            </a:p>
            <a:p>
              <a:pPr algn="l">
                <a:lnSpc>
                  <a:spcPts val="1680"/>
                </a:lnSpc>
              </a:pPr>
              <a:endParaRPr/>
            </a:p>
            <a:p>
              <a:pPr algn="l">
                <a:lnSpc>
                  <a:spcPts val="1680"/>
                </a:lnSpc>
              </a:pPr>
              <a:endParaRPr/>
            </a:p>
          </p:txBody>
        </p:sp>
      </p:grpSp>
      <p:sp>
        <p:nvSpPr>
          <p:cNvPr id="28" name="TextBox 28"/>
          <p:cNvSpPr txBox="1"/>
          <p:nvPr/>
        </p:nvSpPr>
        <p:spPr>
          <a:xfrm>
            <a:off x="1772755" y="7870003"/>
            <a:ext cx="1131921" cy="517525"/>
          </a:xfrm>
          <a:prstGeom prst="rect">
            <a:avLst/>
          </a:prstGeom>
        </p:spPr>
        <p:txBody>
          <a:bodyPr lIns="0" tIns="0" rIns="0" bIns="0" rtlCol="0" anchor="t">
            <a:spAutoFit/>
          </a:bodyPr>
          <a:lstStyle/>
          <a:p>
            <a:pPr algn="l">
              <a:lnSpc>
                <a:spcPts val="1400"/>
              </a:lnSpc>
              <a:spcBef>
                <a:spcPct val="0"/>
              </a:spcBef>
            </a:pPr>
            <a:r>
              <a:rPr lang="en-US" sz="1000">
                <a:solidFill>
                  <a:srgbClr val="000000"/>
                </a:solidFill>
                <a:latin typeface="Poppins"/>
                <a:ea typeface="Poppins"/>
                <a:cs typeface="Poppins"/>
                <a:sym typeface="Poppins"/>
              </a:rPr>
              <a:t>Um was geht es im Text? Schreibe es auf die Zeilen.</a:t>
            </a:r>
          </a:p>
        </p:txBody>
      </p:sp>
      <p:pic>
        <p:nvPicPr>
          <p:cNvPr id="29" name="Picture 29"/>
          <p:cNvPicPr>
            <a:picLocks noChangeAspect="1"/>
          </p:cNvPicPr>
          <p:nvPr/>
        </p:nvPicPr>
        <p:blipFill>
          <a:blip r:embed="rId5"/>
          <a:stretch>
            <a:fillRect/>
          </a:stretch>
        </p:blipFill>
        <p:spPr>
          <a:xfrm>
            <a:off x="773284" y="7473683"/>
            <a:ext cx="981235" cy="981235"/>
          </a:xfrm>
          <a:prstGeom prst="rect">
            <a:avLst/>
          </a:prstGeom>
        </p:spPr>
      </p:pic>
      <p:sp>
        <p:nvSpPr>
          <p:cNvPr id="30" name="TextBox 30"/>
          <p:cNvSpPr txBox="1"/>
          <p:nvPr/>
        </p:nvSpPr>
        <p:spPr>
          <a:xfrm>
            <a:off x="775655" y="7098439"/>
            <a:ext cx="2234746" cy="688975"/>
          </a:xfrm>
          <a:prstGeom prst="rect">
            <a:avLst/>
          </a:prstGeom>
        </p:spPr>
        <p:txBody>
          <a:bodyPr lIns="0" tIns="0" rIns="0" bIns="0" rtlCol="0" anchor="t">
            <a:spAutoFit/>
          </a:bodyPr>
          <a:lstStyle/>
          <a:p>
            <a:pPr algn="l">
              <a:lnSpc>
                <a:spcPts val="1400"/>
              </a:lnSpc>
              <a:spcBef>
                <a:spcPct val="0"/>
              </a:spcBef>
            </a:pPr>
            <a:r>
              <a:rPr lang="en-US" sz="1000">
                <a:solidFill>
                  <a:srgbClr val="000000"/>
                </a:solidFill>
                <a:latin typeface="Poppins"/>
                <a:ea typeface="Poppins"/>
                <a:cs typeface="Poppins"/>
                <a:sym typeface="Poppins"/>
              </a:rPr>
              <a:t>Drücke auf die Playtaste und höre dir den Hörtext an. </a:t>
            </a:r>
          </a:p>
          <a:p>
            <a:pPr algn="l">
              <a:lnSpc>
                <a:spcPts val="1400"/>
              </a:lnSpc>
              <a:spcBef>
                <a:spcPct val="0"/>
              </a:spcBef>
            </a:pPr>
            <a:endParaRPr lang="en-US" sz="1000">
              <a:solidFill>
                <a:srgbClr val="000000"/>
              </a:solidFill>
              <a:latin typeface="Poppins"/>
              <a:ea typeface="Poppins"/>
              <a:cs typeface="Poppins"/>
              <a:sym typeface="Poppins"/>
            </a:endParaRPr>
          </a:p>
          <a:p>
            <a:pPr algn="l">
              <a:lnSpc>
                <a:spcPts val="1400"/>
              </a:lnSpc>
              <a:spcBef>
                <a:spcPct val="0"/>
              </a:spcBef>
            </a:pPr>
            <a:endParaRPr lang="en-US" sz="1000">
              <a:solidFill>
                <a:srgbClr val="000000"/>
              </a:solidFill>
              <a:latin typeface="Poppins"/>
              <a:ea typeface="Poppins"/>
              <a:cs typeface="Poppins"/>
              <a:sym typeface="Poppins"/>
            </a:endParaRPr>
          </a:p>
        </p:txBody>
      </p:sp>
      <p:sp>
        <p:nvSpPr>
          <p:cNvPr id="31" name="Freeform 31"/>
          <p:cNvSpPr/>
          <p:nvPr/>
        </p:nvSpPr>
        <p:spPr>
          <a:xfrm>
            <a:off x="2006126" y="7385411"/>
            <a:ext cx="472292" cy="472292"/>
          </a:xfrm>
          <a:custGeom>
            <a:avLst/>
            <a:gdLst/>
            <a:ahLst/>
            <a:cxnLst/>
            <a:rect l="l" t="t" r="r" b="b"/>
            <a:pathLst>
              <a:path w="472292" h="472292">
                <a:moveTo>
                  <a:pt x="0" y="0"/>
                </a:moveTo>
                <a:lnTo>
                  <a:pt x="472292" y="0"/>
                </a:lnTo>
                <a:lnTo>
                  <a:pt x="472292" y="472293"/>
                </a:lnTo>
                <a:lnTo>
                  <a:pt x="0" y="4722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32" name="TextBox 32"/>
          <p:cNvSpPr txBox="1"/>
          <p:nvPr/>
        </p:nvSpPr>
        <p:spPr>
          <a:xfrm>
            <a:off x="1400407" y="6320068"/>
            <a:ext cx="1504269" cy="740008"/>
          </a:xfrm>
          <a:prstGeom prst="rect">
            <a:avLst/>
          </a:prstGeom>
        </p:spPr>
        <p:txBody>
          <a:bodyPr lIns="0" tIns="0" rIns="0" bIns="0" rtlCol="0" anchor="t">
            <a:spAutoFit/>
          </a:bodyPr>
          <a:lstStyle/>
          <a:p>
            <a:pPr algn="l">
              <a:lnSpc>
                <a:spcPts val="1566"/>
              </a:lnSpc>
              <a:spcBef>
                <a:spcPct val="0"/>
              </a:spcBef>
            </a:pPr>
            <a:r>
              <a:rPr lang="en-US" sz="1119" b="1">
                <a:solidFill>
                  <a:srgbClr val="000000"/>
                </a:solidFill>
                <a:latin typeface="Poppins Bold"/>
                <a:ea typeface="Poppins Bold"/>
                <a:cs typeface="Poppins Bold"/>
                <a:sym typeface="Poppins Bold"/>
              </a:rPr>
              <a:t>Scanne den QR-Code ein.</a:t>
            </a:r>
          </a:p>
          <a:p>
            <a:pPr algn="l">
              <a:lnSpc>
                <a:spcPts val="1338"/>
              </a:lnSpc>
              <a:spcBef>
                <a:spcPct val="0"/>
              </a:spcBef>
            </a:pPr>
            <a:r>
              <a:rPr lang="en-US" sz="955">
                <a:solidFill>
                  <a:srgbClr val="000000"/>
                </a:solidFill>
                <a:latin typeface="Poppins"/>
                <a:ea typeface="Poppins"/>
                <a:cs typeface="Poppins"/>
                <a:sym typeface="Poppins"/>
              </a:rPr>
              <a:t>Du landest auf der Seite www.lesen.bayern.de</a:t>
            </a:r>
          </a:p>
        </p:txBody>
      </p:sp>
      <p:grpSp>
        <p:nvGrpSpPr>
          <p:cNvPr id="33" name="Group 33"/>
          <p:cNvGrpSpPr/>
          <p:nvPr/>
        </p:nvGrpSpPr>
        <p:grpSpPr>
          <a:xfrm>
            <a:off x="722544" y="9023612"/>
            <a:ext cx="5308832" cy="944393"/>
            <a:chOff x="0" y="0"/>
            <a:chExt cx="1874826" cy="333514"/>
          </a:xfrm>
        </p:grpSpPr>
        <p:sp>
          <p:nvSpPr>
            <p:cNvPr id="34" name="Freeform 34"/>
            <p:cNvSpPr/>
            <p:nvPr/>
          </p:nvSpPr>
          <p:spPr>
            <a:xfrm>
              <a:off x="0" y="0"/>
              <a:ext cx="1874826" cy="333514"/>
            </a:xfrm>
            <a:custGeom>
              <a:avLst/>
              <a:gdLst/>
              <a:ahLst/>
              <a:cxnLst/>
              <a:rect l="l" t="t" r="r" b="b"/>
              <a:pathLst>
                <a:path w="1874826" h="333514">
                  <a:moveTo>
                    <a:pt x="29166" y="0"/>
                  </a:moveTo>
                  <a:lnTo>
                    <a:pt x="1845660" y="0"/>
                  </a:lnTo>
                  <a:cubicBezTo>
                    <a:pt x="1861768" y="0"/>
                    <a:pt x="1874826" y="13058"/>
                    <a:pt x="1874826" y="29166"/>
                  </a:cubicBezTo>
                  <a:lnTo>
                    <a:pt x="1874826" y="304348"/>
                  </a:lnTo>
                  <a:cubicBezTo>
                    <a:pt x="1874826" y="320456"/>
                    <a:pt x="1861768" y="333514"/>
                    <a:pt x="1845660" y="333514"/>
                  </a:cubicBezTo>
                  <a:lnTo>
                    <a:pt x="29166" y="333514"/>
                  </a:lnTo>
                  <a:cubicBezTo>
                    <a:pt x="21431" y="333514"/>
                    <a:pt x="14012" y="330442"/>
                    <a:pt x="8543" y="324972"/>
                  </a:cubicBezTo>
                  <a:cubicBezTo>
                    <a:pt x="3073" y="319502"/>
                    <a:pt x="0" y="312084"/>
                    <a:pt x="0" y="304348"/>
                  </a:cubicBezTo>
                  <a:lnTo>
                    <a:pt x="0" y="29166"/>
                  </a:lnTo>
                  <a:cubicBezTo>
                    <a:pt x="0" y="21431"/>
                    <a:pt x="3073" y="14012"/>
                    <a:pt x="8543" y="8543"/>
                  </a:cubicBezTo>
                  <a:cubicBezTo>
                    <a:pt x="14012" y="3073"/>
                    <a:pt x="21431" y="0"/>
                    <a:pt x="29166" y="0"/>
                  </a:cubicBezTo>
                  <a:close/>
                </a:path>
              </a:pathLst>
            </a:custGeom>
            <a:solidFill>
              <a:srgbClr val="FFFFFF"/>
            </a:solidFill>
            <a:ln w="9525" cap="sq">
              <a:solidFill>
                <a:srgbClr val="000000"/>
              </a:solidFill>
              <a:prstDash val="solid"/>
              <a:miter/>
            </a:ln>
          </p:spPr>
          <p:txBody>
            <a:bodyPr/>
            <a:lstStyle/>
            <a:p>
              <a:endParaRPr lang="de-DE"/>
            </a:p>
          </p:txBody>
        </p:sp>
        <p:sp>
          <p:nvSpPr>
            <p:cNvPr id="35" name="TextBox 35"/>
            <p:cNvSpPr txBox="1"/>
            <p:nvPr/>
          </p:nvSpPr>
          <p:spPr>
            <a:xfrm>
              <a:off x="0" y="-28575"/>
              <a:ext cx="1874826" cy="362089"/>
            </a:xfrm>
            <a:prstGeom prst="rect">
              <a:avLst/>
            </a:prstGeom>
          </p:spPr>
          <p:txBody>
            <a:bodyPr lIns="50800" tIns="50800" rIns="50800" bIns="50800" rtlCol="0" anchor="ctr"/>
            <a:lstStyle/>
            <a:p>
              <a:pPr algn="l">
                <a:lnSpc>
                  <a:spcPts val="1679"/>
                </a:lnSpc>
              </a:pPr>
              <a:r>
                <a:rPr lang="en-US" sz="1200">
                  <a:solidFill>
                    <a:srgbClr val="000000"/>
                  </a:solidFill>
                  <a:latin typeface="Poppins"/>
                  <a:ea typeface="Poppins"/>
                  <a:cs typeface="Poppins"/>
                  <a:sym typeface="Poppins"/>
                </a:rPr>
                <a:t>  Achte darauf, dass du einen Kopfhörer benutzt oder </a:t>
              </a:r>
            </a:p>
            <a:p>
              <a:pPr algn="l">
                <a:lnSpc>
                  <a:spcPts val="1679"/>
                </a:lnSpc>
              </a:pPr>
              <a:r>
                <a:rPr lang="en-US" sz="1200">
                  <a:solidFill>
                    <a:srgbClr val="000000"/>
                  </a:solidFill>
                  <a:latin typeface="Poppins"/>
                  <a:ea typeface="Poppins"/>
                  <a:cs typeface="Poppins"/>
                  <a:sym typeface="Poppins"/>
                </a:rPr>
                <a:t>  die Lautstärke anpasst, so dass jeder gut arbeiten </a:t>
              </a:r>
            </a:p>
            <a:p>
              <a:pPr algn="l">
                <a:lnSpc>
                  <a:spcPts val="1679"/>
                </a:lnSpc>
              </a:pPr>
              <a:r>
                <a:rPr lang="en-US" sz="1200">
                  <a:solidFill>
                    <a:srgbClr val="000000"/>
                  </a:solidFill>
                  <a:latin typeface="Poppins"/>
                  <a:ea typeface="Poppins"/>
                  <a:cs typeface="Poppins"/>
                  <a:sym typeface="Poppins"/>
                </a:rPr>
                <a:t>  kann und sich niemand gestört fühlt.</a:t>
              </a:r>
            </a:p>
          </p:txBody>
        </p:sp>
      </p:grpSp>
      <p:sp>
        <p:nvSpPr>
          <p:cNvPr id="36" name="Freeform 36"/>
          <p:cNvSpPr/>
          <p:nvPr/>
        </p:nvSpPr>
        <p:spPr>
          <a:xfrm>
            <a:off x="5005031" y="9323232"/>
            <a:ext cx="411388" cy="411388"/>
          </a:xfrm>
          <a:custGeom>
            <a:avLst/>
            <a:gdLst/>
            <a:ahLst/>
            <a:cxnLst/>
            <a:rect l="l" t="t" r="r" b="b"/>
            <a:pathLst>
              <a:path w="411388" h="411388">
                <a:moveTo>
                  <a:pt x="0" y="0"/>
                </a:moveTo>
                <a:lnTo>
                  <a:pt x="411387" y="0"/>
                </a:lnTo>
                <a:lnTo>
                  <a:pt x="411387" y="411387"/>
                </a:lnTo>
                <a:lnTo>
                  <a:pt x="0" y="4113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37" name="Freeform 37"/>
          <p:cNvSpPr/>
          <p:nvPr/>
        </p:nvSpPr>
        <p:spPr>
          <a:xfrm rot="580903">
            <a:off x="5355160" y="9153410"/>
            <a:ext cx="1043675" cy="866457"/>
          </a:xfrm>
          <a:custGeom>
            <a:avLst/>
            <a:gdLst/>
            <a:ahLst/>
            <a:cxnLst/>
            <a:rect l="l" t="t" r="r" b="b"/>
            <a:pathLst>
              <a:path w="1043675" h="866457">
                <a:moveTo>
                  <a:pt x="0" y="0"/>
                </a:moveTo>
                <a:lnTo>
                  <a:pt x="1043674" y="0"/>
                </a:lnTo>
                <a:lnTo>
                  <a:pt x="1043674" y="866457"/>
                </a:lnTo>
                <a:lnTo>
                  <a:pt x="0" y="866457"/>
                </a:lnTo>
                <a:lnTo>
                  <a:pt x="0" y="0"/>
                </a:lnTo>
                <a:close/>
              </a:path>
            </a:pathLst>
          </a:custGeom>
          <a:blipFill>
            <a:blip r:embed="rId10"/>
            <a:stretch>
              <a:fillRect t="-4956" b="-4956"/>
            </a:stretch>
          </a:blipFill>
        </p:spPr>
        <p:txBody>
          <a:bodyPr/>
          <a:lstStyle/>
          <a:p>
            <a:endParaRPr lang="de-DE"/>
          </a:p>
        </p:txBody>
      </p:sp>
      <p:sp>
        <p:nvSpPr>
          <p:cNvPr id="38" name="TextBox 38"/>
          <p:cNvSpPr txBox="1"/>
          <p:nvPr/>
        </p:nvSpPr>
        <p:spPr>
          <a:xfrm>
            <a:off x="867276" y="10281503"/>
            <a:ext cx="4251051"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2.4 | Audio-/Videoaufnahme/-wiedergabe</a:t>
            </a:r>
          </a:p>
        </p:txBody>
      </p:sp>
      <p:sp>
        <p:nvSpPr>
          <p:cNvPr id="39" name="TextBox 39"/>
          <p:cNvSpPr txBox="1"/>
          <p:nvPr/>
        </p:nvSpPr>
        <p:spPr>
          <a:xfrm>
            <a:off x="5334550" y="10145730"/>
            <a:ext cx="4045911" cy="279501"/>
          </a:xfrm>
          <a:prstGeom prst="rect">
            <a:avLst/>
          </a:prstGeom>
        </p:spPr>
        <p:txBody>
          <a:bodyPr lIns="0" tIns="0" rIns="0" bIns="0" rtlCol="0" anchor="t">
            <a:spAutoFit/>
          </a:bodyPr>
          <a:lstStyle/>
          <a:p>
            <a:pPr algn="l">
              <a:lnSpc>
                <a:spcPts val="1121"/>
              </a:lnSpc>
            </a:pPr>
            <a:endParaRPr/>
          </a:p>
          <a:p>
            <a:pPr algn="l">
              <a:lnSpc>
                <a:spcPts val="1121"/>
              </a:lnSpc>
            </a:pPr>
            <a:r>
              <a:rPr lang="en-US" sz="800">
                <a:solidFill>
                  <a:srgbClr val="000000"/>
                </a:solidFill>
                <a:latin typeface="Poppins"/>
                <a:ea typeface="Poppins"/>
                <a:cs typeface="Poppins"/>
                <a:sym typeface="Poppins"/>
              </a:rPr>
              <a:t>Lizenz: CC BY-SA 4.0 ISB (München)</a:t>
            </a:r>
          </a:p>
        </p:txBody>
      </p:sp>
      <p:sp>
        <p:nvSpPr>
          <p:cNvPr id="40" name="Freeform 40"/>
          <p:cNvSpPr/>
          <p:nvPr/>
        </p:nvSpPr>
        <p:spPr>
          <a:xfrm>
            <a:off x="383420" y="10186253"/>
            <a:ext cx="372147" cy="372147"/>
          </a:xfrm>
          <a:custGeom>
            <a:avLst/>
            <a:gdLst/>
            <a:ahLst/>
            <a:cxnLst/>
            <a:rect l="l" t="t" r="r" b="b"/>
            <a:pathLst>
              <a:path w="372147" h="372147">
                <a:moveTo>
                  <a:pt x="0" y="0"/>
                </a:moveTo>
                <a:lnTo>
                  <a:pt x="372146" y="0"/>
                </a:lnTo>
                <a:lnTo>
                  <a:pt x="372146" y="372147"/>
                </a:lnTo>
                <a:lnTo>
                  <a:pt x="0" y="372147"/>
                </a:lnTo>
                <a:lnTo>
                  <a:pt x="0" y="0"/>
                </a:lnTo>
                <a:close/>
              </a:path>
            </a:pathLst>
          </a:custGeom>
          <a:blipFill>
            <a:blip r:embed="rId11"/>
            <a:stretch>
              <a:fillRect/>
            </a:stretch>
          </a:blipFill>
        </p:spPr>
        <p:txBody>
          <a:bodyPr/>
          <a:lstStyle/>
          <a:p>
            <a:endParaRPr lang="de-DE"/>
          </a:p>
        </p:txBody>
      </p:sp>
      <p:sp>
        <p:nvSpPr>
          <p:cNvPr id="41" name="Freeform 41"/>
          <p:cNvSpPr/>
          <p:nvPr/>
        </p:nvSpPr>
        <p:spPr>
          <a:xfrm>
            <a:off x="6515411" y="1407660"/>
            <a:ext cx="782548" cy="1132249"/>
          </a:xfrm>
          <a:custGeom>
            <a:avLst/>
            <a:gdLst/>
            <a:ahLst/>
            <a:cxnLst/>
            <a:rect l="l" t="t" r="r" b="b"/>
            <a:pathLst>
              <a:path w="782548" h="1132249">
                <a:moveTo>
                  <a:pt x="0" y="0"/>
                </a:moveTo>
                <a:lnTo>
                  <a:pt x="782547" y="0"/>
                </a:lnTo>
                <a:lnTo>
                  <a:pt x="782547" y="1132249"/>
                </a:lnTo>
                <a:lnTo>
                  <a:pt x="0" y="1132249"/>
                </a:lnTo>
                <a:lnTo>
                  <a:pt x="0" y="0"/>
                </a:lnTo>
                <a:close/>
              </a:path>
            </a:pathLst>
          </a:custGeom>
          <a:blipFill>
            <a:blip r:embed="rId12"/>
            <a:stretch>
              <a:fillRect/>
            </a:stretch>
          </a:blipFill>
        </p:spPr>
        <p:txBody>
          <a:bodyPr/>
          <a:lstStyle/>
          <a:p>
            <a:endParaRPr lang="de-DE"/>
          </a:p>
        </p:txBody>
      </p:sp>
      <p:sp>
        <p:nvSpPr>
          <p:cNvPr id="42" name="TextBox 42"/>
          <p:cNvSpPr txBox="1"/>
          <p:nvPr/>
        </p:nvSpPr>
        <p:spPr>
          <a:xfrm>
            <a:off x="3833749" y="3694018"/>
            <a:ext cx="1188827" cy="850900"/>
          </a:xfrm>
          <a:prstGeom prst="rect">
            <a:avLst/>
          </a:prstGeom>
        </p:spPr>
        <p:txBody>
          <a:bodyPr lIns="0" tIns="0" rIns="0" bIns="0" rtlCol="0" anchor="t">
            <a:spAutoFit/>
          </a:bodyPr>
          <a:lstStyle/>
          <a:p>
            <a:pPr algn="ctr">
              <a:lnSpc>
                <a:spcPts val="1399"/>
              </a:lnSpc>
            </a:pPr>
            <a:r>
              <a:rPr lang="en-US" sz="999" b="1" u="sng">
                <a:solidFill>
                  <a:srgbClr val="000000"/>
                </a:solidFill>
                <a:latin typeface="Poppins Bold"/>
                <a:ea typeface="Poppins Bold"/>
                <a:cs typeface="Poppins Bold"/>
                <a:sym typeface="Poppins Bold"/>
              </a:rPr>
              <a:t>Lern-Apps</a:t>
            </a:r>
          </a:p>
          <a:p>
            <a:pPr algn="ctr">
              <a:lnSpc>
                <a:spcPts val="1399"/>
              </a:lnSpc>
              <a:spcBef>
                <a:spcPct val="0"/>
              </a:spcBef>
            </a:pPr>
            <a:r>
              <a:rPr lang="en-US" sz="999">
                <a:solidFill>
                  <a:srgbClr val="000000"/>
                </a:solidFill>
                <a:latin typeface="Poppins"/>
                <a:ea typeface="Poppins"/>
                <a:cs typeface="Poppins"/>
                <a:sym typeface="Poppins"/>
              </a:rPr>
              <a:t>Manche spielen Töne oder Videos ab. </a:t>
            </a:r>
          </a:p>
          <a:p>
            <a:pPr algn="ctr">
              <a:lnSpc>
                <a:spcPts val="1399"/>
              </a:lnSpc>
              <a:spcBef>
                <a:spcPct val="0"/>
              </a:spcBef>
            </a:pPr>
            <a:endParaRPr lang="en-US" sz="999">
              <a:solidFill>
                <a:srgbClr val="000000"/>
              </a:solidFill>
              <a:latin typeface="Poppins"/>
              <a:ea typeface="Poppins"/>
              <a:cs typeface="Poppins"/>
              <a:sym typeface="Poppins"/>
            </a:endParaRPr>
          </a:p>
        </p:txBody>
      </p:sp>
      <p:sp>
        <p:nvSpPr>
          <p:cNvPr id="43" name="Freeform 43"/>
          <p:cNvSpPr/>
          <p:nvPr/>
        </p:nvSpPr>
        <p:spPr>
          <a:xfrm>
            <a:off x="3780000" y="3257079"/>
            <a:ext cx="1430725" cy="1502228"/>
          </a:xfrm>
          <a:custGeom>
            <a:avLst/>
            <a:gdLst/>
            <a:ahLst/>
            <a:cxnLst/>
            <a:rect l="l" t="t" r="r" b="b"/>
            <a:pathLst>
              <a:path w="1430725" h="1502228">
                <a:moveTo>
                  <a:pt x="0" y="0"/>
                </a:moveTo>
                <a:lnTo>
                  <a:pt x="1430725" y="0"/>
                </a:lnTo>
                <a:lnTo>
                  <a:pt x="1430725" y="1502227"/>
                </a:lnTo>
                <a:lnTo>
                  <a:pt x="0" y="1502227"/>
                </a:lnTo>
                <a:lnTo>
                  <a:pt x="0" y="0"/>
                </a:lnTo>
                <a:close/>
              </a:path>
            </a:pathLst>
          </a:custGeom>
          <a:blipFill>
            <a:blip r:embed="rId2"/>
            <a:stretch>
              <a:fillRect l="-8794" t="-2446" b="-1169"/>
            </a:stretch>
          </a:blipFill>
        </p:spPr>
        <p:txBody>
          <a:bodyPr/>
          <a:lstStyle/>
          <a:p>
            <a:endParaRPr lang="de-DE"/>
          </a:p>
        </p:txBody>
      </p:sp>
      <p:sp>
        <p:nvSpPr>
          <p:cNvPr id="44" name="Freeform 44"/>
          <p:cNvSpPr/>
          <p:nvPr/>
        </p:nvSpPr>
        <p:spPr>
          <a:xfrm>
            <a:off x="822612" y="6429631"/>
            <a:ext cx="478958" cy="558357"/>
          </a:xfrm>
          <a:custGeom>
            <a:avLst/>
            <a:gdLst/>
            <a:ahLst/>
            <a:cxnLst/>
            <a:rect l="l" t="t" r="r" b="b"/>
            <a:pathLst>
              <a:path w="478958" h="558357">
                <a:moveTo>
                  <a:pt x="0" y="0"/>
                </a:moveTo>
                <a:lnTo>
                  <a:pt x="478957" y="0"/>
                </a:lnTo>
                <a:lnTo>
                  <a:pt x="478957" y="558357"/>
                </a:lnTo>
                <a:lnTo>
                  <a:pt x="0" y="558357"/>
                </a:lnTo>
                <a:lnTo>
                  <a:pt x="0" y="0"/>
                </a:lnTo>
                <a:close/>
              </a:path>
            </a:pathLst>
          </a:custGeom>
          <a:blipFill>
            <a:blip r:embed="rId13"/>
            <a:stretch>
              <a:fillRect/>
            </a:stretch>
          </a:blipFill>
        </p:spPr>
        <p:txBody>
          <a:bodyPr/>
          <a:lstStyle/>
          <a:p>
            <a:endParaRPr lang="de-DE"/>
          </a:p>
        </p:txBody>
      </p:sp>
      <p:grpSp>
        <p:nvGrpSpPr>
          <p:cNvPr id="45" name="Group 45"/>
          <p:cNvGrpSpPr/>
          <p:nvPr/>
        </p:nvGrpSpPr>
        <p:grpSpPr>
          <a:xfrm>
            <a:off x="756534" y="1817895"/>
            <a:ext cx="6111732" cy="363145"/>
            <a:chOff x="0" y="0"/>
            <a:chExt cx="8148975" cy="484193"/>
          </a:xfrm>
        </p:grpSpPr>
        <p:sp>
          <p:nvSpPr>
            <p:cNvPr id="46" name="TextBox 46"/>
            <p:cNvSpPr txBox="1"/>
            <p:nvPr/>
          </p:nvSpPr>
          <p:spPr>
            <a:xfrm>
              <a:off x="585225" y="61122"/>
              <a:ext cx="7563750"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 Wo findest du Audio- oder Videoaufnahme wieder?</a:t>
              </a:r>
            </a:p>
          </p:txBody>
        </p:sp>
        <p:sp>
          <p:nvSpPr>
            <p:cNvPr id="47" name="Freeform 47"/>
            <p:cNvSpPr/>
            <p:nvPr/>
          </p:nvSpPr>
          <p:spPr>
            <a:xfrm>
              <a:off x="0" y="0"/>
              <a:ext cx="484193" cy="484193"/>
            </a:xfrm>
            <a:custGeom>
              <a:avLst/>
              <a:gdLst/>
              <a:ahLst/>
              <a:cxnLst/>
              <a:rect l="l" t="t" r="r" b="b"/>
              <a:pathLst>
                <a:path w="484193" h="484193">
                  <a:moveTo>
                    <a:pt x="0" y="0"/>
                  </a:moveTo>
                  <a:lnTo>
                    <a:pt x="484193" y="0"/>
                  </a:lnTo>
                  <a:lnTo>
                    <a:pt x="484193" y="484193"/>
                  </a:lnTo>
                  <a:lnTo>
                    <a:pt x="0" y="4841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grpSp>
      <p:grpSp>
        <p:nvGrpSpPr>
          <p:cNvPr id="48" name="Group 48"/>
          <p:cNvGrpSpPr/>
          <p:nvPr/>
        </p:nvGrpSpPr>
        <p:grpSpPr>
          <a:xfrm>
            <a:off x="779853" y="2262113"/>
            <a:ext cx="6065095" cy="315896"/>
            <a:chOff x="0" y="0"/>
            <a:chExt cx="8086793" cy="421194"/>
          </a:xfrm>
        </p:grpSpPr>
        <p:sp>
          <p:nvSpPr>
            <p:cNvPr id="49" name="Freeform 49"/>
            <p:cNvSpPr/>
            <p:nvPr/>
          </p:nvSpPr>
          <p:spPr>
            <a:xfrm>
              <a:off x="0" y="0"/>
              <a:ext cx="368354" cy="421194"/>
            </a:xfrm>
            <a:custGeom>
              <a:avLst/>
              <a:gdLst/>
              <a:ahLst/>
              <a:cxnLst/>
              <a:rect l="l" t="t" r="r" b="b"/>
              <a:pathLst>
                <a:path w="368354" h="421194">
                  <a:moveTo>
                    <a:pt x="0" y="0"/>
                  </a:moveTo>
                  <a:lnTo>
                    <a:pt x="368354" y="0"/>
                  </a:lnTo>
                  <a:lnTo>
                    <a:pt x="368354" y="421194"/>
                  </a:lnTo>
                  <a:lnTo>
                    <a:pt x="0" y="42119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50" name="TextBox 50"/>
            <p:cNvSpPr txBox="1"/>
            <p:nvPr/>
          </p:nvSpPr>
          <p:spPr>
            <a:xfrm>
              <a:off x="523043" y="29623"/>
              <a:ext cx="7563750"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grpSp>
      <p:sp>
        <p:nvSpPr>
          <p:cNvPr id="51" name="AutoShape 51"/>
          <p:cNvSpPr/>
          <p:nvPr/>
        </p:nvSpPr>
        <p:spPr>
          <a:xfrm>
            <a:off x="709420" y="7080732"/>
            <a:ext cx="2334275" cy="0"/>
          </a:xfrm>
          <a:prstGeom prst="line">
            <a:avLst/>
          </a:prstGeom>
          <a:ln w="9525" cap="flat">
            <a:solidFill>
              <a:srgbClr val="000000"/>
            </a:solidFill>
            <a:prstDash val="solid"/>
            <a:headEnd type="none" w="sm" len="sm"/>
            <a:tailEnd type="none" w="sm" len="sm"/>
          </a:ln>
        </p:spPr>
        <p:txBody>
          <a:bodyPr/>
          <a:lstStyle/>
          <a:p>
            <a:endParaRPr lang="de-DE"/>
          </a:p>
        </p:txBody>
      </p:sp>
      <p:sp>
        <p:nvSpPr>
          <p:cNvPr id="52" name="AutoShape 52"/>
          <p:cNvSpPr/>
          <p:nvPr/>
        </p:nvSpPr>
        <p:spPr>
          <a:xfrm>
            <a:off x="3326528" y="6802385"/>
            <a:ext cx="3427115" cy="0"/>
          </a:xfrm>
          <a:prstGeom prst="line">
            <a:avLst/>
          </a:prstGeom>
          <a:ln w="9525" cap="flat">
            <a:solidFill>
              <a:srgbClr val="000000"/>
            </a:solidFill>
            <a:prstDash val="solid"/>
            <a:headEnd type="none" w="sm" len="sm"/>
            <a:tailEnd type="none" w="sm" len="sm"/>
          </a:ln>
        </p:spPr>
        <p:txBody>
          <a:bodyPr/>
          <a:lstStyle/>
          <a:p>
            <a:endParaRPr lang="de-DE"/>
          </a:p>
        </p:txBody>
      </p:sp>
      <p:sp>
        <p:nvSpPr>
          <p:cNvPr id="53" name="AutoShape 53"/>
          <p:cNvSpPr/>
          <p:nvPr/>
        </p:nvSpPr>
        <p:spPr>
          <a:xfrm>
            <a:off x="3309019" y="7231010"/>
            <a:ext cx="3427115" cy="0"/>
          </a:xfrm>
          <a:prstGeom prst="line">
            <a:avLst/>
          </a:prstGeom>
          <a:ln w="9525" cap="flat">
            <a:solidFill>
              <a:srgbClr val="000000"/>
            </a:solidFill>
            <a:prstDash val="solid"/>
            <a:headEnd type="none" w="sm" len="sm"/>
            <a:tailEnd type="none" w="sm" len="sm"/>
          </a:ln>
        </p:spPr>
        <p:txBody>
          <a:bodyPr/>
          <a:lstStyle/>
          <a:p>
            <a:endParaRPr lang="de-DE"/>
          </a:p>
        </p:txBody>
      </p:sp>
      <p:sp>
        <p:nvSpPr>
          <p:cNvPr id="54" name="AutoShape 54"/>
          <p:cNvSpPr/>
          <p:nvPr/>
        </p:nvSpPr>
        <p:spPr>
          <a:xfrm>
            <a:off x="3291474" y="7659635"/>
            <a:ext cx="3427115" cy="0"/>
          </a:xfrm>
          <a:prstGeom prst="line">
            <a:avLst/>
          </a:prstGeom>
          <a:ln w="9525" cap="flat">
            <a:solidFill>
              <a:srgbClr val="000000"/>
            </a:solidFill>
            <a:prstDash val="solid"/>
            <a:headEnd type="none" w="sm" len="sm"/>
            <a:tailEnd type="none" w="sm" len="sm"/>
          </a:ln>
        </p:spPr>
        <p:txBody>
          <a:bodyPr/>
          <a:lstStyle/>
          <a:p>
            <a:endParaRPr lang="de-DE"/>
          </a:p>
        </p:txBody>
      </p:sp>
      <p:sp>
        <p:nvSpPr>
          <p:cNvPr id="55" name="AutoShape 55"/>
          <p:cNvSpPr/>
          <p:nvPr/>
        </p:nvSpPr>
        <p:spPr>
          <a:xfrm>
            <a:off x="3291474" y="8096007"/>
            <a:ext cx="3427115" cy="0"/>
          </a:xfrm>
          <a:prstGeom prst="line">
            <a:avLst/>
          </a:prstGeom>
          <a:ln w="9525" cap="flat">
            <a:solidFill>
              <a:srgbClr val="000000"/>
            </a:solidFill>
            <a:prstDash val="solid"/>
            <a:headEnd type="none" w="sm" len="sm"/>
            <a:tailEnd type="none" w="sm" len="sm"/>
          </a:ln>
        </p:spPr>
        <p:txBody>
          <a:bodyPr/>
          <a:lstStyle/>
          <a:p>
            <a:endParaRPr lang="de-DE"/>
          </a:p>
        </p:txBody>
      </p:sp>
      <p:sp>
        <p:nvSpPr>
          <p:cNvPr id="56" name="AutoShape 56"/>
          <p:cNvSpPr/>
          <p:nvPr/>
        </p:nvSpPr>
        <p:spPr>
          <a:xfrm>
            <a:off x="3291474" y="8545129"/>
            <a:ext cx="3427115" cy="0"/>
          </a:xfrm>
          <a:prstGeom prst="line">
            <a:avLst/>
          </a:prstGeom>
          <a:ln w="9525" cap="flat">
            <a:solidFill>
              <a:srgbClr val="000000"/>
            </a:solidFill>
            <a:prstDash val="solid"/>
            <a:headEnd type="none" w="sm" len="sm"/>
            <a:tailEnd type="none" w="sm" len="sm"/>
          </a:ln>
        </p:spPr>
        <p:txBody>
          <a:bodyPr/>
          <a:lstStyle/>
          <a:p>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8921" y="362695"/>
            <a:ext cx="6791846" cy="9724397"/>
            <a:chOff x="0" y="0"/>
            <a:chExt cx="2434044" cy="3485004"/>
          </a:xfrm>
        </p:grpSpPr>
        <p:sp>
          <p:nvSpPr>
            <p:cNvPr id="3" name="Freeform 3"/>
            <p:cNvSpPr/>
            <p:nvPr/>
          </p:nvSpPr>
          <p:spPr>
            <a:xfrm>
              <a:off x="0" y="0"/>
              <a:ext cx="2434044" cy="3485004"/>
            </a:xfrm>
            <a:custGeom>
              <a:avLst/>
              <a:gdLst/>
              <a:ahLst/>
              <a:cxnLst/>
              <a:rect l="l" t="t" r="r" b="b"/>
              <a:pathLst>
                <a:path w="2434044" h="3485004">
                  <a:moveTo>
                    <a:pt x="22798" y="0"/>
                  </a:moveTo>
                  <a:lnTo>
                    <a:pt x="2411247" y="0"/>
                  </a:lnTo>
                  <a:cubicBezTo>
                    <a:pt x="2417293" y="0"/>
                    <a:pt x="2423092" y="2402"/>
                    <a:pt x="2427367" y="6677"/>
                  </a:cubicBezTo>
                  <a:cubicBezTo>
                    <a:pt x="2431642" y="10953"/>
                    <a:pt x="2434044" y="16751"/>
                    <a:pt x="2434044" y="22798"/>
                  </a:cubicBezTo>
                  <a:lnTo>
                    <a:pt x="2434044" y="3462207"/>
                  </a:lnTo>
                  <a:cubicBezTo>
                    <a:pt x="2434044" y="3468253"/>
                    <a:pt x="2431642" y="3474052"/>
                    <a:pt x="2427367" y="3478327"/>
                  </a:cubicBezTo>
                  <a:cubicBezTo>
                    <a:pt x="2423092" y="3482603"/>
                    <a:pt x="2417293" y="3485004"/>
                    <a:pt x="2411247" y="3485004"/>
                  </a:cubicBezTo>
                  <a:lnTo>
                    <a:pt x="22798" y="3485004"/>
                  </a:lnTo>
                  <a:cubicBezTo>
                    <a:pt x="16751" y="3485004"/>
                    <a:pt x="10953" y="3482603"/>
                    <a:pt x="6677" y="3478327"/>
                  </a:cubicBezTo>
                  <a:cubicBezTo>
                    <a:pt x="2402" y="3474052"/>
                    <a:pt x="0" y="3468253"/>
                    <a:pt x="0" y="3462207"/>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34044" cy="3513579"/>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p:txBody>
        </p:sp>
      </p:grpSp>
      <p:grpSp>
        <p:nvGrpSpPr>
          <p:cNvPr id="5" name="Group 5"/>
          <p:cNvGrpSpPr/>
          <p:nvPr/>
        </p:nvGrpSpPr>
        <p:grpSpPr>
          <a:xfrm>
            <a:off x="455646" y="362695"/>
            <a:ext cx="6745423" cy="1693096"/>
            <a:chOff x="0" y="0"/>
            <a:chExt cx="2426207" cy="608976"/>
          </a:xfrm>
        </p:grpSpPr>
        <p:sp>
          <p:nvSpPr>
            <p:cNvPr id="6" name="Freeform 6"/>
            <p:cNvSpPr/>
            <p:nvPr/>
          </p:nvSpPr>
          <p:spPr>
            <a:xfrm>
              <a:off x="0" y="0"/>
              <a:ext cx="2426207" cy="608976"/>
            </a:xfrm>
            <a:custGeom>
              <a:avLst/>
              <a:gdLst/>
              <a:ahLst/>
              <a:cxnLst/>
              <a:rect l="l" t="t" r="r" b="b"/>
              <a:pathLst>
                <a:path w="2426207" h="608976">
                  <a:moveTo>
                    <a:pt x="22955" y="0"/>
                  </a:moveTo>
                  <a:lnTo>
                    <a:pt x="2403252" y="0"/>
                  </a:lnTo>
                  <a:cubicBezTo>
                    <a:pt x="2409340" y="0"/>
                    <a:pt x="2415179" y="2418"/>
                    <a:pt x="2419484" y="6723"/>
                  </a:cubicBezTo>
                  <a:cubicBezTo>
                    <a:pt x="2423788" y="11028"/>
                    <a:pt x="2426207" y="16867"/>
                    <a:pt x="2426207" y="22955"/>
                  </a:cubicBezTo>
                  <a:lnTo>
                    <a:pt x="2426207" y="586022"/>
                  </a:lnTo>
                  <a:cubicBezTo>
                    <a:pt x="2426207" y="592109"/>
                    <a:pt x="2423788" y="597948"/>
                    <a:pt x="2419484" y="602253"/>
                  </a:cubicBezTo>
                  <a:cubicBezTo>
                    <a:pt x="2415179" y="606558"/>
                    <a:pt x="2409340" y="608976"/>
                    <a:pt x="2403252" y="608976"/>
                  </a:cubicBezTo>
                  <a:lnTo>
                    <a:pt x="22955" y="608976"/>
                  </a:lnTo>
                  <a:cubicBezTo>
                    <a:pt x="16867" y="608976"/>
                    <a:pt x="11028" y="606558"/>
                    <a:pt x="6723" y="602253"/>
                  </a:cubicBezTo>
                  <a:cubicBezTo>
                    <a:pt x="2418" y="597948"/>
                    <a:pt x="0" y="592109"/>
                    <a:pt x="0" y="586022"/>
                  </a:cubicBezTo>
                  <a:lnTo>
                    <a:pt x="0" y="22955"/>
                  </a:lnTo>
                  <a:cubicBezTo>
                    <a:pt x="0" y="16867"/>
                    <a:pt x="2418" y="11028"/>
                    <a:pt x="6723" y="6723"/>
                  </a:cubicBezTo>
                  <a:cubicBezTo>
                    <a:pt x="11028" y="2418"/>
                    <a:pt x="16867" y="0"/>
                    <a:pt x="22955"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26207" cy="637551"/>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8" name="Group 8"/>
          <p:cNvGrpSpPr/>
          <p:nvPr/>
        </p:nvGrpSpPr>
        <p:grpSpPr>
          <a:xfrm>
            <a:off x="455646" y="1730825"/>
            <a:ext cx="6755634" cy="773786"/>
            <a:chOff x="0" y="0"/>
            <a:chExt cx="2429880" cy="278317"/>
          </a:xfrm>
        </p:grpSpPr>
        <p:sp>
          <p:nvSpPr>
            <p:cNvPr id="9" name="Freeform 9"/>
            <p:cNvSpPr/>
            <p:nvPr/>
          </p:nvSpPr>
          <p:spPr>
            <a:xfrm>
              <a:off x="0" y="0"/>
              <a:ext cx="2429880" cy="278317"/>
            </a:xfrm>
            <a:custGeom>
              <a:avLst/>
              <a:gdLst/>
              <a:ahLst/>
              <a:cxnLst/>
              <a:rect l="l" t="t" r="r" b="b"/>
              <a:pathLst>
                <a:path w="2429880" h="278317">
                  <a:moveTo>
                    <a:pt x="0" y="0"/>
                  </a:moveTo>
                  <a:lnTo>
                    <a:pt x="2429880" y="0"/>
                  </a:lnTo>
                  <a:lnTo>
                    <a:pt x="2429880" y="278317"/>
                  </a:lnTo>
                  <a:lnTo>
                    <a:pt x="0" y="278317"/>
                  </a:lnTo>
                  <a:close/>
                </a:path>
              </a:pathLst>
            </a:custGeom>
            <a:solidFill>
              <a:srgbClr val="FFFFFF"/>
            </a:solidFill>
          </p:spPr>
          <p:txBody>
            <a:bodyPr/>
            <a:lstStyle/>
            <a:p>
              <a:endParaRPr lang="de-DE"/>
            </a:p>
          </p:txBody>
        </p:sp>
        <p:sp>
          <p:nvSpPr>
            <p:cNvPr id="10" name="TextBox 10"/>
            <p:cNvSpPr txBox="1"/>
            <p:nvPr/>
          </p:nvSpPr>
          <p:spPr>
            <a:xfrm>
              <a:off x="0" y="-28575"/>
              <a:ext cx="2429880" cy="306892"/>
            </a:xfrm>
            <a:prstGeom prst="rect">
              <a:avLst/>
            </a:prstGeom>
          </p:spPr>
          <p:txBody>
            <a:bodyPr lIns="50616" tIns="50616" rIns="50616" bIns="50616" rtlCol="0" anchor="ctr"/>
            <a:lstStyle/>
            <a:p>
              <a:pPr algn="ctr">
                <a:lnSpc>
                  <a:spcPts val="1680"/>
                </a:lnSpc>
              </a:pPr>
              <a:endParaRPr/>
            </a:p>
          </p:txBody>
        </p:sp>
      </p:grpSp>
      <p:sp>
        <p:nvSpPr>
          <p:cNvPr id="11" name="Freeform 11"/>
          <p:cNvSpPr/>
          <p:nvPr/>
        </p:nvSpPr>
        <p:spPr>
          <a:xfrm>
            <a:off x="335972" y="10206741"/>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2"/>
            <a:stretch>
              <a:fillRect/>
            </a:stretch>
          </a:blipFill>
        </p:spPr>
        <p:txBody>
          <a:bodyPr/>
          <a:lstStyle/>
          <a:p>
            <a:endParaRPr lang="de-DE"/>
          </a:p>
        </p:txBody>
      </p:sp>
      <p:grpSp>
        <p:nvGrpSpPr>
          <p:cNvPr id="12" name="Group 12"/>
          <p:cNvGrpSpPr/>
          <p:nvPr/>
        </p:nvGrpSpPr>
        <p:grpSpPr>
          <a:xfrm>
            <a:off x="5513073" y="529182"/>
            <a:ext cx="1290927" cy="1290927"/>
            <a:chOff x="0" y="0"/>
            <a:chExt cx="1721236" cy="1721236"/>
          </a:xfrm>
        </p:grpSpPr>
        <p:sp>
          <p:nvSpPr>
            <p:cNvPr id="13" name="Freeform 13"/>
            <p:cNvSpPr/>
            <p:nvPr/>
          </p:nvSpPr>
          <p:spPr>
            <a:xfrm>
              <a:off x="0" y="0"/>
              <a:ext cx="1721236" cy="1721236"/>
            </a:xfrm>
            <a:custGeom>
              <a:avLst/>
              <a:gdLst/>
              <a:ahLst/>
              <a:cxnLst/>
              <a:rect l="l" t="t" r="r" b="b"/>
              <a:pathLst>
                <a:path w="1721236" h="1721236">
                  <a:moveTo>
                    <a:pt x="0" y="0"/>
                  </a:moveTo>
                  <a:lnTo>
                    <a:pt x="1721236" y="0"/>
                  </a:lnTo>
                  <a:lnTo>
                    <a:pt x="1721236" y="1721236"/>
                  </a:lnTo>
                  <a:lnTo>
                    <a:pt x="0" y="1721236"/>
                  </a:lnTo>
                  <a:lnTo>
                    <a:pt x="0" y="0"/>
                  </a:lnTo>
                  <a:close/>
                </a:path>
              </a:pathLst>
            </a:custGeom>
            <a:blipFill>
              <a:blip r:embed="rId3"/>
              <a:stretch>
                <a:fillRect/>
              </a:stretch>
            </a:blipFill>
          </p:spPr>
          <p:txBody>
            <a:bodyPr/>
            <a:lstStyle/>
            <a:p>
              <a:endParaRPr lang="de-DE"/>
            </a:p>
          </p:txBody>
        </p:sp>
        <p:grpSp>
          <p:nvGrpSpPr>
            <p:cNvPr id="14" name="Group 14"/>
            <p:cNvGrpSpPr/>
            <p:nvPr/>
          </p:nvGrpSpPr>
          <p:grpSpPr>
            <a:xfrm>
              <a:off x="442816" y="442816"/>
              <a:ext cx="835605" cy="835605"/>
              <a:chOff x="0" y="0"/>
              <a:chExt cx="812800" cy="812800"/>
            </a:xfrm>
          </p:grpSpPr>
          <p:sp>
            <p:nvSpPr>
              <p:cNvPr id="15" name="Freeform 15"/>
              <p:cNvSpPr/>
              <p:nvPr/>
            </p:nvSpPr>
            <p:spPr>
              <a:xfrm>
                <a:off x="0" y="0"/>
                <a:ext cx="812800" cy="812800"/>
              </a:xfrm>
              <a:custGeom>
                <a:avLst/>
                <a:gdLst/>
                <a:ahLst/>
                <a:cxnLst/>
                <a:rect l="l" t="t" r="r" b="b"/>
                <a:pathLst>
                  <a:path w="812800" h="812800">
                    <a:moveTo>
                      <a:pt x="0" y="0"/>
                    </a:moveTo>
                    <a:lnTo>
                      <a:pt x="812800" y="0"/>
                    </a:lnTo>
                    <a:lnTo>
                      <a:pt x="812800" y="812800"/>
                    </a:lnTo>
                    <a:lnTo>
                      <a:pt x="0" y="812800"/>
                    </a:lnTo>
                    <a:close/>
                  </a:path>
                </a:pathLst>
              </a:custGeom>
              <a:solidFill>
                <a:srgbClr val="000000">
                  <a:alpha val="0"/>
                </a:srgbClr>
              </a:solidFill>
            </p:spPr>
            <p:txBody>
              <a:bodyPr/>
              <a:lstStyle/>
              <a:p>
                <a:endParaRPr lang="de-DE"/>
              </a:p>
            </p:txBody>
          </p:sp>
          <p:sp>
            <p:nvSpPr>
              <p:cNvPr id="16" name="TextBox 16"/>
              <p:cNvSpPr txBox="1"/>
              <p:nvPr/>
            </p:nvSpPr>
            <p:spPr>
              <a:xfrm>
                <a:off x="0" y="-38100"/>
                <a:ext cx="812800" cy="850900"/>
              </a:xfrm>
              <a:prstGeom prst="rect">
                <a:avLst/>
              </a:prstGeom>
            </p:spPr>
            <p:txBody>
              <a:bodyPr lIns="50800" tIns="50800" rIns="50800" bIns="50800" rtlCol="0" anchor="ctr"/>
              <a:lstStyle/>
              <a:p>
                <a:pPr algn="ctr">
                  <a:lnSpc>
                    <a:spcPts val="1819"/>
                  </a:lnSpc>
                </a:pPr>
                <a:endParaRPr/>
              </a:p>
            </p:txBody>
          </p:sp>
        </p:grpSp>
      </p:grpSp>
      <p:sp>
        <p:nvSpPr>
          <p:cNvPr id="17" name="TextBox 17"/>
          <p:cNvSpPr txBox="1"/>
          <p:nvPr/>
        </p:nvSpPr>
        <p:spPr>
          <a:xfrm>
            <a:off x="756000" y="617070"/>
            <a:ext cx="4171988" cy="866105"/>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Dein Weg zum Tablet-Profi!</a:t>
            </a:r>
          </a:p>
        </p:txBody>
      </p:sp>
      <p:grpSp>
        <p:nvGrpSpPr>
          <p:cNvPr id="18" name="Group 18"/>
          <p:cNvGrpSpPr/>
          <p:nvPr/>
        </p:nvGrpSpPr>
        <p:grpSpPr>
          <a:xfrm>
            <a:off x="2287825" y="5906348"/>
            <a:ext cx="4489107" cy="3525891"/>
            <a:chOff x="0" y="0"/>
            <a:chExt cx="5985476" cy="4701188"/>
          </a:xfrm>
        </p:grpSpPr>
        <p:sp>
          <p:nvSpPr>
            <p:cNvPr id="19" name="Freeform 19"/>
            <p:cNvSpPr/>
            <p:nvPr/>
          </p:nvSpPr>
          <p:spPr>
            <a:xfrm rot="-5400000">
              <a:off x="642144" y="-642144"/>
              <a:ext cx="4701188" cy="5985476"/>
            </a:xfrm>
            <a:custGeom>
              <a:avLst/>
              <a:gdLst/>
              <a:ahLst/>
              <a:cxnLst/>
              <a:rect l="l" t="t" r="r" b="b"/>
              <a:pathLst>
                <a:path w="4701188" h="5985476">
                  <a:moveTo>
                    <a:pt x="0" y="0"/>
                  </a:moveTo>
                  <a:lnTo>
                    <a:pt x="4701188" y="0"/>
                  </a:lnTo>
                  <a:lnTo>
                    <a:pt x="4701188" y="5985476"/>
                  </a:lnTo>
                  <a:lnTo>
                    <a:pt x="0" y="5985476"/>
                  </a:lnTo>
                  <a:lnTo>
                    <a:pt x="0" y="0"/>
                  </a:lnTo>
                  <a:close/>
                </a:path>
              </a:pathLst>
            </a:custGeom>
            <a:blipFill>
              <a:blip r:embed="rId4"/>
              <a:stretch>
                <a:fillRect t="-1026" r="-2159" b="-1026"/>
              </a:stretch>
            </a:blipFill>
          </p:spPr>
          <p:txBody>
            <a:bodyPr/>
            <a:lstStyle/>
            <a:p>
              <a:endParaRPr lang="de-DE"/>
            </a:p>
          </p:txBody>
        </p:sp>
        <p:sp>
          <p:nvSpPr>
            <p:cNvPr id="20" name="TextBox 20"/>
            <p:cNvSpPr txBox="1"/>
            <p:nvPr/>
          </p:nvSpPr>
          <p:spPr>
            <a:xfrm>
              <a:off x="646902" y="298471"/>
              <a:ext cx="4972037" cy="3908409"/>
            </a:xfrm>
            <a:prstGeom prst="rect">
              <a:avLst/>
            </a:prstGeom>
          </p:spPr>
          <p:txBody>
            <a:bodyPr lIns="0" tIns="0" rIns="0" bIns="0" rtlCol="0" anchor="t">
              <a:spAutoFit/>
            </a:bodyPr>
            <a:lstStyle/>
            <a:p>
              <a:pPr algn="l">
                <a:lnSpc>
                  <a:spcPts val="1706"/>
                </a:lnSpc>
              </a:pPr>
              <a:endParaRPr/>
            </a:p>
            <a:p>
              <a:pPr algn="l">
                <a:lnSpc>
                  <a:spcPts val="1706"/>
                </a:lnSpc>
              </a:pPr>
              <a:r>
                <a:rPr lang="en-US" sz="1219">
                  <a:solidFill>
                    <a:srgbClr val="000000"/>
                  </a:solidFill>
                  <a:latin typeface="Poppins"/>
                  <a:ea typeface="Poppins"/>
                  <a:cs typeface="Poppins"/>
                  <a:sym typeface="Poppins"/>
                </a:rPr>
                <a:t> Und ich bin Tarek! Zusammen werden wir zu echten Tablet-Profis. Wir lernen die </a:t>
              </a:r>
              <a:r>
                <a:rPr lang="en-US" sz="1219" b="1">
                  <a:solidFill>
                    <a:srgbClr val="000000"/>
                  </a:solidFill>
                  <a:latin typeface="Poppins Bold"/>
                  <a:ea typeface="Poppins Bold"/>
                  <a:cs typeface="Poppins Bold"/>
                  <a:sym typeface="Poppins Bold"/>
                </a:rPr>
                <a:t>Tastatur </a:t>
              </a:r>
              <a:r>
                <a:rPr lang="en-US" sz="1219">
                  <a:solidFill>
                    <a:srgbClr val="000000"/>
                  </a:solidFill>
                  <a:latin typeface="Poppins"/>
                  <a:ea typeface="Poppins"/>
                  <a:cs typeface="Poppins"/>
                  <a:sym typeface="Poppins"/>
                </a:rPr>
                <a:t>kennen, erkunden spannende </a:t>
              </a:r>
              <a:r>
                <a:rPr lang="en-US" sz="1219" b="1">
                  <a:solidFill>
                    <a:srgbClr val="000000"/>
                  </a:solidFill>
                  <a:latin typeface="Poppins Bold"/>
                  <a:ea typeface="Poppins Bold"/>
                  <a:cs typeface="Poppins Bold"/>
                  <a:sym typeface="Poppins Bold"/>
                </a:rPr>
                <a:t>Apps</a:t>
              </a:r>
              <a:r>
                <a:rPr lang="en-US" sz="1219">
                  <a:solidFill>
                    <a:srgbClr val="000000"/>
                  </a:solidFill>
                  <a:latin typeface="Poppins"/>
                  <a:ea typeface="Poppins"/>
                  <a:cs typeface="Poppins"/>
                  <a:sym typeface="Poppins"/>
                </a:rPr>
                <a:t> und machen </a:t>
              </a:r>
              <a:r>
                <a:rPr lang="en-US" sz="1219" b="1">
                  <a:solidFill>
                    <a:srgbClr val="000000"/>
                  </a:solidFill>
                  <a:latin typeface="Poppins Bold"/>
                  <a:ea typeface="Poppins Bold"/>
                  <a:cs typeface="Poppins Bold"/>
                  <a:sym typeface="Poppins Bold"/>
                </a:rPr>
                <a:t>Screenshots</a:t>
              </a:r>
              <a:r>
                <a:rPr lang="en-US" sz="1219">
                  <a:solidFill>
                    <a:srgbClr val="000000"/>
                  </a:solidFill>
                  <a:latin typeface="Poppins"/>
                  <a:ea typeface="Poppins"/>
                  <a:cs typeface="Poppins"/>
                  <a:sym typeface="Poppins"/>
                </a:rPr>
                <a:t>. Später kannst du sogar </a:t>
              </a:r>
              <a:r>
                <a:rPr lang="en-US" sz="1219" b="1">
                  <a:solidFill>
                    <a:srgbClr val="000000"/>
                  </a:solidFill>
                  <a:latin typeface="Poppins Bold"/>
                  <a:ea typeface="Poppins Bold"/>
                  <a:cs typeface="Poppins Bold"/>
                  <a:sym typeface="Poppins Bold"/>
                </a:rPr>
                <a:t>Videos</a:t>
              </a:r>
              <a:r>
                <a:rPr lang="en-US" sz="1219">
                  <a:solidFill>
                    <a:srgbClr val="000000"/>
                  </a:solidFill>
                  <a:latin typeface="Poppins"/>
                  <a:ea typeface="Poppins"/>
                  <a:cs typeface="Poppins"/>
                  <a:sym typeface="Poppins"/>
                </a:rPr>
                <a:t> aufnehmen und abspielen – wie ein echter Filmemacher. Das Heft steckt voller Rätsel, Aufgaben und kleiner Tricks. Du kannst alles selbst ausprobieren, mit anderen zusammenarbeiten und auf den </a:t>
              </a:r>
              <a:r>
                <a:rPr lang="en-US" sz="1219" b="1">
                  <a:solidFill>
                    <a:srgbClr val="000000"/>
                  </a:solidFill>
                  <a:latin typeface="Poppins Bold"/>
                  <a:ea typeface="Poppins Bold"/>
                  <a:cs typeface="Poppins Bold"/>
                  <a:sym typeface="Poppins Bold"/>
                </a:rPr>
                <a:t>Entdeckerseiten digitale Übungen</a:t>
              </a:r>
              <a:r>
                <a:rPr lang="en-US" sz="1219">
                  <a:solidFill>
                    <a:srgbClr val="000000"/>
                  </a:solidFill>
                  <a:latin typeface="Poppins"/>
                  <a:ea typeface="Poppins"/>
                  <a:cs typeface="Poppins"/>
                  <a:sym typeface="Poppins"/>
                </a:rPr>
                <a:t> machen. Außerdem gibt es viele Seiten, auf denen du eigene Ideen eintragen kannst.</a:t>
              </a:r>
            </a:p>
            <a:p>
              <a:pPr algn="l">
                <a:lnSpc>
                  <a:spcPts val="1706"/>
                </a:lnSpc>
              </a:pPr>
              <a:endParaRPr lang="en-US" sz="1219">
                <a:solidFill>
                  <a:srgbClr val="000000"/>
                </a:solidFill>
                <a:latin typeface="Poppins"/>
                <a:ea typeface="Poppins"/>
                <a:cs typeface="Poppins"/>
                <a:sym typeface="Poppins"/>
              </a:endParaRPr>
            </a:p>
          </p:txBody>
        </p:sp>
      </p:grpSp>
      <p:sp>
        <p:nvSpPr>
          <p:cNvPr id="21" name="Freeform 21"/>
          <p:cNvSpPr/>
          <p:nvPr/>
        </p:nvSpPr>
        <p:spPr>
          <a:xfrm rot="-930223">
            <a:off x="1224198" y="8076907"/>
            <a:ext cx="1242840" cy="1724359"/>
          </a:xfrm>
          <a:custGeom>
            <a:avLst/>
            <a:gdLst/>
            <a:ahLst/>
            <a:cxnLst/>
            <a:rect l="l" t="t" r="r" b="b"/>
            <a:pathLst>
              <a:path w="1242840" h="1724359">
                <a:moveTo>
                  <a:pt x="0" y="0"/>
                </a:moveTo>
                <a:lnTo>
                  <a:pt x="1242839" y="0"/>
                </a:lnTo>
                <a:lnTo>
                  <a:pt x="1242839" y="1724359"/>
                </a:lnTo>
                <a:lnTo>
                  <a:pt x="0" y="1724359"/>
                </a:lnTo>
                <a:lnTo>
                  <a:pt x="0" y="0"/>
                </a:lnTo>
                <a:close/>
              </a:path>
            </a:pathLst>
          </a:custGeom>
          <a:blipFill>
            <a:blip r:embed="rId5"/>
            <a:stretch>
              <a:fillRect/>
            </a:stretch>
          </a:blipFill>
          <a:ln w="19050" cap="sq">
            <a:solidFill>
              <a:srgbClr val="000000"/>
            </a:solidFill>
            <a:prstDash val="solid"/>
            <a:miter/>
          </a:ln>
        </p:spPr>
        <p:txBody>
          <a:bodyPr/>
          <a:lstStyle/>
          <a:p>
            <a:endParaRPr lang="de-DE"/>
          </a:p>
        </p:txBody>
      </p:sp>
      <p:sp>
        <p:nvSpPr>
          <p:cNvPr id="22" name="Freeform 22"/>
          <p:cNvSpPr/>
          <p:nvPr/>
        </p:nvSpPr>
        <p:spPr>
          <a:xfrm>
            <a:off x="6079227" y="8631541"/>
            <a:ext cx="1106796" cy="1601395"/>
          </a:xfrm>
          <a:custGeom>
            <a:avLst/>
            <a:gdLst/>
            <a:ahLst/>
            <a:cxnLst/>
            <a:rect l="l" t="t" r="r" b="b"/>
            <a:pathLst>
              <a:path w="1106796" h="1601395">
                <a:moveTo>
                  <a:pt x="0" y="0"/>
                </a:moveTo>
                <a:lnTo>
                  <a:pt x="1106796" y="0"/>
                </a:lnTo>
                <a:lnTo>
                  <a:pt x="1106796" y="1601395"/>
                </a:lnTo>
                <a:lnTo>
                  <a:pt x="0" y="1601395"/>
                </a:lnTo>
                <a:lnTo>
                  <a:pt x="0" y="0"/>
                </a:lnTo>
                <a:close/>
              </a:path>
            </a:pathLst>
          </a:custGeom>
          <a:blipFill>
            <a:blip r:embed="rId6"/>
            <a:stretch>
              <a:fillRect/>
            </a:stretch>
          </a:blipFill>
        </p:spPr>
        <p:txBody>
          <a:bodyPr/>
          <a:lstStyle/>
          <a:p>
            <a:endParaRPr lang="de-DE"/>
          </a:p>
        </p:txBody>
      </p:sp>
      <p:sp>
        <p:nvSpPr>
          <p:cNvPr id="23" name="Freeform 23"/>
          <p:cNvSpPr/>
          <p:nvPr/>
        </p:nvSpPr>
        <p:spPr>
          <a:xfrm rot="-5400000">
            <a:off x="1189727" y="1338501"/>
            <a:ext cx="3525891" cy="4489107"/>
          </a:xfrm>
          <a:custGeom>
            <a:avLst/>
            <a:gdLst/>
            <a:ahLst/>
            <a:cxnLst/>
            <a:rect l="l" t="t" r="r" b="b"/>
            <a:pathLst>
              <a:path w="3525891" h="4489107">
                <a:moveTo>
                  <a:pt x="0" y="0"/>
                </a:moveTo>
                <a:lnTo>
                  <a:pt x="3525891" y="0"/>
                </a:lnTo>
                <a:lnTo>
                  <a:pt x="3525891" y="4489107"/>
                </a:lnTo>
                <a:lnTo>
                  <a:pt x="0" y="4489107"/>
                </a:lnTo>
                <a:lnTo>
                  <a:pt x="0" y="0"/>
                </a:lnTo>
                <a:close/>
              </a:path>
            </a:pathLst>
          </a:custGeom>
          <a:blipFill>
            <a:blip r:embed="rId4"/>
            <a:stretch>
              <a:fillRect t="-1026" r="-2159" b="-1026"/>
            </a:stretch>
          </a:blipFill>
        </p:spPr>
        <p:txBody>
          <a:bodyPr/>
          <a:lstStyle/>
          <a:p>
            <a:endParaRPr lang="de-DE"/>
          </a:p>
        </p:txBody>
      </p:sp>
      <p:sp>
        <p:nvSpPr>
          <p:cNvPr id="24" name="Freeform 24"/>
          <p:cNvSpPr/>
          <p:nvPr/>
        </p:nvSpPr>
        <p:spPr>
          <a:xfrm rot="873140">
            <a:off x="4778710" y="3386852"/>
            <a:ext cx="1295061" cy="1862319"/>
          </a:xfrm>
          <a:custGeom>
            <a:avLst/>
            <a:gdLst/>
            <a:ahLst/>
            <a:cxnLst/>
            <a:rect l="l" t="t" r="r" b="b"/>
            <a:pathLst>
              <a:path w="1295061" h="1862319">
                <a:moveTo>
                  <a:pt x="0" y="0"/>
                </a:moveTo>
                <a:lnTo>
                  <a:pt x="1295061" y="0"/>
                </a:lnTo>
                <a:lnTo>
                  <a:pt x="1295061" y="1862320"/>
                </a:lnTo>
                <a:lnTo>
                  <a:pt x="0" y="1862320"/>
                </a:lnTo>
                <a:lnTo>
                  <a:pt x="0" y="0"/>
                </a:lnTo>
                <a:close/>
              </a:path>
            </a:pathLst>
          </a:custGeom>
          <a:blipFill>
            <a:blip r:embed="rId7"/>
            <a:stretch>
              <a:fillRect/>
            </a:stretch>
          </a:blipFill>
          <a:ln w="19050" cap="sq">
            <a:solidFill>
              <a:srgbClr val="000000"/>
            </a:solidFill>
            <a:prstDash val="solid"/>
            <a:miter/>
          </a:ln>
        </p:spPr>
        <p:txBody>
          <a:bodyPr/>
          <a:lstStyle/>
          <a:p>
            <a:endParaRPr lang="de-DE"/>
          </a:p>
        </p:txBody>
      </p:sp>
      <p:sp>
        <p:nvSpPr>
          <p:cNvPr id="25" name="Freeform 25"/>
          <p:cNvSpPr/>
          <p:nvPr/>
        </p:nvSpPr>
        <p:spPr>
          <a:xfrm>
            <a:off x="834765" y="4827924"/>
            <a:ext cx="1121818" cy="1598159"/>
          </a:xfrm>
          <a:custGeom>
            <a:avLst/>
            <a:gdLst/>
            <a:ahLst/>
            <a:cxnLst/>
            <a:rect l="l" t="t" r="r" b="b"/>
            <a:pathLst>
              <a:path w="1121818" h="1598159">
                <a:moveTo>
                  <a:pt x="0" y="0"/>
                </a:moveTo>
                <a:lnTo>
                  <a:pt x="1121817" y="0"/>
                </a:lnTo>
                <a:lnTo>
                  <a:pt x="1121817" y="1598159"/>
                </a:lnTo>
                <a:lnTo>
                  <a:pt x="0" y="1598159"/>
                </a:lnTo>
                <a:lnTo>
                  <a:pt x="0" y="0"/>
                </a:lnTo>
                <a:close/>
              </a:path>
            </a:pathLst>
          </a:custGeom>
          <a:blipFill>
            <a:blip r:embed="rId8"/>
            <a:stretch>
              <a:fillRect/>
            </a:stretch>
          </a:blipFill>
        </p:spPr>
        <p:txBody>
          <a:bodyPr/>
          <a:lstStyle/>
          <a:p>
            <a:endParaRPr lang="de-DE"/>
          </a:p>
        </p:txBody>
      </p:sp>
      <p:sp>
        <p:nvSpPr>
          <p:cNvPr id="26" name="TextBox 26"/>
          <p:cNvSpPr txBox="1"/>
          <p:nvPr/>
        </p:nvSpPr>
        <p:spPr>
          <a:xfrm>
            <a:off x="1121774" y="2272722"/>
            <a:ext cx="3577879" cy="230314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 „Hallo! Ich bin Ida. Gemeinsam möchte ich mit dir die Welt des Tablets erkunden. Ich zeige dir, wie es funktioniert: Mit einem Fingertip kannst du </a:t>
            </a:r>
            <a:r>
              <a:rPr lang="en-US" sz="1200" b="1">
                <a:solidFill>
                  <a:srgbClr val="000000"/>
                </a:solidFill>
                <a:latin typeface="Poppins Bold"/>
                <a:ea typeface="Poppins Bold"/>
                <a:cs typeface="Poppins Bold"/>
                <a:sym typeface="Poppins Bold"/>
              </a:rPr>
              <a:t>Fotos</a:t>
            </a:r>
            <a:r>
              <a:rPr lang="en-US" sz="1200">
                <a:solidFill>
                  <a:srgbClr val="000000"/>
                </a:solidFill>
                <a:latin typeface="Poppins"/>
                <a:ea typeface="Poppins"/>
                <a:cs typeface="Poppins"/>
                <a:sym typeface="Poppins"/>
              </a:rPr>
              <a:t> machen, </a:t>
            </a:r>
            <a:r>
              <a:rPr lang="en-US" sz="1200" b="1">
                <a:solidFill>
                  <a:srgbClr val="000000"/>
                </a:solidFill>
                <a:latin typeface="Poppins Bold"/>
                <a:ea typeface="Poppins Bold"/>
                <a:cs typeface="Poppins Bold"/>
                <a:sym typeface="Poppins Bold"/>
              </a:rPr>
              <a:t>QR-Codes</a:t>
            </a:r>
            <a:r>
              <a:rPr lang="en-US" sz="1200">
                <a:solidFill>
                  <a:srgbClr val="000000"/>
                </a:solidFill>
                <a:latin typeface="Poppins"/>
                <a:ea typeface="Poppins"/>
                <a:cs typeface="Poppins"/>
                <a:sym typeface="Poppins"/>
              </a:rPr>
              <a:t> scannen oder deine Stimme aufnehmen. Und wie bei jedem Abenteuer gibt es wichtige </a:t>
            </a:r>
            <a:r>
              <a:rPr lang="en-US" sz="1200" b="1">
                <a:solidFill>
                  <a:srgbClr val="000000"/>
                </a:solidFill>
                <a:latin typeface="Poppins Bold"/>
                <a:ea typeface="Poppins Bold"/>
                <a:cs typeface="Poppins Bold"/>
                <a:sym typeface="Poppins Bold"/>
              </a:rPr>
              <a:t>Regeln</a:t>
            </a:r>
            <a:r>
              <a:rPr lang="en-US" sz="1200">
                <a:solidFill>
                  <a:srgbClr val="000000"/>
                </a:solidFill>
                <a:latin typeface="Poppins"/>
                <a:ea typeface="Poppins"/>
                <a:cs typeface="Poppins"/>
                <a:sym typeface="Poppins"/>
              </a:rPr>
              <a:t>. Ich verrate dir, wie du sicher und clever mit dem Tablet umgehst. </a:t>
            </a:r>
          </a:p>
          <a:p>
            <a:pPr algn="l">
              <a:lnSpc>
                <a:spcPts val="1680"/>
              </a:lnSpc>
            </a:pPr>
            <a:r>
              <a:rPr lang="en-US" sz="1200">
                <a:solidFill>
                  <a:srgbClr val="000000"/>
                </a:solidFill>
                <a:latin typeface="Poppins"/>
                <a:ea typeface="Poppins"/>
                <a:cs typeface="Poppins"/>
                <a:sym typeface="Poppins"/>
              </a:rPr>
              <a:t> Und das Beste: Im </a:t>
            </a:r>
            <a:r>
              <a:rPr lang="en-US" sz="1200" b="1">
                <a:solidFill>
                  <a:srgbClr val="000000"/>
                </a:solidFill>
                <a:latin typeface="Poppins Bold"/>
                <a:ea typeface="Poppins Bold"/>
                <a:cs typeface="Poppins Bold"/>
                <a:sym typeface="Poppins Bold"/>
              </a:rPr>
              <a:t>Mitmachheft </a:t>
            </a:r>
            <a:r>
              <a:rPr lang="en-US" sz="1200">
                <a:solidFill>
                  <a:srgbClr val="000000"/>
                </a:solidFill>
                <a:latin typeface="Poppins"/>
                <a:ea typeface="Poppins"/>
                <a:cs typeface="Poppins"/>
                <a:sym typeface="Poppins"/>
              </a:rPr>
              <a:t>findest du viele Seiten, auf denen du selbst etwas ausprobieren, malen oder ankreuzen kannst.“</a:t>
            </a:r>
          </a:p>
        </p:txBody>
      </p:sp>
      <p:sp>
        <p:nvSpPr>
          <p:cNvPr id="27" name="TextBox 27"/>
          <p:cNvSpPr txBox="1"/>
          <p:nvPr/>
        </p:nvSpPr>
        <p:spPr>
          <a:xfrm>
            <a:off x="834765" y="10306663"/>
            <a:ext cx="6351258"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Mitmachheft | Version 1.3                                                                                Lizenz: CC BY-SA 4.0 ISB (München)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3094" y="37411"/>
            <a:ext cx="7865094" cy="10552996"/>
            <a:chOff x="0" y="0"/>
            <a:chExt cx="10486792" cy="14070662"/>
          </a:xfrm>
        </p:grpSpPr>
        <p:grpSp>
          <p:nvGrpSpPr>
            <p:cNvPr id="3" name="Group 3"/>
            <p:cNvGrpSpPr/>
            <p:nvPr/>
          </p:nvGrpSpPr>
          <p:grpSpPr>
            <a:xfrm>
              <a:off x="1236430" y="10453256"/>
              <a:ext cx="8495737" cy="2592826"/>
              <a:chOff x="0" y="0"/>
              <a:chExt cx="2283510" cy="696908"/>
            </a:xfrm>
          </p:grpSpPr>
          <p:sp>
            <p:nvSpPr>
              <p:cNvPr id="4" name="Freeform 4"/>
              <p:cNvSpPr/>
              <p:nvPr/>
            </p:nvSpPr>
            <p:spPr>
              <a:xfrm>
                <a:off x="0" y="0"/>
                <a:ext cx="2283510" cy="696908"/>
              </a:xfrm>
              <a:custGeom>
                <a:avLst/>
                <a:gdLst/>
                <a:ahLst/>
                <a:cxnLst/>
                <a:rect l="l" t="t" r="r" b="b"/>
                <a:pathLst>
                  <a:path w="2283510" h="696908">
                    <a:moveTo>
                      <a:pt x="24301" y="0"/>
                    </a:moveTo>
                    <a:lnTo>
                      <a:pt x="2259210" y="0"/>
                    </a:lnTo>
                    <a:cubicBezTo>
                      <a:pt x="2272630" y="0"/>
                      <a:pt x="2283510" y="10880"/>
                      <a:pt x="2283510" y="24301"/>
                    </a:cubicBezTo>
                    <a:lnTo>
                      <a:pt x="2283510" y="672607"/>
                    </a:lnTo>
                    <a:cubicBezTo>
                      <a:pt x="2283510" y="686028"/>
                      <a:pt x="2272630" y="696908"/>
                      <a:pt x="2259210" y="696908"/>
                    </a:cubicBezTo>
                    <a:lnTo>
                      <a:pt x="24301" y="696908"/>
                    </a:lnTo>
                    <a:cubicBezTo>
                      <a:pt x="10880" y="696908"/>
                      <a:pt x="0" y="686028"/>
                      <a:pt x="0" y="672607"/>
                    </a:cubicBezTo>
                    <a:lnTo>
                      <a:pt x="0" y="24301"/>
                    </a:lnTo>
                    <a:cubicBezTo>
                      <a:pt x="0" y="10880"/>
                      <a:pt x="10880" y="0"/>
                      <a:pt x="24301"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 name="TextBox 5"/>
              <p:cNvSpPr txBox="1"/>
              <p:nvPr/>
            </p:nvSpPr>
            <p:spPr>
              <a:xfrm>
                <a:off x="0" y="-38100"/>
                <a:ext cx="2283510" cy="735008"/>
              </a:xfrm>
              <a:prstGeom prst="rect">
                <a:avLst/>
              </a:prstGeom>
            </p:spPr>
            <p:txBody>
              <a:bodyPr lIns="50800" tIns="50800" rIns="50800" bIns="50800" rtlCol="0" anchor="ctr"/>
              <a:lstStyle/>
              <a:p>
                <a:pPr algn="ctr">
                  <a:lnSpc>
                    <a:spcPts val="1820"/>
                  </a:lnSpc>
                </a:pPr>
                <a:endParaRPr/>
              </a:p>
            </p:txBody>
          </p:sp>
        </p:grpSp>
        <p:grpSp>
          <p:nvGrpSpPr>
            <p:cNvPr id="6" name="Group 6"/>
            <p:cNvGrpSpPr/>
            <p:nvPr/>
          </p:nvGrpSpPr>
          <p:grpSpPr>
            <a:xfrm>
              <a:off x="1113521" y="2177945"/>
              <a:ext cx="9042784" cy="11020173"/>
              <a:chOff x="0" y="0"/>
              <a:chExt cx="2430547" cy="2962036"/>
            </a:xfrm>
          </p:grpSpPr>
          <p:sp>
            <p:nvSpPr>
              <p:cNvPr id="7" name="Freeform 7"/>
              <p:cNvSpPr/>
              <p:nvPr/>
            </p:nvSpPr>
            <p:spPr>
              <a:xfrm>
                <a:off x="0" y="0"/>
                <a:ext cx="2430547" cy="2962036"/>
              </a:xfrm>
              <a:custGeom>
                <a:avLst/>
                <a:gdLst/>
                <a:ahLst/>
                <a:cxnLst/>
                <a:rect l="l" t="t" r="r" b="b"/>
                <a:pathLst>
                  <a:path w="2430547" h="2962036">
                    <a:moveTo>
                      <a:pt x="22830" y="0"/>
                    </a:moveTo>
                    <a:lnTo>
                      <a:pt x="2407717" y="0"/>
                    </a:lnTo>
                    <a:cubicBezTo>
                      <a:pt x="2420326" y="0"/>
                      <a:pt x="2430547" y="10222"/>
                      <a:pt x="2430547" y="22830"/>
                    </a:cubicBezTo>
                    <a:lnTo>
                      <a:pt x="2430547" y="2939206"/>
                    </a:lnTo>
                    <a:cubicBezTo>
                      <a:pt x="2430547" y="2951815"/>
                      <a:pt x="2420326" y="2962036"/>
                      <a:pt x="2407717" y="2962036"/>
                    </a:cubicBezTo>
                    <a:lnTo>
                      <a:pt x="22830" y="2962036"/>
                    </a:lnTo>
                    <a:cubicBezTo>
                      <a:pt x="10222" y="2962036"/>
                      <a:pt x="0" y="2951815"/>
                      <a:pt x="0" y="2939206"/>
                    </a:cubicBezTo>
                    <a:lnTo>
                      <a:pt x="0" y="22830"/>
                    </a:lnTo>
                    <a:cubicBezTo>
                      <a:pt x="0" y="10222"/>
                      <a:pt x="10222" y="0"/>
                      <a:pt x="22830" y="0"/>
                    </a:cubicBezTo>
                    <a:close/>
                  </a:path>
                </a:pathLst>
              </a:custGeom>
              <a:solidFill>
                <a:srgbClr val="FFFFFF"/>
              </a:solidFill>
            </p:spPr>
            <p:txBody>
              <a:bodyPr/>
              <a:lstStyle/>
              <a:p>
                <a:endParaRPr lang="de-DE"/>
              </a:p>
            </p:txBody>
          </p:sp>
          <p:sp>
            <p:nvSpPr>
              <p:cNvPr id="8" name="TextBox 8"/>
              <p:cNvSpPr txBox="1"/>
              <p:nvPr/>
            </p:nvSpPr>
            <p:spPr>
              <a:xfrm>
                <a:off x="0" y="-28575"/>
                <a:ext cx="2430547" cy="2990611"/>
              </a:xfrm>
              <a:prstGeom prst="rect">
                <a:avLst/>
              </a:prstGeom>
            </p:spPr>
            <p:txBody>
              <a:bodyPr lIns="50800" tIns="50800" rIns="50800" bIns="50800" rtlCol="0" anchor="ctr"/>
              <a:lstStyle/>
              <a:p>
                <a:pPr algn="ctr">
                  <a:lnSpc>
                    <a:spcPts val="1679"/>
                  </a:lnSpc>
                </a:pPr>
                <a:endParaRPr/>
              </a:p>
            </p:txBody>
          </p:sp>
        </p:grpSp>
        <p:grpSp>
          <p:nvGrpSpPr>
            <p:cNvPr id="9" name="Group 9"/>
            <p:cNvGrpSpPr/>
            <p:nvPr/>
          </p:nvGrpSpPr>
          <p:grpSpPr>
            <a:xfrm>
              <a:off x="1113521" y="2177945"/>
              <a:ext cx="9042784" cy="268801"/>
              <a:chOff x="0" y="0"/>
              <a:chExt cx="2430547" cy="72249"/>
            </a:xfrm>
          </p:grpSpPr>
          <p:sp>
            <p:nvSpPr>
              <p:cNvPr id="10" name="Freeform 10"/>
              <p:cNvSpPr/>
              <p:nvPr/>
            </p:nvSpPr>
            <p:spPr>
              <a:xfrm>
                <a:off x="0" y="0"/>
                <a:ext cx="2430547" cy="72249"/>
              </a:xfrm>
              <a:custGeom>
                <a:avLst/>
                <a:gdLst/>
                <a:ahLst/>
                <a:cxnLst/>
                <a:rect l="l" t="t" r="r" b="b"/>
                <a:pathLst>
                  <a:path w="2430547" h="72249">
                    <a:moveTo>
                      <a:pt x="0" y="0"/>
                    </a:moveTo>
                    <a:lnTo>
                      <a:pt x="2430547" y="0"/>
                    </a:lnTo>
                    <a:lnTo>
                      <a:pt x="2430547" y="72249"/>
                    </a:lnTo>
                    <a:lnTo>
                      <a:pt x="0" y="72249"/>
                    </a:lnTo>
                    <a:close/>
                  </a:path>
                </a:pathLst>
              </a:custGeom>
              <a:solidFill>
                <a:srgbClr val="FFFFFF"/>
              </a:solidFill>
            </p:spPr>
            <p:txBody>
              <a:bodyPr/>
              <a:lstStyle/>
              <a:p>
                <a:endParaRPr lang="de-DE"/>
              </a:p>
            </p:txBody>
          </p:sp>
          <p:sp>
            <p:nvSpPr>
              <p:cNvPr id="11" name="TextBox 11"/>
              <p:cNvSpPr txBox="1"/>
              <p:nvPr/>
            </p:nvSpPr>
            <p:spPr>
              <a:xfrm>
                <a:off x="0" y="-28575"/>
                <a:ext cx="2430547" cy="100824"/>
              </a:xfrm>
              <a:prstGeom prst="rect">
                <a:avLst/>
              </a:prstGeom>
            </p:spPr>
            <p:txBody>
              <a:bodyPr lIns="50800" tIns="50800" rIns="50800" bIns="50800" rtlCol="0" anchor="ctr"/>
              <a:lstStyle/>
              <a:p>
                <a:pPr algn="ctr">
                  <a:lnSpc>
                    <a:spcPts val="1679"/>
                  </a:lnSpc>
                </a:pPr>
                <a:endParaRPr/>
              </a:p>
            </p:txBody>
          </p:sp>
        </p:grpSp>
        <p:grpSp>
          <p:nvGrpSpPr>
            <p:cNvPr id="12" name="Group 12"/>
            <p:cNvGrpSpPr/>
            <p:nvPr/>
          </p:nvGrpSpPr>
          <p:grpSpPr>
            <a:xfrm>
              <a:off x="1113521" y="388500"/>
              <a:ext cx="9140292" cy="12982766"/>
              <a:chOff x="0" y="0"/>
              <a:chExt cx="2456756" cy="3489548"/>
            </a:xfrm>
          </p:grpSpPr>
          <p:sp>
            <p:nvSpPr>
              <p:cNvPr id="13" name="Freeform 13"/>
              <p:cNvSpPr/>
              <p:nvPr/>
            </p:nvSpPr>
            <p:spPr>
              <a:xfrm>
                <a:off x="0" y="0"/>
                <a:ext cx="2456756" cy="3489548"/>
              </a:xfrm>
              <a:custGeom>
                <a:avLst/>
                <a:gdLst/>
                <a:ahLst/>
                <a:cxnLst/>
                <a:rect l="l" t="t" r="r" b="b"/>
                <a:pathLst>
                  <a:path w="2456756" h="3489548">
                    <a:moveTo>
                      <a:pt x="22587" y="0"/>
                    </a:moveTo>
                    <a:lnTo>
                      <a:pt x="2434169" y="0"/>
                    </a:lnTo>
                    <a:cubicBezTo>
                      <a:pt x="2440159" y="0"/>
                      <a:pt x="2445904" y="2380"/>
                      <a:pt x="2450140" y="6616"/>
                    </a:cubicBezTo>
                    <a:cubicBezTo>
                      <a:pt x="2454376" y="10851"/>
                      <a:pt x="2456756" y="16597"/>
                      <a:pt x="2456756" y="22587"/>
                    </a:cubicBezTo>
                    <a:lnTo>
                      <a:pt x="2456756" y="3466961"/>
                    </a:lnTo>
                    <a:cubicBezTo>
                      <a:pt x="2456756" y="3472951"/>
                      <a:pt x="2454376" y="3478697"/>
                      <a:pt x="2450140" y="3482932"/>
                    </a:cubicBezTo>
                    <a:cubicBezTo>
                      <a:pt x="2445904" y="3487168"/>
                      <a:pt x="2440159" y="3489548"/>
                      <a:pt x="2434169" y="3489548"/>
                    </a:cubicBezTo>
                    <a:lnTo>
                      <a:pt x="22587" y="3489548"/>
                    </a:lnTo>
                    <a:cubicBezTo>
                      <a:pt x="10113" y="3489548"/>
                      <a:pt x="0" y="3479435"/>
                      <a:pt x="0" y="3466961"/>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14" name="TextBox 14"/>
              <p:cNvSpPr txBox="1"/>
              <p:nvPr/>
            </p:nvSpPr>
            <p:spPr>
              <a:xfrm>
                <a:off x="0" y="-28575"/>
                <a:ext cx="2456756" cy="3518123"/>
              </a:xfrm>
              <a:prstGeom prst="rect">
                <a:avLst/>
              </a:prstGeom>
            </p:spPr>
            <p:txBody>
              <a:bodyPr lIns="50800" tIns="50800" rIns="50800" bIns="50800" rtlCol="0" anchor="ctr"/>
              <a:lstStyle/>
              <a:p>
                <a:pPr algn="ctr">
                  <a:lnSpc>
                    <a:spcPts val="1679"/>
                  </a:lnSpc>
                </a:pPr>
                <a:endParaRPr/>
              </a:p>
            </p:txBody>
          </p:sp>
        </p:grpSp>
        <p:grpSp>
          <p:nvGrpSpPr>
            <p:cNvPr id="15" name="Group 15"/>
            <p:cNvGrpSpPr/>
            <p:nvPr/>
          </p:nvGrpSpPr>
          <p:grpSpPr>
            <a:xfrm>
              <a:off x="1125961" y="402593"/>
              <a:ext cx="9120330" cy="2410552"/>
              <a:chOff x="0" y="0"/>
              <a:chExt cx="2451390" cy="647916"/>
            </a:xfrm>
          </p:grpSpPr>
          <p:sp>
            <p:nvSpPr>
              <p:cNvPr id="16" name="Freeform 16"/>
              <p:cNvSpPr/>
              <p:nvPr/>
            </p:nvSpPr>
            <p:spPr>
              <a:xfrm>
                <a:off x="0" y="0"/>
                <a:ext cx="2451390" cy="647915"/>
              </a:xfrm>
              <a:custGeom>
                <a:avLst/>
                <a:gdLst/>
                <a:ahLst/>
                <a:cxnLst/>
                <a:rect l="l" t="t" r="r" b="b"/>
                <a:pathLst>
                  <a:path w="2451390" h="647915">
                    <a:moveTo>
                      <a:pt x="22636" y="0"/>
                    </a:moveTo>
                    <a:lnTo>
                      <a:pt x="2428754" y="0"/>
                    </a:lnTo>
                    <a:cubicBezTo>
                      <a:pt x="2434757" y="0"/>
                      <a:pt x="2440515" y="2385"/>
                      <a:pt x="2444760" y="6630"/>
                    </a:cubicBezTo>
                    <a:cubicBezTo>
                      <a:pt x="2449005" y="10875"/>
                      <a:pt x="2451390" y="16633"/>
                      <a:pt x="2451390" y="22636"/>
                    </a:cubicBezTo>
                    <a:lnTo>
                      <a:pt x="2451390" y="625279"/>
                    </a:lnTo>
                    <a:cubicBezTo>
                      <a:pt x="2451390" y="637781"/>
                      <a:pt x="2441256" y="647915"/>
                      <a:pt x="2428754" y="647915"/>
                    </a:cubicBezTo>
                    <a:lnTo>
                      <a:pt x="22636" y="647915"/>
                    </a:lnTo>
                    <a:cubicBezTo>
                      <a:pt x="10135" y="647915"/>
                      <a:pt x="0" y="637781"/>
                      <a:pt x="0" y="625279"/>
                    </a:cubicBezTo>
                    <a:lnTo>
                      <a:pt x="0" y="22636"/>
                    </a:lnTo>
                    <a:cubicBezTo>
                      <a:pt x="0" y="10135"/>
                      <a:pt x="10135" y="0"/>
                      <a:pt x="2263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7" name="TextBox 17"/>
              <p:cNvSpPr txBox="1"/>
              <p:nvPr/>
            </p:nvSpPr>
            <p:spPr>
              <a:xfrm>
                <a:off x="0" y="-28575"/>
                <a:ext cx="2451390" cy="676491"/>
              </a:xfrm>
              <a:prstGeom prst="rect">
                <a:avLst/>
              </a:prstGeom>
            </p:spPr>
            <p:txBody>
              <a:bodyPr lIns="50800" tIns="50800" rIns="50800" bIns="50800" rtlCol="0" anchor="ctr"/>
              <a:lstStyle/>
              <a:p>
                <a:pPr algn="ctr">
                  <a:lnSpc>
                    <a:spcPts val="1680"/>
                  </a:lnSpc>
                </a:pPr>
                <a:endParaRPr/>
              </a:p>
            </p:txBody>
          </p:sp>
        </p:grpSp>
        <p:grpSp>
          <p:nvGrpSpPr>
            <p:cNvPr id="18" name="Group 18"/>
            <p:cNvGrpSpPr/>
            <p:nvPr/>
          </p:nvGrpSpPr>
          <p:grpSpPr>
            <a:xfrm>
              <a:off x="1123894" y="2517719"/>
              <a:ext cx="9117469" cy="448729"/>
              <a:chOff x="0" y="0"/>
              <a:chExt cx="2450621" cy="120611"/>
            </a:xfrm>
          </p:grpSpPr>
          <p:sp>
            <p:nvSpPr>
              <p:cNvPr id="19" name="Freeform 19"/>
              <p:cNvSpPr/>
              <p:nvPr/>
            </p:nvSpPr>
            <p:spPr>
              <a:xfrm>
                <a:off x="0" y="0"/>
                <a:ext cx="2450621" cy="120611"/>
              </a:xfrm>
              <a:custGeom>
                <a:avLst/>
                <a:gdLst/>
                <a:ahLst/>
                <a:cxnLst/>
                <a:rect l="l" t="t" r="r" b="b"/>
                <a:pathLst>
                  <a:path w="2450621" h="120611">
                    <a:moveTo>
                      <a:pt x="0" y="0"/>
                    </a:moveTo>
                    <a:lnTo>
                      <a:pt x="2450621" y="0"/>
                    </a:lnTo>
                    <a:lnTo>
                      <a:pt x="2450621" y="120611"/>
                    </a:lnTo>
                    <a:lnTo>
                      <a:pt x="0" y="120611"/>
                    </a:lnTo>
                    <a:close/>
                  </a:path>
                </a:pathLst>
              </a:custGeom>
              <a:solidFill>
                <a:srgbClr val="FFFFFF"/>
              </a:solidFill>
            </p:spPr>
            <p:txBody>
              <a:bodyPr/>
              <a:lstStyle/>
              <a:p>
                <a:endParaRPr lang="de-DE"/>
              </a:p>
            </p:txBody>
          </p:sp>
          <p:sp>
            <p:nvSpPr>
              <p:cNvPr id="20" name="TextBox 20"/>
              <p:cNvSpPr txBox="1"/>
              <p:nvPr/>
            </p:nvSpPr>
            <p:spPr>
              <a:xfrm>
                <a:off x="0" y="-28575"/>
                <a:ext cx="2450621" cy="149186"/>
              </a:xfrm>
              <a:prstGeom prst="rect">
                <a:avLst/>
              </a:prstGeom>
            </p:spPr>
            <p:txBody>
              <a:bodyPr lIns="50800" tIns="50800" rIns="50800" bIns="50800" rtlCol="0" anchor="ctr"/>
              <a:lstStyle/>
              <a:p>
                <a:pPr algn="ctr">
                  <a:lnSpc>
                    <a:spcPts val="1680"/>
                  </a:lnSpc>
                </a:pPr>
                <a:endParaRPr/>
              </a:p>
            </p:txBody>
          </p:sp>
        </p:grpSp>
        <p:sp>
          <p:nvSpPr>
            <p:cNvPr id="21" name="TextBox 21"/>
            <p:cNvSpPr txBox="1"/>
            <p:nvPr/>
          </p:nvSpPr>
          <p:spPr>
            <a:xfrm>
              <a:off x="2059963" y="4011157"/>
              <a:ext cx="7563750"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22" name="TextBox 22"/>
            <p:cNvSpPr txBox="1"/>
            <p:nvPr/>
          </p:nvSpPr>
          <p:spPr>
            <a:xfrm>
              <a:off x="1671800" y="4505926"/>
              <a:ext cx="8173345" cy="3346873"/>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1.  Öffne eine App.</a:t>
              </a:r>
            </a:p>
            <a:p>
              <a:pPr algn="l">
                <a:lnSpc>
                  <a:spcPts val="1820"/>
                </a:lnSpc>
              </a:pPr>
              <a:r>
                <a:rPr lang="en-US" sz="1300">
                  <a:solidFill>
                    <a:srgbClr val="000000"/>
                  </a:solidFill>
                  <a:latin typeface="Poppins"/>
                  <a:ea typeface="Poppins"/>
                  <a:cs typeface="Poppins"/>
                  <a:sym typeface="Poppins"/>
                </a:rPr>
                <a:t>2. Wische vom unteren Bildschirmrand langsam</a:t>
              </a:r>
            </a:p>
            <a:p>
              <a:pPr algn="l">
                <a:lnSpc>
                  <a:spcPts val="1820"/>
                </a:lnSpc>
              </a:pPr>
              <a:r>
                <a:rPr lang="en-US" sz="1300">
                  <a:solidFill>
                    <a:srgbClr val="000000"/>
                  </a:solidFill>
                  <a:latin typeface="Poppins"/>
                  <a:ea typeface="Poppins"/>
                  <a:cs typeface="Poppins"/>
                  <a:sym typeface="Poppins"/>
                </a:rPr>
                <a:t>    nach oben, bis du unten eine Leiste mit </a:t>
              </a:r>
            </a:p>
            <a:p>
              <a:pPr algn="l">
                <a:lnSpc>
                  <a:spcPts val="1820"/>
                </a:lnSpc>
              </a:pPr>
              <a:r>
                <a:rPr lang="en-US" sz="1300">
                  <a:solidFill>
                    <a:srgbClr val="000000"/>
                  </a:solidFill>
                  <a:latin typeface="Poppins"/>
                  <a:ea typeface="Poppins"/>
                  <a:cs typeface="Poppins"/>
                  <a:sym typeface="Poppins"/>
                </a:rPr>
                <a:t>    verschiedenen Apps siehst.</a:t>
              </a:r>
            </a:p>
            <a:p>
              <a:pPr algn="l">
                <a:lnSpc>
                  <a:spcPts val="1820"/>
                </a:lnSpc>
              </a:pPr>
              <a:r>
                <a:rPr lang="en-US" sz="1300">
                  <a:solidFill>
                    <a:srgbClr val="000000"/>
                  </a:solidFill>
                  <a:latin typeface="Poppins"/>
                  <a:ea typeface="Poppins"/>
                  <a:cs typeface="Poppins"/>
                  <a:sym typeface="Poppins"/>
                </a:rPr>
                <a:t>3. Berühre eine App aus der Leiste mit dem Finger, </a:t>
              </a:r>
            </a:p>
            <a:p>
              <a:pPr algn="l">
                <a:lnSpc>
                  <a:spcPts val="1820"/>
                </a:lnSpc>
              </a:pPr>
              <a:r>
                <a:rPr lang="en-US" sz="1300">
                  <a:solidFill>
                    <a:srgbClr val="000000"/>
                  </a:solidFill>
                  <a:latin typeface="Poppins"/>
                  <a:ea typeface="Poppins"/>
                  <a:cs typeface="Poppins"/>
                  <a:sym typeface="Poppins"/>
                </a:rPr>
                <a:t>    halte die App fest und ziehe sie an den linken oder </a:t>
              </a:r>
            </a:p>
            <a:p>
              <a:pPr algn="l">
                <a:lnSpc>
                  <a:spcPts val="1820"/>
                </a:lnSpc>
              </a:pPr>
              <a:r>
                <a:rPr lang="en-US" sz="1300">
                  <a:solidFill>
                    <a:srgbClr val="000000"/>
                  </a:solidFill>
                  <a:latin typeface="Poppins"/>
                  <a:ea typeface="Poppins"/>
                  <a:cs typeface="Poppins"/>
                  <a:sym typeface="Poppins"/>
                </a:rPr>
                <a:t>    rechten Rand.</a:t>
              </a:r>
            </a:p>
            <a:p>
              <a:pPr algn="l">
                <a:lnSpc>
                  <a:spcPts val="1820"/>
                </a:lnSpc>
              </a:pPr>
              <a:r>
                <a:rPr lang="en-US" sz="1300">
                  <a:solidFill>
                    <a:srgbClr val="000000"/>
                  </a:solidFill>
                  <a:latin typeface="Poppins"/>
                  <a:ea typeface="Poppins"/>
                  <a:cs typeface="Poppins"/>
                  <a:sym typeface="Poppins"/>
                </a:rPr>
                <a:t>4. Jetzt haben sich zwei Apps nebeneinander geöffnet </a:t>
              </a:r>
            </a:p>
            <a:p>
              <a:pPr algn="l">
                <a:lnSpc>
                  <a:spcPts val="1820"/>
                </a:lnSpc>
                <a:spcBef>
                  <a:spcPct val="0"/>
                </a:spcBef>
              </a:pPr>
              <a:r>
                <a:rPr lang="en-US" sz="1300">
                  <a:solidFill>
                    <a:srgbClr val="000000"/>
                  </a:solidFill>
                  <a:latin typeface="Poppins"/>
                  <a:ea typeface="Poppins"/>
                  <a:cs typeface="Poppins"/>
                  <a:sym typeface="Poppins"/>
                </a:rPr>
                <a:t>    und du kannst mit beiden gleichzeitig arbeiten.</a:t>
              </a:r>
            </a:p>
            <a:p>
              <a:pPr algn="l">
                <a:lnSpc>
                  <a:spcPts val="1820"/>
                </a:lnSpc>
                <a:spcBef>
                  <a:spcPct val="0"/>
                </a:spcBef>
              </a:pPr>
              <a:endParaRPr lang="en-US" sz="1300">
                <a:solidFill>
                  <a:srgbClr val="000000"/>
                </a:solidFill>
                <a:latin typeface="Poppins"/>
                <a:ea typeface="Poppins"/>
                <a:cs typeface="Poppins"/>
                <a:sym typeface="Poppins"/>
              </a:endParaRPr>
            </a:p>
            <a:p>
              <a:pPr algn="l">
                <a:lnSpc>
                  <a:spcPts val="1820"/>
                </a:lnSpc>
                <a:spcBef>
                  <a:spcPct val="0"/>
                </a:spcBef>
              </a:pPr>
              <a:endParaRPr lang="en-US" sz="1300">
                <a:solidFill>
                  <a:srgbClr val="000000"/>
                </a:solidFill>
                <a:latin typeface="Poppins"/>
                <a:ea typeface="Poppins"/>
                <a:cs typeface="Poppins"/>
                <a:sym typeface="Poppins"/>
              </a:endParaRPr>
            </a:p>
          </p:txBody>
        </p:sp>
        <p:sp>
          <p:nvSpPr>
            <p:cNvPr id="23" name="TextBox 23"/>
            <p:cNvSpPr txBox="1"/>
            <p:nvPr/>
          </p:nvSpPr>
          <p:spPr>
            <a:xfrm>
              <a:off x="1662825" y="592995"/>
              <a:ext cx="5562651" cy="17240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Splitscreen - </a:t>
              </a:r>
            </a:p>
            <a:p>
              <a:pPr algn="l">
                <a:lnSpc>
                  <a:spcPts val="3415"/>
                </a:lnSpc>
              </a:pPr>
              <a:r>
                <a:rPr lang="en-US" sz="2799">
                  <a:solidFill>
                    <a:srgbClr val="FFFFFF"/>
                  </a:solidFill>
                  <a:latin typeface="Lexend Deca Medium"/>
                  <a:ea typeface="Lexend Deca Medium"/>
                  <a:cs typeface="Lexend Deca Medium"/>
                  <a:sym typeface="Lexend Deca"/>
                </a:rPr>
                <a:t>zwei Apps auf </a:t>
              </a:r>
            </a:p>
            <a:p>
              <a:pPr algn="l">
                <a:lnSpc>
                  <a:spcPts val="3415"/>
                </a:lnSpc>
              </a:pPr>
              <a:r>
                <a:rPr lang="en-US" sz="2799">
                  <a:solidFill>
                    <a:srgbClr val="FFFFFF"/>
                  </a:solidFill>
                  <a:latin typeface="Lexend Deca Medium"/>
                  <a:ea typeface="Lexend Deca Medium"/>
                  <a:cs typeface="Lexend Deca Medium"/>
                  <a:sym typeface="Lexend Deca"/>
                </a:rPr>
                <a:t>einen Blick</a:t>
              </a:r>
            </a:p>
          </p:txBody>
        </p:sp>
        <p:sp>
          <p:nvSpPr>
            <p:cNvPr id="24" name="TextBox 24"/>
            <p:cNvSpPr txBox="1"/>
            <p:nvPr/>
          </p:nvSpPr>
          <p:spPr>
            <a:xfrm>
              <a:off x="1369702" y="3386378"/>
              <a:ext cx="6792516" cy="299720"/>
            </a:xfrm>
            <a:prstGeom prst="rect">
              <a:avLst/>
            </a:prstGeom>
          </p:spPr>
          <p:txBody>
            <a:bodyPr lIns="0" tIns="0" rIns="0" bIns="0" rtlCol="0" anchor="t">
              <a:spAutoFit/>
            </a:bodyPr>
            <a:lstStyle/>
            <a:p>
              <a:pPr algn="ctr">
                <a:lnSpc>
                  <a:spcPts val="1830"/>
                </a:lnSpc>
                <a:spcBef>
                  <a:spcPct val="0"/>
                </a:spcBef>
              </a:pPr>
              <a:r>
                <a:rPr lang="en-US" sz="1500">
                  <a:solidFill>
                    <a:srgbClr val="000000"/>
                  </a:solidFill>
                  <a:latin typeface="Lexend Deca Medium"/>
                  <a:ea typeface="Lexend Deca Medium"/>
                  <a:cs typeface="Lexend Deca Medium"/>
                  <a:sym typeface="Lexend Deca"/>
                </a:rPr>
                <a:t>Wie kannst du den Splitscreen verwenden?</a:t>
              </a:r>
            </a:p>
          </p:txBody>
        </p:sp>
        <p:sp>
          <p:nvSpPr>
            <p:cNvPr id="25" name="Freeform 25"/>
            <p:cNvSpPr/>
            <p:nvPr/>
          </p:nvSpPr>
          <p:spPr>
            <a:xfrm rot="594471">
              <a:off x="7390469" y="3737349"/>
              <a:ext cx="2576517" cy="2423896"/>
            </a:xfrm>
            <a:custGeom>
              <a:avLst/>
              <a:gdLst/>
              <a:ahLst/>
              <a:cxnLst/>
              <a:rect l="l" t="t" r="r" b="b"/>
              <a:pathLst>
                <a:path w="2576517" h="2423896">
                  <a:moveTo>
                    <a:pt x="0" y="0"/>
                  </a:moveTo>
                  <a:lnTo>
                    <a:pt x="2576517" y="0"/>
                  </a:lnTo>
                  <a:lnTo>
                    <a:pt x="2576517" y="2423896"/>
                  </a:lnTo>
                  <a:lnTo>
                    <a:pt x="0" y="2423896"/>
                  </a:lnTo>
                  <a:lnTo>
                    <a:pt x="0" y="0"/>
                  </a:lnTo>
                  <a:close/>
                </a:path>
              </a:pathLst>
            </a:custGeom>
            <a:blipFill>
              <a:blip r:embed="rId2"/>
              <a:stretch>
                <a:fillRect t="-2387" b="-2387"/>
              </a:stretch>
            </a:blipFill>
          </p:spPr>
          <p:txBody>
            <a:bodyPr/>
            <a:lstStyle/>
            <a:p>
              <a:endParaRPr lang="de-DE"/>
            </a:p>
          </p:txBody>
        </p:sp>
        <p:sp>
          <p:nvSpPr>
            <p:cNvPr id="26" name="TextBox 26"/>
            <p:cNvSpPr txBox="1"/>
            <p:nvPr/>
          </p:nvSpPr>
          <p:spPr>
            <a:xfrm rot="594471">
              <a:off x="7766171" y="4313404"/>
              <a:ext cx="1887950" cy="1356783"/>
            </a:xfrm>
            <a:prstGeom prst="rect">
              <a:avLst/>
            </a:prstGeom>
          </p:spPr>
          <p:txBody>
            <a:bodyPr lIns="0" tIns="0" rIns="0" bIns="0" rtlCol="0" anchor="t">
              <a:spAutoFit/>
            </a:bodyPr>
            <a:lstStyle/>
            <a:p>
              <a:pPr algn="ctr">
                <a:lnSpc>
                  <a:spcPts val="1399"/>
                </a:lnSpc>
                <a:spcBef>
                  <a:spcPct val="0"/>
                </a:spcBef>
              </a:pPr>
              <a:r>
                <a:rPr lang="en-US" sz="999" b="1">
                  <a:solidFill>
                    <a:srgbClr val="000000"/>
                  </a:solidFill>
                  <a:latin typeface="Poppins Bold"/>
                  <a:ea typeface="Poppins Bold"/>
                  <a:cs typeface="Poppins Bold"/>
                  <a:sym typeface="Poppins Bold"/>
                </a:rPr>
                <a:t>Split</a:t>
              </a:r>
              <a:r>
                <a:rPr lang="en-US" sz="999">
                  <a:solidFill>
                    <a:srgbClr val="000000"/>
                  </a:solidFill>
                  <a:latin typeface="Poppins"/>
                  <a:ea typeface="Poppins"/>
                  <a:cs typeface="Poppins"/>
                  <a:sym typeface="Poppins"/>
                </a:rPr>
                <a:t> heißt teilen und </a:t>
              </a:r>
              <a:r>
                <a:rPr lang="en-US" sz="999" b="1">
                  <a:solidFill>
                    <a:srgbClr val="000000"/>
                  </a:solidFill>
                  <a:latin typeface="Poppins Bold"/>
                  <a:ea typeface="Poppins Bold"/>
                  <a:cs typeface="Poppins Bold"/>
                  <a:sym typeface="Poppins Bold"/>
                </a:rPr>
                <a:t>screen</a:t>
              </a:r>
              <a:r>
                <a:rPr lang="en-US" sz="999">
                  <a:solidFill>
                    <a:srgbClr val="000000"/>
                  </a:solidFill>
                  <a:latin typeface="Poppins"/>
                  <a:ea typeface="Poppins"/>
                  <a:cs typeface="Poppins"/>
                  <a:sym typeface="Poppins"/>
                </a:rPr>
                <a:t> bedeutet Bildschirm (englisch). </a:t>
              </a:r>
              <a:r>
                <a:rPr lang="en-US" sz="999" b="1">
                  <a:solidFill>
                    <a:srgbClr val="000000"/>
                  </a:solidFill>
                  <a:latin typeface="Poppins Bold"/>
                  <a:ea typeface="Poppins Bold"/>
                  <a:cs typeface="Poppins Bold"/>
                  <a:sym typeface="Poppins Bold"/>
                </a:rPr>
                <a:t>Splitscreen</a:t>
              </a:r>
              <a:r>
                <a:rPr lang="en-US" sz="999">
                  <a:solidFill>
                    <a:srgbClr val="000000"/>
                  </a:solidFill>
                  <a:latin typeface="Poppins"/>
                  <a:ea typeface="Poppins"/>
                  <a:cs typeface="Poppins"/>
                  <a:sym typeface="Poppins"/>
                </a:rPr>
                <a:t> bedeutet also geteilter Bildschirm.</a:t>
              </a:r>
            </a:p>
          </p:txBody>
        </p:sp>
        <p:sp>
          <p:nvSpPr>
            <p:cNvPr id="27" name="Freeform 27"/>
            <p:cNvSpPr/>
            <p:nvPr/>
          </p:nvSpPr>
          <p:spPr>
            <a:xfrm flipH="1">
              <a:off x="5353295" y="0"/>
              <a:ext cx="3555696" cy="3119678"/>
            </a:xfrm>
            <a:custGeom>
              <a:avLst/>
              <a:gdLst/>
              <a:ahLst/>
              <a:cxnLst/>
              <a:rect l="l" t="t" r="r" b="b"/>
              <a:pathLst>
                <a:path w="3555696" h="3119678">
                  <a:moveTo>
                    <a:pt x="3555696" y="0"/>
                  </a:moveTo>
                  <a:lnTo>
                    <a:pt x="0" y="0"/>
                  </a:lnTo>
                  <a:lnTo>
                    <a:pt x="0" y="3119678"/>
                  </a:lnTo>
                  <a:lnTo>
                    <a:pt x="3555696" y="3119678"/>
                  </a:lnTo>
                  <a:lnTo>
                    <a:pt x="355569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28" name="TextBox 28"/>
            <p:cNvSpPr txBox="1"/>
            <p:nvPr/>
          </p:nvSpPr>
          <p:spPr>
            <a:xfrm>
              <a:off x="6166852" y="275062"/>
              <a:ext cx="2070835" cy="1813983"/>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Oh Mann! Ich kriege das einfach nicht hin. Ich wollte etwas im Internet nachschauen und mir auf dem Tablet dazu Notizen machen, aber wie geht das gleichzeitig?</a:t>
              </a:r>
            </a:p>
          </p:txBody>
        </p:sp>
        <p:sp>
          <p:nvSpPr>
            <p:cNvPr id="29" name="Freeform 29"/>
            <p:cNvSpPr/>
            <p:nvPr/>
          </p:nvSpPr>
          <p:spPr>
            <a:xfrm>
              <a:off x="8210211" y="791149"/>
              <a:ext cx="2222032" cy="1949555"/>
            </a:xfrm>
            <a:custGeom>
              <a:avLst/>
              <a:gdLst/>
              <a:ahLst/>
              <a:cxnLst/>
              <a:rect l="l" t="t" r="r" b="b"/>
              <a:pathLst>
                <a:path w="2222032" h="1949555">
                  <a:moveTo>
                    <a:pt x="0" y="0"/>
                  </a:moveTo>
                  <a:lnTo>
                    <a:pt x="2222032" y="0"/>
                  </a:lnTo>
                  <a:lnTo>
                    <a:pt x="2222032" y="1949555"/>
                  </a:lnTo>
                  <a:lnTo>
                    <a:pt x="0" y="194955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grpSp>
          <p:nvGrpSpPr>
            <p:cNvPr id="30" name="Group 30"/>
            <p:cNvGrpSpPr/>
            <p:nvPr/>
          </p:nvGrpSpPr>
          <p:grpSpPr>
            <a:xfrm>
              <a:off x="5468154" y="7708553"/>
              <a:ext cx="333519" cy="288492"/>
              <a:chOff x="0" y="0"/>
              <a:chExt cx="88337" cy="76411"/>
            </a:xfrm>
          </p:grpSpPr>
          <p:sp>
            <p:nvSpPr>
              <p:cNvPr id="31" name="Freeform 31"/>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32" name="TextBox 32"/>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33" name="Freeform 33"/>
            <p:cNvSpPr/>
            <p:nvPr/>
          </p:nvSpPr>
          <p:spPr>
            <a:xfrm>
              <a:off x="1540492" y="7596733"/>
              <a:ext cx="447384" cy="447384"/>
            </a:xfrm>
            <a:custGeom>
              <a:avLst/>
              <a:gdLst/>
              <a:ahLst/>
              <a:cxnLst/>
              <a:rect l="l" t="t" r="r" b="b"/>
              <a:pathLst>
                <a:path w="447384" h="447384">
                  <a:moveTo>
                    <a:pt x="0" y="0"/>
                  </a:moveTo>
                  <a:lnTo>
                    <a:pt x="447384" y="0"/>
                  </a:lnTo>
                  <a:lnTo>
                    <a:pt x="447384" y="447384"/>
                  </a:lnTo>
                  <a:lnTo>
                    <a:pt x="0" y="4473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34" name="TextBox 34"/>
            <p:cNvSpPr txBox="1"/>
            <p:nvPr/>
          </p:nvSpPr>
          <p:spPr>
            <a:xfrm>
              <a:off x="2205480" y="7657058"/>
              <a:ext cx="7659959"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35" name="TextBox 35"/>
            <p:cNvSpPr txBox="1"/>
            <p:nvPr/>
          </p:nvSpPr>
          <p:spPr>
            <a:xfrm>
              <a:off x="1683120" y="8082217"/>
              <a:ext cx="5966848" cy="1213273"/>
            </a:xfrm>
            <a:prstGeom prst="rect">
              <a:avLst/>
            </a:prstGeom>
          </p:spPr>
          <p:txBody>
            <a:bodyPr lIns="0" tIns="0" rIns="0" bIns="0" rtlCol="0" anchor="t">
              <a:spAutoFit/>
            </a:bodyPr>
            <a:lstStyle/>
            <a:p>
              <a:pPr algn="l">
                <a:lnSpc>
                  <a:spcPts val="1820"/>
                </a:lnSpc>
              </a:pPr>
              <a:endParaRPr/>
            </a:p>
            <a:p>
              <a:pPr algn="l">
                <a:lnSpc>
                  <a:spcPts val="1820"/>
                </a:lnSpc>
              </a:pPr>
              <a:r>
                <a:rPr lang="en-US" sz="1300">
                  <a:solidFill>
                    <a:srgbClr val="000000"/>
                  </a:solidFill>
                  <a:latin typeface="Poppins"/>
                  <a:ea typeface="Poppins"/>
                  <a:cs typeface="Poppins"/>
                  <a:sym typeface="Poppins"/>
                </a:rPr>
                <a:t>Öffne zwei Apps im Splitscreen.</a:t>
              </a:r>
            </a:p>
            <a:p>
              <a:pPr algn="l">
                <a:lnSpc>
                  <a:spcPts val="1820"/>
                </a:lnSpc>
              </a:pPr>
              <a:endParaRPr lang="en-US" sz="1300">
                <a:solidFill>
                  <a:srgbClr val="000000"/>
                </a:solidFill>
                <a:latin typeface="Poppins"/>
                <a:ea typeface="Poppins"/>
                <a:cs typeface="Poppins"/>
                <a:sym typeface="Poppins"/>
              </a:endParaRPr>
            </a:p>
            <a:p>
              <a:pPr algn="l">
                <a:lnSpc>
                  <a:spcPts val="1820"/>
                </a:lnSpc>
                <a:spcBef>
                  <a:spcPct val="0"/>
                </a:spcBef>
              </a:pPr>
              <a:r>
                <a:rPr lang="en-US" sz="1300">
                  <a:solidFill>
                    <a:srgbClr val="000000"/>
                  </a:solidFill>
                  <a:latin typeface="Poppins"/>
                  <a:ea typeface="Poppins"/>
                  <a:cs typeface="Poppins"/>
                  <a:sym typeface="Poppins"/>
                </a:rPr>
                <a:t>Mache einen Screenshot davon.</a:t>
              </a:r>
            </a:p>
          </p:txBody>
        </p:sp>
        <p:grpSp>
          <p:nvGrpSpPr>
            <p:cNvPr id="36" name="Group 36"/>
            <p:cNvGrpSpPr/>
            <p:nvPr/>
          </p:nvGrpSpPr>
          <p:grpSpPr>
            <a:xfrm>
              <a:off x="5478605" y="8901530"/>
              <a:ext cx="333519" cy="288492"/>
              <a:chOff x="0" y="0"/>
              <a:chExt cx="88337" cy="76411"/>
            </a:xfrm>
          </p:grpSpPr>
          <p:sp>
            <p:nvSpPr>
              <p:cNvPr id="37" name="Freeform 37"/>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38" name="TextBox 38"/>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grpSp>
          <p:nvGrpSpPr>
            <p:cNvPr id="39" name="Group 39"/>
            <p:cNvGrpSpPr/>
            <p:nvPr/>
          </p:nvGrpSpPr>
          <p:grpSpPr>
            <a:xfrm>
              <a:off x="5478605" y="8266693"/>
              <a:ext cx="333519" cy="288492"/>
              <a:chOff x="0" y="0"/>
              <a:chExt cx="88337" cy="76411"/>
            </a:xfrm>
          </p:grpSpPr>
          <p:sp>
            <p:nvSpPr>
              <p:cNvPr id="40" name="Freeform 40"/>
              <p:cNvSpPr/>
              <p:nvPr/>
            </p:nvSpPr>
            <p:spPr>
              <a:xfrm>
                <a:off x="0" y="0"/>
                <a:ext cx="88337" cy="76411"/>
              </a:xfrm>
              <a:custGeom>
                <a:avLst/>
                <a:gdLst/>
                <a:ahLst/>
                <a:cxnLst/>
                <a:rect l="l" t="t" r="r" b="b"/>
                <a:pathLst>
                  <a:path w="88337" h="76411">
                    <a:moveTo>
                      <a:pt x="0" y="0"/>
                    </a:moveTo>
                    <a:lnTo>
                      <a:pt x="88337" y="0"/>
                    </a:lnTo>
                    <a:lnTo>
                      <a:pt x="88337" y="76411"/>
                    </a:lnTo>
                    <a:lnTo>
                      <a:pt x="0" y="76411"/>
                    </a:lnTo>
                    <a:close/>
                  </a:path>
                </a:pathLst>
              </a:custGeom>
              <a:solidFill>
                <a:srgbClr val="000000">
                  <a:alpha val="0"/>
                </a:srgbClr>
              </a:solidFill>
              <a:ln w="9525" cap="sq">
                <a:solidFill>
                  <a:srgbClr val="000000"/>
                </a:solidFill>
                <a:prstDash val="solid"/>
                <a:miter/>
              </a:ln>
            </p:spPr>
            <p:txBody>
              <a:bodyPr/>
              <a:lstStyle/>
              <a:p>
                <a:endParaRPr lang="de-DE"/>
              </a:p>
            </p:txBody>
          </p:sp>
          <p:sp>
            <p:nvSpPr>
              <p:cNvPr id="41" name="TextBox 41"/>
              <p:cNvSpPr txBox="1"/>
              <p:nvPr/>
            </p:nvSpPr>
            <p:spPr>
              <a:xfrm>
                <a:off x="0" y="-47625"/>
                <a:ext cx="88337" cy="124036"/>
              </a:xfrm>
              <a:prstGeom prst="rect">
                <a:avLst/>
              </a:prstGeom>
            </p:spPr>
            <p:txBody>
              <a:bodyPr lIns="50800" tIns="50800" rIns="50800" bIns="50800" rtlCol="0" anchor="ctr"/>
              <a:lstStyle/>
              <a:p>
                <a:pPr algn="ctr">
                  <a:lnSpc>
                    <a:spcPts val="1959"/>
                  </a:lnSpc>
                </a:pPr>
                <a:endParaRPr/>
              </a:p>
            </p:txBody>
          </p:sp>
        </p:grpSp>
        <p:sp>
          <p:nvSpPr>
            <p:cNvPr id="42" name="Freeform 42"/>
            <p:cNvSpPr/>
            <p:nvPr/>
          </p:nvSpPr>
          <p:spPr>
            <a:xfrm>
              <a:off x="5523377" y="7749940"/>
              <a:ext cx="243975" cy="211953"/>
            </a:xfrm>
            <a:custGeom>
              <a:avLst/>
              <a:gdLst/>
              <a:ahLst/>
              <a:cxnLst/>
              <a:rect l="l" t="t" r="r" b="b"/>
              <a:pathLst>
                <a:path w="243975" h="211953">
                  <a:moveTo>
                    <a:pt x="0" y="0"/>
                  </a:moveTo>
                  <a:lnTo>
                    <a:pt x="243975" y="0"/>
                  </a:lnTo>
                  <a:lnTo>
                    <a:pt x="243975" y="211953"/>
                  </a:lnTo>
                  <a:lnTo>
                    <a:pt x="0" y="211953"/>
                  </a:lnTo>
                  <a:lnTo>
                    <a:pt x="0" y="0"/>
                  </a:lnTo>
                  <a:close/>
                </a:path>
              </a:pathLst>
            </a:custGeom>
            <a:blipFill>
              <a:blip r:embed="rId7"/>
              <a:stretch>
                <a:fillRect/>
              </a:stretch>
            </a:blipFill>
          </p:spPr>
          <p:txBody>
            <a:bodyPr/>
            <a:lstStyle/>
            <a:p>
              <a:endParaRPr lang="de-DE"/>
            </a:p>
          </p:txBody>
        </p:sp>
        <p:sp>
          <p:nvSpPr>
            <p:cNvPr id="43" name="Freeform 43"/>
            <p:cNvSpPr/>
            <p:nvPr/>
          </p:nvSpPr>
          <p:spPr>
            <a:xfrm>
              <a:off x="4993745" y="1638952"/>
              <a:ext cx="1173107" cy="1671226"/>
            </a:xfrm>
            <a:custGeom>
              <a:avLst/>
              <a:gdLst/>
              <a:ahLst/>
              <a:cxnLst/>
              <a:rect l="l" t="t" r="r" b="b"/>
              <a:pathLst>
                <a:path w="1173107" h="1671226">
                  <a:moveTo>
                    <a:pt x="0" y="0"/>
                  </a:moveTo>
                  <a:lnTo>
                    <a:pt x="1173107" y="0"/>
                  </a:lnTo>
                  <a:lnTo>
                    <a:pt x="1173107" y="1671226"/>
                  </a:lnTo>
                  <a:lnTo>
                    <a:pt x="0" y="1671226"/>
                  </a:lnTo>
                  <a:lnTo>
                    <a:pt x="0" y="0"/>
                  </a:lnTo>
                  <a:close/>
                </a:path>
              </a:pathLst>
            </a:custGeom>
            <a:blipFill>
              <a:blip r:embed="rId8"/>
              <a:stretch>
                <a:fillRect/>
              </a:stretch>
            </a:blipFill>
          </p:spPr>
          <p:txBody>
            <a:bodyPr/>
            <a:lstStyle/>
            <a:p>
              <a:endParaRPr lang="de-DE"/>
            </a:p>
          </p:txBody>
        </p:sp>
        <p:sp>
          <p:nvSpPr>
            <p:cNvPr id="44" name="Freeform 44"/>
            <p:cNvSpPr/>
            <p:nvPr/>
          </p:nvSpPr>
          <p:spPr>
            <a:xfrm>
              <a:off x="9351150" y="2135203"/>
              <a:ext cx="1135642" cy="1643132"/>
            </a:xfrm>
            <a:custGeom>
              <a:avLst/>
              <a:gdLst/>
              <a:ahLst/>
              <a:cxnLst/>
              <a:rect l="l" t="t" r="r" b="b"/>
              <a:pathLst>
                <a:path w="1135642" h="1643132">
                  <a:moveTo>
                    <a:pt x="0" y="0"/>
                  </a:moveTo>
                  <a:lnTo>
                    <a:pt x="1135642" y="0"/>
                  </a:lnTo>
                  <a:lnTo>
                    <a:pt x="1135642" y="1643131"/>
                  </a:lnTo>
                  <a:lnTo>
                    <a:pt x="0" y="1643131"/>
                  </a:lnTo>
                  <a:lnTo>
                    <a:pt x="0" y="0"/>
                  </a:lnTo>
                  <a:close/>
                </a:path>
              </a:pathLst>
            </a:custGeom>
            <a:blipFill>
              <a:blip r:embed="rId9"/>
              <a:stretch>
                <a:fillRect/>
              </a:stretch>
            </a:blipFill>
          </p:spPr>
          <p:txBody>
            <a:bodyPr/>
            <a:lstStyle/>
            <a:p>
              <a:endParaRPr lang="de-DE"/>
            </a:p>
          </p:txBody>
        </p:sp>
        <p:sp>
          <p:nvSpPr>
            <p:cNvPr id="45" name="Freeform 45"/>
            <p:cNvSpPr/>
            <p:nvPr/>
          </p:nvSpPr>
          <p:spPr>
            <a:xfrm>
              <a:off x="1599228" y="3981534"/>
              <a:ext cx="368354" cy="421194"/>
            </a:xfrm>
            <a:custGeom>
              <a:avLst/>
              <a:gdLst/>
              <a:ahLst/>
              <a:cxnLst/>
              <a:rect l="l" t="t" r="r" b="b"/>
              <a:pathLst>
                <a:path w="368354" h="421194">
                  <a:moveTo>
                    <a:pt x="0" y="0"/>
                  </a:moveTo>
                  <a:lnTo>
                    <a:pt x="368354" y="0"/>
                  </a:lnTo>
                  <a:lnTo>
                    <a:pt x="368354" y="421195"/>
                  </a:lnTo>
                  <a:lnTo>
                    <a:pt x="0" y="42119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46" name="Freeform 46"/>
            <p:cNvSpPr/>
            <p:nvPr/>
          </p:nvSpPr>
          <p:spPr>
            <a:xfrm>
              <a:off x="1541308" y="3294141"/>
              <a:ext cx="484193" cy="484193"/>
            </a:xfrm>
            <a:custGeom>
              <a:avLst/>
              <a:gdLst/>
              <a:ahLst/>
              <a:cxnLst/>
              <a:rect l="l" t="t" r="r" b="b"/>
              <a:pathLst>
                <a:path w="484193" h="484193">
                  <a:moveTo>
                    <a:pt x="0" y="0"/>
                  </a:moveTo>
                  <a:lnTo>
                    <a:pt x="484194" y="0"/>
                  </a:lnTo>
                  <a:lnTo>
                    <a:pt x="484194" y="484193"/>
                  </a:lnTo>
                  <a:lnTo>
                    <a:pt x="0" y="4841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grpSp>
          <p:nvGrpSpPr>
            <p:cNvPr id="47" name="Group 47"/>
            <p:cNvGrpSpPr/>
            <p:nvPr/>
          </p:nvGrpSpPr>
          <p:grpSpPr>
            <a:xfrm>
              <a:off x="2081748" y="9714590"/>
              <a:ext cx="7670415" cy="2358915"/>
              <a:chOff x="0" y="0"/>
              <a:chExt cx="2031618" cy="624792"/>
            </a:xfrm>
          </p:grpSpPr>
          <p:sp>
            <p:nvSpPr>
              <p:cNvPr id="48" name="Freeform 48"/>
              <p:cNvSpPr/>
              <p:nvPr/>
            </p:nvSpPr>
            <p:spPr>
              <a:xfrm>
                <a:off x="0" y="0"/>
                <a:ext cx="2031618" cy="624792"/>
              </a:xfrm>
              <a:custGeom>
                <a:avLst/>
                <a:gdLst/>
                <a:ahLst/>
                <a:cxnLst/>
                <a:rect l="l" t="t" r="r" b="b"/>
                <a:pathLst>
                  <a:path w="2031618" h="624792">
                    <a:moveTo>
                      <a:pt x="26915" y="0"/>
                    </a:moveTo>
                    <a:lnTo>
                      <a:pt x="2004703" y="0"/>
                    </a:lnTo>
                    <a:cubicBezTo>
                      <a:pt x="2011841" y="0"/>
                      <a:pt x="2018687" y="2836"/>
                      <a:pt x="2023735" y="7883"/>
                    </a:cubicBezTo>
                    <a:cubicBezTo>
                      <a:pt x="2028782" y="12931"/>
                      <a:pt x="2031618" y="19777"/>
                      <a:pt x="2031618" y="26915"/>
                    </a:cubicBezTo>
                    <a:lnTo>
                      <a:pt x="2031618" y="597877"/>
                    </a:lnTo>
                    <a:cubicBezTo>
                      <a:pt x="2031618" y="612742"/>
                      <a:pt x="2019568" y="624792"/>
                      <a:pt x="2004703" y="624792"/>
                    </a:cubicBezTo>
                    <a:lnTo>
                      <a:pt x="26915" y="624792"/>
                    </a:lnTo>
                    <a:cubicBezTo>
                      <a:pt x="19777" y="624792"/>
                      <a:pt x="12931" y="621956"/>
                      <a:pt x="7883" y="616909"/>
                    </a:cubicBezTo>
                    <a:cubicBezTo>
                      <a:pt x="2836" y="611861"/>
                      <a:pt x="0" y="605015"/>
                      <a:pt x="0" y="597877"/>
                    </a:cubicBezTo>
                    <a:lnTo>
                      <a:pt x="0" y="26915"/>
                    </a:lnTo>
                    <a:cubicBezTo>
                      <a:pt x="0" y="12050"/>
                      <a:pt x="12050" y="0"/>
                      <a:pt x="26915" y="0"/>
                    </a:cubicBezTo>
                    <a:close/>
                  </a:path>
                </a:pathLst>
              </a:custGeom>
              <a:solidFill>
                <a:srgbClr val="FFFFFF"/>
              </a:solidFill>
              <a:ln cap="sq">
                <a:noFill/>
                <a:prstDash val="solid"/>
                <a:miter/>
              </a:ln>
            </p:spPr>
            <p:txBody>
              <a:bodyPr/>
              <a:lstStyle/>
              <a:p>
                <a:endParaRPr lang="de-DE"/>
              </a:p>
            </p:txBody>
          </p:sp>
          <p:sp>
            <p:nvSpPr>
              <p:cNvPr id="49" name="TextBox 49"/>
              <p:cNvSpPr txBox="1"/>
              <p:nvPr/>
            </p:nvSpPr>
            <p:spPr>
              <a:xfrm>
                <a:off x="0" y="-38100"/>
                <a:ext cx="2031618" cy="662892"/>
              </a:xfrm>
              <a:prstGeom prst="rect">
                <a:avLst/>
              </a:prstGeom>
            </p:spPr>
            <p:txBody>
              <a:bodyPr lIns="50800" tIns="50800" rIns="50800" bIns="50800" rtlCol="0" anchor="ctr"/>
              <a:lstStyle/>
              <a:p>
                <a:pPr algn="l">
                  <a:lnSpc>
                    <a:spcPts val="1819"/>
                  </a:lnSpc>
                </a:pPr>
                <a:r>
                  <a:rPr lang="en-US" sz="1299">
                    <a:solidFill>
                      <a:srgbClr val="000000"/>
                    </a:solidFill>
                    <a:latin typeface="Poppins"/>
                    <a:ea typeface="Poppins"/>
                    <a:cs typeface="Poppins"/>
                    <a:sym typeface="Poppins"/>
                  </a:rPr>
                  <a:t>Du kannst den Balken in der Mitte verschieben, um die Größe der Fenster zu ändern. Ziehst du die App nur ein bisschen rein?          </a:t>
                </a:r>
              </a:p>
              <a:p>
                <a:pPr algn="l">
                  <a:lnSpc>
                    <a:spcPts val="1819"/>
                  </a:lnSpc>
                </a:pPr>
                <a:r>
                  <a:rPr lang="en-US" sz="1299">
                    <a:solidFill>
                      <a:srgbClr val="000000"/>
                    </a:solidFill>
                    <a:latin typeface="Poppins"/>
                    <a:ea typeface="Poppins"/>
                    <a:cs typeface="Poppins"/>
                    <a:sym typeface="Poppins"/>
                  </a:rPr>
                  <a:t>                              Sie schwebt.</a:t>
                </a:r>
              </a:p>
              <a:p>
                <a:pPr algn="l">
                  <a:lnSpc>
                    <a:spcPts val="1819"/>
                  </a:lnSpc>
                </a:pPr>
                <a:r>
                  <a:rPr lang="en-US" sz="1299">
                    <a:solidFill>
                      <a:srgbClr val="000000"/>
                    </a:solidFill>
                    <a:latin typeface="Poppins"/>
                    <a:ea typeface="Poppins"/>
                    <a:cs typeface="Poppins"/>
                    <a:sym typeface="Poppins"/>
                  </a:rPr>
                  <a:t>Ziehst du sie ganz an den Rand?          </a:t>
                </a:r>
              </a:p>
              <a:p>
                <a:pPr algn="l">
                  <a:lnSpc>
                    <a:spcPts val="1819"/>
                  </a:lnSpc>
                </a:pPr>
                <a:r>
                  <a:rPr lang="en-US" sz="1299">
                    <a:solidFill>
                      <a:srgbClr val="000000"/>
                    </a:solidFill>
                    <a:latin typeface="Poppins"/>
                    <a:ea typeface="Poppins"/>
                    <a:cs typeface="Poppins"/>
                    <a:sym typeface="Poppins"/>
                  </a:rPr>
                  <a:t>                              Der Bildschirm teilt sich.</a:t>
                </a:r>
              </a:p>
              <a:p>
                <a:pPr algn="l">
                  <a:lnSpc>
                    <a:spcPts val="1819"/>
                  </a:lnSpc>
                </a:pPr>
                <a:endParaRPr lang="en-US" sz="1299">
                  <a:solidFill>
                    <a:srgbClr val="000000"/>
                  </a:solidFill>
                  <a:latin typeface="Poppins"/>
                  <a:ea typeface="Poppins"/>
                  <a:cs typeface="Poppins"/>
                  <a:sym typeface="Poppins"/>
                </a:endParaRPr>
              </a:p>
              <a:p>
                <a:pPr algn="l">
                  <a:lnSpc>
                    <a:spcPts val="1819"/>
                  </a:lnSpc>
                </a:pPr>
                <a:r>
                  <a:rPr lang="en-US" sz="1299" b="1">
                    <a:solidFill>
                      <a:srgbClr val="000000"/>
                    </a:solidFill>
                    <a:latin typeface="Poppins Bold"/>
                    <a:ea typeface="Poppins Bold"/>
                    <a:cs typeface="Poppins Bold"/>
                    <a:sym typeface="Poppins Bold"/>
                  </a:rPr>
                  <a:t>Aber:</a:t>
                </a:r>
                <a:r>
                  <a:rPr lang="en-US" sz="1299">
                    <a:solidFill>
                      <a:srgbClr val="000000"/>
                    </a:solidFill>
                    <a:latin typeface="Poppins"/>
                    <a:ea typeface="Poppins"/>
                    <a:cs typeface="Poppins"/>
                    <a:sym typeface="Poppins"/>
                  </a:rPr>
                  <a:t>    Manche Apps lassen keinen Splitscreen zu!</a:t>
                </a:r>
              </a:p>
            </p:txBody>
          </p:sp>
        </p:grpSp>
        <p:sp>
          <p:nvSpPr>
            <p:cNvPr id="50" name="AutoShape 50"/>
            <p:cNvSpPr/>
            <p:nvPr/>
          </p:nvSpPr>
          <p:spPr>
            <a:xfrm flipV="1">
              <a:off x="3397526" y="11205198"/>
              <a:ext cx="383527" cy="0"/>
            </a:xfrm>
            <a:prstGeom prst="line">
              <a:avLst/>
            </a:prstGeom>
            <a:ln w="50800" cap="flat">
              <a:solidFill>
                <a:srgbClr val="000000"/>
              </a:solidFill>
              <a:prstDash val="solid"/>
              <a:headEnd type="none" w="sm" len="sm"/>
              <a:tailEnd type="triangle" w="lg" len="med"/>
            </a:ln>
          </p:spPr>
          <p:txBody>
            <a:bodyPr/>
            <a:lstStyle/>
            <a:p>
              <a:endParaRPr lang="de-DE"/>
            </a:p>
          </p:txBody>
        </p:sp>
        <p:sp>
          <p:nvSpPr>
            <p:cNvPr id="51" name="AutoShape 51"/>
            <p:cNvSpPr/>
            <p:nvPr/>
          </p:nvSpPr>
          <p:spPr>
            <a:xfrm>
              <a:off x="3397526" y="10582898"/>
              <a:ext cx="383527" cy="0"/>
            </a:xfrm>
            <a:prstGeom prst="line">
              <a:avLst/>
            </a:prstGeom>
            <a:ln w="50800" cap="flat">
              <a:solidFill>
                <a:srgbClr val="000000"/>
              </a:solidFill>
              <a:prstDash val="solid"/>
              <a:headEnd type="none" w="sm" len="sm"/>
              <a:tailEnd type="triangle" w="lg" len="med"/>
            </a:ln>
          </p:spPr>
          <p:txBody>
            <a:bodyPr/>
            <a:lstStyle/>
            <a:p>
              <a:endParaRPr lang="de-DE"/>
            </a:p>
          </p:txBody>
        </p:sp>
        <p:sp>
          <p:nvSpPr>
            <p:cNvPr id="52" name="Freeform 52"/>
            <p:cNvSpPr/>
            <p:nvPr/>
          </p:nvSpPr>
          <p:spPr>
            <a:xfrm>
              <a:off x="1540492" y="9841590"/>
              <a:ext cx="505005" cy="448893"/>
            </a:xfrm>
            <a:custGeom>
              <a:avLst/>
              <a:gdLst/>
              <a:ahLst/>
              <a:cxnLst/>
              <a:rect l="l" t="t" r="r" b="b"/>
              <a:pathLst>
                <a:path w="505005" h="448893">
                  <a:moveTo>
                    <a:pt x="0" y="0"/>
                  </a:moveTo>
                  <a:lnTo>
                    <a:pt x="505005" y="0"/>
                  </a:lnTo>
                  <a:lnTo>
                    <a:pt x="505005" y="448894"/>
                  </a:lnTo>
                  <a:lnTo>
                    <a:pt x="0" y="44889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sp>
          <p:nvSpPr>
            <p:cNvPr id="53" name="Freeform 53"/>
            <p:cNvSpPr/>
            <p:nvPr/>
          </p:nvSpPr>
          <p:spPr>
            <a:xfrm>
              <a:off x="1046067" y="13574466"/>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6"/>
              <a:stretch>
                <a:fillRect/>
              </a:stretch>
            </a:blipFill>
          </p:spPr>
          <p:txBody>
            <a:bodyPr/>
            <a:lstStyle/>
            <a:p>
              <a:endParaRPr lang="de-DE"/>
            </a:p>
          </p:txBody>
        </p:sp>
        <p:sp>
          <p:nvSpPr>
            <p:cNvPr id="54" name="TextBox 54"/>
            <p:cNvSpPr txBox="1"/>
            <p:nvPr/>
          </p:nvSpPr>
          <p:spPr>
            <a:xfrm>
              <a:off x="1779971" y="13717221"/>
              <a:ext cx="4714163"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2.5 | Splitscreen</a:t>
              </a:r>
            </a:p>
          </p:txBody>
        </p:sp>
        <p:sp>
          <p:nvSpPr>
            <p:cNvPr id="55" name="TextBox 55"/>
            <p:cNvSpPr txBox="1"/>
            <p:nvPr/>
          </p:nvSpPr>
          <p:spPr>
            <a:xfrm>
              <a:off x="7649967" y="13536590"/>
              <a:ext cx="2501497" cy="362743"/>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 </a:t>
              </a:r>
            </a:p>
            <a:p>
              <a:pPr algn="r">
                <a:lnSpc>
                  <a:spcPts val="1120"/>
                </a:lnSpc>
              </a:pPr>
              <a:r>
                <a:rPr lang="en-US" sz="800">
                  <a:solidFill>
                    <a:srgbClr val="000000"/>
                  </a:solidFill>
                  <a:latin typeface="Poppins"/>
                  <a:ea typeface="Poppins"/>
                  <a:cs typeface="Poppins"/>
                  <a:sym typeface="Poppins"/>
                </a:rPr>
                <a:t>Lizenz: CC BY-SA 4.0 ISB (München)</a:t>
              </a:r>
            </a:p>
          </p:txBody>
        </p:sp>
        <p:sp>
          <p:nvSpPr>
            <p:cNvPr id="56" name="TextBox 56"/>
            <p:cNvSpPr txBox="1"/>
            <p:nvPr/>
          </p:nvSpPr>
          <p:spPr>
            <a:xfrm>
              <a:off x="8699678" y="960862"/>
              <a:ext cx="1165761" cy="11281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Das funktioniert ganz einfach mit dem Splitscreen.</a:t>
              </a:r>
            </a:p>
          </p:txBody>
        </p:sp>
        <p:grpSp>
          <p:nvGrpSpPr>
            <p:cNvPr id="57" name="Group 57"/>
            <p:cNvGrpSpPr/>
            <p:nvPr/>
          </p:nvGrpSpPr>
          <p:grpSpPr>
            <a:xfrm>
              <a:off x="1530819" y="12302105"/>
              <a:ext cx="4655126" cy="680213"/>
              <a:chOff x="0" y="0"/>
              <a:chExt cx="1251219" cy="182830"/>
            </a:xfrm>
          </p:grpSpPr>
          <p:sp>
            <p:nvSpPr>
              <p:cNvPr id="58" name="Freeform 58"/>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9" name="TextBox 59"/>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60" name="TextBox 60"/>
            <p:cNvSpPr txBox="1"/>
            <p:nvPr/>
          </p:nvSpPr>
          <p:spPr>
            <a:xfrm>
              <a:off x="0" y="12488807"/>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61" name="Freeform 61"/>
            <p:cNvSpPr/>
            <p:nvPr/>
          </p:nvSpPr>
          <p:spPr>
            <a:xfrm>
              <a:off x="1643128" y="12407249"/>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17"/>
              <a:stretch>
                <a:fillRect/>
              </a:stretch>
            </a:blipFill>
          </p:spPr>
          <p:txBody>
            <a:bodyPr/>
            <a:lstStyle/>
            <a:p>
              <a:endParaRPr lang="de-DE"/>
            </a:p>
          </p:txBody>
        </p:sp>
        <p:sp>
          <p:nvSpPr>
            <p:cNvPr id="62" name="Freeform 62"/>
            <p:cNvSpPr/>
            <p:nvPr/>
          </p:nvSpPr>
          <p:spPr>
            <a:xfrm>
              <a:off x="6955974" y="7483312"/>
              <a:ext cx="2812055" cy="1873531"/>
            </a:xfrm>
            <a:custGeom>
              <a:avLst/>
              <a:gdLst/>
              <a:ahLst/>
              <a:cxnLst/>
              <a:rect l="l" t="t" r="r" b="b"/>
              <a:pathLst>
                <a:path w="2812055" h="1873531">
                  <a:moveTo>
                    <a:pt x="0" y="0"/>
                  </a:moveTo>
                  <a:lnTo>
                    <a:pt x="2812055" y="0"/>
                  </a:lnTo>
                  <a:lnTo>
                    <a:pt x="2812055" y="1873532"/>
                  </a:lnTo>
                  <a:lnTo>
                    <a:pt x="0" y="1873532"/>
                  </a:lnTo>
                  <a:lnTo>
                    <a:pt x="0" y="0"/>
                  </a:lnTo>
                  <a:close/>
                </a:path>
              </a:pathLst>
            </a:custGeom>
            <a:blipFill>
              <a:blip r:embed="rId18"/>
              <a:stretch>
                <a:fillRect/>
              </a:stretch>
            </a:blipFill>
          </p:spPr>
          <p:txBody>
            <a:bodyPr/>
            <a:lstStyle/>
            <a:p>
              <a:endParaRPr lang="de-DE"/>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3369" y="380852"/>
            <a:ext cx="6782088" cy="9656123"/>
            <a:chOff x="0" y="0"/>
            <a:chExt cx="2430547" cy="3460536"/>
          </a:xfrm>
        </p:grpSpPr>
        <p:sp>
          <p:nvSpPr>
            <p:cNvPr id="3" name="Freeform 3"/>
            <p:cNvSpPr/>
            <p:nvPr/>
          </p:nvSpPr>
          <p:spPr>
            <a:xfrm>
              <a:off x="0" y="0"/>
              <a:ext cx="2430547" cy="3460536"/>
            </a:xfrm>
            <a:custGeom>
              <a:avLst/>
              <a:gdLst/>
              <a:ahLst/>
              <a:cxnLst/>
              <a:rect l="l" t="t" r="r" b="b"/>
              <a:pathLst>
                <a:path w="2430547" h="3460536">
                  <a:moveTo>
                    <a:pt x="22830" y="0"/>
                  </a:moveTo>
                  <a:lnTo>
                    <a:pt x="2407717" y="0"/>
                  </a:lnTo>
                  <a:cubicBezTo>
                    <a:pt x="2420326" y="0"/>
                    <a:pt x="2430547" y="10222"/>
                    <a:pt x="2430547" y="22830"/>
                  </a:cubicBezTo>
                  <a:lnTo>
                    <a:pt x="2430547" y="3437706"/>
                  </a:lnTo>
                  <a:cubicBezTo>
                    <a:pt x="2430547" y="3450315"/>
                    <a:pt x="2420326" y="3460536"/>
                    <a:pt x="2407717" y="3460536"/>
                  </a:cubicBezTo>
                  <a:lnTo>
                    <a:pt x="22830" y="3460536"/>
                  </a:lnTo>
                  <a:cubicBezTo>
                    <a:pt x="10222" y="3460536"/>
                    <a:pt x="0" y="3450315"/>
                    <a:pt x="0" y="3437706"/>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479586"/>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81033" y="380852"/>
            <a:ext cx="6764478" cy="1640031"/>
            <a:chOff x="0" y="0"/>
            <a:chExt cx="2424236" cy="587750"/>
          </a:xfrm>
        </p:grpSpPr>
        <p:sp>
          <p:nvSpPr>
            <p:cNvPr id="6" name="Freeform 6"/>
            <p:cNvSpPr/>
            <p:nvPr/>
          </p:nvSpPr>
          <p:spPr>
            <a:xfrm>
              <a:off x="0" y="0"/>
              <a:ext cx="2424236" cy="587750"/>
            </a:xfrm>
            <a:custGeom>
              <a:avLst/>
              <a:gdLst/>
              <a:ahLst/>
              <a:cxnLst/>
              <a:rect l="l" t="t" r="r" b="b"/>
              <a:pathLst>
                <a:path w="2424236" h="587750">
                  <a:moveTo>
                    <a:pt x="22890" y="0"/>
                  </a:moveTo>
                  <a:lnTo>
                    <a:pt x="2401346" y="0"/>
                  </a:lnTo>
                  <a:cubicBezTo>
                    <a:pt x="2407417" y="0"/>
                    <a:pt x="2413239" y="2412"/>
                    <a:pt x="2417532" y="6704"/>
                  </a:cubicBezTo>
                  <a:cubicBezTo>
                    <a:pt x="2421824" y="10997"/>
                    <a:pt x="2424236" y="16819"/>
                    <a:pt x="2424236" y="22890"/>
                  </a:cubicBezTo>
                  <a:lnTo>
                    <a:pt x="2424236" y="564860"/>
                  </a:lnTo>
                  <a:cubicBezTo>
                    <a:pt x="2424236" y="577502"/>
                    <a:pt x="2413988" y="587750"/>
                    <a:pt x="2401346" y="587750"/>
                  </a:cubicBezTo>
                  <a:lnTo>
                    <a:pt x="22890" y="587750"/>
                  </a:lnTo>
                  <a:cubicBezTo>
                    <a:pt x="16819" y="587750"/>
                    <a:pt x="10997" y="585339"/>
                    <a:pt x="6704" y="581046"/>
                  </a:cubicBezTo>
                  <a:cubicBezTo>
                    <a:pt x="2412" y="576753"/>
                    <a:pt x="0" y="570931"/>
                    <a:pt x="0" y="564860"/>
                  </a:cubicBezTo>
                  <a:lnTo>
                    <a:pt x="0" y="22890"/>
                  </a:lnTo>
                  <a:cubicBezTo>
                    <a:pt x="0" y="16819"/>
                    <a:pt x="2412" y="10997"/>
                    <a:pt x="6704" y="6704"/>
                  </a:cubicBezTo>
                  <a:cubicBezTo>
                    <a:pt x="10997" y="2412"/>
                    <a:pt x="16819" y="0"/>
                    <a:pt x="22890"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24236" cy="616325"/>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485156" y="1770657"/>
            <a:ext cx="6750408" cy="513773"/>
            <a:chOff x="0" y="0"/>
            <a:chExt cx="2419194" cy="184124"/>
          </a:xfrm>
        </p:grpSpPr>
        <p:sp>
          <p:nvSpPr>
            <p:cNvPr id="9" name="Freeform 9"/>
            <p:cNvSpPr/>
            <p:nvPr/>
          </p:nvSpPr>
          <p:spPr>
            <a:xfrm>
              <a:off x="0" y="0"/>
              <a:ext cx="2419194" cy="184124"/>
            </a:xfrm>
            <a:custGeom>
              <a:avLst/>
              <a:gdLst/>
              <a:ahLst/>
              <a:cxnLst/>
              <a:rect l="l" t="t" r="r" b="b"/>
              <a:pathLst>
                <a:path w="2419194" h="184124">
                  <a:moveTo>
                    <a:pt x="0" y="0"/>
                  </a:moveTo>
                  <a:lnTo>
                    <a:pt x="2419194" y="0"/>
                  </a:lnTo>
                  <a:lnTo>
                    <a:pt x="2419194" y="184124"/>
                  </a:lnTo>
                  <a:lnTo>
                    <a:pt x="0" y="184124"/>
                  </a:lnTo>
                  <a:close/>
                </a:path>
              </a:pathLst>
            </a:custGeom>
            <a:solidFill>
              <a:srgbClr val="FFFFFF"/>
            </a:solidFill>
          </p:spPr>
          <p:txBody>
            <a:bodyPr/>
            <a:lstStyle/>
            <a:p>
              <a:endParaRPr lang="de-DE"/>
            </a:p>
          </p:txBody>
        </p:sp>
        <p:sp>
          <p:nvSpPr>
            <p:cNvPr id="10" name="TextBox 10"/>
            <p:cNvSpPr txBox="1"/>
            <p:nvPr/>
          </p:nvSpPr>
          <p:spPr>
            <a:xfrm>
              <a:off x="0" y="-28575"/>
              <a:ext cx="2419194" cy="212699"/>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878165" y="620775"/>
            <a:ext cx="4161156"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Was ist das Kontrollzentrum?</a:t>
            </a:r>
          </a:p>
        </p:txBody>
      </p:sp>
      <p:sp>
        <p:nvSpPr>
          <p:cNvPr id="12" name="TextBox 12"/>
          <p:cNvSpPr txBox="1"/>
          <p:nvPr/>
        </p:nvSpPr>
        <p:spPr>
          <a:xfrm>
            <a:off x="845515" y="2483318"/>
            <a:ext cx="6092537" cy="1605280"/>
          </a:xfrm>
          <a:prstGeom prst="rect">
            <a:avLst/>
          </a:prstGeom>
        </p:spPr>
        <p:txBody>
          <a:bodyPr lIns="0" tIns="0" rIns="0" bIns="0" rtlCol="0" anchor="t">
            <a:spAutoFit/>
          </a:bodyPr>
          <a:lstStyle/>
          <a:p>
            <a:pPr algn="just">
              <a:lnSpc>
                <a:spcPts val="1819"/>
              </a:lnSpc>
            </a:pPr>
            <a:r>
              <a:rPr lang="en-US" sz="1299">
                <a:solidFill>
                  <a:srgbClr val="000000"/>
                </a:solidFill>
                <a:latin typeface="Poppins"/>
                <a:ea typeface="Poppins"/>
                <a:cs typeface="Poppins"/>
                <a:sym typeface="Poppins"/>
              </a:rPr>
              <a:t>Dein Tablet hat ein kleines Cockpit - wie bei einem Flugzeug oder einem Raumschiff. Damit bedienst du wichtige Tasten: Lautstärke, Helligkeit, WLAN und andere Funktionen. </a:t>
            </a:r>
          </a:p>
          <a:p>
            <a:pPr algn="just">
              <a:lnSpc>
                <a:spcPts val="1819"/>
              </a:lnSpc>
            </a:pPr>
            <a:r>
              <a:rPr lang="en-US" sz="1299">
                <a:solidFill>
                  <a:srgbClr val="000000"/>
                </a:solidFill>
                <a:latin typeface="Poppins"/>
                <a:ea typeface="Poppins"/>
                <a:cs typeface="Poppins"/>
                <a:sym typeface="Poppins"/>
              </a:rPr>
              <a:t>Von hier aus kannst du auch einstellen, ob du mit deinem Tablet Dateien, Fotos und Videos von anderen empfangen möchtest. </a:t>
            </a:r>
          </a:p>
          <a:p>
            <a:pPr algn="just">
              <a:lnSpc>
                <a:spcPts val="1819"/>
              </a:lnSpc>
              <a:spcBef>
                <a:spcPct val="0"/>
              </a:spcBef>
            </a:pPr>
            <a:endParaRPr lang="en-US" sz="1299">
              <a:solidFill>
                <a:srgbClr val="000000"/>
              </a:solidFill>
              <a:latin typeface="Poppins"/>
              <a:ea typeface="Poppins"/>
              <a:cs typeface="Poppins"/>
              <a:sym typeface="Poppins"/>
            </a:endParaRPr>
          </a:p>
          <a:p>
            <a:pPr algn="l">
              <a:lnSpc>
                <a:spcPts val="1819"/>
              </a:lnSpc>
              <a:spcBef>
                <a:spcPct val="0"/>
              </a:spcBef>
            </a:pPr>
            <a:endParaRPr lang="en-US" sz="1299">
              <a:solidFill>
                <a:srgbClr val="000000"/>
              </a:solidFill>
              <a:latin typeface="Poppins"/>
              <a:ea typeface="Poppins"/>
              <a:cs typeface="Poppins"/>
              <a:sym typeface="Poppins"/>
            </a:endParaRPr>
          </a:p>
        </p:txBody>
      </p:sp>
      <p:sp>
        <p:nvSpPr>
          <p:cNvPr id="13" name="TextBox 13"/>
          <p:cNvSpPr txBox="1"/>
          <p:nvPr/>
        </p:nvSpPr>
        <p:spPr>
          <a:xfrm>
            <a:off x="1169112" y="2112128"/>
            <a:ext cx="5611009" cy="2571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14" name="Freeform 14"/>
          <p:cNvSpPr/>
          <p:nvPr/>
        </p:nvSpPr>
        <p:spPr>
          <a:xfrm>
            <a:off x="728627" y="3947642"/>
            <a:ext cx="331882" cy="331882"/>
          </a:xfrm>
          <a:custGeom>
            <a:avLst/>
            <a:gdLst/>
            <a:ahLst/>
            <a:cxnLst/>
            <a:rect l="l" t="t" r="r" b="b"/>
            <a:pathLst>
              <a:path w="331882" h="331882">
                <a:moveTo>
                  <a:pt x="0" y="0"/>
                </a:moveTo>
                <a:lnTo>
                  <a:pt x="331883" y="0"/>
                </a:lnTo>
                <a:lnTo>
                  <a:pt x="331883" y="331882"/>
                </a:lnTo>
                <a:lnTo>
                  <a:pt x="0" y="3318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5" name="TextBox 15"/>
          <p:cNvSpPr txBox="1"/>
          <p:nvPr/>
        </p:nvSpPr>
        <p:spPr>
          <a:xfrm>
            <a:off x="1230817" y="3978083"/>
            <a:ext cx="5611009" cy="257175"/>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16" name="TextBox 16"/>
          <p:cNvSpPr txBox="1"/>
          <p:nvPr/>
        </p:nvSpPr>
        <p:spPr>
          <a:xfrm>
            <a:off x="670000" y="4356712"/>
            <a:ext cx="6063224" cy="690880"/>
          </a:xfrm>
          <a:prstGeom prst="rect">
            <a:avLst/>
          </a:prstGeom>
        </p:spPr>
        <p:txBody>
          <a:bodyPr lIns="0" tIns="0" rIns="0" bIns="0" rtlCol="0" anchor="t">
            <a:spAutoFit/>
          </a:bodyPr>
          <a:lstStyle/>
          <a:p>
            <a:pPr marL="280669" lvl="1" indent="-140335" algn="l">
              <a:lnSpc>
                <a:spcPts val="1819"/>
              </a:lnSpc>
              <a:buAutoNum type="arabicPeriod"/>
            </a:pPr>
            <a:r>
              <a:rPr lang="en-US" sz="1299">
                <a:solidFill>
                  <a:srgbClr val="000000"/>
                </a:solidFill>
                <a:latin typeface="Poppins"/>
                <a:ea typeface="Poppins"/>
                <a:cs typeface="Poppins"/>
                <a:sym typeface="Poppins"/>
              </a:rPr>
              <a:t> Wische vom Tabletrand oben rechts leicht nach unten. </a:t>
            </a:r>
          </a:p>
          <a:p>
            <a:pPr marL="280669" lvl="1" indent="-140335" algn="l">
              <a:lnSpc>
                <a:spcPts val="1819"/>
              </a:lnSpc>
              <a:spcBef>
                <a:spcPct val="0"/>
              </a:spcBef>
              <a:buAutoNum type="arabicPeriod"/>
            </a:pPr>
            <a:r>
              <a:rPr lang="en-US" sz="1299">
                <a:solidFill>
                  <a:srgbClr val="000000"/>
                </a:solidFill>
                <a:latin typeface="Poppins"/>
                <a:ea typeface="Poppins"/>
                <a:cs typeface="Poppins"/>
                <a:sym typeface="Poppins"/>
              </a:rPr>
              <a:t> Du bist nun der Pilot deines Tablets: Suche im Kontrollzentrum folgende Steuerknöpfe und probiere sie aus. </a:t>
            </a:r>
          </a:p>
        </p:txBody>
      </p:sp>
      <p:sp>
        <p:nvSpPr>
          <p:cNvPr id="17" name="Freeform 17"/>
          <p:cNvSpPr/>
          <p:nvPr/>
        </p:nvSpPr>
        <p:spPr>
          <a:xfrm>
            <a:off x="728627" y="8293585"/>
            <a:ext cx="1771038" cy="1720742"/>
          </a:xfrm>
          <a:custGeom>
            <a:avLst/>
            <a:gdLst/>
            <a:ahLst/>
            <a:cxnLst/>
            <a:rect l="l" t="t" r="r" b="b"/>
            <a:pathLst>
              <a:path w="1771038" h="1720742">
                <a:moveTo>
                  <a:pt x="0" y="0"/>
                </a:moveTo>
                <a:lnTo>
                  <a:pt x="1771038" y="0"/>
                </a:lnTo>
                <a:lnTo>
                  <a:pt x="1771038" y="1720742"/>
                </a:lnTo>
                <a:lnTo>
                  <a:pt x="0" y="1720742"/>
                </a:lnTo>
                <a:lnTo>
                  <a:pt x="0" y="0"/>
                </a:lnTo>
                <a:close/>
              </a:path>
            </a:pathLst>
          </a:custGeom>
          <a:blipFill>
            <a:blip r:embed="rId4"/>
            <a:stretch>
              <a:fillRect t="-1248" b="-1248"/>
            </a:stretch>
          </a:blipFill>
          <a:ln cap="sq">
            <a:noFill/>
            <a:prstDash val="solid"/>
            <a:miter/>
          </a:ln>
        </p:spPr>
        <p:txBody>
          <a:bodyPr/>
          <a:lstStyle/>
          <a:p>
            <a:endParaRPr lang="de-DE"/>
          </a:p>
        </p:txBody>
      </p:sp>
      <p:sp>
        <p:nvSpPr>
          <p:cNvPr id="18" name="Freeform 18"/>
          <p:cNvSpPr/>
          <p:nvPr/>
        </p:nvSpPr>
        <p:spPr>
          <a:xfrm>
            <a:off x="5185889" y="8293585"/>
            <a:ext cx="1771038" cy="1720742"/>
          </a:xfrm>
          <a:custGeom>
            <a:avLst/>
            <a:gdLst/>
            <a:ahLst/>
            <a:cxnLst/>
            <a:rect l="l" t="t" r="r" b="b"/>
            <a:pathLst>
              <a:path w="1771038" h="1720742">
                <a:moveTo>
                  <a:pt x="0" y="0"/>
                </a:moveTo>
                <a:lnTo>
                  <a:pt x="1771038" y="0"/>
                </a:lnTo>
                <a:lnTo>
                  <a:pt x="1771038" y="1720742"/>
                </a:lnTo>
                <a:lnTo>
                  <a:pt x="0" y="1720742"/>
                </a:lnTo>
                <a:lnTo>
                  <a:pt x="0" y="0"/>
                </a:lnTo>
                <a:close/>
              </a:path>
            </a:pathLst>
          </a:custGeom>
          <a:blipFill>
            <a:blip r:embed="rId4"/>
            <a:stretch>
              <a:fillRect t="-1248" b="-1248"/>
            </a:stretch>
          </a:blipFill>
        </p:spPr>
        <p:txBody>
          <a:bodyPr/>
          <a:lstStyle/>
          <a:p>
            <a:endParaRPr lang="de-DE"/>
          </a:p>
        </p:txBody>
      </p:sp>
      <p:sp>
        <p:nvSpPr>
          <p:cNvPr id="19" name="Freeform 19"/>
          <p:cNvSpPr/>
          <p:nvPr/>
        </p:nvSpPr>
        <p:spPr>
          <a:xfrm>
            <a:off x="2977753" y="8293585"/>
            <a:ext cx="1771038" cy="1720742"/>
          </a:xfrm>
          <a:custGeom>
            <a:avLst/>
            <a:gdLst/>
            <a:ahLst/>
            <a:cxnLst/>
            <a:rect l="l" t="t" r="r" b="b"/>
            <a:pathLst>
              <a:path w="1771038" h="1720742">
                <a:moveTo>
                  <a:pt x="0" y="0"/>
                </a:moveTo>
                <a:lnTo>
                  <a:pt x="1771037" y="0"/>
                </a:lnTo>
                <a:lnTo>
                  <a:pt x="1771037" y="1720742"/>
                </a:lnTo>
                <a:lnTo>
                  <a:pt x="0" y="1720742"/>
                </a:lnTo>
                <a:lnTo>
                  <a:pt x="0" y="0"/>
                </a:lnTo>
                <a:close/>
              </a:path>
            </a:pathLst>
          </a:custGeom>
          <a:blipFill>
            <a:blip r:embed="rId4"/>
            <a:stretch>
              <a:fillRect t="-1248" b="-1248"/>
            </a:stretch>
          </a:blipFill>
        </p:spPr>
        <p:txBody>
          <a:bodyPr/>
          <a:lstStyle/>
          <a:p>
            <a:endParaRPr lang="de-DE"/>
          </a:p>
        </p:txBody>
      </p:sp>
      <p:grpSp>
        <p:nvGrpSpPr>
          <p:cNvPr id="20" name="Group 20"/>
          <p:cNvGrpSpPr/>
          <p:nvPr/>
        </p:nvGrpSpPr>
        <p:grpSpPr>
          <a:xfrm>
            <a:off x="4923616" y="4987733"/>
            <a:ext cx="2295584" cy="2273653"/>
            <a:chOff x="0" y="0"/>
            <a:chExt cx="3060779" cy="3031538"/>
          </a:xfrm>
        </p:grpSpPr>
        <p:sp>
          <p:nvSpPr>
            <p:cNvPr id="21" name="Freeform 21"/>
            <p:cNvSpPr/>
            <p:nvPr/>
          </p:nvSpPr>
          <p:spPr>
            <a:xfrm rot="680295">
              <a:off x="227122" y="231153"/>
              <a:ext cx="2606535" cy="2569232"/>
            </a:xfrm>
            <a:custGeom>
              <a:avLst/>
              <a:gdLst/>
              <a:ahLst/>
              <a:cxnLst/>
              <a:rect l="l" t="t" r="r" b="b"/>
              <a:pathLst>
                <a:path w="2606535" h="2569232">
                  <a:moveTo>
                    <a:pt x="0" y="0"/>
                  </a:moveTo>
                  <a:lnTo>
                    <a:pt x="2606535" y="0"/>
                  </a:lnTo>
                  <a:lnTo>
                    <a:pt x="2606535" y="2569232"/>
                  </a:lnTo>
                  <a:lnTo>
                    <a:pt x="0" y="2569232"/>
                  </a:lnTo>
                  <a:lnTo>
                    <a:pt x="0" y="0"/>
                  </a:lnTo>
                  <a:close/>
                </a:path>
              </a:pathLst>
            </a:custGeom>
            <a:blipFill>
              <a:blip r:embed="rId5"/>
              <a:stretch>
                <a:fillRect/>
              </a:stretch>
            </a:blipFill>
          </p:spPr>
          <p:txBody>
            <a:bodyPr/>
            <a:lstStyle/>
            <a:p>
              <a:endParaRPr lang="de-DE"/>
            </a:p>
          </p:txBody>
        </p:sp>
        <p:sp>
          <p:nvSpPr>
            <p:cNvPr id="22" name="TextBox 22"/>
            <p:cNvSpPr txBox="1"/>
            <p:nvPr/>
          </p:nvSpPr>
          <p:spPr>
            <a:xfrm rot="656713">
              <a:off x="624020" y="931329"/>
              <a:ext cx="1816357" cy="1128183"/>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Der </a:t>
              </a:r>
              <a:r>
                <a:rPr lang="en-US" sz="999" b="1">
                  <a:solidFill>
                    <a:srgbClr val="000000"/>
                  </a:solidFill>
                  <a:latin typeface="Poppins Bold"/>
                  <a:ea typeface="Poppins Bold"/>
                  <a:cs typeface="Poppins Bold"/>
                  <a:sym typeface="Poppins Bold"/>
                </a:rPr>
                <a:t>Flugmodus</a:t>
              </a:r>
              <a:r>
                <a:rPr lang="en-US" sz="999">
                  <a:solidFill>
                    <a:srgbClr val="000000"/>
                  </a:solidFill>
                  <a:latin typeface="Poppins"/>
                  <a:ea typeface="Poppins"/>
                  <a:cs typeface="Poppins"/>
                  <a:sym typeface="Poppins"/>
                </a:rPr>
                <a:t> schaltet alle Funkverbindungen </a:t>
              </a:r>
            </a:p>
            <a:p>
              <a:pPr algn="ctr">
                <a:lnSpc>
                  <a:spcPts val="1399"/>
                </a:lnSpc>
                <a:spcBef>
                  <a:spcPct val="0"/>
                </a:spcBef>
              </a:pPr>
              <a:r>
                <a:rPr lang="en-US" sz="999">
                  <a:solidFill>
                    <a:srgbClr val="000000"/>
                  </a:solidFill>
                  <a:latin typeface="Poppins"/>
                  <a:ea typeface="Poppins"/>
                  <a:cs typeface="Poppins"/>
                  <a:sym typeface="Poppins"/>
                </a:rPr>
                <a:t>aus. Das </a:t>
              </a:r>
              <a:r>
                <a:rPr lang="en-US" sz="999" b="1">
                  <a:solidFill>
                    <a:srgbClr val="000000"/>
                  </a:solidFill>
                  <a:latin typeface="Poppins Bold"/>
                  <a:ea typeface="Poppins Bold"/>
                  <a:cs typeface="Poppins Bold"/>
                  <a:sym typeface="Poppins Bold"/>
                </a:rPr>
                <a:t>WLAN</a:t>
              </a:r>
              <a:r>
                <a:rPr lang="en-US" sz="999">
                  <a:solidFill>
                    <a:srgbClr val="000000"/>
                  </a:solidFill>
                  <a:latin typeface="Poppins"/>
                  <a:ea typeface="Poppins"/>
                  <a:cs typeface="Poppins"/>
                  <a:sym typeface="Poppins"/>
                </a:rPr>
                <a:t> steht nicht zur Verfügung.  </a:t>
              </a:r>
            </a:p>
          </p:txBody>
        </p:sp>
      </p:grpSp>
      <p:graphicFrame>
        <p:nvGraphicFramePr>
          <p:cNvPr id="23" name="Object 23"/>
          <p:cNvGraphicFramePr/>
          <p:nvPr/>
        </p:nvGraphicFramePr>
        <p:xfrm>
          <a:off x="878165" y="5278605"/>
          <a:ext cx="3771900" cy="2095500"/>
        </p:xfrm>
        <a:graphic>
          <a:graphicData uri="http://schemas.openxmlformats.org/presentationml/2006/ole">
            <mc:AlternateContent xmlns:mc="http://schemas.openxmlformats.org/markup-compatibility/2006">
              <mc:Choice xmlns:v="urn:schemas-microsoft-com:vml" Requires="v">
                <p:oleObj name="Worksheet" r:id="rId6" imgW="4521200" imgH="2844800" progId="Excel.Sheet.12">
                  <p:embed/>
                </p:oleObj>
              </mc:Choice>
              <mc:Fallback>
                <p:oleObj name="Worksheet" r:id="rId6" imgW="4521200" imgH="2844800" progId="Excel.Sheet.12">
                  <p:embed/>
                  <p:pic>
                    <p:nvPicPr>
                      <p:cNvPr id="0" name=""/>
                      <p:cNvPicPr/>
                      <p:nvPr/>
                    </p:nvPicPr>
                    <p:blipFill>
                      <a:blip r:embed="rId7"/>
                      <a:stretch>
                        <a:fillRect/>
                      </a:stretch>
                    </p:blipFill>
                    <p:spPr>
                      <a:xfrm>
                        <a:off x="878165" y="5278605"/>
                        <a:ext cx="3771900" cy="2095500"/>
                      </a:xfrm>
                      <a:prstGeom prst="rect">
                        <a:avLst/>
                      </a:prstGeom>
                    </p:spPr>
                  </p:pic>
                </p:oleObj>
              </mc:Fallback>
            </mc:AlternateContent>
          </a:graphicData>
        </a:graphic>
      </p:graphicFrame>
      <p:sp>
        <p:nvSpPr>
          <p:cNvPr id="24" name="TextBox 24"/>
          <p:cNvSpPr txBox="1"/>
          <p:nvPr/>
        </p:nvSpPr>
        <p:spPr>
          <a:xfrm>
            <a:off x="845515" y="7755105"/>
            <a:ext cx="4733092" cy="462280"/>
          </a:xfrm>
          <a:prstGeom prst="rect">
            <a:avLst/>
          </a:prstGeom>
        </p:spPr>
        <p:txBody>
          <a:bodyPr lIns="0" tIns="0" rIns="0" bIns="0" rtlCol="0" anchor="t">
            <a:spAutoFit/>
          </a:bodyPr>
          <a:lstStyle/>
          <a:p>
            <a:pPr algn="l">
              <a:lnSpc>
                <a:spcPts val="1819"/>
              </a:lnSpc>
              <a:spcBef>
                <a:spcPct val="0"/>
              </a:spcBef>
            </a:pPr>
            <a:r>
              <a:rPr lang="en-US" sz="1299">
                <a:solidFill>
                  <a:srgbClr val="000000"/>
                </a:solidFill>
                <a:latin typeface="Poppins"/>
                <a:ea typeface="Poppins"/>
                <a:cs typeface="Poppins"/>
                <a:sym typeface="Poppins"/>
              </a:rPr>
              <a:t> 3. Wähle drei Schalter aus, die du bereits verwendet hast.</a:t>
            </a:r>
          </a:p>
          <a:p>
            <a:pPr algn="l">
              <a:lnSpc>
                <a:spcPts val="1819"/>
              </a:lnSpc>
              <a:spcBef>
                <a:spcPct val="0"/>
              </a:spcBef>
            </a:pPr>
            <a:r>
              <a:rPr lang="en-US" sz="1299">
                <a:solidFill>
                  <a:srgbClr val="000000"/>
                </a:solidFill>
                <a:latin typeface="Poppins"/>
                <a:ea typeface="Poppins"/>
                <a:cs typeface="Poppins"/>
                <a:sym typeface="Poppins"/>
              </a:rPr>
              <a:t>     Zeichne sie auf. Schreibe den Namen dazu.</a:t>
            </a:r>
          </a:p>
        </p:txBody>
      </p:sp>
      <p:sp>
        <p:nvSpPr>
          <p:cNvPr id="25" name="Freeform 25"/>
          <p:cNvSpPr/>
          <p:nvPr/>
        </p:nvSpPr>
        <p:spPr>
          <a:xfrm>
            <a:off x="433584" y="10210109"/>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8"/>
            <a:stretch>
              <a:fillRect/>
            </a:stretch>
          </a:blipFill>
        </p:spPr>
        <p:txBody>
          <a:bodyPr/>
          <a:lstStyle/>
          <a:p>
            <a:endParaRPr lang="de-DE"/>
          </a:p>
        </p:txBody>
      </p:sp>
      <p:sp>
        <p:nvSpPr>
          <p:cNvPr id="26" name="TextBox 26"/>
          <p:cNvSpPr txBox="1"/>
          <p:nvPr/>
        </p:nvSpPr>
        <p:spPr>
          <a:xfrm>
            <a:off x="922377" y="10322415"/>
            <a:ext cx="3615297"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2.6 | Kontrollzentrum </a:t>
            </a:r>
          </a:p>
        </p:txBody>
      </p:sp>
      <p:sp>
        <p:nvSpPr>
          <p:cNvPr id="27" name="TextBox 27"/>
          <p:cNvSpPr txBox="1"/>
          <p:nvPr/>
        </p:nvSpPr>
        <p:spPr>
          <a:xfrm>
            <a:off x="5394177" y="10181534"/>
            <a:ext cx="2280603" cy="279201"/>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K</a:t>
            </a:r>
          </a:p>
          <a:p>
            <a:pPr algn="l">
              <a:lnSpc>
                <a:spcPts val="1120"/>
              </a:lnSpc>
            </a:pPr>
            <a:r>
              <a:rPr lang="en-US" sz="800">
                <a:solidFill>
                  <a:srgbClr val="000000"/>
                </a:solidFill>
                <a:latin typeface="Poppins"/>
                <a:ea typeface="Poppins"/>
                <a:cs typeface="Poppins"/>
                <a:sym typeface="Poppins"/>
              </a:rPr>
              <a:t>Lizenz: CC BY-SA 4.0 ISB (München)</a:t>
            </a:r>
          </a:p>
        </p:txBody>
      </p:sp>
      <p:sp>
        <p:nvSpPr>
          <p:cNvPr id="28" name="AutoShape 28"/>
          <p:cNvSpPr/>
          <p:nvPr/>
        </p:nvSpPr>
        <p:spPr>
          <a:xfrm>
            <a:off x="1119137" y="9527374"/>
            <a:ext cx="926141" cy="0"/>
          </a:xfrm>
          <a:prstGeom prst="line">
            <a:avLst/>
          </a:prstGeom>
          <a:ln w="9525" cap="flat">
            <a:solidFill>
              <a:srgbClr val="000000"/>
            </a:solidFill>
            <a:prstDash val="solid"/>
            <a:headEnd type="none" w="sm" len="sm"/>
            <a:tailEnd type="none" w="sm" len="sm"/>
          </a:ln>
        </p:spPr>
        <p:txBody>
          <a:bodyPr/>
          <a:lstStyle/>
          <a:p>
            <a:endParaRPr lang="de-DE"/>
          </a:p>
        </p:txBody>
      </p:sp>
      <p:sp>
        <p:nvSpPr>
          <p:cNvPr id="29" name="AutoShape 29"/>
          <p:cNvSpPr/>
          <p:nvPr/>
        </p:nvSpPr>
        <p:spPr>
          <a:xfrm>
            <a:off x="5608337" y="9552906"/>
            <a:ext cx="926141" cy="0"/>
          </a:xfrm>
          <a:prstGeom prst="line">
            <a:avLst/>
          </a:prstGeom>
          <a:ln w="9525" cap="flat">
            <a:solidFill>
              <a:srgbClr val="000000"/>
            </a:solidFill>
            <a:prstDash val="solid"/>
            <a:headEnd type="none" w="sm" len="sm"/>
            <a:tailEnd type="none" w="sm" len="sm"/>
          </a:ln>
        </p:spPr>
        <p:txBody>
          <a:bodyPr/>
          <a:lstStyle/>
          <a:p>
            <a:endParaRPr lang="de-DE"/>
          </a:p>
        </p:txBody>
      </p:sp>
      <p:sp>
        <p:nvSpPr>
          <p:cNvPr id="30" name="AutoShape 30"/>
          <p:cNvSpPr/>
          <p:nvPr/>
        </p:nvSpPr>
        <p:spPr>
          <a:xfrm>
            <a:off x="3416107" y="9532507"/>
            <a:ext cx="926141" cy="0"/>
          </a:xfrm>
          <a:prstGeom prst="line">
            <a:avLst/>
          </a:prstGeom>
          <a:ln w="9525" cap="flat">
            <a:solidFill>
              <a:srgbClr val="000000"/>
            </a:solidFill>
            <a:prstDash val="solid"/>
            <a:headEnd type="none" w="sm" len="sm"/>
            <a:tailEnd type="none" w="sm" len="sm"/>
          </a:ln>
        </p:spPr>
        <p:txBody>
          <a:bodyPr/>
          <a:lstStyle/>
          <a:p>
            <a:endParaRPr lang="de-DE"/>
          </a:p>
        </p:txBody>
      </p:sp>
      <p:sp>
        <p:nvSpPr>
          <p:cNvPr id="31" name="Freeform 31"/>
          <p:cNvSpPr/>
          <p:nvPr/>
        </p:nvSpPr>
        <p:spPr>
          <a:xfrm flipH="1" flipV="1">
            <a:off x="4537674" y="353363"/>
            <a:ext cx="1644670" cy="1423063"/>
          </a:xfrm>
          <a:custGeom>
            <a:avLst/>
            <a:gdLst/>
            <a:ahLst/>
            <a:cxnLst/>
            <a:rect l="l" t="t" r="r" b="b"/>
            <a:pathLst>
              <a:path w="1644670" h="1423063">
                <a:moveTo>
                  <a:pt x="1644669" y="1423063"/>
                </a:moveTo>
                <a:lnTo>
                  <a:pt x="0" y="1423063"/>
                </a:lnTo>
                <a:lnTo>
                  <a:pt x="0" y="0"/>
                </a:lnTo>
                <a:lnTo>
                  <a:pt x="1644669" y="0"/>
                </a:lnTo>
                <a:lnTo>
                  <a:pt x="1644669" y="1423063"/>
                </a:lnTo>
                <a:close/>
              </a:path>
            </a:pathLst>
          </a:custGeom>
          <a:blipFill>
            <a:blip r:embed="rId9"/>
            <a:stretch>
              <a:fillRect/>
            </a:stretch>
          </a:blipFill>
        </p:spPr>
        <p:txBody>
          <a:bodyPr/>
          <a:lstStyle/>
          <a:p>
            <a:endParaRPr lang="de-DE"/>
          </a:p>
        </p:txBody>
      </p:sp>
      <p:sp>
        <p:nvSpPr>
          <p:cNvPr id="32" name="TextBox 32"/>
          <p:cNvSpPr txBox="1"/>
          <p:nvPr/>
        </p:nvSpPr>
        <p:spPr>
          <a:xfrm>
            <a:off x="4664985" y="455278"/>
            <a:ext cx="1269332" cy="8509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Damit kann ich wie eine Pilotin mein Tablet sofort einstellen und steuern.</a:t>
            </a:r>
          </a:p>
        </p:txBody>
      </p:sp>
      <p:sp>
        <p:nvSpPr>
          <p:cNvPr id="33" name="Freeform 33"/>
          <p:cNvSpPr/>
          <p:nvPr/>
        </p:nvSpPr>
        <p:spPr>
          <a:xfrm>
            <a:off x="6013294" y="1157021"/>
            <a:ext cx="828532" cy="1137320"/>
          </a:xfrm>
          <a:custGeom>
            <a:avLst/>
            <a:gdLst/>
            <a:ahLst/>
            <a:cxnLst/>
            <a:rect l="l" t="t" r="r" b="b"/>
            <a:pathLst>
              <a:path w="828532" h="1137320">
                <a:moveTo>
                  <a:pt x="0" y="0"/>
                </a:moveTo>
                <a:lnTo>
                  <a:pt x="828532" y="0"/>
                </a:lnTo>
                <a:lnTo>
                  <a:pt x="828532" y="1137320"/>
                </a:lnTo>
                <a:lnTo>
                  <a:pt x="0" y="1137320"/>
                </a:lnTo>
                <a:lnTo>
                  <a:pt x="0" y="0"/>
                </a:lnTo>
                <a:close/>
              </a:path>
            </a:pathLst>
          </a:custGeom>
          <a:blipFill>
            <a:blip r:embed="rId10"/>
            <a:stretch>
              <a:fillRect l="-95193"/>
            </a:stretch>
          </a:blipFill>
        </p:spPr>
        <p:txBody>
          <a:bodyPr/>
          <a:lstStyle/>
          <a:p>
            <a:endParaRPr lang="de-DE"/>
          </a:p>
        </p:txBody>
      </p:sp>
      <p:sp>
        <p:nvSpPr>
          <p:cNvPr id="34" name="Freeform 34"/>
          <p:cNvSpPr/>
          <p:nvPr/>
        </p:nvSpPr>
        <p:spPr>
          <a:xfrm>
            <a:off x="4307347" y="5477494"/>
            <a:ext cx="230327" cy="200096"/>
          </a:xfrm>
          <a:custGeom>
            <a:avLst/>
            <a:gdLst/>
            <a:ahLst/>
            <a:cxnLst/>
            <a:rect l="l" t="t" r="r" b="b"/>
            <a:pathLst>
              <a:path w="230327" h="200096">
                <a:moveTo>
                  <a:pt x="0" y="0"/>
                </a:moveTo>
                <a:lnTo>
                  <a:pt x="230327" y="0"/>
                </a:lnTo>
                <a:lnTo>
                  <a:pt x="230327" y="200097"/>
                </a:lnTo>
                <a:lnTo>
                  <a:pt x="0" y="200097"/>
                </a:lnTo>
                <a:lnTo>
                  <a:pt x="0" y="0"/>
                </a:lnTo>
                <a:close/>
              </a:path>
            </a:pathLst>
          </a:custGeom>
          <a:blipFill>
            <a:blip r:embed="rId11"/>
            <a:stretch>
              <a:fillRect/>
            </a:stretch>
          </a:blipFill>
        </p:spPr>
        <p:txBody>
          <a:bodyPr/>
          <a:lstStyle/>
          <a:p>
            <a:endParaRPr lang="de-DE"/>
          </a:p>
        </p:txBody>
      </p:sp>
      <p:sp>
        <p:nvSpPr>
          <p:cNvPr id="35" name="Freeform 35"/>
          <p:cNvSpPr/>
          <p:nvPr/>
        </p:nvSpPr>
        <p:spPr>
          <a:xfrm>
            <a:off x="3279361" y="5477494"/>
            <a:ext cx="230327" cy="200096"/>
          </a:xfrm>
          <a:custGeom>
            <a:avLst/>
            <a:gdLst/>
            <a:ahLst/>
            <a:cxnLst/>
            <a:rect l="l" t="t" r="r" b="b"/>
            <a:pathLst>
              <a:path w="230327" h="200096">
                <a:moveTo>
                  <a:pt x="0" y="0"/>
                </a:moveTo>
                <a:lnTo>
                  <a:pt x="230327" y="0"/>
                </a:lnTo>
                <a:lnTo>
                  <a:pt x="230327" y="200097"/>
                </a:lnTo>
                <a:lnTo>
                  <a:pt x="0" y="200097"/>
                </a:lnTo>
                <a:lnTo>
                  <a:pt x="0" y="0"/>
                </a:lnTo>
                <a:close/>
              </a:path>
            </a:pathLst>
          </a:custGeom>
          <a:blipFill>
            <a:blip r:embed="rId11"/>
            <a:stretch>
              <a:fillRect/>
            </a:stretch>
          </a:blipFill>
        </p:spPr>
        <p:txBody>
          <a:bodyPr/>
          <a:lstStyle/>
          <a:p>
            <a:endParaRPr lang="de-DE"/>
          </a:p>
        </p:txBody>
      </p:sp>
      <p:sp>
        <p:nvSpPr>
          <p:cNvPr id="36" name="Freeform 36"/>
          <p:cNvSpPr/>
          <p:nvPr/>
        </p:nvSpPr>
        <p:spPr>
          <a:xfrm>
            <a:off x="784244" y="2081697"/>
            <a:ext cx="276265" cy="315896"/>
          </a:xfrm>
          <a:custGeom>
            <a:avLst/>
            <a:gdLst/>
            <a:ahLst/>
            <a:cxnLst/>
            <a:rect l="l" t="t" r="r" b="b"/>
            <a:pathLst>
              <a:path w="276265" h="315896">
                <a:moveTo>
                  <a:pt x="0" y="0"/>
                </a:moveTo>
                <a:lnTo>
                  <a:pt x="276266" y="0"/>
                </a:lnTo>
                <a:lnTo>
                  <a:pt x="276266" y="315896"/>
                </a:lnTo>
                <a:lnTo>
                  <a:pt x="0" y="31589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5129" y="375384"/>
            <a:ext cx="6782088" cy="9756759"/>
            <a:chOff x="0" y="0"/>
            <a:chExt cx="2430547" cy="3496602"/>
          </a:xfrm>
        </p:grpSpPr>
        <p:sp>
          <p:nvSpPr>
            <p:cNvPr id="3" name="Freeform 3"/>
            <p:cNvSpPr/>
            <p:nvPr/>
          </p:nvSpPr>
          <p:spPr>
            <a:xfrm>
              <a:off x="0" y="0"/>
              <a:ext cx="2430547" cy="3496602"/>
            </a:xfrm>
            <a:custGeom>
              <a:avLst/>
              <a:gdLst/>
              <a:ahLst/>
              <a:cxnLst/>
              <a:rect l="l" t="t" r="r" b="b"/>
              <a:pathLst>
                <a:path w="2430547" h="3496602">
                  <a:moveTo>
                    <a:pt x="22830" y="0"/>
                  </a:moveTo>
                  <a:lnTo>
                    <a:pt x="2407717" y="0"/>
                  </a:lnTo>
                  <a:cubicBezTo>
                    <a:pt x="2420326" y="0"/>
                    <a:pt x="2430547" y="10222"/>
                    <a:pt x="2430547" y="22830"/>
                  </a:cubicBezTo>
                  <a:lnTo>
                    <a:pt x="2430547" y="3473772"/>
                  </a:lnTo>
                  <a:cubicBezTo>
                    <a:pt x="2430547" y="3486381"/>
                    <a:pt x="2420326" y="3496602"/>
                    <a:pt x="2407717" y="3496602"/>
                  </a:cubicBezTo>
                  <a:lnTo>
                    <a:pt x="22830" y="3496602"/>
                  </a:lnTo>
                  <a:cubicBezTo>
                    <a:pt x="10222" y="3496602"/>
                    <a:pt x="0" y="3486381"/>
                    <a:pt x="0" y="3473772"/>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515652"/>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365075" y="375384"/>
            <a:ext cx="6880018" cy="1712779"/>
            <a:chOff x="0" y="0"/>
            <a:chExt cx="2465643" cy="613821"/>
          </a:xfrm>
        </p:grpSpPr>
        <p:sp>
          <p:nvSpPr>
            <p:cNvPr id="6" name="Freeform 6"/>
            <p:cNvSpPr/>
            <p:nvPr/>
          </p:nvSpPr>
          <p:spPr>
            <a:xfrm>
              <a:off x="0" y="0"/>
              <a:ext cx="2465643" cy="613821"/>
            </a:xfrm>
            <a:custGeom>
              <a:avLst/>
              <a:gdLst/>
              <a:ahLst/>
              <a:cxnLst/>
              <a:rect l="l" t="t" r="r" b="b"/>
              <a:pathLst>
                <a:path w="2465643" h="613821">
                  <a:moveTo>
                    <a:pt x="22506" y="0"/>
                  </a:moveTo>
                  <a:lnTo>
                    <a:pt x="2443138" y="0"/>
                  </a:lnTo>
                  <a:cubicBezTo>
                    <a:pt x="2455567" y="0"/>
                    <a:pt x="2465643" y="10076"/>
                    <a:pt x="2465643" y="22506"/>
                  </a:cubicBezTo>
                  <a:lnTo>
                    <a:pt x="2465643" y="591316"/>
                  </a:lnTo>
                  <a:cubicBezTo>
                    <a:pt x="2465643" y="603745"/>
                    <a:pt x="2455567" y="613821"/>
                    <a:pt x="2443138" y="613821"/>
                  </a:cubicBezTo>
                  <a:lnTo>
                    <a:pt x="22506" y="613821"/>
                  </a:lnTo>
                  <a:cubicBezTo>
                    <a:pt x="10076" y="613821"/>
                    <a:pt x="0" y="603745"/>
                    <a:pt x="0" y="591316"/>
                  </a:cubicBezTo>
                  <a:lnTo>
                    <a:pt x="0" y="22506"/>
                  </a:lnTo>
                  <a:cubicBezTo>
                    <a:pt x="0" y="10076"/>
                    <a:pt x="10076" y="0"/>
                    <a:pt x="2250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65643" cy="642396"/>
            </a:xfrm>
            <a:prstGeom prst="rect">
              <a:avLst/>
            </a:prstGeom>
          </p:spPr>
          <p:txBody>
            <a:bodyPr lIns="50800" tIns="50800" rIns="50800" bIns="50800" rtlCol="0" anchor="ctr"/>
            <a:lstStyle/>
            <a:p>
              <a:pPr algn="ctr">
                <a:lnSpc>
                  <a:spcPts val="1679"/>
                </a:lnSpc>
              </a:pPr>
              <a:endParaRPr/>
            </a:p>
          </p:txBody>
        </p:sp>
      </p:grpSp>
      <p:sp>
        <p:nvSpPr>
          <p:cNvPr id="8" name="TextBox 8"/>
          <p:cNvSpPr txBox="1"/>
          <p:nvPr/>
        </p:nvSpPr>
        <p:spPr>
          <a:xfrm>
            <a:off x="756000" y="651815"/>
            <a:ext cx="4171988"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Dateien und Fotos empfangen</a:t>
            </a:r>
          </a:p>
        </p:txBody>
      </p:sp>
      <p:grpSp>
        <p:nvGrpSpPr>
          <p:cNvPr id="9" name="Group 9"/>
          <p:cNvGrpSpPr/>
          <p:nvPr/>
        </p:nvGrpSpPr>
        <p:grpSpPr>
          <a:xfrm>
            <a:off x="365075" y="1666541"/>
            <a:ext cx="6762196" cy="618884"/>
            <a:chOff x="0" y="0"/>
            <a:chExt cx="2428633" cy="222278"/>
          </a:xfrm>
        </p:grpSpPr>
        <p:sp>
          <p:nvSpPr>
            <p:cNvPr id="10" name="Freeform 10"/>
            <p:cNvSpPr/>
            <p:nvPr/>
          </p:nvSpPr>
          <p:spPr>
            <a:xfrm>
              <a:off x="0" y="0"/>
              <a:ext cx="2428633" cy="222278"/>
            </a:xfrm>
            <a:custGeom>
              <a:avLst/>
              <a:gdLst/>
              <a:ahLst/>
              <a:cxnLst/>
              <a:rect l="l" t="t" r="r" b="b"/>
              <a:pathLst>
                <a:path w="2428633" h="222278">
                  <a:moveTo>
                    <a:pt x="2428633" y="0"/>
                  </a:moveTo>
                  <a:lnTo>
                    <a:pt x="2428633" y="222278"/>
                  </a:lnTo>
                  <a:lnTo>
                    <a:pt x="0" y="222278"/>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1" name="TextBox 11"/>
            <p:cNvSpPr txBox="1"/>
            <p:nvPr/>
          </p:nvSpPr>
          <p:spPr>
            <a:xfrm>
              <a:off x="0" y="-28575"/>
              <a:ext cx="2428633" cy="250853"/>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2" name="Freeform 12"/>
          <p:cNvSpPr/>
          <p:nvPr/>
        </p:nvSpPr>
        <p:spPr>
          <a:xfrm>
            <a:off x="621847" y="2212780"/>
            <a:ext cx="394811" cy="350943"/>
          </a:xfrm>
          <a:custGeom>
            <a:avLst/>
            <a:gdLst/>
            <a:ahLst/>
            <a:cxnLst/>
            <a:rect l="l" t="t" r="r" b="b"/>
            <a:pathLst>
              <a:path w="394811" h="350943">
                <a:moveTo>
                  <a:pt x="0" y="0"/>
                </a:moveTo>
                <a:lnTo>
                  <a:pt x="394811" y="0"/>
                </a:lnTo>
                <a:lnTo>
                  <a:pt x="394811" y="350943"/>
                </a:lnTo>
                <a:lnTo>
                  <a:pt x="0" y="3509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778321" y="3461617"/>
            <a:ext cx="6273017" cy="2424684"/>
          </a:xfrm>
          <a:prstGeom prst="rect">
            <a:avLst/>
          </a:prstGeom>
        </p:spPr>
        <p:txBody>
          <a:bodyPr lIns="0" tIns="0" rIns="0" bIns="0" rtlCol="0" anchor="t">
            <a:spAutoFit/>
          </a:bodyPr>
          <a:lstStyle/>
          <a:p>
            <a:pPr algn="l">
              <a:lnSpc>
                <a:spcPts val="2417"/>
              </a:lnSpc>
            </a:pPr>
            <a:r>
              <a:rPr lang="en-US" sz="1299">
                <a:solidFill>
                  <a:srgbClr val="000000"/>
                </a:solidFill>
                <a:latin typeface="Poppins"/>
                <a:ea typeface="Poppins"/>
                <a:cs typeface="Poppins"/>
                <a:sym typeface="Poppins"/>
              </a:rPr>
              <a:t> 1. Öffne dein Tablet.</a:t>
            </a:r>
          </a:p>
          <a:p>
            <a:pPr algn="l">
              <a:lnSpc>
                <a:spcPts val="2417"/>
              </a:lnSpc>
            </a:pPr>
            <a:r>
              <a:rPr lang="en-US" sz="1299">
                <a:solidFill>
                  <a:srgbClr val="000000"/>
                </a:solidFill>
                <a:latin typeface="Poppins"/>
                <a:ea typeface="Poppins"/>
                <a:cs typeface="Poppins"/>
                <a:sym typeface="Poppins"/>
              </a:rPr>
              <a:t> 2. Wische von rechts oben auf dem Bildschirm nach unten, </a:t>
            </a:r>
          </a:p>
          <a:p>
            <a:pPr algn="l">
              <a:lnSpc>
                <a:spcPts val="2417"/>
              </a:lnSpc>
            </a:pPr>
            <a:r>
              <a:rPr lang="en-US" sz="1299">
                <a:solidFill>
                  <a:srgbClr val="000000"/>
                </a:solidFill>
                <a:latin typeface="Poppins"/>
                <a:ea typeface="Poppins"/>
                <a:cs typeface="Poppins"/>
                <a:sym typeface="Poppins"/>
              </a:rPr>
              <a:t>     sodass sich das Kontrollzentrum öffnet.</a:t>
            </a:r>
          </a:p>
          <a:p>
            <a:pPr algn="l">
              <a:lnSpc>
                <a:spcPts val="2417"/>
              </a:lnSpc>
            </a:pPr>
            <a:r>
              <a:rPr lang="en-US" sz="1299">
                <a:solidFill>
                  <a:srgbClr val="000000"/>
                </a:solidFill>
                <a:latin typeface="Poppins"/>
                <a:ea typeface="Poppins"/>
                <a:cs typeface="Poppins"/>
                <a:sym typeface="Poppins"/>
              </a:rPr>
              <a:t>3. Halte den Bereich mit den Zeichen für WLAN / Bluetooth gedrückt.</a:t>
            </a:r>
          </a:p>
          <a:p>
            <a:pPr algn="l">
              <a:lnSpc>
                <a:spcPts val="2417"/>
              </a:lnSpc>
            </a:pPr>
            <a:r>
              <a:rPr lang="en-US" sz="1299">
                <a:solidFill>
                  <a:srgbClr val="000000"/>
                </a:solidFill>
                <a:latin typeface="Poppins"/>
                <a:ea typeface="Poppins"/>
                <a:cs typeface="Poppins"/>
                <a:sym typeface="Poppins"/>
              </a:rPr>
              <a:t>4. Tippe auf dieses Zeichen: </a:t>
            </a:r>
          </a:p>
          <a:p>
            <a:pPr algn="l">
              <a:lnSpc>
                <a:spcPts val="2417"/>
              </a:lnSpc>
            </a:pPr>
            <a:r>
              <a:rPr lang="en-US" sz="1299">
                <a:solidFill>
                  <a:srgbClr val="000000"/>
                </a:solidFill>
                <a:latin typeface="Poppins"/>
                <a:ea typeface="Poppins"/>
                <a:cs typeface="Poppins"/>
                <a:sym typeface="Poppins"/>
              </a:rPr>
              <a:t>5. Wähle </a:t>
            </a:r>
            <a:r>
              <a:rPr lang="en-US" sz="1299" b="1">
                <a:solidFill>
                  <a:srgbClr val="000000"/>
                </a:solidFill>
                <a:latin typeface="Poppins Bold"/>
                <a:ea typeface="Poppins Bold"/>
                <a:cs typeface="Poppins Bold"/>
                <a:sym typeface="Poppins Bold"/>
              </a:rPr>
              <a:t>10 Minuten für alle</a:t>
            </a:r>
            <a:r>
              <a:rPr lang="en-US" sz="1299">
                <a:solidFill>
                  <a:srgbClr val="000000"/>
                </a:solidFill>
                <a:latin typeface="Poppins"/>
                <a:ea typeface="Poppins"/>
                <a:cs typeface="Poppins"/>
                <a:sym typeface="Poppins"/>
              </a:rPr>
              <a:t> aus. Jetzt kannst du etwas empfangen.</a:t>
            </a:r>
          </a:p>
          <a:p>
            <a:pPr algn="l">
              <a:lnSpc>
                <a:spcPts val="2417"/>
              </a:lnSpc>
            </a:pPr>
            <a:r>
              <a:rPr lang="en-US" sz="1299">
                <a:solidFill>
                  <a:srgbClr val="000000"/>
                </a:solidFill>
                <a:latin typeface="Poppins"/>
                <a:ea typeface="Poppins"/>
                <a:cs typeface="Poppins"/>
                <a:sym typeface="Poppins"/>
              </a:rPr>
              <a:t>6. Oben am Tablet erscheint eine Meldung: Tippe auf </a:t>
            </a:r>
            <a:r>
              <a:rPr lang="en-US" sz="1299" b="1">
                <a:solidFill>
                  <a:srgbClr val="000000"/>
                </a:solidFill>
                <a:latin typeface="Poppins Bold"/>
                <a:ea typeface="Poppins Bold"/>
                <a:cs typeface="Poppins Bold"/>
                <a:sym typeface="Poppins Bold"/>
              </a:rPr>
              <a:t>annehmen</a:t>
            </a:r>
            <a:r>
              <a:rPr lang="en-US" sz="1299">
                <a:solidFill>
                  <a:srgbClr val="000000"/>
                </a:solidFill>
                <a:latin typeface="Poppins"/>
                <a:ea typeface="Poppins"/>
                <a:cs typeface="Poppins"/>
                <a:sym typeface="Poppins"/>
              </a:rPr>
              <a:t>.</a:t>
            </a:r>
          </a:p>
          <a:p>
            <a:pPr algn="l">
              <a:lnSpc>
                <a:spcPts val="2417"/>
              </a:lnSpc>
            </a:pPr>
            <a:r>
              <a:rPr lang="en-US" sz="1299">
                <a:solidFill>
                  <a:srgbClr val="000000"/>
                </a:solidFill>
                <a:latin typeface="Poppins"/>
                <a:ea typeface="Poppins"/>
                <a:cs typeface="Poppins"/>
                <a:sym typeface="Poppins"/>
              </a:rPr>
              <a:t>7. Die Datei landet auf deinem Tablet.</a:t>
            </a:r>
          </a:p>
        </p:txBody>
      </p:sp>
      <p:sp>
        <p:nvSpPr>
          <p:cNvPr id="14" name="Freeform 14"/>
          <p:cNvSpPr/>
          <p:nvPr/>
        </p:nvSpPr>
        <p:spPr>
          <a:xfrm>
            <a:off x="5760597" y="150849"/>
            <a:ext cx="1197233" cy="1050422"/>
          </a:xfrm>
          <a:custGeom>
            <a:avLst/>
            <a:gdLst/>
            <a:ahLst/>
            <a:cxnLst/>
            <a:rect l="l" t="t" r="r" b="b"/>
            <a:pathLst>
              <a:path w="1197233" h="1050422">
                <a:moveTo>
                  <a:pt x="0" y="0"/>
                </a:moveTo>
                <a:lnTo>
                  <a:pt x="1197233" y="0"/>
                </a:lnTo>
                <a:lnTo>
                  <a:pt x="1197233" y="1050423"/>
                </a:lnTo>
                <a:lnTo>
                  <a:pt x="0" y="105042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5" name="Freeform 15"/>
          <p:cNvSpPr/>
          <p:nvPr/>
        </p:nvSpPr>
        <p:spPr>
          <a:xfrm>
            <a:off x="576364" y="6038701"/>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16" name="Freeform 16"/>
          <p:cNvSpPr/>
          <p:nvPr/>
        </p:nvSpPr>
        <p:spPr>
          <a:xfrm flipH="1">
            <a:off x="6533471" y="1011182"/>
            <a:ext cx="831374" cy="1184388"/>
          </a:xfrm>
          <a:custGeom>
            <a:avLst/>
            <a:gdLst/>
            <a:ahLst/>
            <a:cxnLst/>
            <a:rect l="l" t="t" r="r" b="b"/>
            <a:pathLst>
              <a:path w="831374" h="1184388">
                <a:moveTo>
                  <a:pt x="831374" y="0"/>
                </a:moveTo>
                <a:lnTo>
                  <a:pt x="0" y="0"/>
                </a:lnTo>
                <a:lnTo>
                  <a:pt x="0" y="1184388"/>
                </a:lnTo>
                <a:lnTo>
                  <a:pt x="831374" y="1184388"/>
                </a:lnTo>
                <a:lnTo>
                  <a:pt x="831374" y="0"/>
                </a:lnTo>
                <a:close/>
              </a:path>
            </a:pathLst>
          </a:custGeom>
          <a:blipFill>
            <a:blip r:embed="rId8"/>
            <a:stretch>
              <a:fillRect/>
            </a:stretch>
          </a:blipFill>
        </p:spPr>
        <p:txBody>
          <a:bodyPr/>
          <a:lstStyle/>
          <a:p>
            <a:endParaRPr lang="de-DE"/>
          </a:p>
        </p:txBody>
      </p:sp>
      <p:sp>
        <p:nvSpPr>
          <p:cNvPr id="17" name="Freeform 17"/>
          <p:cNvSpPr/>
          <p:nvPr/>
        </p:nvSpPr>
        <p:spPr>
          <a:xfrm flipH="1">
            <a:off x="3854049" y="222331"/>
            <a:ext cx="1882823" cy="1651941"/>
          </a:xfrm>
          <a:custGeom>
            <a:avLst/>
            <a:gdLst/>
            <a:ahLst/>
            <a:cxnLst/>
            <a:rect l="l" t="t" r="r" b="b"/>
            <a:pathLst>
              <a:path w="1882823" h="1651941">
                <a:moveTo>
                  <a:pt x="1882823" y="0"/>
                </a:moveTo>
                <a:lnTo>
                  <a:pt x="0" y="0"/>
                </a:lnTo>
                <a:lnTo>
                  <a:pt x="0" y="1651942"/>
                </a:lnTo>
                <a:lnTo>
                  <a:pt x="1882823" y="1651942"/>
                </a:lnTo>
                <a:lnTo>
                  <a:pt x="1882823"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TextBox 18"/>
          <p:cNvSpPr txBox="1"/>
          <p:nvPr/>
        </p:nvSpPr>
        <p:spPr>
          <a:xfrm>
            <a:off x="4176328" y="486974"/>
            <a:ext cx="1310266" cy="6794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Mein Lehrer hat mir heute ein Foto mit  einem unsichtbaren Postboten geschickt.</a:t>
            </a:r>
          </a:p>
        </p:txBody>
      </p:sp>
      <p:sp>
        <p:nvSpPr>
          <p:cNvPr id="19" name="Freeform 19"/>
          <p:cNvSpPr/>
          <p:nvPr/>
        </p:nvSpPr>
        <p:spPr>
          <a:xfrm flipH="1">
            <a:off x="3490097" y="1011182"/>
            <a:ext cx="804823" cy="1164478"/>
          </a:xfrm>
          <a:custGeom>
            <a:avLst/>
            <a:gdLst/>
            <a:ahLst/>
            <a:cxnLst/>
            <a:rect l="l" t="t" r="r" b="b"/>
            <a:pathLst>
              <a:path w="804823" h="1164478">
                <a:moveTo>
                  <a:pt x="804823" y="0"/>
                </a:moveTo>
                <a:lnTo>
                  <a:pt x="0" y="0"/>
                </a:lnTo>
                <a:lnTo>
                  <a:pt x="0" y="1164478"/>
                </a:lnTo>
                <a:lnTo>
                  <a:pt x="804823" y="1164478"/>
                </a:lnTo>
                <a:lnTo>
                  <a:pt x="804823" y="0"/>
                </a:lnTo>
                <a:close/>
              </a:path>
            </a:pathLst>
          </a:custGeom>
          <a:blipFill>
            <a:blip r:embed="rId9"/>
            <a:stretch>
              <a:fillRect/>
            </a:stretch>
          </a:blipFill>
        </p:spPr>
        <p:txBody>
          <a:bodyPr/>
          <a:lstStyle/>
          <a:p>
            <a:endParaRPr lang="de-DE"/>
          </a:p>
        </p:txBody>
      </p:sp>
      <p:sp>
        <p:nvSpPr>
          <p:cNvPr id="20" name="Freeform 20"/>
          <p:cNvSpPr/>
          <p:nvPr/>
        </p:nvSpPr>
        <p:spPr>
          <a:xfrm rot="-5400000">
            <a:off x="4371418" y="7137331"/>
            <a:ext cx="1435222" cy="1825402"/>
          </a:xfrm>
          <a:custGeom>
            <a:avLst/>
            <a:gdLst/>
            <a:ahLst/>
            <a:cxnLst/>
            <a:rect l="l" t="t" r="r" b="b"/>
            <a:pathLst>
              <a:path w="1435222" h="1825402">
                <a:moveTo>
                  <a:pt x="0" y="0"/>
                </a:moveTo>
                <a:lnTo>
                  <a:pt x="1435222" y="0"/>
                </a:lnTo>
                <a:lnTo>
                  <a:pt x="1435222" y="1825401"/>
                </a:lnTo>
                <a:lnTo>
                  <a:pt x="0" y="1825401"/>
                </a:lnTo>
                <a:lnTo>
                  <a:pt x="0" y="0"/>
                </a:lnTo>
                <a:close/>
              </a:path>
            </a:pathLst>
          </a:custGeom>
          <a:blipFill>
            <a:blip r:embed="rId10"/>
            <a:stretch>
              <a:fillRect/>
            </a:stretch>
          </a:blipFill>
        </p:spPr>
        <p:txBody>
          <a:bodyPr/>
          <a:lstStyle/>
          <a:p>
            <a:endParaRPr lang="de-DE"/>
          </a:p>
        </p:txBody>
      </p:sp>
      <p:sp>
        <p:nvSpPr>
          <p:cNvPr id="21" name="Freeform 21"/>
          <p:cNvSpPr/>
          <p:nvPr/>
        </p:nvSpPr>
        <p:spPr>
          <a:xfrm>
            <a:off x="637986" y="3155246"/>
            <a:ext cx="276265" cy="315896"/>
          </a:xfrm>
          <a:custGeom>
            <a:avLst/>
            <a:gdLst/>
            <a:ahLst/>
            <a:cxnLst/>
            <a:rect l="l" t="t" r="r" b="b"/>
            <a:pathLst>
              <a:path w="276265" h="315896">
                <a:moveTo>
                  <a:pt x="0" y="0"/>
                </a:moveTo>
                <a:lnTo>
                  <a:pt x="276265" y="0"/>
                </a:lnTo>
                <a:lnTo>
                  <a:pt x="276265" y="315896"/>
                </a:lnTo>
                <a:lnTo>
                  <a:pt x="0" y="31589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22" name="Freeform 22"/>
          <p:cNvSpPr/>
          <p:nvPr/>
        </p:nvSpPr>
        <p:spPr>
          <a:xfrm>
            <a:off x="3057263" y="4757584"/>
            <a:ext cx="211795" cy="211795"/>
          </a:xfrm>
          <a:custGeom>
            <a:avLst/>
            <a:gdLst/>
            <a:ahLst/>
            <a:cxnLst/>
            <a:rect l="l" t="t" r="r" b="b"/>
            <a:pathLst>
              <a:path w="211795" h="211795">
                <a:moveTo>
                  <a:pt x="0" y="0"/>
                </a:moveTo>
                <a:lnTo>
                  <a:pt x="211794" y="0"/>
                </a:lnTo>
                <a:lnTo>
                  <a:pt x="211794" y="211795"/>
                </a:lnTo>
                <a:lnTo>
                  <a:pt x="0" y="211795"/>
                </a:lnTo>
                <a:lnTo>
                  <a:pt x="0" y="0"/>
                </a:lnTo>
                <a:close/>
              </a:path>
            </a:pathLst>
          </a:custGeom>
          <a:blipFill>
            <a:blip r:embed="rId13"/>
            <a:stretch>
              <a:fillRect/>
            </a:stretch>
          </a:blipFill>
        </p:spPr>
        <p:txBody>
          <a:bodyPr/>
          <a:lstStyle/>
          <a:p>
            <a:endParaRPr lang="de-DE"/>
          </a:p>
        </p:txBody>
      </p:sp>
      <p:sp>
        <p:nvSpPr>
          <p:cNvPr id="23" name="TextBox 23"/>
          <p:cNvSpPr txBox="1"/>
          <p:nvPr/>
        </p:nvSpPr>
        <p:spPr>
          <a:xfrm>
            <a:off x="819252" y="6344945"/>
            <a:ext cx="6401278" cy="817372"/>
          </a:xfrm>
          <a:prstGeom prst="rect">
            <a:avLst/>
          </a:prstGeom>
        </p:spPr>
        <p:txBody>
          <a:bodyPr lIns="0" tIns="0" rIns="0" bIns="0" rtlCol="0" anchor="t">
            <a:spAutoFit/>
          </a:bodyPr>
          <a:lstStyle/>
          <a:p>
            <a:pPr algn="l">
              <a:lnSpc>
                <a:spcPts val="2248"/>
              </a:lnSpc>
            </a:pPr>
            <a:r>
              <a:rPr lang="en-US" sz="1299">
                <a:solidFill>
                  <a:srgbClr val="000000"/>
                </a:solidFill>
                <a:latin typeface="Poppins"/>
                <a:ea typeface="Poppins"/>
                <a:cs typeface="Poppins"/>
                <a:sym typeface="Poppins"/>
              </a:rPr>
              <a:t>Deine Lehrkraft schickt dir ein Foto eines Gegenstandes </a:t>
            </a:r>
          </a:p>
          <a:p>
            <a:pPr algn="l">
              <a:lnSpc>
                <a:spcPts val="2248"/>
              </a:lnSpc>
            </a:pPr>
            <a:r>
              <a:rPr lang="en-US" sz="1299">
                <a:solidFill>
                  <a:srgbClr val="000000"/>
                </a:solidFill>
                <a:latin typeface="Poppins"/>
                <a:ea typeface="Poppins"/>
                <a:cs typeface="Poppins"/>
                <a:sym typeface="Poppins"/>
              </a:rPr>
              <a:t>im Klassenzimmer. Kannst du es empfangen? </a:t>
            </a:r>
          </a:p>
          <a:p>
            <a:pPr algn="l">
              <a:lnSpc>
                <a:spcPts val="2248"/>
              </a:lnSpc>
            </a:pPr>
            <a:endParaRPr lang="en-US" sz="1299">
              <a:solidFill>
                <a:srgbClr val="000000"/>
              </a:solidFill>
              <a:latin typeface="Poppins"/>
              <a:ea typeface="Poppins"/>
              <a:cs typeface="Poppins"/>
              <a:sym typeface="Poppins"/>
            </a:endParaRPr>
          </a:p>
        </p:txBody>
      </p:sp>
      <p:sp>
        <p:nvSpPr>
          <p:cNvPr id="24" name="Freeform 24"/>
          <p:cNvSpPr/>
          <p:nvPr/>
        </p:nvSpPr>
        <p:spPr>
          <a:xfrm>
            <a:off x="406174" y="10266755"/>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14"/>
            <a:stretch>
              <a:fillRect/>
            </a:stretch>
          </a:blipFill>
        </p:spPr>
        <p:txBody>
          <a:bodyPr/>
          <a:lstStyle/>
          <a:p>
            <a:endParaRPr lang="de-DE"/>
          </a:p>
        </p:txBody>
      </p:sp>
      <p:sp>
        <p:nvSpPr>
          <p:cNvPr id="25" name="Freeform 25"/>
          <p:cNvSpPr/>
          <p:nvPr/>
        </p:nvSpPr>
        <p:spPr>
          <a:xfrm rot="-5400000">
            <a:off x="1904208" y="7064467"/>
            <a:ext cx="1435222" cy="1825402"/>
          </a:xfrm>
          <a:custGeom>
            <a:avLst/>
            <a:gdLst/>
            <a:ahLst/>
            <a:cxnLst/>
            <a:rect l="l" t="t" r="r" b="b"/>
            <a:pathLst>
              <a:path w="1435222" h="1825402">
                <a:moveTo>
                  <a:pt x="0" y="0"/>
                </a:moveTo>
                <a:lnTo>
                  <a:pt x="1435222" y="0"/>
                </a:lnTo>
                <a:lnTo>
                  <a:pt x="1435222" y="1825402"/>
                </a:lnTo>
                <a:lnTo>
                  <a:pt x="0" y="1825402"/>
                </a:lnTo>
                <a:lnTo>
                  <a:pt x="0" y="0"/>
                </a:lnTo>
                <a:close/>
              </a:path>
            </a:pathLst>
          </a:custGeom>
          <a:blipFill>
            <a:blip r:embed="rId15"/>
            <a:stretch>
              <a:fillRect/>
            </a:stretch>
          </a:blipFill>
        </p:spPr>
        <p:txBody>
          <a:bodyPr/>
          <a:lstStyle/>
          <a:p>
            <a:endParaRPr lang="de-DE"/>
          </a:p>
        </p:txBody>
      </p:sp>
      <p:sp>
        <p:nvSpPr>
          <p:cNvPr id="26" name="Freeform 26"/>
          <p:cNvSpPr/>
          <p:nvPr/>
        </p:nvSpPr>
        <p:spPr>
          <a:xfrm rot="4087204">
            <a:off x="3613925" y="6860012"/>
            <a:ext cx="588732" cy="588732"/>
          </a:xfrm>
          <a:custGeom>
            <a:avLst/>
            <a:gdLst/>
            <a:ahLst/>
            <a:cxnLst/>
            <a:rect l="l" t="t" r="r" b="b"/>
            <a:pathLst>
              <a:path w="588732" h="588732">
                <a:moveTo>
                  <a:pt x="0" y="0"/>
                </a:moveTo>
                <a:lnTo>
                  <a:pt x="588732" y="0"/>
                </a:lnTo>
                <a:lnTo>
                  <a:pt x="588732" y="588732"/>
                </a:lnTo>
                <a:lnTo>
                  <a:pt x="0" y="588732"/>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27" name="AutoShape 27"/>
          <p:cNvSpPr/>
          <p:nvPr/>
        </p:nvSpPr>
        <p:spPr>
          <a:xfrm flipV="1">
            <a:off x="2781089" y="7162317"/>
            <a:ext cx="799936" cy="97240"/>
          </a:xfrm>
          <a:prstGeom prst="line">
            <a:avLst/>
          </a:prstGeom>
          <a:ln w="38100" cap="flat">
            <a:solidFill>
              <a:srgbClr val="000000"/>
            </a:solidFill>
            <a:prstDash val="sysDot"/>
            <a:headEnd type="none" w="sm" len="sm"/>
            <a:tailEnd type="none" w="sm" len="sm"/>
          </a:ln>
        </p:spPr>
        <p:txBody>
          <a:bodyPr/>
          <a:lstStyle/>
          <a:p>
            <a:endParaRPr lang="de-DE"/>
          </a:p>
        </p:txBody>
      </p:sp>
      <p:grpSp>
        <p:nvGrpSpPr>
          <p:cNvPr id="28" name="Group 28"/>
          <p:cNvGrpSpPr/>
          <p:nvPr/>
        </p:nvGrpSpPr>
        <p:grpSpPr>
          <a:xfrm>
            <a:off x="556248" y="8977193"/>
            <a:ext cx="6379852" cy="824614"/>
            <a:chOff x="0" y="0"/>
            <a:chExt cx="2286395" cy="295523"/>
          </a:xfrm>
        </p:grpSpPr>
        <p:sp>
          <p:nvSpPr>
            <p:cNvPr id="29" name="Freeform 29"/>
            <p:cNvSpPr/>
            <p:nvPr/>
          </p:nvSpPr>
          <p:spPr>
            <a:xfrm>
              <a:off x="0" y="0"/>
              <a:ext cx="2286395" cy="295523"/>
            </a:xfrm>
            <a:custGeom>
              <a:avLst/>
              <a:gdLst/>
              <a:ahLst/>
              <a:cxnLst/>
              <a:rect l="l" t="t" r="r" b="b"/>
              <a:pathLst>
                <a:path w="2286395" h="295523">
                  <a:moveTo>
                    <a:pt x="24270" y="0"/>
                  </a:moveTo>
                  <a:lnTo>
                    <a:pt x="2262125" y="0"/>
                  </a:lnTo>
                  <a:cubicBezTo>
                    <a:pt x="2275529" y="0"/>
                    <a:pt x="2286395" y="10866"/>
                    <a:pt x="2286395" y="24270"/>
                  </a:cubicBezTo>
                  <a:lnTo>
                    <a:pt x="2286395" y="271253"/>
                  </a:lnTo>
                  <a:cubicBezTo>
                    <a:pt x="2286395" y="277690"/>
                    <a:pt x="2283838" y="283863"/>
                    <a:pt x="2279286" y="288415"/>
                  </a:cubicBezTo>
                  <a:cubicBezTo>
                    <a:pt x="2274735" y="292966"/>
                    <a:pt x="2268562" y="295523"/>
                    <a:pt x="2262125" y="295523"/>
                  </a:cubicBezTo>
                  <a:lnTo>
                    <a:pt x="24270" y="295523"/>
                  </a:lnTo>
                  <a:cubicBezTo>
                    <a:pt x="17833" y="295523"/>
                    <a:pt x="11660" y="292966"/>
                    <a:pt x="7108" y="288415"/>
                  </a:cubicBezTo>
                  <a:cubicBezTo>
                    <a:pt x="2557" y="283863"/>
                    <a:pt x="0" y="277690"/>
                    <a:pt x="0" y="271253"/>
                  </a:cubicBezTo>
                  <a:lnTo>
                    <a:pt x="0" y="24270"/>
                  </a:lnTo>
                  <a:cubicBezTo>
                    <a:pt x="0" y="17833"/>
                    <a:pt x="2557" y="11660"/>
                    <a:pt x="7108" y="7108"/>
                  </a:cubicBezTo>
                  <a:cubicBezTo>
                    <a:pt x="11660" y="2557"/>
                    <a:pt x="17833" y="0"/>
                    <a:pt x="24270"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30" name="TextBox 30"/>
            <p:cNvSpPr txBox="1"/>
            <p:nvPr/>
          </p:nvSpPr>
          <p:spPr>
            <a:xfrm>
              <a:off x="0" y="-38100"/>
              <a:ext cx="2286395" cy="333623"/>
            </a:xfrm>
            <a:prstGeom prst="rect">
              <a:avLst/>
            </a:prstGeom>
          </p:spPr>
          <p:txBody>
            <a:bodyPr lIns="50800" tIns="50800" rIns="50800" bIns="50800" rtlCol="0" anchor="ctr"/>
            <a:lstStyle/>
            <a:p>
              <a:pPr algn="ctr">
                <a:lnSpc>
                  <a:spcPts val="1540"/>
                </a:lnSpc>
              </a:pPr>
              <a:endParaRPr/>
            </a:p>
          </p:txBody>
        </p:sp>
      </p:grpSp>
      <p:sp>
        <p:nvSpPr>
          <p:cNvPr id="31" name="TextBox 31"/>
          <p:cNvSpPr txBox="1"/>
          <p:nvPr/>
        </p:nvSpPr>
        <p:spPr>
          <a:xfrm>
            <a:off x="576364" y="9084764"/>
            <a:ext cx="6216099" cy="836295"/>
          </a:xfrm>
          <a:prstGeom prst="rect">
            <a:avLst/>
          </a:prstGeom>
        </p:spPr>
        <p:txBody>
          <a:bodyPr lIns="0" tIns="0" rIns="0" bIns="0" rtlCol="0" anchor="t">
            <a:spAutoFit/>
          </a:bodyPr>
          <a:lstStyle/>
          <a:p>
            <a:pPr algn="ctr">
              <a:lnSpc>
                <a:spcPts val="1680"/>
              </a:lnSpc>
              <a:spcBef>
                <a:spcPct val="0"/>
              </a:spcBef>
            </a:pPr>
            <a:r>
              <a:rPr lang="en-US" sz="1200">
                <a:solidFill>
                  <a:srgbClr val="000000"/>
                </a:solidFill>
                <a:latin typeface="Poppins"/>
                <a:ea typeface="Poppins"/>
                <a:cs typeface="Poppins"/>
                <a:sym typeface="Poppins"/>
              </a:rPr>
              <a:t>Achte darauf, keine Fotos von Personen anzunehmen, die du nicht kennst oder denen du nicht vertraust. Sie könnten dir Dateien schicken, die nicht für dich geeignet sind.</a:t>
            </a:r>
          </a:p>
          <a:p>
            <a:pPr algn="ctr">
              <a:lnSpc>
                <a:spcPts val="1680"/>
              </a:lnSpc>
              <a:spcBef>
                <a:spcPct val="0"/>
              </a:spcBef>
            </a:pPr>
            <a:r>
              <a:rPr lang="en-US" sz="1200">
                <a:solidFill>
                  <a:srgbClr val="000000"/>
                </a:solidFill>
                <a:latin typeface="Poppins"/>
                <a:ea typeface="Poppins"/>
                <a:cs typeface="Poppins"/>
                <a:sym typeface="Poppins"/>
              </a:rPr>
              <a:t> </a:t>
            </a:r>
          </a:p>
        </p:txBody>
      </p:sp>
      <p:sp>
        <p:nvSpPr>
          <p:cNvPr id="32" name="Freeform 32"/>
          <p:cNvSpPr/>
          <p:nvPr/>
        </p:nvSpPr>
        <p:spPr>
          <a:xfrm rot="545730">
            <a:off x="6477582" y="8978251"/>
            <a:ext cx="795210" cy="660182"/>
          </a:xfrm>
          <a:custGeom>
            <a:avLst/>
            <a:gdLst/>
            <a:ahLst/>
            <a:cxnLst/>
            <a:rect l="l" t="t" r="r" b="b"/>
            <a:pathLst>
              <a:path w="795210" h="660182">
                <a:moveTo>
                  <a:pt x="0" y="0"/>
                </a:moveTo>
                <a:lnTo>
                  <a:pt x="795209" y="0"/>
                </a:lnTo>
                <a:lnTo>
                  <a:pt x="795209" y="660182"/>
                </a:lnTo>
                <a:lnTo>
                  <a:pt x="0" y="660182"/>
                </a:lnTo>
                <a:lnTo>
                  <a:pt x="0" y="0"/>
                </a:lnTo>
                <a:close/>
              </a:path>
            </a:pathLst>
          </a:custGeom>
          <a:blipFill>
            <a:blip r:embed="rId18"/>
            <a:stretch>
              <a:fillRect t="-4956" b="-4956"/>
            </a:stretch>
          </a:blipFill>
        </p:spPr>
        <p:txBody>
          <a:bodyPr/>
          <a:lstStyle/>
          <a:p>
            <a:endParaRPr lang="de-DE"/>
          </a:p>
        </p:txBody>
      </p:sp>
      <p:sp>
        <p:nvSpPr>
          <p:cNvPr id="33" name="Freeform 33"/>
          <p:cNvSpPr/>
          <p:nvPr/>
        </p:nvSpPr>
        <p:spPr>
          <a:xfrm>
            <a:off x="130115" y="6953528"/>
            <a:ext cx="1549702" cy="1741252"/>
          </a:xfrm>
          <a:custGeom>
            <a:avLst/>
            <a:gdLst/>
            <a:ahLst/>
            <a:cxnLst/>
            <a:rect l="l" t="t" r="r" b="b"/>
            <a:pathLst>
              <a:path w="1549702" h="1741252">
                <a:moveTo>
                  <a:pt x="0" y="0"/>
                </a:moveTo>
                <a:lnTo>
                  <a:pt x="1549703" y="0"/>
                </a:lnTo>
                <a:lnTo>
                  <a:pt x="1549703" y="1741251"/>
                </a:lnTo>
                <a:lnTo>
                  <a:pt x="0" y="1741251"/>
                </a:lnTo>
                <a:lnTo>
                  <a:pt x="0" y="0"/>
                </a:lnTo>
                <a:close/>
              </a:path>
            </a:pathLst>
          </a:custGeom>
          <a:blipFill>
            <a:blip r:embed="rId19"/>
            <a:stretch>
              <a:fillRect r="-68646"/>
            </a:stretch>
          </a:blipFill>
        </p:spPr>
        <p:txBody>
          <a:bodyPr/>
          <a:lstStyle/>
          <a:p>
            <a:endParaRPr lang="de-DE"/>
          </a:p>
        </p:txBody>
      </p:sp>
      <p:sp>
        <p:nvSpPr>
          <p:cNvPr id="34" name="Freeform 34"/>
          <p:cNvSpPr/>
          <p:nvPr/>
        </p:nvSpPr>
        <p:spPr>
          <a:xfrm>
            <a:off x="5834868" y="7113345"/>
            <a:ext cx="1529977" cy="1529977"/>
          </a:xfrm>
          <a:custGeom>
            <a:avLst/>
            <a:gdLst/>
            <a:ahLst/>
            <a:cxnLst/>
            <a:rect l="l" t="t" r="r" b="b"/>
            <a:pathLst>
              <a:path w="1529977" h="1529977">
                <a:moveTo>
                  <a:pt x="0" y="0"/>
                </a:moveTo>
                <a:lnTo>
                  <a:pt x="1529977" y="0"/>
                </a:lnTo>
                <a:lnTo>
                  <a:pt x="1529977" y="1529978"/>
                </a:lnTo>
                <a:lnTo>
                  <a:pt x="0" y="1529978"/>
                </a:lnTo>
                <a:lnTo>
                  <a:pt x="0" y="0"/>
                </a:lnTo>
                <a:close/>
              </a:path>
            </a:pathLst>
          </a:custGeom>
          <a:blipFill>
            <a:blip r:embed="rId20"/>
            <a:stretch>
              <a:fillRect/>
            </a:stretch>
          </a:blipFill>
        </p:spPr>
        <p:txBody>
          <a:bodyPr/>
          <a:lstStyle/>
          <a:p>
            <a:endParaRPr lang="de-DE"/>
          </a:p>
        </p:txBody>
      </p:sp>
      <p:grpSp>
        <p:nvGrpSpPr>
          <p:cNvPr id="35" name="Group 35"/>
          <p:cNvGrpSpPr/>
          <p:nvPr/>
        </p:nvGrpSpPr>
        <p:grpSpPr>
          <a:xfrm>
            <a:off x="4684551" y="7419492"/>
            <a:ext cx="979147" cy="162560"/>
            <a:chOff x="0" y="0"/>
            <a:chExt cx="350904" cy="58258"/>
          </a:xfrm>
        </p:grpSpPr>
        <p:sp>
          <p:nvSpPr>
            <p:cNvPr id="36" name="Freeform 36"/>
            <p:cNvSpPr/>
            <p:nvPr/>
          </p:nvSpPr>
          <p:spPr>
            <a:xfrm>
              <a:off x="0" y="0"/>
              <a:ext cx="350904" cy="58258"/>
            </a:xfrm>
            <a:custGeom>
              <a:avLst/>
              <a:gdLst/>
              <a:ahLst/>
              <a:cxnLst/>
              <a:rect l="l" t="t" r="r" b="b"/>
              <a:pathLst>
                <a:path w="350904" h="58258">
                  <a:moveTo>
                    <a:pt x="0" y="0"/>
                  </a:moveTo>
                  <a:lnTo>
                    <a:pt x="350904" y="0"/>
                  </a:lnTo>
                  <a:lnTo>
                    <a:pt x="350904" y="58258"/>
                  </a:lnTo>
                  <a:lnTo>
                    <a:pt x="0" y="58258"/>
                  </a:lnTo>
                  <a:close/>
                </a:path>
              </a:pathLst>
            </a:custGeom>
            <a:solidFill>
              <a:srgbClr val="FFFFFF"/>
            </a:solidFill>
          </p:spPr>
          <p:txBody>
            <a:bodyPr/>
            <a:lstStyle/>
            <a:p>
              <a:endParaRPr lang="de-DE"/>
            </a:p>
          </p:txBody>
        </p:sp>
        <p:sp>
          <p:nvSpPr>
            <p:cNvPr id="37" name="TextBox 37"/>
            <p:cNvSpPr txBox="1"/>
            <p:nvPr/>
          </p:nvSpPr>
          <p:spPr>
            <a:xfrm>
              <a:off x="0" y="-38100"/>
              <a:ext cx="350904" cy="96358"/>
            </a:xfrm>
            <a:prstGeom prst="rect">
              <a:avLst/>
            </a:prstGeom>
          </p:spPr>
          <p:txBody>
            <a:bodyPr lIns="50800" tIns="50800" rIns="50800" bIns="50800" rtlCol="0" anchor="ctr"/>
            <a:lstStyle/>
            <a:p>
              <a:pPr algn="l">
                <a:lnSpc>
                  <a:spcPts val="1540"/>
                </a:lnSpc>
              </a:pPr>
              <a:endParaRPr/>
            </a:p>
          </p:txBody>
        </p:sp>
      </p:grpSp>
      <p:sp>
        <p:nvSpPr>
          <p:cNvPr id="38" name="Freeform 38"/>
          <p:cNvSpPr/>
          <p:nvPr/>
        </p:nvSpPr>
        <p:spPr>
          <a:xfrm flipH="1">
            <a:off x="5110413" y="711205"/>
            <a:ext cx="1448911" cy="1538552"/>
          </a:xfrm>
          <a:custGeom>
            <a:avLst/>
            <a:gdLst/>
            <a:ahLst/>
            <a:cxnLst/>
            <a:rect l="l" t="t" r="r" b="b"/>
            <a:pathLst>
              <a:path w="1448911" h="1538552">
                <a:moveTo>
                  <a:pt x="1448911" y="0"/>
                </a:moveTo>
                <a:lnTo>
                  <a:pt x="0" y="0"/>
                </a:lnTo>
                <a:lnTo>
                  <a:pt x="0" y="1538552"/>
                </a:lnTo>
                <a:lnTo>
                  <a:pt x="1448911" y="1538552"/>
                </a:lnTo>
                <a:lnTo>
                  <a:pt x="1448911" y="0"/>
                </a:lnTo>
                <a:close/>
              </a:path>
            </a:pathLst>
          </a:custGeom>
          <a:blipFill>
            <a:blip r:embed="rId21"/>
            <a:stretch>
              <a:fillRect l="-118644" t="-10393" r="-103789" b="-63065"/>
            </a:stretch>
          </a:blipFill>
        </p:spPr>
        <p:txBody>
          <a:bodyPr/>
          <a:lstStyle/>
          <a:p>
            <a:endParaRPr lang="de-DE"/>
          </a:p>
        </p:txBody>
      </p:sp>
      <p:sp>
        <p:nvSpPr>
          <p:cNvPr id="39" name="Freeform 39"/>
          <p:cNvSpPr/>
          <p:nvPr/>
        </p:nvSpPr>
        <p:spPr>
          <a:xfrm>
            <a:off x="2299098" y="8087175"/>
            <a:ext cx="363190" cy="483451"/>
          </a:xfrm>
          <a:custGeom>
            <a:avLst/>
            <a:gdLst/>
            <a:ahLst/>
            <a:cxnLst/>
            <a:rect l="l" t="t" r="r" b="b"/>
            <a:pathLst>
              <a:path w="363190" h="483451">
                <a:moveTo>
                  <a:pt x="0" y="0"/>
                </a:moveTo>
                <a:lnTo>
                  <a:pt x="363190" y="0"/>
                </a:lnTo>
                <a:lnTo>
                  <a:pt x="363190" y="483451"/>
                </a:lnTo>
                <a:lnTo>
                  <a:pt x="0" y="483451"/>
                </a:lnTo>
                <a:lnTo>
                  <a:pt x="0" y="0"/>
                </a:lnTo>
                <a:close/>
              </a:path>
            </a:pathLst>
          </a:custGeom>
          <a:blipFill>
            <a:blip r:embed="rId22"/>
            <a:stretch>
              <a:fillRect/>
            </a:stretch>
          </a:blipFill>
        </p:spPr>
        <p:txBody>
          <a:bodyPr/>
          <a:lstStyle/>
          <a:p>
            <a:endParaRPr lang="de-DE"/>
          </a:p>
        </p:txBody>
      </p:sp>
      <p:sp>
        <p:nvSpPr>
          <p:cNvPr id="40" name="TextBox 40"/>
          <p:cNvSpPr txBox="1"/>
          <p:nvPr/>
        </p:nvSpPr>
        <p:spPr>
          <a:xfrm>
            <a:off x="1030268" y="3189789"/>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41" name="TextBox 41"/>
          <p:cNvSpPr txBox="1"/>
          <p:nvPr/>
        </p:nvSpPr>
        <p:spPr>
          <a:xfrm>
            <a:off x="1060940" y="2208762"/>
            <a:ext cx="5968077" cy="919480"/>
          </a:xfrm>
          <a:prstGeom prst="rect">
            <a:avLst/>
          </a:prstGeom>
        </p:spPr>
        <p:txBody>
          <a:bodyPr lIns="0" tIns="0" rIns="0" bIns="0" rtlCol="0" anchor="t">
            <a:spAutoFit/>
          </a:bodyPr>
          <a:lstStyle/>
          <a:p>
            <a:pPr algn="l">
              <a:lnSpc>
                <a:spcPts val="1820"/>
              </a:lnSpc>
              <a:spcBef>
                <a:spcPct val="0"/>
              </a:spcBef>
            </a:pPr>
            <a:r>
              <a:rPr lang="en-US" sz="1300">
                <a:solidFill>
                  <a:srgbClr val="000000"/>
                </a:solidFill>
                <a:latin typeface="Poppins"/>
                <a:ea typeface="Poppins"/>
                <a:cs typeface="Poppins"/>
                <a:sym typeface="Poppins"/>
              </a:rPr>
              <a:t>Manche Tablets haben eine Funktion, mit der du Bilder, Videos </a:t>
            </a:r>
          </a:p>
          <a:p>
            <a:pPr algn="l">
              <a:lnSpc>
                <a:spcPts val="1820"/>
              </a:lnSpc>
              <a:spcBef>
                <a:spcPct val="0"/>
              </a:spcBef>
            </a:pPr>
            <a:r>
              <a:rPr lang="en-US" sz="1300">
                <a:solidFill>
                  <a:srgbClr val="000000"/>
                </a:solidFill>
                <a:latin typeface="Poppins"/>
                <a:ea typeface="Poppins"/>
                <a:cs typeface="Poppins"/>
                <a:sym typeface="Poppins"/>
              </a:rPr>
              <a:t>und Texte ohne Kabel von anderen Geräte in der Nähe empfangen kannst. Du brauchst dazu </a:t>
            </a:r>
            <a:r>
              <a:rPr lang="en-US" sz="1300" b="1">
                <a:solidFill>
                  <a:srgbClr val="000000"/>
                </a:solidFill>
                <a:latin typeface="Poppins Bold"/>
                <a:ea typeface="Poppins Bold"/>
                <a:cs typeface="Poppins Bold"/>
                <a:sym typeface="Poppins Bold"/>
              </a:rPr>
              <a:t>WLAN </a:t>
            </a:r>
            <a:r>
              <a:rPr lang="en-US" sz="1300">
                <a:solidFill>
                  <a:srgbClr val="000000"/>
                </a:solidFill>
                <a:latin typeface="Poppins"/>
                <a:ea typeface="Poppins"/>
                <a:cs typeface="Poppins"/>
                <a:sym typeface="Poppins"/>
              </a:rPr>
              <a:t>und </a:t>
            </a:r>
            <a:r>
              <a:rPr lang="en-US" sz="1300" b="1">
                <a:solidFill>
                  <a:srgbClr val="000000"/>
                </a:solidFill>
                <a:latin typeface="Poppins Bold"/>
                <a:ea typeface="Poppins Bold"/>
                <a:cs typeface="Poppins Bold"/>
                <a:sym typeface="Poppins Bold"/>
              </a:rPr>
              <a:t>Bluetooth</a:t>
            </a:r>
            <a:r>
              <a:rPr lang="en-US" sz="1300">
                <a:solidFill>
                  <a:srgbClr val="000000"/>
                </a:solidFill>
                <a:latin typeface="Poppins"/>
                <a:ea typeface="Poppins"/>
                <a:cs typeface="Poppins"/>
                <a:sym typeface="Poppins"/>
              </a:rPr>
              <a:t>. </a:t>
            </a:r>
          </a:p>
          <a:p>
            <a:pPr algn="l">
              <a:lnSpc>
                <a:spcPts val="1820"/>
              </a:lnSpc>
              <a:spcBef>
                <a:spcPct val="0"/>
              </a:spcBef>
            </a:pPr>
            <a:r>
              <a:rPr lang="en-US" sz="1300">
                <a:solidFill>
                  <a:srgbClr val="000000"/>
                </a:solidFill>
                <a:latin typeface="Poppins"/>
                <a:ea typeface="Poppins"/>
                <a:cs typeface="Poppins"/>
                <a:sym typeface="Poppins"/>
              </a:rPr>
              <a:t>Beides muss eingeschaltet sein.</a:t>
            </a:r>
          </a:p>
        </p:txBody>
      </p:sp>
      <p:grpSp>
        <p:nvGrpSpPr>
          <p:cNvPr id="42" name="Group 42"/>
          <p:cNvGrpSpPr/>
          <p:nvPr/>
        </p:nvGrpSpPr>
        <p:grpSpPr>
          <a:xfrm>
            <a:off x="5623572" y="2604997"/>
            <a:ext cx="1471284" cy="1455334"/>
            <a:chOff x="0" y="0"/>
            <a:chExt cx="1961712" cy="1940445"/>
          </a:xfrm>
        </p:grpSpPr>
        <p:sp>
          <p:nvSpPr>
            <p:cNvPr id="43" name="Freeform 43"/>
            <p:cNvSpPr/>
            <p:nvPr/>
          </p:nvSpPr>
          <p:spPr>
            <a:xfrm rot="474223">
              <a:off x="109791" y="111623"/>
              <a:ext cx="1742131" cy="1717199"/>
            </a:xfrm>
            <a:custGeom>
              <a:avLst/>
              <a:gdLst/>
              <a:ahLst/>
              <a:cxnLst/>
              <a:rect l="l" t="t" r="r" b="b"/>
              <a:pathLst>
                <a:path w="1742131" h="1717199">
                  <a:moveTo>
                    <a:pt x="0" y="0"/>
                  </a:moveTo>
                  <a:lnTo>
                    <a:pt x="1742131" y="0"/>
                  </a:lnTo>
                  <a:lnTo>
                    <a:pt x="1742131" y="1717199"/>
                  </a:lnTo>
                  <a:lnTo>
                    <a:pt x="0" y="1717199"/>
                  </a:lnTo>
                  <a:lnTo>
                    <a:pt x="0" y="0"/>
                  </a:lnTo>
                  <a:close/>
                </a:path>
              </a:pathLst>
            </a:custGeom>
            <a:blipFill>
              <a:blip r:embed="rId23"/>
              <a:stretch>
                <a:fillRect/>
              </a:stretch>
            </a:blipFill>
          </p:spPr>
          <p:txBody>
            <a:bodyPr/>
            <a:lstStyle/>
            <a:p>
              <a:endParaRPr lang="de-DE"/>
            </a:p>
          </p:txBody>
        </p:sp>
        <p:sp>
          <p:nvSpPr>
            <p:cNvPr id="44" name="TextBox 44"/>
            <p:cNvSpPr txBox="1"/>
            <p:nvPr/>
          </p:nvSpPr>
          <p:spPr>
            <a:xfrm rot="474223">
              <a:off x="319571" y="516341"/>
              <a:ext cx="1325190" cy="1225901"/>
            </a:xfrm>
            <a:prstGeom prst="rect">
              <a:avLst/>
            </a:prstGeom>
          </p:spPr>
          <p:txBody>
            <a:bodyPr lIns="0" tIns="0" rIns="0" bIns="0" rtlCol="0" anchor="t">
              <a:spAutoFit/>
            </a:bodyPr>
            <a:lstStyle/>
            <a:p>
              <a:pPr algn="ctr">
                <a:lnSpc>
                  <a:spcPts val="1263"/>
                </a:lnSpc>
                <a:spcBef>
                  <a:spcPct val="0"/>
                </a:spcBef>
              </a:pPr>
              <a:r>
                <a:rPr lang="en-US" sz="902" b="1">
                  <a:solidFill>
                    <a:srgbClr val="000000"/>
                  </a:solidFill>
                  <a:latin typeface="Poppins Bold"/>
                  <a:ea typeface="Poppins Bold"/>
                  <a:cs typeface="Poppins Bold"/>
                  <a:sym typeface="Poppins Bold"/>
                </a:rPr>
                <a:t>Bluetooth</a:t>
              </a:r>
              <a:r>
                <a:rPr lang="en-US" sz="902">
                  <a:solidFill>
                    <a:srgbClr val="000000"/>
                  </a:solidFill>
                  <a:latin typeface="Poppins"/>
                  <a:ea typeface="Poppins"/>
                  <a:cs typeface="Poppins"/>
                  <a:sym typeface="Poppins"/>
                </a:rPr>
                <a:t> ist</a:t>
              </a:r>
              <a:r>
                <a:rPr lang="en-US" sz="902" b="1">
                  <a:solidFill>
                    <a:srgbClr val="000000"/>
                  </a:solidFill>
                  <a:latin typeface="Poppins Bold"/>
                  <a:ea typeface="Poppins Bold"/>
                  <a:cs typeface="Poppins Bold"/>
                  <a:sym typeface="Poppins Bold"/>
                </a:rPr>
                <a:t> </a:t>
              </a:r>
              <a:r>
                <a:rPr lang="en-US" sz="902">
                  <a:solidFill>
                    <a:srgbClr val="000000"/>
                  </a:solidFill>
                  <a:latin typeface="Poppins"/>
                  <a:ea typeface="Poppins"/>
                  <a:cs typeface="Poppins"/>
                  <a:sym typeface="Poppins"/>
                </a:rPr>
                <a:t>eine kabellose Verbindung zwischen Geräten. </a:t>
              </a:r>
            </a:p>
            <a:p>
              <a:pPr algn="ctr">
                <a:lnSpc>
                  <a:spcPts val="1263"/>
                </a:lnSpc>
                <a:spcBef>
                  <a:spcPct val="0"/>
                </a:spcBef>
              </a:pPr>
              <a:endParaRPr lang="en-US" sz="902">
                <a:solidFill>
                  <a:srgbClr val="000000"/>
                </a:solidFill>
                <a:latin typeface="Poppins"/>
                <a:ea typeface="Poppins"/>
                <a:cs typeface="Poppins"/>
                <a:sym typeface="Poppins"/>
              </a:endParaRPr>
            </a:p>
          </p:txBody>
        </p:sp>
      </p:grpSp>
      <p:sp>
        <p:nvSpPr>
          <p:cNvPr id="45" name="TextBox 45"/>
          <p:cNvSpPr txBox="1"/>
          <p:nvPr/>
        </p:nvSpPr>
        <p:spPr>
          <a:xfrm>
            <a:off x="1679818" y="7257567"/>
            <a:ext cx="1825402" cy="962660"/>
          </a:xfrm>
          <a:prstGeom prst="rect">
            <a:avLst/>
          </a:prstGeom>
        </p:spPr>
        <p:txBody>
          <a:bodyPr lIns="0" tIns="0" rIns="0" bIns="0" rtlCol="0" anchor="t">
            <a:spAutoFit/>
          </a:bodyPr>
          <a:lstStyle/>
          <a:p>
            <a:pPr algn="ctr">
              <a:lnSpc>
                <a:spcPts val="1540"/>
              </a:lnSpc>
            </a:pPr>
            <a:endParaRPr/>
          </a:p>
          <a:p>
            <a:pPr algn="ctr">
              <a:lnSpc>
                <a:spcPts val="1540"/>
              </a:lnSpc>
            </a:pPr>
            <a:r>
              <a:rPr lang="en-US" sz="1100">
                <a:solidFill>
                  <a:srgbClr val="000000"/>
                </a:solidFill>
                <a:latin typeface="Poppins"/>
                <a:ea typeface="Poppins"/>
                <a:cs typeface="Poppins"/>
                <a:sym typeface="Poppins"/>
              </a:rPr>
              <a:t>Errätst</a:t>
            </a:r>
          </a:p>
          <a:p>
            <a:pPr algn="ctr">
              <a:lnSpc>
                <a:spcPts val="1540"/>
              </a:lnSpc>
            </a:pPr>
            <a:r>
              <a:rPr lang="en-US" sz="1100">
                <a:solidFill>
                  <a:srgbClr val="000000"/>
                </a:solidFill>
                <a:latin typeface="Poppins"/>
                <a:ea typeface="Poppins"/>
                <a:cs typeface="Poppins"/>
                <a:sym typeface="Poppins"/>
              </a:rPr>
              <a:t>du, was mein </a:t>
            </a:r>
          </a:p>
          <a:p>
            <a:pPr algn="ctr">
              <a:lnSpc>
                <a:spcPts val="1540"/>
              </a:lnSpc>
            </a:pPr>
            <a:r>
              <a:rPr lang="en-US" sz="1100">
                <a:solidFill>
                  <a:srgbClr val="000000"/>
                </a:solidFill>
                <a:latin typeface="Poppins"/>
                <a:ea typeface="Poppins"/>
                <a:cs typeface="Poppins"/>
                <a:sym typeface="Poppins"/>
              </a:rPr>
              <a:t>Gegenstand ist?</a:t>
            </a:r>
          </a:p>
          <a:p>
            <a:pPr algn="ctr">
              <a:lnSpc>
                <a:spcPts val="1540"/>
              </a:lnSpc>
            </a:pPr>
            <a:endParaRPr lang="en-US" sz="1100">
              <a:solidFill>
                <a:srgbClr val="000000"/>
              </a:solidFill>
              <a:latin typeface="Poppins"/>
              <a:ea typeface="Poppins"/>
              <a:cs typeface="Poppins"/>
              <a:sym typeface="Poppins"/>
            </a:endParaRPr>
          </a:p>
        </p:txBody>
      </p:sp>
      <p:sp>
        <p:nvSpPr>
          <p:cNvPr id="46" name="TextBox 46"/>
          <p:cNvSpPr txBox="1"/>
          <p:nvPr/>
        </p:nvSpPr>
        <p:spPr>
          <a:xfrm>
            <a:off x="5702385" y="339510"/>
            <a:ext cx="1250544" cy="33655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Das ist </a:t>
            </a:r>
          </a:p>
          <a:p>
            <a:pPr algn="ctr">
              <a:lnSpc>
                <a:spcPts val="1399"/>
              </a:lnSpc>
            </a:pPr>
            <a:r>
              <a:rPr lang="en-US" sz="999">
                <a:solidFill>
                  <a:srgbClr val="000000"/>
                </a:solidFill>
                <a:latin typeface="Poppins"/>
                <a:ea typeface="Poppins"/>
                <a:cs typeface="Poppins"/>
                <a:sym typeface="Poppins"/>
              </a:rPr>
              <a:t>echt toll!</a:t>
            </a:r>
          </a:p>
        </p:txBody>
      </p:sp>
      <p:sp>
        <p:nvSpPr>
          <p:cNvPr id="47" name="TextBox 47"/>
          <p:cNvSpPr txBox="1"/>
          <p:nvPr/>
        </p:nvSpPr>
        <p:spPr>
          <a:xfrm>
            <a:off x="904967" y="10366677"/>
            <a:ext cx="4023022"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2.6 | Kontrollzentrum </a:t>
            </a:r>
          </a:p>
        </p:txBody>
      </p:sp>
      <p:sp>
        <p:nvSpPr>
          <p:cNvPr id="48" name="TextBox 48"/>
          <p:cNvSpPr txBox="1"/>
          <p:nvPr/>
        </p:nvSpPr>
        <p:spPr>
          <a:xfrm>
            <a:off x="5290098" y="10231203"/>
            <a:ext cx="2280603" cy="279201"/>
          </a:xfrm>
          <a:prstGeom prst="rect">
            <a:avLst/>
          </a:prstGeom>
        </p:spPr>
        <p:txBody>
          <a:bodyPr lIns="0" tIns="0" rIns="0" bIns="0" rtlCol="0" anchor="t">
            <a:spAutoFit/>
          </a:bodyPr>
          <a:lstStyle/>
          <a:p>
            <a:pPr algn="l">
              <a:lnSpc>
                <a:spcPts val="1120"/>
              </a:lnSpc>
            </a:pPr>
            <a:endParaRPr/>
          </a:p>
          <a:p>
            <a:pPr algn="l">
              <a:lnSpc>
                <a:spcPts val="1120"/>
              </a:lnSpc>
            </a:pPr>
            <a:r>
              <a:rPr lang="en-US" sz="800">
                <a:solidFill>
                  <a:srgbClr val="000000"/>
                </a:solidFill>
                <a:latin typeface="Poppins"/>
                <a:ea typeface="Poppins"/>
                <a:cs typeface="Poppins"/>
                <a:sym typeface="Poppins"/>
              </a:rPr>
              <a:t>Lizenz: CC BY-SA 4.0 ISB (München)</a:t>
            </a:r>
          </a:p>
        </p:txBody>
      </p:sp>
      <p:sp>
        <p:nvSpPr>
          <p:cNvPr id="49" name="TextBox 49"/>
          <p:cNvSpPr txBox="1"/>
          <p:nvPr/>
        </p:nvSpPr>
        <p:spPr>
          <a:xfrm>
            <a:off x="975215" y="6062514"/>
            <a:ext cx="3870196" cy="247747"/>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sp>
        <p:nvSpPr>
          <p:cNvPr id="50" name="TextBox 50"/>
          <p:cNvSpPr txBox="1"/>
          <p:nvPr/>
        </p:nvSpPr>
        <p:spPr>
          <a:xfrm>
            <a:off x="4176328" y="7629668"/>
            <a:ext cx="1825402" cy="5816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Na klar, </a:t>
            </a:r>
          </a:p>
          <a:p>
            <a:pPr algn="ctr">
              <a:lnSpc>
                <a:spcPts val="1540"/>
              </a:lnSpc>
            </a:pPr>
            <a:r>
              <a:rPr lang="en-US" sz="1100">
                <a:solidFill>
                  <a:srgbClr val="000000"/>
                </a:solidFill>
                <a:latin typeface="Poppins"/>
                <a:ea typeface="Poppins"/>
                <a:cs typeface="Poppins"/>
                <a:sym typeface="Poppins"/>
              </a:rPr>
              <a:t>das ist das Rohr </a:t>
            </a:r>
          </a:p>
          <a:p>
            <a:pPr algn="ctr">
              <a:lnSpc>
                <a:spcPts val="1540"/>
              </a:lnSpc>
            </a:pPr>
            <a:r>
              <a:rPr lang="en-US" sz="1100">
                <a:solidFill>
                  <a:srgbClr val="000000"/>
                </a:solidFill>
                <a:latin typeface="Poppins"/>
                <a:ea typeface="Poppins"/>
                <a:cs typeface="Poppins"/>
                <a:sym typeface="Poppins"/>
              </a:rPr>
              <a:t>vom Waschbecken!</a:t>
            </a:r>
          </a:p>
        </p:txBody>
      </p:sp>
      <p:sp>
        <p:nvSpPr>
          <p:cNvPr id="51" name="Freeform 51"/>
          <p:cNvSpPr/>
          <p:nvPr/>
        </p:nvSpPr>
        <p:spPr>
          <a:xfrm>
            <a:off x="5831783" y="6209135"/>
            <a:ext cx="1197233" cy="1050422"/>
          </a:xfrm>
          <a:custGeom>
            <a:avLst/>
            <a:gdLst/>
            <a:ahLst/>
            <a:cxnLst/>
            <a:rect l="l" t="t" r="r" b="b"/>
            <a:pathLst>
              <a:path w="1197233" h="1050422">
                <a:moveTo>
                  <a:pt x="0" y="0"/>
                </a:moveTo>
                <a:lnTo>
                  <a:pt x="1197234" y="0"/>
                </a:lnTo>
                <a:lnTo>
                  <a:pt x="1197234" y="1050422"/>
                </a:lnTo>
                <a:lnTo>
                  <a:pt x="0" y="10504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52" name="TextBox 52"/>
          <p:cNvSpPr txBox="1"/>
          <p:nvPr/>
        </p:nvSpPr>
        <p:spPr>
          <a:xfrm>
            <a:off x="6056800" y="6343501"/>
            <a:ext cx="747200" cy="50800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Ich tippe auf: </a:t>
            </a:r>
          </a:p>
          <a:p>
            <a:pPr algn="ctr">
              <a:lnSpc>
                <a:spcPts val="1399"/>
              </a:lnSpc>
            </a:pPr>
            <a:r>
              <a:rPr lang="en-US" sz="999" b="1">
                <a:solidFill>
                  <a:srgbClr val="000000"/>
                </a:solidFill>
                <a:latin typeface="Poppins Bold"/>
                <a:ea typeface="Poppins Bold"/>
                <a:cs typeface="Poppins Bold"/>
                <a:sym typeface="Poppins Bold"/>
              </a:rPr>
              <a:t>annehmen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72951" y="378590"/>
            <a:ext cx="6782088" cy="9591054"/>
            <a:chOff x="0" y="0"/>
            <a:chExt cx="2430547" cy="3437217"/>
          </a:xfrm>
        </p:grpSpPr>
        <p:sp>
          <p:nvSpPr>
            <p:cNvPr id="3" name="Freeform 3"/>
            <p:cNvSpPr/>
            <p:nvPr/>
          </p:nvSpPr>
          <p:spPr>
            <a:xfrm>
              <a:off x="0" y="0"/>
              <a:ext cx="2430547" cy="3437217"/>
            </a:xfrm>
            <a:custGeom>
              <a:avLst/>
              <a:gdLst/>
              <a:ahLst/>
              <a:cxnLst/>
              <a:rect l="l" t="t" r="r" b="b"/>
              <a:pathLst>
                <a:path w="2430547" h="3437217">
                  <a:moveTo>
                    <a:pt x="22830" y="0"/>
                  </a:moveTo>
                  <a:lnTo>
                    <a:pt x="2407717" y="0"/>
                  </a:lnTo>
                  <a:cubicBezTo>
                    <a:pt x="2420326" y="0"/>
                    <a:pt x="2430547" y="10222"/>
                    <a:pt x="2430547" y="22830"/>
                  </a:cubicBezTo>
                  <a:lnTo>
                    <a:pt x="2430547" y="3414387"/>
                  </a:lnTo>
                  <a:cubicBezTo>
                    <a:pt x="2430547" y="3426995"/>
                    <a:pt x="2420326" y="3437217"/>
                    <a:pt x="2407717" y="3437217"/>
                  </a:cubicBezTo>
                  <a:lnTo>
                    <a:pt x="22830" y="3437217"/>
                  </a:lnTo>
                  <a:cubicBezTo>
                    <a:pt x="10222" y="3437217"/>
                    <a:pt x="0" y="3426995"/>
                    <a:pt x="0" y="3414387"/>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456267"/>
            </a:xfrm>
            <a:prstGeom prst="rect">
              <a:avLst/>
            </a:prstGeom>
          </p:spPr>
          <p:txBody>
            <a:bodyPr lIns="50800" tIns="50800" rIns="50800" bIns="50800" rtlCol="0" anchor="ctr"/>
            <a:lstStyle/>
            <a:p>
              <a:pPr algn="l">
                <a:lnSpc>
                  <a:spcPts val="1680"/>
                </a:lnSpc>
              </a:pPr>
              <a:endParaRPr/>
            </a:p>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87997" y="378590"/>
            <a:ext cx="6747151" cy="1712779"/>
            <a:chOff x="0" y="0"/>
            <a:chExt cx="2418026" cy="613821"/>
          </a:xfrm>
        </p:grpSpPr>
        <p:sp>
          <p:nvSpPr>
            <p:cNvPr id="6" name="Freeform 6"/>
            <p:cNvSpPr/>
            <p:nvPr/>
          </p:nvSpPr>
          <p:spPr>
            <a:xfrm>
              <a:off x="0" y="0"/>
              <a:ext cx="2418026" cy="613821"/>
            </a:xfrm>
            <a:custGeom>
              <a:avLst/>
              <a:gdLst/>
              <a:ahLst/>
              <a:cxnLst/>
              <a:rect l="l" t="t" r="r" b="b"/>
              <a:pathLst>
                <a:path w="2418026" h="613821">
                  <a:moveTo>
                    <a:pt x="22949" y="0"/>
                  </a:moveTo>
                  <a:lnTo>
                    <a:pt x="2395078" y="0"/>
                  </a:lnTo>
                  <a:cubicBezTo>
                    <a:pt x="2401164" y="0"/>
                    <a:pt x="2407001" y="2418"/>
                    <a:pt x="2411305" y="6722"/>
                  </a:cubicBezTo>
                  <a:cubicBezTo>
                    <a:pt x="2415609" y="11025"/>
                    <a:pt x="2418026" y="16862"/>
                    <a:pt x="2418026" y="22949"/>
                  </a:cubicBezTo>
                  <a:lnTo>
                    <a:pt x="2418026" y="590873"/>
                  </a:lnTo>
                  <a:cubicBezTo>
                    <a:pt x="2418026" y="596959"/>
                    <a:pt x="2415609" y="602796"/>
                    <a:pt x="2411305" y="607100"/>
                  </a:cubicBezTo>
                  <a:cubicBezTo>
                    <a:pt x="2407001" y="611404"/>
                    <a:pt x="2401164" y="613821"/>
                    <a:pt x="2395078" y="613821"/>
                  </a:cubicBezTo>
                  <a:lnTo>
                    <a:pt x="22949" y="613821"/>
                  </a:lnTo>
                  <a:cubicBezTo>
                    <a:pt x="16862" y="613821"/>
                    <a:pt x="11025" y="611404"/>
                    <a:pt x="6722" y="607100"/>
                  </a:cubicBezTo>
                  <a:cubicBezTo>
                    <a:pt x="2418" y="602796"/>
                    <a:pt x="0" y="596959"/>
                    <a:pt x="0" y="590873"/>
                  </a:cubicBezTo>
                  <a:lnTo>
                    <a:pt x="0" y="22949"/>
                  </a:lnTo>
                  <a:cubicBezTo>
                    <a:pt x="0" y="16862"/>
                    <a:pt x="2418" y="11025"/>
                    <a:pt x="6722" y="6722"/>
                  </a:cubicBezTo>
                  <a:cubicBezTo>
                    <a:pt x="11025" y="2418"/>
                    <a:pt x="16862" y="0"/>
                    <a:pt x="2294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18026" cy="642396"/>
            </a:xfrm>
            <a:prstGeom prst="rect">
              <a:avLst/>
            </a:prstGeom>
          </p:spPr>
          <p:txBody>
            <a:bodyPr lIns="50800" tIns="50800" rIns="50800" bIns="50800" rtlCol="0" anchor="ctr"/>
            <a:lstStyle/>
            <a:p>
              <a:pPr algn="ctr">
                <a:lnSpc>
                  <a:spcPts val="1679"/>
                </a:lnSpc>
              </a:pPr>
              <a:endParaRPr/>
            </a:p>
          </p:txBody>
        </p:sp>
      </p:grpSp>
      <p:sp>
        <p:nvSpPr>
          <p:cNvPr id="8" name="TextBox 8"/>
          <p:cNvSpPr txBox="1"/>
          <p:nvPr/>
        </p:nvSpPr>
        <p:spPr>
          <a:xfrm>
            <a:off x="756000" y="615815"/>
            <a:ext cx="4171988"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Dateien und Fotos verschicken</a:t>
            </a:r>
          </a:p>
        </p:txBody>
      </p:sp>
      <p:grpSp>
        <p:nvGrpSpPr>
          <p:cNvPr id="9" name="Group 9"/>
          <p:cNvGrpSpPr/>
          <p:nvPr/>
        </p:nvGrpSpPr>
        <p:grpSpPr>
          <a:xfrm>
            <a:off x="487997" y="1791740"/>
            <a:ext cx="6747151" cy="618884"/>
            <a:chOff x="0" y="0"/>
            <a:chExt cx="2423229" cy="222278"/>
          </a:xfrm>
        </p:grpSpPr>
        <p:sp>
          <p:nvSpPr>
            <p:cNvPr id="10" name="Freeform 10"/>
            <p:cNvSpPr/>
            <p:nvPr/>
          </p:nvSpPr>
          <p:spPr>
            <a:xfrm>
              <a:off x="0" y="0"/>
              <a:ext cx="2423229" cy="222278"/>
            </a:xfrm>
            <a:custGeom>
              <a:avLst/>
              <a:gdLst/>
              <a:ahLst/>
              <a:cxnLst/>
              <a:rect l="l" t="t" r="r" b="b"/>
              <a:pathLst>
                <a:path w="2423229" h="222278">
                  <a:moveTo>
                    <a:pt x="2423229" y="0"/>
                  </a:moveTo>
                  <a:lnTo>
                    <a:pt x="2423229" y="222278"/>
                  </a:lnTo>
                  <a:lnTo>
                    <a:pt x="0" y="222278"/>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1" name="TextBox 11"/>
            <p:cNvSpPr txBox="1"/>
            <p:nvPr/>
          </p:nvSpPr>
          <p:spPr>
            <a:xfrm>
              <a:off x="0" y="-28575"/>
              <a:ext cx="2423229" cy="250853"/>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2" name="Freeform 12"/>
          <p:cNvSpPr/>
          <p:nvPr/>
        </p:nvSpPr>
        <p:spPr>
          <a:xfrm>
            <a:off x="693318" y="2281869"/>
            <a:ext cx="394811" cy="350943"/>
          </a:xfrm>
          <a:custGeom>
            <a:avLst/>
            <a:gdLst/>
            <a:ahLst/>
            <a:cxnLst/>
            <a:rect l="l" t="t" r="r" b="b"/>
            <a:pathLst>
              <a:path w="394811" h="350943">
                <a:moveTo>
                  <a:pt x="0" y="0"/>
                </a:moveTo>
                <a:lnTo>
                  <a:pt x="394810" y="0"/>
                </a:lnTo>
                <a:lnTo>
                  <a:pt x="394810" y="350943"/>
                </a:lnTo>
                <a:lnTo>
                  <a:pt x="0" y="35094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3" name="TextBox 13"/>
          <p:cNvSpPr txBox="1"/>
          <p:nvPr/>
        </p:nvSpPr>
        <p:spPr>
          <a:xfrm>
            <a:off x="756000" y="3265153"/>
            <a:ext cx="6273017" cy="3034284"/>
          </a:xfrm>
          <a:prstGeom prst="rect">
            <a:avLst/>
          </a:prstGeom>
        </p:spPr>
        <p:txBody>
          <a:bodyPr lIns="0" tIns="0" rIns="0" bIns="0" rtlCol="0" anchor="t">
            <a:spAutoFit/>
          </a:bodyPr>
          <a:lstStyle/>
          <a:p>
            <a:pPr marL="280669" lvl="1" indent="-140335" algn="l">
              <a:lnSpc>
                <a:spcPts val="2417"/>
              </a:lnSpc>
              <a:buAutoNum type="arabicPeriod"/>
            </a:pPr>
            <a:r>
              <a:rPr lang="en-US" sz="1299">
                <a:solidFill>
                  <a:srgbClr val="000000"/>
                </a:solidFill>
                <a:latin typeface="Poppins"/>
                <a:ea typeface="Poppins"/>
                <a:cs typeface="Poppins"/>
                <a:sym typeface="Poppins"/>
              </a:rPr>
              <a:t> Öffne die App, in der dein Bild, Video oder deine Datei ist. </a:t>
            </a:r>
          </a:p>
          <a:p>
            <a:pPr marL="280669" lvl="1" indent="-140335" algn="l">
              <a:lnSpc>
                <a:spcPts val="2417"/>
              </a:lnSpc>
              <a:buAutoNum type="arabicPeriod"/>
            </a:pPr>
            <a:r>
              <a:rPr lang="en-US" sz="1299">
                <a:solidFill>
                  <a:srgbClr val="000000"/>
                </a:solidFill>
                <a:latin typeface="Poppins"/>
                <a:ea typeface="Poppins"/>
                <a:cs typeface="Poppins"/>
                <a:sym typeface="Poppins"/>
              </a:rPr>
              <a:t> Tippe auf Teilen       .</a:t>
            </a:r>
          </a:p>
          <a:p>
            <a:pPr marL="280669" lvl="1" indent="-140335" algn="l">
              <a:lnSpc>
                <a:spcPts val="2417"/>
              </a:lnSpc>
              <a:buAutoNum type="arabicPeriod"/>
            </a:pPr>
            <a:r>
              <a:rPr lang="en-US" sz="1299">
                <a:solidFill>
                  <a:srgbClr val="000000"/>
                </a:solidFill>
                <a:latin typeface="Poppins"/>
                <a:ea typeface="Poppins"/>
                <a:cs typeface="Poppins"/>
                <a:sym typeface="Poppins"/>
              </a:rPr>
              <a:t> Suche nach </a:t>
            </a:r>
            <a:r>
              <a:rPr lang="en-US" sz="1299" b="1">
                <a:solidFill>
                  <a:srgbClr val="000000"/>
                </a:solidFill>
                <a:latin typeface="Poppins Bold"/>
                <a:ea typeface="Poppins Bold"/>
                <a:cs typeface="Poppins Bold"/>
                <a:sym typeface="Poppins Bold"/>
              </a:rPr>
              <a:t>“In der Nähe”</a:t>
            </a:r>
            <a:r>
              <a:rPr lang="en-US" sz="1299">
                <a:solidFill>
                  <a:srgbClr val="000000"/>
                </a:solidFill>
                <a:latin typeface="Poppins"/>
                <a:ea typeface="Poppins"/>
                <a:cs typeface="Poppins"/>
                <a:sym typeface="Poppins"/>
              </a:rPr>
              <a:t> senden oder diesem Zeichen: </a:t>
            </a:r>
          </a:p>
          <a:p>
            <a:pPr marL="280669" lvl="1" indent="-140335" algn="l">
              <a:lnSpc>
                <a:spcPts val="2417"/>
              </a:lnSpc>
              <a:buAutoNum type="arabicPeriod"/>
            </a:pPr>
            <a:r>
              <a:rPr lang="en-US" sz="1299">
                <a:solidFill>
                  <a:srgbClr val="000000"/>
                </a:solidFill>
                <a:latin typeface="Poppins"/>
                <a:ea typeface="Poppins"/>
                <a:cs typeface="Poppins"/>
                <a:sym typeface="Poppins"/>
              </a:rPr>
              <a:t> Jetzt siehst du auf dem Tablet </a:t>
            </a:r>
            <a:r>
              <a:rPr lang="en-US" sz="1299" b="1">
                <a:solidFill>
                  <a:srgbClr val="000000"/>
                </a:solidFill>
                <a:latin typeface="Poppins Bold"/>
                <a:ea typeface="Poppins Bold"/>
                <a:cs typeface="Poppins Bold"/>
                <a:sym typeface="Poppins Bold"/>
              </a:rPr>
              <a:t>“Geräte”,</a:t>
            </a:r>
            <a:r>
              <a:rPr lang="en-US" sz="1299">
                <a:solidFill>
                  <a:srgbClr val="000000"/>
                </a:solidFill>
                <a:latin typeface="Poppins"/>
                <a:ea typeface="Poppins"/>
                <a:cs typeface="Poppins"/>
                <a:sym typeface="Poppins"/>
              </a:rPr>
              <a:t> die sich in der Nähe befinden. </a:t>
            </a:r>
          </a:p>
          <a:p>
            <a:pPr marL="280669" lvl="1" indent="-140335" algn="l">
              <a:lnSpc>
                <a:spcPts val="2417"/>
              </a:lnSpc>
              <a:buAutoNum type="arabicPeriod"/>
            </a:pPr>
            <a:r>
              <a:rPr lang="en-US" sz="1299">
                <a:solidFill>
                  <a:srgbClr val="000000"/>
                </a:solidFill>
                <a:latin typeface="Poppins"/>
                <a:ea typeface="Poppins"/>
                <a:cs typeface="Poppins"/>
                <a:sym typeface="Poppins"/>
              </a:rPr>
              <a:t> Jedes Gerät hat einen Namen oder eine Nummer. </a:t>
            </a:r>
          </a:p>
          <a:p>
            <a:pPr algn="l">
              <a:lnSpc>
                <a:spcPts val="2417"/>
              </a:lnSpc>
            </a:pPr>
            <a:r>
              <a:rPr lang="en-US" sz="1299">
                <a:solidFill>
                  <a:srgbClr val="000000"/>
                </a:solidFill>
                <a:latin typeface="Poppins"/>
                <a:ea typeface="Poppins"/>
                <a:cs typeface="Poppins"/>
                <a:sym typeface="Poppins"/>
              </a:rPr>
              <a:t>       Tippe auf das Gerät, </a:t>
            </a:r>
          </a:p>
          <a:p>
            <a:pPr algn="l">
              <a:lnSpc>
                <a:spcPts val="2417"/>
              </a:lnSpc>
            </a:pPr>
            <a:r>
              <a:rPr lang="en-US" sz="1299">
                <a:solidFill>
                  <a:srgbClr val="000000"/>
                </a:solidFill>
                <a:latin typeface="Poppins"/>
                <a:ea typeface="Poppins"/>
                <a:cs typeface="Poppins"/>
                <a:sym typeface="Poppins"/>
              </a:rPr>
              <a:t>       an das du etwas schicken möchtest. </a:t>
            </a:r>
          </a:p>
          <a:p>
            <a:pPr algn="l">
              <a:lnSpc>
                <a:spcPts val="2417"/>
              </a:lnSpc>
            </a:pPr>
            <a:r>
              <a:rPr lang="en-US" sz="1299">
                <a:solidFill>
                  <a:srgbClr val="000000"/>
                </a:solidFill>
                <a:latin typeface="Poppins"/>
                <a:ea typeface="Poppins"/>
                <a:cs typeface="Poppins"/>
                <a:sym typeface="Poppins"/>
              </a:rPr>
              <a:t>   6. Fertig ist dein unsichtbarer Postbote. </a:t>
            </a:r>
          </a:p>
          <a:p>
            <a:pPr algn="l">
              <a:lnSpc>
                <a:spcPts val="2417"/>
              </a:lnSpc>
            </a:pPr>
            <a:r>
              <a:rPr lang="en-US" sz="1299">
                <a:solidFill>
                  <a:srgbClr val="000000"/>
                </a:solidFill>
                <a:latin typeface="Poppins"/>
                <a:ea typeface="Poppins"/>
                <a:cs typeface="Poppins"/>
                <a:sym typeface="Poppins"/>
              </a:rPr>
              <a:t>       Die Sendung fliegt kabellos über Bluetooth und WLAN durch die Luft.</a:t>
            </a:r>
          </a:p>
          <a:p>
            <a:pPr algn="l">
              <a:lnSpc>
                <a:spcPts val="2417"/>
              </a:lnSpc>
            </a:pPr>
            <a:r>
              <a:rPr lang="en-US" sz="1299">
                <a:solidFill>
                  <a:srgbClr val="000000"/>
                </a:solidFill>
                <a:latin typeface="Poppins"/>
                <a:ea typeface="Poppins"/>
                <a:cs typeface="Poppins"/>
                <a:sym typeface="Poppins"/>
              </a:rPr>
              <a:t>     </a:t>
            </a:r>
          </a:p>
        </p:txBody>
      </p:sp>
      <p:grpSp>
        <p:nvGrpSpPr>
          <p:cNvPr id="14" name="Group 14"/>
          <p:cNvGrpSpPr/>
          <p:nvPr/>
        </p:nvGrpSpPr>
        <p:grpSpPr>
          <a:xfrm>
            <a:off x="5834868" y="153240"/>
            <a:ext cx="1270409" cy="1114625"/>
            <a:chOff x="0" y="0"/>
            <a:chExt cx="1693878" cy="1486166"/>
          </a:xfrm>
        </p:grpSpPr>
        <p:sp>
          <p:nvSpPr>
            <p:cNvPr id="15" name="Freeform 15"/>
            <p:cNvSpPr/>
            <p:nvPr/>
          </p:nvSpPr>
          <p:spPr>
            <a:xfrm>
              <a:off x="0" y="0"/>
              <a:ext cx="1693878" cy="1486166"/>
            </a:xfrm>
            <a:custGeom>
              <a:avLst/>
              <a:gdLst/>
              <a:ahLst/>
              <a:cxnLst/>
              <a:rect l="l" t="t" r="r" b="b"/>
              <a:pathLst>
                <a:path w="1693878" h="1486166">
                  <a:moveTo>
                    <a:pt x="0" y="0"/>
                  </a:moveTo>
                  <a:lnTo>
                    <a:pt x="1693878" y="0"/>
                  </a:lnTo>
                  <a:lnTo>
                    <a:pt x="1693878" y="1486166"/>
                  </a:lnTo>
                  <a:lnTo>
                    <a:pt x="0" y="148616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6" name="TextBox 16"/>
            <p:cNvSpPr txBox="1"/>
            <p:nvPr/>
          </p:nvSpPr>
          <p:spPr>
            <a:xfrm>
              <a:off x="129272" y="182341"/>
              <a:ext cx="1391130" cy="6709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Ui, da bin </a:t>
              </a:r>
            </a:p>
            <a:p>
              <a:pPr algn="ctr">
                <a:lnSpc>
                  <a:spcPts val="1399"/>
                </a:lnSpc>
              </a:pPr>
              <a:r>
                <a:rPr lang="en-US" sz="999">
                  <a:solidFill>
                    <a:srgbClr val="000000"/>
                  </a:solidFill>
                  <a:latin typeface="Poppins"/>
                  <a:ea typeface="Poppins"/>
                  <a:cs typeface="Poppins"/>
                  <a:sym typeface="Poppins"/>
                </a:rPr>
                <a:t>ich aber </a:t>
              </a:r>
            </a:p>
            <a:p>
              <a:pPr algn="ctr">
                <a:lnSpc>
                  <a:spcPts val="1399"/>
                </a:lnSpc>
              </a:pPr>
              <a:r>
                <a:rPr lang="en-US" sz="999">
                  <a:solidFill>
                    <a:srgbClr val="000000"/>
                  </a:solidFill>
                  <a:latin typeface="Poppins"/>
                  <a:ea typeface="Poppins"/>
                  <a:cs typeface="Poppins"/>
                  <a:sym typeface="Poppins"/>
                </a:rPr>
                <a:t>gespannt. </a:t>
              </a:r>
            </a:p>
          </p:txBody>
        </p:sp>
      </p:grpSp>
      <p:sp>
        <p:nvSpPr>
          <p:cNvPr id="17" name="Freeform 17"/>
          <p:cNvSpPr/>
          <p:nvPr/>
        </p:nvSpPr>
        <p:spPr>
          <a:xfrm flipH="1">
            <a:off x="3892508" y="142171"/>
            <a:ext cx="1771190" cy="1553997"/>
          </a:xfrm>
          <a:custGeom>
            <a:avLst/>
            <a:gdLst/>
            <a:ahLst/>
            <a:cxnLst/>
            <a:rect l="l" t="t" r="r" b="b"/>
            <a:pathLst>
              <a:path w="1771190" h="1553997">
                <a:moveTo>
                  <a:pt x="1771190" y="0"/>
                </a:moveTo>
                <a:lnTo>
                  <a:pt x="0" y="0"/>
                </a:lnTo>
                <a:lnTo>
                  <a:pt x="0" y="1553997"/>
                </a:lnTo>
                <a:lnTo>
                  <a:pt x="1771190" y="1553997"/>
                </a:lnTo>
                <a:lnTo>
                  <a:pt x="177119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TextBox 18"/>
          <p:cNvSpPr txBox="1"/>
          <p:nvPr/>
        </p:nvSpPr>
        <p:spPr>
          <a:xfrm>
            <a:off x="4157227" y="317587"/>
            <a:ext cx="1241753" cy="816928"/>
          </a:xfrm>
          <a:prstGeom prst="rect">
            <a:avLst/>
          </a:prstGeom>
        </p:spPr>
        <p:txBody>
          <a:bodyPr lIns="0" tIns="0" rIns="0" bIns="0" rtlCol="0" anchor="t">
            <a:spAutoFit/>
          </a:bodyPr>
          <a:lstStyle/>
          <a:p>
            <a:pPr algn="ctr">
              <a:lnSpc>
                <a:spcPts val="1326"/>
              </a:lnSpc>
            </a:pPr>
            <a:r>
              <a:rPr lang="en-US" sz="947">
                <a:solidFill>
                  <a:srgbClr val="000000"/>
                </a:solidFill>
                <a:latin typeface="Poppins"/>
                <a:ea typeface="Poppins"/>
                <a:cs typeface="Poppins"/>
                <a:sym typeface="Poppins"/>
              </a:rPr>
              <a:t> Gleich verschicke ich ein Foto mit            einem unsichtbaren Postboten. Figuren umtauschen</a:t>
            </a:r>
          </a:p>
        </p:txBody>
      </p:sp>
      <p:sp>
        <p:nvSpPr>
          <p:cNvPr id="19" name="Freeform 19"/>
          <p:cNvSpPr/>
          <p:nvPr/>
        </p:nvSpPr>
        <p:spPr>
          <a:xfrm>
            <a:off x="713488" y="2892108"/>
            <a:ext cx="276265" cy="315896"/>
          </a:xfrm>
          <a:custGeom>
            <a:avLst/>
            <a:gdLst/>
            <a:ahLst/>
            <a:cxnLst/>
            <a:rect l="l" t="t" r="r" b="b"/>
            <a:pathLst>
              <a:path w="276265" h="315896">
                <a:moveTo>
                  <a:pt x="0" y="0"/>
                </a:moveTo>
                <a:lnTo>
                  <a:pt x="276266" y="0"/>
                </a:lnTo>
                <a:lnTo>
                  <a:pt x="276266" y="315895"/>
                </a:lnTo>
                <a:lnTo>
                  <a:pt x="0" y="31589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0" name="Freeform 20"/>
          <p:cNvSpPr/>
          <p:nvPr/>
        </p:nvSpPr>
        <p:spPr>
          <a:xfrm>
            <a:off x="2406628" y="3607370"/>
            <a:ext cx="260554" cy="279854"/>
          </a:xfrm>
          <a:custGeom>
            <a:avLst/>
            <a:gdLst/>
            <a:ahLst/>
            <a:cxnLst/>
            <a:rect l="l" t="t" r="r" b="b"/>
            <a:pathLst>
              <a:path w="260554" h="279854">
                <a:moveTo>
                  <a:pt x="0" y="0"/>
                </a:moveTo>
                <a:lnTo>
                  <a:pt x="260554" y="0"/>
                </a:lnTo>
                <a:lnTo>
                  <a:pt x="260554" y="279853"/>
                </a:lnTo>
                <a:lnTo>
                  <a:pt x="0" y="279853"/>
                </a:lnTo>
                <a:lnTo>
                  <a:pt x="0" y="0"/>
                </a:lnTo>
                <a:close/>
              </a:path>
            </a:pathLst>
          </a:custGeom>
          <a:blipFill>
            <a:blip r:embed="rId8"/>
            <a:stretch>
              <a:fillRect/>
            </a:stretch>
          </a:blipFill>
        </p:spPr>
        <p:txBody>
          <a:bodyPr/>
          <a:lstStyle/>
          <a:p>
            <a:endParaRPr lang="de-DE"/>
          </a:p>
        </p:txBody>
      </p:sp>
      <p:sp>
        <p:nvSpPr>
          <p:cNvPr id="21" name="Freeform 21"/>
          <p:cNvSpPr/>
          <p:nvPr/>
        </p:nvSpPr>
        <p:spPr>
          <a:xfrm>
            <a:off x="5777676" y="3956563"/>
            <a:ext cx="216132" cy="216132"/>
          </a:xfrm>
          <a:custGeom>
            <a:avLst/>
            <a:gdLst/>
            <a:ahLst/>
            <a:cxnLst/>
            <a:rect l="l" t="t" r="r" b="b"/>
            <a:pathLst>
              <a:path w="216132" h="216132">
                <a:moveTo>
                  <a:pt x="0" y="0"/>
                </a:moveTo>
                <a:lnTo>
                  <a:pt x="216132" y="0"/>
                </a:lnTo>
                <a:lnTo>
                  <a:pt x="216132" y="216132"/>
                </a:lnTo>
                <a:lnTo>
                  <a:pt x="0" y="216132"/>
                </a:lnTo>
                <a:lnTo>
                  <a:pt x="0" y="0"/>
                </a:lnTo>
                <a:close/>
              </a:path>
            </a:pathLst>
          </a:custGeom>
          <a:blipFill>
            <a:blip r:embed="rId9"/>
            <a:stretch>
              <a:fillRect/>
            </a:stretch>
          </a:blipFill>
        </p:spPr>
        <p:txBody>
          <a:bodyPr/>
          <a:lstStyle/>
          <a:p>
            <a:endParaRPr lang="de-DE"/>
          </a:p>
        </p:txBody>
      </p:sp>
      <p:sp>
        <p:nvSpPr>
          <p:cNvPr id="22" name="Freeform 22"/>
          <p:cNvSpPr/>
          <p:nvPr/>
        </p:nvSpPr>
        <p:spPr>
          <a:xfrm>
            <a:off x="406174" y="10261174"/>
            <a:ext cx="372147" cy="372147"/>
          </a:xfrm>
          <a:custGeom>
            <a:avLst/>
            <a:gdLst/>
            <a:ahLst/>
            <a:cxnLst/>
            <a:rect l="l" t="t" r="r" b="b"/>
            <a:pathLst>
              <a:path w="372147" h="372147">
                <a:moveTo>
                  <a:pt x="0" y="0"/>
                </a:moveTo>
                <a:lnTo>
                  <a:pt x="372147" y="0"/>
                </a:lnTo>
                <a:lnTo>
                  <a:pt x="372147" y="372146"/>
                </a:lnTo>
                <a:lnTo>
                  <a:pt x="0" y="372146"/>
                </a:lnTo>
                <a:lnTo>
                  <a:pt x="0" y="0"/>
                </a:lnTo>
                <a:close/>
              </a:path>
            </a:pathLst>
          </a:custGeom>
          <a:blipFill>
            <a:blip r:embed="rId10"/>
            <a:stretch>
              <a:fillRect/>
            </a:stretch>
          </a:blipFill>
        </p:spPr>
        <p:txBody>
          <a:bodyPr/>
          <a:lstStyle/>
          <a:p>
            <a:endParaRPr lang="de-DE"/>
          </a:p>
        </p:txBody>
      </p:sp>
      <p:grpSp>
        <p:nvGrpSpPr>
          <p:cNvPr id="23" name="Group 23"/>
          <p:cNvGrpSpPr/>
          <p:nvPr/>
        </p:nvGrpSpPr>
        <p:grpSpPr>
          <a:xfrm>
            <a:off x="-413094" y="9365588"/>
            <a:ext cx="6247962" cy="510160"/>
            <a:chOff x="0" y="0"/>
            <a:chExt cx="8330616" cy="680213"/>
          </a:xfrm>
        </p:grpSpPr>
        <p:grpSp>
          <p:nvGrpSpPr>
            <p:cNvPr id="24" name="Group 24"/>
            <p:cNvGrpSpPr/>
            <p:nvPr/>
          </p:nvGrpSpPr>
          <p:grpSpPr>
            <a:xfrm>
              <a:off x="1530819" y="0"/>
              <a:ext cx="4655126" cy="680213"/>
              <a:chOff x="0" y="0"/>
              <a:chExt cx="1251219" cy="182830"/>
            </a:xfrm>
          </p:grpSpPr>
          <p:sp>
            <p:nvSpPr>
              <p:cNvPr id="25" name="Freeform 25"/>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26" name="TextBox 26"/>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27" name="TextBox 27"/>
            <p:cNvSpPr txBox="1"/>
            <p:nvPr/>
          </p:nvSpPr>
          <p:spPr>
            <a:xfrm>
              <a:off x="0" y="186702"/>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28" name="Freeform 28"/>
            <p:cNvSpPr/>
            <p:nvPr/>
          </p:nvSpPr>
          <p:spPr>
            <a:xfrm>
              <a:off x="1643128" y="105144"/>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11"/>
              <a:stretch>
                <a:fillRect/>
              </a:stretch>
            </a:blipFill>
          </p:spPr>
          <p:txBody>
            <a:bodyPr/>
            <a:lstStyle/>
            <a:p>
              <a:endParaRPr lang="de-DE"/>
            </a:p>
          </p:txBody>
        </p:sp>
      </p:grpSp>
      <p:sp>
        <p:nvSpPr>
          <p:cNvPr id="29" name="TextBox 29"/>
          <p:cNvSpPr txBox="1"/>
          <p:nvPr/>
        </p:nvSpPr>
        <p:spPr>
          <a:xfrm>
            <a:off x="1020456" y="6550949"/>
            <a:ext cx="6401278" cy="817372"/>
          </a:xfrm>
          <a:prstGeom prst="rect">
            <a:avLst/>
          </a:prstGeom>
        </p:spPr>
        <p:txBody>
          <a:bodyPr lIns="0" tIns="0" rIns="0" bIns="0" rtlCol="0" anchor="t">
            <a:spAutoFit/>
          </a:bodyPr>
          <a:lstStyle/>
          <a:p>
            <a:pPr algn="l">
              <a:lnSpc>
                <a:spcPts val="2248"/>
              </a:lnSpc>
            </a:pPr>
            <a:r>
              <a:rPr lang="en-US" sz="1299">
                <a:solidFill>
                  <a:srgbClr val="000000"/>
                </a:solidFill>
                <a:latin typeface="Poppins"/>
                <a:ea typeface="Poppins"/>
                <a:cs typeface="Poppins"/>
                <a:sym typeface="Poppins"/>
              </a:rPr>
              <a:t>Fotografiere einen Gegenstand im Klassenzimmer.</a:t>
            </a:r>
          </a:p>
          <a:p>
            <a:pPr algn="l">
              <a:lnSpc>
                <a:spcPts val="2248"/>
              </a:lnSpc>
            </a:pPr>
            <a:r>
              <a:rPr lang="en-US" sz="1299">
                <a:solidFill>
                  <a:srgbClr val="000000"/>
                </a:solidFill>
                <a:latin typeface="Poppins"/>
                <a:ea typeface="Poppins"/>
                <a:cs typeface="Poppins"/>
                <a:sym typeface="Poppins"/>
              </a:rPr>
              <a:t>Sende ein Foto mit dem unsichtbaren Postboten </a:t>
            </a:r>
          </a:p>
          <a:p>
            <a:pPr algn="l">
              <a:lnSpc>
                <a:spcPts val="2248"/>
              </a:lnSpc>
            </a:pPr>
            <a:r>
              <a:rPr lang="en-US" sz="1299">
                <a:solidFill>
                  <a:srgbClr val="000000"/>
                </a:solidFill>
                <a:latin typeface="Poppins"/>
                <a:ea typeface="Poppins"/>
                <a:cs typeface="Poppins"/>
                <a:sym typeface="Poppins"/>
              </a:rPr>
              <a:t>an deine Lehrkraft.</a:t>
            </a:r>
          </a:p>
        </p:txBody>
      </p:sp>
      <p:sp>
        <p:nvSpPr>
          <p:cNvPr id="30" name="Freeform 30"/>
          <p:cNvSpPr/>
          <p:nvPr/>
        </p:nvSpPr>
        <p:spPr>
          <a:xfrm rot="-5400000">
            <a:off x="1957831" y="7479030"/>
            <a:ext cx="1435222" cy="1825402"/>
          </a:xfrm>
          <a:custGeom>
            <a:avLst/>
            <a:gdLst/>
            <a:ahLst/>
            <a:cxnLst/>
            <a:rect l="l" t="t" r="r" b="b"/>
            <a:pathLst>
              <a:path w="1435222" h="1825402">
                <a:moveTo>
                  <a:pt x="0" y="0"/>
                </a:moveTo>
                <a:lnTo>
                  <a:pt x="1435223" y="0"/>
                </a:lnTo>
                <a:lnTo>
                  <a:pt x="1435223" y="1825402"/>
                </a:lnTo>
                <a:lnTo>
                  <a:pt x="0" y="1825402"/>
                </a:lnTo>
                <a:lnTo>
                  <a:pt x="0" y="0"/>
                </a:lnTo>
                <a:close/>
              </a:path>
            </a:pathLst>
          </a:custGeom>
          <a:blipFill>
            <a:blip r:embed="rId12"/>
            <a:stretch>
              <a:fillRect/>
            </a:stretch>
          </a:blipFill>
        </p:spPr>
        <p:txBody>
          <a:bodyPr/>
          <a:lstStyle/>
          <a:p>
            <a:endParaRPr lang="de-DE"/>
          </a:p>
        </p:txBody>
      </p:sp>
      <p:sp>
        <p:nvSpPr>
          <p:cNvPr id="31" name="AutoShape 31"/>
          <p:cNvSpPr/>
          <p:nvPr/>
        </p:nvSpPr>
        <p:spPr>
          <a:xfrm flipV="1">
            <a:off x="3007055" y="7492373"/>
            <a:ext cx="689324" cy="159887"/>
          </a:xfrm>
          <a:prstGeom prst="line">
            <a:avLst/>
          </a:prstGeom>
          <a:ln w="38100" cap="flat">
            <a:solidFill>
              <a:srgbClr val="000000"/>
            </a:solidFill>
            <a:prstDash val="sysDot"/>
            <a:headEnd type="none" w="sm" len="sm"/>
            <a:tailEnd type="none" w="sm" len="sm"/>
          </a:ln>
        </p:spPr>
        <p:txBody>
          <a:bodyPr/>
          <a:lstStyle/>
          <a:p>
            <a:endParaRPr lang="de-DE"/>
          </a:p>
        </p:txBody>
      </p:sp>
      <p:sp>
        <p:nvSpPr>
          <p:cNvPr id="32" name="Freeform 32"/>
          <p:cNvSpPr/>
          <p:nvPr/>
        </p:nvSpPr>
        <p:spPr>
          <a:xfrm>
            <a:off x="592248" y="7600792"/>
            <a:ext cx="1281292" cy="1281292"/>
          </a:xfrm>
          <a:custGeom>
            <a:avLst/>
            <a:gdLst/>
            <a:ahLst/>
            <a:cxnLst/>
            <a:rect l="l" t="t" r="r" b="b"/>
            <a:pathLst>
              <a:path w="1281292" h="1281292">
                <a:moveTo>
                  <a:pt x="0" y="0"/>
                </a:moveTo>
                <a:lnTo>
                  <a:pt x="1281291" y="0"/>
                </a:lnTo>
                <a:lnTo>
                  <a:pt x="1281291" y="1281292"/>
                </a:lnTo>
                <a:lnTo>
                  <a:pt x="0" y="1281292"/>
                </a:lnTo>
                <a:lnTo>
                  <a:pt x="0" y="0"/>
                </a:lnTo>
                <a:close/>
              </a:path>
            </a:pathLst>
          </a:custGeom>
          <a:blipFill>
            <a:blip r:embed="rId13"/>
            <a:stretch>
              <a:fillRect/>
            </a:stretch>
          </a:blipFill>
        </p:spPr>
        <p:txBody>
          <a:bodyPr/>
          <a:lstStyle/>
          <a:p>
            <a:endParaRPr lang="de-DE"/>
          </a:p>
        </p:txBody>
      </p:sp>
      <p:sp>
        <p:nvSpPr>
          <p:cNvPr id="33" name="Freeform 33"/>
          <p:cNvSpPr/>
          <p:nvPr/>
        </p:nvSpPr>
        <p:spPr>
          <a:xfrm rot="-5400000">
            <a:off x="4622087" y="7648405"/>
            <a:ext cx="1435222" cy="1825402"/>
          </a:xfrm>
          <a:custGeom>
            <a:avLst/>
            <a:gdLst/>
            <a:ahLst/>
            <a:cxnLst/>
            <a:rect l="l" t="t" r="r" b="b"/>
            <a:pathLst>
              <a:path w="1435222" h="1825402">
                <a:moveTo>
                  <a:pt x="0" y="0"/>
                </a:moveTo>
                <a:lnTo>
                  <a:pt x="1435222" y="0"/>
                </a:lnTo>
                <a:lnTo>
                  <a:pt x="1435222" y="1825402"/>
                </a:lnTo>
                <a:lnTo>
                  <a:pt x="0" y="1825402"/>
                </a:lnTo>
                <a:lnTo>
                  <a:pt x="0" y="0"/>
                </a:lnTo>
                <a:close/>
              </a:path>
            </a:pathLst>
          </a:custGeom>
          <a:blipFill>
            <a:blip r:embed="rId12"/>
            <a:stretch>
              <a:fillRect/>
            </a:stretch>
          </a:blipFill>
        </p:spPr>
        <p:txBody>
          <a:bodyPr/>
          <a:lstStyle/>
          <a:p>
            <a:endParaRPr lang="de-DE"/>
          </a:p>
        </p:txBody>
      </p:sp>
      <p:sp>
        <p:nvSpPr>
          <p:cNvPr id="34" name="TextBox 34"/>
          <p:cNvSpPr txBox="1"/>
          <p:nvPr/>
        </p:nvSpPr>
        <p:spPr>
          <a:xfrm>
            <a:off x="4557274" y="7954108"/>
            <a:ext cx="1564848" cy="11531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Die Lehrkraft kann </a:t>
            </a:r>
          </a:p>
          <a:p>
            <a:pPr algn="ctr">
              <a:lnSpc>
                <a:spcPts val="1540"/>
              </a:lnSpc>
            </a:pPr>
            <a:r>
              <a:rPr lang="en-US" sz="1100">
                <a:solidFill>
                  <a:srgbClr val="000000"/>
                </a:solidFill>
                <a:latin typeface="Poppins"/>
                <a:ea typeface="Poppins"/>
                <a:cs typeface="Poppins"/>
                <a:sym typeface="Poppins"/>
              </a:rPr>
              <a:t>das Bild empfangen, annehmen und das Rätsel lösen. Das Bild landet in der Foto-App.</a:t>
            </a:r>
          </a:p>
        </p:txBody>
      </p:sp>
      <p:sp>
        <p:nvSpPr>
          <p:cNvPr id="35" name="Freeform 35"/>
          <p:cNvSpPr/>
          <p:nvPr/>
        </p:nvSpPr>
        <p:spPr>
          <a:xfrm>
            <a:off x="5717966" y="6528037"/>
            <a:ext cx="1910095" cy="1823591"/>
          </a:xfrm>
          <a:custGeom>
            <a:avLst/>
            <a:gdLst/>
            <a:ahLst/>
            <a:cxnLst/>
            <a:rect l="l" t="t" r="r" b="b"/>
            <a:pathLst>
              <a:path w="1910095" h="1823591">
                <a:moveTo>
                  <a:pt x="0" y="0"/>
                </a:moveTo>
                <a:lnTo>
                  <a:pt x="1910095" y="0"/>
                </a:lnTo>
                <a:lnTo>
                  <a:pt x="1910095" y="1823591"/>
                </a:lnTo>
                <a:lnTo>
                  <a:pt x="0" y="1823591"/>
                </a:lnTo>
                <a:lnTo>
                  <a:pt x="0" y="0"/>
                </a:lnTo>
                <a:close/>
              </a:path>
            </a:pathLst>
          </a:custGeom>
          <a:blipFill>
            <a:blip r:embed="rId14"/>
            <a:stretch>
              <a:fillRect l="-43296"/>
            </a:stretch>
          </a:blipFill>
        </p:spPr>
        <p:txBody>
          <a:bodyPr/>
          <a:lstStyle/>
          <a:p>
            <a:endParaRPr lang="de-DE"/>
          </a:p>
        </p:txBody>
      </p:sp>
      <p:sp>
        <p:nvSpPr>
          <p:cNvPr id="36" name="TextBox 36"/>
          <p:cNvSpPr txBox="1"/>
          <p:nvPr/>
        </p:nvSpPr>
        <p:spPr>
          <a:xfrm>
            <a:off x="1884758" y="7870660"/>
            <a:ext cx="1564848" cy="7721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Hier wird ein Fotoausschnitt verschickt.</a:t>
            </a:r>
          </a:p>
          <a:p>
            <a:pPr algn="ctr">
              <a:lnSpc>
                <a:spcPts val="1540"/>
              </a:lnSpc>
            </a:pPr>
            <a:r>
              <a:rPr lang="en-US" sz="1100">
                <a:solidFill>
                  <a:srgbClr val="000000"/>
                </a:solidFill>
                <a:latin typeface="Poppins"/>
                <a:ea typeface="Poppins"/>
                <a:cs typeface="Poppins"/>
                <a:sym typeface="Poppins"/>
              </a:rPr>
              <a:t>Was kann das sein?</a:t>
            </a:r>
          </a:p>
        </p:txBody>
      </p:sp>
      <p:sp>
        <p:nvSpPr>
          <p:cNvPr id="37" name="Freeform 37"/>
          <p:cNvSpPr/>
          <p:nvPr/>
        </p:nvSpPr>
        <p:spPr>
          <a:xfrm rot="-279479" flipH="1">
            <a:off x="3484689" y="244923"/>
            <a:ext cx="1186207" cy="1763093"/>
          </a:xfrm>
          <a:custGeom>
            <a:avLst/>
            <a:gdLst/>
            <a:ahLst/>
            <a:cxnLst/>
            <a:rect l="l" t="t" r="r" b="b"/>
            <a:pathLst>
              <a:path w="1186207" h="1763093">
                <a:moveTo>
                  <a:pt x="1186207" y="0"/>
                </a:moveTo>
                <a:lnTo>
                  <a:pt x="0" y="0"/>
                </a:lnTo>
                <a:lnTo>
                  <a:pt x="0" y="1763093"/>
                </a:lnTo>
                <a:lnTo>
                  <a:pt x="1186207" y="1763093"/>
                </a:lnTo>
                <a:lnTo>
                  <a:pt x="1186207" y="0"/>
                </a:lnTo>
                <a:close/>
              </a:path>
            </a:pathLst>
          </a:custGeom>
          <a:blipFill>
            <a:blip r:embed="rId15"/>
            <a:stretch>
              <a:fillRect l="-280877" t="-24067" r="-26338" b="-32440"/>
            </a:stretch>
          </a:blipFill>
        </p:spPr>
        <p:txBody>
          <a:bodyPr/>
          <a:lstStyle/>
          <a:p>
            <a:endParaRPr lang="de-DE"/>
          </a:p>
        </p:txBody>
      </p:sp>
      <p:sp>
        <p:nvSpPr>
          <p:cNvPr id="38" name="Freeform 38"/>
          <p:cNvSpPr/>
          <p:nvPr/>
        </p:nvSpPr>
        <p:spPr>
          <a:xfrm flipH="1">
            <a:off x="6252399" y="275660"/>
            <a:ext cx="1786810" cy="2668754"/>
          </a:xfrm>
          <a:custGeom>
            <a:avLst/>
            <a:gdLst/>
            <a:ahLst/>
            <a:cxnLst/>
            <a:rect l="l" t="t" r="r" b="b"/>
            <a:pathLst>
              <a:path w="1786810" h="2668754">
                <a:moveTo>
                  <a:pt x="1786810" y="0"/>
                </a:moveTo>
                <a:lnTo>
                  <a:pt x="0" y="0"/>
                </a:lnTo>
                <a:lnTo>
                  <a:pt x="0" y="2668754"/>
                </a:lnTo>
                <a:lnTo>
                  <a:pt x="1786810" y="2668754"/>
                </a:lnTo>
                <a:lnTo>
                  <a:pt x="1786810" y="0"/>
                </a:lnTo>
                <a:close/>
              </a:path>
            </a:pathLst>
          </a:custGeom>
          <a:blipFill>
            <a:blip r:embed="rId15"/>
            <a:stretch>
              <a:fillRect r="-161459"/>
            </a:stretch>
          </a:blipFill>
        </p:spPr>
        <p:txBody>
          <a:bodyPr/>
          <a:lstStyle/>
          <a:p>
            <a:endParaRPr lang="de-DE"/>
          </a:p>
        </p:txBody>
      </p:sp>
      <p:grpSp>
        <p:nvGrpSpPr>
          <p:cNvPr id="39" name="Group 39"/>
          <p:cNvGrpSpPr/>
          <p:nvPr/>
        </p:nvGrpSpPr>
        <p:grpSpPr>
          <a:xfrm>
            <a:off x="735020" y="6225655"/>
            <a:ext cx="4338900" cy="334819"/>
            <a:chOff x="0" y="0"/>
            <a:chExt cx="5785200" cy="446425"/>
          </a:xfrm>
        </p:grpSpPr>
        <p:sp>
          <p:nvSpPr>
            <p:cNvPr id="40" name="Freeform 40"/>
            <p:cNvSpPr/>
            <p:nvPr/>
          </p:nvSpPr>
          <p:spPr>
            <a:xfrm>
              <a:off x="0" y="0"/>
              <a:ext cx="446425" cy="446425"/>
            </a:xfrm>
            <a:custGeom>
              <a:avLst/>
              <a:gdLst/>
              <a:ahLst/>
              <a:cxnLst/>
              <a:rect l="l" t="t" r="r" b="b"/>
              <a:pathLst>
                <a:path w="446425" h="446425">
                  <a:moveTo>
                    <a:pt x="0" y="0"/>
                  </a:moveTo>
                  <a:lnTo>
                    <a:pt x="446425" y="0"/>
                  </a:lnTo>
                  <a:lnTo>
                    <a:pt x="446425" y="446425"/>
                  </a:lnTo>
                  <a:lnTo>
                    <a:pt x="0" y="44642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41" name="TextBox 41"/>
            <p:cNvSpPr txBox="1"/>
            <p:nvPr/>
          </p:nvSpPr>
          <p:spPr>
            <a:xfrm>
              <a:off x="624939" y="23231"/>
              <a:ext cx="5160261" cy="320805"/>
            </a:xfrm>
            <a:prstGeom prst="rect">
              <a:avLst/>
            </a:prstGeom>
          </p:spPr>
          <p:txBody>
            <a:bodyPr lIns="0" tIns="0" rIns="0" bIns="0" rtlCol="0" anchor="t">
              <a:spAutoFit/>
            </a:bodyPr>
            <a:lstStyle/>
            <a:p>
              <a:pPr algn="just">
                <a:lnSpc>
                  <a:spcPts val="2094"/>
                </a:lnSpc>
                <a:spcBef>
                  <a:spcPct val="0"/>
                </a:spcBef>
              </a:pPr>
              <a:r>
                <a:rPr lang="en-US" sz="1496">
                  <a:solidFill>
                    <a:srgbClr val="000000"/>
                  </a:solidFill>
                  <a:latin typeface="Lexend Deca Medium"/>
                  <a:ea typeface="Lexend Deca Medium"/>
                  <a:cs typeface="Lexend Deca Medium"/>
                  <a:sym typeface="Lexend Deca"/>
                </a:rPr>
                <a:t>Jetzt bist du dran</a:t>
              </a:r>
            </a:p>
          </p:txBody>
        </p:sp>
      </p:grpSp>
      <p:sp>
        <p:nvSpPr>
          <p:cNvPr id="42" name="Freeform 42"/>
          <p:cNvSpPr/>
          <p:nvPr/>
        </p:nvSpPr>
        <p:spPr>
          <a:xfrm>
            <a:off x="2255437" y="8709495"/>
            <a:ext cx="751618" cy="400586"/>
          </a:xfrm>
          <a:custGeom>
            <a:avLst/>
            <a:gdLst/>
            <a:ahLst/>
            <a:cxnLst/>
            <a:rect l="l" t="t" r="r" b="b"/>
            <a:pathLst>
              <a:path w="751618" h="400586">
                <a:moveTo>
                  <a:pt x="0" y="0"/>
                </a:moveTo>
                <a:lnTo>
                  <a:pt x="751618" y="0"/>
                </a:lnTo>
                <a:lnTo>
                  <a:pt x="751618" y="400586"/>
                </a:lnTo>
                <a:lnTo>
                  <a:pt x="0" y="400586"/>
                </a:lnTo>
                <a:lnTo>
                  <a:pt x="0" y="0"/>
                </a:lnTo>
                <a:close/>
              </a:path>
            </a:pathLst>
          </a:custGeom>
          <a:blipFill>
            <a:blip r:embed="rId18"/>
            <a:stretch>
              <a:fillRect l="-410781" t="-764840" r="-110781" b="-301396"/>
            </a:stretch>
          </a:blipFill>
        </p:spPr>
        <p:txBody>
          <a:bodyPr/>
          <a:lstStyle/>
          <a:p>
            <a:endParaRPr lang="de-DE"/>
          </a:p>
        </p:txBody>
      </p:sp>
      <p:sp>
        <p:nvSpPr>
          <p:cNvPr id="43" name="TextBox 43"/>
          <p:cNvSpPr txBox="1"/>
          <p:nvPr/>
        </p:nvSpPr>
        <p:spPr>
          <a:xfrm>
            <a:off x="1105770" y="2907181"/>
            <a:ext cx="5672813"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44" name="TextBox 44"/>
          <p:cNvSpPr txBox="1"/>
          <p:nvPr/>
        </p:nvSpPr>
        <p:spPr>
          <a:xfrm>
            <a:off x="904967" y="10330677"/>
            <a:ext cx="3454394"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2.6 | Kontrollzentrum</a:t>
            </a:r>
          </a:p>
        </p:txBody>
      </p:sp>
      <p:sp>
        <p:nvSpPr>
          <p:cNvPr id="45" name="TextBox 45"/>
          <p:cNvSpPr txBox="1"/>
          <p:nvPr/>
        </p:nvSpPr>
        <p:spPr>
          <a:xfrm>
            <a:off x="5398980" y="10195203"/>
            <a:ext cx="2280603" cy="279201"/>
          </a:xfrm>
          <a:prstGeom prst="rect">
            <a:avLst/>
          </a:prstGeom>
        </p:spPr>
        <p:txBody>
          <a:bodyPr lIns="0" tIns="0" rIns="0" bIns="0" rtlCol="0" anchor="t">
            <a:spAutoFit/>
          </a:bodyPr>
          <a:lstStyle/>
          <a:p>
            <a:pPr algn="l">
              <a:lnSpc>
                <a:spcPts val="1120"/>
              </a:lnSpc>
            </a:pPr>
            <a:endParaRPr/>
          </a:p>
          <a:p>
            <a:pPr algn="l">
              <a:lnSpc>
                <a:spcPts val="1120"/>
              </a:lnSpc>
            </a:pPr>
            <a:r>
              <a:rPr lang="en-US" sz="800">
                <a:solidFill>
                  <a:srgbClr val="000000"/>
                </a:solidFill>
                <a:latin typeface="Poppins"/>
                <a:ea typeface="Poppins"/>
                <a:cs typeface="Poppins"/>
                <a:sym typeface="Poppins"/>
              </a:rPr>
              <a:t>Lizenz: CC BY-SA 4.0 ISB (München)</a:t>
            </a:r>
          </a:p>
        </p:txBody>
      </p:sp>
      <p:sp>
        <p:nvSpPr>
          <p:cNvPr id="46" name="TextBox 46"/>
          <p:cNvSpPr txBox="1"/>
          <p:nvPr/>
        </p:nvSpPr>
        <p:spPr>
          <a:xfrm>
            <a:off x="1158722" y="2243769"/>
            <a:ext cx="6760163" cy="4622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Auch beim Verschicken von Bildern, Videos oder Texten (Dateien)</a:t>
            </a:r>
          </a:p>
          <a:p>
            <a:pPr algn="l">
              <a:lnSpc>
                <a:spcPts val="1820"/>
              </a:lnSpc>
              <a:spcBef>
                <a:spcPct val="0"/>
              </a:spcBef>
            </a:pPr>
            <a:r>
              <a:rPr lang="en-US" sz="1300">
                <a:solidFill>
                  <a:srgbClr val="000000"/>
                </a:solidFill>
                <a:latin typeface="Poppins"/>
                <a:ea typeface="Poppins"/>
                <a:cs typeface="Poppins"/>
                <a:sym typeface="Poppins"/>
              </a:rPr>
              <a:t>brauchst du </a:t>
            </a:r>
            <a:r>
              <a:rPr lang="en-US" sz="1300" b="1">
                <a:solidFill>
                  <a:srgbClr val="000000"/>
                </a:solidFill>
                <a:latin typeface="Poppins Bold"/>
                <a:ea typeface="Poppins Bold"/>
                <a:cs typeface="Poppins Bold"/>
                <a:sym typeface="Poppins Bold"/>
              </a:rPr>
              <a:t>WLAN </a:t>
            </a:r>
            <a:r>
              <a:rPr lang="en-US" sz="1300">
                <a:solidFill>
                  <a:srgbClr val="000000"/>
                </a:solidFill>
                <a:latin typeface="Poppins"/>
                <a:ea typeface="Poppins"/>
                <a:cs typeface="Poppins"/>
                <a:sym typeface="Poppins"/>
              </a:rPr>
              <a:t>und </a:t>
            </a:r>
            <a:r>
              <a:rPr lang="en-US" sz="1300" b="1">
                <a:solidFill>
                  <a:srgbClr val="000000"/>
                </a:solidFill>
                <a:latin typeface="Poppins Bold"/>
                <a:ea typeface="Poppins Bold"/>
                <a:cs typeface="Poppins Bold"/>
                <a:sym typeface="Poppins Bold"/>
              </a:rPr>
              <a:t>Bluetooth</a:t>
            </a:r>
            <a:r>
              <a:rPr lang="en-US" sz="1300">
                <a:solidFill>
                  <a:srgbClr val="000000"/>
                </a:solidFill>
                <a:latin typeface="Poppins"/>
                <a:ea typeface="Poppins"/>
                <a:cs typeface="Poppins"/>
                <a:sym typeface="Poppins"/>
              </a:rPr>
              <a:t>. Beides muss eingeschaltet sein.</a:t>
            </a:r>
          </a:p>
        </p:txBody>
      </p:sp>
      <p:grpSp>
        <p:nvGrpSpPr>
          <p:cNvPr id="47" name="Group 47"/>
          <p:cNvGrpSpPr/>
          <p:nvPr/>
        </p:nvGrpSpPr>
        <p:grpSpPr>
          <a:xfrm>
            <a:off x="4627598" y="4829920"/>
            <a:ext cx="2176402" cy="829898"/>
            <a:chOff x="0" y="0"/>
            <a:chExt cx="769830" cy="293549"/>
          </a:xfrm>
        </p:grpSpPr>
        <p:sp>
          <p:nvSpPr>
            <p:cNvPr id="48" name="Freeform 48"/>
            <p:cNvSpPr/>
            <p:nvPr/>
          </p:nvSpPr>
          <p:spPr>
            <a:xfrm>
              <a:off x="0" y="0"/>
              <a:ext cx="769830" cy="293549"/>
            </a:xfrm>
            <a:custGeom>
              <a:avLst/>
              <a:gdLst/>
              <a:ahLst/>
              <a:cxnLst/>
              <a:rect l="l" t="t" r="r" b="b"/>
              <a:pathLst>
                <a:path w="769830" h="293549">
                  <a:moveTo>
                    <a:pt x="71144" y="0"/>
                  </a:moveTo>
                  <a:lnTo>
                    <a:pt x="698685" y="0"/>
                  </a:lnTo>
                  <a:cubicBezTo>
                    <a:pt x="737977" y="0"/>
                    <a:pt x="769830" y="31852"/>
                    <a:pt x="769830" y="71144"/>
                  </a:cubicBezTo>
                  <a:lnTo>
                    <a:pt x="769830" y="222405"/>
                  </a:lnTo>
                  <a:cubicBezTo>
                    <a:pt x="769830" y="261696"/>
                    <a:pt x="737977" y="293549"/>
                    <a:pt x="698685" y="293549"/>
                  </a:cubicBezTo>
                  <a:lnTo>
                    <a:pt x="71144" y="293549"/>
                  </a:lnTo>
                  <a:cubicBezTo>
                    <a:pt x="31852" y="293549"/>
                    <a:pt x="0" y="261696"/>
                    <a:pt x="0" y="222405"/>
                  </a:cubicBezTo>
                  <a:lnTo>
                    <a:pt x="0" y="71144"/>
                  </a:lnTo>
                  <a:cubicBezTo>
                    <a:pt x="0" y="31852"/>
                    <a:pt x="31852" y="0"/>
                    <a:pt x="71144" y="0"/>
                  </a:cubicBezTo>
                  <a:close/>
                </a:path>
              </a:pathLst>
            </a:custGeom>
            <a:solidFill>
              <a:srgbClr val="FFFFFF"/>
            </a:solidFill>
            <a:ln w="9525" cap="sq">
              <a:solidFill>
                <a:srgbClr val="000000"/>
              </a:solidFill>
              <a:prstDash val="solid"/>
              <a:miter/>
            </a:ln>
          </p:spPr>
          <p:txBody>
            <a:bodyPr/>
            <a:lstStyle/>
            <a:p>
              <a:endParaRPr lang="de-DE"/>
            </a:p>
          </p:txBody>
        </p:sp>
        <p:sp>
          <p:nvSpPr>
            <p:cNvPr id="49" name="TextBox 49"/>
            <p:cNvSpPr txBox="1"/>
            <p:nvPr/>
          </p:nvSpPr>
          <p:spPr>
            <a:xfrm>
              <a:off x="0" y="-38100"/>
              <a:ext cx="769830" cy="331649"/>
            </a:xfrm>
            <a:prstGeom prst="rect">
              <a:avLst/>
            </a:prstGeom>
          </p:spPr>
          <p:txBody>
            <a:bodyPr lIns="50719" tIns="50719" rIns="50719" bIns="50719" rtlCol="0" anchor="ctr"/>
            <a:lstStyle/>
            <a:p>
              <a:pPr algn="ctr">
                <a:lnSpc>
                  <a:spcPts val="1819"/>
                </a:lnSpc>
              </a:pPr>
              <a:endParaRPr/>
            </a:p>
          </p:txBody>
        </p:sp>
      </p:grpSp>
      <p:sp>
        <p:nvSpPr>
          <p:cNvPr id="50" name="TextBox 50"/>
          <p:cNvSpPr txBox="1"/>
          <p:nvPr/>
        </p:nvSpPr>
        <p:spPr>
          <a:xfrm>
            <a:off x="4663782" y="4857772"/>
            <a:ext cx="2114802" cy="736096"/>
          </a:xfrm>
          <a:prstGeom prst="rect">
            <a:avLst/>
          </a:prstGeom>
        </p:spPr>
        <p:txBody>
          <a:bodyPr lIns="0" tIns="0" rIns="0" bIns="0" rtlCol="0" anchor="t">
            <a:spAutoFit/>
          </a:bodyPr>
          <a:lstStyle/>
          <a:p>
            <a:pPr algn="ctr">
              <a:lnSpc>
                <a:spcPts val="1427"/>
              </a:lnSpc>
            </a:pPr>
            <a:r>
              <a:rPr lang="en-US" sz="1019">
                <a:solidFill>
                  <a:srgbClr val="000000"/>
                </a:solidFill>
                <a:latin typeface="Poppins"/>
                <a:ea typeface="Poppins"/>
                <a:cs typeface="Poppins"/>
                <a:sym typeface="Poppins"/>
              </a:rPr>
              <a:t>Verschicke deine Datei nur an das Gerät, von dem du weißt, wem es gehört und auch nur mit Erlaubnis deiner Lehrkraft.</a:t>
            </a:r>
          </a:p>
        </p:txBody>
      </p:sp>
      <p:sp>
        <p:nvSpPr>
          <p:cNvPr id="51" name="Freeform 51"/>
          <p:cNvSpPr/>
          <p:nvPr/>
        </p:nvSpPr>
        <p:spPr>
          <a:xfrm rot="287352">
            <a:off x="6483685" y="5036203"/>
            <a:ext cx="640630" cy="531850"/>
          </a:xfrm>
          <a:custGeom>
            <a:avLst/>
            <a:gdLst/>
            <a:ahLst/>
            <a:cxnLst/>
            <a:rect l="l" t="t" r="r" b="b"/>
            <a:pathLst>
              <a:path w="640630" h="531850">
                <a:moveTo>
                  <a:pt x="0" y="0"/>
                </a:moveTo>
                <a:lnTo>
                  <a:pt x="640630" y="0"/>
                </a:lnTo>
                <a:lnTo>
                  <a:pt x="640630" y="531850"/>
                </a:lnTo>
                <a:lnTo>
                  <a:pt x="0" y="531850"/>
                </a:lnTo>
                <a:lnTo>
                  <a:pt x="0" y="0"/>
                </a:lnTo>
                <a:close/>
              </a:path>
            </a:pathLst>
          </a:custGeom>
          <a:blipFill>
            <a:blip r:embed="rId19"/>
            <a:stretch>
              <a:fillRect t="-4956" b="-4956"/>
            </a:stretch>
          </a:blipFill>
        </p:spPr>
        <p:txBody>
          <a:bodyPr/>
          <a:lstStyle/>
          <a:p>
            <a:endParaRPr lang="de-DE"/>
          </a:p>
        </p:txBody>
      </p:sp>
      <p:sp>
        <p:nvSpPr>
          <p:cNvPr id="52" name="Freeform 52"/>
          <p:cNvSpPr/>
          <p:nvPr/>
        </p:nvSpPr>
        <p:spPr>
          <a:xfrm rot="-380307">
            <a:off x="4125935" y="4855181"/>
            <a:ext cx="466853" cy="166900"/>
          </a:xfrm>
          <a:custGeom>
            <a:avLst/>
            <a:gdLst/>
            <a:ahLst/>
            <a:cxnLst/>
            <a:rect l="l" t="t" r="r" b="b"/>
            <a:pathLst>
              <a:path w="466853" h="166900">
                <a:moveTo>
                  <a:pt x="0" y="0"/>
                </a:moveTo>
                <a:lnTo>
                  <a:pt x="466852" y="0"/>
                </a:lnTo>
                <a:lnTo>
                  <a:pt x="466852" y="166900"/>
                </a:lnTo>
                <a:lnTo>
                  <a:pt x="0" y="166900"/>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53" name="Freeform 53"/>
          <p:cNvSpPr/>
          <p:nvPr/>
        </p:nvSpPr>
        <p:spPr>
          <a:xfrm rot="4037073">
            <a:off x="3747426" y="7163925"/>
            <a:ext cx="588732" cy="588732"/>
          </a:xfrm>
          <a:custGeom>
            <a:avLst/>
            <a:gdLst/>
            <a:ahLst/>
            <a:cxnLst/>
            <a:rect l="l" t="t" r="r" b="b"/>
            <a:pathLst>
              <a:path w="588732" h="588732">
                <a:moveTo>
                  <a:pt x="0" y="0"/>
                </a:moveTo>
                <a:lnTo>
                  <a:pt x="588733" y="0"/>
                </a:lnTo>
                <a:lnTo>
                  <a:pt x="588733" y="588732"/>
                </a:lnTo>
                <a:lnTo>
                  <a:pt x="0" y="588732"/>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de-DE"/>
          </a:p>
        </p:txBody>
      </p:sp>
      <p:sp>
        <p:nvSpPr>
          <p:cNvPr id="54" name="Freeform 54"/>
          <p:cNvSpPr/>
          <p:nvPr/>
        </p:nvSpPr>
        <p:spPr>
          <a:xfrm>
            <a:off x="5023921" y="6857808"/>
            <a:ext cx="260554" cy="279854"/>
          </a:xfrm>
          <a:custGeom>
            <a:avLst/>
            <a:gdLst/>
            <a:ahLst/>
            <a:cxnLst/>
            <a:rect l="l" t="t" r="r" b="b"/>
            <a:pathLst>
              <a:path w="260554" h="279854">
                <a:moveTo>
                  <a:pt x="0" y="0"/>
                </a:moveTo>
                <a:lnTo>
                  <a:pt x="260554" y="0"/>
                </a:lnTo>
                <a:lnTo>
                  <a:pt x="260554" y="279854"/>
                </a:lnTo>
                <a:lnTo>
                  <a:pt x="0" y="279854"/>
                </a:lnTo>
                <a:lnTo>
                  <a:pt x="0" y="0"/>
                </a:lnTo>
                <a:close/>
              </a:path>
            </a:pathLst>
          </a:custGeom>
          <a:blipFill>
            <a:blip r:embed="rId8"/>
            <a:stretch>
              <a:fillRect/>
            </a:stretch>
          </a:blipFill>
        </p:spPr>
        <p:txBody>
          <a:bodyPr/>
          <a:lstStyle/>
          <a:p>
            <a:endParaRPr lang="de-DE"/>
          </a:p>
        </p:txBody>
      </p:sp>
      <p:sp>
        <p:nvSpPr>
          <p:cNvPr id="55" name="Freeform 55"/>
          <p:cNvSpPr/>
          <p:nvPr/>
        </p:nvSpPr>
        <p:spPr>
          <a:xfrm rot="-279479" flipH="1">
            <a:off x="5162851" y="914288"/>
            <a:ext cx="1229650" cy="1319833"/>
          </a:xfrm>
          <a:custGeom>
            <a:avLst/>
            <a:gdLst/>
            <a:ahLst/>
            <a:cxnLst/>
            <a:rect l="l" t="t" r="r" b="b"/>
            <a:pathLst>
              <a:path w="1229650" h="1319833">
                <a:moveTo>
                  <a:pt x="1229650" y="0"/>
                </a:moveTo>
                <a:lnTo>
                  <a:pt x="0" y="0"/>
                </a:lnTo>
                <a:lnTo>
                  <a:pt x="0" y="1319832"/>
                </a:lnTo>
                <a:lnTo>
                  <a:pt x="1229650" y="1319832"/>
                </a:lnTo>
                <a:lnTo>
                  <a:pt x="1229650" y="0"/>
                </a:lnTo>
                <a:close/>
              </a:path>
            </a:pathLst>
          </a:custGeom>
          <a:blipFill>
            <a:blip r:embed="rId15"/>
            <a:stretch>
              <a:fillRect l="-152958" t="-32150" r="-139871" b="-76920"/>
            </a:stretch>
          </a:blipFill>
        </p:spPr>
        <p:txBody>
          <a:bodyPr/>
          <a:lstStyle/>
          <a:p>
            <a:endParaRPr 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2072" y="361808"/>
            <a:ext cx="6835327" cy="9774383"/>
            <a:chOff x="0" y="0"/>
            <a:chExt cx="2449627" cy="3502918"/>
          </a:xfrm>
        </p:grpSpPr>
        <p:sp>
          <p:nvSpPr>
            <p:cNvPr id="3" name="Freeform 3"/>
            <p:cNvSpPr/>
            <p:nvPr/>
          </p:nvSpPr>
          <p:spPr>
            <a:xfrm>
              <a:off x="0" y="0"/>
              <a:ext cx="2449627" cy="3502918"/>
            </a:xfrm>
            <a:custGeom>
              <a:avLst/>
              <a:gdLst/>
              <a:ahLst/>
              <a:cxnLst/>
              <a:rect l="l" t="t" r="r" b="b"/>
              <a:pathLst>
                <a:path w="2449627" h="3502918">
                  <a:moveTo>
                    <a:pt x="22653" y="0"/>
                  </a:moveTo>
                  <a:lnTo>
                    <a:pt x="2426974" y="0"/>
                  </a:lnTo>
                  <a:cubicBezTo>
                    <a:pt x="2432982" y="0"/>
                    <a:pt x="2438744" y="2387"/>
                    <a:pt x="2442992" y="6635"/>
                  </a:cubicBezTo>
                  <a:cubicBezTo>
                    <a:pt x="2447240" y="10883"/>
                    <a:pt x="2449627" y="16645"/>
                    <a:pt x="2449627" y="22653"/>
                  </a:cubicBezTo>
                  <a:lnTo>
                    <a:pt x="2449627" y="3480266"/>
                  </a:lnTo>
                  <a:cubicBezTo>
                    <a:pt x="2449627" y="3492776"/>
                    <a:pt x="2439485" y="3502918"/>
                    <a:pt x="2426974" y="3502918"/>
                  </a:cubicBezTo>
                  <a:lnTo>
                    <a:pt x="22653" y="3502918"/>
                  </a:lnTo>
                  <a:cubicBezTo>
                    <a:pt x="10142" y="3502918"/>
                    <a:pt x="0" y="3492776"/>
                    <a:pt x="0" y="3480266"/>
                  </a:cubicBezTo>
                  <a:lnTo>
                    <a:pt x="0" y="22653"/>
                  </a:lnTo>
                  <a:cubicBezTo>
                    <a:pt x="0" y="10142"/>
                    <a:pt x="10142" y="0"/>
                    <a:pt x="22653"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49627" cy="3521968"/>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47803" y="361808"/>
            <a:ext cx="6803865" cy="1851850"/>
            <a:chOff x="0" y="0"/>
            <a:chExt cx="2438351" cy="663661"/>
          </a:xfrm>
        </p:grpSpPr>
        <p:sp>
          <p:nvSpPr>
            <p:cNvPr id="6" name="Freeform 6"/>
            <p:cNvSpPr/>
            <p:nvPr/>
          </p:nvSpPr>
          <p:spPr>
            <a:xfrm>
              <a:off x="0" y="0"/>
              <a:ext cx="2438352" cy="663661"/>
            </a:xfrm>
            <a:custGeom>
              <a:avLst/>
              <a:gdLst/>
              <a:ahLst/>
              <a:cxnLst/>
              <a:rect l="l" t="t" r="r" b="b"/>
              <a:pathLst>
                <a:path w="2438352" h="663661">
                  <a:moveTo>
                    <a:pt x="22757" y="0"/>
                  </a:moveTo>
                  <a:lnTo>
                    <a:pt x="2415594" y="0"/>
                  </a:lnTo>
                  <a:cubicBezTo>
                    <a:pt x="2428163" y="0"/>
                    <a:pt x="2438352" y="10189"/>
                    <a:pt x="2438352" y="22757"/>
                  </a:cubicBezTo>
                  <a:lnTo>
                    <a:pt x="2438352" y="640904"/>
                  </a:lnTo>
                  <a:cubicBezTo>
                    <a:pt x="2438352" y="646939"/>
                    <a:pt x="2435954" y="652728"/>
                    <a:pt x="2431686" y="656996"/>
                  </a:cubicBezTo>
                  <a:cubicBezTo>
                    <a:pt x="2427418" y="661264"/>
                    <a:pt x="2421630" y="663661"/>
                    <a:pt x="2415594" y="663661"/>
                  </a:cubicBezTo>
                  <a:lnTo>
                    <a:pt x="22757" y="663661"/>
                  </a:lnTo>
                  <a:cubicBezTo>
                    <a:pt x="16722" y="663661"/>
                    <a:pt x="10933" y="661264"/>
                    <a:pt x="6665" y="656996"/>
                  </a:cubicBezTo>
                  <a:cubicBezTo>
                    <a:pt x="2398" y="652728"/>
                    <a:pt x="0" y="646939"/>
                    <a:pt x="0" y="640904"/>
                  </a:cubicBezTo>
                  <a:lnTo>
                    <a:pt x="0" y="22757"/>
                  </a:lnTo>
                  <a:cubicBezTo>
                    <a:pt x="0" y="16722"/>
                    <a:pt x="2398" y="10933"/>
                    <a:pt x="6665" y="6665"/>
                  </a:cubicBezTo>
                  <a:cubicBezTo>
                    <a:pt x="10933" y="2398"/>
                    <a:pt x="16722" y="0"/>
                    <a:pt x="22757"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38351" cy="692236"/>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447803" y="1681528"/>
            <a:ext cx="6803865" cy="618884"/>
            <a:chOff x="0" y="0"/>
            <a:chExt cx="2443598" cy="222278"/>
          </a:xfrm>
        </p:grpSpPr>
        <p:sp>
          <p:nvSpPr>
            <p:cNvPr id="9" name="Freeform 9"/>
            <p:cNvSpPr/>
            <p:nvPr/>
          </p:nvSpPr>
          <p:spPr>
            <a:xfrm>
              <a:off x="0" y="0"/>
              <a:ext cx="2443598" cy="222278"/>
            </a:xfrm>
            <a:custGeom>
              <a:avLst/>
              <a:gdLst/>
              <a:ahLst/>
              <a:cxnLst/>
              <a:rect l="l" t="t" r="r" b="b"/>
              <a:pathLst>
                <a:path w="2443598" h="222278">
                  <a:moveTo>
                    <a:pt x="2443598" y="0"/>
                  </a:moveTo>
                  <a:lnTo>
                    <a:pt x="2443598" y="222278"/>
                  </a:lnTo>
                  <a:lnTo>
                    <a:pt x="0" y="222278"/>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0" name="TextBox 10"/>
            <p:cNvSpPr txBox="1"/>
            <p:nvPr/>
          </p:nvSpPr>
          <p:spPr>
            <a:xfrm>
              <a:off x="0" y="-28575"/>
              <a:ext cx="2443598" cy="250853"/>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1" name="Freeform 11"/>
          <p:cNvSpPr/>
          <p:nvPr/>
        </p:nvSpPr>
        <p:spPr>
          <a:xfrm>
            <a:off x="4717631" y="852203"/>
            <a:ext cx="1935959" cy="1361455"/>
          </a:xfrm>
          <a:custGeom>
            <a:avLst/>
            <a:gdLst/>
            <a:ahLst/>
            <a:cxnLst/>
            <a:rect l="l" t="t" r="r" b="b"/>
            <a:pathLst>
              <a:path w="1935959" h="1361455">
                <a:moveTo>
                  <a:pt x="0" y="0"/>
                </a:moveTo>
                <a:lnTo>
                  <a:pt x="1935958" y="0"/>
                </a:lnTo>
                <a:lnTo>
                  <a:pt x="1935958" y="1361455"/>
                </a:lnTo>
                <a:lnTo>
                  <a:pt x="0" y="1361455"/>
                </a:lnTo>
                <a:lnTo>
                  <a:pt x="0" y="0"/>
                </a:lnTo>
                <a:close/>
              </a:path>
            </a:pathLst>
          </a:custGeom>
          <a:blipFill>
            <a:blip r:embed="rId2"/>
            <a:stretch>
              <a:fillRect/>
            </a:stretch>
          </a:blipFill>
        </p:spPr>
        <p:txBody>
          <a:bodyPr/>
          <a:lstStyle/>
          <a:p>
            <a:endParaRPr lang="de-DE"/>
          </a:p>
        </p:txBody>
      </p:sp>
      <p:sp>
        <p:nvSpPr>
          <p:cNvPr id="12" name="TextBox 12"/>
          <p:cNvSpPr txBox="1"/>
          <p:nvPr/>
        </p:nvSpPr>
        <p:spPr>
          <a:xfrm>
            <a:off x="744970" y="833153"/>
            <a:ext cx="5109994" cy="44056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Ein E-Book erstellen</a:t>
            </a:r>
          </a:p>
        </p:txBody>
      </p:sp>
      <p:grpSp>
        <p:nvGrpSpPr>
          <p:cNvPr id="13" name="Group 13"/>
          <p:cNvGrpSpPr/>
          <p:nvPr/>
        </p:nvGrpSpPr>
        <p:grpSpPr>
          <a:xfrm rot="-527403">
            <a:off x="4997856" y="2169285"/>
            <a:ext cx="2253811" cy="2169245"/>
            <a:chOff x="0" y="0"/>
            <a:chExt cx="3005081" cy="2892327"/>
          </a:xfrm>
        </p:grpSpPr>
        <p:sp>
          <p:nvSpPr>
            <p:cNvPr id="14" name="Freeform 14"/>
            <p:cNvSpPr/>
            <p:nvPr/>
          </p:nvSpPr>
          <p:spPr>
            <a:xfrm rot="950093">
              <a:off x="267753" y="293178"/>
              <a:ext cx="2469575" cy="2305970"/>
            </a:xfrm>
            <a:custGeom>
              <a:avLst/>
              <a:gdLst/>
              <a:ahLst/>
              <a:cxnLst/>
              <a:rect l="l" t="t" r="r" b="b"/>
              <a:pathLst>
                <a:path w="2469575" h="2305970">
                  <a:moveTo>
                    <a:pt x="0" y="0"/>
                  </a:moveTo>
                  <a:lnTo>
                    <a:pt x="2469575" y="0"/>
                  </a:lnTo>
                  <a:lnTo>
                    <a:pt x="2469575" y="2305970"/>
                  </a:lnTo>
                  <a:lnTo>
                    <a:pt x="0" y="2305970"/>
                  </a:lnTo>
                  <a:lnTo>
                    <a:pt x="0" y="0"/>
                  </a:lnTo>
                  <a:close/>
                </a:path>
              </a:pathLst>
            </a:custGeom>
            <a:blipFill>
              <a:blip r:embed="rId3"/>
              <a:stretch>
                <a:fillRect t="-2781" b="-2781"/>
              </a:stretch>
            </a:blipFill>
          </p:spPr>
          <p:txBody>
            <a:bodyPr/>
            <a:lstStyle/>
            <a:p>
              <a:endParaRPr lang="de-DE"/>
            </a:p>
          </p:txBody>
        </p:sp>
        <p:sp>
          <p:nvSpPr>
            <p:cNvPr id="15" name="TextBox 15"/>
            <p:cNvSpPr txBox="1"/>
            <p:nvPr/>
          </p:nvSpPr>
          <p:spPr>
            <a:xfrm rot="995825">
              <a:off x="595548" y="831757"/>
              <a:ext cx="1717079" cy="1366308"/>
            </a:xfrm>
            <a:prstGeom prst="rect">
              <a:avLst/>
            </a:prstGeom>
          </p:spPr>
          <p:txBody>
            <a:bodyPr lIns="0" tIns="0" rIns="0" bIns="0" rtlCol="0" anchor="t">
              <a:spAutoFit/>
            </a:bodyPr>
            <a:lstStyle/>
            <a:p>
              <a:pPr algn="ctr">
                <a:lnSpc>
                  <a:spcPts val="1400"/>
                </a:lnSpc>
              </a:pPr>
              <a:r>
                <a:rPr lang="en-US" sz="1000" b="1">
                  <a:solidFill>
                    <a:srgbClr val="000000"/>
                  </a:solidFill>
                  <a:latin typeface="Poppins Bold"/>
                  <a:ea typeface="Poppins Bold"/>
                  <a:cs typeface="Poppins Bold"/>
                  <a:sym typeface="Poppins Bold"/>
                </a:rPr>
                <a:t>E-Book </a:t>
              </a:r>
              <a:r>
                <a:rPr lang="en-US" sz="1000">
                  <a:solidFill>
                    <a:srgbClr val="000000"/>
                  </a:solidFill>
                  <a:latin typeface="Poppins"/>
                  <a:ea typeface="Poppins"/>
                  <a:cs typeface="Poppins"/>
                  <a:sym typeface="Poppins"/>
                </a:rPr>
                <a:t>ist die  Bezeichnung </a:t>
              </a:r>
            </a:p>
            <a:p>
              <a:pPr algn="ctr">
                <a:lnSpc>
                  <a:spcPts val="1400"/>
                </a:lnSpc>
              </a:pPr>
              <a:r>
                <a:rPr lang="en-US" sz="1000">
                  <a:solidFill>
                    <a:srgbClr val="000000"/>
                  </a:solidFill>
                  <a:latin typeface="Poppins"/>
                  <a:ea typeface="Poppins"/>
                  <a:cs typeface="Poppins"/>
                  <a:sym typeface="Poppins"/>
                </a:rPr>
                <a:t>für ein </a:t>
              </a:r>
              <a:r>
                <a:rPr lang="en-US" sz="1000" b="1">
                  <a:solidFill>
                    <a:srgbClr val="000000"/>
                  </a:solidFill>
                  <a:latin typeface="Poppins Bold"/>
                  <a:ea typeface="Poppins Bold"/>
                  <a:cs typeface="Poppins Bold"/>
                  <a:sym typeface="Poppins Bold"/>
                </a:rPr>
                <a:t>elektronisches</a:t>
              </a:r>
              <a:r>
                <a:rPr lang="en-US" sz="1000">
                  <a:solidFill>
                    <a:srgbClr val="000000"/>
                  </a:solidFill>
                  <a:latin typeface="Poppins"/>
                  <a:ea typeface="Poppins"/>
                  <a:cs typeface="Poppins"/>
                  <a:sym typeface="Poppins"/>
                </a:rPr>
                <a:t> </a:t>
              </a:r>
            </a:p>
            <a:p>
              <a:pPr algn="ctr">
                <a:lnSpc>
                  <a:spcPts val="1400"/>
                </a:lnSpc>
                <a:spcBef>
                  <a:spcPct val="0"/>
                </a:spcBef>
              </a:pPr>
              <a:r>
                <a:rPr lang="en-US" sz="1000">
                  <a:solidFill>
                    <a:srgbClr val="000000"/>
                  </a:solidFill>
                  <a:latin typeface="Poppins"/>
                  <a:ea typeface="Poppins"/>
                  <a:cs typeface="Poppins"/>
                  <a:sym typeface="Poppins"/>
                </a:rPr>
                <a:t>oder </a:t>
              </a:r>
              <a:r>
                <a:rPr lang="en-US" sz="1000" b="1">
                  <a:solidFill>
                    <a:srgbClr val="000000"/>
                  </a:solidFill>
                  <a:latin typeface="Poppins Bold"/>
                  <a:ea typeface="Poppins Bold"/>
                  <a:cs typeface="Poppins Bold"/>
                  <a:sym typeface="Poppins Bold"/>
                </a:rPr>
                <a:t>digitales Buch.</a:t>
              </a:r>
            </a:p>
          </p:txBody>
        </p:sp>
      </p:grpSp>
      <p:grpSp>
        <p:nvGrpSpPr>
          <p:cNvPr id="16" name="Group 16"/>
          <p:cNvGrpSpPr/>
          <p:nvPr/>
        </p:nvGrpSpPr>
        <p:grpSpPr>
          <a:xfrm>
            <a:off x="756000" y="3251356"/>
            <a:ext cx="6572299" cy="1086410"/>
            <a:chOff x="0" y="0"/>
            <a:chExt cx="8763065" cy="1448547"/>
          </a:xfrm>
        </p:grpSpPr>
        <p:sp>
          <p:nvSpPr>
            <p:cNvPr id="17" name="Freeform 17"/>
            <p:cNvSpPr/>
            <p:nvPr/>
          </p:nvSpPr>
          <p:spPr>
            <a:xfrm>
              <a:off x="0" y="0"/>
              <a:ext cx="368354" cy="421194"/>
            </a:xfrm>
            <a:custGeom>
              <a:avLst/>
              <a:gdLst/>
              <a:ahLst/>
              <a:cxnLst/>
              <a:rect l="l" t="t" r="r" b="b"/>
              <a:pathLst>
                <a:path w="368354" h="421194">
                  <a:moveTo>
                    <a:pt x="0" y="0"/>
                  </a:moveTo>
                  <a:lnTo>
                    <a:pt x="368354" y="0"/>
                  </a:lnTo>
                  <a:lnTo>
                    <a:pt x="368354" y="421194"/>
                  </a:lnTo>
                  <a:lnTo>
                    <a:pt x="0" y="4211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8" name="TextBox 18"/>
            <p:cNvSpPr txBox="1"/>
            <p:nvPr/>
          </p:nvSpPr>
          <p:spPr>
            <a:xfrm>
              <a:off x="622091" y="30346"/>
              <a:ext cx="1305178" cy="331928"/>
            </a:xfrm>
            <a:prstGeom prst="rect">
              <a:avLst/>
            </a:prstGeom>
          </p:spPr>
          <p:txBody>
            <a:bodyPr lIns="0" tIns="0" rIns="0" bIns="0" rtlCol="0" anchor="t">
              <a:spAutoFit/>
            </a:bodyPr>
            <a:lstStyle/>
            <a:p>
              <a:pPr algn="ctr">
                <a:lnSpc>
                  <a:spcPts val="2159"/>
                </a:lnSpc>
                <a:spcBef>
                  <a:spcPct val="0"/>
                </a:spcBef>
              </a:pPr>
              <a:r>
                <a:rPr lang="en-US" sz="1542">
                  <a:solidFill>
                    <a:srgbClr val="000000"/>
                  </a:solidFill>
                  <a:latin typeface="Lexend Deca Medium"/>
                  <a:ea typeface="Lexend Deca Medium"/>
                  <a:cs typeface="Lexend Deca Medium"/>
                  <a:sym typeface="Lexend Deca"/>
                </a:rPr>
                <a:t>So geht’s</a:t>
              </a:r>
            </a:p>
          </p:txBody>
        </p:sp>
        <p:sp>
          <p:nvSpPr>
            <p:cNvPr id="19" name="TextBox 19"/>
            <p:cNvSpPr txBox="1"/>
            <p:nvPr/>
          </p:nvSpPr>
          <p:spPr>
            <a:xfrm>
              <a:off x="463032" y="540074"/>
              <a:ext cx="8300034" cy="908473"/>
            </a:xfrm>
            <a:prstGeom prst="rect">
              <a:avLst/>
            </a:prstGeom>
          </p:spPr>
          <p:txBody>
            <a:bodyPr lIns="0" tIns="0" rIns="0" bIns="0" rtlCol="0" anchor="t">
              <a:spAutoFit/>
            </a:bodyPr>
            <a:lstStyle/>
            <a:p>
              <a:pPr marL="280671" lvl="1" indent="-140336" algn="l">
                <a:lnSpc>
                  <a:spcPts val="1820"/>
                </a:lnSpc>
                <a:buAutoNum type="arabicPeriod"/>
              </a:pPr>
              <a:r>
                <a:rPr lang="en-US" sz="1300">
                  <a:solidFill>
                    <a:srgbClr val="000000"/>
                  </a:solidFill>
                  <a:latin typeface="Poppins"/>
                  <a:ea typeface="Poppins"/>
                  <a:cs typeface="Poppins"/>
                  <a:sym typeface="Poppins"/>
                </a:rPr>
                <a:t> Öffne die E-Book-App.</a:t>
              </a:r>
            </a:p>
            <a:p>
              <a:pPr algn="l">
                <a:lnSpc>
                  <a:spcPts val="1820"/>
                </a:lnSpc>
              </a:pPr>
              <a:r>
                <a:rPr lang="en-US" sz="1300">
                  <a:solidFill>
                    <a:srgbClr val="000000"/>
                  </a:solidFill>
                  <a:latin typeface="Poppins"/>
                  <a:ea typeface="Poppins"/>
                  <a:cs typeface="Poppins"/>
                  <a:sym typeface="Poppins"/>
                </a:rPr>
                <a:t>    2. Gehe nach der Tabelle vor. </a:t>
              </a:r>
            </a:p>
            <a:p>
              <a:pPr algn="l">
                <a:lnSpc>
                  <a:spcPts val="1820"/>
                </a:lnSpc>
                <a:spcBef>
                  <a:spcPct val="0"/>
                </a:spcBef>
              </a:pPr>
              <a:r>
                <a:rPr lang="en-US" sz="1300">
                  <a:solidFill>
                    <a:srgbClr val="000000"/>
                  </a:solidFill>
                  <a:latin typeface="Poppins"/>
                  <a:ea typeface="Poppins"/>
                  <a:cs typeface="Poppins"/>
                  <a:sym typeface="Poppins"/>
                </a:rPr>
                <a:t>       Hake ab, wenn du eine Aufgabe erledigt hast.</a:t>
              </a:r>
            </a:p>
          </p:txBody>
        </p:sp>
      </p:grpSp>
      <p:grpSp>
        <p:nvGrpSpPr>
          <p:cNvPr id="20" name="Group 20"/>
          <p:cNvGrpSpPr/>
          <p:nvPr/>
        </p:nvGrpSpPr>
        <p:grpSpPr>
          <a:xfrm>
            <a:off x="789213" y="4605269"/>
            <a:ext cx="6162960" cy="4124399"/>
            <a:chOff x="0" y="0"/>
            <a:chExt cx="8217280" cy="5499198"/>
          </a:xfrm>
        </p:grpSpPr>
        <p:sp>
          <p:nvSpPr>
            <p:cNvPr id="22" name="Freeform 22"/>
            <p:cNvSpPr/>
            <p:nvPr/>
          </p:nvSpPr>
          <p:spPr>
            <a:xfrm>
              <a:off x="7742710" y="321999"/>
              <a:ext cx="398111" cy="345859"/>
            </a:xfrm>
            <a:custGeom>
              <a:avLst/>
              <a:gdLst/>
              <a:ahLst/>
              <a:cxnLst/>
              <a:rect l="l" t="t" r="r" b="b"/>
              <a:pathLst>
                <a:path w="398111" h="345859">
                  <a:moveTo>
                    <a:pt x="0" y="0"/>
                  </a:moveTo>
                  <a:lnTo>
                    <a:pt x="398111" y="0"/>
                  </a:lnTo>
                  <a:lnTo>
                    <a:pt x="398111" y="345860"/>
                  </a:lnTo>
                  <a:lnTo>
                    <a:pt x="0" y="345860"/>
                  </a:lnTo>
                  <a:lnTo>
                    <a:pt x="0" y="0"/>
                  </a:lnTo>
                  <a:close/>
                </a:path>
              </a:pathLst>
            </a:custGeom>
            <a:blipFill>
              <a:blip r:embed="rId6"/>
              <a:stretch>
                <a:fillRect/>
              </a:stretch>
            </a:blipFill>
          </p:spPr>
          <p:txBody>
            <a:bodyPr/>
            <a:lstStyle/>
            <a:p>
              <a:endParaRPr lang="de-DE"/>
            </a:p>
          </p:txBody>
        </p:sp>
      </p:grpSp>
      <p:graphicFrame>
        <p:nvGraphicFramePr>
          <p:cNvPr id="21" name="Table 21"/>
          <p:cNvGraphicFramePr>
            <a:graphicFrameLocks noGrp="1"/>
          </p:cNvGraphicFramePr>
          <p:nvPr>
            <p:extLst>
              <p:ext uri="{D42A27DB-BD31-4B8C-83A1-F6EECF244321}">
                <p14:modId xmlns:p14="http://schemas.microsoft.com/office/powerpoint/2010/main" val="2469765681"/>
              </p:ext>
            </p:extLst>
          </p:nvPr>
        </p:nvGraphicFramePr>
        <p:xfrm>
          <a:off x="780559" y="4635727"/>
          <a:ext cx="6162960" cy="4124399"/>
        </p:xfrm>
        <a:graphic>
          <a:graphicData uri="http://schemas.openxmlformats.org/drawingml/2006/table">
            <a:tbl>
              <a:tblPr/>
              <a:tblGrid>
                <a:gridCol w="5778824">
                  <a:extLst>
                    <a:ext uri="{9D8B030D-6E8A-4147-A177-3AD203B41FA5}">
                      <a16:colId xmlns:a16="http://schemas.microsoft.com/office/drawing/2014/main" val="20000"/>
                    </a:ext>
                  </a:extLst>
                </a:gridCol>
                <a:gridCol w="384136">
                  <a:extLst>
                    <a:ext uri="{9D8B030D-6E8A-4147-A177-3AD203B41FA5}">
                      <a16:colId xmlns:a16="http://schemas.microsoft.com/office/drawing/2014/main" val="20001"/>
                    </a:ext>
                  </a:extLst>
                </a:gridCol>
              </a:tblGrid>
              <a:tr h="803813">
                <a:tc>
                  <a:txBody>
                    <a:bodyPr/>
                    <a:lstStyle/>
                    <a:p>
                      <a:pPr algn="ctr">
                        <a:lnSpc>
                          <a:spcPts val="1820"/>
                        </a:lnSpc>
                        <a:defRPr/>
                      </a:pPr>
                      <a:r>
                        <a:rPr lang="en-US" sz="1300">
                          <a:solidFill>
                            <a:srgbClr val="000000"/>
                          </a:solidFill>
                          <a:latin typeface="Poppins"/>
                          <a:ea typeface="Poppins"/>
                          <a:cs typeface="Poppins"/>
                          <a:sym typeface="Poppins"/>
                        </a:rPr>
                        <a:t>Diese Inhalte sollte dein E-Book enthalten.</a:t>
                      </a:r>
                      <a:endParaRPr lang="en-US" sz="1100"/>
                    </a:p>
                    <a:p>
                      <a:pPr algn="ctr">
                        <a:lnSpc>
                          <a:spcPts val="1820"/>
                        </a:lnSpc>
                      </a:pPr>
                      <a:r>
                        <a:rPr lang="en-US" sz="1300">
                          <a:solidFill>
                            <a:srgbClr val="000000"/>
                          </a:solidFill>
                          <a:latin typeface="Poppins"/>
                          <a:ea typeface="Poppins"/>
                          <a:cs typeface="Poppins"/>
                          <a:sym typeface="Poppins"/>
                        </a:rPr>
                        <a:t>Gestalte pro Aufgabe eine eigene Seite.</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66489">
                <a:tc>
                  <a:txBody>
                    <a:bodyPr/>
                    <a:lstStyle/>
                    <a:p>
                      <a:pPr algn="l">
                        <a:lnSpc>
                          <a:spcPts val="1680"/>
                        </a:lnSpc>
                        <a:defRPr/>
                      </a:pPr>
                      <a:r>
                        <a:rPr lang="en-US" sz="1200">
                          <a:solidFill>
                            <a:srgbClr val="000000"/>
                          </a:solidFill>
                          <a:latin typeface="Poppins"/>
                          <a:ea typeface="Poppins"/>
                          <a:cs typeface="Poppins"/>
                          <a:sym typeface="Poppins"/>
                        </a:rPr>
                        <a:t>Eine </a:t>
                      </a:r>
                      <a:r>
                        <a:rPr lang="en-US" sz="1200" b="1">
                          <a:solidFill>
                            <a:srgbClr val="000000"/>
                          </a:solidFill>
                          <a:latin typeface="Poppins Bold"/>
                          <a:ea typeface="Poppins Bold"/>
                          <a:cs typeface="Poppins Bold"/>
                          <a:sym typeface="Poppins Bold"/>
                        </a:rPr>
                        <a:t>Titelseite:</a:t>
                      </a:r>
                      <a:r>
                        <a:rPr lang="en-US" sz="1200">
                          <a:solidFill>
                            <a:srgbClr val="000000"/>
                          </a:solidFill>
                          <a:latin typeface="Poppins"/>
                          <a:ea typeface="Poppins"/>
                          <a:cs typeface="Poppins"/>
                          <a:sym typeface="Poppins"/>
                        </a:rPr>
                        <a:t>  </a:t>
                      </a:r>
                      <a:endParaRPr lang="en-US" sz="1100"/>
                    </a:p>
                    <a:p>
                      <a:pPr algn="l">
                        <a:lnSpc>
                          <a:spcPts val="1680"/>
                        </a:lnSpc>
                      </a:pPr>
                      <a:r>
                        <a:rPr lang="en-US" sz="1200">
                          <a:solidFill>
                            <a:srgbClr val="000000"/>
                          </a:solidFill>
                          <a:latin typeface="Poppins"/>
                          <a:ea typeface="Poppins"/>
                          <a:cs typeface="Poppins"/>
                          <a:sym typeface="Poppins"/>
                        </a:rPr>
                        <a:t>Gestalte eine passende</a:t>
                      </a:r>
                      <a:r>
                        <a:rPr lang="en-US" sz="1200" b="1">
                          <a:solidFill>
                            <a:srgbClr val="000000"/>
                          </a:solidFill>
                          <a:latin typeface="Poppins Bold"/>
                          <a:ea typeface="Poppins Bold"/>
                          <a:cs typeface="Poppins Bold"/>
                          <a:sym typeface="Poppins Bold"/>
                        </a:rPr>
                        <a:t> Titelseite</a:t>
                      </a:r>
                      <a:r>
                        <a:rPr lang="en-US" sz="1200">
                          <a:solidFill>
                            <a:srgbClr val="000000"/>
                          </a:solidFill>
                          <a:latin typeface="Poppins"/>
                          <a:ea typeface="Poppins"/>
                          <a:cs typeface="Poppins"/>
                          <a:sym typeface="Poppins"/>
                        </a:rPr>
                        <a:t>. </a:t>
                      </a:r>
                    </a:p>
                    <a:p>
                      <a:pPr algn="l">
                        <a:lnSpc>
                          <a:spcPts val="1680"/>
                        </a:lnSpc>
                      </a:pPr>
                      <a:r>
                        <a:rPr lang="en-US" sz="1200">
                          <a:solidFill>
                            <a:srgbClr val="000000"/>
                          </a:solidFill>
                          <a:latin typeface="Poppins"/>
                          <a:ea typeface="Poppins"/>
                          <a:cs typeface="Poppins"/>
                          <a:sym typeface="Poppins"/>
                        </a:rPr>
                        <a:t>Denke an eine Überschrift und füge ein </a:t>
                      </a:r>
                      <a:r>
                        <a:rPr lang="en-US" sz="1200" b="1">
                          <a:solidFill>
                            <a:srgbClr val="000000"/>
                          </a:solidFill>
                          <a:latin typeface="Poppins Bold"/>
                          <a:ea typeface="Poppins Bold"/>
                          <a:cs typeface="Poppins Bold"/>
                          <a:sym typeface="Poppins Bold"/>
                        </a:rPr>
                        <a:t>Bild </a:t>
                      </a:r>
                      <a:r>
                        <a:rPr lang="en-US" sz="1200">
                          <a:solidFill>
                            <a:srgbClr val="000000"/>
                          </a:solidFill>
                          <a:latin typeface="Poppins"/>
                          <a:ea typeface="Poppins"/>
                          <a:cs typeface="Poppins"/>
                          <a:sym typeface="Poppins"/>
                        </a:rPr>
                        <a:t>oder</a:t>
                      </a:r>
                      <a:r>
                        <a:rPr lang="en-US" sz="1200" b="1">
                          <a:solidFill>
                            <a:srgbClr val="000000"/>
                          </a:solidFill>
                          <a:latin typeface="Poppins Bold"/>
                          <a:ea typeface="Poppins Bold"/>
                          <a:cs typeface="Poppins Bold"/>
                          <a:sym typeface="Poppins Bold"/>
                        </a:rPr>
                        <a:t> Foto</a:t>
                      </a:r>
                      <a:r>
                        <a:rPr lang="en-US" sz="1200">
                          <a:solidFill>
                            <a:srgbClr val="000000"/>
                          </a:solidFill>
                          <a:latin typeface="Poppins"/>
                          <a:ea typeface="Poppins"/>
                          <a:cs typeface="Poppins"/>
                          <a:sym typeface="Poppins"/>
                        </a:rPr>
                        <a:t> hinzu.</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66563">
                <a:tc>
                  <a:txBody>
                    <a:bodyPr/>
                    <a:lstStyle/>
                    <a:p>
                      <a:pPr algn="l">
                        <a:lnSpc>
                          <a:spcPts val="1680"/>
                        </a:lnSpc>
                        <a:defRPr/>
                      </a:pPr>
                      <a:r>
                        <a:rPr lang="en-US" sz="1200">
                          <a:solidFill>
                            <a:srgbClr val="000000"/>
                          </a:solidFill>
                          <a:latin typeface="Poppins"/>
                          <a:ea typeface="Poppins"/>
                          <a:cs typeface="Poppins"/>
                          <a:sym typeface="Poppins"/>
                        </a:rPr>
                        <a:t>Welche </a:t>
                      </a:r>
                      <a:r>
                        <a:rPr lang="en-US" sz="1200" b="1">
                          <a:solidFill>
                            <a:srgbClr val="000000"/>
                          </a:solidFill>
                          <a:latin typeface="Poppins Bold"/>
                          <a:ea typeface="Poppins Bold"/>
                          <a:cs typeface="Poppins Bold"/>
                          <a:sym typeface="Poppins Bold"/>
                        </a:rPr>
                        <a:t>Regeln </a:t>
                      </a:r>
                      <a:r>
                        <a:rPr lang="en-US" sz="1200">
                          <a:solidFill>
                            <a:srgbClr val="000000"/>
                          </a:solidFill>
                          <a:latin typeface="Poppins"/>
                          <a:ea typeface="Poppins"/>
                          <a:cs typeface="Poppins"/>
                          <a:sym typeface="Poppins"/>
                        </a:rPr>
                        <a:t>sind wichtig?</a:t>
                      </a:r>
                      <a:endParaRPr lang="en-US" sz="1100"/>
                    </a:p>
                    <a:p>
                      <a:pPr algn="l">
                        <a:lnSpc>
                          <a:spcPts val="1680"/>
                        </a:lnSpc>
                      </a:pPr>
                      <a:r>
                        <a:rPr lang="en-US" sz="1200" b="1">
                          <a:solidFill>
                            <a:srgbClr val="000000"/>
                          </a:solidFill>
                          <a:latin typeface="Poppins Bold"/>
                          <a:ea typeface="Poppins Bold"/>
                          <a:cs typeface="Poppins Bold"/>
                          <a:sym typeface="Poppins Bold"/>
                        </a:rPr>
                        <a:t>Notiere zwei Regeln</a:t>
                      </a:r>
                      <a:r>
                        <a:rPr lang="en-US" sz="1200">
                          <a:solidFill>
                            <a:srgbClr val="000000"/>
                          </a:solidFill>
                          <a:latin typeface="Poppins"/>
                          <a:ea typeface="Poppins"/>
                          <a:cs typeface="Poppins"/>
                          <a:sym typeface="Poppins"/>
                        </a:rPr>
                        <a:t>, die du für besonders wichtig hältst. </a:t>
                      </a:r>
                    </a:p>
                    <a:p>
                      <a:pPr algn="l">
                        <a:lnSpc>
                          <a:spcPts val="1680"/>
                        </a:lnSpc>
                      </a:pPr>
                      <a:r>
                        <a:rPr lang="en-US" sz="1200" b="1">
                          <a:solidFill>
                            <a:srgbClr val="000000"/>
                          </a:solidFill>
                          <a:latin typeface="Poppins Bold"/>
                          <a:ea typeface="Poppins Bold"/>
                          <a:cs typeface="Poppins Bold"/>
                          <a:sym typeface="Poppins Bold"/>
                        </a:rPr>
                        <a:t>Nutze </a:t>
                      </a:r>
                      <a:r>
                        <a:rPr lang="en-US" sz="1200">
                          <a:solidFill>
                            <a:srgbClr val="000000"/>
                          </a:solidFill>
                          <a:latin typeface="Poppins"/>
                          <a:ea typeface="Poppins"/>
                          <a:cs typeface="Poppins"/>
                          <a:sym typeface="Poppins"/>
                        </a:rPr>
                        <a:t>dazu die </a:t>
                      </a:r>
                      <a:r>
                        <a:rPr lang="en-US" sz="1200" b="1">
                          <a:solidFill>
                            <a:srgbClr val="000000"/>
                          </a:solidFill>
                          <a:latin typeface="Poppins Bold"/>
                          <a:ea typeface="Poppins Bold"/>
                          <a:cs typeface="Poppins Bold"/>
                          <a:sym typeface="Poppins Bold"/>
                        </a:rPr>
                        <a:t>Bildschirmtastatur</a:t>
                      </a:r>
                      <a:r>
                        <a:rPr lang="en-US" sz="1200">
                          <a:solidFill>
                            <a:srgbClr val="000000"/>
                          </a:solidFill>
                          <a:latin typeface="Poppins"/>
                          <a:ea typeface="Poppins"/>
                          <a:cs typeface="Poppins"/>
                          <a:sym typeface="Poppins"/>
                        </a:rPr>
                        <a:t>.</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87534">
                <a:tc>
                  <a:txBody>
                    <a:bodyPr/>
                    <a:lstStyle/>
                    <a:p>
                      <a:pPr algn="l">
                        <a:lnSpc>
                          <a:spcPts val="1680"/>
                        </a:lnSpc>
                        <a:defRPr/>
                      </a:pPr>
                      <a:r>
                        <a:rPr lang="en-US" sz="1200">
                          <a:solidFill>
                            <a:srgbClr val="000000"/>
                          </a:solidFill>
                          <a:latin typeface="Poppins"/>
                          <a:ea typeface="Poppins"/>
                          <a:cs typeface="Poppins"/>
                          <a:sym typeface="Poppins"/>
                        </a:rPr>
                        <a:t>Die </a:t>
                      </a:r>
                      <a:r>
                        <a:rPr lang="en-US" sz="1200" b="1">
                          <a:solidFill>
                            <a:srgbClr val="000000"/>
                          </a:solidFill>
                          <a:latin typeface="Poppins Bold"/>
                          <a:ea typeface="Poppins Bold"/>
                          <a:cs typeface="Poppins Bold"/>
                          <a:sym typeface="Poppins Bold"/>
                        </a:rPr>
                        <a:t>Hardware: </a:t>
                      </a:r>
                      <a:endParaRPr lang="en-US" sz="1100"/>
                    </a:p>
                    <a:p>
                      <a:pPr algn="l">
                        <a:lnSpc>
                          <a:spcPts val="1680"/>
                        </a:lnSpc>
                      </a:pPr>
                      <a:r>
                        <a:rPr lang="en-US" sz="1200" b="1">
                          <a:solidFill>
                            <a:srgbClr val="000000"/>
                          </a:solidFill>
                          <a:latin typeface="Poppins Bold"/>
                          <a:ea typeface="Poppins Bold"/>
                          <a:cs typeface="Poppins Bold"/>
                          <a:sym typeface="Poppins Bold"/>
                        </a:rPr>
                        <a:t>Fotografiere</a:t>
                      </a:r>
                      <a:r>
                        <a:rPr lang="en-US" sz="1200">
                          <a:solidFill>
                            <a:srgbClr val="000000"/>
                          </a:solidFill>
                          <a:latin typeface="Poppins"/>
                          <a:ea typeface="Poppins"/>
                          <a:cs typeface="Poppins"/>
                          <a:sym typeface="Poppins"/>
                        </a:rPr>
                        <a:t> ein Tablet,</a:t>
                      </a:r>
                      <a:r>
                        <a:rPr lang="en-US" sz="1200" b="1">
                          <a:solidFill>
                            <a:srgbClr val="000000"/>
                          </a:solidFill>
                          <a:latin typeface="Poppins Bold"/>
                          <a:ea typeface="Poppins Bold"/>
                          <a:cs typeface="Poppins Bold"/>
                          <a:sym typeface="Poppins Bold"/>
                        </a:rPr>
                        <a:t> füge das Foto ein</a:t>
                      </a:r>
                      <a:r>
                        <a:rPr lang="en-US" sz="1200">
                          <a:solidFill>
                            <a:srgbClr val="000000"/>
                          </a:solidFill>
                          <a:latin typeface="Poppins"/>
                          <a:ea typeface="Poppins"/>
                          <a:cs typeface="Poppins"/>
                          <a:sym typeface="Poppins"/>
                        </a:rPr>
                        <a:t> und beschrifte die </a:t>
                      </a:r>
                      <a:r>
                        <a:rPr lang="en-US" sz="1200" b="1">
                          <a:solidFill>
                            <a:srgbClr val="000000"/>
                          </a:solidFill>
                          <a:latin typeface="Poppins Bold"/>
                          <a:ea typeface="Poppins Bold"/>
                          <a:cs typeface="Poppins Bold"/>
                          <a:sym typeface="Poppins Bold"/>
                        </a:rPr>
                        <a:t>Bestandteile</a:t>
                      </a:r>
                      <a:r>
                        <a:rPr lang="en-US" sz="1200">
                          <a:solidFill>
                            <a:srgbClr val="000000"/>
                          </a:solidFill>
                          <a:latin typeface="Poppins"/>
                          <a:ea typeface="Poppins"/>
                          <a:cs typeface="Poppins"/>
                          <a:sym typeface="Poppins"/>
                        </a:rPr>
                        <a:t>. </a:t>
                      </a:r>
                    </a:p>
                    <a:p>
                      <a:pPr algn="l">
                        <a:lnSpc>
                          <a:spcPts val="1680"/>
                        </a:lnSpc>
                      </a:pPr>
                      <a:r>
                        <a:rPr lang="en-US" sz="1200">
                          <a:solidFill>
                            <a:srgbClr val="000000"/>
                          </a:solidFill>
                          <a:latin typeface="Poppins"/>
                          <a:ea typeface="Poppins"/>
                          <a:cs typeface="Poppins"/>
                          <a:sym typeface="Poppins"/>
                        </a:rPr>
                        <a:t>Erkläre mit einer </a:t>
                      </a:r>
                      <a:r>
                        <a:rPr lang="en-US" sz="1200" b="1">
                          <a:solidFill>
                            <a:srgbClr val="000000"/>
                          </a:solidFill>
                          <a:latin typeface="Poppins Bold"/>
                          <a:ea typeface="Poppins Bold"/>
                          <a:cs typeface="Poppins Bold"/>
                          <a:sym typeface="Poppins Bold"/>
                        </a:rPr>
                        <a:t>Sprachaufnahme</a:t>
                      </a:r>
                      <a:r>
                        <a:rPr lang="en-US" sz="1200">
                          <a:solidFill>
                            <a:srgbClr val="000000"/>
                          </a:solidFill>
                          <a:latin typeface="Poppins"/>
                          <a:ea typeface="Poppins"/>
                          <a:cs typeface="Poppins"/>
                          <a:sym typeface="Poppins"/>
                        </a:rPr>
                        <a:t>, wie du das T</a:t>
                      </a:r>
                      <a:r>
                        <a:rPr lang="en-US" sz="1200" b="1">
                          <a:solidFill>
                            <a:srgbClr val="000000"/>
                          </a:solidFill>
                          <a:latin typeface="Poppins Bold"/>
                          <a:ea typeface="Poppins Bold"/>
                          <a:cs typeface="Poppins Bold"/>
                          <a:sym typeface="Poppins Bold"/>
                        </a:rPr>
                        <a:t>ablet an- und ausschaltest.</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dirty="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23" name="Freeform 23"/>
          <p:cNvSpPr/>
          <p:nvPr/>
        </p:nvSpPr>
        <p:spPr>
          <a:xfrm rot="-10800000">
            <a:off x="6245044" y="9282224"/>
            <a:ext cx="817091" cy="663886"/>
          </a:xfrm>
          <a:custGeom>
            <a:avLst/>
            <a:gdLst/>
            <a:ahLst/>
            <a:cxnLst/>
            <a:rect l="l" t="t" r="r" b="b"/>
            <a:pathLst>
              <a:path w="817091" h="663886">
                <a:moveTo>
                  <a:pt x="0" y="0"/>
                </a:moveTo>
                <a:lnTo>
                  <a:pt x="817091" y="0"/>
                </a:lnTo>
                <a:lnTo>
                  <a:pt x="817091" y="663887"/>
                </a:lnTo>
                <a:lnTo>
                  <a:pt x="0" y="663887"/>
                </a:lnTo>
                <a:lnTo>
                  <a:pt x="0" y="0"/>
                </a:lnTo>
                <a:close/>
              </a:path>
            </a:pathLst>
          </a:custGeom>
          <a:blipFill>
            <a:blip r:embed="rId7"/>
            <a:stretch>
              <a:fillRect/>
            </a:stretch>
          </a:blipFill>
        </p:spPr>
        <p:txBody>
          <a:bodyPr/>
          <a:lstStyle/>
          <a:p>
            <a:endParaRPr lang="de-DE"/>
          </a:p>
        </p:txBody>
      </p:sp>
      <p:grpSp>
        <p:nvGrpSpPr>
          <p:cNvPr id="24" name="Group 24"/>
          <p:cNvGrpSpPr/>
          <p:nvPr/>
        </p:nvGrpSpPr>
        <p:grpSpPr>
          <a:xfrm>
            <a:off x="744970" y="1963902"/>
            <a:ext cx="7191581" cy="1290005"/>
            <a:chOff x="0" y="0"/>
            <a:chExt cx="9588775" cy="1720007"/>
          </a:xfrm>
        </p:grpSpPr>
        <p:sp>
          <p:nvSpPr>
            <p:cNvPr id="25" name="Freeform 25"/>
            <p:cNvSpPr/>
            <p:nvPr/>
          </p:nvSpPr>
          <p:spPr>
            <a:xfrm>
              <a:off x="0" y="0"/>
              <a:ext cx="446425" cy="446425"/>
            </a:xfrm>
            <a:custGeom>
              <a:avLst/>
              <a:gdLst/>
              <a:ahLst/>
              <a:cxnLst/>
              <a:rect l="l" t="t" r="r" b="b"/>
              <a:pathLst>
                <a:path w="446425" h="446425">
                  <a:moveTo>
                    <a:pt x="0" y="0"/>
                  </a:moveTo>
                  <a:lnTo>
                    <a:pt x="446425" y="0"/>
                  </a:lnTo>
                  <a:lnTo>
                    <a:pt x="446425" y="446425"/>
                  </a:lnTo>
                  <a:lnTo>
                    <a:pt x="0" y="44642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6" name="TextBox 26"/>
            <p:cNvSpPr txBox="1"/>
            <p:nvPr/>
          </p:nvSpPr>
          <p:spPr>
            <a:xfrm>
              <a:off x="168876" y="37670"/>
              <a:ext cx="3344211" cy="330775"/>
            </a:xfrm>
            <a:prstGeom prst="rect">
              <a:avLst/>
            </a:prstGeom>
          </p:spPr>
          <p:txBody>
            <a:bodyPr wrap="square" lIns="0" tIns="0" rIns="0" bIns="0" rtlCol="0" anchor="t">
              <a:spAutoFit/>
            </a:bodyPr>
            <a:lstStyle/>
            <a:p>
              <a:pPr algn="ctr">
                <a:lnSpc>
                  <a:spcPts val="2099"/>
                </a:lnSpc>
                <a:spcBef>
                  <a:spcPct val="0"/>
                </a:spcBef>
              </a:pPr>
              <a:r>
                <a:rPr lang="en-US" sz="1499" dirty="0" err="1">
                  <a:solidFill>
                    <a:srgbClr val="000000"/>
                  </a:solidFill>
                  <a:latin typeface="Lexend Deca Medium"/>
                  <a:ea typeface="Lexend Deca Medium"/>
                  <a:cs typeface="Lexend Deca Medium"/>
                  <a:sym typeface="Lexend Deca"/>
                </a:rPr>
                <a:t>Jetzt</a:t>
              </a:r>
              <a:r>
                <a:rPr lang="en-US" sz="1499" dirty="0">
                  <a:solidFill>
                    <a:srgbClr val="000000"/>
                  </a:solidFill>
                  <a:latin typeface="Lexend Deca Medium"/>
                  <a:ea typeface="Lexend Deca Medium"/>
                  <a:cs typeface="Lexend Deca Medium"/>
                  <a:sym typeface="Lexend Deca"/>
                </a:rPr>
                <a:t> </a:t>
              </a:r>
              <a:r>
                <a:rPr lang="en-US" sz="1499" dirty="0" err="1">
                  <a:solidFill>
                    <a:srgbClr val="000000"/>
                  </a:solidFill>
                  <a:latin typeface="Lexend Deca Medium"/>
                  <a:ea typeface="Lexend Deca Medium"/>
                  <a:cs typeface="Lexend Deca Medium"/>
                  <a:sym typeface="Lexend Deca"/>
                </a:rPr>
                <a:t>bist</a:t>
              </a:r>
              <a:r>
                <a:rPr lang="en-US" sz="1499" dirty="0">
                  <a:solidFill>
                    <a:srgbClr val="000000"/>
                  </a:solidFill>
                  <a:latin typeface="Lexend Deca Medium"/>
                  <a:ea typeface="Lexend Deca Medium"/>
                  <a:cs typeface="Lexend Deca Medium"/>
                  <a:sym typeface="Lexend Deca"/>
                </a:rPr>
                <a:t> du </a:t>
              </a:r>
              <a:r>
                <a:rPr lang="en-US" sz="1499" dirty="0" err="1">
                  <a:solidFill>
                    <a:srgbClr val="000000"/>
                  </a:solidFill>
                  <a:latin typeface="Lexend Deca Medium"/>
                  <a:ea typeface="Lexend Deca Medium"/>
                  <a:cs typeface="Lexend Deca Medium"/>
                  <a:sym typeface="Lexend Deca"/>
                </a:rPr>
                <a:t>dran</a:t>
              </a:r>
              <a:endParaRPr lang="en-US" sz="1499" dirty="0">
                <a:solidFill>
                  <a:srgbClr val="000000"/>
                </a:solidFill>
                <a:latin typeface="Lexend Deca Medium"/>
                <a:ea typeface="Lexend Deca Medium"/>
                <a:cs typeface="Lexend Deca Medium"/>
                <a:sym typeface="Lexend Deca"/>
              </a:endParaRPr>
            </a:p>
          </p:txBody>
        </p:sp>
        <p:sp>
          <p:nvSpPr>
            <p:cNvPr id="27" name="TextBox 27"/>
            <p:cNvSpPr txBox="1"/>
            <p:nvPr/>
          </p:nvSpPr>
          <p:spPr>
            <a:xfrm>
              <a:off x="700163" y="506734"/>
              <a:ext cx="8888612" cy="1213273"/>
            </a:xfrm>
            <a:prstGeom prst="rect">
              <a:avLst/>
            </a:prstGeom>
          </p:spPr>
          <p:txBody>
            <a:bodyPr lIns="0" tIns="0" rIns="0" bIns="0" rtlCol="0" anchor="t">
              <a:spAutoFit/>
            </a:bodyPr>
            <a:lstStyle/>
            <a:p>
              <a:pPr algn="l">
                <a:lnSpc>
                  <a:spcPts val="1820"/>
                </a:lnSpc>
                <a:spcBef>
                  <a:spcPct val="0"/>
                </a:spcBef>
              </a:pPr>
              <a:r>
                <a:rPr lang="en-US" sz="1300">
                  <a:solidFill>
                    <a:srgbClr val="000000"/>
                  </a:solidFill>
                  <a:latin typeface="Poppins"/>
                  <a:ea typeface="Poppins"/>
                  <a:cs typeface="Poppins"/>
                  <a:sym typeface="Poppins"/>
                </a:rPr>
                <a:t> Erstelle ein digitales Buch (E-Book) </a:t>
              </a:r>
            </a:p>
            <a:p>
              <a:pPr algn="l">
                <a:lnSpc>
                  <a:spcPts val="1820"/>
                </a:lnSpc>
                <a:spcBef>
                  <a:spcPct val="0"/>
                </a:spcBef>
              </a:pPr>
              <a:r>
                <a:rPr lang="en-US" sz="1300">
                  <a:solidFill>
                    <a:srgbClr val="000000"/>
                  </a:solidFill>
                  <a:latin typeface="Poppins"/>
                  <a:ea typeface="Poppins"/>
                  <a:cs typeface="Poppins"/>
                  <a:sym typeface="Poppins"/>
                </a:rPr>
                <a:t> und zeige in dem Buch, was du alles </a:t>
              </a:r>
            </a:p>
            <a:p>
              <a:pPr algn="l">
                <a:lnSpc>
                  <a:spcPts val="1820"/>
                </a:lnSpc>
                <a:spcBef>
                  <a:spcPct val="0"/>
                </a:spcBef>
              </a:pPr>
              <a:r>
                <a:rPr lang="en-US" sz="1300">
                  <a:solidFill>
                    <a:srgbClr val="000000"/>
                  </a:solidFill>
                  <a:latin typeface="Poppins"/>
                  <a:ea typeface="Poppins"/>
                  <a:cs typeface="Poppins"/>
                  <a:sym typeface="Poppins"/>
                </a:rPr>
                <a:t> über den Umgang mit dem Tablet gelernt hast.</a:t>
              </a:r>
            </a:p>
            <a:p>
              <a:pPr algn="just">
                <a:lnSpc>
                  <a:spcPts val="1820"/>
                </a:lnSpc>
                <a:spcBef>
                  <a:spcPct val="0"/>
                </a:spcBef>
              </a:pPr>
              <a:endParaRPr lang="en-US" sz="1300">
                <a:solidFill>
                  <a:srgbClr val="000000"/>
                </a:solidFill>
                <a:latin typeface="Poppins"/>
                <a:ea typeface="Poppins"/>
                <a:cs typeface="Poppins"/>
                <a:sym typeface="Poppins"/>
              </a:endParaRPr>
            </a:p>
          </p:txBody>
        </p:sp>
      </p:grpSp>
      <p:sp>
        <p:nvSpPr>
          <p:cNvPr id="28" name="Freeform 28"/>
          <p:cNvSpPr/>
          <p:nvPr/>
        </p:nvSpPr>
        <p:spPr>
          <a:xfrm>
            <a:off x="383853" y="10272219"/>
            <a:ext cx="372147" cy="372147"/>
          </a:xfrm>
          <a:custGeom>
            <a:avLst/>
            <a:gdLst/>
            <a:ahLst/>
            <a:cxnLst/>
            <a:rect l="l" t="t" r="r" b="b"/>
            <a:pathLst>
              <a:path w="372147" h="372147">
                <a:moveTo>
                  <a:pt x="0" y="0"/>
                </a:moveTo>
                <a:lnTo>
                  <a:pt x="372147" y="0"/>
                </a:lnTo>
                <a:lnTo>
                  <a:pt x="372147" y="372146"/>
                </a:lnTo>
                <a:lnTo>
                  <a:pt x="0" y="372146"/>
                </a:lnTo>
                <a:lnTo>
                  <a:pt x="0" y="0"/>
                </a:lnTo>
                <a:close/>
              </a:path>
            </a:pathLst>
          </a:custGeom>
          <a:blipFill>
            <a:blip r:embed="rId10"/>
            <a:stretch>
              <a:fillRect/>
            </a:stretch>
          </a:blipFill>
        </p:spPr>
        <p:txBody>
          <a:bodyPr/>
          <a:lstStyle/>
          <a:p>
            <a:endParaRPr lang="de-DE"/>
          </a:p>
        </p:txBody>
      </p:sp>
      <p:sp>
        <p:nvSpPr>
          <p:cNvPr id="29" name="TextBox 29"/>
          <p:cNvSpPr txBox="1"/>
          <p:nvPr/>
        </p:nvSpPr>
        <p:spPr>
          <a:xfrm>
            <a:off x="875668" y="10372141"/>
            <a:ext cx="3465093"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2.7 | Ein E-Book erstellen</a:t>
            </a:r>
          </a:p>
        </p:txBody>
      </p:sp>
      <p:sp>
        <p:nvSpPr>
          <p:cNvPr id="30" name="TextBox 30"/>
          <p:cNvSpPr txBox="1"/>
          <p:nvPr/>
        </p:nvSpPr>
        <p:spPr>
          <a:xfrm>
            <a:off x="5416997" y="10236667"/>
            <a:ext cx="2774005" cy="279201"/>
          </a:xfrm>
          <a:prstGeom prst="rect">
            <a:avLst/>
          </a:prstGeom>
        </p:spPr>
        <p:txBody>
          <a:bodyPr lIns="0" tIns="0" rIns="0" bIns="0" rtlCol="0" anchor="t">
            <a:spAutoFit/>
          </a:bodyPr>
          <a:lstStyle/>
          <a:p>
            <a:pPr algn="l">
              <a:lnSpc>
                <a:spcPts val="1120"/>
              </a:lnSpc>
            </a:pPr>
            <a:endParaRPr/>
          </a:p>
          <a:p>
            <a:pPr algn="l">
              <a:lnSpc>
                <a:spcPts val="1120"/>
              </a:lnSpc>
            </a:pPr>
            <a:r>
              <a:rPr lang="en-US" sz="800">
                <a:solidFill>
                  <a:srgbClr val="000000"/>
                </a:solidFill>
                <a:latin typeface="Poppins"/>
                <a:ea typeface="Poppins"/>
                <a:cs typeface="Poppins"/>
                <a:sym typeface="Poppins"/>
              </a:rPr>
              <a:t>Lizenz: CC BY-SA 4.0 ISB (München)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2072" y="361808"/>
            <a:ext cx="6835327" cy="9714951"/>
            <a:chOff x="0" y="0"/>
            <a:chExt cx="2449627" cy="3481619"/>
          </a:xfrm>
        </p:grpSpPr>
        <p:sp>
          <p:nvSpPr>
            <p:cNvPr id="3" name="Freeform 3"/>
            <p:cNvSpPr/>
            <p:nvPr/>
          </p:nvSpPr>
          <p:spPr>
            <a:xfrm>
              <a:off x="0" y="0"/>
              <a:ext cx="2449627" cy="3481619"/>
            </a:xfrm>
            <a:custGeom>
              <a:avLst/>
              <a:gdLst/>
              <a:ahLst/>
              <a:cxnLst/>
              <a:rect l="l" t="t" r="r" b="b"/>
              <a:pathLst>
                <a:path w="2449627" h="3481619">
                  <a:moveTo>
                    <a:pt x="22653" y="0"/>
                  </a:moveTo>
                  <a:lnTo>
                    <a:pt x="2426974" y="0"/>
                  </a:lnTo>
                  <a:cubicBezTo>
                    <a:pt x="2432982" y="0"/>
                    <a:pt x="2438744" y="2387"/>
                    <a:pt x="2442992" y="6635"/>
                  </a:cubicBezTo>
                  <a:cubicBezTo>
                    <a:pt x="2447240" y="10883"/>
                    <a:pt x="2449627" y="16645"/>
                    <a:pt x="2449627" y="22653"/>
                  </a:cubicBezTo>
                  <a:lnTo>
                    <a:pt x="2449627" y="3458967"/>
                  </a:lnTo>
                  <a:cubicBezTo>
                    <a:pt x="2449627" y="3471477"/>
                    <a:pt x="2439485" y="3481619"/>
                    <a:pt x="2426974" y="3481619"/>
                  </a:cubicBezTo>
                  <a:lnTo>
                    <a:pt x="22653" y="3481619"/>
                  </a:lnTo>
                  <a:cubicBezTo>
                    <a:pt x="10142" y="3481619"/>
                    <a:pt x="0" y="3471477"/>
                    <a:pt x="0" y="3458967"/>
                  </a:cubicBezTo>
                  <a:lnTo>
                    <a:pt x="0" y="22653"/>
                  </a:lnTo>
                  <a:cubicBezTo>
                    <a:pt x="0" y="10142"/>
                    <a:pt x="10142" y="0"/>
                    <a:pt x="22653"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49627" cy="3500669"/>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47803" y="361808"/>
            <a:ext cx="6803865" cy="1851850"/>
            <a:chOff x="0" y="0"/>
            <a:chExt cx="2438351" cy="663661"/>
          </a:xfrm>
        </p:grpSpPr>
        <p:sp>
          <p:nvSpPr>
            <p:cNvPr id="6" name="Freeform 6"/>
            <p:cNvSpPr/>
            <p:nvPr/>
          </p:nvSpPr>
          <p:spPr>
            <a:xfrm>
              <a:off x="0" y="0"/>
              <a:ext cx="2438352" cy="663661"/>
            </a:xfrm>
            <a:custGeom>
              <a:avLst/>
              <a:gdLst/>
              <a:ahLst/>
              <a:cxnLst/>
              <a:rect l="l" t="t" r="r" b="b"/>
              <a:pathLst>
                <a:path w="2438352" h="663661">
                  <a:moveTo>
                    <a:pt x="22757" y="0"/>
                  </a:moveTo>
                  <a:lnTo>
                    <a:pt x="2415594" y="0"/>
                  </a:lnTo>
                  <a:cubicBezTo>
                    <a:pt x="2428163" y="0"/>
                    <a:pt x="2438352" y="10189"/>
                    <a:pt x="2438352" y="22757"/>
                  </a:cubicBezTo>
                  <a:lnTo>
                    <a:pt x="2438352" y="640904"/>
                  </a:lnTo>
                  <a:cubicBezTo>
                    <a:pt x="2438352" y="646939"/>
                    <a:pt x="2435954" y="652728"/>
                    <a:pt x="2431686" y="656996"/>
                  </a:cubicBezTo>
                  <a:cubicBezTo>
                    <a:pt x="2427418" y="661264"/>
                    <a:pt x="2421630" y="663661"/>
                    <a:pt x="2415594" y="663661"/>
                  </a:cubicBezTo>
                  <a:lnTo>
                    <a:pt x="22757" y="663661"/>
                  </a:lnTo>
                  <a:cubicBezTo>
                    <a:pt x="16722" y="663661"/>
                    <a:pt x="10933" y="661264"/>
                    <a:pt x="6665" y="656996"/>
                  </a:cubicBezTo>
                  <a:cubicBezTo>
                    <a:pt x="2398" y="652728"/>
                    <a:pt x="0" y="646939"/>
                    <a:pt x="0" y="640904"/>
                  </a:cubicBezTo>
                  <a:lnTo>
                    <a:pt x="0" y="22757"/>
                  </a:lnTo>
                  <a:cubicBezTo>
                    <a:pt x="0" y="16722"/>
                    <a:pt x="2398" y="10933"/>
                    <a:pt x="6665" y="6665"/>
                  </a:cubicBezTo>
                  <a:cubicBezTo>
                    <a:pt x="10933" y="2398"/>
                    <a:pt x="16722" y="0"/>
                    <a:pt x="22757"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38351" cy="692236"/>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447803" y="1769959"/>
            <a:ext cx="6803865" cy="657527"/>
            <a:chOff x="0" y="0"/>
            <a:chExt cx="2443598" cy="236157"/>
          </a:xfrm>
        </p:grpSpPr>
        <p:sp>
          <p:nvSpPr>
            <p:cNvPr id="9" name="Freeform 9"/>
            <p:cNvSpPr/>
            <p:nvPr/>
          </p:nvSpPr>
          <p:spPr>
            <a:xfrm>
              <a:off x="0" y="0"/>
              <a:ext cx="2443598" cy="236157"/>
            </a:xfrm>
            <a:custGeom>
              <a:avLst/>
              <a:gdLst/>
              <a:ahLst/>
              <a:cxnLst/>
              <a:rect l="l" t="t" r="r" b="b"/>
              <a:pathLst>
                <a:path w="2443598" h="236157">
                  <a:moveTo>
                    <a:pt x="2443598" y="0"/>
                  </a:moveTo>
                  <a:lnTo>
                    <a:pt x="2443598" y="236157"/>
                  </a:lnTo>
                  <a:lnTo>
                    <a:pt x="0" y="236157"/>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0" name="TextBox 10"/>
            <p:cNvSpPr txBox="1"/>
            <p:nvPr/>
          </p:nvSpPr>
          <p:spPr>
            <a:xfrm>
              <a:off x="0" y="-28575"/>
              <a:ext cx="2443598" cy="264732"/>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1" name="Freeform 11"/>
          <p:cNvSpPr/>
          <p:nvPr/>
        </p:nvSpPr>
        <p:spPr>
          <a:xfrm>
            <a:off x="5058106" y="1091641"/>
            <a:ext cx="1595483" cy="1122017"/>
          </a:xfrm>
          <a:custGeom>
            <a:avLst/>
            <a:gdLst/>
            <a:ahLst/>
            <a:cxnLst/>
            <a:rect l="l" t="t" r="r" b="b"/>
            <a:pathLst>
              <a:path w="1595483" h="1122017">
                <a:moveTo>
                  <a:pt x="0" y="0"/>
                </a:moveTo>
                <a:lnTo>
                  <a:pt x="1595483" y="0"/>
                </a:lnTo>
                <a:lnTo>
                  <a:pt x="1595483" y="1122017"/>
                </a:lnTo>
                <a:lnTo>
                  <a:pt x="0" y="1122017"/>
                </a:lnTo>
                <a:lnTo>
                  <a:pt x="0" y="0"/>
                </a:lnTo>
                <a:close/>
              </a:path>
            </a:pathLst>
          </a:custGeom>
          <a:blipFill>
            <a:blip r:embed="rId2"/>
            <a:stretch>
              <a:fillRect/>
            </a:stretch>
          </a:blipFill>
        </p:spPr>
        <p:txBody>
          <a:bodyPr/>
          <a:lstStyle/>
          <a:p>
            <a:endParaRPr lang="de-DE"/>
          </a:p>
        </p:txBody>
      </p:sp>
      <p:graphicFrame>
        <p:nvGraphicFramePr>
          <p:cNvPr id="12" name="Table 12"/>
          <p:cNvGraphicFramePr>
            <a:graphicFrameLocks noGrp="1"/>
          </p:cNvGraphicFramePr>
          <p:nvPr/>
        </p:nvGraphicFramePr>
        <p:xfrm>
          <a:off x="790332" y="2719963"/>
          <a:ext cx="6162960" cy="6249998"/>
        </p:xfrm>
        <a:graphic>
          <a:graphicData uri="http://schemas.openxmlformats.org/drawingml/2006/table">
            <a:tbl>
              <a:tblPr/>
              <a:tblGrid>
                <a:gridCol w="5644715">
                  <a:extLst>
                    <a:ext uri="{9D8B030D-6E8A-4147-A177-3AD203B41FA5}">
                      <a16:colId xmlns:a16="http://schemas.microsoft.com/office/drawing/2014/main" val="20000"/>
                    </a:ext>
                  </a:extLst>
                </a:gridCol>
                <a:gridCol w="518245">
                  <a:extLst>
                    <a:ext uri="{9D8B030D-6E8A-4147-A177-3AD203B41FA5}">
                      <a16:colId xmlns:a16="http://schemas.microsoft.com/office/drawing/2014/main" val="20001"/>
                    </a:ext>
                  </a:extLst>
                </a:gridCol>
              </a:tblGrid>
              <a:tr h="802546">
                <a:tc>
                  <a:txBody>
                    <a:bodyPr/>
                    <a:lstStyle/>
                    <a:p>
                      <a:pPr algn="ctr">
                        <a:lnSpc>
                          <a:spcPts val="1820"/>
                        </a:lnSpc>
                        <a:defRPr/>
                      </a:pPr>
                      <a:r>
                        <a:rPr lang="en-US" sz="1300">
                          <a:solidFill>
                            <a:srgbClr val="000000"/>
                          </a:solidFill>
                          <a:latin typeface="Poppins"/>
                          <a:ea typeface="Poppins"/>
                          <a:cs typeface="Poppins"/>
                          <a:sym typeface="Poppins"/>
                        </a:rPr>
                        <a:t>Diese Inhalte sollte dein E-Book enthalten.</a:t>
                      </a:r>
                      <a:endParaRPr lang="en-US" sz="1100"/>
                    </a:p>
                    <a:p>
                      <a:pPr algn="ctr">
                        <a:lnSpc>
                          <a:spcPts val="1820"/>
                        </a:lnSpc>
                      </a:pPr>
                      <a:r>
                        <a:rPr lang="en-US" sz="1300">
                          <a:solidFill>
                            <a:srgbClr val="000000"/>
                          </a:solidFill>
                          <a:latin typeface="Poppins"/>
                          <a:ea typeface="Poppins"/>
                          <a:cs typeface="Poppins"/>
                          <a:sym typeface="Poppins"/>
                        </a:rPr>
                        <a:t>Gestalte pro Aufgabe eine eigene Seite.</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36937">
                <a:tc>
                  <a:txBody>
                    <a:bodyPr/>
                    <a:lstStyle/>
                    <a:p>
                      <a:pPr algn="l">
                        <a:lnSpc>
                          <a:spcPts val="1680"/>
                        </a:lnSpc>
                        <a:defRPr/>
                      </a:pPr>
                      <a:r>
                        <a:rPr lang="en-US" sz="1200">
                          <a:solidFill>
                            <a:srgbClr val="000000"/>
                          </a:solidFill>
                          <a:latin typeface="Poppins"/>
                          <a:ea typeface="Poppins"/>
                          <a:cs typeface="Poppins"/>
                          <a:sym typeface="Poppins"/>
                        </a:rPr>
                        <a:t>Die </a:t>
                      </a:r>
                      <a:r>
                        <a:rPr lang="en-US" sz="1200" b="1">
                          <a:solidFill>
                            <a:srgbClr val="000000"/>
                          </a:solidFill>
                          <a:latin typeface="Poppins Bold"/>
                          <a:ea typeface="Poppins Bold"/>
                          <a:cs typeface="Poppins Bold"/>
                          <a:sym typeface="Poppins Bold"/>
                        </a:rPr>
                        <a:t>Software: </a:t>
                      </a:r>
                      <a:endParaRPr lang="en-US" sz="1100"/>
                    </a:p>
                    <a:p>
                      <a:pPr algn="l">
                        <a:lnSpc>
                          <a:spcPts val="1680"/>
                        </a:lnSpc>
                      </a:pPr>
                      <a:r>
                        <a:rPr lang="en-US" sz="1200">
                          <a:solidFill>
                            <a:srgbClr val="000000"/>
                          </a:solidFill>
                          <a:latin typeface="Poppins"/>
                          <a:ea typeface="Poppins"/>
                          <a:cs typeface="Poppins"/>
                          <a:sym typeface="Poppins"/>
                        </a:rPr>
                        <a:t>Suche jeweils 1 </a:t>
                      </a:r>
                      <a:r>
                        <a:rPr lang="en-US" sz="1200" b="1">
                          <a:solidFill>
                            <a:srgbClr val="000000"/>
                          </a:solidFill>
                          <a:latin typeface="Poppins Bold"/>
                          <a:ea typeface="Poppins Bold"/>
                          <a:cs typeface="Poppins Bold"/>
                          <a:sym typeface="Poppins Bold"/>
                        </a:rPr>
                        <a:t>App</a:t>
                      </a:r>
                      <a:r>
                        <a:rPr lang="en-US" sz="1200">
                          <a:solidFill>
                            <a:srgbClr val="000000"/>
                          </a:solidFill>
                          <a:latin typeface="Poppins"/>
                          <a:ea typeface="Poppins"/>
                          <a:cs typeface="Poppins"/>
                          <a:sym typeface="Poppins"/>
                        </a:rPr>
                        <a:t> , die du in den Fächern Mathe, Deutsch und HSU verwenden kannst. </a:t>
                      </a:r>
                    </a:p>
                    <a:p>
                      <a:pPr algn="l">
                        <a:lnSpc>
                          <a:spcPts val="1680"/>
                        </a:lnSpc>
                      </a:pPr>
                      <a:r>
                        <a:rPr lang="en-US" sz="1200">
                          <a:solidFill>
                            <a:srgbClr val="000000"/>
                          </a:solidFill>
                          <a:latin typeface="Poppins"/>
                          <a:ea typeface="Poppins"/>
                          <a:cs typeface="Poppins"/>
                          <a:sym typeface="Poppins"/>
                        </a:rPr>
                        <a:t>Mache jeweils einen </a:t>
                      </a:r>
                      <a:r>
                        <a:rPr lang="en-US" sz="1200" b="1">
                          <a:solidFill>
                            <a:srgbClr val="000000"/>
                          </a:solidFill>
                          <a:latin typeface="Poppins Bold"/>
                          <a:ea typeface="Poppins Bold"/>
                          <a:cs typeface="Poppins Bold"/>
                          <a:sym typeface="Poppins Bold"/>
                        </a:rPr>
                        <a:t>Screenshot</a:t>
                      </a:r>
                      <a:r>
                        <a:rPr lang="en-US" sz="1200">
                          <a:solidFill>
                            <a:srgbClr val="000000"/>
                          </a:solidFill>
                          <a:latin typeface="Poppins"/>
                          <a:ea typeface="Poppins"/>
                          <a:cs typeface="Poppins"/>
                          <a:sym typeface="Poppins"/>
                        </a:rPr>
                        <a:t> des Bildschirms und füge es in dein E-Book ein. </a:t>
                      </a:r>
                    </a:p>
                    <a:p>
                      <a:pPr algn="l">
                        <a:lnSpc>
                          <a:spcPts val="1680"/>
                        </a:lnSpc>
                      </a:pPr>
                      <a:r>
                        <a:rPr lang="en-US" sz="1200">
                          <a:solidFill>
                            <a:srgbClr val="000000"/>
                          </a:solidFill>
                          <a:latin typeface="Poppins"/>
                          <a:ea typeface="Poppins"/>
                          <a:cs typeface="Poppins"/>
                          <a:sym typeface="Poppins"/>
                        </a:rPr>
                        <a:t>Markiere die Apps in folgenden Farben: </a:t>
                      </a:r>
                    </a:p>
                    <a:p>
                      <a:pPr marL="259088" lvl="1" indent="-129544" algn="l">
                        <a:lnSpc>
                          <a:spcPts val="1680"/>
                        </a:lnSpc>
                        <a:buFont typeface="Arial"/>
                        <a:buChar char="•"/>
                      </a:pPr>
                      <a:r>
                        <a:rPr lang="en-US" sz="1200">
                          <a:solidFill>
                            <a:srgbClr val="000000"/>
                          </a:solidFill>
                          <a:latin typeface="Poppins"/>
                          <a:ea typeface="Poppins"/>
                          <a:cs typeface="Poppins"/>
                          <a:sym typeface="Poppins"/>
                        </a:rPr>
                        <a:t>Mathe </a:t>
                      </a:r>
                      <a:r>
                        <a:rPr lang="en-US" sz="1200" b="1">
                          <a:solidFill>
                            <a:srgbClr val="004AAD"/>
                          </a:solidFill>
                          <a:latin typeface="Poppins Bold"/>
                          <a:ea typeface="Poppins Bold"/>
                          <a:cs typeface="Poppins Bold"/>
                          <a:sym typeface="Poppins Bold"/>
                        </a:rPr>
                        <a:t>blau</a:t>
                      </a:r>
                      <a:r>
                        <a:rPr lang="en-US" sz="1200">
                          <a:solidFill>
                            <a:srgbClr val="000000"/>
                          </a:solidFill>
                          <a:latin typeface="Poppins"/>
                          <a:ea typeface="Poppins"/>
                          <a:cs typeface="Poppins"/>
                          <a:sym typeface="Poppins"/>
                        </a:rPr>
                        <a:t> </a:t>
                      </a:r>
                    </a:p>
                    <a:p>
                      <a:pPr marL="259088" lvl="1" indent="-129544" algn="l">
                        <a:lnSpc>
                          <a:spcPts val="1680"/>
                        </a:lnSpc>
                        <a:buFont typeface="Arial"/>
                        <a:buChar char="•"/>
                      </a:pPr>
                      <a:r>
                        <a:rPr lang="en-US" sz="1200">
                          <a:solidFill>
                            <a:srgbClr val="000000"/>
                          </a:solidFill>
                          <a:latin typeface="Poppins"/>
                          <a:ea typeface="Poppins"/>
                          <a:cs typeface="Poppins"/>
                          <a:sym typeface="Poppins"/>
                        </a:rPr>
                        <a:t>Deutsch </a:t>
                      </a:r>
                      <a:r>
                        <a:rPr lang="en-US" sz="1200" b="1">
                          <a:solidFill>
                            <a:srgbClr val="FF3131"/>
                          </a:solidFill>
                          <a:latin typeface="Poppins Bold"/>
                          <a:ea typeface="Poppins Bold"/>
                          <a:cs typeface="Poppins Bold"/>
                          <a:sym typeface="Poppins Bold"/>
                        </a:rPr>
                        <a:t>rot</a:t>
                      </a:r>
                      <a:r>
                        <a:rPr lang="en-US" sz="1200" b="1">
                          <a:solidFill>
                            <a:srgbClr val="000000"/>
                          </a:solidFill>
                          <a:latin typeface="Poppins Bold"/>
                          <a:ea typeface="Poppins Bold"/>
                          <a:cs typeface="Poppins Bold"/>
                          <a:sym typeface="Poppins Bold"/>
                        </a:rPr>
                        <a:t> </a:t>
                      </a:r>
                    </a:p>
                    <a:p>
                      <a:pPr marL="259088" lvl="1" indent="-129544" algn="l">
                        <a:lnSpc>
                          <a:spcPts val="1680"/>
                        </a:lnSpc>
                        <a:buFont typeface="Arial"/>
                        <a:buChar char="•"/>
                      </a:pPr>
                      <a:r>
                        <a:rPr lang="en-US" sz="1200">
                          <a:solidFill>
                            <a:srgbClr val="000000"/>
                          </a:solidFill>
                          <a:latin typeface="Poppins"/>
                          <a:ea typeface="Poppins"/>
                          <a:cs typeface="Poppins"/>
                          <a:sym typeface="Poppins"/>
                        </a:rPr>
                        <a:t>HSU </a:t>
                      </a:r>
                      <a:r>
                        <a:rPr lang="en-US" sz="1200" b="1">
                          <a:solidFill>
                            <a:srgbClr val="2DAF27"/>
                          </a:solidFill>
                          <a:latin typeface="Poppins Bold"/>
                          <a:ea typeface="Poppins Bold"/>
                          <a:cs typeface="Poppins Bold"/>
                          <a:sym typeface="Poppins Bold"/>
                        </a:rPr>
                        <a:t>grün</a:t>
                      </a:r>
                      <a:r>
                        <a:rPr lang="en-US" sz="1200">
                          <a:solidFill>
                            <a:srgbClr val="2DAF27"/>
                          </a:solidFill>
                          <a:latin typeface="Poppins"/>
                          <a:ea typeface="Poppins"/>
                          <a:cs typeface="Poppins"/>
                          <a:sym typeface="Poppins"/>
                        </a:rPr>
                        <a:t> </a:t>
                      </a:r>
                    </a:p>
                    <a:p>
                      <a:pPr algn="l">
                        <a:lnSpc>
                          <a:spcPts val="1680"/>
                        </a:lnSpc>
                      </a:pPr>
                      <a:r>
                        <a:rPr lang="en-US" sz="1200">
                          <a:solidFill>
                            <a:srgbClr val="000000"/>
                          </a:solidFill>
                          <a:latin typeface="Poppins"/>
                          <a:ea typeface="Poppins"/>
                          <a:cs typeface="Poppins"/>
                          <a:sym typeface="Poppins"/>
                        </a:rPr>
                        <a:t>Nutze dazu den Tabletstift oder deinen Finger.</a:t>
                      </a:r>
                    </a:p>
                    <a:p>
                      <a:pPr algn="l">
                        <a:lnSpc>
                          <a:spcPts val="1680"/>
                        </a:lnSpc>
                      </a:pPr>
                      <a:endParaRPr lang="en-US" sz="1200">
                        <a:solidFill>
                          <a:srgbClr val="000000"/>
                        </a:solidFill>
                        <a:latin typeface="Poppins"/>
                        <a:ea typeface="Poppins"/>
                        <a:cs typeface="Poppins"/>
                        <a:sym typeface="Poppins"/>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55103">
                <a:tc>
                  <a:txBody>
                    <a:bodyPr/>
                    <a:lstStyle/>
                    <a:p>
                      <a:pPr algn="l">
                        <a:lnSpc>
                          <a:spcPts val="1679"/>
                        </a:lnSpc>
                        <a:defRPr/>
                      </a:pPr>
                      <a:r>
                        <a:rPr lang="en-US" sz="1200">
                          <a:solidFill>
                            <a:srgbClr val="000000"/>
                          </a:solidFill>
                          <a:latin typeface="Poppins"/>
                          <a:ea typeface="Poppins"/>
                          <a:cs typeface="Poppins"/>
                          <a:sym typeface="Poppins"/>
                        </a:rPr>
                        <a:t>Das </a:t>
                      </a:r>
                      <a:r>
                        <a:rPr lang="en-US" sz="1200" b="1">
                          <a:solidFill>
                            <a:srgbClr val="000000"/>
                          </a:solidFill>
                          <a:latin typeface="Poppins Bold"/>
                          <a:ea typeface="Poppins Bold"/>
                          <a:cs typeface="Poppins Bold"/>
                          <a:sym typeface="Poppins Bold"/>
                        </a:rPr>
                        <a:t>Kontrollzentrum: </a:t>
                      </a:r>
                      <a:endParaRPr lang="en-US" sz="1100"/>
                    </a:p>
                    <a:p>
                      <a:pPr algn="l">
                        <a:lnSpc>
                          <a:spcPts val="1679"/>
                        </a:lnSpc>
                      </a:pPr>
                      <a:r>
                        <a:rPr lang="en-US" sz="1200">
                          <a:solidFill>
                            <a:srgbClr val="000000"/>
                          </a:solidFill>
                          <a:latin typeface="Poppins"/>
                          <a:ea typeface="Poppins"/>
                          <a:cs typeface="Poppins"/>
                          <a:sym typeface="Poppins"/>
                        </a:rPr>
                        <a:t>Öffne das Kontrollzentrum und mache einen Screenshot.</a:t>
                      </a:r>
                    </a:p>
                    <a:p>
                      <a:pPr algn="l">
                        <a:lnSpc>
                          <a:spcPts val="1679"/>
                        </a:lnSpc>
                      </a:pPr>
                      <a:r>
                        <a:rPr lang="en-US" sz="1200">
                          <a:solidFill>
                            <a:srgbClr val="000000"/>
                          </a:solidFill>
                          <a:latin typeface="Poppins"/>
                          <a:ea typeface="Poppins"/>
                          <a:cs typeface="Poppins"/>
                          <a:sym typeface="Poppins"/>
                        </a:rPr>
                        <a:t>Kreise mit dem Tabletstift oder deinem Finger folgendes ein:</a:t>
                      </a:r>
                    </a:p>
                    <a:p>
                      <a:pPr marL="259080" lvl="1" indent="-129540" algn="l">
                        <a:lnSpc>
                          <a:spcPts val="1679"/>
                        </a:lnSpc>
                        <a:buFont typeface="Arial"/>
                        <a:buChar char="•"/>
                      </a:pPr>
                      <a:r>
                        <a:rPr lang="en-US" sz="1200">
                          <a:solidFill>
                            <a:srgbClr val="000000"/>
                          </a:solidFill>
                          <a:latin typeface="Poppins"/>
                          <a:ea typeface="Poppins"/>
                          <a:cs typeface="Poppins"/>
                          <a:sym typeface="Poppins"/>
                        </a:rPr>
                        <a:t>Helligkeit </a:t>
                      </a:r>
                      <a:r>
                        <a:rPr lang="en-US" sz="1200" b="1">
                          <a:solidFill>
                            <a:srgbClr val="FFD21F"/>
                          </a:solidFill>
                          <a:latin typeface="Poppins Bold"/>
                          <a:ea typeface="Poppins Bold"/>
                          <a:cs typeface="Poppins Bold"/>
                          <a:sym typeface="Poppins Bold"/>
                        </a:rPr>
                        <a:t>gelb</a:t>
                      </a:r>
                    </a:p>
                    <a:p>
                      <a:pPr marL="259080" lvl="1" indent="-129540" algn="l">
                        <a:lnSpc>
                          <a:spcPts val="1679"/>
                        </a:lnSpc>
                        <a:buFont typeface="Arial"/>
                        <a:buChar char="•"/>
                      </a:pPr>
                      <a:r>
                        <a:rPr lang="en-US" sz="1200">
                          <a:solidFill>
                            <a:srgbClr val="000000"/>
                          </a:solidFill>
                          <a:latin typeface="Poppins"/>
                          <a:ea typeface="Poppins"/>
                          <a:cs typeface="Poppins"/>
                          <a:sym typeface="Poppins"/>
                        </a:rPr>
                        <a:t>Lautstärke </a:t>
                      </a:r>
                      <a:r>
                        <a:rPr lang="en-US" sz="1200" b="1">
                          <a:solidFill>
                            <a:srgbClr val="BC3FDE"/>
                          </a:solidFill>
                          <a:latin typeface="Poppins Bold"/>
                          <a:ea typeface="Poppins Bold"/>
                          <a:cs typeface="Poppins Bold"/>
                          <a:sym typeface="Poppins Bold"/>
                        </a:rPr>
                        <a:t>lila</a:t>
                      </a:r>
                    </a:p>
                    <a:p>
                      <a:pPr marL="259080" lvl="1" indent="-129540" algn="l">
                        <a:lnSpc>
                          <a:spcPts val="1679"/>
                        </a:lnSpc>
                        <a:buFont typeface="Arial"/>
                        <a:buChar char="•"/>
                      </a:pPr>
                      <a:r>
                        <a:rPr lang="en-US" sz="1200">
                          <a:solidFill>
                            <a:srgbClr val="000000"/>
                          </a:solidFill>
                          <a:latin typeface="Poppins"/>
                          <a:ea typeface="Poppins"/>
                          <a:cs typeface="Poppins"/>
                          <a:sym typeface="Poppins"/>
                        </a:rPr>
                        <a:t>WLAN </a:t>
                      </a:r>
                      <a:r>
                        <a:rPr lang="en-US" sz="1200" b="1">
                          <a:solidFill>
                            <a:srgbClr val="737373"/>
                          </a:solidFill>
                          <a:latin typeface="Poppins Bold"/>
                          <a:ea typeface="Poppins Bold"/>
                          <a:cs typeface="Poppins Bold"/>
                          <a:sym typeface="Poppins Bold"/>
                        </a:rPr>
                        <a:t>grau</a:t>
                      </a:r>
                    </a:p>
                    <a:p>
                      <a:pPr marL="259080" lvl="1" indent="-129540" algn="l">
                        <a:lnSpc>
                          <a:spcPts val="1679"/>
                        </a:lnSpc>
                        <a:buFont typeface="Arial"/>
                        <a:buChar char="•"/>
                      </a:pPr>
                      <a:r>
                        <a:rPr lang="en-US" sz="1200">
                          <a:solidFill>
                            <a:srgbClr val="000000"/>
                          </a:solidFill>
                          <a:latin typeface="Poppins"/>
                          <a:ea typeface="Poppins"/>
                          <a:cs typeface="Poppins"/>
                          <a:sym typeface="Poppins"/>
                        </a:rPr>
                        <a:t>Flugmodus </a:t>
                      </a:r>
                      <a:r>
                        <a:rPr lang="en-US" sz="1200" b="1">
                          <a:solidFill>
                            <a:srgbClr val="FF751F"/>
                          </a:solidFill>
                          <a:latin typeface="Poppins Bold"/>
                          <a:ea typeface="Poppins Bold"/>
                          <a:cs typeface="Poppins Bold"/>
                          <a:sym typeface="Poppins Bold"/>
                        </a:rPr>
                        <a:t>orange</a:t>
                      </a: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55412">
                <a:tc>
                  <a:txBody>
                    <a:bodyPr/>
                    <a:lstStyle/>
                    <a:p>
                      <a:pPr algn="l">
                        <a:lnSpc>
                          <a:spcPts val="1680"/>
                        </a:lnSpc>
                        <a:defRPr/>
                      </a:pPr>
                      <a:endParaRPr lang="en-US" sz="1100"/>
                    </a:p>
                    <a:p>
                      <a:pPr algn="l">
                        <a:lnSpc>
                          <a:spcPts val="1680"/>
                        </a:lnSpc>
                      </a:pPr>
                      <a:r>
                        <a:rPr lang="en-US" sz="1200" b="1">
                          <a:solidFill>
                            <a:srgbClr val="000000"/>
                          </a:solidFill>
                          <a:latin typeface="Poppins Bold"/>
                          <a:ea typeface="Poppins Bold"/>
                          <a:cs typeface="Poppins Bold"/>
                          <a:sym typeface="Poppins Bold"/>
                        </a:rPr>
                        <a:t>Versende </a:t>
                      </a:r>
                      <a:r>
                        <a:rPr lang="en-US" sz="1200">
                          <a:solidFill>
                            <a:srgbClr val="000000"/>
                          </a:solidFill>
                          <a:latin typeface="Poppins"/>
                          <a:ea typeface="Poppins"/>
                          <a:cs typeface="Poppins"/>
                          <a:sym typeface="Poppins"/>
                        </a:rPr>
                        <a:t>dein E-Book an deine Lehrkraft.</a:t>
                      </a:r>
                    </a:p>
                    <a:p>
                      <a:pPr algn="l">
                        <a:lnSpc>
                          <a:spcPts val="1680"/>
                        </a:lnSpc>
                      </a:pPr>
                      <a:endParaRPr lang="en-US" sz="1200">
                        <a:solidFill>
                          <a:srgbClr val="000000"/>
                        </a:solidFill>
                        <a:latin typeface="Poppins"/>
                        <a:ea typeface="Poppins"/>
                        <a:cs typeface="Poppins"/>
                        <a:sym typeface="Poppins"/>
                      </a:endParaRPr>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13" name="TextBox 13"/>
          <p:cNvSpPr txBox="1"/>
          <p:nvPr/>
        </p:nvSpPr>
        <p:spPr>
          <a:xfrm>
            <a:off x="744970" y="833153"/>
            <a:ext cx="5109994" cy="44056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Ein E-Book erstellen</a:t>
            </a:r>
          </a:p>
        </p:txBody>
      </p:sp>
      <p:sp>
        <p:nvSpPr>
          <p:cNvPr id="14" name="Freeform 14"/>
          <p:cNvSpPr/>
          <p:nvPr/>
        </p:nvSpPr>
        <p:spPr>
          <a:xfrm>
            <a:off x="6505416" y="2938619"/>
            <a:ext cx="298584" cy="259394"/>
          </a:xfrm>
          <a:custGeom>
            <a:avLst/>
            <a:gdLst/>
            <a:ahLst/>
            <a:cxnLst/>
            <a:rect l="l" t="t" r="r" b="b"/>
            <a:pathLst>
              <a:path w="298584" h="259394">
                <a:moveTo>
                  <a:pt x="0" y="0"/>
                </a:moveTo>
                <a:lnTo>
                  <a:pt x="298584" y="0"/>
                </a:lnTo>
                <a:lnTo>
                  <a:pt x="298584" y="259394"/>
                </a:lnTo>
                <a:lnTo>
                  <a:pt x="0" y="259394"/>
                </a:lnTo>
                <a:lnTo>
                  <a:pt x="0" y="0"/>
                </a:lnTo>
                <a:close/>
              </a:path>
            </a:pathLst>
          </a:custGeom>
          <a:blipFill>
            <a:blip r:embed="rId3"/>
            <a:stretch>
              <a:fillRect/>
            </a:stretch>
          </a:blipFill>
        </p:spPr>
        <p:txBody>
          <a:bodyPr/>
          <a:lstStyle/>
          <a:p>
            <a:endParaRPr lang="de-DE"/>
          </a:p>
        </p:txBody>
      </p:sp>
      <p:sp>
        <p:nvSpPr>
          <p:cNvPr id="15" name="Freeform 15"/>
          <p:cNvSpPr/>
          <p:nvPr/>
        </p:nvSpPr>
        <p:spPr>
          <a:xfrm>
            <a:off x="339280" y="10211853"/>
            <a:ext cx="372147" cy="372147"/>
          </a:xfrm>
          <a:custGeom>
            <a:avLst/>
            <a:gdLst/>
            <a:ahLst/>
            <a:cxnLst/>
            <a:rect l="l" t="t" r="r" b="b"/>
            <a:pathLst>
              <a:path w="372147" h="372147">
                <a:moveTo>
                  <a:pt x="0" y="0"/>
                </a:moveTo>
                <a:lnTo>
                  <a:pt x="372146" y="0"/>
                </a:lnTo>
                <a:lnTo>
                  <a:pt x="372146" y="372147"/>
                </a:lnTo>
                <a:lnTo>
                  <a:pt x="0" y="372147"/>
                </a:lnTo>
                <a:lnTo>
                  <a:pt x="0" y="0"/>
                </a:lnTo>
                <a:close/>
              </a:path>
            </a:pathLst>
          </a:custGeom>
          <a:blipFill>
            <a:blip r:embed="rId4"/>
            <a:stretch>
              <a:fillRect/>
            </a:stretch>
          </a:blipFill>
        </p:spPr>
        <p:txBody>
          <a:bodyPr/>
          <a:lstStyle/>
          <a:p>
            <a:endParaRPr lang="de-DE"/>
          </a:p>
        </p:txBody>
      </p:sp>
      <p:sp>
        <p:nvSpPr>
          <p:cNvPr id="16" name="TextBox 16"/>
          <p:cNvSpPr txBox="1"/>
          <p:nvPr/>
        </p:nvSpPr>
        <p:spPr>
          <a:xfrm>
            <a:off x="831095" y="10311775"/>
            <a:ext cx="3557749"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2 - Kapitel 2.7 | Ein E-Book erstellen</a:t>
            </a:r>
          </a:p>
        </p:txBody>
      </p:sp>
      <p:sp>
        <p:nvSpPr>
          <p:cNvPr id="17" name="TextBox 17"/>
          <p:cNvSpPr txBox="1"/>
          <p:nvPr/>
        </p:nvSpPr>
        <p:spPr>
          <a:xfrm>
            <a:off x="5416997" y="10176302"/>
            <a:ext cx="2774005" cy="279201"/>
          </a:xfrm>
          <a:prstGeom prst="rect">
            <a:avLst/>
          </a:prstGeom>
        </p:spPr>
        <p:txBody>
          <a:bodyPr lIns="0" tIns="0" rIns="0" bIns="0" rtlCol="0" anchor="t">
            <a:spAutoFit/>
          </a:bodyPr>
          <a:lstStyle/>
          <a:p>
            <a:pPr algn="l">
              <a:lnSpc>
                <a:spcPts val="1120"/>
              </a:lnSpc>
            </a:pPr>
            <a:endParaRPr/>
          </a:p>
          <a:p>
            <a:pPr algn="l">
              <a:lnSpc>
                <a:spcPts val="1120"/>
              </a:lnSpc>
            </a:pPr>
            <a:r>
              <a:rPr lang="en-US" sz="800">
                <a:solidFill>
                  <a:srgbClr val="000000"/>
                </a:solidFill>
                <a:latin typeface="Poppins"/>
                <a:ea typeface="Poppins"/>
                <a:cs typeface="Poppins"/>
                <a:sym typeface="Poppins"/>
              </a:rPr>
              <a:t>Lizenz: CC BY-SA 4.0 ISB (München)</a:t>
            </a:r>
          </a:p>
        </p:txBody>
      </p:sp>
      <p:grpSp>
        <p:nvGrpSpPr>
          <p:cNvPr id="18" name="Group 18"/>
          <p:cNvGrpSpPr/>
          <p:nvPr/>
        </p:nvGrpSpPr>
        <p:grpSpPr>
          <a:xfrm>
            <a:off x="-413094" y="9459484"/>
            <a:ext cx="6247962" cy="510160"/>
            <a:chOff x="0" y="0"/>
            <a:chExt cx="8330616" cy="680213"/>
          </a:xfrm>
        </p:grpSpPr>
        <p:grpSp>
          <p:nvGrpSpPr>
            <p:cNvPr id="19" name="Group 19"/>
            <p:cNvGrpSpPr/>
            <p:nvPr/>
          </p:nvGrpSpPr>
          <p:grpSpPr>
            <a:xfrm>
              <a:off x="1530819" y="0"/>
              <a:ext cx="4655126" cy="680213"/>
              <a:chOff x="0" y="0"/>
              <a:chExt cx="1251219" cy="182830"/>
            </a:xfrm>
          </p:grpSpPr>
          <p:sp>
            <p:nvSpPr>
              <p:cNvPr id="20" name="Freeform 20"/>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21" name="TextBox 21"/>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22" name="TextBox 22"/>
            <p:cNvSpPr txBox="1"/>
            <p:nvPr/>
          </p:nvSpPr>
          <p:spPr>
            <a:xfrm>
              <a:off x="0" y="186702"/>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Profiaufträge.</a:t>
              </a:r>
            </a:p>
          </p:txBody>
        </p:sp>
        <p:sp>
          <p:nvSpPr>
            <p:cNvPr id="23" name="Freeform 23"/>
            <p:cNvSpPr/>
            <p:nvPr/>
          </p:nvSpPr>
          <p:spPr>
            <a:xfrm>
              <a:off x="1643128" y="105144"/>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5"/>
              <a:stretch>
                <a:fillRect/>
              </a:stretch>
            </a:blipFill>
          </p:spPr>
          <p:txBody>
            <a:bodyPr/>
            <a:lstStyle/>
            <a:p>
              <a:endParaRPr lang="de-DE"/>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3094" y="271109"/>
            <a:ext cx="7705126" cy="10307779"/>
            <a:chOff x="0" y="0"/>
            <a:chExt cx="10273501" cy="13743706"/>
          </a:xfrm>
        </p:grpSpPr>
        <p:grpSp>
          <p:nvGrpSpPr>
            <p:cNvPr id="3" name="Group 3"/>
            <p:cNvGrpSpPr/>
            <p:nvPr/>
          </p:nvGrpSpPr>
          <p:grpSpPr>
            <a:xfrm>
              <a:off x="1143306" y="116128"/>
              <a:ext cx="9055795" cy="12965863"/>
              <a:chOff x="0" y="0"/>
              <a:chExt cx="2434044" cy="3485004"/>
            </a:xfrm>
          </p:grpSpPr>
          <p:sp>
            <p:nvSpPr>
              <p:cNvPr id="4" name="Freeform 4"/>
              <p:cNvSpPr/>
              <p:nvPr/>
            </p:nvSpPr>
            <p:spPr>
              <a:xfrm>
                <a:off x="0" y="0"/>
                <a:ext cx="2434044" cy="3485004"/>
              </a:xfrm>
              <a:custGeom>
                <a:avLst/>
                <a:gdLst/>
                <a:ahLst/>
                <a:cxnLst/>
                <a:rect l="l" t="t" r="r" b="b"/>
                <a:pathLst>
                  <a:path w="2434044" h="3485004">
                    <a:moveTo>
                      <a:pt x="22798" y="0"/>
                    </a:moveTo>
                    <a:lnTo>
                      <a:pt x="2411247" y="0"/>
                    </a:lnTo>
                    <a:cubicBezTo>
                      <a:pt x="2417293" y="0"/>
                      <a:pt x="2423092" y="2402"/>
                      <a:pt x="2427367" y="6677"/>
                    </a:cubicBezTo>
                    <a:cubicBezTo>
                      <a:pt x="2431642" y="10953"/>
                      <a:pt x="2434044" y="16751"/>
                      <a:pt x="2434044" y="22798"/>
                    </a:cubicBezTo>
                    <a:lnTo>
                      <a:pt x="2434044" y="3462207"/>
                    </a:lnTo>
                    <a:cubicBezTo>
                      <a:pt x="2434044" y="3468253"/>
                      <a:pt x="2431642" y="3474052"/>
                      <a:pt x="2427367" y="3478327"/>
                    </a:cubicBezTo>
                    <a:cubicBezTo>
                      <a:pt x="2423092" y="3482603"/>
                      <a:pt x="2417293" y="3485004"/>
                      <a:pt x="2411247" y="3485004"/>
                    </a:cubicBezTo>
                    <a:lnTo>
                      <a:pt x="22798" y="3485004"/>
                    </a:lnTo>
                    <a:cubicBezTo>
                      <a:pt x="16751" y="3485004"/>
                      <a:pt x="10953" y="3482603"/>
                      <a:pt x="6677" y="3478327"/>
                    </a:cubicBezTo>
                    <a:cubicBezTo>
                      <a:pt x="2402" y="3474052"/>
                      <a:pt x="0" y="3468253"/>
                      <a:pt x="0" y="3462207"/>
                    </a:cubicBezTo>
                    <a:lnTo>
                      <a:pt x="0" y="22798"/>
                    </a:lnTo>
                    <a:cubicBezTo>
                      <a:pt x="0" y="16751"/>
                      <a:pt x="2402" y="10953"/>
                      <a:pt x="6677" y="6677"/>
                    </a:cubicBezTo>
                    <a:cubicBezTo>
                      <a:pt x="10953" y="2402"/>
                      <a:pt x="16751" y="0"/>
                      <a:pt x="22798"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4044" cy="3513579"/>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p:txBody>
          </p:sp>
        </p:grpSp>
        <p:grpSp>
          <p:nvGrpSpPr>
            <p:cNvPr id="6" name="Group 6"/>
            <p:cNvGrpSpPr/>
            <p:nvPr/>
          </p:nvGrpSpPr>
          <p:grpSpPr>
            <a:xfrm>
              <a:off x="1158320" y="122115"/>
              <a:ext cx="9031847" cy="2257462"/>
              <a:chOff x="0" y="0"/>
              <a:chExt cx="2436444" cy="608976"/>
            </a:xfrm>
          </p:grpSpPr>
          <p:sp>
            <p:nvSpPr>
              <p:cNvPr id="7" name="Freeform 7"/>
              <p:cNvSpPr/>
              <p:nvPr/>
            </p:nvSpPr>
            <p:spPr>
              <a:xfrm>
                <a:off x="0" y="0"/>
                <a:ext cx="2436444" cy="608976"/>
              </a:xfrm>
              <a:custGeom>
                <a:avLst/>
                <a:gdLst/>
                <a:ahLst/>
                <a:cxnLst/>
                <a:rect l="l" t="t" r="r" b="b"/>
                <a:pathLst>
                  <a:path w="2436444" h="608976">
                    <a:moveTo>
                      <a:pt x="22858" y="0"/>
                    </a:moveTo>
                    <a:lnTo>
                      <a:pt x="2413586" y="0"/>
                    </a:lnTo>
                    <a:cubicBezTo>
                      <a:pt x="2426210" y="0"/>
                      <a:pt x="2436444" y="10234"/>
                      <a:pt x="2436444" y="22858"/>
                    </a:cubicBezTo>
                    <a:lnTo>
                      <a:pt x="2436444" y="586118"/>
                    </a:lnTo>
                    <a:cubicBezTo>
                      <a:pt x="2436444" y="598742"/>
                      <a:pt x="2426210" y="608976"/>
                      <a:pt x="2413586" y="608976"/>
                    </a:cubicBezTo>
                    <a:lnTo>
                      <a:pt x="22858" y="608976"/>
                    </a:lnTo>
                    <a:cubicBezTo>
                      <a:pt x="16796" y="608976"/>
                      <a:pt x="10982" y="606568"/>
                      <a:pt x="6695" y="602281"/>
                    </a:cubicBezTo>
                    <a:cubicBezTo>
                      <a:pt x="2408" y="597994"/>
                      <a:pt x="0" y="592180"/>
                      <a:pt x="0" y="586118"/>
                    </a:cubicBezTo>
                    <a:lnTo>
                      <a:pt x="0" y="22858"/>
                    </a:lnTo>
                    <a:cubicBezTo>
                      <a:pt x="0" y="16796"/>
                      <a:pt x="2408" y="10982"/>
                      <a:pt x="6695" y="6695"/>
                    </a:cubicBezTo>
                    <a:cubicBezTo>
                      <a:pt x="10982" y="2408"/>
                      <a:pt x="16796" y="0"/>
                      <a:pt x="22858"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36444" cy="637551"/>
              </a:xfrm>
              <a:prstGeom prst="rect">
                <a:avLst/>
              </a:prstGeom>
            </p:spPr>
            <p:txBody>
              <a:bodyPr lIns="50616" tIns="50616" rIns="50616" bIns="50616" rtlCol="0" anchor="ctr"/>
              <a:lstStyle/>
              <a:p>
                <a:pPr algn="ctr">
                  <a:lnSpc>
                    <a:spcPts val="1680"/>
                  </a:lnSpc>
                </a:pPr>
                <a:endParaRPr/>
              </a:p>
              <a:p>
                <a:pPr algn="ctr">
                  <a:lnSpc>
                    <a:spcPts val="1680"/>
                  </a:lnSpc>
                </a:pPr>
                <a:endParaRPr/>
              </a:p>
              <a:p>
                <a:pPr algn="ctr">
                  <a:lnSpc>
                    <a:spcPts val="1680"/>
                  </a:lnSpc>
                </a:pPr>
                <a:endParaRPr/>
              </a:p>
            </p:txBody>
          </p:sp>
        </p:grpSp>
        <p:grpSp>
          <p:nvGrpSpPr>
            <p:cNvPr id="9" name="Group 9"/>
            <p:cNvGrpSpPr/>
            <p:nvPr/>
          </p:nvGrpSpPr>
          <p:grpSpPr>
            <a:xfrm>
              <a:off x="1158320" y="1946288"/>
              <a:ext cx="9020162" cy="1031714"/>
              <a:chOff x="0" y="0"/>
              <a:chExt cx="2433292" cy="278317"/>
            </a:xfrm>
          </p:grpSpPr>
          <p:sp>
            <p:nvSpPr>
              <p:cNvPr id="10" name="Freeform 10"/>
              <p:cNvSpPr/>
              <p:nvPr/>
            </p:nvSpPr>
            <p:spPr>
              <a:xfrm>
                <a:off x="0" y="0"/>
                <a:ext cx="2433292" cy="278317"/>
              </a:xfrm>
              <a:custGeom>
                <a:avLst/>
                <a:gdLst/>
                <a:ahLst/>
                <a:cxnLst/>
                <a:rect l="l" t="t" r="r" b="b"/>
                <a:pathLst>
                  <a:path w="2433292" h="278317">
                    <a:moveTo>
                      <a:pt x="0" y="0"/>
                    </a:moveTo>
                    <a:lnTo>
                      <a:pt x="2433292" y="0"/>
                    </a:lnTo>
                    <a:lnTo>
                      <a:pt x="2433292" y="278317"/>
                    </a:lnTo>
                    <a:lnTo>
                      <a:pt x="0" y="278317"/>
                    </a:lnTo>
                    <a:close/>
                  </a:path>
                </a:pathLst>
              </a:custGeom>
              <a:solidFill>
                <a:srgbClr val="FFFFFF"/>
              </a:solidFill>
            </p:spPr>
            <p:txBody>
              <a:bodyPr/>
              <a:lstStyle/>
              <a:p>
                <a:endParaRPr lang="de-DE"/>
              </a:p>
            </p:txBody>
          </p:sp>
          <p:sp>
            <p:nvSpPr>
              <p:cNvPr id="11" name="TextBox 11"/>
              <p:cNvSpPr txBox="1"/>
              <p:nvPr/>
            </p:nvSpPr>
            <p:spPr>
              <a:xfrm>
                <a:off x="0" y="-28575"/>
                <a:ext cx="2433292" cy="306892"/>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1418802" y="773675"/>
              <a:ext cx="5562651" cy="579029"/>
            </a:xfrm>
            <a:prstGeom prst="rect">
              <a:avLst/>
            </a:prstGeom>
          </p:spPr>
          <p:txBody>
            <a:bodyPr lIns="0" tIns="0" rIns="0" bIns="0" rtlCol="0" anchor="t">
              <a:spAutoFit/>
            </a:bodyPr>
            <a:lstStyle/>
            <a:p>
              <a:pPr algn="l">
                <a:lnSpc>
                  <a:spcPts val="3403"/>
                </a:lnSpc>
              </a:pPr>
              <a:r>
                <a:rPr lang="en-US" sz="2789">
                  <a:solidFill>
                    <a:srgbClr val="FFFFFF"/>
                  </a:solidFill>
                  <a:latin typeface="Lexend Deca Medium"/>
                  <a:ea typeface="Lexend Deca Medium"/>
                  <a:cs typeface="Lexend Deca Medium"/>
                  <a:sym typeface="Lexend Deca"/>
                </a:rPr>
                <a:t>Tablet-Regeln</a:t>
              </a:r>
            </a:p>
          </p:txBody>
        </p:sp>
        <p:sp>
          <p:nvSpPr>
            <p:cNvPr id="13" name="Freeform 13"/>
            <p:cNvSpPr/>
            <p:nvPr/>
          </p:nvSpPr>
          <p:spPr>
            <a:xfrm>
              <a:off x="998754" y="13247510"/>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2"/>
              <a:stretch>
                <a:fillRect/>
              </a:stretch>
            </a:blipFill>
          </p:spPr>
          <p:txBody>
            <a:bodyPr/>
            <a:lstStyle/>
            <a:p>
              <a:endParaRPr lang="de-DE"/>
            </a:p>
          </p:txBody>
        </p:sp>
        <p:sp>
          <p:nvSpPr>
            <p:cNvPr id="14" name="Freeform 14"/>
            <p:cNvSpPr/>
            <p:nvPr/>
          </p:nvSpPr>
          <p:spPr>
            <a:xfrm rot="5400000">
              <a:off x="7810674" y="7082448"/>
              <a:ext cx="1416905" cy="1802105"/>
            </a:xfrm>
            <a:custGeom>
              <a:avLst/>
              <a:gdLst/>
              <a:ahLst/>
              <a:cxnLst/>
              <a:rect l="l" t="t" r="r" b="b"/>
              <a:pathLst>
                <a:path w="1416905" h="1802105">
                  <a:moveTo>
                    <a:pt x="0" y="0"/>
                  </a:moveTo>
                  <a:lnTo>
                    <a:pt x="1416905" y="0"/>
                  </a:lnTo>
                  <a:lnTo>
                    <a:pt x="1416905" y="1802105"/>
                  </a:lnTo>
                  <a:lnTo>
                    <a:pt x="0" y="1802105"/>
                  </a:lnTo>
                  <a:lnTo>
                    <a:pt x="0" y="0"/>
                  </a:lnTo>
                  <a:close/>
                </a:path>
              </a:pathLst>
            </a:custGeom>
            <a:blipFill>
              <a:blip r:embed="rId3"/>
              <a:stretch>
                <a:fillRect/>
              </a:stretch>
            </a:blipFill>
          </p:spPr>
          <p:txBody>
            <a:bodyPr/>
            <a:lstStyle/>
            <a:p>
              <a:endParaRPr lang="de-DE"/>
            </a:p>
          </p:txBody>
        </p:sp>
        <p:sp>
          <p:nvSpPr>
            <p:cNvPr id="15" name="TextBox 15"/>
            <p:cNvSpPr txBox="1"/>
            <p:nvPr/>
          </p:nvSpPr>
          <p:spPr>
            <a:xfrm>
              <a:off x="7767386" y="7433864"/>
              <a:ext cx="1503482" cy="762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 </a:t>
              </a:r>
            </a:p>
            <a:p>
              <a:pPr algn="ctr">
                <a:lnSpc>
                  <a:spcPts val="1539"/>
                </a:lnSpc>
              </a:pPr>
              <a:r>
                <a:rPr lang="en-US" sz="1099">
                  <a:solidFill>
                    <a:srgbClr val="000000"/>
                  </a:solidFill>
                  <a:latin typeface="Poppins"/>
                  <a:ea typeface="Poppins"/>
                  <a:cs typeface="Poppins"/>
                  <a:sym typeface="Poppins"/>
                </a:rPr>
                <a:t>Ich darf nur die Apps öffnen, ...</a:t>
              </a:r>
            </a:p>
          </p:txBody>
        </p:sp>
        <p:sp>
          <p:nvSpPr>
            <p:cNvPr id="16" name="Freeform 16"/>
            <p:cNvSpPr/>
            <p:nvPr/>
          </p:nvSpPr>
          <p:spPr>
            <a:xfrm rot="5400000">
              <a:off x="1714389" y="10253072"/>
              <a:ext cx="1416905" cy="1802105"/>
            </a:xfrm>
            <a:custGeom>
              <a:avLst/>
              <a:gdLst/>
              <a:ahLst/>
              <a:cxnLst/>
              <a:rect l="l" t="t" r="r" b="b"/>
              <a:pathLst>
                <a:path w="1416905" h="1802105">
                  <a:moveTo>
                    <a:pt x="0" y="0"/>
                  </a:moveTo>
                  <a:lnTo>
                    <a:pt x="1416905" y="0"/>
                  </a:lnTo>
                  <a:lnTo>
                    <a:pt x="1416905" y="1802105"/>
                  </a:lnTo>
                  <a:lnTo>
                    <a:pt x="0" y="1802105"/>
                  </a:lnTo>
                  <a:lnTo>
                    <a:pt x="0" y="0"/>
                  </a:lnTo>
                  <a:close/>
                </a:path>
              </a:pathLst>
            </a:custGeom>
            <a:blipFill>
              <a:blip r:embed="rId3"/>
              <a:stretch>
                <a:fillRect/>
              </a:stretch>
            </a:blipFill>
          </p:spPr>
          <p:txBody>
            <a:bodyPr/>
            <a:lstStyle/>
            <a:p>
              <a:endParaRPr lang="de-DE"/>
            </a:p>
          </p:txBody>
        </p:sp>
        <p:sp>
          <p:nvSpPr>
            <p:cNvPr id="17" name="TextBox 17"/>
            <p:cNvSpPr txBox="1"/>
            <p:nvPr/>
          </p:nvSpPr>
          <p:spPr>
            <a:xfrm>
              <a:off x="1671101" y="10626651"/>
              <a:ext cx="1503482" cy="1016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Ich passe gut auf mein </a:t>
              </a:r>
            </a:p>
            <a:p>
              <a:pPr algn="ctr">
                <a:lnSpc>
                  <a:spcPts val="1539"/>
                </a:lnSpc>
              </a:pPr>
              <a:r>
                <a:rPr lang="en-US" sz="1099">
                  <a:solidFill>
                    <a:srgbClr val="000000"/>
                  </a:solidFill>
                  <a:latin typeface="Poppins"/>
                  <a:ea typeface="Poppins"/>
                  <a:cs typeface="Poppins"/>
                  <a:sym typeface="Poppins"/>
                </a:rPr>
                <a:t>Tablet auf </a:t>
              </a:r>
            </a:p>
            <a:p>
              <a:pPr algn="ctr">
                <a:lnSpc>
                  <a:spcPts val="1539"/>
                </a:lnSpc>
              </a:pPr>
              <a:r>
                <a:rPr lang="en-US" sz="1099">
                  <a:solidFill>
                    <a:srgbClr val="000000"/>
                  </a:solidFill>
                  <a:latin typeface="Poppins"/>
                  <a:ea typeface="Poppins"/>
                  <a:cs typeface="Poppins"/>
                  <a:sym typeface="Poppins"/>
                </a:rPr>
                <a:t>und  ...</a:t>
              </a:r>
            </a:p>
          </p:txBody>
        </p:sp>
        <p:sp>
          <p:nvSpPr>
            <p:cNvPr id="18" name="Freeform 18"/>
            <p:cNvSpPr/>
            <p:nvPr/>
          </p:nvSpPr>
          <p:spPr>
            <a:xfrm rot="5400000">
              <a:off x="5806168" y="9002711"/>
              <a:ext cx="1416905" cy="1802105"/>
            </a:xfrm>
            <a:custGeom>
              <a:avLst/>
              <a:gdLst/>
              <a:ahLst/>
              <a:cxnLst/>
              <a:rect l="l" t="t" r="r" b="b"/>
              <a:pathLst>
                <a:path w="1416905" h="1802105">
                  <a:moveTo>
                    <a:pt x="0" y="0"/>
                  </a:moveTo>
                  <a:lnTo>
                    <a:pt x="1416906" y="0"/>
                  </a:lnTo>
                  <a:lnTo>
                    <a:pt x="1416906" y="1802106"/>
                  </a:lnTo>
                  <a:lnTo>
                    <a:pt x="0" y="1802106"/>
                  </a:lnTo>
                  <a:lnTo>
                    <a:pt x="0" y="0"/>
                  </a:lnTo>
                  <a:close/>
                </a:path>
              </a:pathLst>
            </a:custGeom>
            <a:blipFill>
              <a:blip r:embed="rId3"/>
              <a:stretch>
                <a:fillRect/>
              </a:stretch>
            </a:blipFill>
          </p:spPr>
          <p:txBody>
            <a:bodyPr/>
            <a:lstStyle/>
            <a:p>
              <a:endParaRPr lang="de-DE"/>
            </a:p>
          </p:txBody>
        </p:sp>
        <p:sp>
          <p:nvSpPr>
            <p:cNvPr id="19" name="TextBox 19"/>
            <p:cNvSpPr txBox="1"/>
            <p:nvPr/>
          </p:nvSpPr>
          <p:spPr>
            <a:xfrm>
              <a:off x="5839767" y="9384592"/>
              <a:ext cx="1349708" cy="1270847"/>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Fotos, Videos  und Audio-aufnahmen </a:t>
              </a:r>
            </a:p>
            <a:p>
              <a:pPr algn="ctr">
                <a:lnSpc>
                  <a:spcPts val="1540"/>
                </a:lnSpc>
              </a:pPr>
              <a:r>
                <a:rPr lang="en-US" sz="1100">
                  <a:solidFill>
                    <a:srgbClr val="000000"/>
                  </a:solidFill>
                  <a:latin typeface="Poppins"/>
                  <a:ea typeface="Poppins"/>
                  <a:cs typeface="Poppins"/>
                  <a:sym typeface="Poppins"/>
                </a:rPr>
                <a:t>von anderen ...</a:t>
              </a:r>
            </a:p>
          </p:txBody>
        </p:sp>
        <p:sp>
          <p:nvSpPr>
            <p:cNvPr id="20" name="Freeform 20"/>
            <p:cNvSpPr/>
            <p:nvPr/>
          </p:nvSpPr>
          <p:spPr>
            <a:xfrm>
              <a:off x="7313692" y="386260"/>
              <a:ext cx="2020915" cy="1773100"/>
            </a:xfrm>
            <a:custGeom>
              <a:avLst/>
              <a:gdLst/>
              <a:ahLst/>
              <a:cxnLst/>
              <a:rect l="l" t="t" r="r" b="b"/>
              <a:pathLst>
                <a:path w="2020915" h="1773100">
                  <a:moveTo>
                    <a:pt x="0" y="0"/>
                  </a:moveTo>
                  <a:lnTo>
                    <a:pt x="2020914" y="0"/>
                  </a:lnTo>
                  <a:lnTo>
                    <a:pt x="2020914" y="1773100"/>
                  </a:lnTo>
                  <a:lnTo>
                    <a:pt x="0" y="17731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1" name="Freeform 21"/>
            <p:cNvSpPr/>
            <p:nvPr/>
          </p:nvSpPr>
          <p:spPr>
            <a:xfrm flipH="1">
              <a:off x="5200565" y="0"/>
              <a:ext cx="2305160" cy="2022489"/>
            </a:xfrm>
            <a:custGeom>
              <a:avLst/>
              <a:gdLst/>
              <a:ahLst/>
              <a:cxnLst/>
              <a:rect l="l" t="t" r="r" b="b"/>
              <a:pathLst>
                <a:path w="2305160" h="2022489">
                  <a:moveTo>
                    <a:pt x="2305159" y="0"/>
                  </a:moveTo>
                  <a:lnTo>
                    <a:pt x="0" y="0"/>
                  </a:lnTo>
                  <a:lnTo>
                    <a:pt x="0" y="2022489"/>
                  </a:lnTo>
                  <a:lnTo>
                    <a:pt x="2305159" y="2022489"/>
                  </a:lnTo>
                  <a:lnTo>
                    <a:pt x="2305159"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22" name="TextBox 22"/>
            <p:cNvSpPr txBox="1"/>
            <p:nvPr/>
          </p:nvSpPr>
          <p:spPr>
            <a:xfrm>
              <a:off x="5742042" y="257163"/>
              <a:ext cx="1366341" cy="8995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Hey cool! Schau mal, Tarek. </a:t>
              </a:r>
            </a:p>
            <a:p>
              <a:pPr algn="ctr">
                <a:lnSpc>
                  <a:spcPts val="1399"/>
                </a:lnSpc>
              </a:pPr>
              <a:r>
                <a:rPr lang="en-US" sz="999">
                  <a:solidFill>
                    <a:srgbClr val="000000"/>
                  </a:solidFill>
                  <a:latin typeface="Poppins"/>
                  <a:ea typeface="Poppins"/>
                  <a:cs typeface="Poppins"/>
                  <a:sym typeface="Poppins"/>
                </a:rPr>
                <a:t>Wir arbeiten mit Tablets!</a:t>
              </a:r>
            </a:p>
          </p:txBody>
        </p:sp>
        <p:sp>
          <p:nvSpPr>
            <p:cNvPr id="23" name="Freeform 23"/>
            <p:cNvSpPr/>
            <p:nvPr/>
          </p:nvSpPr>
          <p:spPr>
            <a:xfrm>
              <a:off x="7505724" y="4525239"/>
              <a:ext cx="2271416" cy="2238909"/>
            </a:xfrm>
            <a:custGeom>
              <a:avLst/>
              <a:gdLst/>
              <a:ahLst/>
              <a:cxnLst/>
              <a:rect l="l" t="t" r="r" b="b"/>
              <a:pathLst>
                <a:path w="2271416" h="2238909">
                  <a:moveTo>
                    <a:pt x="0" y="0"/>
                  </a:moveTo>
                  <a:lnTo>
                    <a:pt x="2271416" y="0"/>
                  </a:lnTo>
                  <a:lnTo>
                    <a:pt x="2271416" y="2238909"/>
                  </a:lnTo>
                  <a:lnTo>
                    <a:pt x="0" y="2238909"/>
                  </a:lnTo>
                  <a:lnTo>
                    <a:pt x="0" y="0"/>
                  </a:lnTo>
                  <a:close/>
                </a:path>
              </a:pathLst>
            </a:custGeom>
            <a:blipFill>
              <a:blip r:embed="rId6"/>
              <a:stretch>
                <a:fillRect/>
              </a:stretch>
            </a:blipFill>
          </p:spPr>
          <p:txBody>
            <a:bodyPr/>
            <a:lstStyle/>
            <a:p>
              <a:endParaRPr lang="de-DE"/>
            </a:p>
          </p:txBody>
        </p:sp>
        <p:sp>
          <p:nvSpPr>
            <p:cNvPr id="24" name="TextBox 24"/>
            <p:cNvSpPr txBox="1"/>
            <p:nvPr/>
          </p:nvSpPr>
          <p:spPr>
            <a:xfrm>
              <a:off x="7770255" y="4971940"/>
              <a:ext cx="1658111" cy="1552699"/>
            </a:xfrm>
            <a:prstGeom prst="rect">
              <a:avLst/>
            </a:prstGeom>
          </p:spPr>
          <p:txBody>
            <a:bodyPr lIns="0" tIns="0" rIns="0" bIns="0" rtlCol="0" anchor="t">
              <a:spAutoFit/>
            </a:bodyPr>
            <a:lstStyle/>
            <a:p>
              <a:pPr algn="ctr">
                <a:lnSpc>
                  <a:spcPts val="1356"/>
                </a:lnSpc>
              </a:pPr>
              <a:r>
                <a:rPr lang="en-US" sz="969">
                  <a:solidFill>
                    <a:srgbClr val="000000"/>
                  </a:solidFill>
                  <a:latin typeface="Poppins"/>
                  <a:ea typeface="Poppins"/>
                  <a:cs typeface="Poppins"/>
                  <a:sym typeface="Poppins"/>
                </a:rPr>
                <a:t>Schwierige </a:t>
              </a:r>
            </a:p>
            <a:p>
              <a:pPr algn="ctr">
                <a:lnSpc>
                  <a:spcPts val="1356"/>
                </a:lnSpc>
              </a:pPr>
              <a:r>
                <a:rPr lang="en-US" sz="969">
                  <a:solidFill>
                    <a:srgbClr val="000000"/>
                  </a:solidFill>
                  <a:latin typeface="Poppins"/>
                  <a:ea typeface="Poppins"/>
                  <a:cs typeface="Poppins"/>
                  <a:sym typeface="Poppins"/>
                </a:rPr>
                <a:t>Wörter, wie z.B. </a:t>
              </a:r>
              <a:r>
                <a:rPr lang="en-US" sz="969" b="1">
                  <a:solidFill>
                    <a:srgbClr val="000000"/>
                  </a:solidFill>
                  <a:latin typeface="Poppins Bold"/>
                  <a:ea typeface="Poppins Bold"/>
                  <a:cs typeface="Poppins Bold"/>
                  <a:sym typeface="Poppins Bold"/>
                </a:rPr>
                <a:t>Apps</a:t>
              </a:r>
              <a:r>
                <a:rPr lang="en-US" sz="969">
                  <a:solidFill>
                    <a:srgbClr val="000000"/>
                  </a:solidFill>
                  <a:latin typeface="Poppins"/>
                  <a:ea typeface="Poppins"/>
                  <a:cs typeface="Poppins"/>
                  <a:sym typeface="Poppins"/>
                </a:rPr>
                <a:t>, werden </a:t>
              </a:r>
            </a:p>
            <a:p>
              <a:pPr algn="ctr">
                <a:lnSpc>
                  <a:spcPts val="1356"/>
                </a:lnSpc>
              </a:pPr>
              <a:r>
                <a:rPr lang="en-US" sz="969">
                  <a:solidFill>
                    <a:srgbClr val="000000"/>
                  </a:solidFill>
                  <a:latin typeface="Poppins"/>
                  <a:ea typeface="Poppins"/>
                  <a:cs typeface="Poppins"/>
                  <a:sym typeface="Poppins"/>
                </a:rPr>
                <a:t>dir in diesem Heft auf solchen Notizzetteln erklärt.</a:t>
              </a:r>
            </a:p>
            <a:p>
              <a:pPr algn="ctr">
                <a:lnSpc>
                  <a:spcPts val="1356"/>
                </a:lnSpc>
              </a:pPr>
              <a:endParaRPr lang="en-US" sz="969">
                <a:solidFill>
                  <a:srgbClr val="000000"/>
                </a:solidFill>
                <a:latin typeface="Poppins"/>
                <a:ea typeface="Poppins"/>
                <a:cs typeface="Poppins"/>
                <a:sym typeface="Poppins"/>
              </a:endParaRPr>
            </a:p>
          </p:txBody>
        </p:sp>
        <p:sp>
          <p:nvSpPr>
            <p:cNvPr id="25" name="Freeform 25"/>
            <p:cNvSpPr/>
            <p:nvPr/>
          </p:nvSpPr>
          <p:spPr>
            <a:xfrm>
              <a:off x="4522396" y="792725"/>
              <a:ext cx="1207849" cy="1720720"/>
            </a:xfrm>
            <a:custGeom>
              <a:avLst/>
              <a:gdLst/>
              <a:ahLst/>
              <a:cxnLst/>
              <a:rect l="l" t="t" r="r" b="b"/>
              <a:pathLst>
                <a:path w="1207849" h="1720720">
                  <a:moveTo>
                    <a:pt x="0" y="0"/>
                  </a:moveTo>
                  <a:lnTo>
                    <a:pt x="1207849" y="0"/>
                  </a:lnTo>
                  <a:lnTo>
                    <a:pt x="1207849" y="1720720"/>
                  </a:lnTo>
                  <a:lnTo>
                    <a:pt x="0" y="1720720"/>
                  </a:lnTo>
                  <a:lnTo>
                    <a:pt x="0" y="0"/>
                  </a:lnTo>
                  <a:close/>
                </a:path>
              </a:pathLst>
            </a:custGeom>
            <a:blipFill>
              <a:blip r:embed="rId7"/>
              <a:stretch>
                <a:fillRect/>
              </a:stretch>
            </a:blipFill>
          </p:spPr>
          <p:txBody>
            <a:bodyPr/>
            <a:lstStyle/>
            <a:p>
              <a:endParaRPr lang="de-DE"/>
            </a:p>
          </p:txBody>
        </p:sp>
        <p:sp>
          <p:nvSpPr>
            <p:cNvPr id="26" name="Freeform 26"/>
            <p:cNvSpPr/>
            <p:nvPr/>
          </p:nvSpPr>
          <p:spPr>
            <a:xfrm>
              <a:off x="9066572" y="849220"/>
              <a:ext cx="1206930" cy="1746276"/>
            </a:xfrm>
            <a:custGeom>
              <a:avLst/>
              <a:gdLst/>
              <a:ahLst/>
              <a:cxnLst/>
              <a:rect l="l" t="t" r="r" b="b"/>
              <a:pathLst>
                <a:path w="1206930" h="1746276">
                  <a:moveTo>
                    <a:pt x="0" y="0"/>
                  </a:moveTo>
                  <a:lnTo>
                    <a:pt x="1206929" y="0"/>
                  </a:lnTo>
                  <a:lnTo>
                    <a:pt x="1206929" y="1746276"/>
                  </a:lnTo>
                  <a:lnTo>
                    <a:pt x="0" y="1746276"/>
                  </a:lnTo>
                  <a:lnTo>
                    <a:pt x="0" y="0"/>
                  </a:lnTo>
                  <a:close/>
                </a:path>
              </a:pathLst>
            </a:custGeom>
            <a:blipFill>
              <a:blip r:embed="rId8"/>
              <a:stretch>
                <a:fillRect/>
              </a:stretch>
            </a:blipFill>
          </p:spPr>
          <p:txBody>
            <a:bodyPr/>
            <a:lstStyle/>
            <a:p>
              <a:endParaRPr lang="de-DE"/>
            </a:p>
          </p:txBody>
        </p:sp>
        <p:sp>
          <p:nvSpPr>
            <p:cNvPr id="27" name="TextBox 27"/>
            <p:cNvSpPr txBox="1"/>
            <p:nvPr/>
          </p:nvSpPr>
          <p:spPr>
            <a:xfrm>
              <a:off x="2045713" y="2467761"/>
              <a:ext cx="7666395"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Kennst du die wichtigsten Tablet-Regeln?</a:t>
              </a:r>
            </a:p>
          </p:txBody>
        </p:sp>
        <p:sp>
          <p:nvSpPr>
            <p:cNvPr id="28" name="Freeform 28"/>
            <p:cNvSpPr/>
            <p:nvPr/>
          </p:nvSpPr>
          <p:spPr>
            <a:xfrm>
              <a:off x="1418802" y="2416951"/>
              <a:ext cx="463568" cy="463568"/>
            </a:xfrm>
            <a:custGeom>
              <a:avLst/>
              <a:gdLst/>
              <a:ahLst/>
              <a:cxnLst/>
              <a:rect l="l" t="t" r="r" b="b"/>
              <a:pathLst>
                <a:path w="463568" h="463568">
                  <a:moveTo>
                    <a:pt x="0" y="0"/>
                  </a:moveTo>
                  <a:lnTo>
                    <a:pt x="463569" y="0"/>
                  </a:lnTo>
                  <a:lnTo>
                    <a:pt x="463569" y="463569"/>
                  </a:lnTo>
                  <a:lnTo>
                    <a:pt x="0" y="4635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29" name="Freeform 29"/>
            <p:cNvSpPr/>
            <p:nvPr/>
          </p:nvSpPr>
          <p:spPr>
            <a:xfrm>
              <a:off x="1435945" y="3022959"/>
              <a:ext cx="446425" cy="446425"/>
            </a:xfrm>
            <a:custGeom>
              <a:avLst/>
              <a:gdLst/>
              <a:ahLst/>
              <a:cxnLst/>
              <a:rect l="l" t="t" r="r" b="b"/>
              <a:pathLst>
                <a:path w="446425" h="446425">
                  <a:moveTo>
                    <a:pt x="0" y="0"/>
                  </a:moveTo>
                  <a:lnTo>
                    <a:pt x="446426" y="0"/>
                  </a:lnTo>
                  <a:lnTo>
                    <a:pt x="446426" y="446425"/>
                  </a:lnTo>
                  <a:lnTo>
                    <a:pt x="0" y="4464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30" name="TextBox 30"/>
            <p:cNvSpPr txBox="1"/>
            <p:nvPr/>
          </p:nvSpPr>
          <p:spPr>
            <a:xfrm>
              <a:off x="2060641" y="3600726"/>
              <a:ext cx="8212860" cy="298873"/>
            </a:xfrm>
            <a:prstGeom prst="rect">
              <a:avLst/>
            </a:prstGeom>
          </p:spPr>
          <p:txBody>
            <a:bodyPr lIns="0" tIns="0" rIns="0" bIns="0" rtlCol="0" anchor="t">
              <a:spAutoFit/>
            </a:bodyPr>
            <a:lstStyle/>
            <a:p>
              <a:pPr algn="just">
                <a:lnSpc>
                  <a:spcPts val="1820"/>
                </a:lnSpc>
                <a:spcBef>
                  <a:spcPct val="0"/>
                </a:spcBef>
              </a:pPr>
              <a:r>
                <a:rPr lang="en-US" sz="1300">
                  <a:solidFill>
                    <a:srgbClr val="000000"/>
                  </a:solidFill>
                  <a:latin typeface="Poppins"/>
                  <a:ea typeface="Poppins"/>
                  <a:cs typeface="Poppins"/>
                  <a:sym typeface="Poppins"/>
                </a:rPr>
                <a:t>Male die Satzteile, die zusammengehören, in der gleichen Farbe an.</a:t>
              </a:r>
            </a:p>
          </p:txBody>
        </p:sp>
        <p:sp>
          <p:nvSpPr>
            <p:cNvPr id="31" name="Freeform 31"/>
            <p:cNvSpPr/>
            <p:nvPr/>
          </p:nvSpPr>
          <p:spPr>
            <a:xfrm rot="5400000">
              <a:off x="5505465" y="10571141"/>
              <a:ext cx="1416905" cy="1802105"/>
            </a:xfrm>
            <a:custGeom>
              <a:avLst/>
              <a:gdLst/>
              <a:ahLst/>
              <a:cxnLst/>
              <a:rect l="l" t="t" r="r" b="b"/>
              <a:pathLst>
                <a:path w="1416905" h="1802105">
                  <a:moveTo>
                    <a:pt x="0" y="0"/>
                  </a:moveTo>
                  <a:lnTo>
                    <a:pt x="1416905" y="0"/>
                  </a:lnTo>
                  <a:lnTo>
                    <a:pt x="1416905" y="1802105"/>
                  </a:lnTo>
                  <a:lnTo>
                    <a:pt x="0" y="1802105"/>
                  </a:lnTo>
                  <a:lnTo>
                    <a:pt x="0" y="0"/>
                  </a:lnTo>
                  <a:close/>
                </a:path>
              </a:pathLst>
            </a:custGeom>
            <a:blipFill>
              <a:blip r:embed="rId3"/>
              <a:stretch>
                <a:fillRect/>
              </a:stretch>
            </a:blipFill>
          </p:spPr>
          <p:txBody>
            <a:bodyPr/>
            <a:lstStyle/>
            <a:p>
              <a:endParaRPr lang="de-DE"/>
            </a:p>
          </p:txBody>
        </p:sp>
        <p:sp>
          <p:nvSpPr>
            <p:cNvPr id="32" name="TextBox 32"/>
            <p:cNvSpPr txBox="1"/>
            <p:nvPr/>
          </p:nvSpPr>
          <p:spPr>
            <a:xfrm>
              <a:off x="5423392" y="11021916"/>
              <a:ext cx="1581052" cy="790714"/>
            </a:xfrm>
            <a:prstGeom prst="rect">
              <a:avLst/>
            </a:prstGeom>
          </p:spPr>
          <p:txBody>
            <a:bodyPr lIns="0" tIns="0" rIns="0" bIns="0" rtlCol="0" anchor="t">
              <a:spAutoFit/>
            </a:bodyPr>
            <a:lstStyle/>
            <a:p>
              <a:pPr algn="ctr">
                <a:lnSpc>
                  <a:spcPts val="1619"/>
                </a:lnSpc>
              </a:pPr>
              <a:r>
                <a:rPr lang="en-US" sz="1156">
                  <a:solidFill>
                    <a:srgbClr val="000000"/>
                  </a:solidFill>
                  <a:latin typeface="Poppins"/>
                  <a:ea typeface="Poppins"/>
                  <a:cs typeface="Poppins"/>
                  <a:sym typeface="Poppins"/>
                </a:rPr>
                <a:t>Ich benutze </a:t>
              </a:r>
            </a:p>
            <a:p>
              <a:pPr algn="ctr">
                <a:lnSpc>
                  <a:spcPts val="1619"/>
                </a:lnSpc>
              </a:pPr>
              <a:r>
                <a:rPr lang="en-US" sz="1156">
                  <a:solidFill>
                    <a:srgbClr val="000000"/>
                  </a:solidFill>
                  <a:latin typeface="Poppins"/>
                  <a:ea typeface="Poppins"/>
                  <a:cs typeface="Poppins"/>
                  <a:sym typeface="Poppins"/>
                </a:rPr>
                <a:t>das Tablet nur dann ...</a:t>
              </a:r>
            </a:p>
          </p:txBody>
        </p:sp>
        <p:sp>
          <p:nvSpPr>
            <p:cNvPr id="33" name="Freeform 33"/>
            <p:cNvSpPr/>
            <p:nvPr/>
          </p:nvSpPr>
          <p:spPr>
            <a:xfrm>
              <a:off x="5364052" y="7080195"/>
              <a:ext cx="2092486" cy="2092486"/>
            </a:xfrm>
            <a:custGeom>
              <a:avLst/>
              <a:gdLst/>
              <a:ahLst/>
              <a:cxnLst/>
              <a:rect l="l" t="t" r="r" b="b"/>
              <a:pathLst>
                <a:path w="2092486" h="2092486">
                  <a:moveTo>
                    <a:pt x="0" y="0"/>
                  </a:moveTo>
                  <a:lnTo>
                    <a:pt x="2092485" y="0"/>
                  </a:lnTo>
                  <a:lnTo>
                    <a:pt x="2092485" y="2092486"/>
                  </a:lnTo>
                  <a:lnTo>
                    <a:pt x="0" y="2092486"/>
                  </a:lnTo>
                  <a:lnTo>
                    <a:pt x="0" y="0"/>
                  </a:lnTo>
                  <a:close/>
                </a:path>
              </a:pathLst>
            </a:custGeom>
            <a:blipFill>
              <a:blip r:embed="rId13"/>
              <a:stretch>
                <a:fillRect/>
              </a:stretch>
            </a:blipFill>
          </p:spPr>
          <p:txBody>
            <a:bodyPr/>
            <a:lstStyle/>
            <a:p>
              <a:endParaRPr lang="de-DE"/>
            </a:p>
          </p:txBody>
        </p:sp>
        <p:sp>
          <p:nvSpPr>
            <p:cNvPr id="34" name="TextBox 34"/>
            <p:cNvSpPr txBox="1"/>
            <p:nvPr/>
          </p:nvSpPr>
          <p:spPr>
            <a:xfrm>
              <a:off x="5584863" y="7725965"/>
              <a:ext cx="1697816" cy="762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benutze </a:t>
              </a:r>
            </a:p>
            <a:p>
              <a:pPr algn="ctr">
                <a:lnSpc>
                  <a:spcPts val="1540"/>
                </a:lnSpc>
              </a:pPr>
              <a:r>
                <a:rPr lang="en-US" sz="1100">
                  <a:solidFill>
                    <a:srgbClr val="000000"/>
                  </a:solidFill>
                  <a:latin typeface="Poppins"/>
                  <a:ea typeface="Poppins"/>
                  <a:cs typeface="Poppins"/>
                  <a:sym typeface="Poppins"/>
                </a:rPr>
                <a:t>ich </a:t>
              </a:r>
            </a:p>
            <a:p>
              <a:pPr algn="ctr">
                <a:lnSpc>
                  <a:spcPts val="1540"/>
                </a:lnSpc>
              </a:pPr>
              <a:r>
                <a:rPr lang="en-US" sz="1100">
                  <a:solidFill>
                    <a:srgbClr val="000000"/>
                  </a:solidFill>
                  <a:latin typeface="Poppins"/>
                  <a:ea typeface="Poppins"/>
                  <a:cs typeface="Poppins"/>
                  <a:sym typeface="Poppins"/>
                </a:rPr>
                <a:t>Kopfhörer.</a:t>
              </a:r>
            </a:p>
          </p:txBody>
        </p:sp>
        <p:sp>
          <p:nvSpPr>
            <p:cNvPr id="35" name="Freeform 35"/>
            <p:cNvSpPr/>
            <p:nvPr/>
          </p:nvSpPr>
          <p:spPr>
            <a:xfrm>
              <a:off x="3578717" y="3809299"/>
              <a:ext cx="2092486" cy="2092486"/>
            </a:xfrm>
            <a:custGeom>
              <a:avLst/>
              <a:gdLst/>
              <a:ahLst/>
              <a:cxnLst/>
              <a:rect l="l" t="t" r="r" b="b"/>
              <a:pathLst>
                <a:path w="2092486" h="2092486">
                  <a:moveTo>
                    <a:pt x="0" y="0"/>
                  </a:moveTo>
                  <a:lnTo>
                    <a:pt x="2092486" y="0"/>
                  </a:lnTo>
                  <a:lnTo>
                    <a:pt x="2092486" y="2092486"/>
                  </a:lnTo>
                  <a:lnTo>
                    <a:pt x="0" y="2092486"/>
                  </a:lnTo>
                  <a:lnTo>
                    <a:pt x="0" y="0"/>
                  </a:lnTo>
                  <a:close/>
                </a:path>
              </a:pathLst>
            </a:custGeom>
            <a:blipFill>
              <a:blip r:embed="rId13"/>
              <a:stretch>
                <a:fillRect/>
              </a:stretch>
            </a:blipFill>
          </p:spPr>
          <p:txBody>
            <a:bodyPr/>
            <a:lstStyle/>
            <a:p>
              <a:endParaRPr lang="de-DE"/>
            </a:p>
          </p:txBody>
        </p:sp>
        <p:sp>
          <p:nvSpPr>
            <p:cNvPr id="36" name="TextBox 36"/>
            <p:cNvSpPr txBox="1"/>
            <p:nvPr/>
          </p:nvSpPr>
          <p:spPr>
            <a:xfrm>
              <a:off x="3776052" y="4455069"/>
              <a:ext cx="1697816" cy="762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frage </a:t>
              </a:r>
            </a:p>
            <a:p>
              <a:pPr algn="ctr">
                <a:lnSpc>
                  <a:spcPts val="1540"/>
                </a:lnSpc>
              </a:pPr>
              <a:r>
                <a:rPr lang="en-US" sz="1100">
                  <a:solidFill>
                    <a:srgbClr val="000000"/>
                  </a:solidFill>
                  <a:latin typeface="Poppins"/>
                  <a:ea typeface="Poppins"/>
                  <a:cs typeface="Poppins"/>
                  <a:sym typeface="Poppins"/>
                </a:rPr>
                <a:t>ich die </a:t>
              </a:r>
            </a:p>
            <a:p>
              <a:pPr algn="ctr">
                <a:lnSpc>
                  <a:spcPts val="1540"/>
                </a:lnSpc>
              </a:pPr>
              <a:r>
                <a:rPr lang="en-US" sz="1100">
                  <a:solidFill>
                    <a:srgbClr val="000000"/>
                  </a:solidFill>
                  <a:latin typeface="Poppins"/>
                  <a:ea typeface="Poppins"/>
                  <a:cs typeface="Poppins"/>
                  <a:sym typeface="Poppins"/>
                </a:rPr>
                <a:t>Lehrkraft.</a:t>
              </a:r>
            </a:p>
          </p:txBody>
        </p:sp>
        <p:sp>
          <p:nvSpPr>
            <p:cNvPr id="37" name="Freeform 37"/>
            <p:cNvSpPr/>
            <p:nvPr/>
          </p:nvSpPr>
          <p:spPr>
            <a:xfrm>
              <a:off x="5249752" y="5356440"/>
              <a:ext cx="2206786" cy="2206786"/>
            </a:xfrm>
            <a:custGeom>
              <a:avLst/>
              <a:gdLst/>
              <a:ahLst/>
              <a:cxnLst/>
              <a:rect l="l" t="t" r="r" b="b"/>
              <a:pathLst>
                <a:path w="2206786" h="2206786">
                  <a:moveTo>
                    <a:pt x="0" y="0"/>
                  </a:moveTo>
                  <a:lnTo>
                    <a:pt x="2206785" y="0"/>
                  </a:lnTo>
                  <a:lnTo>
                    <a:pt x="2206785" y="2206786"/>
                  </a:lnTo>
                  <a:lnTo>
                    <a:pt x="0" y="2206786"/>
                  </a:lnTo>
                  <a:lnTo>
                    <a:pt x="0" y="0"/>
                  </a:lnTo>
                  <a:close/>
                </a:path>
              </a:pathLst>
            </a:custGeom>
            <a:blipFill>
              <a:blip r:embed="rId13"/>
              <a:stretch>
                <a:fillRect/>
              </a:stretch>
            </a:blipFill>
          </p:spPr>
          <p:txBody>
            <a:bodyPr/>
            <a:lstStyle/>
            <a:p>
              <a:endParaRPr lang="de-DE"/>
            </a:p>
          </p:txBody>
        </p:sp>
        <p:sp>
          <p:nvSpPr>
            <p:cNvPr id="38" name="TextBox 38"/>
            <p:cNvSpPr txBox="1"/>
            <p:nvPr/>
          </p:nvSpPr>
          <p:spPr>
            <a:xfrm>
              <a:off x="5504237" y="5805360"/>
              <a:ext cx="1697816" cy="1270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die </a:t>
              </a:r>
            </a:p>
            <a:p>
              <a:pPr algn="ctr">
                <a:lnSpc>
                  <a:spcPts val="1540"/>
                </a:lnSpc>
              </a:pPr>
              <a:r>
                <a:rPr lang="en-US" sz="1100">
                  <a:solidFill>
                    <a:srgbClr val="000000"/>
                  </a:solidFill>
                  <a:latin typeface="Poppins"/>
                  <a:ea typeface="Poppins"/>
                  <a:cs typeface="Poppins"/>
                  <a:sym typeface="Poppins"/>
                </a:rPr>
                <a:t>für meine </a:t>
              </a:r>
            </a:p>
            <a:p>
              <a:pPr algn="ctr">
                <a:lnSpc>
                  <a:spcPts val="1540"/>
                </a:lnSpc>
              </a:pPr>
              <a:r>
                <a:rPr lang="en-US" sz="1100">
                  <a:solidFill>
                    <a:srgbClr val="000000"/>
                  </a:solidFill>
                  <a:latin typeface="Poppins"/>
                  <a:ea typeface="Poppins"/>
                  <a:cs typeface="Poppins"/>
                  <a:sym typeface="Poppins"/>
                </a:rPr>
                <a:t>Aufgaben </a:t>
              </a:r>
            </a:p>
            <a:p>
              <a:pPr algn="ctr">
                <a:lnSpc>
                  <a:spcPts val="1540"/>
                </a:lnSpc>
              </a:pPr>
              <a:r>
                <a:rPr lang="en-US" sz="1100">
                  <a:solidFill>
                    <a:srgbClr val="000000"/>
                  </a:solidFill>
                  <a:latin typeface="Poppins"/>
                  <a:ea typeface="Poppins"/>
                  <a:cs typeface="Poppins"/>
                  <a:sym typeface="Poppins"/>
                </a:rPr>
                <a:t>wichtig </a:t>
              </a:r>
            </a:p>
            <a:p>
              <a:pPr algn="ctr">
                <a:lnSpc>
                  <a:spcPts val="1540"/>
                </a:lnSpc>
              </a:pPr>
              <a:r>
                <a:rPr lang="en-US" sz="1100">
                  <a:solidFill>
                    <a:srgbClr val="000000"/>
                  </a:solidFill>
                  <a:latin typeface="Poppins"/>
                  <a:ea typeface="Poppins"/>
                  <a:cs typeface="Poppins"/>
                  <a:sym typeface="Poppins"/>
                </a:rPr>
                <a:t>sind.</a:t>
              </a:r>
            </a:p>
          </p:txBody>
        </p:sp>
        <p:sp>
          <p:nvSpPr>
            <p:cNvPr id="39" name="Freeform 39"/>
            <p:cNvSpPr/>
            <p:nvPr/>
          </p:nvSpPr>
          <p:spPr>
            <a:xfrm>
              <a:off x="3095344" y="10307604"/>
              <a:ext cx="2092486" cy="2092486"/>
            </a:xfrm>
            <a:custGeom>
              <a:avLst/>
              <a:gdLst/>
              <a:ahLst/>
              <a:cxnLst/>
              <a:rect l="l" t="t" r="r" b="b"/>
              <a:pathLst>
                <a:path w="2092486" h="2092486">
                  <a:moveTo>
                    <a:pt x="0" y="0"/>
                  </a:moveTo>
                  <a:lnTo>
                    <a:pt x="2092486" y="0"/>
                  </a:lnTo>
                  <a:lnTo>
                    <a:pt x="2092486" y="2092486"/>
                  </a:lnTo>
                  <a:lnTo>
                    <a:pt x="0" y="2092486"/>
                  </a:lnTo>
                  <a:lnTo>
                    <a:pt x="0" y="0"/>
                  </a:lnTo>
                  <a:close/>
                </a:path>
              </a:pathLst>
            </a:custGeom>
            <a:blipFill>
              <a:blip r:embed="rId13"/>
              <a:stretch>
                <a:fillRect/>
              </a:stretch>
            </a:blipFill>
          </p:spPr>
          <p:txBody>
            <a:bodyPr/>
            <a:lstStyle/>
            <a:p>
              <a:endParaRPr lang="de-DE"/>
            </a:p>
          </p:txBody>
        </p:sp>
        <p:sp>
          <p:nvSpPr>
            <p:cNvPr id="40" name="TextBox 40"/>
            <p:cNvSpPr txBox="1"/>
            <p:nvPr/>
          </p:nvSpPr>
          <p:spPr>
            <a:xfrm>
              <a:off x="3292679" y="10963347"/>
              <a:ext cx="1697816" cy="508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a:t>
              </a:r>
            </a:p>
            <a:p>
              <a:pPr algn="ctr">
                <a:lnSpc>
                  <a:spcPts val="1540"/>
                </a:lnSpc>
              </a:pPr>
              <a:r>
                <a:rPr lang="en-US" sz="1100">
                  <a:solidFill>
                    <a:srgbClr val="000000"/>
                  </a:solidFill>
                  <a:latin typeface="Poppins"/>
                  <a:ea typeface="Poppins"/>
                  <a:cs typeface="Poppins"/>
                  <a:sym typeface="Poppins"/>
                </a:rPr>
                <a:t>niemandem.</a:t>
              </a:r>
            </a:p>
          </p:txBody>
        </p:sp>
        <p:sp>
          <p:nvSpPr>
            <p:cNvPr id="41" name="Freeform 41"/>
            <p:cNvSpPr/>
            <p:nvPr/>
          </p:nvSpPr>
          <p:spPr>
            <a:xfrm>
              <a:off x="7835164" y="8535876"/>
              <a:ext cx="2092486" cy="2092486"/>
            </a:xfrm>
            <a:custGeom>
              <a:avLst/>
              <a:gdLst/>
              <a:ahLst/>
              <a:cxnLst/>
              <a:rect l="l" t="t" r="r" b="b"/>
              <a:pathLst>
                <a:path w="2092486" h="2092486">
                  <a:moveTo>
                    <a:pt x="0" y="0"/>
                  </a:moveTo>
                  <a:lnTo>
                    <a:pt x="2092486" y="0"/>
                  </a:lnTo>
                  <a:lnTo>
                    <a:pt x="2092486" y="2092486"/>
                  </a:lnTo>
                  <a:lnTo>
                    <a:pt x="0" y="2092486"/>
                  </a:lnTo>
                  <a:lnTo>
                    <a:pt x="0" y="0"/>
                  </a:lnTo>
                  <a:close/>
                </a:path>
              </a:pathLst>
            </a:custGeom>
            <a:blipFill>
              <a:blip r:embed="rId13"/>
              <a:stretch>
                <a:fillRect/>
              </a:stretch>
            </a:blipFill>
          </p:spPr>
          <p:txBody>
            <a:bodyPr/>
            <a:lstStyle/>
            <a:p>
              <a:endParaRPr lang="de-DE"/>
            </a:p>
          </p:txBody>
        </p:sp>
        <p:sp>
          <p:nvSpPr>
            <p:cNvPr id="42" name="TextBox 42"/>
            <p:cNvSpPr txBox="1"/>
            <p:nvPr/>
          </p:nvSpPr>
          <p:spPr>
            <a:xfrm>
              <a:off x="8038597" y="9438029"/>
              <a:ext cx="1671590" cy="251498"/>
            </a:xfrm>
            <a:prstGeom prst="rect">
              <a:avLst/>
            </a:prstGeom>
          </p:spPr>
          <p:txBody>
            <a:bodyPr lIns="0" tIns="0" rIns="0" bIns="0" rtlCol="0" anchor="t">
              <a:spAutoFit/>
            </a:bodyPr>
            <a:lstStyle/>
            <a:p>
              <a:pPr algn="ctr">
                <a:lnSpc>
                  <a:spcPts val="1516"/>
                </a:lnSpc>
              </a:pPr>
              <a:r>
                <a:rPr lang="en-US" sz="1083">
                  <a:solidFill>
                    <a:srgbClr val="000000"/>
                  </a:solidFill>
                  <a:latin typeface="Poppins"/>
                  <a:ea typeface="Poppins"/>
                  <a:cs typeface="Poppins"/>
                  <a:sym typeface="Poppins"/>
                </a:rPr>
                <a:t>... im Blick.</a:t>
              </a:r>
            </a:p>
          </p:txBody>
        </p:sp>
        <p:sp>
          <p:nvSpPr>
            <p:cNvPr id="43" name="Freeform 43"/>
            <p:cNvSpPr/>
            <p:nvPr/>
          </p:nvSpPr>
          <p:spPr>
            <a:xfrm>
              <a:off x="3554960" y="8569655"/>
              <a:ext cx="2092486" cy="2092486"/>
            </a:xfrm>
            <a:custGeom>
              <a:avLst/>
              <a:gdLst/>
              <a:ahLst/>
              <a:cxnLst/>
              <a:rect l="l" t="t" r="r" b="b"/>
              <a:pathLst>
                <a:path w="2092486" h="2092486">
                  <a:moveTo>
                    <a:pt x="0" y="0"/>
                  </a:moveTo>
                  <a:lnTo>
                    <a:pt x="2092486" y="0"/>
                  </a:lnTo>
                  <a:lnTo>
                    <a:pt x="2092486" y="2092486"/>
                  </a:lnTo>
                  <a:lnTo>
                    <a:pt x="0" y="2092486"/>
                  </a:lnTo>
                  <a:lnTo>
                    <a:pt x="0" y="0"/>
                  </a:lnTo>
                  <a:close/>
                </a:path>
              </a:pathLst>
            </a:custGeom>
            <a:blipFill>
              <a:blip r:embed="rId13"/>
              <a:stretch>
                <a:fillRect/>
              </a:stretch>
            </a:blipFill>
          </p:spPr>
          <p:txBody>
            <a:bodyPr/>
            <a:lstStyle/>
            <a:p>
              <a:endParaRPr lang="de-DE"/>
            </a:p>
          </p:txBody>
        </p:sp>
        <p:sp>
          <p:nvSpPr>
            <p:cNvPr id="44" name="TextBox 44"/>
            <p:cNvSpPr txBox="1"/>
            <p:nvPr/>
          </p:nvSpPr>
          <p:spPr>
            <a:xfrm>
              <a:off x="3776052" y="9208534"/>
              <a:ext cx="1664468" cy="762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gehe </a:t>
              </a:r>
            </a:p>
            <a:p>
              <a:pPr algn="ctr">
                <a:lnSpc>
                  <a:spcPts val="1540"/>
                </a:lnSpc>
              </a:pPr>
              <a:r>
                <a:rPr lang="en-US" sz="1100">
                  <a:solidFill>
                    <a:srgbClr val="000000"/>
                  </a:solidFill>
                  <a:latin typeface="Poppins"/>
                  <a:ea typeface="Poppins"/>
                  <a:cs typeface="Poppins"/>
                  <a:sym typeface="Poppins"/>
                </a:rPr>
                <a:t>sorgsam </a:t>
              </a:r>
            </a:p>
            <a:p>
              <a:pPr algn="ctr">
                <a:lnSpc>
                  <a:spcPts val="1540"/>
                </a:lnSpc>
              </a:pPr>
              <a:r>
                <a:rPr lang="en-US" sz="1100">
                  <a:solidFill>
                    <a:srgbClr val="000000"/>
                  </a:solidFill>
                  <a:latin typeface="Poppins"/>
                  <a:ea typeface="Poppins"/>
                  <a:cs typeface="Poppins"/>
                  <a:sym typeface="Poppins"/>
                </a:rPr>
                <a:t>damit um.</a:t>
              </a:r>
            </a:p>
          </p:txBody>
        </p:sp>
        <p:sp>
          <p:nvSpPr>
            <p:cNvPr id="45" name="Freeform 45"/>
            <p:cNvSpPr/>
            <p:nvPr/>
          </p:nvSpPr>
          <p:spPr>
            <a:xfrm>
              <a:off x="1226328" y="6755464"/>
              <a:ext cx="2092486" cy="2092486"/>
            </a:xfrm>
            <a:custGeom>
              <a:avLst/>
              <a:gdLst/>
              <a:ahLst/>
              <a:cxnLst/>
              <a:rect l="l" t="t" r="r" b="b"/>
              <a:pathLst>
                <a:path w="2092486" h="2092486">
                  <a:moveTo>
                    <a:pt x="0" y="0"/>
                  </a:moveTo>
                  <a:lnTo>
                    <a:pt x="2092485" y="0"/>
                  </a:lnTo>
                  <a:lnTo>
                    <a:pt x="2092485" y="2092485"/>
                  </a:lnTo>
                  <a:lnTo>
                    <a:pt x="0" y="2092485"/>
                  </a:lnTo>
                  <a:lnTo>
                    <a:pt x="0" y="0"/>
                  </a:lnTo>
                  <a:close/>
                </a:path>
              </a:pathLst>
            </a:custGeom>
            <a:blipFill>
              <a:blip r:embed="rId13"/>
              <a:stretch>
                <a:fillRect/>
              </a:stretch>
            </a:blipFill>
          </p:spPr>
          <p:txBody>
            <a:bodyPr/>
            <a:lstStyle/>
            <a:p>
              <a:endParaRPr lang="de-DE"/>
            </a:p>
          </p:txBody>
        </p:sp>
        <p:sp>
          <p:nvSpPr>
            <p:cNvPr id="46" name="TextBox 46"/>
            <p:cNvSpPr txBox="1"/>
            <p:nvPr/>
          </p:nvSpPr>
          <p:spPr>
            <a:xfrm>
              <a:off x="1432040" y="7401233"/>
              <a:ext cx="1697816" cy="762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mache </a:t>
              </a:r>
            </a:p>
            <a:p>
              <a:pPr algn="ctr">
                <a:lnSpc>
                  <a:spcPts val="1540"/>
                </a:lnSpc>
              </a:pPr>
              <a:r>
                <a:rPr lang="en-US" sz="1100">
                  <a:solidFill>
                    <a:srgbClr val="000000"/>
                  </a:solidFill>
                  <a:latin typeface="Poppins"/>
                  <a:ea typeface="Poppins"/>
                  <a:cs typeface="Poppins"/>
                  <a:sym typeface="Poppins"/>
                </a:rPr>
                <a:t>ich nur mit </a:t>
              </a:r>
            </a:p>
            <a:p>
              <a:pPr algn="ctr">
                <a:lnSpc>
                  <a:spcPts val="1540"/>
                </a:lnSpc>
              </a:pPr>
              <a:r>
                <a:rPr lang="en-US" sz="1100">
                  <a:solidFill>
                    <a:srgbClr val="000000"/>
                  </a:solidFill>
                  <a:latin typeface="Poppins"/>
                  <a:ea typeface="Poppins"/>
                  <a:cs typeface="Poppins"/>
                  <a:sym typeface="Poppins"/>
                </a:rPr>
                <a:t>Erlaubnis.</a:t>
              </a:r>
            </a:p>
          </p:txBody>
        </p:sp>
        <p:sp>
          <p:nvSpPr>
            <p:cNvPr id="47" name="Freeform 47"/>
            <p:cNvSpPr/>
            <p:nvPr/>
          </p:nvSpPr>
          <p:spPr>
            <a:xfrm>
              <a:off x="2982855" y="5391041"/>
              <a:ext cx="2174370" cy="1969585"/>
            </a:xfrm>
            <a:custGeom>
              <a:avLst/>
              <a:gdLst/>
              <a:ahLst/>
              <a:cxnLst/>
              <a:rect l="l" t="t" r="r" b="b"/>
              <a:pathLst>
                <a:path w="2174370" h="1969585">
                  <a:moveTo>
                    <a:pt x="0" y="0"/>
                  </a:moveTo>
                  <a:lnTo>
                    <a:pt x="2174370" y="0"/>
                  </a:lnTo>
                  <a:lnTo>
                    <a:pt x="2174370" y="1969586"/>
                  </a:lnTo>
                  <a:lnTo>
                    <a:pt x="0" y="1969586"/>
                  </a:lnTo>
                  <a:lnTo>
                    <a:pt x="0" y="0"/>
                  </a:lnTo>
                  <a:close/>
                </a:path>
              </a:pathLst>
            </a:custGeom>
            <a:blipFill>
              <a:blip r:embed="rId13"/>
              <a:stretch>
                <a:fillRect b="-10397"/>
              </a:stretch>
            </a:blipFill>
          </p:spPr>
          <p:txBody>
            <a:bodyPr/>
            <a:lstStyle/>
            <a:p>
              <a:endParaRPr lang="de-DE"/>
            </a:p>
          </p:txBody>
        </p:sp>
        <p:sp>
          <p:nvSpPr>
            <p:cNvPr id="48" name="TextBox 48"/>
            <p:cNvSpPr txBox="1"/>
            <p:nvPr/>
          </p:nvSpPr>
          <p:spPr>
            <a:xfrm>
              <a:off x="3247136" y="5932360"/>
              <a:ext cx="1697816" cy="1016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schließe </a:t>
              </a:r>
            </a:p>
            <a:p>
              <a:pPr algn="ctr">
                <a:lnSpc>
                  <a:spcPts val="1540"/>
                </a:lnSpc>
              </a:pPr>
              <a:r>
                <a:rPr lang="en-US" sz="1100">
                  <a:solidFill>
                    <a:srgbClr val="000000"/>
                  </a:solidFill>
                  <a:latin typeface="Poppins"/>
                  <a:ea typeface="Poppins"/>
                  <a:cs typeface="Poppins"/>
                  <a:sym typeface="Poppins"/>
                </a:rPr>
                <a:t>ich alle Apps </a:t>
              </a:r>
            </a:p>
            <a:p>
              <a:pPr algn="ctr">
                <a:lnSpc>
                  <a:spcPts val="1540"/>
                </a:lnSpc>
              </a:pPr>
              <a:r>
                <a:rPr lang="en-US" sz="1100">
                  <a:solidFill>
                    <a:srgbClr val="000000"/>
                  </a:solidFill>
                  <a:latin typeface="Poppins"/>
                  <a:ea typeface="Poppins"/>
                  <a:cs typeface="Poppins"/>
                  <a:sym typeface="Poppins"/>
                </a:rPr>
                <a:t>und melde </a:t>
              </a:r>
            </a:p>
            <a:p>
              <a:pPr algn="ctr">
                <a:lnSpc>
                  <a:spcPts val="1540"/>
                </a:lnSpc>
              </a:pPr>
              <a:r>
                <a:rPr lang="en-US" sz="1100">
                  <a:solidFill>
                    <a:srgbClr val="000000"/>
                  </a:solidFill>
                  <a:latin typeface="Poppins"/>
                  <a:ea typeface="Poppins"/>
                  <a:cs typeface="Poppins"/>
                  <a:sym typeface="Poppins"/>
                </a:rPr>
                <a:t>mich ab.</a:t>
              </a:r>
            </a:p>
          </p:txBody>
        </p:sp>
        <p:grpSp>
          <p:nvGrpSpPr>
            <p:cNvPr id="49" name="Group 49"/>
            <p:cNvGrpSpPr/>
            <p:nvPr/>
          </p:nvGrpSpPr>
          <p:grpSpPr>
            <a:xfrm>
              <a:off x="1530819" y="12251167"/>
              <a:ext cx="4655126" cy="680213"/>
              <a:chOff x="0" y="0"/>
              <a:chExt cx="1251219" cy="182830"/>
            </a:xfrm>
          </p:grpSpPr>
          <p:sp>
            <p:nvSpPr>
              <p:cNvPr id="50" name="Freeform 50"/>
              <p:cNvSpPr/>
              <p:nvPr/>
            </p:nvSpPr>
            <p:spPr>
              <a:xfrm>
                <a:off x="0" y="0"/>
                <a:ext cx="1251219" cy="182830"/>
              </a:xfrm>
              <a:custGeom>
                <a:avLst/>
                <a:gdLst/>
                <a:ahLst/>
                <a:cxnLst/>
                <a:rect l="l" t="t" r="r" b="b"/>
                <a:pathLst>
                  <a:path w="1251219" h="182830">
                    <a:moveTo>
                      <a:pt x="44349" y="0"/>
                    </a:moveTo>
                    <a:lnTo>
                      <a:pt x="1206870" y="0"/>
                    </a:lnTo>
                    <a:cubicBezTo>
                      <a:pt x="1218632" y="0"/>
                      <a:pt x="1229912" y="4672"/>
                      <a:pt x="1238229" y="12990"/>
                    </a:cubicBezTo>
                    <a:cubicBezTo>
                      <a:pt x="1246547" y="21307"/>
                      <a:pt x="1251219" y="32587"/>
                      <a:pt x="1251219" y="44349"/>
                    </a:cubicBezTo>
                    <a:lnTo>
                      <a:pt x="1251219" y="138480"/>
                    </a:lnTo>
                    <a:cubicBezTo>
                      <a:pt x="1251219" y="150243"/>
                      <a:pt x="1246547" y="161523"/>
                      <a:pt x="1238229" y="169840"/>
                    </a:cubicBezTo>
                    <a:cubicBezTo>
                      <a:pt x="1229912" y="178157"/>
                      <a:pt x="1218632" y="182830"/>
                      <a:pt x="1206870" y="182830"/>
                    </a:cubicBezTo>
                    <a:lnTo>
                      <a:pt x="44349" y="182830"/>
                    </a:lnTo>
                    <a:cubicBezTo>
                      <a:pt x="32587" y="182830"/>
                      <a:pt x="21307" y="178157"/>
                      <a:pt x="12990" y="169840"/>
                    </a:cubicBezTo>
                    <a:cubicBezTo>
                      <a:pt x="4672" y="161523"/>
                      <a:pt x="0" y="150243"/>
                      <a:pt x="0" y="138480"/>
                    </a:cubicBezTo>
                    <a:lnTo>
                      <a:pt x="0" y="44349"/>
                    </a:lnTo>
                    <a:cubicBezTo>
                      <a:pt x="0" y="32587"/>
                      <a:pt x="4672" y="21307"/>
                      <a:pt x="12990" y="12990"/>
                    </a:cubicBezTo>
                    <a:cubicBezTo>
                      <a:pt x="21307" y="4672"/>
                      <a:pt x="32587" y="0"/>
                      <a:pt x="44349"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1" name="TextBox 51"/>
              <p:cNvSpPr txBox="1"/>
              <p:nvPr/>
            </p:nvSpPr>
            <p:spPr>
              <a:xfrm>
                <a:off x="0" y="-38100"/>
                <a:ext cx="1251219" cy="220930"/>
              </a:xfrm>
              <a:prstGeom prst="rect">
                <a:avLst/>
              </a:prstGeom>
            </p:spPr>
            <p:txBody>
              <a:bodyPr lIns="50800" tIns="50800" rIns="50800" bIns="50800" rtlCol="0" anchor="ctr"/>
              <a:lstStyle/>
              <a:p>
                <a:pPr algn="ctr">
                  <a:lnSpc>
                    <a:spcPts val="1540"/>
                  </a:lnSpc>
                </a:pPr>
                <a:endParaRPr/>
              </a:p>
            </p:txBody>
          </p:sp>
        </p:grpSp>
        <p:sp>
          <p:nvSpPr>
            <p:cNvPr id="52" name="TextBox 52"/>
            <p:cNvSpPr txBox="1"/>
            <p:nvPr/>
          </p:nvSpPr>
          <p:spPr>
            <a:xfrm>
              <a:off x="0" y="12437869"/>
              <a:ext cx="8330616" cy="254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einen Profiauftrag.</a:t>
              </a:r>
            </a:p>
          </p:txBody>
        </p:sp>
        <p:sp>
          <p:nvSpPr>
            <p:cNvPr id="53" name="Freeform 53"/>
            <p:cNvSpPr/>
            <p:nvPr/>
          </p:nvSpPr>
          <p:spPr>
            <a:xfrm>
              <a:off x="1643128" y="12356312"/>
              <a:ext cx="536543" cy="456061"/>
            </a:xfrm>
            <a:custGeom>
              <a:avLst/>
              <a:gdLst/>
              <a:ahLst/>
              <a:cxnLst/>
              <a:rect l="l" t="t" r="r" b="b"/>
              <a:pathLst>
                <a:path w="536543" h="456061">
                  <a:moveTo>
                    <a:pt x="0" y="0"/>
                  </a:moveTo>
                  <a:lnTo>
                    <a:pt x="536542" y="0"/>
                  </a:lnTo>
                  <a:lnTo>
                    <a:pt x="536542" y="456061"/>
                  </a:lnTo>
                  <a:lnTo>
                    <a:pt x="0" y="456061"/>
                  </a:lnTo>
                  <a:lnTo>
                    <a:pt x="0" y="0"/>
                  </a:lnTo>
                  <a:close/>
                </a:path>
              </a:pathLst>
            </a:custGeom>
            <a:blipFill>
              <a:blip r:embed="rId14"/>
              <a:stretch>
                <a:fillRect/>
              </a:stretch>
            </a:blipFill>
          </p:spPr>
          <p:txBody>
            <a:bodyPr/>
            <a:lstStyle/>
            <a:p>
              <a:endParaRPr lang="de-DE"/>
            </a:p>
          </p:txBody>
        </p:sp>
        <p:sp>
          <p:nvSpPr>
            <p:cNvPr id="54" name="Freeform 54"/>
            <p:cNvSpPr/>
            <p:nvPr/>
          </p:nvSpPr>
          <p:spPr>
            <a:xfrm rot="5400000">
              <a:off x="2028254" y="3757799"/>
              <a:ext cx="1416905" cy="1802105"/>
            </a:xfrm>
            <a:custGeom>
              <a:avLst/>
              <a:gdLst/>
              <a:ahLst/>
              <a:cxnLst/>
              <a:rect l="l" t="t" r="r" b="b"/>
              <a:pathLst>
                <a:path w="1416905" h="1802105">
                  <a:moveTo>
                    <a:pt x="0" y="0"/>
                  </a:moveTo>
                  <a:lnTo>
                    <a:pt x="1416905" y="0"/>
                  </a:lnTo>
                  <a:lnTo>
                    <a:pt x="1416905" y="1802105"/>
                  </a:lnTo>
                  <a:lnTo>
                    <a:pt x="0" y="1802105"/>
                  </a:lnTo>
                  <a:lnTo>
                    <a:pt x="0" y="0"/>
                  </a:lnTo>
                  <a:close/>
                </a:path>
              </a:pathLst>
            </a:custGeom>
            <a:blipFill>
              <a:blip r:embed="rId3"/>
              <a:stretch>
                <a:fillRect/>
              </a:stretch>
            </a:blipFill>
          </p:spPr>
          <p:txBody>
            <a:bodyPr/>
            <a:lstStyle/>
            <a:p>
              <a:endParaRPr lang="de-DE"/>
            </a:p>
          </p:txBody>
        </p:sp>
        <p:sp>
          <p:nvSpPr>
            <p:cNvPr id="55" name="TextBox 55"/>
            <p:cNvSpPr txBox="1"/>
            <p:nvPr/>
          </p:nvSpPr>
          <p:spPr>
            <a:xfrm>
              <a:off x="1984965" y="4258378"/>
              <a:ext cx="1503482" cy="762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Mein </a:t>
              </a:r>
            </a:p>
            <a:p>
              <a:pPr algn="ctr">
                <a:lnSpc>
                  <a:spcPts val="1539"/>
                </a:lnSpc>
              </a:pPr>
              <a:r>
                <a:rPr lang="en-US" sz="1099">
                  <a:solidFill>
                    <a:srgbClr val="000000"/>
                  </a:solidFill>
                  <a:latin typeface="Poppins"/>
                  <a:ea typeface="Poppins"/>
                  <a:cs typeface="Poppins"/>
                  <a:sym typeface="Poppins"/>
                </a:rPr>
                <a:t>Passwort </a:t>
              </a:r>
            </a:p>
            <a:p>
              <a:pPr algn="ctr">
                <a:lnSpc>
                  <a:spcPts val="1539"/>
                </a:lnSpc>
              </a:pPr>
              <a:r>
                <a:rPr lang="en-US" sz="1099">
                  <a:solidFill>
                    <a:srgbClr val="000000"/>
                  </a:solidFill>
                  <a:latin typeface="Poppins"/>
                  <a:ea typeface="Poppins"/>
                  <a:cs typeface="Poppins"/>
                  <a:sym typeface="Poppins"/>
                </a:rPr>
                <a:t>verrate ich ...</a:t>
              </a:r>
            </a:p>
          </p:txBody>
        </p:sp>
        <p:sp>
          <p:nvSpPr>
            <p:cNvPr id="56" name="Freeform 56"/>
            <p:cNvSpPr/>
            <p:nvPr/>
          </p:nvSpPr>
          <p:spPr>
            <a:xfrm>
              <a:off x="7178382" y="10107882"/>
              <a:ext cx="2092486" cy="2092486"/>
            </a:xfrm>
            <a:custGeom>
              <a:avLst/>
              <a:gdLst/>
              <a:ahLst/>
              <a:cxnLst/>
              <a:rect l="l" t="t" r="r" b="b"/>
              <a:pathLst>
                <a:path w="2092486" h="2092486">
                  <a:moveTo>
                    <a:pt x="0" y="0"/>
                  </a:moveTo>
                  <a:lnTo>
                    <a:pt x="2092485" y="0"/>
                  </a:lnTo>
                  <a:lnTo>
                    <a:pt x="2092485" y="2092485"/>
                  </a:lnTo>
                  <a:lnTo>
                    <a:pt x="0" y="2092485"/>
                  </a:lnTo>
                  <a:lnTo>
                    <a:pt x="0" y="0"/>
                  </a:lnTo>
                  <a:close/>
                </a:path>
              </a:pathLst>
            </a:custGeom>
            <a:blipFill>
              <a:blip r:embed="rId13"/>
              <a:stretch>
                <a:fillRect/>
              </a:stretch>
            </a:blipFill>
          </p:spPr>
          <p:txBody>
            <a:bodyPr/>
            <a:lstStyle/>
            <a:p>
              <a:endParaRPr lang="de-DE"/>
            </a:p>
          </p:txBody>
        </p:sp>
        <p:sp>
          <p:nvSpPr>
            <p:cNvPr id="57" name="TextBox 57"/>
            <p:cNvSpPr txBox="1"/>
            <p:nvPr/>
          </p:nvSpPr>
          <p:spPr>
            <a:xfrm>
              <a:off x="7375716" y="10829752"/>
              <a:ext cx="1697816" cy="762846"/>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 wenn es </a:t>
              </a:r>
            </a:p>
            <a:p>
              <a:pPr algn="ctr">
                <a:lnSpc>
                  <a:spcPts val="1540"/>
                </a:lnSpc>
              </a:pPr>
              <a:r>
                <a:rPr lang="en-US" sz="1100">
                  <a:solidFill>
                    <a:srgbClr val="000000"/>
                  </a:solidFill>
                  <a:latin typeface="Poppins"/>
                  <a:ea typeface="Poppins"/>
                  <a:cs typeface="Poppins"/>
                  <a:sym typeface="Poppins"/>
                </a:rPr>
                <a:t>erlaubt </a:t>
              </a:r>
            </a:p>
            <a:p>
              <a:pPr algn="ctr">
                <a:lnSpc>
                  <a:spcPts val="1540"/>
                </a:lnSpc>
              </a:pPr>
              <a:r>
                <a:rPr lang="en-US" sz="1100">
                  <a:solidFill>
                    <a:srgbClr val="000000"/>
                  </a:solidFill>
                  <a:latin typeface="Poppins"/>
                  <a:ea typeface="Poppins"/>
                  <a:cs typeface="Poppins"/>
                  <a:sym typeface="Poppins"/>
                </a:rPr>
                <a:t>ist.</a:t>
              </a:r>
            </a:p>
          </p:txBody>
        </p:sp>
        <p:sp>
          <p:nvSpPr>
            <p:cNvPr id="58" name="Freeform 58"/>
            <p:cNvSpPr/>
            <p:nvPr/>
          </p:nvSpPr>
          <p:spPr>
            <a:xfrm rot="5400000">
              <a:off x="1916270" y="8631880"/>
              <a:ext cx="1416905" cy="1802105"/>
            </a:xfrm>
            <a:custGeom>
              <a:avLst/>
              <a:gdLst/>
              <a:ahLst/>
              <a:cxnLst/>
              <a:rect l="l" t="t" r="r" b="b"/>
              <a:pathLst>
                <a:path w="1416905" h="1802105">
                  <a:moveTo>
                    <a:pt x="0" y="0"/>
                  </a:moveTo>
                  <a:lnTo>
                    <a:pt x="1416906" y="0"/>
                  </a:lnTo>
                  <a:lnTo>
                    <a:pt x="1416906" y="1802105"/>
                  </a:lnTo>
                  <a:lnTo>
                    <a:pt x="0" y="1802105"/>
                  </a:lnTo>
                  <a:lnTo>
                    <a:pt x="0" y="0"/>
                  </a:lnTo>
                  <a:close/>
                </a:path>
              </a:pathLst>
            </a:custGeom>
            <a:blipFill>
              <a:blip r:embed="rId3"/>
              <a:stretch>
                <a:fillRect/>
              </a:stretch>
            </a:blipFill>
          </p:spPr>
          <p:txBody>
            <a:bodyPr/>
            <a:lstStyle/>
            <a:p>
              <a:endParaRPr lang="de-DE"/>
            </a:p>
          </p:txBody>
        </p:sp>
        <p:sp>
          <p:nvSpPr>
            <p:cNvPr id="59" name="TextBox 59"/>
            <p:cNvSpPr txBox="1"/>
            <p:nvPr/>
          </p:nvSpPr>
          <p:spPr>
            <a:xfrm>
              <a:off x="1872982" y="9005459"/>
              <a:ext cx="1503482" cy="1016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Bei </a:t>
              </a:r>
            </a:p>
            <a:p>
              <a:pPr algn="ctr">
                <a:lnSpc>
                  <a:spcPts val="1539"/>
                </a:lnSpc>
              </a:pPr>
              <a:r>
                <a:rPr lang="en-US" sz="1099">
                  <a:solidFill>
                    <a:srgbClr val="000000"/>
                  </a:solidFill>
                  <a:latin typeface="Poppins"/>
                  <a:ea typeface="Poppins"/>
                  <a:cs typeface="Poppins"/>
                  <a:sym typeface="Poppins"/>
                </a:rPr>
                <a:t>Problemen </a:t>
              </a:r>
            </a:p>
            <a:p>
              <a:pPr algn="ctr">
                <a:lnSpc>
                  <a:spcPts val="1539"/>
                </a:lnSpc>
              </a:pPr>
              <a:r>
                <a:rPr lang="en-US" sz="1099">
                  <a:solidFill>
                    <a:srgbClr val="000000"/>
                  </a:solidFill>
                  <a:latin typeface="Poppins"/>
                  <a:ea typeface="Poppins"/>
                  <a:cs typeface="Poppins"/>
                  <a:sym typeface="Poppins"/>
                </a:rPr>
                <a:t>oder Warnungen ...</a:t>
              </a:r>
            </a:p>
          </p:txBody>
        </p:sp>
        <p:sp>
          <p:nvSpPr>
            <p:cNvPr id="60" name="Freeform 60"/>
            <p:cNvSpPr/>
            <p:nvPr/>
          </p:nvSpPr>
          <p:spPr>
            <a:xfrm rot="5400000">
              <a:off x="3790896" y="7168027"/>
              <a:ext cx="1416905" cy="1802105"/>
            </a:xfrm>
            <a:custGeom>
              <a:avLst/>
              <a:gdLst/>
              <a:ahLst/>
              <a:cxnLst/>
              <a:rect l="l" t="t" r="r" b="b"/>
              <a:pathLst>
                <a:path w="1416905" h="1802105">
                  <a:moveTo>
                    <a:pt x="0" y="0"/>
                  </a:moveTo>
                  <a:lnTo>
                    <a:pt x="1416906" y="0"/>
                  </a:lnTo>
                  <a:lnTo>
                    <a:pt x="1416906" y="1802105"/>
                  </a:lnTo>
                  <a:lnTo>
                    <a:pt x="0" y="1802105"/>
                  </a:lnTo>
                  <a:lnTo>
                    <a:pt x="0" y="0"/>
                  </a:lnTo>
                  <a:close/>
                </a:path>
              </a:pathLst>
            </a:custGeom>
            <a:blipFill>
              <a:blip r:embed="rId3"/>
              <a:stretch>
                <a:fillRect/>
              </a:stretch>
            </a:blipFill>
          </p:spPr>
          <p:txBody>
            <a:bodyPr/>
            <a:lstStyle/>
            <a:p>
              <a:endParaRPr lang="de-DE"/>
            </a:p>
          </p:txBody>
        </p:sp>
        <p:sp>
          <p:nvSpPr>
            <p:cNvPr id="61" name="TextBox 61"/>
            <p:cNvSpPr txBox="1"/>
            <p:nvPr/>
          </p:nvSpPr>
          <p:spPr>
            <a:xfrm>
              <a:off x="3770655" y="7668606"/>
              <a:ext cx="1503482" cy="762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Den Lade-</a:t>
              </a:r>
            </a:p>
            <a:p>
              <a:pPr algn="ctr">
                <a:lnSpc>
                  <a:spcPts val="1539"/>
                </a:lnSpc>
              </a:pPr>
              <a:r>
                <a:rPr lang="en-US" sz="1099">
                  <a:solidFill>
                    <a:srgbClr val="000000"/>
                  </a:solidFill>
                  <a:latin typeface="Poppins"/>
                  <a:ea typeface="Poppins"/>
                  <a:cs typeface="Poppins"/>
                  <a:sym typeface="Poppins"/>
                </a:rPr>
                <a:t>stand habe ich immer ...</a:t>
              </a:r>
            </a:p>
          </p:txBody>
        </p:sp>
        <p:sp>
          <p:nvSpPr>
            <p:cNvPr id="62" name="Freeform 62"/>
            <p:cNvSpPr/>
            <p:nvPr/>
          </p:nvSpPr>
          <p:spPr>
            <a:xfrm rot="5400000">
              <a:off x="1564118" y="5339701"/>
              <a:ext cx="1416905" cy="1802105"/>
            </a:xfrm>
            <a:custGeom>
              <a:avLst/>
              <a:gdLst/>
              <a:ahLst/>
              <a:cxnLst/>
              <a:rect l="l" t="t" r="r" b="b"/>
              <a:pathLst>
                <a:path w="1416905" h="1802105">
                  <a:moveTo>
                    <a:pt x="0" y="0"/>
                  </a:moveTo>
                  <a:lnTo>
                    <a:pt x="1416905" y="0"/>
                  </a:lnTo>
                  <a:lnTo>
                    <a:pt x="1416905" y="1802105"/>
                  </a:lnTo>
                  <a:lnTo>
                    <a:pt x="0" y="1802105"/>
                  </a:lnTo>
                  <a:lnTo>
                    <a:pt x="0" y="0"/>
                  </a:lnTo>
                  <a:close/>
                </a:path>
              </a:pathLst>
            </a:custGeom>
            <a:blipFill>
              <a:blip r:embed="rId3"/>
              <a:stretch>
                <a:fillRect/>
              </a:stretch>
            </a:blipFill>
          </p:spPr>
          <p:txBody>
            <a:bodyPr/>
            <a:lstStyle/>
            <a:p>
              <a:endParaRPr lang="de-DE"/>
            </a:p>
          </p:txBody>
        </p:sp>
        <p:sp>
          <p:nvSpPr>
            <p:cNvPr id="63" name="TextBox 63"/>
            <p:cNvSpPr txBox="1"/>
            <p:nvPr/>
          </p:nvSpPr>
          <p:spPr>
            <a:xfrm>
              <a:off x="1529208" y="5840280"/>
              <a:ext cx="1503482" cy="762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Wenn ich </a:t>
              </a:r>
            </a:p>
            <a:p>
              <a:pPr algn="ctr">
                <a:lnSpc>
                  <a:spcPts val="1539"/>
                </a:lnSpc>
              </a:pPr>
              <a:r>
                <a:rPr lang="en-US" sz="1099">
                  <a:solidFill>
                    <a:srgbClr val="000000"/>
                  </a:solidFill>
                  <a:latin typeface="Poppins"/>
                  <a:ea typeface="Poppins"/>
                  <a:cs typeface="Poppins"/>
                  <a:sym typeface="Poppins"/>
                </a:rPr>
                <a:t>etwas </a:t>
              </a:r>
            </a:p>
            <a:p>
              <a:pPr algn="ctr">
                <a:lnSpc>
                  <a:spcPts val="1539"/>
                </a:lnSpc>
              </a:pPr>
              <a:r>
                <a:rPr lang="en-US" sz="1099">
                  <a:solidFill>
                    <a:srgbClr val="000000"/>
                  </a:solidFill>
                  <a:latin typeface="Poppins"/>
                  <a:ea typeface="Poppins"/>
                  <a:cs typeface="Poppins"/>
                  <a:sym typeface="Poppins"/>
                </a:rPr>
                <a:t>anhöre ...</a:t>
              </a:r>
            </a:p>
          </p:txBody>
        </p:sp>
        <p:sp>
          <p:nvSpPr>
            <p:cNvPr id="64" name="TextBox 64"/>
            <p:cNvSpPr txBox="1"/>
            <p:nvPr/>
          </p:nvSpPr>
          <p:spPr>
            <a:xfrm>
              <a:off x="1611549" y="13376717"/>
              <a:ext cx="6666805" cy="362743"/>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1.1 | Tablet-Regeln  </a:t>
              </a:r>
            </a:p>
            <a:p>
              <a:pPr algn="l">
                <a:lnSpc>
                  <a:spcPts val="1120"/>
                </a:lnSpc>
              </a:pPr>
              <a:endParaRPr lang="en-US" sz="800">
                <a:solidFill>
                  <a:srgbClr val="000000"/>
                </a:solidFill>
                <a:latin typeface="Poppins"/>
                <a:ea typeface="Poppins"/>
                <a:cs typeface="Poppins"/>
                <a:sym typeface="Poppins"/>
              </a:endParaRPr>
            </a:p>
          </p:txBody>
        </p:sp>
        <p:sp>
          <p:nvSpPr>
            <p:cNvPr id="65" name="TextBox 65"/>
            <p:cNvSpPr txBox="1"/>
            <p:nvPr/>
          </p:nvSpPr>
          <p:spPr>
            <a:xfrm>
              <a:off x="7630659" y="13390265"/>
              <a:ext cx="2501497" cy="182112"/>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Lizenz: CC BY-SA 4.0 ISB (München)</a:t>
              </a:r>
            </a:p>
          </p:txBody>
        </p:sp>
        <p:sp>
          <p:nvSpPr>
            <p:cNvPr id="66" name="TextBox 66"/>
            <p:cNvSpPr txBox="1"/>
            <p:nvPr/>
          </p:nvSpPr>
          <p:spPr>
            <a:xfrm>
              <a:off x="7534407" y="681720"/>
              <a:ext cx="1503482" cy="670983"/>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Lass uns </a:t>
              </a:r>
            </a:p>
            <a:p>
              <a:pPr algn="ctr">
                <a:lnSpc>
                  <a:spcPts val="1399"/>
                </a:lnSpc>
              </a:pPr>
              <a:r>
                <a:rPr lang="en-US" sz="999">
                  <a:solidFill>
                    <a:srgbClr val="000000"/>
                  </a:solidFill>
                  <a:latin typeface="Poppins"/>
                  <a:ea typeface="Poppins"/>
                  <a:cs typeface="Poppins"/>
                  <a:sym typeface="Poppins"/>
                </a:rPr>
                <a:t>gleich </a:t>
              </a:r>
            </a:p>
            <a:p>
              <a:pPr algn="ctr">
                <a:lnSpc>
                  <a:spcPts val="1399"/>
                </a:lnSpc>
              </a:pPr>
              <a:r>
                <a:rPr lang="en-US" sz="999">
                  <a:solidFill>
                    <a:srgbClr val="000000"/>
                  </a:solidFill>
                  <a:latin typeface="Poppins"/>
                  <a:ea typeface="Poppins"/>
                  <a:cs typeface="Poppins"/>
                  <a:sym typeface="Poppins"/>
                </a:rPr>
                <a:t>loslegen, Ida!</a:t>
              </a:r>
            </a:p>
          </p:txBody>
        </p:sp>
        <p:sp>
          <p:nvSpPr>
            <p:cNvPr id="67" name="TextBox 67"/>
            <p:cNvSpPr txBox="1"/>
            <p:nvPr/>
          </p:nvSpPr>
          <p:spPr>
            <a:xfrm>
              <a:off x="2045713" y="3074813"/>
              <a:ext cx="2024327" cy="311362"/>
            </a:xfrm>
            <a:prstGeom prst="rect">
              <a:avLst/>
            </a:prstGeom>
          </p:spPr>
          <p:txBody>
            <a:bodyPr lIns="0" tIns="0" rIns="0" bIns="0" rtlCol="0" anchor="t">
              <a:spAutoFit/>
            </a:bodyPr>
            <a:lstStyle/>
            <a:p>
              <a:pPr algn="ctr">
                <a:lnSpc>
                  <a:spcPts val="1960"/>
                </a:lnSpc>
                <a:spcBef>
                  <a:spcPct val="0"/>
                </a:spcBef>
              </a:pPr>
              <a:r>
                <a:rPr lang="en-US" sz="1400">
                  <a:solidFill>
                    <a:srgbClr val="000000"/>
                  </a:solidFill>
                  <a:latin typeface="Lexend Deca Medium"/>
                  <a:ea typeface="Lexend Deca Medium"/>
                  <a:cs typeface="Lexend Deca Medium"/>
                  <a:sym typeface="Lexend Deca"/>
                </a:rPr>
                <a:t>Jetzt bist du dran</a:t>
              </a:r>
            </a:p>
          </p:txBody>
        </p:sp>
        <p:sp>
          <p:nvSpPr>
            <p:cNvPr id="68" name="Freeform 68"/>
            <p:cNvSpPr/>
            <p:nvPr/>
          </p:nvSpPr>
          <p:spPr>
            <a:xfrm rot="5400000">
              <a:off x="5806168" y="3954490"/>
              <a:ext cx="1416905" cy="1802105"/>
            </a:xfrm>
            <a:custGeom>
              <a:avLst/>
              <a:gdLst/>
              <a:ahLst/>
              <a:cxnLst/>
              <a:rect l="l" t="t" r="r" b="b"/>
              <a:pathLst>
                <a:path w="1416905" h="1802105">
                  <a:moveTo>
                    <a:pt x="0" y="0"/>
                  </a:moveTo>
                  <a:lnTo>
                    <a:pt x="1416906" y="0"/>
                  </a:lnTo>
                  <a:lnTo>
                    <a:pt x="1416906" y="1802105"/>
                  </a:lnTo>
                  <a:lnTo>
                    <a:pt x="0" y="1802105"/>
                  </a:lnTo>
                  <a:lnTo>
                    <a:pt x="0" y="0"/>
                  </a:lnTo>
                  <a:close/>
                </a:path>
              </a:pathLst>
            </a:custGeom>
            <a:blipFill>
              <a:blip r:embed="rId3"/>
              <a:stretch>
                <a:fillRect/>
              </a:stretch>
            </a:blipFill>
          </p:spPr>
          <p:txBody>
            <a:bodyPr/>
            <a:lstStyle/>
            <a:p>
              <a:endParaRPr lang="de-DE"/>
            </a:p>
          </p:txBody>
        </p:sp>
        <p:sp>
          <p:nvSpPr>
            <p:cNvPr id="69" name="TextBox 69"/>
            <p:cNvSpPr txBox="1"/>
            <p:nvPr/>
          </p:nvSpPr>
          <p:spPr>
            <a:xfrm>
              <a:off x="5762880" y="4455069"/>
              <a:ext cx="1503482" cy="762847"/>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Wenn ich mit meiner Arbeit fertig bin ...</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67343" y="405406"/>
            <a:ext cx="6782088" cy="9684583"/>
            <a:chOff x="0" y="0"/>
            <a:chExt cx="2430547" cy="3470736"/>
          </a:xfrm>
        </p:grpSpPr>
        <p:sp>
          <p:nvSpPr>
            <p:cNvPr id="3" name="Freeform 3"/>
            <p:cNvSpPr/>
            <p:nvPr/>
          </p:nvSpPr>
          <p:spPr>
            <a:xfrm>
              <a:off x="0" y="0"/>
              <a:ext cx="2430547" cy="3470736"/>
            </a:xfrm>
            <a:custGeom>
              <a:avLst/>
              <a:gdLst/>
              <a:ahLst/>
              <a:cxnLst/>
              <a:rect l="l" t="t" r="r" b="b"/>
              <a:pathLst>
                <a:path w="2430547" h="3470736">
                  <a:moveTo>
                    <a:pt x="22830" y="0"/>
                  </a:moveTo>
                  <a:lnTo>
                    <a:pt x="2407717" y="0"/>
                  </a:lnTo>
                  <a:cubicBezTo>
                    <a:pt x="2420326" y="0"/>
                    <a:pt x="2430547" y="10222"/>
                    <a:pt x="2430547" y="22830"/>
                  </a:cubicBezTo>
                  <a:lnTo>
                    <a:pt x="2430547" y="3447905"/>
                  </a:lnTo>
                  <a:cubicBezTo>
                    <a:pt x="2430547" y="3460514"/>
                    <a:pt x="2420326" y="3470736"/>
                    <a:pt x="2407717" y="3470736"/>
                  </a:cubicBezTo>
                  <a:lnTo>
                    <a:pt x="22830" y="3470736"/>
                  </a:lnTo>
                  <a:cubicBezTo>
                    <a:pt x="10222" y="3470736"/>
                    <a:pt x="0" y="3460514"/>
                    <a:pt x="0" y="3447905"/>
                  </a:cubicBezTo>
                  <a:lnTo>
                    <a:pt x="0" y="22830"/>
                  </a:lnTo>
                  <a:cubicBezTo>
                    <a:pt x="0" y="10222"/>
                    <a:pt x="10222" y="0"/>
                    <a:pt x="22830"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19050"/>
              <a:ext cx="2430547" cy="3489786"/>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p:txBody>
        </p:sp>
      </p:grpSp>
      <p:grpSp>
        <p:nvGrpSpPr>
          <p:cNvPr id="5" name="Group 5"/>
          <p:cNvGrpSpPr/>
          <p:nvPr/>
        </p:nvGrpSpPr>
        <p:grpSpPr>
          <a:xfrm>
            <a:off x="485960" y="416013"/>
            <a:ext cx="6754363" cy="1845921"/>
            <a:chOff x="0" y="0"/>
            <a:chExt cx="2420611" cy="661536"/>
          </a:xfrm>
        </p:grpSpPr>
        <p:sp>
          <p:nvSpPr>
            <p:cNvPr id="6" name="Freeform 6"/>
            <p:cNvSpPr/>
            <p:nvPr/>
          </p:nvSpPr>
          <p:spPr>
            <a:xfrm>
              <a:off x="0" y="0"/>
              <a:ext cx="2420611" cy="661536"/>
            </a:xfrm>
            <a:custGeom>
              <a:avLst/>
              <a:gdLst/>
              <a:ahLst/>
              <a:cxnLst/>
              <a:rect l="l" t="t" r="r" b="b"/>
              <a:pathLst>
                <a:path w="2420611" h="661536">
                  <a:moveTo>
                    <a:pt x="22924" y="0"/>
                  </a:moveTo>
                  <a:lnTo>
                    <a:pt x="2397687" y="0"/>
                  </a:lnTo>
                  <a:cubicBezTo>
                    <a:pt x="2410348" y="0"/>
                    <a:pt x="2420611" y="10264"/>
                    <a:pt x="2420611" y="22924"/>
                  </a:cubicBezTo>
                  <a:lnTo>
                    <a:pt x="2420611" y="638612"/>
                  </a:lnTo>
                  <a:cubicBezTo>
                    <a:pt x="2420611" y="651273"/>
                    <a:pt x="2410348" y="661536"/>
                    <a:pt x="2397687" y="661536"/>
                  </a:cubicBezTo>
                  <a:lnTo>
                    <a:pt x="22924" y="661536"/>
                  </a:lnTo>
                  <a:cubicBezTo>
                    <a:pt x="10264" y="661536"/>
                    <a:pt x="0" y="651273"/>
                    <a:pt x="0" y="638612"/>
                  </a:cubicBezTo>
                  <a:lnTo>
                    <a:pt x="0" y="22924"/>
                  </a:lnTo>
                  <a:cubicBezTo>
                    <a:pt x="0" y="10264"/>
                    <a:pt x="10264" y="0"/>
                    <a:pt x="2292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20611" cy="690111"/>
            </a:xfrm>
            <a:prstGeom prst="rect">
              <a:avLst/>
            </a:prstGeom>
          </p:spPr>
          <p:txBody>
            <a:bodyPr lIns="50800" tIns="50800" rIns="50800" bIns="50800" rtlCol="0" anchor="ctr"/>
            <a:lstStyle/>
            <a:p>
              <a:pPr algn="ctr">
                <a:lnSpc>
                  <a:spcPts val="1679"/>
                </a:lnSpc>
              </a:pPr>
              <a:endParaRPr/>
            </a:p>
          </p:txBody>
        </p:sp>
      </p:grpSp>
      <p:grpSp>
        <p:nvGrpSpPr>
          <p:cNvPr id="8" name="Group 8"/>
          <p:cNvGrpSpPr/>
          <p:nvPr/>
        </p:nvGrpSpPr>
        <p:grpSpPr>
          <a:xfrm>
            <a:off x="476013" y="416013"/>
            <a:ext cx="6754363" cy="1845921"/>
            <a:chOff x="0" y="0"/>
            <a:chExt cx="2420611" cy="661536"/>
          </a:xfrm>
        </p:grpSpPr>
        <p:sp>
          <p:nvSpPr>
            <p:cNvPr id="9" name="Freeform 9"/>
            <p:cNvSpPr/>
            <p:nvPr/>
          </p:nvSpPr>
          <p:spPr>
            <a:xfrm>
              <a:off x="0" y="0"/>
              <a:ext cx="2420611" cy="661536"/>
            </a:xfrm>
            <a:custGeom>
              <a:avLst/>
              <a:gdLst/>
              <a:ahLst/>
              <a:cxnLst/>
              <a:rect l="l" t="t" r="r" b="b"/>
              <a:pathLst>
                <a:path w="2420611" h="661536">
                  <a:moveTo>
                    <a:pt x="22924" y="0"/>
                  </a:moveTo>
                  <a:lnTo>
                    <a:pt x="2397687" y="0"/>
                  </a:lnTo>
                  <a:cubicBezTo>
                    <a:pt x="2410348" y="0"/>
                    <a:pt x="2420611" y="10264"/>
                    <a:pt x="2420611" y="22924"/>
                  </a:cubicBezTo>
                  <a:lnTo>
                    <a:pt x="2420611" y="638612"/>
                  </a:lnTo>
                  <a:cubicBezTo>
                    <a:pt x="2420611" y="651273"/>
                    <a:pt x="2410348" y="661536"/>
                    <a:pt x="2397687" y="661536"/>
                  </a:cubicBezTo>
                  <a:lnTo>
                    <a:pt x="22924" y="661536"/>
                  </a:lnTo>
                  <a:cubicBezTo>
                    <a:pt x="10264" y="661536"/>
                    <a:pt x="0" y="651273"/>
                    <a:pt x="0" y="638612"/>
                  </a:cubicBezTo>
                  <a:lnTo>
                    <a:pt x="0" y="22924"/>
                  </a:lnTo>
                  <a:cubicBezTo>
                    <a:pt x="0" y="10264"/>
                    <a:pt x="10264" y="0"/>
                    <a:pt x="22924"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10" name="TextBox 10"/>
            <p:cNvSpPr txBox="1"/>
            <p:nvPr/>
          </p:nvSpPr>
          <p:spPr>
            <a:xfrm>
              <a:off x="0" y="-28575"/>
              <a:ext cx="2420611" cy="690111"/>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728194" y="547212"/>
            <a:ext cx="4171988" cy="869188"/>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Das Tablet und seine Bestandteile </a:t>
            </a:r>
          </a:p>
        </p:txBody>
      </p:sp>
      <p:grpSp>
        <p:nvGrpSpPr>
          <p:cNvPr id="12" name="Group 12"/>
          <p:cNvGrpSpPr/>
          <p:nvPr/>
        </p:nvGrpSpPr>
        <p:grpSpPr>
          <a:xfrm>
            <a:off x="476651" y="1676412"/>
            <a:ext cx="6763671" cy="618884"/>
            <a:chOff x="0" y="0"/>
            <a:chExt cx="2429163" cy="222278"/>
          </a:xfrm>
        </p:grpSpPr>
        <p:sp>
          <p:nvSpPr>
            <p:cNvPr id="13" name="Freeform 13"/>
            <p:cNvSpPr/>
            <p:nvPr/>
          </p:nvSpPr>
          <p:spPr>
            <a:xfrm>
              <a:off x="0" y="0"/>
              <a:ext cx="2429163" cy="222278"/>
            </a:xfrm>
            <a:custGeom>
              <a:avLst/>
              <a:gdLst/>
              <a:ahLst/>
              <a:cxnLst/>
              <a:rect l="l" t="t" r="r" b="b"/>
              <a:pathLst>
                <a:path w="2429163" h="222278">
                  <a:moveTo>
                    <a:pt x="2429163" y="0"/>
                  </a:moveTo>
                  <a:lnTo>
                    <a:pt x="2429163" y="222278"/>
                  </a:lnTo>
                  <a:lnTo>
                    <a:pt x="0" y="222278"/>
                  </a:lnTo>
                  <a:lnTo>
                    <a:pt x="0" y="0"/>
                  </a:lnTo>
                  <a:close/>
                </a:path>
              </a:pathLst>
            </a:custGeom>
            <a:solidFill>
              <a:srgbClr val="FFFFFF"/>
            </a:solidFill>
            <a:ln w="19050" cap="sq">
              <a:solidFill>
                <a:srgbClr val="FFFFFF"/>
              </a:solidFill>
              <a:prstDash val="solid"/>
              <a:miter/>
            </a:ln>
          </p:spPr>
          <p:txBody>
            <a:bodyPr/>
            <a:lstStyle/>
            <a:p>
              <a:endParaRPr lang="de-DE"/>
            </a:p>
          </p:txBody>
        </p:sp>
        <p:sp>
          <p:nvSpPr>
            <p:cNvPr id="14" name="TextBox 14"/>
            <p:cNvSpPr txBox="1"/>
            <p:nvPr/>
          </p:nvSpPr>
          <p:spPr>
            <a:xfrm>
              <a:off x="0" y="-28575"/>
              <a:ext cx="2429163" cy="250853"/>
            </a:xfrm>
            <a:prstGeom prst="rect">
              <a:avLst/>
            </a:prstGeom>
          </p:spPr>
          <p:txBody>
            <a:bodyPr lIns="50691" tIns="50691" rIns="50691" bIns="50691" rtlCol="0" anchor="t"/>
            <a:lstStyle/>
            <a:p>
              <a:pPr algn="l">
                <a:lnSpc>
                  <a:spcPts val="1679"/>
                </a:lnSpc>
              </a:pPr>
              <a:endParaRPr/>
            </a:p>
            <a:p>
              <a:pPr algn="l">
                <a:lnSpc>
                  <a:spcPts val="1679"/>
                </a:lnSpc>
              </a:pPr>
              <a:endParaRPr/>
            </a:p>
          </p:txBody>
        </p:sp>
      </p:grpSp>
      <p:sp>
        <p:nvSpPr>
          <p:cNvPr id="15" name="Freeform 15"/>
          <p:cNvSpPr/>
          <p:nvPr/>
        </p:nvSpPr>
        <p:spPr>
          <a:xfrm>
            <a:off x="798294" y="2750219"/>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6" name="Freeform 16"/>
          <p:cNvSpPr/>
          <p:nvPr/>
        </p:nvSpPr>
        <p:spPr>
          <a:xfrm>
            <a:off x="396023" y="10185239"/>
            <a:ext cx="372147" cy="372147"/>
          </a:xfrm>
          <a:custGeom>
            <a:avLst/>
            <a:gdLst/>
            <a:ahLst/>
            <a:cxnLst/>
            <a:rect l="l" t="t" r="r" b="b"/>
            <a:pathLst>
              <a:path w="372147" h="372147">
                <a:moveTo>
                  <a:pt x="0" y="0"/>
                </a:moveTo>
                <a:lnTo>
                  <a:pt x="372147" y="0"/>
                </a:lnTo>
                <a:lnTo>
                  <a:pt x="372147" y="372146"/>
                </a:lnTo>
                <a:lnTo>
                  <a:pt x="0" y="372146"/>
                </a:lnTo>
                <a:lnTo>
                  <a:pt x="0" y="0"/>
                </a:lnTo>
                <a:close/>
              </a:path>
            </a:pathLst>
          </a:custGeom>
          <a:blipFill>
            <a:blip r:embed="rId4"/>
            <a:stretch>
              <a:fillRect/>
            </a:stretch>
          </a:blipFill>
        </p:spPr>
        <p:txBody>
          <a:bodyPr/>
          <a:lstStyle/>
          <a:p>
            <a:endParaRPr lang="de-DE"/>
          </a:p>
        </p:txBody>
      </p:sp>
      <p:sp>
        <p:nvSpPr>
          <p:cNvPr id="17" name="Freeform 17"/>
          <p:cNvSpPr/>
          <p:nvPr/>
        </p:nvSpPr>
        <p:spPr>
          <a:xfrm flipH="1">
            <a:off x="6516380" y="3031928"/>
            <a:ext cx="831374" cy="1184388"/>
          </a:xfrm>
          <a:custGeom>
            <a:avLst/>
            <a:gdLst/>
            <a:ahLst/>
            <a:cxnLst/>
            <a:rect l="l" t="t" r="r" b="b"/>
            <a:pathLst>
              <a:path w="831374" h="1184388">
                <a:moveTo>
                  <a:pt x="831374" y="0"/>
                </a:moveTo>
                <a:lnTo>
                  <a:pt x="0" y="0"/>
                </a:lnTo>
                <a:lnTo>
                  <a:pt x="0" y="1184389"/>
                </a:lnTo>
                <a:lnTo>
                  <a:pt x="831374" y="1184389"/>
                </a:lnTo>
                <a:lnTo>
                  <a:pt x="831374" y="0"/>
                </a:lnTo>
                <a:close/>
              </a:path>
            </a:pathLst>
          </a:custGeom>
          <a:blipFill>
            <a:blip r:embed="rId5"/>
            <a:stretch>
              <a:fillRect/>
            </a:stretch>
          </a:blipFill>
        </p:spPr>
        <p:txBody>
          <a:bodyPr/>
          <a:lstStyle/>
          <a:p>
            <a:endParaRPr lang="de-DE"/>
          </a:p>
        </p:txBody>
      </p:sp>
      <p:sp>
        <p:nvSpPr>
          <p:cNvPr id="18" name="Freeform 18"/>
          <p:cNvSpPr/>
          <p:nvPr/>
        </p:nvSpPr>
        <p:spPr>
          <a:xfrm flipH="1">
            <a:off x="4176318" y="1328366"/>
            <a:ext cx="804823" cy="1164478"/>
          </a:xfrm>
          <a:custGeom>
            <a:avLst/>
            <a:gdLst/>
            <a:ahLst/>
            <a:cxnLst/>
            <a:rect l="l" t="t" r="r" b="b"/>
            <a:pathLst>
              <a:path w="804823" h="1164478">
                <a:moveTo>
                  <a:pt x="804823" y="0"/>
                </a:moveTo>
                <a:lnTo>
                  <a:pt x="0" y="0"/>
                </a:lnTo>
                <a:lnTo>
                  <a:pt x="0" y="1164478"/>
                </a:lnTo>
                <a:lnTo>
                  <a:pt x="804823" y="1164478"/>
                </a:lnTo>
                <a:lnTo>
                  <a:pt x="804823" y="0"/>
                </a:lnTo>
                <a:close/>
              </a:path>
            </a:pathLst>
          </a:custGeom>
          <a:blipFill>
            <a:blip r:embed="rId6"/>
            <a:stretch>
              <a:fillRect/>
            </a:stretch>
          </a:blipFill>
        </p:spPr>
        <p:txBody>
          <a:bodyPr/>
          <a:lstStyle/>
          <a:p>
            <a:endParaRPr lang="de-DE"/>
          </a:p>
        </p:txBody>
      </p:sp>
      <p:sp>
        <p:nvSpPr>
          <p:cNvPr id="19" name="Freeform 19"/>
          <p:cNvSpPr/>
          <p:nvPr/>
        </p:nvSpPr>
        <p:spPr>
          <a:xfrm flipH="1">
            <a:off x="4687083" y="405406"/>
            <a:ext cx="1882823" cy="1651941"/>
          </a:xfrm>
          <a:custGeom>
            <a:avLst/>
            <a:gdLst/>
            <a:ahLst/>
            <a:cxnLst/>
            <a:rect l="l" t="t" r="r" b="b"/>
            <a:pathLst>
              <a:path w="1882823" h="1651941">
                <a:moveTo>
                  <a:pt x="1882823" y="0"/>
                </a:moveTo>
                <a:lnTo>
                  <a:pt x="0" y="0"/>
                </a:lnTo>
                <a:lnTo>
                  <a:pt x="0" y="1651941"/>
                </a:lnTo>
                <a:lnTo>
                  <a:pt x="1882823" y="1651941"/>
                </a:lnTo>
                <a:lnTo>
                  <a:pt x="1882823"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0" name="TextBox 20"/>
          <p:cNvSpPr txBox="1"/>
          <p:nvPr/>
        </p:nvSpPr>
        <p:spPr>
          <a:xfrm>
            <a:off x="5045973" y="663537"/>
            <a:ext cx="1292106" cy="688975"/>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oppins"/>
                <a:ea typeface="Poppins"/>
                <a:cs typeface="Poppins"/>
                <a:sym typeface="Poppins"/>
              </a:rPr>
              <a:t>Oh! Das Tablet hat aber ganz schön viele Knöpfe und Öffnungen!</a:t>
            </a:r>
          </a:p>
        </p:txBody>
      </p:sp>
      <p:sp>
        <p:nvSpPr>
          <p:cNvPr id="21" name="Freeform 21"/>
          <p:cNvSpPr/>
          <p:nvPr/>
        </p:nvSpPr>
        <p:spPr>
          <a:xfrm>
            <a:off x="5276151" y="2076899"/>
            <a:ext cx="1655916" cy="1452859"/>
          </a:xfrm>
          <a:custGeom>
            <a:avLst/>
            <a:gdLst/>
            <a:ahLst/>
            <a:cxnLst/>
            <a:rect l="l" t="t" r="r" b="b"/>
            <a:pathLst>
              <a:path w="1655916" h="1452859">
                <a:moveTo>
                  <a:pt x="0" y="0"/>
                </a:moveTo>
                <a:lnTo>
                  <a:pt x="1655916" y="0"/>
                </a:lnTo>
                <a:lnTo>
                  <a:pt x="1655916" y="1452859"/>
                </a:lnTo>
                <a:lnTo>
                  <a:pt x="0" y="145285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2" name="TextBox 22"/>
          <p:cNvSpPr txBox="1"/>
          <p:nvPr/>
        </p:nvSpPr>
        <p:spPr>
          <a:xfrm>
            <a:off x="5525294" y="2193644"/>
            <a:ext cx="1154082" cy="850900"/>
          </a:xfrm>
          <a:prstGeom prst="rect">
            <a:avLst/>
          </a:prstGeom>
        </p:spPr>
        <p:txBody>
          <a:bodyPr lIns="0" tIns="0" rIns="0" bIns="0" rtlCol="0" anchor="t">
            <a:spAutoFit/>
          </a:bodyPr>
          <a:lstStyle/>
          <a:p>
            <a:pPr algn="ctr">
              <a:lnSpc>
                <a:spcPts val="1399"/>
              </a:lnSpc>
              <a:spcBef>
                <a:spcPct val="0"/>
              </a:spcBef>
            </a:pPr>
            <a:r>
              <a:rPr lang="en-US" sz="999">
                <a:solidFill>
                  <a:srgbClr val="000000"/>
                </a:solidFill>
                <a:latin typeface="Poppins"/>
                <a:ea typeface="Poppins"/>
                <a:cs typeface="Poppins"/>
                <a:sym typeface="Poppins"/>
              </a:rPr>
              <a:t>Das sind alles wichtige Bestandteile, um mit dem Tablet zu arbeiten. </a:t>
            </a:r>
          </a:p>
        </p:txBody>
      </p:sp>
      <p:sp>
        <p:nvSpPr>
          <p:cNvPr id="23" name="TextBox 23"/>
          <p:cNvSpPr txBox="1"/>
          <p:nvPr/>
        </p:nvSpPr>
        <p:spPr>
          <a:xfrm>
            <a:off x="815677" y="3381053"/>
            <a:ext cx="6222993" cy="6405880"/>
          </a:xfrm>
          <a:prstGeom prst="rect">
            <a:avLst/>
          </a:prstGeom>
        </p:spPr>
        <p:txBody>
          <a:bodyPr lIns="0" tIns="0" rIns="0" bIns="0" rtlCol="0" anchor="t">
            <a:spAutoFit/>
          </a:bodyPr>
          <a:lstStyle/>
          <a:p>
            <a:pPr algn="l">
              <a:lnSpc>
                <a:spcPts val="1820"/>
              </a:lnSpc>
            </a:pPr>
            <a:r>
              <a:rPr lang="en-US" sz="1300">
                <a:solidFill>
                  <a:srgbClr val="000000"/>
                </a:solidFill>
                <a:latin typeface="Poppins"/>
                <a:ea typeface="Poppins"/>
                <a:cs typeface="Poppins"/>
                <a:sym typeface="Poppins"/>
              </a:rPr>
              <a:t>Schau dir das Tablet und dessen Hardware genau an. </a:t>
            </a:r>
          </a:p>
          <a:p>
            <a:pPr algn="l">
              <a:lnSpc>
                <a:spcPts val="1820"/>
              </a:lnSpc>
            </a:pPr>
            <a:r>
              <a:rPr lang="en-US" sz="1300">
                <a:solidFill>
                  <a:srgbClr val="000000"/>
                </a:solidFill>
                <a:latin typeface="Poppins"/>
                <a:ea typeface="Poppins"/>
                <a:cs typeface="Poppins"/>
                <a:sym typeface="Poppins"/>
              </a:rPr>
              <a:t> </a:t>
            </a:r>
          </a:p>
          <a:p>
            <a:pPr algn="l">
              <a:lnSpc>
                <a:spcPts val="1820"/>
              </a:lnSpc>
            </a:pPr>
            <a:r>
              <a:rPr lang="en-US" sz="1300">
                <a:solidFill>
                  <a:srgbClr val="000000"/>
                </a:solidFill>
                <a:latin typeface="Poppins"/>
                <a:ea typeface="Poppins"/>
                <a:cs typeface="Poppins"/>
                <a:sym typeface="Poppins"/>
              </a:rPr>
              <a:t>1. Suche folgende Bestandteile und zeige einem anderen  </a:t>
            </a:r>
          </a:p>
          <a:p>
            <a:pPr algn="l">
              <a:lnSpc>
                <a:spcPts val="1820"/>
              </a:lnSpc>
            </a:pPr>
            <a:r>
              <a:rPr lang="en-US" sz="1300">
                <a:solidFill>
                  <a:srgbClr val="000000"/>
                </a:solidFill>
                <a:latin typeface="Poppins"/>
                <a:ea typeface="Poppins"/>
                <a:cs typeface="Poppins"/>
                <a:sym typeface="Poppins"/>
              </a:rPr>
              <a:t>    Kind, wo sich diese am Tablet befinden.</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An-/Ausschalter</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Ladekabelanschluss</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Kamera</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Kopfhöreranschluss</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Lautstärketasten</a:t>
            </a:r>
          </a:p>
          <a:p>
            <a:pPr algn="l">
              <a:lnSpc>
                <a:spcPts val="1820"/>
              </a:lnSpc>
            </a:pPr>
            <a:endParaRPr lang="en-US" sz="1300">
              <a:solidFill>
                <a:srgbClr val="000000"/>
              </a:solidFill>
              <a:latin typeface="Poppins"/>
              <a:ea typeface="Poppins"/>
              <a:cs typeface="Poppins"/>
              <a:sym typeface="Poppins"/>
            </a:endParaRPr>
          </a:p>
          <a:p>
            <a:pPr marL="280671" lvl="1" indent="-140336" algn="l">
              <a:lnSpc>
                <a:spcPts val="1820"/>
              </a:lnSpc>
              <a:buFont typeface="Arial"/>
              <a:buChar char="•"/>
            </a:pPr>
            <a:r>
              <a:rPr lang="en-US" sz="1300">
                <a:solidFill>
                  <a:srgbClr val="000000"/>
                </a:solidFill>
                <a:latin typeface="Poppins"/>
                <a:ea typeface="Poppins"/>
                <a:cs typeface="Poppins"/>
                <a:sym typeface="Poppins"/>
              </a:rPr>
              <a:t>Lautsprecher/Mikrofon</a:t>
            </a: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r>
              <a:rPr lang="en-US" sz="1300">
                <a:solidFill>
                  <a:srgbClr val="000000"/>
                </a:solidFill>
                <a:latin typeface="Poppins"/>
                <a:ea typeface="Poppins"/>
                <a:cs typeface="Poppins"/>
                <a:sym typeface="Poppins"/>
              </a:rPr>
              <a:t>2. Lege das Tablet vor dich auf den Tisch.</a:t>
            </a:r>
          </a:p>
          <a:p>
            <a:pPr algn="l">
              <a:lnSpc>
                <a:spcPts val="1820"/>
              </a:lnSpc>
            </a:pPr>
            <a:r>
              <a:rPr lang="en-US" sz="1300">
                <a:solidFill>
                  <a:srgbClr val="000000"/>
                </a:solidFill>
                <a:latin typeface="Poppins"/>
                <a:ea typeface="Poppins"/>
                <a:cs typeface="Poppins"/>
                <a:sym typeface="Poppins"/>
              </a:rPr>
              <a:t>    Male auf der Vorlage der nächsten Seite den </a:t>
            </a:r>
            <a:r>
              <a:rPr lang="en-US" sz="1300" b="1">
                <a:solidFill>
                  <a:srgbClr val="000000"/>
                </a:solidFill>
                <a:latin typeface="Poppins Bold"/>
                <a:ea typeface="Poppins Bold"/>
                <a:cs typeface="Poppins Bold"/>
                <a:sym typeface="Poppins Bold"/>
              </a:rPr>
              <a:t>Bildschirm</a:t>
            </a:r>
            <a:r>
              <a:rPr lang="en-US" sz="1300">
                <a:solidFill>
                  <a:srgbClr val="000000"/>
                </a:solidFill>
                <a:latin typeface="Poppins"/>
                <a:ea typeface="Poppins"/>
                <a:cs typeface="Poppins"/>
                <a:sym typeface="Poppins"/>
              </a:rPr>
              <a:t> blau aus. </a:t>
            </a:r>
          </a:p>
          <a:p>
            <a:pPr algn="l">
              <a:lnSpc>
                <a:spcPts val="1820"/>
              </a:lnSpc>
            </a:pPr>
            <a:r>
              <a:rPr lang="en-US" sz="1300">
                <a:solidFill>
                  <a:srgbClr val="000000"/>
                </a:solidFill>
                <a:latin typeface="Poppins"/>
                <a:ea typeface="Poppins"/>
                <a:cs typeface="Poppins"/>
                <a:sym typeface="Poppins"/>
              </a:rPr>
              <a:t>    Den Bildschirm nennt man auch Display.</a:t>
            </a: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a:p>
            <a:pPr algn="l">
              <a:lnSpc>
                <a:spcPts val="1820"/>
              </a:lnSpc>
            </a:pPr>
            <a:endParaRPr lang="en-US" sz="1300">
              <a:solidFill>
                <a:srgbClr val="000000"/>
              </a:solidFill>
              <a:latin typeface="Poppins"/>
              <a:ea typeface="Poppins"/>
              <a:cs typeface="Poppins"/>
              <a:sym typeface="Poppins"/>
            </a:endParaRPr>
          </a:p>
        </p:txBody>
      </p:sp>
      <p:sp>
        <p:nvSpPr>
          <p:cNvPr id="24" name="Freeform 24"/>
          <p:cNvSpPr/>
          <p:nvPr/>
        </p:nvSpPr>
        <p:spPr>
          <a:xfrm>
            <a:off x="3373287" y="5872354"/>
            <a:ext cx="366424" cy="366424"/>
          </a:xfrm>
          <a:custGeom>
            <a:avLst/>
            <a:gdLst/>
            <a:ahLst/>
            <a:cxnLst/>
            <a:rect l="l" t="t" r="r" b="b"/>
            <a:pathLst>
              <a:path w="366424" h="366424">
                <a:moveTo>
                  <a:pt x="0" y="0"/>
                </a:moveTo>
                <a:lnTo>
                  <a:pt x="366424" y="0"/>
                </a:lnTo>
                <a:lnTo>
                  <a:pt x="366424" y="366424"/>
                </a:lnTo>
                <a:lnTo>
                  <a:pt x="0" y="36642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25" name="Freeform 25"/>
          <p:cNvSpPr/>
          <p:nvPr/>
        </p:nvSpPr>
        <p:spPr>
          <a:xfrm rot="409333">
            <a:off x="4755612" y="4597104"/>
            <a:ext cx="2060759" cy="2031267"/>
          </a:xfrm>
          <a:custGeom>
            <a:avLst/>
            <a:gdLst/>
            <a:ahLst/>
            <a:cxnLst/>
            <a:rect l="l" t="t" r="r" b="b"/>
            <a:pathLst>
              <a:path w="2060759" h="2031267">
                <a:moveTo>
                  <a:pt x="0" y="0"/>
                </a:moveTo>
                <a:lnTo>
                  <a:pt x="2060758" y="0"/>
                </a:lnTo>
                <a:lnTo>
                  <a:pt x="2060758" y="2031266"/>
                </a:lnTo>
                <a:lnTo>
                  <a:pt x="0" y="2031266"/>
                </a:lnTo>
                <a:lnTo>
                  <a:pt x="0" y="0"/>
                </a:lnTo>
                <a:close/>
              </a:path>
            </a:pathLst>
          </a:custGeom>
          <a:blipFill>
            <a:blip r:embed="rId11"/>
            <a:stretch>
              <a:fillRect/>
            </a:stretch>
          </a:blipFill>
        </p:spPr>
        <p:txBody>
          <a:bodyPr/>
          <a:lstStyle/>
          <a:p>
            <a:endParaRPr lang="de-DE"/>
          </a:p>
        </p:txBody>
      </p:sp>
      <p:sp>
        <p:nvSpPr>
          <p:cNvPr id="26" name="Freeform 26"/>
          <p:cNvSpPr/>
          <p:nvPr/>
        </p:nvSpPr>
        <p:spPr>
          <a:xfrm>
            <a:off x="3398726" y="6334586"/>
            <a:ext cx="315545" cy="296218"/>
          </a:xfrm>
          <a:custGeom>
            <a:avLst/>
            <a:gdLst/>
            <a:ahLst/>
            <a:cxnLst/>
            <a:rect l="l" t="t" r="r" b="b"/>
            <a:pathLst>
              <a:path w="315545" h="296218">
                <a:moveTo>
                  <a:pt x="0" y="0"/>
                </a:moveTo>
                <a:lnTo>
                  <a:pt x="315545" y="0"/>
                </a:lnTo>
                <a:lnTo>
                  <a:pt x="315545" y="296217"/>
                </a:lnTo>
                <a:lnTo>
                  <a:pt x="0" y="296217"/>
                </a:lnTo>
                <a:lnTo>
                  <a:pt x="0" y="0"/>
                </a:lnTo>
                <a:close/>
              </a:path>
            </a:pathLst>
          </a:custGeom>
          <a:blipFill>
            <a:blip r:embed="rId12"/>
            <a:stretch>
              <a:fillRect/>
            </a:stretch>
          </a:blipFill>
        </p:spPr>
        <p:txBody>
          <a:bodyPr/>
          <a:lstStyle/>
          <a:p>
            <a:endParaRPr lang="de-DE"/>
          </a:p>
        </p:txBody>
      </p:sp>
      <p:sp>
        <p:nvSpPr>
          <p:cNvPr id="27" name="Freeform 27"/>
          <p:cNvSpPr/>
          <p:nvPr/>
        </p:nvSpPr>
        <p:spPr>
          <a:xfrm>
            <a:off x="3356689" y="5376928"/>
            <a:ext cx="399619" cy="399619"/>
          </a:xfrm>
          <a:custGeom>
            <a:avLst/>
            <a:gdLst/>
            <a:ahLst/>
            <a:cxnLst/>
            <a:rect l="l" t="t" r="r" b="b"/>
            <a:pathLst>
              <a:path w="399619" h="399619">
                <a:moveTo>
                  <a:pt x="0" y="0"/>
                </a:moveTo>
                <a:lnTo>
                  <a:pt x="399619" y="0"/>
                </a:lnTo>
                <a:lnTo>
                  <a:pt x="399619" y="399619"/>
                </a:lnTo>
                <a:lnTo>
                  <a:pt x="0" y="39961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28" name="Freeform 28"/>
          <p:cNvSpPr/>
          <p:nvPr/>
        </p:nvSpPr>
        <p:spPr>
          <a:xfrm>
            <a:off x="3592644" y="6784040"/>
            <a:ext cx="360920" cy="360920"/>
          </a:xfrm>
          <a:custGeom>
            <a:avLst/>
            <a:gdLst/>
            <a:ahLst/>
            <a:cxnLst/>
            <a:rect l="l" t="t" r="r" b="b"/>
            <a:pathLst>
              <a:path w="360920" h="360920">
                <a:moveTo>
                  <a:pt x="0" y="0"/>
                </a:moveTo>
                <a:lnTo>
                  <a:pt x="360919" y="0"/>
                </a:lnTo>
                <a:lnTo>
                  <a:pt x="360919" y="360919"/>
                </a:lnTo>
                <a:lnTo>
                  <a:pt x="0" y="36091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
        <p:nvSpPr>
          <p:cNvPr id="29" name="Freeform 29"/>
          <p:cNvSpPr/>
          <p:nvPr/>
        </p:nvSpPr>
        <p:spPr>
          <a:xfrm>
            <a:off x="3039149" y="6749027"/>
            <a:ext cx="484814" cy="430946"/>
          </a:xfrm>
          <a:custGeom>
            <a:avLst/>
            <a:gdLst/>
            <a:ahLst/>
            <a:cxnLst/>
            <a:rect l="l" t="t" r="r" b="b"/>
            <a:pathLst>
              <a:path w="484814" h="430946">
                <a:moveTo>
                  <a:pt x="0" y="0"/>
                </a:moveTo>
                <a:lnTo>
                  <a:pt x="484814" y="0"/>
                </a:lnTo>
                <a:lnTo>
                  <a:pt x="484814" y="430946"/>
                </a:lnTo>
                <a:lnTo>
                  <a:pt x="0" y="43094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de-DE"/>
          </a:p>
        </p:txBody>
      </p:sp>
      <p:sp>
        <p:nvSpPr>
          <p:cNvPr id="30" name="Freeform 30"/>
          <p:cNvSpPr/>
          <p:nvPr/>
        </p:nvSpPr>
        <p:spPr>
          <a:xfrm>
            <a:off x="3270875" y="4851206"/>
            <a:ext cx="571247" cy="571247"/>
          </a:xfrm>
          <a:custGeom>
            <a:avLst/>
            <a:gdLst/>
            <a:ahLst/>
            <a:cxnLst/>
            <a:rect l="l" t="t" r="r" b="b"/>
            <a:pathLst>
              <a:path w="571247" h="571247">
                <a:moveTo>
                  <a:pt x="0" y="0"/>
                </a:moveTo>
                <a:lnTo>
                  <a:pt x="571247" y="0"/>
                </a:lnTo>
                <a:lnTo>
                  <a:pt x="571247" y="571247"/>
                </a:lnTo>
                <a:lnTo>
                  <a:pt x="0" y="571247"/>
                </a:lnTo>
                <a:lnTo>
                  <a:pt x="0" y="0"/>
                </a:lnTo>
                <a:close/>
              </a:path>
            </a:pathLst>
          </a:custGeom>
          <a:blipFill>
            <a:blip r:embed="rId19"/>
            <a:stretch>
              <a:fillRect/>
            </a:stretch>
          </a:blipFill>
        </p:spPr>
        <p:txBody>
          <a:bodyPr/>
          <a:lstStyle/>
          <a:p>
            <a:endParaRPr lang="de-DE"/>
          </a:p>
        </p:txBody>
      </p:sp>
      <p:sp>
        <p:nvSpPr>
          <p:cNvPr id="31" name="TextBox 31"/>
          <p:cNvSpPr txBox="1"/>
          <p:nvPr/>
        </p:nvSpPr>
        <p:spPr>
          <a:xfrm>
            <a:off x="769986" y="1874864"/>
            <a:ext cx="3600807" cy="257175"/>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Lexend Deca Medium"/>
                <a:ea typeface="Lexend Deca Medium"/>
                <a:cs typeface="Lexend Deca Medium"/>
                <a:sym typeface="Lexend Deca"/>
              </a:rPr>
              <a:t>Du lernst das Tablet kennen.</a:t>
            </a:r>
          </a:p>
        </p:txBody>
      </p:sp>
      <p:sp>
        <p:nvSpPr>
          <p:cNvPr id="32" name="Freeform 32"/>
          <p:cNvSpPr/>
          <p:nvPr/>
        </p:nvSpPr>
        <p:spPr>
          <a:xfrm>
            <a:off x="815677" y="1831464"/>
            <a:ext cx="394811" cy="350943"/>
          </a:xfrm>
          <a:custGeom>
            <a:avLst/>
            <a:gdLst/>
            <a:ahLst/>
            <a:cxnLst/>
            <a:rect l="l" t="t" r="r" b="b"/>
            <a:pathLst>
              <a:path w="394811" h="350943">
                <a:moveTo>
                  <a:pt x="0" y="0"/>
                </a:moveTo>
                <a:lnTo>
                  <a:pt x="394810" y="0"/>
                </a:lnTo>
                <a:lnTo>
                  <a:pt x="394810" y="350942"/>
                </a:lnTo>
                <a:lnTo>
                  <a:pt x="0" y="35094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de-DE"/>
          </a:p>
        </p:txBody>
      </p:sp>
      <p:sp>
        <p:nvSpPr>
          <p:cNvPr id="33" name="Freeform 33"/>
          <p:cNvSpPr/>
          <p:nvPr/>
        </p:nvSpPr>
        <p:spPr>
          <a:xfrm>
            <a:off x="3317595" y="4423864"/>
            <a:ext cx="438714" cy="438714"/>
          </a:xfrm>
          <a:custGeom>
            <a:avLst/>
            <a:gdLst/>
            <a:ahLst/>
            <a:cxnLst/>
            <a:rect l="l" t="t" r="r" b="b"/>
            <a:pathLst>
              <a:path w="438714" h="438714">
                <a:moveTo>
                  <a:pt x="0" y="0"/>
                </a:moveTo>
                <a:lnTo>
                  <a:pt x="438713" y="0"/>
                </a:lnTo>
                <a:lnTo>
                  <a:pt x="438713" y="438714"/>
                </a:lnTo>
                <a:lnTo>
                  <a:pt x="0" y="438714"/>
                </a:lnTo>
                <a:lnTo>
                  <a:pt x="0" y="0"/>
                </a:lnTo>
                <a:close/>
              </a:path>
            </a:pathLst>
          </a:custGeom>
          <a:blipFill>
            <a:blip r:embed="rId22"/>
            <a:stretch>
              <a:fillRect/>
            </a:stretch>
          </a:blipFill>
        </p:spPr>
        <p:txBody>
          <a:bodyPr/>
          <a:lstStyle/>
          <a:p>
            <a:endParaRPr lang="de-DE"/>
          </a:p>
        </p:txBody>
      </p:sp>
      <p:sp>
        <p:nvSpPr>
          <p:cNvPr id="34" name="TextBox 34"/>
          <p:cNvSpPr txBox="1"/>
          <p:nvPr/>
        </p:nvSpPr>
        <p:spPr>
          <a:xfrm>
            <a:off x="856057" y="10285161"/>
            <a:ext cx="3471119"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1.2 | Bestandteile des Tablets  </a:t>
            </a:r>
          </a:p>
        </p:txBody>
      </p:sp>
      <p:sp>
        <p:nvSpPr>
          <p:cNvPr id="35" name="TextBox 35"/>
          <p:cNvSpPr txBox="1"/>
          <p:nvPr/>
        </p:nvSpPr>
        <p:spPr>
          <a:xfrm>
            <a:off x="5230500" y="10285161"/>
            <a:ext cx="2280603" cy="143727"/>
          </a:xfrm>
          <a:prstGeom prst="rect">
            <a:avLst/>
          </a:prstGeom>
        </p:spPr>
        <p:txBody>
          <a:bodyPr lIns="0" tIns="0" rIns="0" bIns="0" rtlCol="0" anchor="t">
            <a:spAutoFit/>
          </a:bodyPr>
          <a:lstStyle/>
          <a:p>
            <a:pPr algn="l">
              <a:lnSpc>
                <a:spcPts val="1120"/>
              </a:lnSpc>
            </a:pPr>
            <a:r>
              <a:rPr lang="en-US" sz="800">
                <a:solidFill>
                  <a:srgbClr val="000000"/>
                </a:solidFill>
                <a:latin typeface="Poppins"/>
                <a:ea typeface="Poppins"/>
                <a:cs typeface="Poppins"/>
                <a:sym typeface="Poppins"/>
              </a:rPr>
              <a:t>     Lizenz: CC BY-SA 4.0 ISB (München)</a:t>
            </a:r>
          </a:p>
        </p:txBody>
      </p:sp>
      <p:sp>
        <p:nvSpPr>
          <p:cNvPr id="36" name="TextBox 36"/>
          <p:cNvSpPr txBox="1"/>
          <p:nvPr/>
        </p:nvSpPr>
        <p:spPr>
          <a:xfrm>
            <a:off x="262334" y="2774753"/>
            <a:ext cx="3600807" cy="257175"/>
          </a:xfrm>
          <a:prstGeom prst="rect">
            <a:avLst/>
          </a:prstGeom>
        </p:spPr>
        <p:txBody>
          <a:bodyPr lIns="0" tIns="0" rIns="0" bIns="0" rtlCol="0" anchor="t">
            <a:spAutoFit/>
          </a:bodyPr>
          <a:lstStyle/>
          <a:p>
            <a:pPr algn="ctr">
              <a:lnSpc>
                <a:spcPts val="210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37" name="TextBox 37"/>
          <p:cNvSpPr txBox="1"/>
          <p:nvPr/>
        </p:nvSpPr>
        <p:spPr>
          <a:xfrm rot="437050">
            <a:off x="5115593" y="5125837"/>
            <a:ext cx="1344420" cy="1031875"/>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oppins"/>
                <a:ea typeface="Poppins"/>
                <a:cs typeface="Poppins"/>
                <a:sym typeface="Poppins"/>
              </a:rPr>
              <a:t>Als </a:t>
            </a:r>
            <a:r>
              <a:rPr lang="en-US" sz="1000" b="1">
                <a:solidFill>
                  <a:srgbClr val="000000"/>
                </a:solidFill>
                <a:latin typeface="Poppins Bold"/>
                <a:ea typeface="Poppins Bold"/>
                <a:cs typeface="Poppins Bold"/>
                <a:sym typeface="Poppins Bold"/>
              </a:rPr>
              <a:t>Hardware</a:t>
            </a:r>
            <a:r>
              <a:rPr lang="en-US" sz="1000">
                <a:solidFill>
                  <a:srgbClr val="000000"/>
                </a:solidFill>
                <a:latin typeface="Poppins"/>
                <a:ea typeface="Poppins"/>
                <a:cs typeface="Poppins"/>
                <a:sym typeface="Poppins"/>
              </a:rPr>
              <a:t> bezeichnet man alle “festen” Teile des Tablets. Also alles, was du anfassen kannst.</a:t>
            </a:r>
          </a:p>
        </p:txBody>
      </p:sp>
      <p:sp>
        <p:nvSpPr>
          <p:cNvPr id="38" name="Freeform 38"/>
          <p:cNvSpPr/>
          <p:nvPr/>
        </p:nvSpPr>
        <p:spPr>
          <a:xfrm rot="-10800000">
            <a:off x="6245044" y="9282224"/>
            <a:ext cx="817091" cy="663886"/>
          </a:xfrm>
          <a:custGeom>
            <a:avLst/>
            <a:gdLst/>
            <a:ahLst/>
            <a:cxnLst/>
            <a:rect l="l" t="t" r="r" b="b"/>
            <a:pathLst>
              <a:path w="817091" h="663886">
                <a:moveTo>
                  <a:pt x="0" y="0"/>
                </a:moveTo>
                <a:lnTo>
                  <a:pt x="817091" y="0"/>
                </a:lnTo>
                <a:lnTo>
                  <a:pt x="817091" y="663887"/>
                </a:lnTo>
                <a:lnTo>
                  <a:pt x="0" y="663887"/>
                </a:lnTo>
                <a:lnTo>
                  <a:pt x="0" y="0"/>
                </a:lnTo>
                <a:close/>
              </a:path>
            </a:pathLst>
          </a:custGeom>
          <a:blipFill>
            <a:blip r:embed="rId23"/>
            <a:stretch>
              <a:fillRect/>
            </a:stretch>
          </a:blipFill>
        </p:spPr>
        <p:txBody>
          <a:bodyPr/>
          <a:lstStyle/>
          <a:p>
            <a:endParaRPr lang="de-DE"/>
          </a:p>
        </p:txBody>
      </p:sp>
      <p:sp>
        <p:nvSpPr>
          <p:cNvPr id="39" name="Freeform 39"/>
          <p:cNvSpPr/>
          <p:nvPr/>
        </p:nvSpPr>
        <p:spPr>
          <a:xfrm>
            <a:off x="5557161" y="8774188"/>
            <a:ext cx="1012745" cy="1012745"/>
          </a:xfrm>
          <a:custGeom>
            <a:avLst/>
            <a:gdLst/>
            <a:ahLst/>
            <a:cxnLst/>
            <a:rect l="l" t="t" r="r" b="b"/>
            <a:pathLst>
              <a:path w="1012745" h="1012745">
                <a:moveTo>
                  <a:pt x="0" y="0"/>
                </a:moveTo>
                <a:lnTo>
                  <a:pt x="1012745" y="0"/>
                </a:lnTo>
                <a:lnTo>
                  <a:pt x="1012745" y="1012745"/>
                </a:lnTo>
                <a:lnTo>
                  <a:pt x="0" y="1012745"/>
                </a:lnTo>
                <a:lnTo>
                  <a:pt x="0" y="0"/>
                </a:lnTo>
                <a:close/>
              </a:path>
            </a:pathLst>
          </a:custGeom>
          <a:blipFill>
            <a:blip r:embed="rId24"/>
            <a:stretch>
              <a:fillRect/>
            </a:stretch>
          </a:blipFill>
        </p:spPr>
        <p:txBody>
          <a:bodyPr/>
          <a:lstStyle/>
          <a:p>
            <a:endParaRPr lang="de-DE"/>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416725" y="10223011"/>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2"/>
            <a:stretch>
              <a:fillRect/>
            </a:stretch>
          </a:blipFill>
        </p:spPr>
        <p:txBody>
          <a:bodyPr/>
          <a:lstStyle/>
          <a:p>
            <a:endParaRPr lang="de-DE"/>
          </a:p>
        </p:txBody>
      </p:sp>
      <p:sp>
        <p:nvSpPr>
          <p:cNvPr id="3" name="TextBox 3"/>
          <p:cNvSpPr txBox="1"/>
          <p:nvPr/>
        </p:nvSpPr>
        <p:spPr>
          <a:xfrm>
            <a:off x="908449" y="10322934"/>
            <a:ext cx="3722960"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1.2 | Bestandteile des Tablets</a:t>
            </a:r>
          </a:p>
        </p:txBody>
      </p:sp>
      <p:sp>
        <p:nvSpPr>
          <p:cNvPr id="4" name="TextBox 4"/>
          <p:cNvSpPr txBox="1"/>
          <p:nvPr/>
        </p:nvSpPr>
        <p:spPr>
          <a:xfrm>
            <a:off x="5375621" y="10322934"/>
            <a:ext cx="2333070" cy="143727"/>
          </a:xfrm>
          <a:prstGeom prst="rect">
            <a:avLst/>
          </a:prstGeom>
        </p:spPr>
        <p:txBody>
          <a:bodyPr lIns="0" tIns="0" rIns="0" bIns="0" rtlCol="0" anchor="t">
            <a:spAutoFit/>
          </a:bodyPr>
          <a:lstStyle/>
          <a:p>
            <a:pPr algn="l">
              <a:lnSpc>
                <a:spcPts val="1120"/>
              </a:lnSpc>
            </a:pPr>
            <a:r>
              <a:rPr lang="en-US" sz="800">
                <a:solidFill>
                  <a:srgbClr val="000000"/>
                </a:solidFill>
                <a:latin typeface="Poppins"/>
                <a:ea typeface="Poppins"/>
                <a:cs typeface="Poppins"/>
                <a:sym typeface="Poppins"/>
              </a:rPr>
              <a:t>Lizenz: CC BY-SA 4.0 ISB (München)</a:t>
            </a:r>
          </a:p>
        </p:txBody>
      </p:sp>
      <p:grpSp>
        <p:nvGrpSpPr>
          <p:cNvPr id="5" name="Group 5"/>
          <p:cNvGrpSpPr/>
          <p:nvPr/>
        </p:nvGrpSpPr>
        <p:grpSpPr>
          <a:xfrm>
            <a:off x="486483" y="350982"/>
            <a:ext cx="6719854" cy="9729117"/>
            <a:chOff x="0" y="0"/>
            <a:chExt cx="8959805" cy="12972156"/>
          </a:xfrm>
        </p:grpSpPr>
        <p:grpSp>
          <p:nvGrpSpPr>
            <p:cNvPr id="6" name="Group 6"/>
            <p:cNvGrpSpPr/>
            <p:nvPr/>
          </p:nvGrpSpPr>
          <p:grpSpPr>
            <a:xfrm>
              <a:off x="0" y="0"/>
              <a:ext cx="8959805" cy="12972156"/>
              <a:chOff x="0" y="0"/>
              <a:chExt cx="2408244" cy="3486696"/>
            </a:xfrm>
          </p:grpSpPr>
          <p:sp>
            <p:nvSpPr>
              <p:cNvPr id="7" name="Freeform 7"/>
              <p:cNvSpPr/>
              <p:nvPr/>
            </p:nvSpPr>
            <p:spPr>
              <a:xfrm>
                <a:off x="0" y="0"/>
                <a:ext cx="2408244" cy="3486696"/>
              </a:xfrm>
              <a:custGeom>
                <a:avLst/>
                <a:gdLst/>
                <a:ahLst/>
                <a:cxnLst/>
                <a:rect l="l" t="t" r="r" b="b"/>
                <a:pathLst>
                  <a:path w="2408244" h="3486696">
                    <a:moveTo>
                      <a:pt x="23042" y="0"/>
                    </a:moveTo>
                    <a:lnTo>
                      <a:pt x="2385202" y="0"/>
                    </a:lnTo>
                    <a:cubicBezTo>
                      <a:pt x="2391313" y="0"/>
                      <a:pt x="2397174" y="2428"/>
                      <a:pt x="2401495" y="6749"/>
                    </a:cubicBezTo>
                    <a:cubicBezTo>
                      <a:pt x="2405816" y="11070"/>
                      <a:pt x="2408244" y="16931"/>
                      <a:pt x="2408244" y="23042"/>
                    </a:cubicBezTo>
                    <a:lnTo>
                      <a:pt x="2408244" y="3463654"/>
                    </a:lnTo>
                    <a:cubicBezTo>
                      <a:pt x="2408244" y="3469765"/>
                      <a:pt x="2405816" y="3475626"/>
                      <a:pt x="2401495" y="3479947"/>
                    </a:cubicBezTo>
                    <a:cubicBezTo>
                      <a:pt x="2397174" y="3484268"/>
                      <a:pt x="2391313" y="3486696"/>
                      <a:pt x="2385202" y="3486696"/>
                    </a:cubicBezTo>
                    <a:lnTo>
                      <a:pt x="23042" y="3486696"/>
                    </a:lnTo>
                    <a:cubicBezTo>
                      <a:pt x="16931" y="3486696"/>
                      <a:pt x="11070" y="3484268"/>
                      <a:pt x="6749" y="3479947"/>
                    </a:cubicBezTo>
                    <a:cubicBezTo>
                      <a:pt x="2428" y="3475626"/>
                      <a:pt x="0" y="3469765"/>
                      <a:pt x="0" y="3463654"/>
                    </a:cubicBezTo>
                    <a:lnTo>
                      <a:pt x="0" y="23042"/>
                    </a:lnTo>
                    <a:cubicBezTo>
                      <a:pt x="0" y="16931"/>
                      <a:pt x="2428" y="11070"/>
                      <a:pt x="6749" y="6749"/>
                    </a:cubicBezTo>
                    <a:cubicBezTo>
                      <a:pt x="11070" y="2428"/>
                      <a:pt x="16931" y="0"/>
                      <a:pt x="23042" y="0"/>
                    </a:cubicBezTo>
                    <a:close/>
                  </a:path>
                </a:pathLst>
              </a:custGeom>
              <a:solidFill>
                <a:srgbClr val="FFFFFF"/>
              </a:solidFill>
              <a:ln w="9525" cap="sq">
                <a:solidFill>
                  <a:srgbClr val="000000"/>
                </a:solidFill>
                <a:prstDash val="solid"/>
                <a:miter/>
              </a:ln>
            </p:spPr>
            <p:txBody>
              <a:bodyPr/>
              <a:lstStyle/>
              <a:p>
                <a:endParaRPr lang="de-DE"/>
              </a:p>
            </p:txBody>
          </p:sp>
          <p:sp>
            <p:nvSpPr>
              <p:cNvPr id="8" name="TextBox 8"/>
              <p:cNvSpPr txBox="1"/>
              <p:nvPr/>
            </p:nvSpPr>
            <p:spPr>
              <a:xfrm>
                <a:off x="0" y="-19050"/>
                <a:ext cx="2408244" cy="3505746"/>
              </a:xfrm>
              <a:prstGeom prst="rect">
                <a:avLst/>
              </a:prstGeom>
            </p:spPr>
            <p:txBody>
              <a:bodyPr lIns="50800" tIns="50800" rIns="50800" bIns="50800" rtlCol="0" anchor="ctr"/>
              <a:lstStyle/>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a:p>
                <a:pPr marL="0" lvl="0" indent="0" algn="l">
                  <a:lnSpc>
                    <a:spcPts val="1680"/>
                  </a:lnSpc>
                  <a:spcBef>
                    <a:spcPct val="0"/>
                  </a:spcBef>
                </a:pPr>
                <a:endParaRPr/>
              </a:p>
            </p:txBody>
          </p:sp>
        </p:grpSp>
        <p:grpSp>
          <p:nvGrpSpPr>
            <p:cNvPr id="9" name="Group 9"/>
            <p:cNvGrpSpPr/>
            <p:nvPr/>
          </p:nvGrpSpPr>
          <p:grpSpPr>
            <a:xfrm>
              <a:off x="545109" y="11017784"/>
              <a:ext cx="4105267" cy="924569"/>
              <a:chOff x="0" y="0"/>
              <a:chExt cx="1676625" cy="377601"/>
            </a:xfrm>
          </p:grpSpPr>
          <p:sp>
            <p:nvSpPr>
              <p:cNvPr id="10" name="Freeform 10"/>
              <p:cNvSpPr/>
              <p:nvPr/>
            </p:nvSpPr>
            <p:spPr>
              <a:xfrm>
                <a:off x="0" y="0"/>
                <a:ext cx="1676625" cy="377601"/>
              </a:xfrm>
              <a:custGeom>
                <a:avLst/>
                <a:gdLst/>
                <a:ahLst/>
                <a:cxnLst/>
                <a:rect l="l" t="t" r="r" b="b"/>
                <a:pathLst>
                  <a:path w="1676625" h="377601">
                    <a:moveTo>
                      <a:pt x="93035" y="0"/>
                    </a:moveTo>
                    <a:lnTo>
                      <a:pt x="1583590" y="0"/>
                    </a:lnTo>
                    <a:cubicBezTo>
                      <a:pt x="1634972" y="0"/>
                      <a:pt x="1676625" y="41653"/>
                      <a:pt x="1676625" y="93035"/>
                    </a:cubicBezTo>
                    <a:lnTo>
                      <a:pt x="1676625" y="284566"/>
                    </a:lnTo>
                    <a:cubicBezTo>
                      <a:pt x="1676625" y="335948"/>
                      <a:pt x="1634972" y="377601"/>
                      <a:pt x="1583590" y="377601"/>
                    </a:cubicBezTo>
                    <a:lnTo>
                      <a:pt x="93035" y="377601"/>
                    </a:lnTo>
                    <a:cubicBezTo>
                      <a:pt x="41653" y="377601"/>
                      <a:pt x="0" y="335948"/>
                      <a:pt x="0" y="284566"/>
                    </a:cubicBezTo>
                    <a:lnTo>
                      <a:pt x="0" y="93035"/>
                    </a:lnTo>
                    <a:cubicBezTo>
                      <a:pt x="0" y="41653"/>
                      <a:pt x="41653" y="0"/>
                      <a:pt x="93035" y="0"/>
                    </a:cubicBezTo>
                    <a:close/>
                  </a:path>
                </a:pathLst>
              </a:custGeom>
              <a:solidFill>
                <a:srgbClr val="EFEFEF"/>
              </a:solidFill>
              <a:ln w="9525" cap="rnd">
                <a:solidFill>
                  <a:srgbClr val="000000"/>
                </a:solidFill>
                <a:prstDash val="solid"/>
                <a:round/>
              </a:ln>
            </p:spPr>
            <p:txBody>
              <a:bodyPr/>
              <a:lstStyle/>
              <a:p>
                <a:endParaRPr lang="de-DE"/>
              </a:p>
            </p:txBody>
          </p:sp>
          <p:sp>
            <p:nvSpPr>
              <p:cNvPr id="11" name="TextBox 11"/>
              <p:cNvSpPr txBox="1"/>
              <p:nvPr/>
            </p:nvSpPr>
            <p:spPr>
              <a:xfrm>
                <a:off x="0" y="-28575"/>
                <a:ext cx="1676625" cy="406176"/>
              </a:xfrm>
              <a:prstGeom prst="rect">
                <a:avLst/>
              </a:prstGeom>
            </p:spPr>
            <p:txBody>
              <a:bodyPr lIns="33433" tIns="33433" rIns="33433" bIns="33433" rtlCol="0" anchor="ctr"/>
              <a:lstStyle/>
              <a:p>
                <a:pPr algn="ctr">
                  <a:lnSpc>
                    <a:spcPts val="1679"/>
                  </a:lnSpc>
                </a:pPr>
                <a:endParaRPr/>
              </a:p>
            </p:txBody>
          </p:sp>
        </p:grpSp>
        <p:sp>
          <p:nvSpPr>
            <p:cNvPr id="12" name="TextBox 12"/>
            <p:cNvSpPr txBox="1"/>
            <p:nvPr/>
          </p:nvSpPr>
          <p:spPr>
            <a:xfrm>
              <a:off x="123908" y="11165898"/>
              <a:ext cx="4181147" cy="205159"/>
            </a:xfrm>
            <a:prstGeom prst="rect">
              <a:avLst/>
            </a:prstGeom>
          </p:spPr>
          <p:txBody>
            <a:bodyPr lIns="0" tIns="0" rIns="0" bIns="0" rtlCol="0" anchor="t">
              <a:spAutoFit/>
            </a:bodyPr>
            <a:lstStyle/>
            <a:p>
              <a:pPr algn="ctr">
                <a:lnSpc>
                  <a:spcPts val="1289"/>
                </a:lnSpc>
                <a:spcBef>
                  <a:spcPct val="0"/>
                </a:spcBef>
              </a:pPr>
              <a:r>
                <a:rPr lang="en-US" sz="921">
                  <a:solidFill>
                    <a:srgbClr val="000000"/>
                  </a:solidFill>
                  <a:latin typeface="Poppins"/>
                  <a:ea typeface="Poppins"/>
                  <a:cs typeface="Poppins"/>
                  <a:sym typeface="Poppins"/>
                </a:rPr>
                <a:t>Ist dir das gelungen? Kreuze an </a:t>
              </a:r>
            </a:p>
          </p:txBody>
        </p:sp>
        <p:sp>
          <p:nvSpPr>
            <p:cNvPr id="13" name="Freeform 13"/>
            <p:cNvSpPr/>
            <p:nvPr/>
          </p:nvSpPr>
          <p:spPr>
            <a:xfrm>
              <a:off x="1821157" y="11398795"/>
              <a:ext cx="554356" cy="497188"/>
            </a:xfrm>
            <a:custGeom>
              <a:avLst/>
              <a:gdLst/>
              <a:ahLst/>
              <a:cxnLst/>
              <a:rect l="l" t="t" r="r" b="b"/>
              <a:pathLst>
                <a:path w="554356" h="497188">
                  <a:moveTo>
                    <a:pt x="0" y="0"/>
                  </a:moveTo>
                  <a:lnTo>
                    <a:pt x="554356" y="0"/>
                  </a:lnTo>
                  <a:lnTo>
                    <a:pt x="554356" y="497188"/>
                  </a:lnTo>
                  <a:lnTo>
                    <a:pt x="0" y="497188"/>
                  </a:lnTo>
                  <a:lnTo>
                    <a:pt x="0" y="0"/>
                  </a:lnTo>
                  <a:close/>
                </a:path>
              </a:pathLst>
            </a:custGeom>
            <a:blipFill>
              <a:blip r:embed="rId3"/>
              <a:stretch>
                <a:fillRect/>
              </a:stretch>
            </a:blipFill>
          </p:spPr>
          <p:txBody>
            <a:bodyPr/>
            <a:lstStyle/>
            <a:p>
              <a:endParaRPr lang="de-DE"/>
            </a:p>
          </p:txBody>
        </p:sp>
        <p:sp>
          <p:nvSpPr>
            <p:cNvPr id="14" name="Freeform 14"/>
            <p:cNvSpPr/>
            <p:nvPr/>
          </p:nvSpPr>
          <p:spPr>
            <a:xfrm>
              <a:off x="2548208" y="11398795"/>
              <a:ext cx="578546" cy="497188"/>
            </a:xfrm>
            <a:custGeom>
              <a:avLst/>
              <a:gdLst/>
              <a:ahLst/>
              <a:cxnLst/>
              <a:rect l="l" t="t" r="r" b="b"/>
              <a:pathLst>
                <a:path w="578546" h="497188">
                  <a:moveTo>
                    <a:pt x="0" y="0"/>
                  </a:moveTo>
                  <a:lnTo>
                    <a:pt x="578546" y="0"/>
                  </a:lnTo>
                  <a:lnTo>
                    <a:pt x="578546" y="497188"/>
                  </a:lnTo>
                  <a:lnTo>
                    <a:pt x="0" y="497188"/>
                  </a:lnTo>
                  <a:lnTo>
                    <a:pt x="0" y="0"/>
                  </a:lnTo>
                  <a:close/>
                </a:path>
              </a:pathLst>
            </a:custGeom>
            <a:blipFill>
              <a:blip r:embed="rId4"/>
              <a:stretch>
                <a:fillRect/>
              </a:stretch>
            </a:blipFill>
          </p:spPr>
          <p:txBody>
            <a:bodyPr/>
            <a:lstStyle/>
            <a:p>
              <a:endParaRPr lang="de-DE"/>
            </a:p>
          </p:txBody>
        </p:sp>
        <p:sp>
          <p:nvSpPr>
            <p:cNvPr id="15" name="Freeform 15"/>
            <p:cNvSpPr/>
            <p:nvPr/>
          </p:nvSpPr>
          <p:spPr>
            <a:xfrm>
              <a:off x="3660618" y="11165576"/>
              <a:ext cx="305893" cy="286775"/>
            </a:xfrm>
            <a:custGeom>
              <a:avLst/>
              <a:gdLst/>
              <a:ahLst/>
              <a:cxnLst/>
              <a:rect l="l" t="t" r="r" b="b"/>
              <a:pathLst>
                <a:path w="305893" h="286775">
                  <a:moveTo>
                    <a:pt x="0" y="0"/>
                  </a:moveTo>
                  <a:lnTo>
                    <a:pt x="305893" y="0"/>
                  </a:lnTo>
                  <a:lnTo>
                    <a:pt x="305893" y="286775"/>
                  </a:lnTo>
                  <a:lnTo>
                    <a:pt x="0" y="286775"/>
                  </a:lnTo>
                  <a:lnTo>
                    <a:pt x="0" y="0"/>
                  </a:lnTo>
                  <a:close/>
                </a:path>
              </a:pathLst>
            </a:custGeom>
            <a:blipFill>
              <a:blip r:embed="rId5"/>
              <a:stretch>
                <a:fillRect/>
              </a:stretch>
            </a:blipFill>
          </p:spPr>
          <p:txBody>
            <a:bodyPr/>
            <a:lstStyle/>
            <a:p>
              <a:endParaRPr lang="de-DE"/>
            </a:p>
          </p:txBody>
        </p:sp>
        <p:sp>
          <p:nvSpPr>
            <p:cNvPr id="16" name="Freeform 16"/>
            <p:cNvSpPr/>
            <p:nvPr/>
          </p:nvSpPr>
          <p:spPr>
            <a:xfrm>
              <a:off x="1273860" y="5422972"/>
              <a:ext cx="2682599" cy="3745519"/>
            </a:xfrm>
            <a:custGeom>
              <a:avLst/>
              <a:gdLst/>
              <a:ahLst/>
              <a:cxnLst/>
              <a:rect l="l" t="t" r="r" b="b"/>
              <a:pathLst>
                <a:path w="2682599" h="3745519">
                  <a:moveTo>
                    <a:pt x="0" y="0"/>
                  </a:moveTo>
                  <a:lnTo>
                    <a:pt x="2682598" y="0"/>
                  </a:lnTo>
                  <a:lnTo>
                    <a:pt x="2682598" y="3745519"/>
                  </a:lnTo>
                  <a:lnTo>
                    <a:pt x="0" y="3745519"/>
                  </a:lnTo>
                  <a:lnTo>
                    <a:pt x="0" y="0"/>
                  </a:lnTo>
                  <a:close/>
                </a:path>
              </a:pathLst>
            </a:custGeom>
            <a:blipFill>
              <a:blip r:embed="rId6"/>
              <a:stretch>
                <a:fillRect l="-46572" t="-21805" r="-29755" b="-4483"/>
              </a:stretch>
            </a:blipFill>
            <a:ln w="9525" cap="sq">
              <a:solidFill>
                <a:srgbClr val="000000"/>
              </a:solidFill>
              <a:prstDash val="solid"/>
              <a:miter/>
            </a:ln>
          </p:spPr>
          <p:txBody>
            <a:bodyPr/>
            <a:lstStyle/>
            <a:p>
              <a:endParaRPr lang="de-DE"/>
            </a:p>
          </p:txBody>
        </p:sp>
        <p:grpSp>
          <p:nvGrpSpPr>
            <p:cNvPr id="17" name="Group 17"/>
            <p:cNvGrpSpPr/>
            <p:nvPr/>
          </p:nvGrpSpPr>
          <p:grpSpPr>
            <a:xfrm>
              <a:off x="1417230" y="5567864"/>
              <a:ext cx="2393935" cy="3214506"/>
              <a:chOff x="0" y="0"/>
              <a:chExt cx="1057666" cy="1420203"/>
            </a:xfrm>
          </p:grpSpPr>
          <p:sp>
            <p:nvSpPr>
              <p:cNvPr id="18" name="Freeform 18"/>
              <p:cNvSpPr/>
              <p:nvPr/>
            </p:nvSpPr>
            <p:spPr>
              <a:xfrm>
                <a:off x="0" y="0"/>
                <a:ext cx="1057666" cy="1420203"/>
              </a:xfrm>
              <a:custGeom>
                <a:avLst/>
                <a:gdLst/>
                <a:ahLst/>
                <a:cxnLst/>
                <a:rect l="l" t="t" r="r" b="b"/>
                <a:pathLst>
                  <a:path w="1057666" h="1420203">
                    <a:moveTo>
                      <a:pt x="43120" y="0"/>
                    </a:moveTo>
                    <a:lnTo>
                      <a:pt x="1014546" y="0"/>
                    </a:lnTo>
                    <a:cubicBezTo>
                      <a:pt x="1025982" y="0"/>
                      <a:pt x="1036950" y="4543"/>
                      <a:pt x="1045037" y="12629"/>
                    </a:cubicBezTo>
                    <a:cubicBezTo>
                      <a:pt x="1053123" y="20716"/>
                      <a:pt x="1057666" y="31684"/>
                      <a:pt x="1057666" y="43120"/>
                    </a:cubicBezTo>
                    <a:lnTo>
                      <a:pt x="1057666" y="1377083"/>
                    </a:lnTo>
                    <a:cubicBezTo>
                      <a:pt x="1057666" y="1400898"/>
                      <a:pt x="1038361" y="1420203"/>
                      <a:pt x="1014546" y="1420203"/>
                    </a:cubicBezTo>
                    <a:lnTo>
                      <a:pt x="43120" y="1420203"/>
                    </a:lnTo>
                    <a:cubicBezTo>
                      <a:pt x="31684" y="1420203"/>
                      <a:pt x="20716" y="1415660"/>
                      <a:pt x="12629" y="1407573"/>
                    </a:cubicBezTo>
                    <a:cubicBezTo>
                      <a:pt x="4543" y="1399487"/>
                      <a:pt x="0" y="1388519"/>
                      <a:pt x="0" y="1377083"/>
                    </a:cubicBezTo>
                    <a:lnTo>
                      <a:pt x="0" y="43120"/>
                    </a:lnTo>
                    <a:cubicBezTo>
                      <a:pt x="0" y="31684"/>
                      <a:pt x="4543" y="20716"/>
                      <a:pt x="12629" y="12629"/>
                    </a:cubicBezTo>
                    <a:cubicBezTo>
                      <a:pt x="20716" y="4543"/>
                      <a:pt x="31684" y="0"/>
                      <a:pt x="43120"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19" name="TextBox 19"/>
              <p:cNvSpPr txBox="1"/>
              <p:nvPr/>
            </p:nvSpPr>
            <p:spPr>
              <a:xfrm>
                <a:off x="0" y="-28575"/>
                <a:ext cx="1057666" cy="1448778"/>
              </a:xfrm>
              <a:prstGeom prst="rect">
                <a:avLst/>
              </a:prstGeom>
            </p:spPr>
            <p:txBody>
              <a:bodyPr lIns="35149" tIns="35149" rIns="35149" bIns="35149" rtlCol="0" anchor="ctr"/>
              <a:lstStyle/>
              <a:p>
                <a:pPr algn="ctr">
                  <a:lnSpc>
                    <a:spcPts val="1679"/>
                  </a:lnSpc>
                </a:pPr>
                <a:endParaRPr/>
              </a:p>
            </p:txBody>
          </p:sp>
        </p:grpSp>
        <p:sp>
          <p:nvSpPr>
            <p:cNvPr id="20" name="Freeform 20"/>
            <p:cNvSpPr/>
            <p:nvPr/>
          </p:nvSpPr>
          <p:spPr>
            <a:xfrm>
              <a:off x="3660219" y="2098350"/>
              <a:ext cx="316642" cy="297248"/>
            </a:xfrm>
            <a:custGeom>
              <a:avLst/>
              <a:gdLst/>
              <a:ahLst/>
              <a:cxnLst/>
              <a:rect l="l" t="t" r="r" b="b"/>
              <a:pathLst>
                <a:path w="316642" h="297248">
                  <a:moveTo>
                    <a:pt x="0" y="0"/>
                  </a:moveTo>
                  <a:lnTo>
                    <a:pt x="316642" y="0"/>
                  </a:lnTo>
                  <a:lnTo>
                    <a:pt x="316642" y="297248"/>
                  </a:lnTo>
                  <a:lnTo>
                    <a:pt x="0" y="297248"/>
                  </a:lnTo>
                  <a:lnTo>
                    <a:pt x="0" y="0"/>
                  </a:lnTo>
                  <a:close/>
                </a:path>
              </a:pathLst>
            </a:custGeom>
            <a:blipFill>
              <a:blip r:embed="rId7"/>
              <a:stretch>
                <a:fillRect/>
              </a:stretch>
            </a:blipFill>
          </p:spPr>
          <p:txBody>
            <a:bodyPr/>
            <a:lstStyle/>
            <a:p>
              <a:endParaRPr lang="de-DE"/>
            </a:p>
          </p:txBody>
        </p:sp>
        <p:sp>
          <p:nvSpPr>
            <p:cNvPr id="21" name="Freeform 21"/>
            <p:cNvSpPr/>
            <p:nvPr/>
          </p:nvSpPr>
          <p:spPr>
            <a:xfrm>
              <a:off x="3660219" y="2557563"/>
              <a:ext cx="348959" cy="310186"/>
            </a:xfrm>
            <a:custGeom>
              <a:avLst/>
              <a:gdLst/>
              <a:ahLst/>
              <a:cxnLst/>
              <a:rect l="l" t="t" r="r" b="b"/>
              <a:pathLst>
                <a:path w="348959" h="310186">
                  <a:moveTo>
                    <a:pt x="0" y="0"/>
                  </a:moveTo>
                  <a:lnTo>
                    <a:pt x="348959" y="0"/>
                  </a:lnTo>
                  <a:lnTo>
                    <a:pt x="348959" y="310186"/>
                  </a:lnTo>
                  <a:lnTo>
                    <a:pt x="0" y="3101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2" name="Freeform 22"/>
            <p:cNvSpPr/>
            <p:nvPr/>
          </p:nvSpPr>
          <p:spPr>
            <a:xfrm>
              <a:off x="4110778" y="2577843"/>
              <a:ext cx="269626" cy="269626"/>
            </a:xfrm>
            <a:custGeom>
              <a:avLst/>
              <a:gdLst/>
              <a:ahLst/>
              <a:cxnLst/>
              <a:rect l="l" t="t" r="r" b="b"/>
              <a:pathLst>
                <a:path w="269626" h="269626">
                  <a:moveTo>
                    <a:pt x="0" y="0"/>
                  </a:moveTo>
                  <a:lnTo>
                    <a:pt x="269625" y="0"/>
                  </a:lnTo>
                  <a:lnTo>
                    <a:pt x="269625" y="269626"/>
                  </a:lnTo>
                  <a:lnTo>
                    <a:pt x="0" y="2696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de-DE"/>
            </a:p>
          </p:txBody>
        </p:sp>
        <p:sp>
          <p:nvSpPr>
            <p:cNvPr id="23" name="Freeform 23"/>
            <p:cNvSpPr/>
            <p:nvPr/>
          </p:nvSpPr>
          <p:spPr>
            <a:xfrm>
              <a:off x="3593260" y="1562363"/>
              <a:ext cx="450559" cy="450559"/>
            </a:xfrm>
            <a:custGeom>
              <a:avLst/>
              <a:gdLst/>
              <a:ahLst/>
              <a:cxnLst/>
              <a:rect l="l" t="t" r="r" b="b"/>
              <a:pathLst>
                <a:path w="450559" h="450559">
                  <a:moveTo>
                    <a:pt x="0" y="0"/>
                  </a:moveTo>
                  <a:lnTo>
                    <a:pt x="450559" y="0"/>
                  </a:lnTo>
                  <a:lnTo>
                    <a:pt x="450559" y="450559"/>
                  </a:lnTo>
                  <a:lnTo>
                    <a:pt x="0" y="450559"/>
                  </a:lnTo>
                  <a:lnTo>
                    <a:pt x="0" y="0"/>
                  </a:lnTo>
                  <a:close/>
                </a:path>
              </a:pathLst>
            </a:custGeom>
            <a:blipFill>
              <a:blip r:embed="rId12"/>
              <a:stretch>
                <a:fillRect/>
              </a:stretch>
            </a:blipFill>
          </p:spPr>
          <p:txBody>
            <a:bodyPr/>
            <a:lstStyle/>
            <a:p>
              <a:endParaRPr lang="de-DE"/>
            </a:p>
          </p:txBody>
        </p:sp>
        <p:grpSp>
          <p:nvGrpSpPr>
            <p:cNvPr id="24" name="Group 24"/>
            <p:cNvGrpSpPr/>
            <p:nvPr/>
          </p:nvGrpSpPr>
          <p:grpSpPr>
            <a:xfrm>
              <a:off x="2585170" y="5439094"/>
              <a:ext cx="123917" cy="123917"/>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solidFill>
              <a:ln w="9525" cap="sq">
                <a:solidFill>
                  <a:srgbClr val="000000"/>
                </a:solidFill>
                <a:prstDash val="solid"/>
                <a:miter/>
              </a:ln>
            </p:spPr>
            <p:txBody>
              <a:bodyPr/>
              <a:lstStyle/>
              <a:p>
                <a:endParaRPr lang="de-DE"/>
              </a:p>
            </p:txBody>
          </p:sp>
          <p:sp>
            <p:nvSpPr>
              <p:cNvPr id="26" name="TextBox 26"/>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27" name="Freeform 27"/>
            <p:cNvSpPr/>
            <p:nvPr/>
          </p:nvSpPr>
          <p:spPr>
            <a:xfrm>
              <a:off x="5036234" y="5439094"/>
              <a:ext cx="2682599" cy="3745519"/>
            </a:xfrm>
            <a:custGeom>
              <a:avLst/>
              <a:gdLst/>
              <a:ahLst/>
              <a:cxnLst/>
              <a:rect l="l" t="t" r="r" b="b"/>
              <a:pathLst>
                <a:path w="2682599" h="3745519">
                  <a:moveTo>
                    <a:pt x="0" y="0"/>
                  </a:moveTo>
                  <a:lnTo>
                    <a:pt x="2682599" y="0"/>
                  </a:lnTo>
                  <a:lnTo>
                    <a:pt x="2682599" y="3745519"/>
                  </a:lnTo>
                  <a:lnTo>
                    <a:pt x="0" y="3745519"/>
                  </a:lnTo>
                  <a:lnTo>
                    <a:pt x="0" y="0"/>
                  </a:lnTo>
                  <a:close/>
                </a:path>
              </a:pathLst>
            </a:custGeom>
            <a:blipFill>
              <a:blip r:embed="rId6"/>
              <a:stretch>
                <a:fillRect l="-46572" t="-21805" r="-29755" b="-4483"/>
              </a:stretch>
            </a:blipFill>
            <a:ln w="9525" cap="sq">
              <a:solidFill>
                <a:srgbClr val="000000"/>
              </a:solidFill>
              <a:prstDash val="solid"/>
              <a:miter/>
            </a:ln>
          </p:spPr>
          <p:txBody>
            <a:bodyPr/>
            <a:lstStyle/>
            <a:p>
              <a:endParaRPr lang="de-DE"/>
            </a:p>
          </p:txBody>
        </p:sp>
        <p:grpSp>
          <p:nvGrpSpPr>
            <p:cNvPr id="28" name="Group 28"/>
            <p:cNvGrpSpPr/>
            <p:nvPr/>
          </p:nvGrpSpPr>
          <p:grpSpPr>
            <a:xfrm>
              <a:off x="7393803" y="5563011"/>
              <a:ext cx="164171" cy="164171"/>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000000"/>
              </a:solidFill>
              <a:ln w="9525" cap="sq">
                <a:solidFill>
                  <a:srgbClr val="000000"/>
                </a:solidFill>
                <a:prstDash val="solid"/>
                <a:miter/>
              </a:ln>
            </p:spPr>
            <p:txBody>
              <a:bodyPr/>
              <a:lstStyle/>
              <a:p>
                <a:endParaRPr lang="de-DE"/>
              </a:p>
            </p:txBody>
          </p:sp>
          <p:sp>
            <p:nvSpPr>
              <p:cNvPr id="30" name="TextBox 30"/>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grpSp>
          <p:nvGrpSpPr>
            <p:cNvPr id="31" name="Group 31"/>
            <p:cNvGrpSpPr/>
            <p:nvPr/>
          </p:nvGrpSpPr>
          <p:grpSpPr>
            <a:xfrm>
              <a:off x="3692426" y="3089661"/>
              <a:ext cx="285286" cy="285286"/>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w="9525" cap="sq">
                <a:solidFill>
                  <a:srgbClr val="000000"/>
                </a:solidFill>
                <a:prstDash val="solid"/>
                <a:miter/>
              </a:ln>
            </p:spPr>
            <p:txBody>
              <a:bodyPr/>
              <a:lstStyle/>
              <a:p>
                <a:endParaRPr lang="de-DE"/>
              </a:p>
            </p:txBody>
          </p:sp>
          <p:sp>
            <p:nvSpPr>
              <p:cNvPr id="33" name="TextBox 33"/>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grpSp>
          <p:nvGrpSpPr>
            <p:cNvPr id="34" name="Group 34"/>
            <p:cNvGrpSpPr/>
            <p:nvPr/>
          </p:nvGrpSpPr>
          <p:grpSpPr>
            <a:xfrm>
              <a:off x="3733469" y="3130704"/>
              <a:ext cx="203200" cy="203200"/>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FFFFF"/>
              </a:solidFill>
              <a:ln w="9525" cap="sq">
                <a:solidFill>
                  <a:srgbClr val="000000"/>
                </a:solidFill>
                <a:prstDash val="solid"/>
                <a:miter/>
              </a:ln>
            </p:spPr>
            <p:txBody>
              <a:bodyPr/>
              <a:lstStyle/>
              <a:p>
                <a:endParaRPr lang="de-DE"/>
              </a:p>
            </p:txBody>
          </p:sp>
          <p:sp>
            <p:nvSpPr>
              <p:cNvPr id="36" name="TextBox 36"/>
              <p:cNvSpPr txBox="1"/>
              <p:nvPr/>
            </p:nvSpPr>
            <p:spPr>
              <a:xfrm>
                <a:off x="76200" y="47625"/>
                <a:ext cx="660400" cy="688975"/>
              </a:xfrm>
              <a:prstGeom prst="rect">
                <a:avLst/>
              </a:prstGeom>
            </p:spPr>
            <p:txBody>
              <a:bodyPr lIns="50800" tIns="50800" rIns="50800" bIns="50800" rtlCol="0" anchor="ctr"/>
              <a:lstStyle/>
              <a:p>
                <a:pPr algn="ctr">
                  <a:lnSpc>
                    <a:spcPts val="1679"/>
                  </a:lnSpc>
                </a:pPr>
                <a:endParaRPr/>
              </a:p>
            </p:txBody>
          </p:sp>
        </p:grpSp>
        <p:sp>
          <p:nvSpPr>
            <p:cNvPr id="37" name="Freeform 37"/>
            <p:cNvSpPr/>
            <p:nvPr/>
          </p:nvSpPr>
          <p:spPr>
            <a:xfrm>
              <a:off x="7765871" y="2140285"/>
              <a:ext cx="301618" cy="301618"/>
            </a:xfrm>
            <a:custGeom>
              <a:avLst/>
              <a:gdLst/>
              <a:ahLst/>
              <a:cxnLst/>
              <a:rect l="l" t="t" r="r" b="b"/>
              <a:pathLst>
                <a:path w="301618" h="301618">
                  <a:moveTo>
                    <a:pt x="0" y="0"/>
                  </a:moveTo>
                  <a:lnTo>
                    <a:pt x="301618" y="0"/>
                  </a:lnTo>
                  <a:lnTo>
                    <a:pt x="301618" y="301618"/>
                  </a:lnTo>
                  <a:lnTo>
                    <a:pt x="0" y="30161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de-DE"/>
            </a:p>
          </p:txBody>
        </p:sp>
        <p:sp>
          <p:nvSpPr>
            <p:cNvPr id="38" name="Freeform 38"/>
            <p:cNvSpPr/>
            <p:nvPr/>
          </p:nvSpPr>
          <p:spPr>
            <a:xfrm>
              <a:off x="7765871" y="2619778"/>
              <a:ext cx="308360" cy="308360"/>
            </a:xfrm>
            <a:custGeom>
              <a:avLst/>
              <a:gdLst/>
              <a:ahLst/>
              <a:cxnLst/>
              <a:rect l="l" t="t" r="r" b="b"/>
              <a:pathLst>
                <a:path w="308360" h="308360">
                  <a:moveTo>
                    <a:pt x="0" y="0"/>
                  </a:moveTo>
                  <a:lnTo>
                    <a:pt x="308359" y="0"/>
                  </a:lnTo>
                  <a:lnTo>
                    <a:pt x="308359" y="308359"/>
                  </a:lnTo>
                  <a:lnTo>
                    <a:pt x="0" y="30835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
          <p:nvSpPr>
            <p:cNvPr id="39" name="Freeform 39"/>
            <p:cNvSpPr/>
            <p:nvPr/>
          </p:nvSpPr>
          <p:spPr>
            <a:xfrm>
              <a:off x="7598486" y="1578047"/>
              <a:ext cx="643128" cy="643128"/>
            </a:xfrm>
            <a:custGeom>
              <a:avLst/>
              <a:gdLst/>
              <a:ahLst/>
              <a:cxnLst/>
              <a:rect l="l" t="t" r="r" b="b"/>
              <a:pathLst>
                <a:path w="643128" h="643128">
                  <a:moveTo>
                    <a:pt x="0" y="0"/>
                  </a:moveTo>
                  <a:lnTo>
                    <a:pt x="643129" y="0"/>
                  </a:lnTo>
                  <a:lnTo>
                    <a:pt x="643129" y="643128"/>
                  </a:lnTo>
                  <a:lnTo>
                    <a:pt x="0" y="643128"/>
                  </a:lnTo>
                  <a:lnTo>
                    <a:pt x="0" y="0"/>
                  </a:lnTo>
                  <a:close/>
                </a:path>
              </a:pathLst>
            </a:custGeom>
            <a:blipFill>
              <a:blip r:embed="rId17"/>
              <a:stretch>
                <a:fillRect/>
              </a:stretch>
            </a:blipFill>
          </p:spPr>
          <p:txBody>
            <a:bodyPr/>
            <a:lstStyle/>
            <a:p>
              <a:endParaRPr lang="de-DE"/>
            </a:p>
          </p:txBody>
        </p:sp>
        <p:sp>
          <p:nvSpPr>
            <p:cNvPr id="40" name="Freeform 40"/>
            <p:cNvSpPr/>
            <p:nvPr/>
          </p:nvSpPr>
          <p:spPr>
            <a:xfrm>
              <a:off x="7765871" y="3066588"/>
              <a:ext cx="308360" cy="308360"/>
            </a:xfrm>
            <a:custGeom>
              <a:avLst/>
              <a:gdLst/>
              <a:ahLst/>
              <a:cxnLst/>
              <a:rect l="l" t="t" r="r" b="b"/>
              <a:pathLst>
                <a:path w="308360" h="308360">
                  <a:moveTo>
                    <a:pt x="0" y="0"/>
                  </a:moveTo>
                  <a:lnTo>
                    <a:pt x="308359" y="0"/>
                  </a:lnTo>
                  <a:lnTo>
                    <a:pt x="308359" y="308359"/>
                  </a:lnTo>
                  <a:lnTo>
                    <a:pt x="0" y="308359"/>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
          <p:nvSpPr>
            <p:cNvPr id="41" name="Freeform 41"/>
            <p:cNvSpPr/>
            <p:nvPr/>
          </p:nvSpPr>
          <p:spPr>
            <a:xfrm>
              <a:off x="5419501" y="11480069"/>
              <a:ext cx="1350326" cy="1350326"/>
            </a:xfrm>
            <a:custGeom>
              <a:avLst/>
              <a:gdLst/>
              <a:ahLst/>
              <a:cxnLst/>
              <a:rect l="l" t="t" r="r" b="b"/>
              <a:pathLst>
                <a:path w="1350326" h="1350326">
                  <a:moveTo>
                    <a:pt x="0" y="0"/>
                  </a:moveTo>
                  <a:lnTo>
                    <a:pt x="1350327" y="0"/>
                  </a:lnTo>
                  <a:lnTo>
                    <a:pt x="1350327" y="1350326"/>
                  </a:lnTo>
                  <a:lnTo>
                    <a:pt x="0" y="1350326"/>
                  </a:lnTo>
                  <a:lnTo>
                    <a:pt x="0" y="0"/>
                  </a:lnTo>
                  <a:close/>
                </a:path>
              </a:pathLst>
            </a:custGeom>
            <a:blipFill>
              <a:blip r:embed="rId18"/>
              <a:stretch>
                <a:fillRect/>
              </a:stretch>
            </a:blipFill>
          </p:spPr>
          <p:txBody>
            <a:bodyPr/>
            <a:lstStyle/>
            <a:p>
              <a:endParaRPr lang="de-DE"/>
            </a:p>
          </p:txBody>
        </p:sp>
        <p:sp>
          <p:nvSpPr>
            <p:cNvPr id="42" name="TextBox 42"/>
            <p:cNvSpPr txBox="1"/>
            <p:nvPr/>
          </p:nvSpPr>
          <p:spPr>
            <a:xfrm>
              <a:off x="654938" y="1631339"/>
              <a:ext cx="2962384" cy="2141092"/>
            </a:xfrm>
            <a:prstGeom prst="rect">
              <a:avLst/>
            </a:prstGeom>
          </p:spPr>
          <p:txBody>
            <a:bodyPr lIns="0" tIns="0" rIns="0" bIns="0" rtlCol="0" anchor="t">
              <a:spAutoFit/>
            </a:bodyPr>
            <a:lstStyle/>
            <a:p>
              <a:pPr marL="259082" lvl="1" indent="-129541" algn="l">
                <a:lnSpc>
                  <a:spcPts val="2652"/>
                </a:lnSpc>
                <a:buFont typeface="Arial"/>
                <a:buChar char="•"/>
              </a:pPr>
              <a:r>
                <a:rPr lang="en-US" sz="1200">
                  <a:solidFill>
                    <a:srgbClr val="000000"/>
                  </a:solidFill>
                  <a:latin typeface="Poppins"/>
                  <a:ea typeface="Poppins"/>
                  <a:cs typeface="Poppins"/>
                  <a:sym typeface="Poppins"/>
                </a:rPr>
                <a:t> An- / Ausschalter</a:t>
              </a:r>
            </a:p>
            <a:p>
              <a:pPr marL="259082" lvl="1" indent="-129541" algn="l">
                <a:lnSpc>
                  <a:spcPts val="2652"/>
                </a:lnSpc>
                <a:buFont typeface="Arial"/>
                <a:buChar char="•"/>
              </a:pPr>
              <a:r>
                <a:rPr lang="en-US" sz="1200">
                  <a:solidFill>
                    <a:srgbClr val="000000"/>
                  </a:solidFill>
                  <a:latin typeface="Poppins"/>
                  <a:ea typeface="Poppins"/>
                  <a:cs typeface="Poppins"/>
                  <a:sym typeface="Poppins"/>
                </a:rPr>
                <a:t> Lautstärketaste</a:t>
              </a:r>
            </a:p>
            <a:p>
              <a:pPr marL="259082" lvl="1" indent="-129541" algn="l">
                <a:lnSpc>
                  <a:spcPts val="2652"/>
                </a:lnSpc>
                <a:buFont typeface="Arial"/>
                <a:buChar char="•"/>
              </a:pPr>
              <a:r>
                <a:rPr lang="en-US" sz="1200">
                  <a:solidFill>
                    <a:srgbClr val="000000"/>
                  </a:solidFill>
                  <a:latin typeface="Poppins"/>
                  <a:ea typeface="Poppins"/>
                  <a:cs typeface="Poppins"/>
                  <a:sym typeface="Poppins"/>
                </a:rPr>
                <a:t> Mikrofon / Lautsprecher</a:t>
              </a:r>
            </a:p>
            <a:p>
              <a:pPr marL="259082" lvl="1" indent="-129541" algn="l">
                <a:lnSpc>
                  <a:spcPts val="2652"/>
                </a:lnSpc>
                <a:buFont typeface="Arial"/>
                <a:buChar char="•"/>
              </a:pPr>
              <a:r>
                <a:rPr lang="en-US" sz="1200">
                  <a:solidFill>
                    <a:srgbClr val="000000"/>
                  </a:solidFill>
                  <a:latin typeface="Poppins"/>
                  <a:ea typeface="Poppins"/>
                  <a:cs typeface="Poppins"/>
                  <a:sym typeface="Poppins"/>
                </a:rPr>
                <a:t> Home-Button</a:t>
              </a:r>
            </a:p>
            <a:p>
              <a:pPr marL="259082" lvl="1" indent="-129541" algn="l">
                <a:lnSpc>
                  <a:spcPts val="2652"/>
                </a:lnSpc>
                <a:buFont typeface="Arial"/>
                <a:buChar char="•"/>
              </a:pPr>
              <a:r>
                <a:rPr lang="en-US" sz="1200">
                  <a:solidFill>
                    <a:srgbClr val="000000"/>
                  </a:solidFill>
                  <a:latin typeface="Poppins"/>
                  <a:ea typeface="Poppins"/>
                  <a:cs typeface="Poppins"/>
                  <a:sym typeface="Poppins"/>
                </a:rPr>
                <a:t> Bildschirm / Display</a:t>
              </a:r>
            </a:p>
          </p:txBody>
        </p:sp>
        <p:sp>
          <p:nvSpPr>
            <p:cNvPr id="43" name="TextBox 43"/>
            <p:cNvSpPr txBox="1"/>
            <p:nvPr/>
          </p:nvSpPr>
          <p:spPr>
            <a:xfrm>
              <a:off x="416693" y="10439511"/>
              <a:ext cx="6353134" cy="298873"/>
            </a:xfrm>
            <a:prstGeom prst="rect">
              <a:avLst/>
            </a:prstGeom>
          </p:spPr>
          <p:txBody>
            <a:bodyPr lIns="0" tIns="0" rIns="0" bIns="0" rtlCol="0" anchor="t">
              <a:spAutoFit/>
            </a:bodyPr>
            <a:lstStyle/>
            <a:p>
              <a:pPr algn="l">
                <a:lnSpc>
                  <a:spcPts val="1820"/>
                </a:lnSpc>
                <a:spcBef>
                  <a:spcPct val="0"/>
                </a:spcBef>
              </a:pPr>
              <a:r>
                <a:rPr lang="en-US" sz="1300">
                  <a:solidFill>
                    <a:srgbClr val="000000"/>
                  </a:solidFill>
                  <a:latin typeface="Poppins"/>
                  <a:ea typeface="Poppins"/>
                  <a:cs typeface="Poppins"/>
                  <a:sym typeface="Poppins"/>
                </a:rPr>
                <a:t>4. Bringe dein Tablet zum Laufen. Schalte es ein.</a:t>
              </a:r>
            </a:p>
          </p:txBody>
        </p:sp>
        <p:sp>
          <p:nvSpPr>
            <p:cNvPr id="44" name="TextBox 44"/>
            <p:cNvSpPr txBox="1"/>
            <p:nvPr/>
          </p:nvSpPr>
          <p:spPr>
            <a:xfrm>
              <a:off x="372005" y="473674"/>
              <a:ext cx="8299963" cy="908473"/>
            </a:xfrm>
            <a:prstGeom prst="rect">
              <a:avLst/>
            </a:prstGeom>
          </p:spPr>
          <p:txBody>
            <a:bodyPr lIns="0" tIns="0" rIns="0" bIns="0" rtlCol="0" anchor="t">
              <a:spAutoFit/>
            </a:bodyPr>
            <a:lstStyle/>
            <a:p>
              <a:pPr algn="l">
                <a:lnSpc>
                  <a:spcPts val="1820"/>
                </a:lnSpc>
                <a:spcBef>
                  <a:spcPct val="0"/>
                </a:spcBef>
              </a:pPr>
              <a:r>
                <a:rPr lang="en-US" sz="1300">
                  <a:solidFill>
                    <a:srgbClr val="000000"/>
                  </a:solidFill>
                  <a:latin typeface="Poppins"/>
                  <a:ea typeface="Poppins"/>
                  <a:cs typeface="Poppins"/>
                  <a:sym typeface="Poppins"/>
                </a:rPr>
                <a:t>3. </a:t>
              </a:r>
              <a:r>
                <a:rPr lang="en-US" sz="1300" b="1">
                  <a:solidFill>
                    <a:srgbClr val="000000"/>
                  </a:solidFill>
                  <a:latin typeface="Poppins Bold"/>
                  <a:ea typeface="Poppins Bold"/>
                  <a:cs typeface="Poppins Bold"/>
                  <a:sym typeface="Poppins Bold"/>
                </a:rPr>
                <a:t>Zeichne</a:t>
              </a:r>
              <a:r>
                <a:rPr lang="en-US" sz="1300">
                  <a:solidFill>
                    <a:srgbClr val="000000"/>
                  </a:solidFill>
                  <a:latin typeface="Poppins"/>
                  <a:ea typeface="Poppins"/>
                  <a:cs typeface="Poppins"/>
                  <a:sym typeface="Poppins"/>
                </a:rPr>
                <a:t> die Bestandteile des Tablets an den richtigen Stellen ein </a:t>
              </a:r>
            </a:p>
            <a:p>
              <a:pPr algn="l">
                <a:lnSpc>
                  <a:spcPts val="1820"/>
                </a:lnSpc>
                <a:spcBef>
                  <a:spcPct val="0"/>
                </a:spcBef>
              </a:pPr>
              <a:r>
                <a:rPr lang="en-US" sz="1300">
                  <a:solidFill>
                    <a:srgbClr val="000000"/>
                  </a:solidFill>
                  <a:latin typeface="Poppins"/>
                  <a:ea typeface="Poppins"/>
                  <a:cs typeface="Poppins"/>
                  <a:sym typeface="Poppins"/>
                </a:rPr>
                <a:t>    und </a:t>
              </a:r>
              <a:r>
                <a:rPr lang="en-US" sz="1300" b="1">
                  <a:solidFill>
                    <a:srgbClr val="000000"/>
                  </a:solidFill>
                  <a:latin typeface="Poppins Bold"/>
                  <a:ea typeface="Poppins Bold"/>
                  <a:cs typeface="Poppins Bold"/>
                  <a:sym typeface="Poppins Bold"/>
                </a:rPr>
                <a:t>beschrifte</a:t>
              </a:r>
              <a:r>
                <a:rPr lang="en-US" sz="1300">
                  <a:solidFill>
                    <a:srgbClr val="000000"/>
                  </a:solidFill>
                  <a:latin typeface="Poppins"/>
                  <a:ea typeface="Poppins"/>
                  <a:cs typeface="Poppins"/>
                  <a:sym typeface="Poppins"/>
                </a:rPr>
                <a:t> sie. Verwende für deine Zeichnung die vorgegebenen  </a:t>
              </a:r>
            </a:p>
            <a:p>
              <a:pPr algn="l">
                <a:lnSpc>
                  <a:spcPts val="1820"/>
                </a:lnSpc>
                <a:spcBef>
                  <a:spcPct val="0"/>
                </a:spcBef>
              </a:pPr>
              <a:r>
                <a:rPr lang="en-US" sz="1300">
                  <a:solidFill>
                    <a:srgbClr val="000000"/>
                  </a:solidFill>
                  <a:latin typeface="Poppins"/>
                  <a:ea typeface="Poppins"/>
                  <a:cs typeface="Poppins"/>
                  <a:sym typeface="Poppins"/>
                </a:rPr>
                <a:t>    </a:t>
              </a:r>
              <a:r>
                <a:rPr lang="en-US" sz="1300" b="1">
                  <a:solidFill>
                    <a:srgbClr val="000000"/>
                  </a:solidFill>
                  <a:latin typeface="Poppins Bold"/>
                  <a:ea typeface="Poppins Bold"/>
                  <a:cs typeface="Poppins Bold"/>
                  <a:sym typeface="Poppins Bold"/>
                </a:rPr>
                <a:t>Symbole</a:t>
              </a:r>
              <a:r>
                <a:rPr lang="en-US" sz="1300">
                  <a:solidFill>
                    <a:srgbClr val="000000"/>
                  </a:solidFill>
                  <a:latin typeface="Poppins"/>
                  <a:ea typeface="Poppins"/>
                  <a:cs typeface="Poppins"/>
                  <a:sym typeface="Poppins"/>
                </a:rPr>
                <a:t>. </a:t>
              </a:r>
            </a:p>
          </p:txBody>
        </p:sp>
        <p:sp>
          <p:nvSpPr>
            <p:cNvPr id="45" name="TextBox 45"/>
            <p:cNvSpPr txBox="1"/>
            <p:nvPr/>
          </p:nvSpPr>
          <p:spPr>
            <a:xfrm>
              <a:off x="5036234" y="1657590"/>
              <a:ext cx="2488208" cy="2141093"/>
            </a:xfrm>
            <a:prstGeom prst="rect">
              <a:avLst/>
            </a:prstGeom>
          </p:spPr>
          <p:txBody>
            <a:bodyPr lIns="0" tIns="0" rIns="0" bIns="0" rtlCol="0" anchor="t">
              <a:spAutoFit/>
            </a:bodyPr>
            <a:lstStyle/>
            <a:p>
              <a:pPr marL="259080" lvl="1" indent="-129540" algn="ctr">
                <a:lnSpc>
                  <a:spcPts val="2652"/>
                </a:lnSpc>
                <a:buFont typeface="Arial"/>
                <a:buChar char="•"/>
              </a:pPr>
              <a:r>
                <a:rPr lang="en-US" sz="1200">
                  <a:solidFill>
                    <a:srgbClr val="000000"/>
                  </a:solidFill>
                  <a:latin typeface="Poppins"/>
                  <a:ea typeface="Poppins"/>
                  <a:cs typeface="Poppins"/>
                  <a:sym typeface="Poppins"/>
                </a:rPr>
                <a:t>Ladekabelanschluss</a:t>
              </a:r>
            </a:p>
            <a:p>
              <a:pPr marL="259080" lvl="1" indent="-129540" algn="ctr">
                <a:lnSpc>
                  <a:spcPts val="2652"/>
                </a:lnSpc>
                <a:buFont typeface="Arial"/>
                <a:buChar char="•"/>
              </a:pPr>
              <a:r>
                <a:rPr lang="en-US" sz="1200">
                  <a:solidFill>
                    <a:srgbClr val="000000"/>
                  </a:solidFill>
                  <a:latin typeface="Poppins"/>
                  <a:ea typeface="Poppins"/>
                  <a:cs typeface="Poppins"/>
                  <a:sym typeface="Poppins"/>
                </a:rPr>
                <a:t>Kopfhöreranschluss</a:t>
              </a:r>
            </a:p>
            <a:p>
              <a:pPr marL="259080" lvl="1" indent="-129540" algn="l">
                <a:lnSpc>
                  <a:spcPts val="2652"/>
                </a:lnSpc>
                <a:buFont typeface="Arial"/>
                <a:buChar char="•"/>
              </a:pPr>
              <a:r>
                <a:rPr lang="en-US" sz="1200">
                  <a:solidFill>
                    <a:srgbClr val="000000"/>
                  </a:solidFill>
                  <a:latin typeface="Poppins"/>
                  <a:ea typeface="Poppins"/>
                  <a:cs typeface="Poppins"/>
                  <a:sym typeface="Poppins"/>
                </a:rPr>
                <a:t> Frontkamera</a:t>
              </a:r>
            </a:p>
            <a:p>
              <a:pPr marL="259080" lvl="1" indent="-129540" algn="l">
                <a:lnSpc>
                  <a:spcPts val="2652"/>
                </a:lnSpc>
                <a:buFont typeface="Arial"/>
                <a:buChar char="•"/>
              </a:pPr>
              <a:r>
                <a:rPr lang="en-US" sz="1200">
                  <a:solidFill>
                    <a:srgbClr val="000000"/>
                  </a:solidFill>
                  <a:latin typeface="Poppins"/>
                  <a:ea typeface="Poppins"/>
                  <a:cs typeface="Poppins"/>
                  <a:sym typeface="Poppins"/>
                </a:rPr>
                <a:t> Rückkamera</a:t>
              </a:r>
            </a:p>
            <a:p>
              <a:pPr algn="l">
                <a:lnSpc>
                  <a:spcPts val="2652"/>
                </a:lnSpc>
              </a:pPr>
              <a:endParaRPr lang="en-US" sz="1200">
                <a:solidFill>
                  <a:srgbClr val="000000"/>
                </a:solidFill>
                <a:latin typeface="Poppins"/>
                <a:ea typeface="Poppins"/>
                <a:cs typeface="Poppins"/>
                <a:sym typeface="Poppins"/>
              </a:endParaRPr>
            </a:p>
          </p:txBody>
        </p:sp>
        <p:sp>
          <p:nvSpPr>
            <p:cNvPr id="46" name="Freeform 46"/>
            <p:cNvSpPr/>
            <p:nvPr/>
          </p:nvSpPr>
          <p:spPr>
            <a:xfrm flipH="1">
              <a:off x="6094664" y="9578313"/>
              <a:ext cx="2631342" cy="2431189"/>
            </a:xfrm>
            <a:custGeom>
              <a:avLst/>
              <a:gdLst/>
              <a:ahLst/>
              <a:cxnLst/>
              <a:rect l="l" t="t" r="r" b="b"/>
              <a:pathLst>
                <a:path w="2631342" h="2431189">
                  <a:moveTo>
                    <a:pt x="2631342" y="0"/>
                  </a:moveTo>
                  <a:lnTo>
                    <a:pt x="0" y="0"/>
                  </a:lnTo>
                  <a:lnTo>
                    <a:pt x="0" y="2431189"/>
                  </a:lnTo>
                  <a:lnTo>
                    <a:pt x="2631342" y="2431189"/>
                  </a:lnTo>
                  <a:lnTo>
                    <a:pt x="2631342" y="0"/>
                  </a:lnTo>
                  <a:close/>
                </a:path>
              </a:pathLst>
            </a:custGeom>
            <a:blipFill>
              <a:blip r:embed="rId19">
                <a:extLst>
                  <a:ext uri="{96DAC541-7B7A-43D3-8B79-37D633B846F1}">
                    <asvg:svgBlip xmlns:asvg="http://schemas.microsoft.com/office/drawing/2016/SVG/main" r:embed="rId20"/>
                  </a:ext>
                </a:extLst>
              </a:blip>
              <a:stretch>
                <a:fillRect l="-2653" r="-2653"/>
              </a:stretch>
            </a:blipFill>
          </p:spPr>
          <p:txBody>
            <a:bodyPr/>
            <a:lstStyle/>
            <a:p>
              <a:endParaRPr lang="de-DE"/>
            </a:p>
          </p:txBody>
        </p:sp>
        <p:sp>
          <p:nvSpPr>
            <p:cNvPr id="47" name="TextBox 47"/>
            <p:cNvSpPr txBox="1"/>
            <p:nvPr/>
          </p:nvSpPr>
          <p:spPr>
            <a:xfrm>
              <a:off x="6596232" y="9932013"/>
              <a:ext cx="1805784" cy="1137708"/>
            </a:xfrm>
            <a:prstGeom prst="rect">
              <a:avLst/>
            </a:prstGeom>
          </p:spPr>
          <p:txBody>
            <a:bodyPr lIns="0" tIns="0" rIns="0" bIns="0" rtlCol="0" anchor="t">
              <a:spAutoFit/>
            </a:bodyPr>
            <a:lstStyle/>
            <a:p>
              <a:pPr algn="ctr">
                <a:lnSpc>
                  <a:spcPts val="1400"/>
                </a:lnSpc>
                <a:spcBef>
                  <a:spcPct val="0"/>
                </a:spcBef>
              </a:pPr>
              <a:r>
                <a:rPr lang="en-US" sz="1000">
                  <a:solidFill>
                    <a:srgbClr val="000000"/>
                  </a:solidFill>
                  <a:latin typeface="Poppins"/>
                  <a:ea typeface="Poppins"/>
                  <a:cs typeface="Poppins"/>
                  <a:sym typeface="Poppins"/>
                </a:rPr>
                <a:t>Juchhu! Ich kann laufen. </a:t>
              </a:r>
              <a:r>
                <a:rPr lang="en-US" sz="1000" b="1" i="1">
                  <a:solidFill>
                    <a:srgbClr val="000000"/>
                  </a:solidFill>
                  <a:latin typeface="Poppins Bold Italics"/>
                  <a:ea typeface="Poppins Bold Italics"/>
                  <a:cs typeface="Poppins Bold Italics"/>
                  <a:sym typeface="Poppins Bold Italics"/>
                </a:rPr>
                <a:t>“Zum Laufen bringen”</a:t>
              </a:r>
              <a:r>
                <a:rPr lang="en-US" sz="1000">
                  <a:solidFill>
                    <a:srgbClr val="000000"/>
                  </a:solidFill>
                  <a:latin typeface="Poppins"/>
                  <a:ea typeface="Poppins"/>
                  <a:cs typeface="Poppins"/>
                  <a:sym typeface="Poppins"/>
                </a:rPr>
                <a:t> heißt hier: einschalten und es funktioniert.”</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4426" y="252242"/>
            <a:ext cx="6925656" cy="10331758"/>
            <a:chOff x="0" y="0"/>
            <a:chExt cx="9234207" cy="13775678"/>
          </a:xfrm>
        </p:grpSpPr>
        <p:grpSp>
          <p:nvGrpSpPr>
            <p:cNvPr id="3" name="Group 3"/>
            <p:cNvGrpSpPr/>
            <p:nvPr/>
          </p:nvGrpSpPr>
          <p:grpSpPr>
            <a:xfrm>
              <a:off x="97643" y="179549"/>
              <a:ext cx="9044016" cy="12963068"/>
              <a:chOff x="0" y="0"/>
              <a:chExt cx="2430878" cy="3484253"/>
            </a:xfrm>
          </p:grpSpPr>
          <p:sp>
            <p:nvSpPr>
              <p:cNvPr id="4" name="Freeform 4"/>
              <p:cNvSpPr/>
              <p:nvPr/>
            </p:nvSpPr>
            <p:spPr>
              <a:xfrm>
                <a:off x="0" y="0"/>
                <a:ext cx="2430878" cy="3484253"/>
              </a:xfrm>
              <a:custGeom>
                <a:avLst/>
                <a:gdLst/>
                <a:ahLst/>
                <a:cxnLst/>
                <a:rect l="l" t="t" r="r" b="b"/>
                <a:pathLst>
                  <a:path w="2430878" h="3484253">
                    <a:moveTo>
                      <a:pt x="22827" y="0"/>
                    </a:moveTo>
                    <a:lnTo>
                      <a:pt x="2408051" y="0"/>
                    </a:lnTo>
                    <a:cubicBezTo>
                      <a:pt x="2414105" y="0"/>
                      <a:pt x="2419911" y="2405"/>
                      <a:pt x="2424192" y="6686"/>
                    </a:cubicBezTo>
                    <a:cubicBezTo>
                      <a:pt x="2428473" y="10967"/>
                      <a:pt x="2430878" y="16773"/>
                      <a:pt x="2430878" y="22827"/>
                    </a:cubicBezTo>
                    <a:lnTo>
                      <a:pt x="2430878" y="3461426"/>
                    </a:lnTo>
                    <a:cubicBezTo>
                      <a:pt x="2430878" y="3467480"/>
                      <a:pt x="2428473" y="3473286"/>
                      <a:pt x="2424192" y="3477567"/>
                    </a:cubicBezTo>
                    <a:cubicBezTo>
                      <a:pt x="2419911" y="3481848"/>
                      <a:pt x="2414105" y="3484253"/>
                      <a:pt x="2408051" y="3484253"/>
                    </a:cubicBezTo>
                    <a:lnTo>
                      <a:pt x="22827" y="3484253"/>
                    </a:lnTo>
                    <a:cubicBezTo>
                      <a:pt x="16773" y="3484253"/>
                      <a:pt x="10967" y="3481848"/>
                      <a:pt x="6686" y="3477567"/>
                    </a:cubicBezTo>
                    <a:cubicBezTo>
                      <a:pt x="2405" y="3473286"/>
                      <a:pt x="0" y="3467480"/>
                      <a:pt x="0" y="3461426"/>
                    </a:cubicBezTo>
                    <a:lnTo>
                      <a:pt x="0" y="22827"/>
                    </a:lnTo>
                    <a:cubicBezTo>
                      <a:pt x="0" y="16773"/>
                      <a:pt x="2405" y="10967"/>
                      <a:pt x="6686" y="6686"/>
                    </a:cubicBezTo>
                    <a:cubicBezTo>
                      <a:pt x="10967" y="2405"/>
                      <a:pt x="16773" y="0"/>
                      <a:pt x="22827"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30878" cy="3512828"/>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Das Login ist so etwas wie ein Eingang für den  der </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6" name="Group 6"/>
            <p:cNvGrpSpPr/>
            <p:nvPr/>
          </p:nvGrpSpPr>
          <p:grpSpPr>
            <a:xfrm>
              <a:off x="105901" y="179549"/>
              <a:ext cx="9027500" cy="2352234"/>
              <a:chOff x="0" y="0"/>
              <a:chExt cx="2426439" cy="632241"/>
            </a:xfrm>
          </p:grpSpPr>
          <p:sp>
            <p:nvSpPr>
              <p:cNvPr id="7" name="Freeform 7"/>
              <p:cNvSpPr/>
              <p:nvPr/>
            </p:nvSpPr>
            <p:spPr>
              <a:xfrm>
                <a:off x="0" y="0"/>
                <a:ext cx="2426439" cy="632241"/>
              </a:xfrm>
              <a:custGeom>
                <a:avLst/>
                <a:gdLst/>
                <a:ahLst/>
                <a:cxnLst/>
                <a:rect l="l" t="t" r="r" b="b"/>
                <a:pathLst>
                  <a:path w="2426439" h="632241">
                    <a:moveTo>
                      <a:pt x="22869" y="0"/>
                    </a:moveTo>
                    <a:lnTo>
                      <a:pt x="2403570" y="0"/>
                    </a:lnTo>
                    <a:cubicBezTo>
                      <a:pt x="2409635" y="0"/>
                      <a:pt x="2415452" y="2409"/>
                      <a:pt x="2419741" y="6698"/>
                    </a:cubicBezTo>
                    <a:cubicBezTo>
                      <a:pt x="2424030" y="10987"/>
                      <a:pt x="2426439" y="16804"/>
                      <a:pt x="2426439" y="22869"/>
                    </a:cubicBezTo>
                    <a:lnTo>
                      <a:pt x="2426439" y="609371"/>
                    </a:lnTo>
                    <a:cubicBezTo>
                      <a:pt x="2426439" y="615437"/>
                      <a:pt x="2424030" y="621254"/>
                      <a:pt x="2419741" y="625542"/>
                    </a:cubicBezTo>
                    <a:cubicBezTo>
                      <a:pt x="2415452" y="629831"/>
                      <a:pt x="2409635" y="632241"/>
                      <a:pt x="2403570" y="632241"/>
                    </a:cubicBezTo>
                    <a:lnTo>
                      <a:pt x="22869" y="632241"/>
                    </a:lnTo>
                    <a:cubicBezTo>
                      <a:pt x="16804" y="632241"/>
                      <a:pt x="10987" y="629831"/>
                      <a:pt x="6698" y="625542"/>
                    </a:cubicBezTo>
                    <a:cubicBezTo>
                      <a:pt x="2409" y="621254"/>
                      <a:pt x="0" y="615437"/>
                      <a:pt x="0" y="609371"/>
                    </a:cubicBezTo>
                    <a:lnTo>
                      <a:pt x="0" y="22869"/>
                    </a:lnTo>
                    <a:cubicBezTo>
                      <a:pt x="0" y="16804"/>
                      <a:pt x="2409" y="10987"/>
                      <a:pt x="6698" y="6698"/>
                    </a:cubicBezTo>
                    <a:cubicBezTo>
                      <a:pt x="10987" y="2409"/>
                      <a:pt x="16804" y="0"/>
                      <a:pt x="2286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26439" cy="660816"/>
              </a:xfrm>
              <a:prstGeom prst="rect">
                <a:avLst/>
              </a:prstGeom>
            </p:spPr>
            <p:txBody>
              <a:bodyPr lIns="50800" tIns="50800" rIns="50800" bIns="50800" rtlCol="0" anchor="ctr"/>
              <a:lstStyle/>
              <a:p>
                <a:pPr algn="ctr">
                  <a:lnSpc>
                    <a:spcPts val="1680"/>
                  </a:lnSpc>
                </a:pPr>
                <a:endParaRPr/>
              </a:p>
            </p:txBody>
          </p:sp>
        </p:grpSp>
        <p:grpSp>
          <p:nvGrpSpPr>
            <p:cNvPr id="9" name="Group 9"/>
            <p:cNvGrpSpPr/>
            <p:nvPr/>
          </p:nvGrpSpPr>
          <p:grpSpPr>
            <a:xfrm>
              <a:off x="111480" y="2237848"/>
              <a:ext cx="9013962" cy="579388"/>
              <a:chOff x="0" y="0"/>
              <a:chExt cx="2431620" cy="156297"/>
            </a:xfrm>
          </p:grpSpPr>
          <p:sp>
            <p:nvSpPr>
              <p:cNvPr id="10" name="Freeform 10"/>
              <p:cNvSpPr/>
              <p:nvPr/>
            </p:nvSpPr>
            <p:spPr>
              <a:xfrm>
                <a:off x="0" y="0"/>
                <a:ext cx="2431620" cy="156297"/>
              </a:xfrm>
              <a:custGeom>
                <a:avLst/>
                <a:gdLst/>
                <a:ahLst/>
                <a:cxnLst/>
                <a:rect l="l" t="t" r="r" b="b"/>
                <a:pathLst>
                  <a:path w="2431620" h="156297">
                    <a:moveTo>
                      <a:pt x="0" y="0"/>
                    </a:moveTo>
                    <a:lnTo>
                      <a:pt x="2431620" y="0"/>
                    </a:lnTo>
                    <a:lnTo>
                      <a:pt x="2431620" y="156297"/>
                    </a:lnTo>
                    <a:lnTo>
                      <a:pt x="0" y="156297"/>
                    </a:lnTo>
                    <a:close/>
                  </a:path>
                </a:pathLst>
              </a:custGeom>
              <a:solidFill>
                <a:srgbClr val="FFFFFF"/>
              </a:solidFill>
            </p:spPr>
            <p:txBody>
              <a:bodyPr/>
              <a:lstStyle/>
              <a:p>
                <a:endParaRPr lang="de-DE"/>
              </a:p>
            </p:txBody>
          </p:sp>
          <p:sp>
            <p:nvSpPr>
              <p:cNvPr id="11" name="TextBox 11"/>
              <p:cNvSpPr txBox="1"/>
              <p:nvPr/>
            </p:nvSpPr>
            <p:spPr>
              <a:xfrm>
                <a:off x="0" y="-28575"/>
                <a:ext cx="2431620" cy="184872"/>
              </a:xfrm>
              <a:prstGeom prst="rect">
                <a:avLst/>
              </a:prstGeom>
            </p:spPr>
            <p:txBody>
              <a:bodyPr lIns="50616" tIns="50616" rIns="50616" bIns="50616" rtlCol="0" anchor="ctr"/>
              <a:lstStyle/>
              <a:p>
                <a:pPr algn="ctr">
                  <a:lnSpc>
                    <a:spcPts val="1680"/>
                  </a:lnSpc>
                </a:pPr>
                <a:endParaRPr/>
              </a:p>
            </p:txBody>
          </p:sp>
        </p:grpSp>
        <p:sp>
          <p:nvSpPr>
            <p:cNvPr id="12" name="TextBox 12"/>
            <p:cNvSpPr txBox="1"/>
            <p:nvPr/>
          </p:nvSpPr>
          <p:spPr>
            <a:xfrm>
              <a:off x="538490" y="343868"/>
              <a:ext cx="6170144" cy="22955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Login mit der </a:t>
              </a:r>
            </a:p>
            <a:p>
              <a:pPr algn="l">
                <a:lnSpc>
                  <a:spcPts val="3415"/>
                </a:lnSpc>
              </a:pPr>
              <a:r>
                <a:rPr lang="en-US" sz="2799">
                  <a:solidFill>
                    <a:srgbClr val="FFFFFF"/>
                  </a:solidFill>
                  <a:latin typeface="Lexend Deca Medium"/>
                  <a:ea typeface="Lexend Deca Medium"/>
                  <a:cs typeface="Lexend Deca Medium"/>
                  <a:sym typeface="Lexend Deca"/>
                </a:rPr>
                <a:t>Bildschirm-</a:t>
              </a:r>
            </a:p>
            <a:p>
              <a:pPr algn="l">
                <a:lnSpc>
                  <a:spcPts val="3415"/>
                </a:lnSpc>
              </a:pPr>
              <a:r>
                <a:rPr lang="en-US" sz="2799">
                  <a:solidFill>
                    <a:srgbClr val="FFFFFF"/>
                  </a:solidFill>
                  <a:latin typeface="Lexend Deca Medium"/>
                  <a:ea typeface="Lexend Deca Medium"/>
                  <a:cs typeface="Lexend Deca Medium"/>
                  <a:sym typeface="Lexend Deca"/>
                </a:rPr>
                <a:t>tastatur</a:t>
              </a:r>
            </a:p>
            <a:p>
              <a:pPr algn="l">
                <a:lnSpc>
                  <a:spcPts val="3415"/>
                </a:lnSpc>
              </a:pPr>
              <a:endParaRPr lang="en-US" sz="2799">
                <a:solidFill>
                  <a:srgbClr val="FFFFFF"/>
                </a:solidFill>
                <a:latin typeface="Lexend Deca Medium"/>
                <a:ea typeface="Lexend Deca Medium"/>
                <a:cs typeface="Lexend Deca Medium"/>
                <a:sym typeface="Lexend Deca"/>
              </a:endParaRPr>
            </a:p>
          </p:txBody>
        </p:sp>
        <p:grpSp>
          <p:nvGrpSpPr>
            <p:cNvPr id="13" name="Group 13"/>
            <p:cNvGrpSpPr/>
            <p:nvPr/>
          </p:nvGrpSpPr>
          <p:grpSpPr>
            <a:xfrm>
              <a:off x="1928213" y="9944257"/>
              <a:ext cx="239295" cy="193417"/>
              <a:chOff x="0" y="0"/>
              <a:chExt cx="64318" cy="51987"/>
            </a:xfrm>
          </p:grpSpPr>
          <p:sp>
            <p:nvSpPr>
              <p:cNvPr id="14" name="Freeform 14"/>
              <p:cNvSpPr/>
              <p:nvPr/>
            </p:nvSpPr>
            <p:spPr>
              <a:xfrm>
                <a:off x="0" y="0"/>
                <a:ext cx="64318" cy="51987"/>
              </a:xfrm>
              <a:custGeom>
                <a:avLst/>
                <a:gdLst/>
                <a:ahLst/>
                <a:cxnLst/>
                <a:rect l="l" t="t" r="r" b="b"/>
                <a:pathLst>
                  <a:path w="64318" h="51987">
                    <a:moveTo>
                      <a:pt x="25994" y="0"/>
                    </a:moveTo>
                    <a:lnTo>
                      <a:pt x="38325" y="0"/>
                    </a:lnTo>
                    <a:cubicBezTo>
                      <a:pt x="52681" y="0"/>
                      <a:pt x="64318" y="11638"/>
                      <a:pt x="64318" y="25994"/>
                    </a:cubicBezTo>
                    <a:lnTo>
                      <a:pt x="64318" y="25994"/>
                    </a:lnTo>
                    <a:cubicBezTo>
                      <a:pt x="64318" y="32888"/>
                      <a:pt x="61580" y="39499"/>
                      <a:pt x="56705" y="44374"/>
                    </a:cubicBezTo>
                    <a:cubicBezTo>
                      <a:pt x="51830" y="49249"/>
                      <a:pt x="45219" y="51987"/>
                      <a:pt x="38325" y="51987"/>
                    </a:cubicBezTo>
                    <a:lnTo>
                      <a:pt x="25994" y="51987"/>
                    </a:lnTo>
                    <a:cubicBezTo>
                      <a:pt x="11638" y="51987"/>
                      <a:pt x="0" y="40350"/>
                      <a:pt x="0" y="25994"/>
                    </a:cubicBezTo>
                    <a:lnTo>
                      <a:pt x="0" y="25994"/>
                    </a:lnTo>
                    <a:cubicBezTo>
                      <a:pt x="0" y="11638"/>
                      <a:pt x="11638" y="0"/>
                      <a:pt x="25994" y="0"/>
                    </a:cubicBezTo>
                    <a:close/>
                  </a:path>
                </a:pathLst>
              </a:custGeom>
              <a:solidFill>
                <a:srgbClr val="FFFFFF"/>
              </a:solidFill>
            </p:spPr>
            <p:txBody>
              <a:bodyPr/>
              <a:lstStyle/>
              <a:p>
                <a:endParaRPr lang="de-DE"/>
              </a:p>
            </p:txBody>
          </p:sp>
          <p:sp>
            <p:nvSpPr>
              <p:cNvPr id="15" name="TextBox 15"/>
              <p:cNvSpPr txBox="1"/>
              <p:nvPr/>
            </p:nvSpPr>
            <p:spPr>
              <a:xfrm>
                <a:off x="0" y="-9525"/>
                <a:ext cx="64318" cy="61512"/>
              </a:xfrm>
              <a:prstGeom prst="rect">
                <a:avLst/>
              </a:prstGeom>
            </p:spPr>
            <p:txBody>
              <a:bodyPr lIns="50800" tIns="50800" rIns="50800" bIns="50800" rtlCol="0" anchor="ctr"/>
              <a:lstStyle/>
              <a:p>
                <a:pPr algn="ctr">
                  <a:lnSpc>
                    <a:spcPts val="1220"/>
                  </a:lnSpc>
                </a:pPr>
                <a:endParaRPr/>
              </a:p>
            </p:txBody>
          </p:sp>
        </p:grpSp>
        <p:sp>
          <p:nvSpPr>
            <p:cNvPr id="16" name="Freeform 16"/>
            <p:cNvSpPr/>
            <p:nvPr/>
          </p:nvSpPr>
          <p:spPr>
            <a:xfrm rot="-10800000">
              <a:off x="8069286" y="12348664"/>
              <a:ext cx="900291" cy="731487"/>
            </a:xfrm>
            <a:custGeom>
              <a:avLst/>
              <a:gdLst/>
              <a:ahLst/>
              <a:cxnLst/>
              <a:rect l="l" t="t" r="r" b="b"/>
              <a:pathLst>
                <a:path w="900291" h="731487">
                  <a:moveTo>
                    <a:pt x="0" y="0"/>
                  </a:moveTo>
                  <a:lnTo>
                    <a:pt x="900292" y="0"/>
                  </a:lnTo>
                  <a:lnTo>
                    <a:pt x="900292" y="731487"/>
                  </a:lnTo>
                  <a:lnTo>
                    <a:pt x="0" y="731487"/>
                  </a:lnTo>
                  <a:lnTo>
                    <a:pt x="0" y="0"/>
                  </a:lnTo>
                  <a:close/>
                </a:path>
              </a:pathLst>
            </a:custGeom>
            <a:blipFill>
              <a:blip r:embed="rId2"/>
              <a:stretch>
                <a:fillRect/>
              </a:stretch>
            </a:blipFill>
          </p:spPr>
          <p:txBody>
            <a:bodyPr/>
            <a:lstStyle/>
            <a:p>
              <a:endParaRPr lang="de-DE"/>
            </a:p>
          </p:txBody>
        </p:sp>
        <p:sp>
          <p:nvSpPr>
            <p:cNvPr id="17" name="TextBox 17"/>
            <p:cNvSpPr txBox="1"/>
            <p:nvPr/>
          </p:nvSpPr>
          <p:spPr>
            <a:xfrm>
              <a:off x="1082908" y="2503208"/>
              <a:ext cx="7666395"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Wie meldest du dich an?</a:t>
              </a:r>
            </a:p>
          </p:txBody>
        </p:sp>
        <p:sp>
          <p:nvSpPr>
            <p:cNvPr id="18" name="Freeform 18"/>
            <p:cNvSpPr/>
            <p:nvPr/>
          </p:nvSpPr>
          <p:spPr>
            <a:xfrm>
              <a:off x="461429" y="2480667"/>
              <a:ext cx="463568" cy="463568"/>
            </a:xfrm>
            <a:custGeom>
              <a:avLst/>
              <a:gdLst/>
              <a:ahLst/>
              <a:cxnLst/>
              <a:rect l="l" t="t" r="r" b="b"/>
              <a:pathLst>
                <a:path w="463568" h="463568">
                  <a:moveTo>
                    <a:pt x="0" y="0"/>
                  </a:moveTo>
                  <a:lnTo>
                    <a:pt x="463569" y="0"/>
                  </a:lnTo>
                  <a:lnTo>
                    <a:pt x="463569" y="463569"/>
                  </a:lnTo>
                  <a:lnTo>
                    <a:pt x="0" y="46356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a:p>
          </p:txBody>
        </p:sp>
        <p:sp>
          <p:nvSpPr>
            <p:cNvPr id="19" name="Freeform 19"/>
            <p:cNvSpPr/>
            <p:nvPr/>
          </p:nvSpPr>
          <p:spPr>
            <a:xfrm>
              <a:off x="430006" y="6566100"/>
              <a:ext cx="368354" cy="421194"/>
            </a:xfrm>
            <a:custGeom>
              <a:avLst/>
              <a:gdLst/>
              <a:ahLst/>
              <a:cxnLst/>
              <a:rect l="l" t="t" r="r" b="b"/>
              <a:pathLst>
                <a:path w="368354" h="421194">
                  <a:moveTo>
                    <a:pt x="0" y="0"/>
                  </a:moveTo>
                  <a:lnTo>
                    <a:pt x="368354" y="0"/>
                  </a:lnTo>
                  <a:lnTo>
                    <a:pt x="368354" y="421194"/>
                  </a:lnTo>
                  <a:lnTo>
                    <a:pt x="0" y="4211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de-DE"/>
            </a:p>
          </p:txBody>
        </p:sp>
        <p:sp>
          <p:nvSpPr>
            <p:cNvPr id="20" name="TextBox 20"/>
            <p:cNvSpPr txBox="1"/>
            <p:nvPr/>
          </p:nvSpPr>
          <p:spPr>
            <a:xfrm>
              <a:off x="950049" y="6656032"/>
              <a:ext cx="7563750" cy="3333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So geht´s</a:t>
              </a:r>
            </a:p>
          </p:txBody>
        </p:sp>
        <p:sp>
          <p:nvSpPr>
            <p:cNvPr id="21" name="Freeform 21"/>
            <p:cNvSpPr/>
            <p:nvPr/>
          </p:nvSpPr>
          <p:spPr>
            <a:xfrm rot="-10800000" flipH="1">
              <a:off x="6645749" y="0"/>
              <a:ext cx="2588458" cy="2239683"/>
            </a:xfrm>
            <a:custGeom>
              <a:avLst/>
              <a:gdLst/>
              <a:ahLst/>
              <a:cxnLst/>
              <a:rect l="l" t="t" r="r" b="b"/>
              <a:pathLst>
                <a:path w="2588458" h="2239683">
                  <a:moveTo>
                    <a:pt x="2588458" y="0"/>
                  </a:moveTo>
                  <a:lnTo>
                    <a:pt x="0" y="0"/>
                  </a:lnTo>
                  <a:lnTo>
                    <a:pt x="0" y="2239683"/>
                  </a:lnTo>
                  <a:lnTo>
                    <a:pt x="2588458" y="2239683"/>
                  </a:lnTo>
                  <a:lnTo>
                    <a:pt x="2588458" y="0"/>
                  </a:lnTo>
                  <a:close/>
                </a:path>
              </a:pathLst>
            </a:custGeom>
            <a:blipFill>
              <a:blip r:embed="rId7"/>
              <a:stretch>
                <a:fillRect/>
              </a:stretch>
            </a:blipFill>
          </p:spPr>
          <p:txBody>
            <a:bodyPr/>
            <a:lstStyle/>
            <a:p>
              <a:endParaRPr lang="de-DE"/>
            </a:p>
          </p:txBody>
        </p:sp>
        <p:sp>
          <p:nvSpPr>
            <p:cNvPr id="22" name="TextBox 22"/>
            <p:cNvSpPr txBox="1"/>
            <p:nvPr/>
          </p:nvSpPr>
          <p:spPr>
            <a:xfrm>
              <a:off x="6757099" y="152809"/>
              <a:ext cx="2477109" cy="1366308"/>
            </a:xfrm>
            <a:prstGeom prst="rect">
              <a:avLst/>
            </a:prstGeom>
          </p:spPr>
          <p:txBody>
            <a:bodyPr lIns="0" tIns="0" rIns="0" bIns="0" rtlCol="0" anchor="t">
              <a:spAutoFit/>
            </a:bodyPr>
            <a:lstStyle/>
            <a:p>
              <a:pPr algn="ctr">
                <a:lnSpc>
                  <a:spcPts val="1400"/>
                </a:lnSpc>
              </a:pPr>
              <a:r>
                <a:rPr lang="en-US" sz="1000">
                  <a:solidFill>
                    <a:srgbClr val="000000"/>
                  </a:solidFill>
                  <a:latin typeface="Poppins"/>
                  <a:ea typeface="Poppins"/>
                  <a:cs typeface="Poppins"/>
                  <a:sym typeface="Poppins"/>
                </a:rPr>
                <a:t>Das ist das Login. </a:t>
              </a:r>
            </a:p>
            <a:p>
              <a:pPr algn="ctr">
                <a:lnSpc>
                  <a:spcPts val="1400"/>
                </a:lnSpc>
              </a:pPr>
              <a:r>
                <a:rPr lang="en-US" sz="1000">
                  <a:solidFill>
                    <a:srgbClr val="000000"/>
                  </a:solidFill>
                  <a:latin typeface="Poppins"/>
                  <a:ea typeface="Poppins"/>
                  <a:cs typeface="Poppins"/>
                  <a:sym typeface="Poppins"/>
                </a:rPr>
                <a:t>Wenn du da deinen Benutzernamen und </a:t>
              </a:r>
            </a:p>
            <a:p>
              <a:pPr algn="ctr">
                <a:lnSpc>
                  <a:spcPts val="1400"/>
                </a:lnSpc>
              </a:pPr>
              <a:r>
                <a:rPr lang="en-US" sz="1000">
                  <a:solidFill>
                    <a:srgbClr val="000000"/>
                  </a:solidFill>
                  <a:latin typeface="Poppins"/>
                  <a:ea typeface="Poppins"/>
                  <a:cs typeface="Poppins"/>
                  <a:sym typeface="Poppins"/>
                </a:rPr>
                <a:t>dein Passwort eingibst, kommst du auf deinen eigenen Arbeitsplatz.</a:t>
              </a:r>
            </a:p>
          </p:txBody>
        </p:sp>
        <p:sp>
          <p:nvSpPr>
            <p:cNvPr id="23" name="Freeform 23"/>
            <p:cNvSpPr/>
            <p:nvPr/>
          </p:nvSpPr>
          <p:spPr>
            <a:xfrm>
              <a:off x="5302234" y="2035245"/>
              <a:ext cx="2452161" cy="1724472"/>
            </a:xfrm>
            <a:custGeom>
              <a:avLst/>
              <a:gdLst/>
              <a:ahLst/>
              <a:cxnLst/>
              <a:rect l="l" t="t" r="r" b="b"/>
              <a:pathLst>
                <a:path w="2452161" h="1724472">
                  <a:moveTo>
                    <a:pt x="0" y="0"/>
                  </a:moveTo>
                  <a:lnTo>
                    <a:pt x="2452161" y="0"/>
                  </a:lnTo>
                  <a:lnTo>
                    <a:pt x="2452161" y="1724472"/>
                  </a:lnTo>
                  <a:lnTo>
                    <a:pt x="0" y="1724472"/>
                  </a:lnTo>
                  <a:lnTo>
                    <a:pt x="0" y="0"/>
                  </a:lnTo>
                  <a:close/>
                </a:path>
              </a:pathLst>
            </a:custGeom>
            <a:blipFill>
              <a:blip r:embed="rId8"/>
              <a:stretch>
                <a:fillRect/>
              </a:stretch>
            </a:blipFill>
          </p:spPr>
          <p:txBody>
            <a:bodyPr/>
            <a:lstStyle/>
            <a:p>
              <a:endParaRPr lang="de-DE"/>
            </a:p>
          </p:txBody>
        </p:sp>
        <p:sp>
          <p:nvSpPr>
            <p:cNvPr id="24" name="Freeform 24"/>
            <p:cNvSpPr/>
            <p:nvPr/>
          </p:nvSpPr>
          <p:spPr>
            <a:xfrm flipH="1" flipV="1">
              <a:off x="3623430" y="91589"/>
              <a:ext cx="2585350" cy="2236994"/>
            </a:xfrm>
            <a:custGeom>
              <a:avLst/>
              <a:gdLst/>
              <a:ahLst/>
              <a:cxnLst/>
              <a:rect l="l" t="t" r="r" b="b"/>
              <a:pathLst>
                <a:path w="2585350" h="2236994">
                  <a:moveTo>
                    <a:pt x="2585350" y="2236994"/>
                  </a:moveTo>
                  <a:lnTo>
                    <a:pt x="0" y="2236994"/>
                  </a:lnTo>
                  <a:lnTo>
                    <a:pt x="0" y="0"/>
                  </a:lnTo>
                  <a:lnTo>
                    <a:pt x="2585350" y="0"/>
                  </a:lnTo>
                  <a:lnTo>
                    <a:pt x="2585350" y="2236994"/>
                  </a:lnTo>
                  <a:close/>
                </a:path>
              </a:pathLst>
            </a:custGeom>
            <a:blipFill>
              <a:blip r:embed="rId7"/>
              <a:stretch>
                <a:fillRect/>
              </a:stretch>
            </a:blipFill>
          </p:spPr>
          <p:txBody>
            <a:bodyPr/>
            <a:lstStyle/>
            <a:p>
              <a:endParaRPr lang="de-DE"/>
            </a:p>
          </p:txBody>
        </p:sp>
        <p:sp>
          <p:nvSpPr>
            <p:cNvPr id="25" name="TextBox 25"/>
            <p:cNvSpPr txBox="1"/>
            <p:nvPr/>
          </p:nvSpPr>
          <p:spPr>
            <a:xfrm>
              <a:off x="3937204" y="213007"/>
              <a:ext cx="1775897" cy="1428538"/>
            </a:xfrm>
            <a:prstGeom prst="rect">
              <a:avLst/>
            </a:prstGeom>
          </p:spPr>
          <p:txBody>
            <a:bodyPr lIns="0" tIns="0" rIns="0" bIns="0" rtlCol="0" anchor="t">
              <a:spAutoFit/>
            </a:bodyPr>
            <a:lstStyle/>
            <a:p>
              <a:pPr algn="ctr">
                <a:lnSpc>
                  <a:spcPts val="1220"/>
                </a:lnSpc>
              </a:pPr>
              <a:r>
                <a:rPr lang="en-US" sz="1000">
                  <a:solidFill>
                    <a:srgbClr val="000000"/>
                  </a:solidFill>
                  <a:latin typeface="Poppins"/>
                  <a:ea typeface="Poppins"/>
                  <a:cs typeface="Poppins"/>
                  <a:sym typeface="Poppins"/>
                </a:rPr>
                <a:t>Hey, nach dem Einschalten oder dem Öffnen einer App erscheint da ein Kasten bei mir. </a:t>
              </a:r>
            </a:p>
            <a:p>
              <a:pPr algn="ctr">
                <a:lnSpc>
                  <a:spcPts val="1220"/>
                </a:lnSpc>
                <a:spcBef>
                  <a:spcPct val="0"/>
                </a:spcBef>
              </a:pPr>
              <a:r>
                <a:rPr lang="en-US" sz="1000">
                  <a:solidFill>
                    <a:srgbClr val="000000"/>
                  </a:solidFill>
                  <a:latin typeface="Poppins"/>
                  <a:ea typeface="Poppins"/>
                  <a:cs typeface="Poppins"/>
                  <a:sym typeface="Poppins"/>
                </a:rPr>
                <a:t> Was muss ich da machen?</a:t>
              </a:r>
            </a:p>
          </p:txBody>
        </p:sp>
        <p:sp>
          <p:nvSpPr>
            <p:cNvPr id="26" name="Freeform 26"/>
            <p:cNvSpPr/>
            <p:nvPr/>
          </p:nvSpPr>
          <p:spPr>
            <a:xfrm>
              <a:off x="1042871" y="3227818"/>
              <a:ext cx="2580691" cy="1905722"/>
            </a:xfrm>
            <a:custGeom>
              <a:avLst/>
              <a:gdLst/>
              <a:ahLst/>
              <a:cxnLst/>
              <a:rect l="l" t="t" r="r" b="b"/>
              <a:pathLst>
                <a:path w="2580691" h="1905722">
                  <a:moveTo>
                    <a:pt x="0" y="0"/>
                  </a:moveTo>
                  <a:lnTo>
                    <a:pt x="2580691" y="0"/>
                  </a:lnTo>
                  <a:lnTo>
                    <a:pt x="2580691" y="1905722"/>
                  </a:lnTo>
                  <a:lnTo>
                    <a:pt x="0" y="1905722"/>
                  </a:lnTo>
                  <a:lnTo>
                    <a:pt x="0" y="0"/>
                  </a:lnTo>
                  <a:close/>
                </a:path>
              </a:pathLst>
            </a:custGeom>
            <a:blipFill>
              <a:blip r:embed="rId9"/>
              <a:stretch>
                <a:fillRect/>
              </a:stretch>
            </a:blipFill>
          </p:spPr>
          <p:txBody>
            <a:bodyPr/>
            <a:lstStyle/>
            <a:p>
              <a:endParaRPr lang="de-DE"/>
            </a:p>
          </p:txBody>
        </p:sp>
        <p:sp>
          <p:nvSpPr>
            <p:cNvPr id="27" name="Freeform 27"/>
            <p:cNvSpPr/>
            <p:nvPr/>
          </p:nvSpPr>
          <p:spPr>
            <a:xfrm rot="812653">
              <a:off x="3250761" y="3225717"/>
              <a:ext cx="1780160" cy="1759988"/>
            </a:xfrm>
            <a:custGeom>
              <a:avLst/>
              <a:gdLst/>
              <a:ahLst/>
              <a:cxnLst/>
              <a:rect l="l" t="t" r="r" b="b"/>
              <a:pathLst>
                <a:path w="1780160" h="1759988">
                  <a:moveTo>
                    <a:pt x="0" y="0"/>
                  </a:moveTo>
                  <a:lnTo>
                    <a:pt x="1780160" y="0"/>
                  </a:lnTo>
                  <a:lnTo>
                    <a:pt x="1780160" y="1759988"/>
                  </a:lnTo>
                  <a:lnTo>
                    <a:pt x="0" y="1759988"/>
                  </a:lnTo>
                  <a:lnTo>
                    <a:pt x="0" y="0"/>
                  </a:lnTo>
                  <a:close/>
                </a:path>
              </a:pathLst>
            </a:custGeom>
            <a:blipFill>
              <a:blip r:embed="rId10"/>
              <a:stretch>
                <a:fillRect l="-18244" t="-18979" r="-18130" b="-18957"/>
              </a:stretch>
            </a:blipFill>
          </p:spPr>
          <p:txBody>
            <a:bodyPr/>
            <a:lstStyle/>
            <a:p>
              <a:endParaRPr lang="de-DE"/>
            </a:p>
          </p:txBody>
        </p:sp>
        <p:sp>
          <p:nvSpPr>
            <p:cNvPr id="28" name="TextBox 28"/>
            <p:cNvSpPr txBox="1"/>
            <p:nvPr/>
          </p:nvSpPr>
          <p:spPr>
            <a:xfrm>
              <a:off x="910967" y="5346265"/>
              <a:ext cx="4762540" cy="8261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Das ist ein Login-Feld. Es erscheint, sobald du dich auf dem Tablet oder in einer App anmelden (einloggen) musst.</a:t>
              </a:r>
            </a:p>
          </p:txBody>
        </p:sp>
        <p:sp>
          <p:nvSpPr>
            <p:cNvPr id="29" name="Freeform 29"/>
            <p:cNvSpPr/>
            <p:nvPr/>
          </p:nvSpPr>
          <p:spPr>
            <a:xfrm rot="495269">
              <a:off x="6064115" y="3775185"/>
              <a:ext cx="2974998" cy="2932422"/>
            </a:xfrm>
            <a:custGeom>
              <a:avLst/>
              <a:gdLst/>
              <a:ahLst/>
              <a:cxnLst/>
              <a:rect l="l" t="t" r="r" b="b"/>
              <a:pathLst>
                <a:path w="2974998" h="2932422">
                  <a:moveTo>
                    <a:pt x="0" y="0"/>
                  </a:moveTo>
                  <a:lnTo>
                    <a:pt x="2974999" y="0"/>
                  </a:lnTo>
                  <a:lnTo>
                    <a:pt x="2974999" y="2932422"/>
                  </a:lnTo>
                  <a:lnTo>
                    <a:pt x="0" y="2932422"/>
                  </a:lnTo>
                  <a:lnTo>
                    <a:pt x="0" y="0"/>
                  </a:lnTo>
                  <a:close/>
                </a:path>
              </a:pathLst>
            </a:custGeom>
            <a:blipFill>
              <a:blip r:embed="rId11"/>
              <a:stretch>
                <a:fillRect/>
              </a:stretch>
            </a:blipFill>
          </p:spPr>
          <p:txBody>
            <a:bodyPr/>
            <a:lstStyle/>
            <a:p>
              <a:endParaRPr lang="de-DE"/>
            </a:p>
          </p:txBody>
        </p:sp>
        <p:sp>
          <p:nvSpPr>
            <p:cNvPr id="30" name="TextBox 30"/>
            <p:cNvSpPr txBox="1"/>
            <p:nvPr/>
          </p:nvSpPr>
          <p:spPr>
            <a:xfrm rot="495269">
              <a:off x="6502911" y="4279322"/>
              <a:ext cx="1784667" cy="2049699"/>
            </a:xfrm>
            <a:prstGeom prst="rect">
              <a:avLst/>
            </a:prstGeom>
          </p:spPr>
          <p:txBody>
            <a:bodyPr lIns="0" tIns="0" rIns="0" bIns="0" rtlCol="0" anchor="t">
              <a:spAutoFit/>
            </a:bodyPr>
            <a:lstStyle/>
            <a:p>
              <a:pPr algn="ctr">
                <a:lnSpc>
                  <a:spcPts val="1262"/>
                </a:lnSpc>
              </a:pPr>
              <a:r>
                <a:rPr lang="en-US" sz="901">
                  <a:solidFill>
                    <a:srgbClr val="000000"/>
                  </a:solidFill>
                  <a:latin typeface="Poppins"/>
                  <a:ea typeface="Poppins"/>
                  <a:cs typeface="Poppins"/>
                  <a:sym typeface="Poppins"/>
                </a:rPr>
                <a:t>Das </a:t>
              </a:r>
              <a:r>
                <a:rPr lang="en-US" sz="901" b="1">
                  <a:solidFill>
                    <a:srgbClr val="000000"/>
                  </a:solidFill>
                  <a:latin typeface="Poppins Bold"/>
                  <a:ea typeface="Poppins Bold"/>
                  <a:cs typeface="Poppins Bold"/>
                  <a:sym typeface="Poppins Bold"/>
                </a:rPr>
                <a:t>Login </a:t>
              </a:r>
              <a:r>
                <a:rPr lang="en-US" sz="901">
                  <a:solidFill>
                    <a:srgbClr val="000000"/>
                  </a:solidFill>
                  <a:latin typeface="Poppins"/>
                  <a:ea typeface="Poppins"/>
                  <a:cs typeface="Poppins"/>
                  <a:sym typeface="Poppins"/>
                </a:rPr>
                <a:t>ist so etwas wie eine Tür, für die man einen Schlüssel benötigt. Dein Benutzername und dein Passwort sind der Schlüssel zu deinem eigenen Bereich auf dem Tablet oder in einer App.</a:t>
              </a:r>
            </a:p>
          </p:txBody>
        </p:sp>
        <p:sp>
          <p:nvSpPr>
            <p:cNvPr id="31" name="TextBox 31"/>
            <p:cNvSpPr txBox="1"/>
            <p:nvPr/>
          </p:nvSpPr>
          <p:spPr>
            <a:xfrm>
              <a:off x="352472" y="6536641"/>
              <a:ext cx="4894263" cy="2781935"/>
            </a:xfrm>
            <a:prstGeom prst="rect">
              <a:avLst/>
            </a:prstGeom>
          </p:spPr>
          <p:txBody>
            <a:bodyPr lIns="0" tIns="0" rIns="0" bIns="0" rtlCol="0" anchor="t">
              <a:spAutoFit/>
            </a:bodyPr>
            <a:lstStyle/>
            <a:p>
              <a:pPr algn="l">
                <a:lnSpc>
                  <a:spcPts val="1680"/>
                </a:lnSpc>
              </a:pPr>
              <a:endParaRPr/>
            </a:p>
            <a:p>
              <a:pPr algn="l">
                <a:lnSpc>
                  <a:spcPts val="1680"/>
                </a:lnSpc>
              </a:pPr>
              <a:endParaRPr/>
            </a:p>
            <a:p>
              <a:pPr marL="259082" lvl="1" indent="-129541" algn="l">
                <a:lnSpc>
                  <a:spcPts val="1680"/>
                </a:lnSpc>
                <a:buAutoNum type="arabicPeriod"/>
              </a:pPr>
              <a:r>
                <a:rPr lang="en-US" sz="1200">
                  <a:solidFill>
                    <a:srgbClr val="000000"/>
                  </a:solidFill>
                  <a:latin typeface="Poppins"/>
                  <a:ea typeface="Poppins"/>
                  <a:cs typeface="Poppins"/>
                  <a:sym typeface="Poppins"/>
                </a:rPr>
                <a:t>  Tippe mit deinem Finger in den Kasten, in    </a:t>
              </a:r>
            </a:p>
            <a:p>
              <a:pPr algn="l">
                <a:lnSpc>
                  <a:spcPts val="1680"/>
                </a:lnSpc>
              </a:pPr>
              <a:r>
                <a:rPr lang="en-US" sz="1200">
                  <a:solidFill>
                    <a:srgbClr val="000000"/>
                  </a:solidFill>
                  <a:latin typeface="Poppins"/>
                  <a:ea typeface="Poppins"/>
                  <a:cs typeface="Poppins"/>
                  <a:sym typeface="Poppins"/>
                </a:rPr>
                <a:t>         dem </a:t>
              </a:r>
              <a:r>
                <a:rPr lang="en-US" sz="1200" i="1">
                  <a:solidFill>
                    <a:srgbClr val="000000"/>
                  </a:solidFill>
                  <a:latin typeface="Poppins Italics"/>
                  <a:ea typeface="Poppins Italics"/>
                  <a:cs typeface="Poppins Italics"/>
                  <a:sym typeface="Poppins Italics"/>
                </a:rPr>
                <a:t>Benutzername</a:t>
              </a:r>
              <a:r>
                <a:rPr lang="en-US" sz="1200">
                  <a:solidFill>
                    <a:srgbClr val="000000"/>
                  </a:solidFill>
                  <a:latin typeface="Poppins"/>
                  <a:ea typeface="Poppins"/>
                  <a:cs typeface="Poppins"/>
                  <a:sym typeface="Poppins"/>
                </a:rPr>
                <a:t> steht.</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    2.  Die Bildschirmtastatur “schwebt” von unten   </a:t>
              </a:r>
            </a:p>
            <a:p>
              <a:pPr algn="l">
                <a:lnSpc>
                  <a:spcPts val="1680"/>
                </a:lnSpc>
              </a:pPr>
              <a:r>
                <a:rPr lang="en-US" sz="1200">
                  <a:solidFill>
                    <a:srgbClr val="000000"/>
                  </a:solidFill>
                  <a:latin typeface="Poppins"/>
                  <a:ea typeface="Poppins"/>
                  <a:cs typeface="Poppins"/>
                  <a:sym typeface="Poppins"/>
                </a:rPr>
                <a:t>         in das Display und du siehst in dem </a:t>
              </a:r>
            </a:p>
            <a:p>
              <a:pPr algn="l">
                <a:lnSpc>
                  <a:spcPts val="1680"/>
                </a:lnSpc>
              </a:pPr>
              <a:r>
                <a:rPr lang="en-US" sz="1200">
                  <a:solidFill>
                    <a:srgbClr val="000000"/>
                  </a:solidFill>
                  <a:latin typeface="Poppins"/>
                  <a:ea typeface="Poppins"/>
                  <a:cs typeface="Poppins"/>
                  <a:sym typeface="Poppins"/>
                </a:rPr>
                <a:t>         </a:t>
              </a:r>
              <a:r>
                <a:rPr lang="en-US" sz="1200" i="1">
                  <a:solidFill>
                    <a:srgbClr val="000000"/>
                  </a:solidFill>
                  <a:latin typeface="Poppins Italics"/>
                  <a:ea typeface="Poppins Italics"/>
                  <a:cs typeface="Poppins Italics"/>
                  <a:sym typeface="Poppins Italics"/>
                </a:rPr>
                <a:t>Benutzername</a:t>
              </a:r>
              <a:r>
                <a:rPr lang="en-US" sz="1200">
                  <a:solidFill>
                    <a:srgbClr val="000000"/>
                  </a:solidFill>
                  <a:latin typeface="Poppins"/>
                  <a:ea typeface="Poppins"/>
                  <a:cs typeface="Poppins"/>
                  <a:sym typeface="Poppins"/>
                </a:rPr>
                <a:t>-Kasten einen Strich.</a:t>
              </a:r>
            </a:p>
            <a:p>
              <a:pPr algn="l">
                <a:lnSpc>
                  <a:spcPts val="1680"/>
                </a:lnSpc>
              </a:pPr>
              <a:r>
                <a:rPr lang="en-US" sz="1200">
                  <a:solidFill>
                    <a:srgbClr val="000000"/>
                  </a:solidFill>
                  <a:latin typeface="Poppins"/>
                  <a:ea typeface="Poppins"/>
                  <a:cs typeface="Poppins"/>
                  <a:sym typeface="Poppins"/>
                </a:rPr>
                <a:t>         blinken. Man nennt ihn </a:t>
              </a:r>
              <a:r>
                <a:rPr lang="en-US" sz="1200" b="1">
                  <a:solidFill>
                    <a:srgbClr val="000000"/>
                  </a:solidFill>
                  <a:latin typeface="Poppins Bold"/>
                  <a:ea typeface="Poppins Bold"/>
                  <a:cs typeface="Poppins Bold"/>
                  <a:sym typeface="Poppins Bold"/>
                </a:rPr>
                <a:t>Cursor</a:t>
              </a:r>
              <a:r>
                <a:rPr lang="en-US" sz="1200">
                  <a:solidFill>
                    <a:srgbClr val="000000"/>
                  </a:solidFill>
                  <a:latin typeface="Poppins"/>
                  <a:ea typeface="Poppins"/>
                  <a:cs typeface="Poppins"/>
                  <a:sym typeface="Poppins"/>
                </a:rPr>
                <a:t>.</a:t>
              </a:r>
            </a:p>
            <a:p>
              <a:pPr algn="l">
                <a:lnSpc>
                  <a:spcPts val="1680"/>
                </a:lnSpc>
              </a:pPr>
              <a:r>
                <a:rPr lang="en-US" sz="1200">
                  <a:solidFill>
                    <a:srgbClr val="000000"/>
                  </a:solidFill>
                  <a:latin typeface="Poppins"/>
                  <a:ea typeface="Poppins"/>
                  <a:cs typeface="Poppins"/>
                  <a:sym typeface="Poppins"/>
                </a:rPr>
                <a:t>   </a:t>
              </a:r>
            </a:p>
          </p:txBody>
        </p:sp>
        <p:sp>
          <p:nvSpPr>
            <p:cNvPr id="32" name="Freeform 32"/>
            <p:cNvSpPr/>
            <p:nvPr/>
          </p:nvSpPr>
          <p:spPr>
            <a:xfrm>
              <a:off x="0" y="13279482"/>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2"/>
              <a:stretch>
                <a:fillRect/>
              </a:stretch>
            </a:blipFill>
          </p:spPr>
          <p:txBody>
            <a:bodyPr/>
            <a:lstStyle/>
            <a:p>
              <a:endParaRPr lang="de-DE"/>
            </a:p>
          </p:txBody>
        </p:sp>
        <p:sp>
          <p:nvSpPr>
            <p:cNvPr id="33" name="TextBox 33"/>
            <p:cNvSpPr txBox="1"/>
            <p:nvPr/>
          </p:nvSpPr>
          <p:spPr>
            <a:xfrm>
              <a:off x="665057" y="13422237"/>
              <a:ext cx="5347495"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1.3 | Login mit der Bildschirmtastatur</a:t>
              </a:r>
            </a:p>
          </p:txBody>
        </p:sp>
        <p:sp>
          <p:nvSpPr>
            <p:cNvPr id="34" name="TextBox 34"/>
            <p:cNvSpPr txBox="1"/>
            <p:nvPr/>
          </p:nvSpPr>
          <p:spPr>
            <a:xfrm>
              <a:off x="5547983" y="13422237"/>
              <a:ext cx="3522188" cy="182112"/>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Lizenz: CC BY-SA 4.0 ISB (München)</a:t>
              </a:r>
            </a:p>
          </p:txBody>
        </p:sp>
        <p:sp>
          <p:nvSpPr>
            <p:cNvPr id="35" name="Freeform 35"/>
            <p:cNvSpPr/>
            <p:nvPr/>
          </p:nvSpPr>
          <p:spPr>
            <a:xfrm rot="-325058" flipH="1">
              <a:off x="4258153" y="8866570"/>
              <a:ext cx="2830708" cy="2662249"/>
            </a:xfrm>
            <a:custGeom>
              <a:avLst/>
              <a:gdLst/>
              <a:ahLst/>
              <a:cxnLst/>
              <a:rect l="l" t="t" r="r" b="b"/>
              <a:pathLst>
                <a:path w="2830708" h="2662249">
                  <a:moveTo>
                    <a:pt x="2830707" y="0"/>
                  </a:moveTo>
                  <a:lnTo>
                    <a:pt x="0" y="0"/>
                  </a:lnTo>
                  <a:lnTo>
                    <a:pt x="0" y="2662249"/>
                  </a:lnTo>
                  <a:lnTo>
                    <a:pt x="2830707" y="2662249"/>
                  </a:lnTo>
                  <a:lnTo>
                    <a:pt x="2830707" y="0"/>
                  </a:lnTo>
                  <a:close/>
                </a:path>
              </a:pathLst>
            </a:custGeom>
            <a:blipFill>
              <a:blip r:embed="rId11"/>
              <a:stretch>
                <a:fillRect t="-2402" b="-2402"/>
              </a:stretch>
            </a:blipFill>
          </p:spPr>
          <p:txBody>
            <a:bodyPr/>
            <a:lstStyle/>
            <a:p>
              <a:endParaRPr lang="de-DE"/>
            </a:p>
          </p:txBody>
        </p:sp>
        <p:sp>
          <p:nvSpPr>
            <p:cNvPr id="36" name="TextBox 36"/>
            <p:cNvSpPr txBox="1"/>
            <p:nvPr/>
          </p:nvSpPr>
          <p:spPr>
            <a:xfrm rot="-372872">
              <a:off x="4741071" y="9394356"/>
              <a:ext cx="1941999" cy="1812910"/>
            </a:xfrm>
            <a:prstGeom prst="rect">
              <a:avLst/>
            </a:prstGeom>
          </p:spPr>
          <p:txBody>
            <a:bodyPr lIns="0" tIns="0" rIns="0" bIns="0" rtlCol="0" anchor="t">
              <a:spAutoFit/>
            </a:bodyPr>
            <a:lstStyle/>
            <a:p>
              <a:pPr algn="ctr">
                <a:lnSpc>
                  <a:spcPts val="1399"/>
                </a:lnSpc>
              </a:pPr>
              <a:r>
                <a:rPr lang="en-US" sz="999">
                  <a:solidFill>
                    <a:srgbClr val="000000"/>
                  </a:solidFill>
                  <a:latin typeface="Poppins"/>
                  <a:ea typeface="Poppins"/>
                  <a:cs typeface="Poppins"/>
                  <a:sym typeface="Poppins"/>
                </a:rPr>
                <a:t>Der </a:t>
              </a:r>
              <a:r>
                <a:rPr lang="en-US" sz="999" b="1">
                  <a:solidFill>
                    <a:srgbClr val="000000"/>
                  </a:solidFill>
                  <a:latin typeface="Poppins Bold"/>
                  <a:ea typeface="Poppins Bold"/>
                  <a:cs typeface="Poppins Bold"/>
                  <a:sym typeface="Poppins Bold"/>
                </a:rPr>
                <a:t>Cursor</a:t>
              </a:r>
              <a:r>
                <a:rPr lang="en-US" sz="999">
                  <a:solidFill>
                    <a:srgbClr val="000000"/>
                  </a:solidFill>
                  <a:latin typeface="Poppins"/>
                  <a:ea typeface="Poppins"/>
                  <a:cs typeface="Poppins"/>
                  <a:sym typeface="Poppins"/>
                </a:rPr>
                <a:t> ist ein blinkender Strich, der dir anzeigt, wo du dich auf einer Seite befindest. An dieser Stelle kannst du Text mit der Tastatur eingeben. </a:t>
              </a:r>
            </a:p>
          </p:txBody>
        </p:sp>
        <p:sp>
          <p:nvSpPr>
            <p:cNvPr id="37" name="TextBox 37"/>
            <p:cNvSpPr txBox="1"/>
            <p:nvPr/>
          </p:nvSpPr>
          <p:spPr>
            <a:xfrm>
              <a:off x="614183" y="11921309"/>
              <a:ext cx="8007049" cy="82613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3.  Wenn du mit dem Finger auf den Cursor tippst und den Finger </a:t>
              </a:r>
            </a:p>
            <a:p>
              <a:pPr algn="l">
                <a:lnSpc>
                  <a:spcPts val="1680"/>
                </a:lnSpc>
              </a:pPr>
              <a:r>
                <a:rPr lang="en-US" sz="1200">
                  <a:solidFill>
                    <a:srgbClr val="000000"/>
                  </a:solidFill>
                  <a:latin typeface="Poppins"/>
                  <a:ea typeface="Poppins"/>
                  <a:cs typeface="Poppins"/>
                  <a:sym typeface="Poppins"/>
                </a:rPr>
                <a:t>     liegenlässt, kannst du den Cursor an eine andere Stelle ziehen </a:t>
              </a:r>
            </a:p>
            <a:p>
              <a:pPr algn="l">
                <a:lnSpc>
                  <a:spcPts val="1680"/>
                </a:lnSpc>
              </a:pPr>
              <a:r>
                <a:rPr lang="en-US" sz="1200">
                  <a:solidFill>
                    <a:srgbClr val="000000"/>
                  </a:solidFill>
                  <a:latin typeface="Poppins"/>
                  <a:ea typeface="Poppins"/>
                  <a:cs typeface="Poppins"/>
                  <a:sym typeface="Poppins"/>
                </a:rPr>
                <a:t>     und dort weiterschreiben.</a:t>
              </a:r>
            </a:p>
          </p:txBody>
        </p:sp>
        <p:sp>
          <p:nvSpPr>
            <p:cNvPr id="38" name="Freeform 38"/>
            <p:cNvSpPr/>
            <p:nvPr/>
          </p:nvSpPr>
          <p:spPr>
            <a:xfrm>
              <a:off x="6012552" y="6841732"/>
              <a:ext cx="2743756" cy="2026138"/>
            </a:xfrm>
            <a:custGeom>
              <a:avLst/>
              <a:gdLst/>
              <a:ahLst/>
              <a:cxnLst/>
              <a:rect l="l" t="t" r="r" b="b"/>
              <a:pathLst>
                <a:path w="2743756" h="2026138">
                  <a:moveTo>
                    <a:pt x="0" y="0"/>
                  </a:moveTo>
                  <a:lnTo>
                    <a:pt x="2743756" y="0"/>
                  </a:lnTo>
                  <a:lnTo>
                    <a:pt x="2743756" y="2026138"/>
                  </a:lnTo>
                  <a:lnTo>
                    <a:pt x="0" y="2026138"/>
                  </a:lnTo>
                  <a:lnTo>
                    <a:pt x="0" y="0"/>
                  </a:lnTo>
                  <a:close/>
                </a:path>
              </a:pathLst>
            </a:custGeom>
            <a:blipFill>
              <a:blip r:embed="rId13"/>
              <a:stretch>
                <a:fillRect/>
              </a:stretch>
            </a:blipFill>
          </p:spPr>
          <p:txBody>
            <a:bodyPr/>
            <a:lstStyle/>
            <a:p>
              <a:endParaRPr lang="de-DE"/>
            </a:p>
          </p:txBody>
        </p:sp>
        <p:sp>
          <p:nvSpPr>
            <p:cNvPr id="39" name="Freeform 39"/>
            <p:cNvSpPr/>
            <p:nvPr/>
          </p:nvSpPr>
          <p:spPr>
            <a:xfrm>
              <a:off x="8056003" y="7578636"/>
              <a:ext cx="509280" cy="1064527"/>
            </a:xfrm>
            <a:custGeom>
              <a:avLst/>
              <a:gdLst/>
              <a:ahLst/>
              <a:cxnLst/>
              <a:rect l="l" t="t" r="r" b="b"/>
              <a:pathLst>
                <a:path w="509280" h="1064527">
                  <a:moveTo>
                    <a:pt x="0" y="0"/>
                  </a:moveTo>
                  <a:lnTo>
                    <a:pt x="509279" y="0"/>
                  </a:lnTo>
                  <a:lnTo>
                    <a:pt x="509279" y="1064527"/>
                  </a:lnTo>
                  <a:lnTo>
                    <a:pt x="0" y="1064527"/>
                  </a:lnTo>
                  <a:lnTo>
                    <a:pt x="0" y="0"/>
                  </a:lnTo>
                  <a:close/>
                </a:path>
              </a:pathLst>
            </a:custGeom>
            <a:blipFill>
              <a:blip r:embed="rId14"/>
              <a:stretch>
                <a:fillRect l="-109025"/>
              </a:stretch>
            </a:blipFill>
          </p:spPr>
          <p:txBody>
            <a:bodyPr/>
            <a:lstStyle/>
            <a:p>
              <a:endParaRPr lang="de-DE"/>
            </a:p>
          </p:txBody>
        </p:sp>
        <p:sp>
          <p:nvSpPr>
            <p:cNvPr id="40" name="Freeform 40"/>
            <p:cNvSpPr/>
            <p:nvPr/>
          </p:nvSpPr>
          <p:spPr>
            <a:xfrm>
              <a:off x="6094521" y="7578636"/>
              <a:ext cx="540993" cy="1064527"/>
            </a:xfrm>
            <a:custGeom>
              <a:avLst/>
              <a:gdLst/>
              <a:ahLst/>
              <a:cxnLst/>
              <a:rect l="l" t="t" r="r" b="b"/>
              <a:pathLst>
                <a:path w="540993" h="1064527">
                  <a:moveTo>
                    <a:pt x="0" y="0"/>
                  </a:moveTo>
                  <a:lnTo>
                    <a:pt x="540993" y="0"/>
                  </a:lnTo>
                  <a:lnTo>
                    <a:pt x="540993" y="1064527"/>
                  </a:lnTo>
                  <a:lnTo>
                    <a:pt x="0" y="1064527"/>
                  </a:lnTo>
                  <a:lnTo>
                    <a:pt x="0" y="0"/>
                  </a:lnTo>
                  <a:close/>
                </a:path>
              </a:pathLst>
            </a:custGeom>
            <a:blipFill>
              <a:blip r:embed="rId14"/>
              <a:stretch>
                <a:fillRect r="-96772"/>
              </a:stretch>
            </a:blipFill>
          </p:spPr>
          <p:txBody>
            <a:bodyPr/>
            <a:lstStyle/>
            <a:p>
              <a:endParaRPr lang="de-DE"/>
            </a:p>
          </p:txBody>
        </p:sp>
        <p:sp>
          <p:nvSpPr>
            <p:cNvPr id="41" name="Freeform 41"/>
            <p:cNvSpPr/>
            <p:nvPr/>
          </p:nvSpPr>
          <p:spPr>
            <a:xfrm>
              <a:off x="430006" y="3227818"/>
              <a:ext cx="526414" cy="467924"/>
            </a:xfrm>
            <a:custGeom>
              <a:avLst/>
              <a:gdLst/>
              <a:ahLst/>
              <a:cxnLst/>
              <a:rect l="l" t="t" r="r" b="b"/>
              <a:pathLst>
                <a:path w="526414" h="467924">
                  <a:moveTo>
                    <a:pt x="0" y="0"/>
                  </a:moveTo>
                  <a:lnTo>
                    <a:pt x="526415" y="0"/>
                  </a:lnTo>
                  <a:lnTo>
                    <a:pt x="526415" y="467924"/>
                  </a:lnTo>
                  <a:lnTo>
                    <a:pt x="0" y="46792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de-DE"/>
            </a:p>
          </p:txBody>
        </p:sp>
        <p:sp>
          <p:nvSpPr>
            <p:cNvPr id="42" name="Freeform 42"/>
            <p:cNvSpPr/>
            <p:nvPr/>
          </p:nvSpPr>
          <p:spPr>
            <a:xfrm>
              <a:off x="1126920" y="9318575"/>
              <a:ext cx="2412594" cy="1981203"/>
            </a:xfrm>
            <a:custGeom>
              <a:avLst/>
              <a:gdLst/>
              <a:ahLst/>
              <a:cxnLst/>
              <a:rect l="l" t="t" r="r" b="b"/>
              <a:pathLst>
                <a:path w="2412594" h="1981203">
                  <a:moveTo>
                    <a:pt x="0" y="0"/>
                  </a:moveTo>
                  <a:lnTo>
                    <a:pt x="2412594" y="0"/>
                  </a:lnTo>
                  <a:lnTo>
                    <a:pt x="2412594" y="1981203"/>
                  </a:lnTo>
                  <a:lnTo>
                    <a:pt x="0" y="1981203"/>
                  </a:lnTo>
                  <a:lnTo>
                    <a:pt x="0" y="0"/>
                  </a:lnTo>
                  <a:close/>
                </a:path>
              </a:pathLst>
            </a:custGeom>
            <a:blipFill>
              <a:blip r:embed="rId17"/>
              <a:stretch>
                <a:fillRect l="-3789" t="-19362" r="-4203" b="-12144"/>
              </a:stretch>
            </a:blipFill>
            <a:ln w="9525" cap="sq">
              <a:solidFill>
                <a:srgbClr val="000000"/>
              </a:solidFill>
              <a:prstDash val="solid"/>
              <a:miter/>
            </a:ln>
          </p:spPr>
          <p:txBody>
            <a:bodyPr/>
            <a:lstStyle/>
            <a:p>
              <a:endParaRPr lang="de-DE"/>
            </a:p>
          </p:txBody>
        </p:sp>
        <p:sp>
          <p:nvSpPr>
            <p:cNvPr id="43" name="AutoShape 43"/>
            <p:cNvSpPr/>
            <p:nvPr/>
          </p:nvSpPr>
          <p:spPr>
            <a:xfrm flipH="1">
              <a:off x="1824434" y="9983711"/>
              <a:ext cx="0" cy="196481"/>
            </a:xfrm>
            <a:prstGeom prst="line">
              <a:avLst/>
            </a:prstGeom>
            <a:ln w="38100" cap="rnd">
              <a:solidFill>
                <a:srgbClr val="F50000"/>
              </a:solidFill>
              <a:prstDash val="solid"/>
              <a:headEnd type="none" w="sm" len="sm"/>
              <a:tailEnd type="none" w="sm" len="sm"/>
            </a:ln>
          </p:spPr>
          <p:txBody>
            <a:bodyPr/>
            <a:lstStyle/>
            <a:p>
              <a:endParaRPr lang="de-DE"/>
            </a:p>
          </p:txBody>
        </p:sp>
        <p:sp>
          <p:nvSpPr>
            <p:cNvPr id="44" name="AutoShape 44"/>
            <p:cNvSpPr/>
            <p:nvPr/>
          </p:nvSpPr>
          <p:spPr>
            <a:xfrm>
              <a:off x="1544850" y="9574158"/>
              <a:ext cx="258901" cy="334460"/>
            </a:xfrm>
            <a:prstGeom prst="line">
              <a:avLst/>
            </a:prstGeom>
            <a:ln w="50800" cap="flat">
              <a:solidFill>
                <a:srgbClr val="F50000"/>
              </a:solidFill>
              <a:prstDash val="solid"/>
              <a:headEnd type="none" w="sm" len="sm"/>
              <a:tailEnd type="triangle" w="lg" len="med"/>
            </a:ln>
          </p:spPr>
          <p:txBody>
            <a:bodyPr/>
            <a:lstStyle/>
            <a:p>
              <a:endParaRPr lang="de-DE"/>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81465" y="386904"/>
            <a:ext cx="6783012" cy="9710083"/>
            <a:chOff x="0" y="0"/>
            <a:chExt cx="2430878" cy="3479874"/>
          </a:xfrm>
        </p:grpSpPr>
        <p:sp>
          <p:nvSpPr>
            <p:cNvPr id="3" name="Freeform 3"/>
            <p:cNvSpPr/>
            <p:nvPr/>
          </p:nvSpPr>
          <p:spPr>
            <a:xfrm>
              <a:off x="0" y="0"/>
              <a:ext cx="2430878" cy="3479874"/>
            </a:xfrm>
            <a:custGeom>
              <a:avLst/>
              <a:gdLst/>
              <a:ahLst/>
              <a:cxnLst/>
              <a:rect l="l" t="t" r="r" b="b"/>
              <a:pathLst>
                <a:path w="2430878" h="3479874">
                  <a:moveTo>
                    <a:pt x="22827" y="0"/>
                  </a:moveTo>
                  <a:lnTo>
                    <a:pt x="2408051" y="0"/>
                  </a:lnTo>
                  <a:cubicBezTo>
                    <a:pt x="2414105" y="0"/>
                    <a:pt x="2419911" y="2405"/>
                    <a:pt x="2424192" y="6686"/>
                  </a:cubicBezTo>
                  <a:cubicBezTo>
                    <a:pt x="2428473" y="10967"/>
                    <a:pt x="2430878" y="16773"/>
                    <a:pt x="2430878" y="22827"/>
                  </a:cubicBezTo>
                  <a:lnTo>
                    <a:pt x="2430878" y="3457047"/>
                  </a:lnTo>
                  <a:cubicBezTo>
                    <a:pt x="2430878" y="3463101"/>
                    <a:pt x="2428473" y="3468908"/>
                    <a:pt x="2424192" y="3473188"/>
                  </a:cubicBezTo>
                  <a:cubicBezTo>
                    <a:pt x="2419911" y="3477470"/>
                    <a:pt x="2414105" y="3479874"/>
                    <a:pt x="2408051" y="3479874"/>
                  </a:cubicBezTo>
                  <a:lnTo>
                    <a:pt x="22827" y="3479874"/>
                  </a:lnTo>
                  <a:cubicBezTo>
                    <a:pt x="16773" y="3479874"/>
                    <a:pt x="10967" y="3477470"/>
                    <a:pt x="6686" y="3473188"/>
                  </a:cubicBezTo>
                  <a:cubicBezTo>
                    <a:pt x="2405" y="3468908"/>
                    <a:pt x="0" y="3463101"/>
                    <a:pt x="0" y="3457047"/>
                  </a:cubicBezTo>
                  <a:lnTo>
                    <a:pt x="0" y="22827"/>
                  </a:lnTo>
                  <a:cubicBezTo>
                    <a:pt x="0" y="16773"/>
                    <a:pt x="2405" y="10967"/>
                    <a:pt x="6686" y="6686"/>
                  </a:cubicBezTo>
                  <a:cubicBezTo>
                    <a:pt x="10967" y="2405"/>
                    <a:pt x="16773" y="0"/>
                    <a:pt x="22827"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30878" cy="3508449"/>
            </a:xfrm>
            <a:prstGeom prst="rect">
              <a:avLst/>
            </a:prstGeom>
          </p:spPr>
          <p:txBody>
            <a:bodyPr lIns="50800" tIns="50800" rIns="50800" bIns="50800" rtlCol="0" anchor="ctr"/>
            <a:lstStyle/>
            <a:p>
              <a:pPr algn="ctr">
                <a:lnSpc>
                  <a:spcPts val="1679"/>
                </a:lnSpc>
              </a:pPr>
              <a:endParaRPr/>
            </a:p>
            <a:p>
              <a:pPr algn="ctr">
                <a:lnSpc>
                  <a:spcPts val="1679"/>
                </a:lnSpc>
              </a:pPr>
              <a:endParaRPr/>
            </a:p>
            <a:p>
              <a:pPr algn="ctr">
                <a:lnSpc>
                  <a:spcPts val="1679"/>
                </a:lnSpc>
              </a:pPr>
              <a:endParaRPr/>
            </a:p>
            <a:p>
              <a:pPr algn="ctr">
                <a:lnSpc>
                  <a:spcPts val="1679"/>
                </a:lnSpc>
              </a:pPr>
              <a:endParaRPr/>
            </a:p>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5" name="Group 5"/>
          <p:cNvGrpSpPr/>
          <p:nvPr/>
        </p:nvGrpSpPr>
        <p:grpSpPr>
          <a:xfrm>
            <a:off x="505233" y="386904"/>
            <a:ext cx="6740723" cy="2165323"/>
            <a:chOff x="0" y="0"/>
            <a:chExt cx="2415723" cy="776003"/>
          </a:xfrm>
        </p:grpSpPr>
        <p:sp>
          <p:nvSpPr>
            <p:cNvPr id="6" name="Freeform 6"/>
            <p:cNvSpPr/>
            <p:nvPr/>
          </p:nvSpPr>
          <p:spPr>
            <a:xfrm>
              <a:off x="0" y="0"/>
              <a:ext cx="2415723" cy="776003"/>
            </a:xfrm>
            <a:custGeom>
              <a:avLst/>
              <a:gdLst/>
              <a:ahLst/>
              <a:cxnLst/>
              <a:rect l="l" t="t" r="r" b="b"/>
              <a:pathLst>
                <a:path w="2415723" h="776003">
                  <a:moveTo>
                    <a:pt x="22971" y="0"/>
                  </a:moveTo>
                  <a:lnTo>
                    <a:pt x="2392752" y="0"/>
                  </a:lnTo>
                  <a:cubicBezTo>
                    <a:pt x="2398844" y="0"/>
                    <a:pt x="2404687" y="2420"/>
                    <a:pt x="2408995" y="6728"/>
                  </a:cubicBezTo>
                  <a:cubicBezTo>
                    <a:pt x="2413303" y="11036"/>
                    <a:pt x="2415723" y="16878"/>
                    <a:pt x="2415723" y="22971"/>
                  </a:cubicBezTo>
                  <a:lnTo>
                    <a:pt x="2415723" y="753032"/>
                  </a:lnTo>
                  <a:cubicBezTo>
                    <a:pt x="2415723" y="765719"/>
                    <a:pt x="2405439" y="776003"/>
                    <a:pt x="2392752" y="776003"/>
                  </a:cubicBezTo>
                  <a:lnTo>
                    <a:pt x="22971" y="776003"/>
                  </a:lnTo>
                  <a:cubicBezTo>
                    <a:pt x="10284" y="776003"/>
                    <a:pt x="0" y="765719"/>
                    <a:pt x="0" y="753032"/>
                  </a:cubicBezTo>
                  <a:lnTo>
                    <a:pt x="0" y="22971"/>
                  </a:lnTo>
                  <a:cubicBezTo>
                    <a:pt x="0" y="10284"/>
                    <a:pt x="10284" y="0"/>
                    <a:pt x="22971"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15723" cy="804578"/>
            </a:xfrm>
            <a:prstGeom prst="rect">
              <a:avLst/>
            </a:prstGeom>
          </p:spPr>
          <p:txBody>
            <a:bodyPr lIns="50800" tIns="50800" rIns="50800" bIns="50800" rtlCol="0" anchor="ctr"/>
            <a:lstStyle/>
            <a:p>
              <a:pPr algn="ctr">
                <a:lnSpc>
                  <a:spcPts val="1680"/>
                </a:lnSpc>
              </a:pPr>
              <a:endParaRPr/>
            </a:p>
          </p:txBody>
        </p:sp>
      </p:grpSp>
      <p:grpSp>
        <p:nvGrpSpPr>
          <p:cNvPr id="8" name="Group 8"/>
          <p:cNvGrpSpPr/>
          <p:nvPr/>
        </p:nvGrpSpPr>
        <p:grpSpPr>
          <a:xfrm>
            <a:off x="505233" y="1913421"/>
            <a:ext cx="6740723" cy="962656"/>
            <a:chOff x="0" y="0"/>
            <a:chExt cx="2424516" cy="346250"/>
          </a:xfrm>
        </p:grpSpPr>
        <p:sp>
          <p:nvSpPr>
            <p:cNvPr id="9" name="Freeform 9"/>
            <p:cNvSpPr/>
            <p:nvPr/>
          </p:nvSpPr>
          <p:spPr>
            <a:xfrm>
              <a:off x="0" y="0"/>
              <a:ext cx="2424516" cy="346250"/>
            </a:xfrm>
            <a:custGeom>
              <a:avLst/>
              <a:gdLst/>
              <a:ahLst/>
              <a:cxnLst/>
              <a:rect l="l" t="t" r="r" b="b"/>
              <a:pathLst>
                <a:path w="2424516" h="346250">
                  <a:moveTo>
                    <a:pt x="0" y="0"/>
                  </a:moveTo>
                  <a:lnTo>
                    <a:pt x="2424516" y="0"/>
                  </a:lnTo>
                  <a:lnTo>
                    <a:pt x="2424516" y="346250"/>
                  </a:lnTo>
                  <a:lnTo>
                    <a:pt x="0" y="346250"/>
                  </a:lnTo>
                  <a:close/>
                </a:path>
              </a:pathLst>
            </a:custGeom>
            <a:solidFill>
              <a:srgbClr val="FFFFFF"/>
            </a:solidFill>
          </p:spPr>
          <p:txBody>
            <a:bodyPr/>
            <a:lstStyle/>
            <a:p>
              <a:endParaRPr lang="de-DE"/>
            </a:p>
          </p:txBody>
        </p:sp>
        <p:sp>
          <p:nvSpPr>
            <p:cNvPr id="10" name="TextBox 10"/>
            <p:cNvSpPr txBox="1"/>
            <p:nvPr/>
          </p:nvSpPr>
          <p:spPr>
            <a:xfrm>
              <a:off x="0" y="-28575"/>
              <a:ext cx="2424516" cy="374825"/>
            </a:xfrm>
            <a:prstGeom prst="rect">
              <a:avLst/>
            </a:prstGeom>
          </p:spPr>
          <p:txBody>
            <a:bodyPr lIns="50616" tIns="50616" rIns="50616" bIns="50616" rtlCol="0" anchor="ctr"/>
            <a:lstStyle/>
            <a:p>
              <a:pPr algn="ctr">
                <a:lnSpc>
                  <a:spcPts val="1680"/>
                </a:lnSpc>
              </a:pPr>
              <a:endParaRPr/>
            </a:p>
          </p:txBody>
        </p:sp>
      </p:grpSp>
      <p:sp>
        <p:nvSpPr>
          <p:cNvPr id="11" name="Freeform 11"/>
          <p:cNvSpPr/>
          <p:nvPr/>
        </p:nvSpPr>
        <p:spPr>
          <a:xfrm>
            <a:off x="746691" y="2541258"/>
            <a:ext cx="334819" cy="334819"/>
          </a:xfrm>
          <a:custGeom>
            <a:avLst/>
            <a:gdLst/>
            <a:ahLst/>
            <a:cxnLst/>
            <a:rect l="l" t="t" r="r" b="b"/>
            <a:pathLst>
              <a:path w="334819" h="334819">
                <a:moveTo>
                  <a:pt x="0" y="0"/>
                </a:moveTo>
                <a:lnTo>
                  <a:pt x="334819" y="0"/>
                </a:lnTo>
                <a:lnTo>
                  <a:pt x="334819" y="334819"/>
                </a:lnTo>
                <a:lnTo>
                  <a:pt x="0" y="33481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de-DE"/>
          </a:p>
        </p:txBody>
      </p:sp>
      <p:sp>
        <p:nvSpPr>
          <p:cNvPr id="12" name="TextBox 12"/>
          <p:cNvSpPr txBox="1"/>
          <p:nvPr/>
        </p:nvSpPr>
        <p:spPr>
          <a:xfrm>
            <a:off x="1245752" y="2596273"/>
            <a:ext cx="3382886" cy="224790"/>
          </a:xfrm>
          <a:prstGeom prst="rect">
            <a:avLst/>
          </a:prstGeom>
        </p:spPr>
        <p:txBody>
          <a:bodyPr lIns="0" tIns="0" rIns="0" bIns="0" rtlCol="0" anchor="t">
            <a:spAutoFit/>
          </a:bodyPr>
          <a:lstStyle/>
          <a:p>
            <a:pPr algn="l">
              <a:lnSpc>
                <a:spcPts val="1830"/>
              </a:lnSpc>
              <a:spcBef>
                <a:spcPct val="0"/>
              </a:spcBef>
            </a:pPr>
            <a:r>
              <a:rPr lang="en-US" sz="1500">
                <a:solidFill>
                  <a:srgbClr val="000000"/>
                </a:solidFill>
                <a:latin typeface="Lexend Deca Medium"/>
                <a:ea typeface="Lexend Deca Medium"/>
                <a:cs typeface="Lexend Deca Medium"/>
                <a:sym typeface="Lexend Deca"/>
              </a:rPr>
              <a:t>Jetzt bist du dran</a:t>
            </a:r>
          </a:p>
        </p:txBody>
      </p:sp>
      <p:sp>
        <p:nvSpPr>
          <p:cNvPr id="13" name="TextBox 13"/>
          <p:cNvSpPr txBox="1"/>
          <p:nvPr/>
        </p:nvSpPr>
        <p:spPr>
          <a:xfrm>
            <a:off x="1226183" y="2078036"/>
            <a:ext cx="5749796" cy="257174"/>
          </a:xfrm>
          <a:prstGeom prst="rect">
            <a:avLst/>
          </a:prstGeom>
        </p:spPr>
        <p:txBody>
          <a:bodyPr lIns="0" tIns="0" rIns="0" bIns="0" rtlCol="0" anchor="t">
            <a:spAutoFit/>
          </a:bodyPr>
          <a:lstStyle/>
          <a:p>
            <a:pPr algn="l">
              <a:lnSpc>
                <a:spcPts val="2100"/>
              </a:lnSpc>
              <a:spcBef>
                <a:spcPct val="0"/>
              </a:spcBef>
            </a:pPr>
            <a:r>
              <a:rPr lang="en-US" sz="1500">
                <a:solidFill>
                  <a:srgbClr val="000000"/>
                </a:solidFill>
                <a:latin typeface="Lexend Deca Medium"/>
                <a:ea typeface="Lexend Deca Medium"/>
                <a:cs typeface="Lexend Deca Medium"/>
                <a:sym typeface="Lexend Deca"/>
              </a:rPr>
              <a:t>Wie kannst du auf dem Tablet etwas schreiben?</a:t>
            </a:r>
          </a:p>
        </p:txBody>
      </p:sp>
      <p:sp>
        <p:nvSpPr>
          <p:cNvPr id="14" name="Freeform 14"/>
          <p:cNvSpPr/>
          <p:nvPr/>
        </p:nvSpPr>
        <p:spPr>
          <a:xfrm>
            <a:off x="756000" y="2047073"/>
            <a:ext cx="347676" cy="347676"/>
          </a:xfrm>
          <a:custGeom>
            <a:avLst/>
            <a:gdLst/>
            <a:ahLst/>
            <a:cxnLst/>
            <a:rect l="l" t="t" r="r" b="b"/>
            <a:pathLst>
              <a:path w="347676" h="347676">
                <a:moveTo>
                  <a:pt x="0" y="0"/>
                </a:moveTo>
                <a:lnTo>
                  <a:pt x="347676" y="0"/>
                </a:lnTo>
                <a:lnTo>
                  <a:pt x="347676" y="347676"/>
                </a:lnTo>
                <a:lnTo>
                  <a:pt x="0" y="3476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sp>
        <p:nvSpPr>
          <p:cNvPr id="15" name="Freeform 15"/>
          <p:cNvSpPr/>
          <p:nvPr/>
        </p:nvSpPr>
        <p:spPr>
          <a:xfrm>
            <a:off x="800322" y="3114941"/>
            <a:ext cx="1882942" cy="1546257"/>
          </a:xfrm>
          <a:custGeom>
            <a:avLst/>
            <a:gdLst/>
            <a:ahLst/>
            <a:cxnLst/>
            <a:rect l="l" t="t" r="r" b="b"/>
            <a:pathLst>
              <a:path w="1882942" h="1546257">
                <a:moveTo>
                  <a:pt x="0" y="0"/>
                </a:moveTo>
                <a:lnTo>
                  <a:pt x="1882942" y="0"/>
                </a:lnTo>
                <a:lnTo>
                  <a:pt x="1882942" y="1546258"/>
                </a:lnTo>
                <a:lnTo>
                  <a:pt x="0" y="1546258"/>
                </a:lnTo>
                <a:lnTo>
                  <a:pt x="0" y="0"/>
                </a:lnTo>
                <a:close/>
              </a:path>
            </a:pathLst>
          </a:custGeom>
          <a:blipFill>
            <a:blip r:embed="rId6"/>
            <a:stretch>
              <a:fillRect l="-3789" t="-19362" r="-4203" b="-12144"/>
            </a:stretch>
          </a:blipFill>
          <a:ln w="9525" cap="rnd">
            <a:solidFill>
              <a:srgbClr val="000000"/>
            </a:solidFill>
            <a:prstDash val="solid"/>
            <a:round/>
          </a:ln>
        </p:spPr>
        <p:txBody>
          <a:bodyPr/>
          <a:lstStyle/>
          <a:p>
            <a:endParaRPr lang="de-DE"/>
          </a:p>
        </p:txBody>
      </p:sp>
      <p:sp>
        <p:nvSpPr>
          <p:cNvPr id="16" name="Freeform 16"/>
          <p:cNvSpPr/>
          <p:nvPr/>
        </p:nvSpPr>
        <p:spPr>
          <a:xfrm rot="8231265">
            <a:off x="1086194" y="3379619"/>
            <a:ext cx="218192" cy="290922"/>
          </a:xfrm>
          <a:custGeom>
            <a:avLst/>
            <a:gdLst/>
            <a:ahLst/>
            <a:cxnLst/>
            <a:rect l="l" t="t" r="r" b="b"/>
            <a:pathLst>
              <a:path w="218192" h="290922">
                <a:moveTo>
                  <a:pt x="0" y="0"/>
                </a:moveTo>
                <a:lnTo>
                  <a:pt x="218192" y="0"/>
                </a:lnTo>
                <a:lnTo>
                  <a:pt x="218192" y="290923"/>
                </a:lnTo>
                <a:lnTo>
                  <a:pt x="0" y="29092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17" name="AutoShape 17"/>
          <p:cNvSpPr/>
          <p:nvPr/>
        </p:nvSpPr>
        <p:spPr>
          <a:xfrm flipH="1">
            <a:off x="1344706" y="3634056"/>
            <a:ext cx="0" cy="153347"/>
          </a:xfrm>
          <a:prstGeom prst="line">
            <a:avLst/>
          </a:prstGeom>
          <a:ln w="28575" cap="rnd">
            <a:solidFill>
              <a:srgbClr val="F50000"/>
            </a:solidFill>
            <a:prstDash val="solid"/>
            <a:headEnd type="none" w="sm" len="sm"/>
            <a:tailEnd type="none" w="sm" len="sm"/>
          </a:ln>
        </p:spPr>
        <p:txBody>
          <a:bodyPr/>
          <a:lstStyle/>
          <a:p>
            <a:endParaRPr lang="de-DE"/>
          </a:p>
        </p:txBody>
      </p:sp>
      <p:sp>
        <p:nvSpPr>
          <p:cNvPr id="18" name="TextBox 18"/>
          <p:cNvSpPr txBox="1"/>
          <p:nvPr/>
        </p:nvSpPr>
        <p:spPr>
          <a:xfrm>
            <a:off x="2687664" y="3049999"/>
            <a:ext cx="4448923" cy="1674591"/>
          </a:xfrm>
          <a:prstGeom prst="rect">
            <a:avLst/>
          </a:prstGeom>
        </p:spPr>
        <p:txBody>
          <a:bodyPr lIns="0" tIns="0" rIns="0" bIns="0" rtlCol="0" anchor="t">
            <a:spAutoFit/>
          </a:bodyPr>
          <a:lstStyle/>
          <a:p>
            <a:pPr marL="258267" lvl="1" indent="-129134" algn="l">
              <a:lnSpc>
                <a:spcPts val="1674"/>
              </a:lnSpc>
              <a:buAutoNum type="arabicPeriod"/>
            </a:pPr>
            <a:r>
              <a:rPr lang="en-US" sz="1196">
                <a:solidFill>
                  <a:srgbClr val="000000"/>
                </a:solidFill>
                <a:latin typeface="Poppins"/>
                <a:ea typeface="Poppins"/>
                <a:cs typeface="Poppins"/>
                <a:sym typeface="Poppins"/>
              </a:rPr>
              <a:t> Schreibe im Benutzername-Kasten, beim blinkenden Cursor zur Übung deinen Namen oder den eines anderen Kindes. Möchtest du Großbuchstaben schreiben, tippe zuerst die Umschalt-Taste       an, dann wird der nächste Buchstabe automatisch groß.</a:t>
            </a:r>
          </a:p>
          <a:p>
            <a:pPr algn="l">
              <a:lnSpc>
                <a:spcPts val="1674"/>
              </a:lnSpc>
            </a:pPr>
            <a:endParaRPr lang="en-US" sz="1196">
              <a:solidFill>
                <a:srgbClr val="000000"/>
              </a:solidFill>
              <a:latin typeface="Poppins"/>
              <a:ea typeface="Poppins"/>
              <a:cs typeface="Poppins"/>
              <a:sym typeface="Poppins"/>
            </a:endParaRPr>
          </a:p>
          <a:p>
            <a:pPr algn="l">
              <a:lnSpc>
                <a:spcPts val="1674"/>
              </a:lnSpc>
            </a:pPr>
            <a:r>
              <a:rPr lang="en-US" sz="1196">
                <a:solidFill>
                  <a:srgbClr val="000000"/>
                </a:solidFill>
                <a:latin typeface="Poppins"/>
                <a:ea typeface="Poppins"/>
                <a:cs typeface="Poppins"/>
                <a:sym typeface="Poppins"/>
              </a:rPr>
              <a:t>   2. Tippe auf diese Taste          und gib drei Ziffern und</a:t>
            </a:r>
          </a:p>
          <a:p>
            <a:pPr algn="l">
              <a:lnSpc>
                <a:spcPts val="1674"/>
              </a:lnSpc>
            </a:pPr>
            <a:r>
              <a:rPr lang="en-US" sz="1196">
                <a:solidFill>
                  <a:srgbClr val="000000"/>
                </a:solidFill>
                <a:latin typeface="Poppins"/>
                <a:ea typeface="Poppins"/>
                <a:cs typeface="Poppins"/>
                <a:sym typeface="Poppins"/>
              </a:rPr>
              <a:t>       zwei </a:t>
            </a:r>
            <a:r>
              <a:rPr lang="en-US" sz="1196" b="1">
                <a:solidFill>
                  <a:srgbClr val="000000"/>
                </a:solidFill>
                <a:latin typeface="Poppins Bold"/>
                <a:ea typeface="Poppins Bold"/>
                <a:cs typeface="Poppins Bold"/>
                <a:sym typeface="Poppins Bold"/>
              </a:rPr>
              <a:t>Sonderzeichen</a:t>
            </a:r>
            <a:r>
              <a:rPr lang="en-US" sz="1196">
                <a:solidFill>
                  <a:srgbClr val="000000"/>
                </a:solidFill>
                <a:latin typeface="Poppins"/>
                <a:ea typeface="Poppins"/>
                <a:cs typeface="Poppins"/>
                <a:sym typeface="Poppins"/>
              </a:rPr>
              <a:t> ein. Das sind z. B diese: §%+/#.</a:t>
            </a:r>
          </a:p>
        </p:txBody>
      </p:sp>
      <p:sp>
        <p:nvSpPr>
          <p:cNvPr id="19" name="Freeform 19"/>
          <p:cNvSpPr/>
          <p:nvPr/>
        </p:nvSpPr>
        <p:spPr>
          <a:xfrm>
            <a:off x="6230187" y="3665352"/>
            <a:ext cx="222718" cy="222718"/>
          </a:xfrm>
          <a:custGeom>
            <a:avLst/>
            <a:gdLst/>
            <a:ahLst/>
            <a:cxnLst/>
            <a:rect l="l" t="t" r="r" b="b"/>
            <a:pathLst>
              <a:path w="222718" h="222718">
                <a:moveTo>
                  <a:pt x="0" y="0"/>
                </a:moveTo>
                <a:lnTo>
                  <a:pt x="222718" y="0"/>
                </a:lnTo>
                <a:lnTo>
                  <a:pt x="222718" y="222718"/>
                </a:lnTo>
                <a:lnTo>
                  <a:pt x="0" y="2227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de-DE"/>
          </a:p>
        </p:txBody>
      </p:sp>
      <p:sp>
        <p:nvSpPr>
          <p:cNvPr id="20" name="Freeform 20"/>
          <p:cNvSpPr/>
          <p:nvPr/>
        </p:nvSpPr>
        <p:spPr>
          <a:xfrm>
            <a:off x="800322" y="5153047"/>
            <a:ext cx="2637221" cy="952696"/>
          </a:xfrm>
          <a:custGeom>
            <a:avLst/>
            <a:gdLst/>
            <a:ahLst/>
            <a:cxnLst/>
            <a:rect l="l" t="t" r="r" b="b"/>
            <a:pathLst>
              <a:path w="2637221" h="952696">
                <a:moveTo>
                  <a:pt x="0" y="0"/>
                </a:moveTo>
                <a:lnTo>
                  <a:pt x="2637221" y="0"/>
                </a:lnTo>
                <a:lnTo>
                  <a:pt x="2637221" y="952697"/>
                </a:lnTo>
                <a:lnTo>
                  <a:pt x="0" y="952697"/>
                </a:lnTo>
                <a:lnTo>
                  <a:pt x="0" y="0"/>
                </a:lnTo>
                <a:close/>
              </a:path>
            </a:pathLst>
          </a:custGeom>
          <a:blipFill>
            <a:blip r:embed="rId11"/>
            <a:stretch>
              <a:fillRect/>
            </a:stretch>
          </a:blipFill>
        </p:spPr>
        <p:txBody>
          <a:bodyPr/>
          <a:lstStyle/>
          <a:p>
            <a:endParaRPr lang="de-DE"/>
          </a:p>
        </p:txBody>
      </p:sp>
      <p:sp>
        <p:nvSpPr>
          <p:cNvPr id="21" name="Freeform 21"/>
          <p:cNvSpPr/>
          <p:nvPr/>
        </p:nvSpPr>
        <p:spPr>
          <a:xfrm rot="5400000">
            <a:off x="3774327" y="5480962"/>
            <a:ext cx="209675" cy="279567"/>
          </a:xfrm>
          <a:custGeom>
            <a:avLst/>
            <a:gdLst/>
            <a:ahLst/>
            <a:cxnLst/>
            <a:rect l="l" t="t" r="r" b="b"/>
            <a:pathLst>
              <a:path w="209675" h="279567">
                <a:moveTo>
                  <a:pt x="0" y="0"/>
                </a:moveTo>
                <a:lnTo>
                  <a:pt x="209675" y="0"/>
                </a:lnTo>
                <a:lnTo>
                  <a:pt x="209675" y="279567"/>
                </a:lnTo>
                <a:lnTo>
                  <a:pt x="0" y="2795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de-DE"/>
          </a:p>
        </p:txBody>
      </p:sp>
      <p:sp>
        <p:nvSpPr>
          <p:cNvPr id="22" name="Freeform 22"/>
          <p:cNvSpPr/>
          <p:nvPr/>
        </p:nvSpPr>
        <p:spPr>
          <a:xfrm>
            <a:off x="4320786" y="5153047"/>
            <a:ext cx="2637221" cy="935396"/>
          </a:xfrm>
          <a:custGeom>
            <a:avLst/>
            <a:gdLst/>
            <a:ahLst/>
            <a:cxnLst/>
            <a:rect l="l" t="t" r="r" b="b"/>
            <a:pathLst>
              <a:path w="2637221" h="935396">
                <a:moveTo>
                  <a:pt x="0" y="0"/>
                </a:moveTo>
                <a:lnTo>
                  <a:pt x="2637221" y="0"/>
                </a:lnTo>
                <a:lnTo>
                  <a:pt x="2637221" y="935397"/>
                </a:lnTo>
                <a:lnTo>
                  <a:pt x="0" y="935397"/>
                </a:lnTo>
                <a:lnTo>
                  <a:pt x="0" y="0"/>
                </a:lnTo>
                <a:close/>
              </a:path>
            </a:pathLst>
          </a:custGeom>
          <a:blipFill>
            <a:blip r:embed="rId12"/>
            <a:stretch>
              <a:fillRect/>
            </a:stretch>
          </a:blipFill>
        </p:spPr>
        <p:txBody>
          <a:bodyPr/>
          <a:lstStyle/>
          <a:p>
            <a:endParaRPr lang="de-DE"/>
          </a:p>
        </p:txBody>
      </p:sp>
      <p:sp>
        <p:nvSpPr>
          <p:cNvPr id="23" name="Freeform 23"/>
          <p:cNvSpPr/>
          <p:nvPr/>
        </p:nvSpPr>
        <p:spPr>
          <a:xfrm>
            <a:off x="395905" y="10182711"/>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13"/>
            <a:stretch>
              <a:fillRect/>
            </a:stretch>
          </a:blipFill>
        </p:spPr>
        <p:txBody>
          <a:bodyPr/>
          <a:lstStyle/>
          <a:p>
            <a:endParaRPr lang="de-DE"/>
          </a:p>
        </p:txBody>
      </p:sp>
      <p:sp>
        <p:nvSpPr>
          <p:cNvPr id="24" name="TextBox 24"/>
          <p:cNvSpPr txBox="1"/>
          <p:nvPr/>
        </p:nvSpPr>
        <p:spPr>
          <a:xfrm>
            <a:off x="894697" y="10282633"/>
            <a:ext cx="4017428"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1.3 | Login mit der Bildschirmtastatur</a:t>
            </a:r>
          </a:p>
        </p:txBody>
      </p:sp>
      <p:sp>
        <p:nvSpPr>
          <p:cNvPr id="25" name="TextBox 25"/>
          <p:cNvSpPr txBox="1"/>
          <p:nvPr/>
        </p:nvSpPr>
        <p:spPr>
          <a:xfrm>
            <a:off x="4910162" y="10282633"/>
            <a:ext cx="2297104" cy="143727"/>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   Lizenz: CC BY-SA 4.0 ISB (München)</a:t>
            </a:r>
          </a:p>
        </p:txBody>
      </p:sp>
      <p:sp>
        <p:nvSpPr>
          <p:cNvPr id="26" name="TextBox 26"/>
          <p:cNvSpPr txBox="1"/>
          <p:nvPr/>
        </p:nvSpPr>
        <p:spPr>
          <a:xfrm>
            <a:off x="699338" y="6381552"/>
            <a:ext cx="6451266" cy="209359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3. Tippe diese Taste an           und du kommst wieder zurück zu den Buchstaben.</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4. Mit der langen Taste in der Mitte unten (Leer-Taste)                          kannst du </a:t>
            </a:r>
          </a:p>
          <a:p>
            <a:pPr algn="l">
              <a:lnSpc>
                <a:spcPts val="1680"/>
              </a:lnSpc>
            </a:pPr>
            <a:r>
              <a:rPr lang="en-US" sz="1200">
                <a:solidFill>
                  <a:srgbClr val="000000"/>
                </a:solidFill>
                <a:latin typeface="Poppins"/>
                <a:ea typeface="Poppins"/>
                <a:cs typeface="Poppins"/>
                <a:sym typeface="Poppins"/>
              </a:rPr>
              <a:t>    zwischen Buchstaben oder zwei Zeichen eine Lücke lassen. Bei Benutzernamen  </a:t>
            </a:r>
          </a:p>
          <a:p>
            <a:pPr algn="l">
              <a:lnSpc>
                <a:spcPts val="1680"/>
              </a:lnSpc>
            </a:pPr>
            <a:r>
              <a:rPr lang="en-US" sz="1200">
                <a:solidFill>
                  <a:srgbClr val="000000"/>
                </a:solidFill>
                <a:latin typeface="Poppins"/>
                <a:ea typeface="Poppins"/>
                <a:cs typeface="Poppins"/>
                <a:sym typeface="Poppins"/>
              </a:rPr>
              <a:t>    und Passwörtern kommt so eine Lücke aber selten vor.</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5. Was hast du in deinen Benutzername-Kasten </a:t>
            </a:r>
          </a:p>
          <a:p>
            <a:pPr algn="l">
              <a:lnSpc>
                <a:spcPts val="1680"/>
              </a:lnSpc>
            </a:pPr>
            <a:r>
              <a:rPr lang="en-US" sz="1200">
                <a:solidFill>
                  <a:srgbClr val="000000"/>
                </a:solidFill>
                <a:latin typeface="Poppins"/>
                <a:ea typeface="Poppins"/>
                <a:cs typeface="Poppins"/>
                <a:sym typeface="Poppins"/>
              </a:rPr>
              <a:t>    geschrieben? Schreibe es in den Kasten.</a:t>
            </a:r>
          </a:p>
          <a:p>
            <a:pPr algn="l">
              <a:lnSpc>
                <a:spcPts val="1680"/>
              </a:lnSpc>
            </a:pPr>
            <a:endParaRPr lang="en-US" sz="1200">
              <a:solidFill>
                <a:srgbClr val="000000"/>
              </a:solidFill>
              <a:latin typeface="Poppins"/>
              <a:ea typeface="Poppins"/>
              <a:cs typeface="Poppins"/>
              <a:sym typeface="Poppins"/>
            </a:endParaRPr>
          </a:p>
          <a:p>
            <a:pPr algn="l">
              <a:lnSpc>
                <a:spcPts val="1680"/>
              </a:lnSpc>
            </a:pPr>
            <a:endParaRPr lang="en-US" sz="1200">
              <a:solidFill>
                <a:srgbClr val="000000"/>
              </a:solidFill>
              <a:latin typeface="Poppins"/>
              <a:ea typeface="Poppins"/>
              <a:cs typeface="Poppins"/>
              <a:sym typeface="Poppins"/>
            </a:endParaRPr>
          </a:p>
        </p:txBody>
      </p:sp>
      <p:grpSp>
        <p:nvGrpSpPr>
          <p:cNvPr id="27" name="Group 27"/>
          <p:cNvGrpSpPr/>
          <p:nvPr/>
        </p:nvGrpSpPr>
        <p:grpSpPr>
          <a:xfrm>
            <a:off x="4416600" y="7668699"/>
            <a:ext cx="2387400" cy="423344"/>
            <a:chOff x="0" y="0"/>
            <a:chExt cx="1566687" cy="277812"/>
          </a:xfrm>
        </p:grpSpPr>
        <p:sp>
          <p:nvSpPr>
            <p:cNvPr id="28" name="Freeform 28"/>
            <p:cNvSpPr/>
            <p:nvPr/>
          </p:nvSpPr>
          <p:spPr>
            <a:xfrm>
              <a:off x="0" y="0"/>
              <a:ext cx="1566687" cy="277812"/>
            </a:xfrm>
            <a:custGeom>
              <a:avLst/>
              <a:gdLst/>
              <a:ahLst/>
              <a:cxnLst/>
              <a:rect l="l" t="t" r="r" b="b"/>
              <a:pathLst>
                <a:path w="1566687" h="277812">
                  <a:moveTo>
                    <a:pt x="64856" y="0"/>
                  </a:moveTo>
                  <a:lnTo>
                    <a:pt x="1501830" y="0"/>
                  </a:lnTo>
                  <a:cubicBezTo>
                    <a:pt x="1537649" y="0"/>
                    <a:pt x="1566687" y="29037"/>
                    <a:pt x="1566687" y="64856"/>
                  </a:cubicBezTo>
                  <a:lnTo>
                    <a:pt x="1566687" y="212955"/>
                  </a:lnTo>
                  <a:cubicBezTo>
                    <a:pt x="1566687" y="248775"/>
                    <a:pt x="1537649" y="277812"/>
                    <a:pt x="1501830" y="277812"/>
                  </a:cubicBezTo>
                  <a:lnTo>
                    <a:pt x="64856" y="277812"/>
                  </a:lnTo>
                  <a:cubicBezTo>
                    <a:pt x="29037" y="277812"/>
                    <a:pt x="0" y="248775"/>
                    <a:pt x="0" y="212955"/>
                  </a:cubicBezTo>
                  <a:lnTo>
                    <a:pt x="0" y="64856"/>
                  </a:lnTo>
                  <a:cubicBezTo>
                    <a:pt x="0" y="29037"/>
                    <a:pt x="29037" y="0"/>
                    <a:pt x="64856" y="0"/>
                  </a:cubicBezTo>
                  <a:close/>
                </a:path>
              </a:pathLst>
            </a:custGeom>
            <a:solidFill>
              <a:srgbClr val="FFFFFF"/>
            </a:solidFill>
            <a:ln w="9525" cap="sq">
              <a:solidFill>
                <a:srgbClr val="000000"/>
              </a:solidFill>
              <a:prstDash val="solid"/>
              <a:miter/>
            </a:ln>
          </p:spPr>
          <p:txBody>
            <a:bodyPr/>
            <a:lstStyle/>
            <a:p>
              <a:endParaRPr lang="de-DE"/>
            </a:p>
          </p:txBody>
        </p:sp>
        <p:sp>
          <p:nvSpPr>
            <p:cNvPr id="29" name="TextBox 29"/>
            <p:cNvSpPr txBox="1"/>
            <p:nvPr/>
          </p:nvSpPr>
          <p:spPr>
            <a:xfrm>
              <a:off x="0" y="-9525"/>
              <a:ext cx="1566687" cy="287337"/>
            </a:xfrm>
            <a:prstGeom prst="rect">
              <a:avLst/>
            </a:prstGeom>
          </p:spPr>
          <p:txBody>
            <a:bodyPr lIns="27743" tIns="27743" rIns="27743" bIns="27743" rtlCol="0" anchor="ctr"/>
            <a:lstStyle/>
            <a:p>
              <a:pPr algn="ctr">
                <a:lnSpc>
                  <a:spcPts val="1220"/>
                </a:lnSpc>
              </a:pPr>
              <a:endParaRPr/>
            </a:p>
          </p:txBody>
        </p:sp>
      </p:grpSp>
      <p:sp>
        <p:nvSpPr>
          <p:cNvPr id="30" name="Freeform 30"/>
          <p:cNvSpPr/>
          <p:nvPr/>
        </p:nvSpPr>
        <p:spPr>
          <a:xfrm>
            <a:off x="6427916" y="7750796"/>
            <a:ext cx="259150" cy="259150"/>
          </a:xfrm>
          <a:custGeom>
            <a:avLst/>
            <a:gdLst/>
            <a:ahLst/>
            <a:cxnLst/>
            <a:rect l="l" t="t" r="r" b="b"/>
            <a:pathLst>
              <a:path w="259150" h="259150">
                <a:moveTo>
                  <a:pt x="0" y="0"/>
                </a:moveTo>
                <a:lnTo>
                  <a:pt x="259150" y="0"/>
                </a:lnTo>
                <a:lnTo>
                  <a:pt x="259150" y="259150"/>
                </a:lnTo>
                <a:lnTo>
                  <a:pt x="0" y="2591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de-DE"/>
          </a:p>
        </p:txBody>
      </p:sp>
      <p:grpSp>
        <p:nvGrpSpPr>
          <p:cNvPr id="31" name="Group 31"/>
          <p:cNvGrpSpPr/>
          <p:nvPr/>
        </p:nvGrpSpPr>
        <p:grpSpPr>
          <a:xfrm>
            <a:off x="4824327" y="6848277"/>
            <a:ext cx="948066" cy="152154"/>
            <a:chOff x="0" y="0"/>
            <a:chExt cx="339765" cy="54528"/>
          </a:xfrm>
        </p:grpSpPr>
        <p:sp>
          <p:nvSpPr>
            <p:cNvPr id="32" name="Freeform 32"/>
            <p:cNvSpPr/>
            <p:nvPr/>
          </p:nvSpPr>
          <p:spPr>
            <a:xfrm>
              <a:off x="0" y="0"/>
              <a:ext cx="339765" cy="54528"/>
            </a:xfrm>
            <a:custGeom>
              <a:avLst/>
              <a:gdLst/>
              <a:ahLst/>
              <a:cxnLst/>
              <a:rect l="l" t="t" r="r" b="b"/>
              <a:pathLst>
                <a:path w="339765" h="54528">
                  <a:moveTo>
                    <a:pt x="24498" y="0"/>
                  </a:moveTo>
                  <a:lnTo>
                    <a:pt x="315267" y="0"/>
                  </a:lnTo>
                  <a:cubicBezTo>
                    <a:pt x="328797" y="0"/>
                    <a:pt x="339765" y="10968"/>
                    <a:pt x="339765" y="24498"/>
                  </a:cubicBezTo>
                  <a:lnTo>
                    <a:pt x="339765" y="30030"/>
                  </a:lnTo>
                  <a:cubicBezTo>
                    <a:pt x="339765" y="43560"/>
                    <a:pt x="328797" y="54528"/>
                    <a:pt x="315267" y="54528"/>
                  </a:cubicBezTo>
                  <a:lnTo>
                    <a:pt x="24498" y="54528"/>
                  </a:lnTo>
                  <a:cubicBezTo>
                    <a:pt x="10968" y="54528"/>
                    <a:pt x="0" y="43560"/>
                    <a:pt x="0" y="30030"/>
                  </a:cubicBezTo>
                  <a:lnTo>
                    <a:pt x="0" y="24498"/>
                  </a:lnTo>
                  <a:cubicBezTo>
                    <a:pt x="0" y="10968"/>
                    <a:pt x="10968" y="0"/>
                    <a:pt x="24498" y="0"/>
                  </a:cubicBezTo>
                  <a:close/>
                </a:path>
              </a:pathLst>
            </a:custGeom>
            <a:solidFill>
              <a:srgbClr val="000000">
                <a:alpha val="0"/>
              </a:srgbClr>
            </a:solidFill>
            <a:ln w="19050" cap="sq">
              <a:solidFill>
                <a:srgbClr val="000000"/>
              </a:solidFill>
              <a:prstDash val="solid"/>
              <a:miter/>
            </a:ln>
          </p:spPr>
          <p:txBody>
            <a:bodyPr/>
            <a:lstStyle/>
            <a:p>
              <a:endParaRPr lang="de-DE"/>
            </a:p>
          </p:txBody>
        </p:sp>
        <p:sp>
          <p:nvSpPr>
            <p:cNvPr id="33" name="TextBox 33"/>
            <p:cNvSpPr txBox="1"/>
            <p:nvPr/>
          </p:nvSpPr>
          <p:spPr>
            <a:xfrm>
              <a:off x="0" y="-9525"/>
              <a:ext cx="339765" cy="64053"/>
            </a:xfrm>
            <a:prstGeom prst="rect">
              <a:avLst/>
            </a:prstGeom>
          </p:spPr>
          <p:txBody>
            <a:bodyPr lIns="50800" tIns="50800" rIns="50800" bIns="50800" rtlCol="0" anchor="ctr"/>
            <a:lstStyle/>
            <a:p>
              <a:pPr algn="ctr">
                <a:lnSpc>
                  <a:spcPts val="1220"/>
                </a:lnSpc>
              </a:pPr>
              <a:endParaRPr/>
            </a:p>
          </p:txBody>
        </p:sp>
      </p:grpSp>
      <p:sp>
        <p:nvSpPr>
          <p:cNvPr id="34" name="TextBox 34"/>
          <p:cNvSpPr txBox="1"/>
          <p:nvPr/>
        </p:nvSpPr>
        <p:spPr>
          <a:xfrm>
            <a:off x="699338" y="8245545"/>
            <a:ext cx="6451266" cy="1045845"/>
          </a:xfrm>
          <a:prstGeom prst="rect">
            <a:avLst/>
          </a:prstGeom>
        </p:spPr>
        <p:txBody>
          <a:bodyPr lIns="0" tIns="0" rIns="0" bIns="0" rtlCol="0" anchor="t">
            <a:spAutoFit/>
          </a:bodyPr>
          <a:lstStyle/>
          <a:p>
            <a:pPr algn="l">
              <a:lnSpc>
                <a:spcPts val="1680"/>
              </a:lnSpc>
            </a:pPr>
            <a:r>
              <a:rPr lang="en-US" sz="1200">
                <a:solidFill>
                  <a:srgbClr val="000000"/>
                </a:solidFill>
                <a:latin typeface="Poppins"/>
                <a:ea typeface="Poppins"/>
                <a:cs typeface="Poppins"/>
                <a:sym typeface="Poppins"/>
              </a:rPr>
              <a:t>6. Zum Schluss löschst du alles wieder mit der Lösch-Taste          .  </a:t>
            </a:r>
          </a:p>
          <a:p>
            <a:pPr algn="l">
              <a:lnSpc>
                <a:spcPts val="1680"/>
              </a:lnSpc>
            </a:pPr>
            <a:endParaRPr lang="en-US" sz="1200">
              <a:solidFill>
                <a:srgbClr val="000000"/>
              </a:solidFill>
              <a:latin typeface="Poppins"/>
              <a:ea typeface="Poppins"/>
              <a:cs typeface="Poppins"/>
              <a:sym typeface="Poppins"/>
            </a:endParaRPr>
          </a:p>
          <a:p>
            <a:pPr algn="l">
              <a:lnSpc>
                <a:spcPts val="1680"/>
              </a:lnSpc>
            </a:pPr>
            <a:r>
              <a:rPr lang="en-US" sz="1200">
                <a:solidFill>
                  <a:srgbClr val="000000"/>
                </a:solidFill>
                <a:latin typeface="Poppins"/>
                <a:ea typeface="Poppins"/>
                <a:cs typeface="Poppins"/>
                <a:sym typeface="Poppins"/>
              </a:rPr>
              <a:t>7. Nun kannst du dir von deiner Lehrkraft deinen Benutzernamen und das Passwort </a:t>
            </a:r>
          </a:p>
          <a:p>
            <a:pPr algn="l">
              <a:lnSpc>
                <a:spcPts val="1680"/>
              </a:lnSpc>
            </a:pPr>
            <a:r>
              <a:rPr lang="en-US" sz="1200">
                <a:solidFill>
                  <a:srgbClr val="000000"/>
                </a:solidFill>
                <a:latin typeface="Poppins"/>
                <a:ea typeface="Poppins"/>
                <a:cs typeface="Poppins"/>
                <a:sym typeface="Poppins"/>
              </a:rPr>
              <a:t>    holen und eingeben. Mit der Eingabe-Taste         bestätigst du die Passwort-</a:t>
            </a:r>
          </a:p>
          <a:p>
            <a:pPr algn="l">
              <a:lnSpc>
                <a:spcPts val="1680"/>
              </a:lnSpc>
            </a:pPr>
            <a:r>
              <a:rPr lang="en-US" sz="1200">
                <a:solidFill>
                  <a:srgbClr val="000000"/>
                </a:solidFill>
                <a:latin typeface="Poppins"/>
                <a:ea typeface="Poppins"/>
                <a:cs typeface="Poppins"/>
                <a:sym typeface="Poppins"/>
              </a:rPr>
              <a:t>    Eingabe.</a:t>
            </a:r>
          </a:p>
        </p:txBody>
      </p:sp>
      <p:sp>
        <p:nvSpPr>
          <p:cNvPr id="35" name="Freeform 35"/>
          <p:cNvSpPr/>
          <p:nvPr/>
        </p:nvSpPr>
        <p:spPr>
          <a:xfrm>
            <a:off x="4209300" y="8881357"/>
            <a:ext cx="227176" cy="227176"/>
          </a:xfrm>
          <a:custGeom>
            <a:avLst/>
            <a:gdLst/>
            <a:ahLst/>
            <a:cxnLst/>
            <a:rect l="l" t="t" r="r" b="b"/>
            <a:pathLst>
              <a:path w="227176" h="227176">
                <a:moveTo>
                  <a:pt x="0" y="0"/>
                </a:moveTo>
                <a:lnTo>
                  <a:pt x="227177" y="0"/>
                </a:lnTo>
                <a:lnTo>
                  <a:pt x="227177" y="227176"/>
                </a:lnTo>
                <a:lnTo>
                  <a:pt x="0" y="22717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de-DE"/>
          </a:p>
        </p:txBody>
      </p:sp>
      <p:sp>
        <p:nvSpPr>
          <p:cNvPr id="36" name="Freeform 36"/>
          <p:cNvSpPr/>
          <p:nvPr/>
        </p:nvSpPr>
        <p:spPr>
          <a:xfrm>
            <a:off x="5236698" y="8274120"/>
            <a:ext cx="292507" cy="172579"/>
          </a:xfrm>
          <a:custGeom>
            <a:avLst/>
            <a:gdLst/>
            <a:ahLst/>
            <a:cxnLst/>
            <a:rect l="l" t="t" r="r" b="b"/>
            <a:pathLst>
              <a:path w="292507" h="172579">
                <a:moveTo>
                  <a:pt x="0" y="0"/>
                </a:moveTo>
                <a:lnTo>
                  <a:pt x="292507" y="0"/>
                </a:lnTo>
                <a:lnTo>
                  <a:pt x="292507" y="172579"/>
                </a:lnTo>
                <a:lnTo>
                  <a:pt x="0" y="17257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de-DE"/>
          </a:p>
        </p:txBody>
      </p:sp>
      <p:sp>
        <p:nvSpPr>
          <p:cNvPr id="37" name="Freeform 37"/>
          <p:cNvSpPr/>
          <p:nvPr/>
        </p:nvSpPr>
        <p:spPr>
          <a:xfrm rot="858850">
            <a:off x="5487414" y="633402"/>
            <a:ext cx="1384102" cy="1018835"/>
          </a:xfrm>
          <a:custGeom>
            <a:avLst/>
            <a:gdLst/>
            <a:ahLst/>
            <a:cxnLst/>
            <a:rect l="l" t="t" r="r" b="b"/>
            <a:pathLst>
              <a:path w="1384102" h="1018835">
                <a:moveTo>
                  <a:pt x="0" y="0"/>
                </a:moveTo>
                <a:lnTo>
                  <a:pt x="1384102" y="0"/>
                </a:lnTo>
                <a:lnTo>
                  <a:pt x="1384102" y="1018835"/>
                </a:lnTo>
                <a:lnTo>
                  <a:pt x="0" y="1018835"/>
                </a:lnTo>
                <a:lnTo>
                  <a:pt x="0" y="0"/>
                </a:lnTo>
                <a:close/>
              </a:path>
            </a:pathLst>
          </a:custGeom>
          <a:blipFill>
            <a:blip r:embed="rId20"/>
            <a:stretch>
              <a:fillRect/>
            </a:stretch>
          </a:blipFill>
        </p:spPr>
        <p:txBody>
          <a:bodyPr/>
          <a:lstStyle/>
          <a:p>
            <a:endParaRPr lang="de-DE"/>
          </a:p>
        </p:txBody>
      </p:sp>
      <p:grpSp>
        <p:nvGrpSpPr>
          <p:cNvPr id="38" name="Group 38"/>
          <p:cNvGrpSpPr/>
          <p:nvPr/>
        </p:nvGrpSpPr>
        <p:grpSpPr>
          <a:xfrm>
            <a:off x="4628638" y="4223419"/>
            <a:ext cx="306003" cy="300252"/>
            <a:chOff x="0" y="0"/>
            <a:chExt cx="109665" cy="107604"/>
          </a:xfrm>
        </p:grpSpPr>
        <p:sp>
          <p:nvSpPr>
            <p:cNvPr id="39" name="Freeform 39"/>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9525" cap="sq">
              <a:solidFill>
                <a:srgbClr val="000000"/>
              </a:solidFill>
              <a:prstDash val="solid"/>
              <a:miter/>
            </a:ln>
          </p:spPr>
          <p:txBody>
            <a:bodyPr/>
            <a:lstStyle/>
            <a:p>
              <a:endParaRPr lang="de-DE"/>
            </a:p>
          </p:txBody>
        </p:sp>
        <p:sp>
          <p:nvSpPr>
            <p:cNvPr id="40" name="TextBox 40"/>
            <p:cNvSpPr txBox="1"/>
            <p:nvPr/>
          </p:nvSpPr>
          <p:spPr>
            <a:xfrm>
              <a:off x="0" y="-9525"/>
              <a:ext cx="109665" cy="117129"/>
            </a:xfrm>
            <a:prstGeom prst="rect">
              <a:avLst/>
            </a:prstGeom>
          </p:spPr>
          <p:txBody>
            <a:bodyPr lIns="50800" tIns="50800" rIns="50800" bIns="50800" rtlCol="0" anchor="ctr"/>
            <a:lstStyle/>
            <a:p>
              <a:pPr algn="ctr">
                <a:lnSpc>
                  <a:spcPts val="1220"/>
                </a:lnSpc>
              </a:pPr>
              <a:endParaRPr/>
            </a:p>
          </p:txBody>
        </p:sp>
      </p:grpSp>
      <p:sp>
        <p:nvSpPr>
          <p:cNvPr id="41" name="TextBox 41"/>
          <p:cNvSpPr txBox="1"/>
          <p:nvPr/>
        </p:nvSpPr>
        <p:spPr>
          <a:xfrm>
            <a:off x="4628638" y="4366979"/>
            <a:ext cx="306003" cy="119805"/>
          </a:xfrm>
          <a:prstGeom prst="rect">
            <a:avLst/>
          </a:prstGeom>
        </p:spPr>
        <p:txBody>
          <a:bodyPr lIns="0" tIns="0" rIns="0" bIns="0" rtlCol="0" anchor="t">
            <a:spAutoFit/>
          </a:bodyPr>
          <a:lstStyle/>
          <a:p>
            <a:pPr algn="ctr">
              <a:lnSpc>
                <a:spcPts val="980"/>
              </a:lnSpc>
            </a:pPr>
            <a:r>
              <a:rPr lang="en-US" sz="700">
                <a:solidFill>
                  <a:srgbClr val="000000"/>
                </a:solidFill>
                <a:latin typeface="Poppins"/>
                <a:ea typeface="Poppins"/>
                <a:cs typeface="Poppins"/>
                <a:sym typeface="Poppins"/>
              </a:rPr>
              <a:t>.?123</a:t>
            </a:r>
          </a:p>
        </p:txBody>
      </p:sp>
      <p:grpSp>
        <p:nvGrpSpPr>
          <p:cNvPr id="42" name="Group 42"/>
          <p:cNvGrpSpPr/>
          <p:nvPr/>
        </p:nvGrpSpPr>
        <p:grpSpPr>
          <a:xfrm>
            <a:off x="2530263" y="6305769"/>
            <a:ext cx="306003" cy="300252"/>
            <a:chOff x="0" y="0"/>
            <a:chExt cx="109665" cy="107604"/>
          </a:xfrm>
        </p:grpSpPr>
        <p:sp>
          <p:nvSpPr>
            <p:cNvPr id="43" name="Freeform 43"/>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9525" cap="sq">
              <a:solidFill>
                <a:srgbClr val="000000"/>
              </a:solidFill>
              <a:prstDash val="solid"/>
              <a:miter/>
            </a:ln>
          </p:spPr>
          <p:txBody>
            <a:bodyPr/>
            <a:lstStyle/>
            <a:p>
              <a:endParaRPr lang="de-DE"/>
            </a:p>
          </p:txBody>
        </p:sp>
        <p:sp>
          <p:nvSpPr>
            <p:cNvPr id="44" name="TextBox 44"/>
            <p:cNvSpPr txBox="1"/>
            <p:nvPr/>
          </p:nvSpPr>
          <p:spPr>
            <a:xfrm>
              <a:off x="0" y="-9525"/>
              <a:ext cx="109665" cy="117129"/>
            </a:xfrm>
            <a:prstGeom prst="rect">
              <a:avLst/>
            </a:prstGeom>
          </p:spPr>
          <p:txBody>
            <a:bodyPr lIns="50800" tIns="50800" rIns="50800" bIns="50800" rtlCol="0" anchor="ctr"/>
            <a:lstStyle/>
            <a:p>
              <a:pPr algn="ctr">
                <a:lnSpc>
                  <a:spcPts val="1220"/>
                </a:lnSpc>
              </a:pPr>
              <a:endParaRPr/>
            </a:p>
          </p:txBody>
        </p:sp>
      </p:grpSp>
      <p:sp>
        <p:nvSpPr>
          <p:cNvPr id="45" name="TextBox 45"/>
          <p:cNvSpPr txBox="1"/>
          <p:nvPr/>
        </p:nvSpPr>
        <p:spPr>
          <a:xfrm>
            <a:off x="2530263" y="6449329"/>
            <a:ext cx="306003" cy="119805"/>
          </a:xfrm>
          <a:prstGeom prst="rect">
            <a:avLst/>
          </a:prstGeom>
        </p:spPr>
        <p:txBody>
          <a:bodyPr lIns="0" tIns="0" rIns="0" bIns="0" rtlCol="0" anchor="t">
            <a:spAutoFit/>
          </a:bodyPr>
          <a:lstStyle/>
          <a:p>
            <a:pPr algn="ctr">
              <a:lnSpc>
                <a:spcPts val="980"/>
              </a:lnSpc>
            </a:pPr>
            <a:r>
              <a:rPr lang="en-US" sz="700">
                <a:solidFill>
                  <a:srgbClr val="000000"/>
                </a:solidFill>
                <a:latin typeface="Poppins"/>
                <a:ea typeface="Poppins"/>
                <a:cs typeface="Poppins"/>
                <a:sym typeface="Poppins"/>
              </a:rPr>
              <a:t>ABC</a:t>
            </a:r>
          </a:p>
        </p:txBody>
      </p:sp>
      <p:sp>
        <p:nvSpPr>
          <p:cNvPr id="46" name="TextBox 46"/>
          <p:cNvSpPr txBox="1"/>
          <p:nvPr/>
        </p:nvSpPr>
        <p:spPr>
          <a:xfrm>
            <a:off x="818294" y="484388"/>
            <a:ext cx="6157685" cy="1297813"/>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Die Bildschirmtastatur:</a:t>
            </a:r>
          </a:p>
          <a:p>
            <a:pPr algn="l">
              <a:lnSpc>
                <a:spcPts val="3415"/>
              </a:lnSpc>
            </a:pPr>
            <a:r>
              <a:rPr lang="en-US" sz="2799">
                <a:solidFill>
                  <a:srgbClr val="FFFFFF"/>
                </a:solidFill>
                <a:latin typeface="Lexend Deca Medium"/>
                <a:ea typeface="Lexend Deca Medium"/>
                <a:cs typeface="Lexend Deca Medium"/>
                <a:sym typeface="Lexend Deca"/>
              </a:rPr>
              <a:t>Buchstaben, Zahlen, </a:t>
            </a:r>
          </a:p>
          <a:p>
            <a:pPr algn="l">
              <a:lnSpc>
                <a:spcPts val="3415"/>
              </a:lnSpc>
            </a:pPr>
            <a:r>
              <a:rPr lang="en-US" sz="2799">
                <a:solidFill>
                  <a:srgbClr val="FFFFFF"/>
                </a:solidFill>
                <a:latin typeface="Lexend Deca Medium"/>
                <a:ea typeface="Lexend Deca Medium"/>
                <a:cs typeface="Lexend Deca Medium"/>
                <a:sym typeface="Lexend Deca"/>
              </a:rPr>
              <a:t>Sonderzeichen</a:t>
            </a:r>
          </a:p>
        </p:txBody>
      </p:sp>
      <p:sp>
        <p:nvSpPr>
          <p:cNvPr id="47" name="TextBox 47"/>
          <p:cNvSpPr txBox="1"/>
          <p:nvPr/>
        </p:nvSpPr>
        <p:spPr>
          <a:xfrm>
            <a:off x="756000" y="6175813"/>
            <a:ext cx="6451266" cy="148590"/>
          </a:xfrm>
          <a:prstGeom prst="rect">
            <a:avLst/>
          </a:prstGeom>
        </p:spPr>
        <p:txBody>
          <a:bodyPr lIns="0" tIns="0" rIns="0" bIns="0" rtlCol="0" anchor="t">
            <a:spAutoFit/>
          </a:bodyPr>
          <a:lstStyle/>
          <a:p>
            <a:pPr algn="ctr">
              <a:lnSpc>
                <a:spcPts val="1260"/>
              </a:lnSpc>
            </a:pPr>
            <a:r>
              <a:rPr lang="en-US" sz="900">
                <a:solidFill>
                  <a:srgbClr val="000000"/>
                </a:solidFill>
                <a:latin typeface="Poppins"/>
                <a:ea typeface="Poppins"/>
                <a:cs typeface="Poppins"/>
                <a:sym typeface="Poppins"/>
              </a:rPr>
              <a:t>     Buchstaben                                                                                Zahlen und Sonderzeichen</a:t>
            </a:r>
          </a:p>
        </p:txBody>
      </p:sp>
      <p:grpSp>
        <p:nvGrpSpPr>
          <p:cNvPr id="48" name="Group 48"/>
          <p:cNvGrpSpPr/>
          <p:nvPr/>
        </p:nvGrpSpPr>
        <p:grpSpPr>
          <a:xfrm>
            <a:off x="3132748" y="9143287"/>
            <a:ext cx="4003839" cy="867566"/>
            <a:chOff x="0" y="0"/>
            <a:chExt cx="1434885" cy="310916"/>
          </a:xfrm>
        </p:grpSpPr>
        <p:sp>
          <p:nvSpPr>
            <p:cNvPr id="49" name="Freeform 49"/>
            <p:cNvSpPr/>
            <p:nvPr/>
          </p:nvSpPr>
          <p:spPr>
            <a:xfrm>
              <a:off x="0" y="0"/>
              <a:ext cx="1434885" cy="310916"/>
            </a:xfrm>
            <a:custGeom>
              <a:avLst/>
              <a:gdLst/>
              <a:ahLst/>
              <a:cxnLst/>
              <a:rect l="l" t="t" r="r" b="b"/>
              <a:pathLst>
                <a:path w="1434885" h="310916">
                  <a:moveTo>
                    <a:pt x="38672" y="0"/>
                  </a:moveTo>
                  <a:lnTo>
                    <a:pt x="1396213" y="0"/>
                  </a:lnTo>
                  <a:cubicBezTo>
                    <a:pt x="1406469" y="0"/>
                    <a:pt x="1416306" y="4074"/>
                    <a:pt x="1423558" y="11327"/>
                  </a:cubicBezTo>
                  <a:cubicBezTo>
                    <a:pt x="1430811" y="18579"/>
                    <a:pt x="1434885" y="28416"/>
                    <a:pt x="1434885" y="38672"/>
                  </a:cubicBezTo>
                  <a:lnTo>
                    <a:pt x="1434885" y="272243"/>
                  </a:lnTo>
                  <a:cubicBezTo>
                    <a:pt x="1434885" y="282500"/>
                    <a:pt x="1430811" y="292336"/>
                    <a:pt x="1423558" y="299589"/>
                  </a:cubicBezTo>
                  <a:cubicBezTo>
                    <a:pt x="1416306" y="306841"/>
                    <a:pt x="1406469" y="310916"/>
                    <a:pt x="1396213" y="310916"/>
                  </a:cubicBezTo>
                  <a:lnTo>
                    <a:pt x="38672" y="310916"/>
                  </a:lnTo>
                  <a:cubicBezTo>
                    <a:pt x="28416" y="310916"/>
                    <a:pt x="18579" y="306841"/>
                    <a:pt x="11327" y="299589"/>
                  </a:cubicBezTo>
                  <a:cubicBezTo>
                    <a:pt x="4074" y="292336"/>
                    <a:pt x="0" y="282500"/>
                    <a:pt x="0" y="272243"/>
                  </a:cubicBezTo>
                  <a:lnTo>
                    <a:pt x="0" y="38672"/>
                  </a:lnTo>
                  <a:cubicBezTo>
                    <a:pt x="0" y="28416"/>
                    <a:pt x="4074" y="18579"/>
                    <a:pt x="11327" y="11327"/>
                  </a:cubicBezTo>
                  <a:cubicBezTo>
                    <a:pt x="18579" y="4074"/>
                    <a:pt x="28416" y="0"/>
                    <a:pt x="38672" y="0"/>
                  </a:cubicBezTo>
                  <a:close/>
                </a:path>
              </a:pathLst>
            </a:custGeom>
            <a:solidFill>
              <a:srgbClr val="FFFFFF"/>
            </a:solidFill>
            <a:ln w="9525" cap="sq">
              <a:solidFill>
                <a:srgbClr val="000000"/>
              </a:solidFill>
              <a:prstDash val="solid"/>
              <a:miter/>
            </a:ln>
          </p:spPr>
          <p:txBody>
            <a:bodyPr/>
            <a:lstStyle/>
            <a:p>
              <a:endParaRPr lang="de-DE"/>
            </a:p>
          </p:txBody>
        </p:sp>
        <p:sp>
          <p:nvSpPr>
            <p:cNvPr id="50" name="TextBox 50"/>
            <p:cNvSpPr txBox="1"/>
            <p:nvPr/>
          </p:nvSpPr>
          <p:spPr>
            <a:xfrm>
              <a:off x="0" y="-9525"/>
              <a:ext cx="1434885" cy="320441"/>
            </a:xfrm>
            <a:prstGeom prst="rect">
              <a:avLst/>
            </a:prstGeom>
          </p:spPr>
          <p:txBody>
            <a:bodyPr lIns="50800" tIns="50800" rIns="50800" bIns="50800" rtlCol="0" anchor="ctr"/>
            <a:lstStyle/>
            <a:p>
              <a:pPr algn="ctr">
                <a:lnSpc>
                  <a:spcPts val="1220"/>
                </a:lnSpc>
              </a:pPr>
              <a:endParaRPr/>
            </a:p>
          </p:txBody>
        </p:sp>
      </p:grpSp>
      <p:sp>
        <p:nvSpPr>
          <p:cNvPr id="51" name="TextBox 51"/>
          <p:cNvSpPr txBox="1"/>
          <p:nvPr/>
        </p:nvSpPr>
        <p:spPr>
          <a:xfrm>
            <a:off x="3132748" y="9249409"/>
            <a:ext cx="3913498" cy="626745"/>
          </a:xfrm>
          <a:prstGeom prst="rect">
            <a:avLst/>
          </a:prstGeom>
        </p:spPr>
        <p:txBody>
          <a:bodyPr lIns="0" tIns="0" rIns="0" bIns="0" rtlCol="0" anchor="t">
            <a:spAutoFit/>
          </a:bodyPr>
          <a:lstStyle/>
          <a:p>
            <a:pPr algn="ctr">
              <a:lnSpc>
                <a:spcPts val="1680"/>
              </a:lnSpc>
            </a:pPr>
            <a:r>
              <a:rPr lang="en-US" sz="1200">
                <a:solidFill>
                  <a:srgbClr val="000000"/>
                </a:solidFill>
                <a:latin typeface="Poppins"/>
                <a:ea typeface="Poppins"/>
                <a:cs typeface="Poppins"/>
                <a:sym typeface="Poppins"/>
              </a:rPr>
              <a:t>Denke daran, dich nach deiner Arbeit auf dem Tablet auch wieder auszuloggen. Das Ausloggen kann auf Tablets unterschiedlich aussehen.</a:t>
            </a:r>
          </a:p>
        </p:txBody>
      </p:sp>
      <p:sp>
        <p:nvSpPr>
          <p:cNvPr id="52" name="Freeform 52"/>
          <p:cNvSpPr/>
          <p:nvPr/>
        </p:nvSpPr>
        <p:spPr>
          <a:xfrm rot="399841">
            <a:off x="6729252" y="9245108"/>
            <a:ext cx="765887" cy="698872"/>
          </a:xfrm>
          <a:custGeom>
            <a:avLst/>
            <a:gdLst/>
            <a:ahLst/>
            <a:cxnLst/>
            <a:rect l="l" t="t" r="r" b="b"/>
            <a:pathLst>
              <a:path w="765887" h="698872">
                <a:moveTo>
                  <a:pt x="0" y="0"/>
                </a:moveTo>
                <a:lnTo>
                  <a:pt x="765886" y="0"/>
                </a:lnTo>
                <a:lnTo>
                  <a:pt x="765886" y="698872"/>
                </a:lnTo>
                <a:lnTo>
                  <a:pt x="0" y="698872"/>
                </a:lnTo>
                <a:lnTo>
                  <a:pt x="0" y="0"/>
                </a:lnTo>
                <a:close/>
              </a:path>
            </a:pathLst>
          </a:custGeom>
          <a:blipFill>
            <a:blip r:embed="rId21"/>
            <a:stretch>
              <a:fillRect/>
            </a:stretch>
          </a:blipFill>
        </p:spPr>
        <p:txBody>
          <a:bodyPr/>
          <a:lstStyle/>
          <a:p>
            <a:endParaRPr lang="de-DE"/>
          </a:p>
        </p:txBody>
      </p:sp>
      <p:grpSp>
        <p:nvGrpSpPr>
          <p:cNvPr id="53" name="Group 53"/>
          <p:cNvGrpSpPr/>
          <p:nvPr/>
        </p:nvGrpSpPr>
        <p:grpSpPr>
          <a:xfrm>
            <a:off x="699338" y="9425742"/>
            <a:ext cx="2214333" cy="510160"/>
            <a:chOff x="0" y="0"/>
            <a:chExt cx="793567" cy="182830"/>
          </a:xfrm>
        </p:grpSpPr>
        <p:sp>
          <p:nvSpPr>
            <p:cNvPr id="54" name="Freeform 54"/>
            <p:cNvSpPr/>
            <p:nvPr/>
          </p:nvSpPr>
          <p:spPr>
            <a:xfrm>
              <a:off x="0" y="0"/>
              <a:ext cx="793567" cy="182830"/>
            </a:xfrm>
            <a:custGeom>
              <a:avLst/>
              <a:gdLst/>
              <a:ahLst/>
              <a:cxnLst/>
              <a:rect l="l" t="t" r="r" b="b"/>
              <a:pathLst>
                <a:path w="793567" h="182830">
                  <a:moveTo>
                    <a:pt x="69926" y="0"/>
                  </a:moveTo>
                  <a:lnTo>
                    <a:pt x="723642" y="0"/>
                  </a:lnTo>
                  <a:cubicBezTo>
                    <a:pt x="762260" y="0"/>
                    <a:pt x="793567" y="31307"/>
                    <a:pt x="793567" y="69926"/>
                  </a:cubicBezTo>
                  <a:lnTo>
                    <a:pt x="793567" y="112904"/>
                  </a:lnTo>
                  <a:cubicBezTo>
                    <a:pt x="793567" y="151523"/>
                    <a:pt x="762260" y="182830"/>
                    <a:pt x="723642" y="182830"/>
                  </a:cubicBezTo>
                  <a:lnTo>
                    <a:pt x="69926" y="182830"/>
                  </a:lnTo>
                  <a:cubicBezTo>
                    <a:pt x="31307" y="182830"/>
                    <a:pt x="0" y="151523"/>
                    <a:pt x="0" y="112904"/>
                  </a:cubicBezTo>
                  <a:lnTo>
                    <a:pt x="0" y="69926"/>
                  </a:lnTo>
                  <a:cubicBezTo>
                    <a:pt x="0" y="31307"/>
                    <a:pt x="31307" y="0"/>
                    <a:pt x="69926" y="0"/>
                  </a:cubicBezTo>
                  <a:close/>
                </a:path>
              </a:pathLst>
            </a:custGeom>
            <a:solidFill>
              <a:srgbClr val="000000">
                <a:alpha val="0"/>
              </a:srgbClr>
            </a:solidFill>
            <a:ln w="9525" cap="sq">
              <a:solidFill>
                <a:srgbClr val="000000"/>
              </a:solidFill>
              <a:prstDash val="solid"/>
              <a:miter/>
            </a:ln>
          </p:spPr>
          <p:txBody>
            <a:bodyPr/>
            <a:lstStyle/>
            <a:p>
              <a:endParaRPr lang="de-DE"/>
            </a:p>
          </p:txBody>
        </p:sp>
        <p:sp>
          <p:nvSpPr>
            <p:cNvPr id="55" name="TextBox 55"/>
            <p:cNvSpPr txBox="1"/>
            <p:nvPr/>
          </p:nvSpPr>
          <p:spPr>
            <a:xfrm>
              <a:off x="0" y="-38100"/>
              <a:ext cx="793567" cy="220930"/>
            </a:xfrm>
            <a:prstGeom prst="rect">
              <a:avLst/>
            </a:prstGeom>
          </p:spPr>
          <p:txBody>
            <a:bodyPr lIns="50800" tIns="50800" rIns="50800" bIns="50800" rtlCol="0" anchor="ctr"/>
            <a:lstStyle/>
            <a:p>
              <a:pPr algn="ctr">
                <a:lnSpc>
                  <a:spcPts val="1540"/>
                </a:lnSpc>
              </a:pPr>
              <a:endParaRPr/>
            </a:p>
          </p:txBody>
        </p:sp>
      </p:grpSp>
      <p:sp>
        <p:nvSpPr>
          <p:cNvPr id="56" name="TextBox 56"/>
          <p:cNvSpPr txBox="1"/>
          <p:nvPr/>
        </p:nvSpPr>
        <p:spPr>
          <a:xfrm>
            <a:off x="-1121518" y="9476643"/>
            <a:ext cx="6247962" cy="391160"/>
          </a:xfrm>
          <a:prstGeom prst="rect">
            <a:avLst/>
          </a:prstGeom>
        </p:spPr>
        <p:txBody>
          <a:bodyPr lIns="0" tIns="0" rIns="0" bIns="0" rtlCol="0" anchor="t">
            <a:spAutoFit/>
          </a:bodyPr>
          <a:lstStyle/>
          <a:p>
            <a:pPr algn="ctr">
              <a:lnSpc>
                <a:spcPts val="1540"/>
              </a:lnSpc>
            </a:pPr>
            <a:r>
              <a:rPr lang="en-US" sz="1100">
                <a:solidFill>
                  <a:srgbClr val="000000"/>
                </a:solidFill>
                <a:latin typeface="Poppins"/>
                <a:ea typeface="Poppins"/>
                <a:cs typeface="Poppins"/>
                <a:sym typeface="Poppins"/>
              </a:rPr>
              <a:t>Zu diesem AB gibt es </a:t>
            </a:r>
          </a:p>
          <a:p>
            <a:pPr algn="ctr">
              <a:lnSpc>
                <a:spcPts val="1540"/>
              </a:lnSpc>
            </a:pPr>
            <a:r>
              <a:rPr lang="en-US" sz="1100">
                <a:solidFill>
                  <a:srgbClr val="000000"/>
                </a:solidFill>
                <a:latin typeface="Poppins"/>
                <a:ea typeface="Poppins"/>
                <a:cs typeface="Poppins"/>
                <a:sym typeface="Poppins"/>
              </a:rPr>
              <a:t>einen Profiauftrag.</a:t>
            </a:r>
          </a:p>
        </p:txBody>
      </p:sp>
      <p:sp>
        <p:nvSpPr>
          <p:cNvPr id="57" name="Freeform 57"/>
          <p:cNvSpPr/>
          <p:nvPr/>
        </p:nvSpPr>
        <p:spPr>
          <a:xfrm>
            <a:off x="758390" y="9504600"/>
            <a:ext cx="402407" cy="342046"/>
          </a:xfrm>
          <a:custGeom>
            <a:avLst/>
            <a:gdLst/>
            <a:ahLst/>
            <a:cxnLst/>
            <a:rect l="l" t="t" r="r" b="b"/>
            <a:pathLst>
              <a:path w="402407" h="342046">
                <a:moveTo>
                  <a:pt x="0" y="0"/>
                </a:moveTo>
                <a:lnTo>
                  <a:pt x="402407" y="0"/>
                </a:lnTo>
                <a:lnTo>
                  <a:pt x="402407" y="342046"/>
                </a:lnTo>
                <a:lnTo>
                  <a:pt x="0" y="342046"/>
                </a:lnTo>
                <a:lnTo>
                  <a:pt x="0" y="0"/>
                </a:lnTo>
                <a:close/>
              </a:path>
            </a:pathLst>
          </a:custGeom>
          <a:blipFill>
            <a:blip r:embed="rId22"/>
            <a:stretch>
              <a:fillRect/>
            </a:stretch>
          </a:blipFill>
        </p:spPr>
        <p:txBody>
          <a:bodyPr/>
          <a:lstStyle/>
          <a:p>
            <a:endParaRPr lang="de-D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54975" y="164261"/>
            <a:ext cx="7686751" cy="10401034"/>
            <a:chOff x="0" y="0"/>
            <a:chExt cx="10249002" cy="13868046"/>
          </a:xfrm>
        </p:grpSpPr>
        <p:grpSp>
          <p:nvGrpSpPr>
            <p:cNvPr id="3" name="Group 3"/>
            <p:cNvGrpSpPr/>
            <p:nvPr/>
          </p:nvGrpSpPr>
          <p:grpSpPr>
            <a:xfrm>
              <a:off x="120403" y="261572"/>
              <a:ext cx="9140292" cy="13021378"/>
              <a:chOff x="0" y="0"/>
              <a:chExt cx="2456756" cy="3499926"/>
            </a:xfrm>
          </p:grpSpPr>
          <p:sp>
            <p:nvSpPr>
              <p:cNvPr id="4" name="Freeform 4"/>
              <p:cNvSpPr/>
              <p:nvPr/>
            </p:nvSpPr>
            <p:spPr>
              <a:xfrm>
                <a:off x="0" y="0"/>
                <a:ext cx="2456756" cy="3499926"/>
              </a:xfrm>
              <a:custGeom>
                <a:avLst/>
                <a:gdLst/>
                <a:ahLst/>
                <a:cxnLst/>
                <a:rect l="l" t="t" r="r" b="b"/>
                <a:pathLst>
                  <a:path w="2456756" h="3499926">
                    <a:moveTo>
                      <a:pt x="22587" y="0"/>
                    </a:moveTo>
                    <a:lnTo>
                      <a:pt x="2434169" y="0"/>
                    </a:lnTo>
                    <a:cubicBezTo>
                      <a:pt x="2440159" y="0"/>
                      <a:pt x="2445904" y="2380"/>
                      <a:pt x="2450140" y="6616"/>
                    </a:cubicBezTo>
                    <a:cubicBezTo>
                      <a:pt x="2454376" y="10851"/>
                      <a:pt x="2456756" y="16597"/>
                      <a:pt x="2456756" y="22587"/>
                    </a:cubicBezTo>
                    <a:lnTo>
                      <a:pt x="2456756" y="3477339"/>
                    </a:lnTo>
                    <a:cubicBezTo>
                      <a:pt x="2456756" y="3483329"/>
                      <a:pt x="2454376" y="3489075"/>
                      <a:pt x="2450140" y="3493310"/>
                    </a:cubicBezTo>
                    <a:cubicBezTo>
                      <a:pt x="2445904" y="3497546"/>
                      <a:pt x="2440159" y="3499926"/>
                      <a:pt x="2434169" y="3499926"/>
                    </a:cubicBezTo>
                    <a:lnTo>
                      <a:pt x="22587" y="3499926"/>
                    </a:lnTo>
                    <a:cubicBezTo>
                      <a:pt x="10113" y="3499926"/>
                      <a:pt x="0" y="3489813"/>
                      <a:pt x="0" y="3477339"/>
                    </a:cubicBezTo>
                    <a:lnTo>
                      <a:pt x="0" y="22587"/>
                    </a:lnTo>
                    <a:cubicBezTo>
                      <a:pt x="0" y="10113"/>
                      <a:pt x="10113" y="0"/>
                      <a:pt x="22587" y="0"/>
                    </a:cubicBezTo>
                    <a:close/>
                  </a:path>
                </a:pathLst>
              </a:custGeom>
              <a:solidFill>
                <a:srgbClr val="FFFFFF"/>
              </a:solidFill>
              <a:ln w="9525" cap="sq">
                <a:solidFill>
                  <a:srgbClr val="000000"/>
                </a:solidFill>
                <a:prstDash val="solid"/>
                <a:miter/>
              </a:ln>
            </p:spPr>
            <p:txBody>
              <a:bodyPr/>
              <a:lstStyle/>
              <a:p>
                <a:endParaRPr lang="de-DE"/>
              </a:p>
            </p:txBody>
          </p:sp>
          <p:sp>
            <p:nvSpPr>
              <p:cNvPr id="5" name="TextBox 5"/>
              <p:cNvSpPr txBox="1"/>
              <p:nvPr/>
            </p:nvSpPr>
            <p:spPr>
              <a:xfrm>
                <a:off x="0" y="-28575"/>
                <a:ext cx="2456756" cy="3528501"/>
              </a:xfrm>
              <a:prstGeom prst="rect">
                <a:avLst/>
              </a:prstGeom>
            </p:spPr>
            <p:txBody>
              <a:bodyPr lIns="50800" tIns="50800" rIns="50800" bIns="50800" rtlCol="0" anchor="ctr"/>
              <a:lstStyle/>
              <a:p>
                <a:pPr algn="ctr">
                  <a:lnSpc>
                    <a:spcPts val="1679"/>
                  </a:lnSpc>
                </a:pPr>
                <a:r>
                  <a:rPr lang="en-US" sz="1200">
                    <a:solidFill>
                      <a:srgbClr val="FFFFFF"/>
                    </a:solidFill>
                    <a:latin typeface="IreneFlorentina"/>
                    <a:ea typeface="IreneFlorentina"/>
                    <a:cs typeface="IreneFlorentina"/>
                    <a:sym typeface="IreneFlorentina"/>
                  </a:rPr>
                  <a:t>Zu diesem AB gibt es einen Profiauftrag.</a:t>
                </a:r>
              </a:p>
              <a:p>
                <a:pPr algn="ctr">
                  <a:lnSpc>
                    <a:spcPts val="1679"/>
                  </a:lnSpc>
                </a:pPr>
                <a:endParaRPr lang="en-US" sz="1200">
                  <a:solidFill>
                    <a:srgbClr val="FFFFFF"/>
                  </a:solidFill>
                  <a:latin typeface="IreneFlorentina"/>
                  <a:ea typeface="IreneFlorentina"/>
                  <a:cs typeface="IreneFlorentina"/>
                  <a:sym typeface="IreneFlorentina"/>
                </a:endParaRPr>
              </a:p>
            </p:txBody>
          </p:sp>
        </p:grpSp>
        <p:grpSp>
          <p:nvGrpSpPr>
            <p:cNvPr id="6" name="Group 6"/>
            <p:cNvGrpSpPr/>
            <p:nvPr/>
          </p:nvGrpSpPr>
          <p:grpSpPr>
            <a:xfrm>
              <a:off x="145006" y="261572"/>
              <a:ext cx="9091087" cy="2483325"/>
              <a:chOff x="0" y="0"/>
              <a:chExt cx="2443530" cy="667476"/>
            </a:xfrm>
          </p:grpSpPr>
          <p:sp>
            <p:nvSpPr>
              <p:cNvPr id="7" name="Freeform 7"/>
              <p:cNvSpPr/>
              <p:nvPr/>
            </p:nvSpPr>
            <p:spPr>
              <a:xfrm>
                <a:off x="0" y="0"/>
                <a:ext cx="2443530" cy="667476"/>
              </a:xfrm>
              <a:custGeom>
                <a:avLst/>
                <a:gdLst/>
                <a:ahLst/>
                <a:cxnLst/>
                <a:rect l="l" t="t" r="r" b="b"/>
                <a:pathLst>
                  <a:path w="2443530" h="667476">
                    <a:moveTo>
                      <a:pt x="22709" y="0"/>
                    </a:moveTo>
                    <a:lnTo>
                      <a:pt x="2420821" y="0"/>
                    </a:lnTo>
                    <a:cubicBezTo>
                      <a:pt x="2433363" y="0"/>
                      <a:pt x="2443530" y="10167"/>
                      <a:pt x="2443530" y="22709"/>
                    </a:cubicBezTo>
                    <a:lnTo>
                      <a:pt x="2443530" y="644766"/>
                    </a:lnTo>
                    <a:cubicBezTo>
                      <a:pt x="2443530" y="657308"/>
                      <a:pt x="2433363" y="667476"/>
                      <a:pt x="2420821" y="667476"/>
                    </a:cubicBezTo>
                    <a:lnTo>
                      <a:pt x="22709" y="667476"/>
                    </a:lnTo>
                    <a:cubicBezTo>
                      <a:pt x="10167" y="667476"/>
                      <a:pt x="0" y="657308"/>
                      <a:pt x="0" y="644766"/>
                    </a:cubicBezTo>
                    <a:lnTo>
                      <a:pt x="0" y="22709"/>
                    </a:lnTo>
                    <a:cubicBezTo>
                      <a:pt x="0" y="10167"/>
                      <a:pt x="10167" y="0"/>
                      <a:pt x="22709"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8" name="TextBox 8"/>
              <p:cNvSpPr txBox="1"/>
              <p:nvPr/>
            </p:nvSpPr>
            <p:spPr>
              <a:xfrm>
                <a:off x="0" y="-28575"/>
                <a:ext cx="2443530" cy="696051"/>
              </a:xfrm>
              <a:prstGeom prst="rect">
                <a:avLst/>
              </a:prstGeom>
            </p:spPr>
            <p:txBody>
              <a:bodyPr lIns="50800" tIns="50800" rIns="50800" bIns="50800" rtlCol="0" anchor="ctr"/>
              <a:lstStyle/>
              <a:p>
                <a:pPr algn="ctr">
                  <a:lnSpc>
                    <a:spcPts val="1680"/>
                  </a:lnSpc>
                </a:pPr>
                <a:endParaRPr/>
              </a:p>
            </p:txBody>
          </p:sp>
        </p:grpSp>
        <p:sp>
          <p:nvSpPr>
            <p:cNvPr id="9" name="TextBox 9"/>
            <p:cNvSpPr txBox="1"/>
            <p:nvPr/>
          </p:nvSpPr>
          <p:spPr>
            <a:xfrm>
              <a:off x="534701" y="705889"/>
              <a:ext cx="6119646" cy="1152567"/>
            </a:xfrm>
            <a:prstGeom prst="rect">
              <a:avLst/>
            </a:prstGeom>
          </p:spPr>
          <p:txBody>
            <a:bodyPr lIns="0" tIns="0" rIns="0" bIns="0" rtlCol="0" anchor="t">
              <a:spAutoFit/>
            </a:bodyPr>
            <a:lstStyle/>
            <a:p>
              <a:pPr algn="l">
                <a:lnSpc>
                  <a:spcPts val="3415"/>
                </a:lnSpc>
              </a:pPr>
              <a:r>
                <a:rPr lang="en-US" sz="2799">
                  <a:solidFill>
                    <a:srgbClr val="FFFFFF"/>
                  </a:solidFill>
                  <a:latin typeface="Lexend Deca Medium"/>
                  <a:ea typeface="Lexend Deca Medium"/>
                  <a:cs typeface="Lexend Deca Medium"/>
                  <a:sym typeface="Lexend Deca"/>
                </a:rPr>
                <a:t>Die Bildschirmtastatur:</a:t>
              </a:r>
            </a:p>
            <a:p>
              <a:pPr algn="l">
                <a:lnSpc>
                  <a:spcPts val="3415"/>
                </a:lnSpc>
              </a:pPr>
              <a:r>
                <a:rPr lang="en-US" sz="2799">
                  <a:solidFill>
                    <a:srgbClr val="FFFFFF"/>
                  </a:solidFill>
                  <a:latin typeface="Lexend Deca Medium"/>
                  <a:ea typeface="Lexend Deca Medium"/>
                  <a:cs typeface="Lexend Deca Medium"/>
                  <a:sym typeface="Lexend Deca"/>
                </a:rPr>
                <a:t>Welche Taste kann was? </a:t>
              </a:r>
            </a:p>
          </p:txBody>
        </p:sp>
        <p:grpSp>
          <p:nvGrpSpPr>
            <p:cNvPr id="10" name="Group 10"/>
            <p:cNvGrpSpPr/>
            <p:nvPr/>
          </p:nvGrpSpPr>
          <p:grpSpPr>
            <a:xfrm>
              <a:off x="145006" y="2303980"/>
              <a:ext cx="9091087" cy="840706"/>
              <a:chOff x="0" y="0"/>
              <a:chExt cx="2452425" cy="226790"/>
            </a:xfrm>
          </p:grpSpPr>
          <p:sp>
            <p:nvSpPr>
              <p:cNvPr id="11" name="Freeform 11"/>
              <p:cNvSpPr/>
              <p:nvPr/>
            </p:nvSpPr>
            <p:spPr>
              <a:xfrm>
                <a:off x="0" y="0"/>
                <a:ext cx="2452425" cy="226790"/>
              </a:xfrm>
              <a:custGeom>
                <a:avLst/>
                <a:gdLst/>
                <a:ahLst/>
                <a:cxnLst/>
                <a:rect l="l" t="t" r="r" b="b"/>
                <a:pathLst>
                  <a:path w="2452425" h="226790">
                    <a:moveTo>
                      <a:pt x="0" y="0"/>
                    </a:moveTo>
                    <a:lnTo>
                      <a:pt x="2452425" y="0"/>
                    </a:lnTo>
                    <a:lnTo>
                      <a:pt x="2452425" y="226790"/>
                    </a:lnTo>
                    <a:lnTo>
                      <a:pt x="0" y="226790"/>
                    </a:lnTo>
                    <a:close/>
                  </a:path>
                </a:pathLst>
              </a:custGeom>
              <a:solidFill>
                <a:srgbClr val="FFFFFF"/>
              </a:solidFill>
            </p:spPr>
            <p:txBody>
              <a:bodyPr/>
              <a:lstStyle/>
              <a:p>
                <a:endParaRPr lang="de-DE"/>
              </a:p>
            </p:txBody>
          </p:sp>
          <p:sp>
            <p:nvSpPr>
              <p:cNvPr id="12" name="TextBox 12"/>
              <p:cNvSpPr txBox="1"/>
              <p:nvPr/>
            </p:nvSpPr>
            <p:spPr>
              <a:xfrm>
                <a:off x="0" y="-28575"/>
                <a:ext cx="2452425" cy="255365"/>
              </a:xfrm>
              <a:prstGeom prst="rect">
                <a:avLst/>
              </a:prstGeom>
            </p:spPr>
            <p:txBody>
              <a:bodyPr lIns="50616" tIns="50616" rIns="50616" bIns="50616" rtlCol="0" anchor="ctr"/>
              <a:lstStyle/>
              <a:p>
                <a:pPr algn="ctr">
                  <a:lnSpc>
                    <a:spcPts val="1680"/>
                  </a:lnSpc>
                </a:pPr>
                <a:endParaRPr/>
              </a:p>
            </p:txBody>
          </p:sp>
        </p:grpSp>
        <p:sp>
          <p:nvSpPr>
            <p:cNvPr id="14" name="Freeform 14"/>
            <p:cNvSpPr/>
            <p:nvPr/>
          </p:nvSpPr>
          <p:spPr>
            <a:xfrm flipV="1">
              <a:off x="6600712" y="0"/>
              <a:ext cx="2662768" cy="2303980"/>
            </a:xfrm>
            <a:custGeom>
              <a:avLst/>
              <a:gdLst/>
              <a:ahLst/>
              <a:cxnLst/>
              <a:rect l="l" t="t" r="r" b="b"/>
              <a:pathLst>
                <a:path w="2662768" h="2303980">
                  <a:moveTo>
                    <a:pt x="0" y="2303980"/>
                  </a:moveTo>
                  <a:lnTo>
                    <a:pt x="2662768" y="2303980"/>
                  </a:lnTo>
                  <a:lnTo>
                    <a:pt x="2662768" y="0"/>
                  </a:lnTo>
                  <a:lnTo>
                    <a:pt x="0" y="0"/>
                  </a:lnTo>
                  <a:lnTo>
                    <a:pt x="0" y="2303980"/>
                  </a:lnTo>
                  <a:close/>
                </a:path>
              </a:pathLst>
            </a:custGeom>
            <a:blipFill>
              <a:blip r:embed="rId2"/>
              <a:stretch>
                <a:fillRect/>
              </a:stretch>
            </a:blipFill>
          </p:spPr>
          <p:txBody>
            <a:bodyPr/>
            <a:lstStyle/>
            <a:p>
              <a:endParaRPr lang="de-DE"/>
            </a:p>
          </p:txBody>
        </p:sp>
        <p:sp>
          <p:nvSpPr>
            <p:cNvPr id="15" name="TextBox 15"/>
            <p:cNvSpPr txBox="1"/>
            <p:nvPr/>
          </p:nvSpPr>
          <p:spPr>
            <a:xfrm>
              <a:off x="6490687" y="192428"/>
              <a:ext cx="2972014" cy="1428538"/>
            </a:xfrm>
            <a:prstGeom prst="rect">
              <a:avLst/>
            </a:prstGeom>
          </p:spPr>
          <p:txBody>
            <a:bodyPr lIns="0" tIns="0" rIns="0" bIns="0" rtlCol="0" anchor="t">
              <a:spAutoFit/>
            </a:bodyPr>
            <a:lstStyle/>
            <a:p>
              <a:pPr algn="ctr">
                <a:lnSpc>
                  <a:spcPts val="1220"/>
                </a:lnSpc>
              </a:pPr>
              <a:r>
                <a:rPr lang="en-US" sz="1000">
                  <a:solidFill>
                    <a:srgbClr val="000000"/>
                  </a:solidFill>
                  <a:latin typeface="Poppins"/>
                  <a:ea typeface="Poppins"/>
                  <a:cs typeface="Poppins"/>
                  <a:sym typeface="Poppins"/>
                </a:rPr>
                <a:t>Auf der Tastatur findest </a:t>
              </a:r>
            </a:p>
            <a:p>
              <a:pPr algn="ctr">
                <a:lnSpc>
                  <a:spcPts val="1220"/>
                </a:lnSpc>
              </a:pPr>
              <a:r>
                <a:rPr lang="en-US" sz="1000">
                  <a:solidFill>
                    <a:srgbClr val="000000"/>
                  </a:solidFill>
                  <a:latin typeface="Poppins"/>
                  <a:ea typeface="Poppins"/>
                  <a:cs typeface="Poppins"/>
                  <a:sym typeface="Poppins"/>
                </a:rPr>
                <a:t>du Tasten, auf denen</a:t>
              </a:r>
            </a:p>
            <a:p>
              <a:pPr algn="ctr">
                <a:lnSpc>
                  <a:spcPts val="1220"/>
                </a:lnSpc>
              </a:pPr>
              <a:r>
                <a:rPr lang="en-US" sz="1000">
                  <a:solidFill>
                    <a:srgbClr val="000000"/>
                  </a:solidFill>
                  <a:latin typeface="Poppins"/>
                  <a:ea typeface="Poppins"/>
                  <a:cs typeface="Poppins"/>
                  <a:sym typeface="Poppins"/>
                </a:rPr>
                <a:t> keine Buchstaben </a:t>
              </a:r>
            </a:p>
            <a:p>
              <a:pPr algn="ctr">
                <a:lnSpc>
                  <a:spcPts val="1220"/>
                </a:lnSpc>
              </a:pPr>
              <a:r>
                <a:rPr lang="en-US" sz="1000">
                  <a:solidFill>
                    <a:srgbClr val="000000"/>
                  </a:solidFill>
                  <a:latin typeface="Poppins"/>
                  <a:ea typeface="Poppins"/>
                  <a:cs typeface="Poppins"/>
                  <a:sym typeface="Poppins"/>
                </a:rPr>
                <a:t>zu sehen sind. </a:t>
              </a:r>
            </a:p>
            <a:p>
              <a:pPr algn="ctr">
                <a:lnSpc>
                  <a:spcPts val="1220"/>
                </a:lnSpc>
              </a:pPr>
              <a:r>
                <a:rPr lang="en-US" sz="1000">
                  <a:solidFill>
                    <a:srgbClr val="000000"/>
                  </a:solidFill>
                  <a:latin typeface="Poppins"/>
                  <a:ea typeface="Poppins"/>
                  <a:cs typeface="Poppins"/>
                  <a:sym typeface="Poppins"/>
                </a:rPr>
                <a:t>Die Tabelle zeigt, </a:t>
              </a:r>
            </a:p>
            <a:p>
              <a:pPr algn="ctr">
                <a:lnSpc>
                  <a:spcPts val="1220"/>
                </a:lnSpc>
              </a:pPr>
              <a:r>
                <a:rPr lang="en-US" sz="1000">
                  <a:solidFill>
                    <a:srgbClr val="000000"/>
                  </a:solidFill>
                  <a:latin typeface="Poppins"/>
                  <a:ea typeface="Poppins"/>
                  <a:cs typeface="Poppins"/>
                  <a:sym typeface="Poppins"/>
                </a:rPr>
                <a:t>wozu du diese Tasten </a:t>
              </a:r>
            </a:p>
            <a:p>
              <a:pPr algn="ctr">
                <a:lnSpc>
                  <a:spcPts val="1220"/>
                </a:lnSpc>
                <a:spcBef>
                  <a:spcPct val="0"/>
                </a:spcBef>
              </a:pPr>
              <a:r>
                <a:rPr lang="en-US" sz="1000">
                  <a:solidFill>
                    <a:srgbClr val="000000"/>
                  </a:solidFill>
                  <a:latin typeface="Poppins"/>
                  <a:ea typeface="Poppins"/>
                  <a:cs typeface="Poppins"/>
                  <a:sym typeface="Poppins"/>
                </a:rPr>
                <a:t>brauchst.</a:t>
              </a:r>
            </a:p>
          </p:txBody>
        </p:sp>
        <p:sp>
          <p:nvSpPr>
            <p:cNvPr id="16" name="Freeform 16"/>
            <p:cNvSpPr/>
            <p:nvPr/>
          </p:nvSpPr>
          <p:spPr>
            <a:xfrm>
              <a:off x="5964451" y="1125325"/>
              <a:ext cx="1140645" cy="1624981"/>
            </a:xfrm>
            <a:custGeom>
              <a:avLst/>
              <a:gdLst/>
              <a:ahLst/>
              <a:cxnLst/>
              <a:rect l="l" t="t" r="r" b="b"/>
              <a:pathLst>
                <a:path w="1140646" h="1624982">
                  <a:moveTo>
                    <a:pt x="0" y="0"/>
                  </a:moveTo>
                  <a:lnTo>
                    <a:pt x="1140647" y="0"/>
                  </a:lnTo>
                  <a:lnTo>
                    <a:pt x="1140647" y="1624983"/>
                  </a:lnTo>
                  <a:lnTo>
                    <a:pt x="0" y="1624983"/>
                  </a:lnTo>
                  <a:lnTo>
                    <a:pt x="0" y="0"/>
                  </a:lnTo>
                  <a:close/>
                </a:path>
              </a:pathLst>
            </a:custGeom>
            <a:blipFill>
              <a:blip r:embed="rId3"/>
              <a:stretch>
                <a:fillRect/>
              </a:stretch>
            </a:blipFill>
          </p:spPr>
          <p:txBody>
            <a:bodyPr/>
            <a:lstStyle/>
            <a:p>
              <a:endParaRPr lang="de-DE"/>
            </a:p>
          </p:txBody>
        </p:sp>
        <p:sp>
          <p:nvSpPr>
            <p:cNvPr id="17" name="Freeform 17"/>
            <p:cNvSpPr/>
            <p:nvPr/>
          </p:nvSpPr>
          <p:spPr>
            <a:xfrm>
              <a:off x="1277213" y="6389377"/>
              <a:ext cx="604333" cy="604333"/>
            </a:xfrm>
            <a:custGeom>
              <a:avLst/>
              <a:gdLst/>
              <a:ahLst/>
              <a:cxnLst/>
              <a:rect l="l" t="t" r="r" b="b"/>
              <a:pathLst>
                <a:path w="604333" h="604333">
                  <a:moveTo>
                    <a:pt x="0" y="0"/>
                  </a:moveTo>
                  <a:lnTo>
                    <a:pt x="604333" y="0"/>
                  </a:lnTo>
                  <a:lnTo>
                    <a:pt x="604333" y="604333"/>
                  </a:lnTo>
                  <a:lnTo>
                    <a:pt x="0" y="6043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a:p>
          </p:txBody>
        </p:sp>
        <p:grpSp>
          <p:nvGrpSpPr>
            <p:cNvPr id="18" name="Group 18"/>
            <p:cNvGrpSpPr/>
            <p:nvPr/>
          </p:nvGrpSpPr>
          <p:grpSpPr>
            <a:xfrm>
              <a:off x="920692" y="4066772"/>
              <a:ext cx="1264088" cy="202871"/>
              <a:chOff x="0" y="0"/>
              <a:chExt cx="339765" cy="54528"/>
            </a:xfrm>
          </p:grpSpPr>
          <p:sp>
            <p:nvSpPr>
              <p:cNvPr id="19" name="Freeform 19"/>
              <p:cNvSpPr/>
              <p:nvPr/>
            </p:nvSpPr>
            <p:spPr>
              <a:xfrm>
                <a:off x="0" y="0"/>
                <a:ext cx="339765" cy="54528"/>
              </a:xfrm>
              <a:custGeom>
                <a:avLst/>
                <a:gdLst/>
                <a:ahLst/>
                <a:cxnLst/>
                <a:rect l="l" t="t" r="r" b="b"/>
                <a:pathLst>
                  <a:path w="339765" h="54528">
                    <a:moveTo>
                      <a:pt x="24498" y="0"/>
                    </a:moveTo>
                    <a:lnTo>
                      <a:pt x="315267" y="0"/>
                    </a:lnTo>
                    <a:cubicBezTo>
                      <a:pt x="328797" y="0"/>
                      <a:pt x="339765" y="10968"/>
                      <a:pt x="339765" y="24498"/>
                    </a:cubicBezTo>
                    <a:lnTo>
                      <a:pt x="339765" y="30030"/>
                    </a:lnTo>
                    <a:cubicBezTo>
                      <a:pt x="339765" y="43560"/>
                      <a:pt x="328797" y="54528"/>
                      <a:pt x="315267" y="54528"/>
                    </a:cubicBezTo>
                    <a:lnTo>
                      <a:pt x="24498" y="54528"/>
                    </a:lnTo>
                    <a:cubicBezTo>
                      <a:pt x="10968" y="54528"/>
                      <a:pt x="0" y="43560"/>
                      <a:pt x="0" y="30030"/>
                    </a:cubicBezTo>
                    <a:lnTo>
                      <a:pt x="0" y="24498"/>
                    </a:lnTo>
                    <a:cubicBezTo>
                      <a:pt x="0" y="10968"/>
                      <a:pt x="10968" y="0"/>
                      <a:pt x="24498" y="0"/>
                    </a:cubicBezTo>
                    <a:close/>
                  </a:path>
                </a:pathLst>
              </a:custGeom>
              <a:solidFill>
                <a:srgbClr val="000000">
                  <a:alpha val="0"/>
                </a:srgbClr>
              </a:solidFill>
              <a:ln w="19050" cap="sq">
                <a:solidFill>
                  <a:srgbClr val="000000"/>
                </a:solidFill>
                <a:prstDash val="solid"/>
                <a:miter/>
              </a:ln>
            </p:spPr>
            <p:txBody>
              <a:bodyPr/>
              <a:lstStyle/>
              <a:p>
                <a:endParaRPr lang="de-DE"/>
              </a:p>
            </p:txBody>
          </p:sp>
          <p:sp>
            <p:nvSpPr>
              <p:cNvPr id="20" name="TextBox 20"/>
              <p:cNvSpPr txBox="1"/>
              <p:nvPr/>
            </p:nvSpPr>
            <p:spPr>
              <a:xfrm>
                <a:off x="0" y="-9525"/>
                <a:ext cx="339765" cy="64053"/>
              </a:xfrm>
              <a:prstGeom prst="rect">
                <a:avLst/>
              </a:prstGeom>
            </p:spPr>
            <p:txBody>
              <a:bodyPr lIns="50800" tIns="50800" rIns="50800" bIns="50800" rtlCol="0" anchor="ctr"/>
              <a:lstStyle/>
              <a:p>
                <a:pPr algn="ctr">
                  <a:lnSpc>
                    <a:spcPts val="1220"/>
                  </a:lnSpc>
                </a:pPr>
                <a:endParaRPr/>
              </a:p>
            </p:txBody>
          </p:sp>
        </p:grpSp>
        <p:sp>
          <p:nvSpPr>
            <p:cNvPr id="21" name="Freeform 21"/>
            <p:cNvSpPr/>
            <p:nvPr/>
          </p:nvSpPr>
          <p:spPr>
            <a:xfrm>
              <a:off x="1191249" y="7692210"/>
              <a:ext cx="699040" cy="412434"/>
            </a:xfrm>
            <a:custGeom>
              <a:avLst/>
              <a:gdLst/>
              <a:ahLst/>
              <a:cxnLst/>
              <a:rect l="l" t="t" r="r" b="b"/>
              <a:pathLst>
                <a:path w="699040" h="412434">
                  <a:moveTo>
                    <a:pt x="0" y="0"/>
                  </a:moveTo>
                  <a:lnTo>
                    <a:pt x="699041" y="0"/>
                  </a:lnTo>
                  <a:lnTo>
                    <a:pt x="699041" y="412434"/>
                  </a:lnTo>
                  <a:lnTo>
                    <a:pt x="0" y="4124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de-DE"/>
            </a:p>
          </p:txBody>
        </p:sp>
        <p:sp>
          <p:nvSpPr>
            <p:cNvPr id="22" name="Freeform 22"/>
            <p:cNvSpPr/>
            <p:nvPr/>
          </p:nvSpPr>
          <p:spPr>
            <a:xfrm>
              <a:off x="1226413" y="5174858"/>
              <a:ext cx="697744" cy="697744"/>
            </a:xfrm>
            <a:custGeom>
              <a:avLst/>
              <a:gdLst/>
              <a:ahLst/>
              <a:cxnLst/>
              <a:rect l="l" t="t" r="r" b="b"/>
              <a:pathLst>
                <a:path w="697744" h="697744">
                  <a:moveTo>
                    <a:pt x="0" y="0"/>
                  </a:moveTo>
                  <a:lnTo>
                    <a:pt x="697744" y="0"/>
                  </a:lnTo>
                  <a:lnTo>
                    <a:pt x="697744" y="697744"/>
                  </a:lnTo>
                  <a:lnTo>
                    <a:pt x="0" y="6977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de-DE"/>
            </a:p>
          </p:txBody>
        </p:sp>
        <p:sp>
          <p:nvSpPr>
            <p:cNvPr id="23" name="Freeform 23"/>
            <p:cNvSpPr/>
            <p:nvPr/>
          </p:nvSpPr>
          <p:spPr>
            <a:xfrm>
              <a:off x="0" y="13371850"/>
              <a:ext cx="496196" cy="496196"/>
            </a:xfrm>
            <a:custGeom>
              <a:avLst/>
              <a:gdLst/>
              <a:ahLst/>
              <a:cxnLst/>
              <a:rect l="l" t="t" r="r" b="b"/>
              <a:pathLst>
                <a:path w="496196" h="496196">
                  <a:moveTo>
                    <a:pt x="0" y="0"/>
                  </a:moveTo>
                  <a:lnTo>
                    <a:pt x="496196" y="0"/>
                  </a:lnTo>
                  <a:lnTo>
                    <a:pt x="496196" y="496196"/>
                  </a:lnTo>
                  <a:lnTo>
                    <a:pt x="0" y="496196"/>
                  </a:lnTo>
                  <a:lnTo>
                    <a:pt x="0" y="0"/>
                  </a:lnTo>
                  <a:close/>
                </a:path>
              </a:pathLst>
            </a:custGeom>
            <a:blipFill>
              <a:blip r:embed="rId10"/>
              <a:stretch>
                <a:fillRect/>
              </a:stretch>
            </a:blipFill>
          </p:spPr>
          <p:txBody>
            <a:bodyPr/>
            <a:lstStyle/>
            <a:p>
              <a:endParaRPr lang="de-DE"/>
            </a:p>
          </p:txBody>
        </p:sp>
        <p:sp>
          <p:nvSpPr>
            <p:cNvPr id="24" name="TextBox 24"/>
            <p:cNvSpPr txBox="1"/>
            <p:nvPr/>
          </p:nvSpPr>
          <p:spPr>
            <a:xfrm>
              <a:off x="665057" y="13514605"/>
              <a:ext cx="5314041" cy="182112"/>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1.3 | Login mit der Bildschirmtastatur </a:t>
              </a:r>
            </a:p>
          </p:txBody>
        </p:sp>
        <p:sp>
          <p:nvSpPr>
            <p:cNvPr id="25" name="TextBox 25"/>
            <p:cNvSpPr txBox="1"/>
            <p:nvPr/>
          </p:nvSpPr>
          <p:spPr>
            <a:xfrm>
              <a:off x="6828047" y="13514605"/>
              <a:ext cx="3420955" cy="182112"/>
            </a:xfrm>
            <a:prstGeom prst="rect">
              <a:avLst/>
            </a:prstGeom>
          </p:spPr>
          <p:txBody>
            <a:bodyPr lIns="0" tIns="0" rIns="0" bIns="0" rtlCol="0" anchor="t">
              <a:spAutoFit/>
            </a:bodyPr>
            <a:lstStyle/>
            <a:p>
              <a:pPr algn="l">
                <a:lnSpc>
                  <a:spcPts val="1120"/>
                </a:lnSpc>
              </a:pPr>
              <a:r>
                <a:rPr lang="en-US" sz="800">
                  <a:solidFill>
                    <a:srgbClr val="000000"/>
                  </a:solidFill>
                  <a:latin typeface="Poppins"/>
                  <a:ea typeface="Poppins"/>
                  <a:cs typeface="Poppins"/>
                  <a:sym typeface="Poppins"/>
                </a:rPr>
                <a:t>Lizenz: CC BY-SA 4.0 ISB (München)</a:t>
              </a:r>
            </a:p>
          </p:txBody>
        </p:sp>
        <p:sp>
          <p:nvSpPr>
            <p:cNvPr id="26" name="Freeform 26"/>
            <p:cNvSpPr/>
            <p:nvPr/>
          </p:nvSpPr>
          <p:spPr>
            <a:xfrm>
              <a:off x="315139" y="10170691"/>
              <a:ext cx="446425" cy="446425"/>
            </a:xfrm>
            <a:custGeom>
              <a:avLst/>
              <a:gdLst/>
              <a:ahLst/>
              <a:cxnLst/>
              <a:rect l="l" t="t" r="r" b="b"/>
              <a:pathLst>
                <a:path w="446425" h="446425">
                  <a:moveTo>
                    <a:pt x="0" y="0"/>
                  </a:moveTo>
                  <a:lnTo>
                    <a:pt x="446425" y="0"/>
                  </a:lnTo>
                  <a:lnTo>
                    <a:pt x="446425" y="446425"/>
                  </a:lnTo>
                  <a:lnTo>
                    <a:pt x="0" y="44642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de-DE"/>
            </a:p>
          </p:txBody>
        </p:sp>
        <p:sp>
          <p:nvSpPr>
            <p:cNvPr id="27" name="TextBox 27"/>
            <p:cNvSpPr txBox="1"/>
            <p:nvPr/>
          </p:nvSpPr>
          <p:spPr>
            <a:xfrm>
              <a:off x="941191" y="10244042"/>
              <a:ext cx="2607176" cy="307776"/>
            </a:xfrm>
            <a:prstGeom prst="rect">
              <a:avLst/>
            </a:prstGeom>
          </p:spPr>
          <p:txBody>
            <a:bodyPr wrap="square" lIns="0" tIns="0" rIns="0" bIns="0" rtlCol="0" anchor="t">
              <a:spAutoFit/>
            </a:bodyPr>
            <a:lstStyle/>
            <a:p>
              <a:pPr algn="ctr">
                <a:lnSpc>
                  <a:spcPts val="1830"/>
                </a:lnSpc>
                <a:spcBef>
                  <a:spcPct val="0"/>
                </a:spcBef>
              </a:pPr>
              <a:r>
                <a:rPr lang="en-US" sz="1500" dirty="0" err="1">
                  <a:solidFill>
                    <a:srgbClr val="000000"/>
                  </a:solidFill>
                  <a:latin typeface="Lexend Deca Medium"/>
                  <a:ea typeface="Lexend Deca Medium"/>
                  <a:cs typeface="Lexend Deca Medium"/>
                  <a:sym typeface="Lexend Deca"/>
                </a:rPr>
                <a:t>Jetzt</a:t>
              </a:r>
              <a:r>
                <a:rPr lang="en-US" sz="1500" dirty="0">
                  <a:solidFill>
                    <a:srgbClr val="000000"/>
                  </a:solidFill>
                  <a:latin typeface="Lexend Deca Medium"/>
                  <a:ea typeface="Lexend Deca Medium"/>
                  <a:cs typeface="Lexend Deca Medium"/>
                  <a:sym typeface="Lexend Deca"/>
                </a:rPr>
                <a:t> </a:t>
              </a:r>
              <a:r>
                <a:rPr lang="en-US" sz="1500" dirty="0" err="1">
                  <a:solidFill>
                    <a:srgbClr val="000000"/>
                  </a:solidFill>
                  <a:latin typeface="Lexend Deca Medium"/>
                  <a:ea typeface="Lexend Deca Medium"/>
                  <a:cs typeface="Lexend Deca Medium"/>
                  <a:sym typeface="Lexend Deca"/>
                </a:rPr>
                <a:t>bist</a:t>
              </a:r>
              <a:r>
                <a:rPr lang="en-US" sz="1500" dirty="0">
                  <a:solidFill>
                    <a:srgbClr val="000000"/>
                  </a:solidFill>
                  <a:latin typeface="Lexend Deca Medium"/>
                  <a:ea typeface="Lexend Deca Medium"/>
                  <a:cs typeface="Lexend Deca Medium"/>
                  <a:sym typeface="Lexend Deca"/>
                </a:rPr>
                <a:t> du </a:t>
              </a:r>
              <a:r>
                <a:rPr lang="en-US" sz="1500" dirty="0" err="1">
                  <a:solidFill>
                    <a:srgbClr val="000000"/>
                  </a:solidFill>
                  <a:latin typeface="Lexend Deca Medium"/>
                  <a:ea typeface="Lexend Deca Medium"/>
                  <a:cs typeface="Lexend Deca Medium"/>
                  <a:sym typeface="Lexend Deca"/>
                </a:rPr>
                <a:t>dran</a:t>
              </a:r>
              <a:endParaRPr lang="en-US" sz="1500" dirty="0">
                <a:solidFill>
                  <a:srgbClr val="000000"/>
                </a:solidFill>
                <a:latin typeface="Lexend Deca Medium"/>
                <a:ea typeface="Lexend Deca Medium"/>
                <a:cs typeface="Lexend Deca Medium"/>
                <a:sym typeface="Lexend Deca"/>
              </a:endParaRPr>
            </a:p>
          </p:txBody>
        </p:sp>
        <p:sp>
          <p:nvSpPr>
            <p:cNvPr id="28" name="TextBox 28"/>
            <p:cNvSpPr txBox="1"/>
            <p:nvPr/>
          </p:nvSpPr>
          <p:spPr>
            <a:xfrm>
              <a:off x="395510" y="10675745"/>
              <a:ext cx="7850570" cy="309879"/>
            </a:xfrm>
            <a:prstGeom prst="rect">
              <a:avLst/>
            </a:prstGeom>
          </p:spPr>
          <p:txBody>
            <a:bodyPr lIns="0" tIns="0" rIns="0" bIns="0" rtlCol="0" anchor="t">
              <a:spAutoFit/>
            </a:bodyPr>
            <a:lstStyle/>
            <a:p>
              <a:pPr algn="l">
                <a:lnSpc>
                  <a:spcPts val="2160"/>
                </a:lnSpc>
                <a:spcBef>
                  <a:spcPct val="0"/>
                </a:spcBef>
              </a:pPr>
              <a:r>
                <a:rPr lang="en-US" sz="1200">
                  <a:solidFill>
                    <a:srgbClr val="000000"/>
                  </a:solidFill>
                  <a:latin typeface="Poppins"/>
                  <a:ea typeface="Poppins"/>
                  <a:cs typeface="Poppins"/>
                  <a:sym typeface="Poppins"/>
                </a:rPr>
                <a:t>Ordne zu: Schreibe die Nummern aus der Tabelle in die richtigen Kästchen.</a:t>
              </a:r>
            </a:p>
          </p:txBody>
        </p:sp>
        <p:sp>
          <p:nvSpPr>
            <p:cNvPr id="29" name="Freeform 29"/>
            <p:cNvSpPr/>
            <p:nvPr/>
          </p:nvSpPr>
          <p:spPr>
            <a:xfrm>
              <a:off x="1511604" y="11105458"/>
              <a:ext cx="5650181" cy="2041128"/>
            </a:xfrm>
            <a:custGeom>
              <a:avLst/>
              <a:gdLst/>
              <a:ahLst/>
              <a:cxnLst/>
              <a:rect l="l" t="t" r="r" b="b"/>
              <a:pathLst>
                <a:path w="5650181" h="2041128">
                  <a:moveTo>
                    <a:pt x="0" y="0"/>
                  </a:moveTo>
                  <a:lnTo>
                    <a:pt x="5650181" y="0"/>
                  </a:lnTo>
                  <a:lnTo>
                    <a:pt x="5650181" y="2041128"/>
                  </a:lnTo>
                  <a:lnTo>
                    <a:pt x="0" y="2041128"/>
                  </a:lnTo>
                  <a:lnTo>
                    <a:pt x="0" y="0"/>
                  </a:lnTo>
                  <a:close/>
                </a:path>
              </a:pathLst>
            </a:custGeom>
            <a:blipFill>
              <a:blip r:embed="rId13"/>
              <a:stretch>
                <a:fillRect/>
              </a:stretch>
            </a:blipFill>
          </p:spPr>
          <p:txBody>
            <a:bodyPr/>
            <a:lstStyle/>
            <a:p>
              <a:endParaRPr lang="de-DE"/>
            </a:p>
          </p:txBody>
        </p:sp>
        <p:grpSp>
          <p:nvGrpSpPr>
            <p:cNvPr id="30" name="Group 30"/>
            <p:cNvGrpSpPr/>
            <p:nvPr/>
          </p:nvGrpSpPr>
          <p:grpSpPr>
            <a:xfrm>
              <a:off x="1255200" y="12283287"/>
              <a:ext cx="327927" cy="328010"/>
              <a:chOff x="0" y="0"/>
              <a:chExt cx="88141" cy="88163"/>
            </a:xfrm>
          </p:grpSpPr>
          <p:sp>
            <p:nvSpPr>
              <p:cNvPr id="31" name="Freeform 31"/>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2" name="TextBox 32"/>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3" name="Group 33"/>
            <p:cNvGrpSpPr/>
            <p:nvPr/>
          </p:nvGrpSpPr>
          <p:grpSpPr>
            <a:xfrm>
              <a:off x="7118950" y="11422218"/>
              <a:ext cx="327927" cy="328010"/>
              <a:chOff x="0" y="0"/>
              <a:chExt cx="88141" cy="88163"/>
            </a:xfrm>
          </p:grpSpPr>
          <p:sp>
            <p:nvSpPr>
              <p:cNvPr id="34" name="Freeform 34"/>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5" name="TextBox 35"/>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6" name="Group 36"/>
            <p:cNvGrpSpPr/>
            <p:nvPr/>
          </p:nvGrpSpPr>
          <p:grpSpPr>
            <a:xfrm>
              <a:off x="7118950" y="11837207"/>
              <a:ext cx="327927" cy="328010"/>
              <a:chOff x="0" y="0"/>
              <a:chExt cx="88141" cy="88163"/>
            </a:xfrm>
          </p:grpSpPr>
          <p:sp>
            <p:nvSpPr>
              <p:cNvPr id="37" name="Freeform 37"/>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38" name="TextBox 38"/>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39" name="Group 39"/>
            <p:cNvGrpSpPr/>
            <p:nvPr/>
          </p:nvGrpSpPr>
          <p:grpSpPr>
            <a:xfrm>
              <a:off x="4010486" y="12842742"/>
              <a:ext cx="327927" cy="328010"/>
              <a:chOff x="0" y="0"/>
              <a:chExt cx="88141" cy="88163"/>
            </a:xfrm>
          </p:grpSpPr>
          <p:sp>
            <p:nvSpPr>
              <p:cNvPr id="40" name="Freeform 40"/>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1" name="TextBox 41"/>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2" name="Group 42"/>
            <p:cNvGrpSpPr/>
            <p:nvPr/>
          </p:nvGrpSpPr>
          <p:grpSpPr>
            <a:xfrm>
              <a:off x="7118950" y="12283287"/>
              <a:ext cx="327927" cy="328010"/>
              <a:chOff x="0" y="0"/>
              <a:chExt cx="88141" cy="88163"/>
            </a:xfrm>
          </p:grpSpPr>
          <p:sp>
            <p:nvSpPr>
              <p:cNvPr id="43" name="Freeform 43"/>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4" name="TextBox 44"/>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5" name="Group 45"/>
            <p:cNvGrpSpPr/>
            <p:nvPr/>
          </p:nvGrpSpPr>
          <p:grpSpPr>
            <a:xfrm>
              <a:off x="1255200" y="12842742"/>
              <a:ext cx="327927" cy="328010"/>
              <a:chOff x="0" y="0"/>
              <a:chExt cx="88141" cy="88163"/>
            </a:xfrm>
          </p:grpSpPr>
          <p:sp>
            <p:nvSpPr>
              <p:cNvPr id="46" name="Freeform 46"/>
              <p:cNvSpPr/>
              <p:nvPr/>
            </p:nvSpPr>
            <p:spPr>
              <a:xfrm>
                <a:off x="0" y="0"/>
                <a:ext cx="88141" cy="88163"/>
              </a:xfrm>
              <a:custGeom>
                <a:avLst/>
                <a:gdLst/>
                <a:ahLst/>
                <a:cxnLst/>
                <a:rect l="l" t="t" r="r" b="b"/>
                <a:pathLst>
                  <a:path w="88141" h="88163">
                    <a:moveTo>
                      <a:pt x="44071" y="0"/>
                    </a:moveTo>
                    <a:lnTo>
                      <a:pt x="44071" y="0"/>
                    </a:lnTo>
                    <a:cubicBezTo>
                      <a:pt x="68410" y="0"/>
                      <a:pt x="88141" y="19731"/>
                      <a:pt x="88141" y="44071"/>
                    </a:cubicBezTo>
                    <a:lnTo>
                      <a:pt x="88141" y="44093"/>
                    </a:lnTo>
                    <a:cubicBezTo>
                      <a:pt x="88141" y="68432"/>
                      <a:pt x="68410" y="88163"/>
                      <a:pt x="44071" y="88163"/>
                    </a:cubicBezTo>
                    <a:lnTo>
                      <a:pt x="44071" y="88163"/>
                    </a:lnTo>
                    <a:cubicBezTo>
                      <a:pt x="19731" y="88163"/>
                      <a:pt x="0" y="68432"/>
                      <a:pt x="0" y="44093"/>
                    </a:cubicBezTo>
                    <a:lnTo>
                      <a:pt x="0" y="44071"/>
                    </a:lnTo>
                    <a:cubicBezTo>
                      <a:pt x="0" y="19731"/>
                      <a:pt x="19731" y="0"/>
                      <a:pt x="44071" y="0"/>
                    </a:cubicBezTo>
                    <a:close/>
                  </a:path>
                </a:pathLst>
              </a:custGeom>
              <a:solidFill>
                <a:srgbClr val="EFEFEF"/>
              </a:solidFill>
              <a:ln w="19050" cap="sq">
                <a:solidFill>
                  <a:srgbClr val="000000"/>
                </a:solidFill>
                <a:prstDash val="solid"/>
                <a:miter/>
              </a:ln>
            </p:spPr>
            <p:txBody>
              <a:bodyPr/>
              <a:lstStyle/>
              <a:p>
                <a:endParaRPr lang="de-DE"/>
              </a:p>
            </p:txBody>
          </p:sp>
          <p:sp>
            <p:nvSpPr>
              <p:cNvPr id="47" name="TextBox 47"/>
              <p:cNvSpPr txBox="1"/>
              <p:nvPr/>
            </p:nvSpPr>
            <p:spPr>
              <a:xfrm>
                <a:off x="0" y="-9525"/>
                <a:ext cx="88141" cy="97688"/>
              </a:xfrm>
              <a:prstGeom prst="rect">
                <a:avLst/>
              </a:prstGeom>
            </p:spPr>
            <p:txBody>
              <a:bodyPr lIns="50800" tIns="50800" rIns="50800" bIns="50800" rtlCol="0" anchor="ctr"/>
              <a:lstStyle/>
              <a:p>
                <a:pPr algn="ctr">
                  <a:lnSpc>
                    <a:spcPts val="1220"/>
                  </a:lnSpc>
                </a:pPr>
                <a:endParaRPr/>
              </a:p>
            </p:txBody>
          </p:sp>
        </p:grpSp>
        <p:grpSp>
          <p:nvGrpSpPr>
            <p:cNvPr id="48" name="Group 48"/>
            <p:cNvGrpSpPr/>
            <p:nvPr/>
          </p:nvGrpSpPr>
          <p:grpSpPr>
            <a:xfrm>
              <a:off x="1309600" y="8992916"/>
              <a:ext cx="486272" cy="477134"/>
              <a:chOff x="0" y="0"/>
              <a:chExt cx="109665" cy="107604"/>
            </a:xfrm>
          </p:grpSpPr>
          <p:sp>
            <p:nvSpPr>
              <p:cNvPr id="49" name="Freeform 49"/>
              <p:cNvSpPr/>
              <p:nvPr/>
            </p:nvSpPr>
            <p:spPr>
              <a:xfrm>
                <a:off x="0" y="0"/>
                <a:ext cx="109665" cy="107604"/>
              </a:xfrm>
              <a:custGeom>
                <a:avLst/>
                <a:gdLst/>
                <a:ahLst/>
                <a:cxnLst/>
                <a:rect l="l" t="t" r="r" b="b"/>
                <a:pathLst>
                  <a:path w="109665" h="107604">
                    <a:moveTo>
                      <a:pt x="53802" y="0"/>
                    </a:moveTo>
                    <a:lnTo>
                      <a:pt x="55863" y="0"/>
                    </a:lnTo>
                    <a:cubicBezTo>
                      <a:pt x="85577" y="0"/>
                      <a:pt x="109665" y="24088"/>
                      <a:pt x="109665" y="53802"/>
                    </a:cubicBezTo>
                    <a:lnTo>
                      <a:pt x="109665" y="53802"/>
                    </a:lnTo>
                    <a:cubicBezTo>
                      <a:pt x="109665" y="68071"/>
                      <a:pt x="103996" y="81756"/>
                      <a:pt x="93906" y="91846"/>
                    </a:cubicBezTo>
                    <a:cubicBezTo>
                      <a:pt x="83817" y="101935"/>
                      <a:pt x="70132" y="107604"/>
                      <a:pt x="55863" y="107604"/>
                    </a:cubicBezTo>
                    <a:lnTo>
                      <a:pt x="53802" y="107604"/>
                    </a:lnTo>
                    <a:cubicBezTo>
                      <a:pt x="39533" y="107604"/>
                      <a:pt x="25848" y="101935"/>
                      <a:pt x="15758" y="91846"/>
                    </a:cubicBezTo>
                    <a:cubicBezTo>
                      <a:pt x="5668" y="81756"/>
                      <a:pt x="0" y="68071"/>
                      <a:pt x="0" y="53802"/>
                    </a:cubicBezTo>
                    <a:lnTo>
                      <a:pt x="0" y="53802"/>
                    </a:lnTo>
                    <a:cubicBezTo>
                      <a:pt x="0" y="39533"/>
                      <a:pt x="5668" y="25848"/>
                      <a:pt x="15758" y="15758"/>
                    </a:cubicBezTo>
                    <a:cubicBezTo>
                      <a:pt x="25848" y="5668"/>
                      <a:pt x="39533" y="0"/>
                      <a:pt x="53802" y="0"/>
                    </a:cubicBezTo>
                    <a:close/>
                  </a:path>
                </a:pathLst>
              </a:custGeom>
              <a:solidFill>
                <a:srgbClr val="FFFFFF"/>
              </a:solidFill>
              <a:ln w="19050" cap="sq">
                <a:solidFill>
                  <a:srgbClr val="000000"/>
                </a:solidFill>
                <a:prstDash val="solid"/>
                <a:miter/>
              </a:ln>
            </p:spPr>
            <p:txBody>
              <a:bodyPr/>
              <a:lstStyle/>
              <a:p>
                <a:endParaRPr lang="de-DE"/>
              </a:p>
            </p:txBody>
          </p:sp>
          <p:sp>
            <p:nvSpPr>
              <p:cNvPr id="50" name="TextBox 50"/>
              <p:cNvSpPr txBox="1"/>
              <p:nvPr/>
            </p:nvSpPr>
            <p:spPr>
              <a:xfrm>
                <a:off x="0" y="-9525"/>
                <a:ext cx="109665" cy="117129"/>
              </a:xfrm>
              <a:prstGeom prst="rect">
                <a:avLst/>
              </a:prstGeom>
            </p:spPr>
            <p:txBody>
              <a:bodyPr lIns="60545" tIns="60545" rIns="60545" bIns="60545" rtlCol="0" anchor="ctr"/>
              <a:lstStyle/>
              <a:p>
                <a:pPr algn="ctr">
                  <a:lnSpc>
                    <a:spcPts val="1220"/>
                  </a:lnSpc>
                </a:pPr>
                <a:endParaRPr/>
              </a:p>
            </p:txBody>
          </p:sp>
        </p:grpSp>
        <p:sp>
          <p:nvSpPr>
            <p:cNvPr id="51" name="TextBox 51"/>
            <p:cNvSpPr txBox="1"/>
            <p:nvPr/>
          </p:nvSpPr>
          <p:spPr>
            <a:xfrm>
              <a:off x="1309600" y="9222746"/>
              <a:ext cx="486272" cy="188686"/>
            </a:xfrm>
            <a:prstGeom prst="rect">
              <a:avLst/>
            </a:prstGeom>
          </p:spPr>
          <p:txBody>
            <a:bodyPr lIns="0" tIns="0" rIns="0" bIns="0" rtlCol="0" anchor="t">
              <a:spAutoFit/>
            </a:bodyPr>
            <a:lstStyle/>
            <a:p>
              <a:pPr algn="ctr">
                <a:lnSpc>
                  <a:spcPts val="1168"/>
                </a:lnSpc>
              </a:pPr>
              <a:r>
                <a:rPr lang="en-US" sz="834">
                  <a:solidFill>
                    <a:srgbClr val="000000"/>
                  </a:solidFill>
                  <a:latin typeface="Poppins"/>
                  <a:ea typeface="Poppins"/>
                  <a:cs typeface="Poppins"/>
                  <a:sym typeface="Poppins"/>
                </a:rPr>
                <a:t>.?123</a:t>
              </a:r>
            </a:p>
          </p:txBody>
        </p:sp>
      </p:grpSp>
      <p:graphicFrame>
        <p:nvGraphicFramePr>
          <p:cNvPr id="13" name="Table 13"/>
          <p:cNvGraphicFramePr>
            <a:graphicFrameLocks noGrp="1"/>
          </p:cNvGraphicFramePr>
          <p:nvPr>
            <p:extLst>
              <p:ext uri="{D42A27DB-BD31-4B8C-83A1-F6EECF244321}">
                <p14:modId xmlns:p14="http://schemas.microsoft.com/office/powerpoint/2010/main" val="2033290840"/>
              </p:ext>
            </p:extLst>
          </p:nvPr>
        </p:nvGraphicFramePr>
        <p:xfrm>
          <a:off x="603556" y="2085576"/>
          <a:ext cx="6563115" cy="5581753"/>
        </p:xfrm>
        <a:graphic>
          <a:graphicData uri="http://schemas.openxmlformats.org/drawingml/2006/table">
            <a:tbl>
              <a:tblPr/>
              <a:tblGrid>
                <a:gridCol w="363004">
                  <a:extLst>
                    <a:ext uri="{9D8B030D-6E8A-4147-A177-3AD203B41FA5}">
                      <a16:colId xmlns:a16="http://schemas.microsoft.com/office/drawing/2014/main" val="20000"/>
                    </a:ext>
                  </a:extLst>
                </a:gridCol>
                <a:gridCol w="1129077">
                  <a:extLst>
                    <a:ext uri="{9D8B030D-6E8A-4147-A177-3AD203B41FA5}">
                      <a16:colId xmlns:a16="http://schemas.microsoft.com/office/drawing/2014/main" val="20001"/>
                    </a:ext>
                  </a:extLst>
                </a:gridCol>
                <a:gridCol w="1527420">
                  <a:extLst>
                    <a:ext uri="{9D8B030D-6E8A-4147-A177-3AD203B41FA5}">
                      <a16:colId xmlns:a16="http://schemas.microsoft.com/office/drawing/2014/main" val="20002"/>
                    </a:ext>
                  </a:extLst>
                </a:gridCol>
                <a:gridCol w="1441051">
                  <a:extLst>
                    <a:ext uri="{9D8B030D-6E8A-4147-A177-3AD203B41FA5}">
                      <a16:colId xmlns:a16="http://schemas.microsoft.com/office/drawing/2014/main" val="20003"/>
                    </a:ext>
                  </a:extLst>
                </a:gridCol>
                <a:gridCol w="2102563">
                  <a:extLst>
                    <a:ext uri="{9D8B030D-6E8A-4147-A177-3AD203B41FA5}">
                      <a16:colId xmlns:a16="http://schemas.microsoft.com/office/drawing/2014/main" val="20004"/>
                    </a:ext>
                  </a:extLst>
                </a:gridCol>
              </a:tblGrid>
              <a:tr h="658348">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So sieht die </a:t>
                      </a:r>
                      <a:endParaRPr lang="en-US" sz="1100"/>
                    </a:p>
                    <a:p>
                      <a:pPr algn="ctr">
                        <a:lnSpc>
                          <a:spcPts val="1400"/>
                        </a:lnSpc>
                      </a:pPr>
                      <a:r>
                        <a:rPr lang="en-US" sz="1000" b="1">
                          <a:solidFill>
                            <a:srgbClr val="000000"/>
                          </a:solidFill>
                          <a:latin typeface="Poppins Bold"/>
                          <a:ea typeface="Poppins Bold"/>
                          <a:cs typeface="Poppins Bold"/>
                          <a:sym typeface="Poppins Bold"/>
                        </a:rPr>
                        <a:t>Taste aus</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Deutsche Bezeichnung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Englische Bezeichnung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b="1">
                          <a:solidFill>
                            <a:srgbClr val="000000"/>
                          </a:solidFill>
                          <a:latin typeface="Poppins Bold"/>
                          <a:ea typeface="Poppins Bold"/>
                          <a:cs typeface="Poppins Bold"/>
                          <a:sym typeface="Poppins Bold"/>
                        </a:rPr>
                        <a:t>Erklärung</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73578">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1</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Leer-Taste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Space-Taste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Diese Taste drückst du, </a:t>
                      </a:r>
                      <a:endParaRPr lang="en-US" sz="1100"/>
                    </a:p>
                    <a:p>
                      <a:pPr algn="ctr">
                        <a:lnSpc>
                          <a:spcPts val="1400"/>
                        </a:lnSpc>
                      </a:pPr>
                      <a:r>
                        <a:rPr lang="en-US" sz="1000">
                          <a:solidFill>
                            <a:srgbClr val="000000"/>
                          </a:solidFill>
                          <a:latin typeface="Poppins"/>
                          <a:ea typeface="Poppins"/>
                          <a:cs typeface="Poppins"/>
                          <a:sym typeface="Poppins"/>
                        </a:rPr>
                        <a:t>wenn ein Wort zu Ende ist. </a:t>
                      </a:r>
                    </a:p>
                    <a:p>
                      <a:pPr algn="ctr">
                        <a:lnSpc>
                          <a:spcPts val="1400"/>
                        </a:lnSpc>
                      </a:pPr>
                      <a:r>
                        <a:rPr lang="en-US" sz="1000">
                          <a:solidFill>
                            <a:srgbClr val="000000"/>
                          </a:solidFill>
                          <a:latin typeface="Poppins"/>
                          <a:ea typeface="Poppins"/>
                          <a:cs typeface="Poppins"/>
                          <a:sym typeface="Poppins"/>
                        </a:rPr>
                        <a:t>So hast du zwischen </a:t>
                      </a:r>
                    </a:p>
                    <a:p>
                      <a:pPr algn="ctr">
                        <a:lnSpc>
                          <a:spcPts val="1400"/>
                        </a:lnSpc>
                      </a:pPr>
                      <a:r>
                        <a:rPr lang="en-US" sz="1000">
                          <a:solidFill>
                            <a:srgbClr val="000000"/>
                          </a:solidFill>
                          <a:latin typeface="Poppins"/>
                          <a:ea typeface="Poppins"/>
                          <a:cs typeface="Poppins"/>
                          <a:sym typeface="Poppins"/>
                        </a:rPr>
                        <a:t>den Wörtern </a:t>
                      </a:r>
                    </a:p>
                    <a:p>
                      <a:pPr algn="ctr">
                        <a:lnSpc>
                          <a:spcPts val="1400"/>
                        </a:lnSpc>
                      </a:pPr>
                      <a:r>
                        <a:rPr lang="en-US" sz="1000">
                          <a:solidFill>
                            <a:srgbClr val="000000"/>
                          </a:solidFill>
                          <a:latin typeface="Poppins"/>
                          <a:ea typeface="Poppins"/>
                          <a:cs typeface="Poppins"/>
                          <a:sym typeface="Poppins"/>
                        </a:rPr>
                        <a:t>den richtigen Abstand.</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45737">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2</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Hochstell-/</a:t>
                      </a:r>
                      <a:endParaRPr lang="en-US" sz="1100"/>
                    </a:p>
                    <a:p>
                      <a:pPr algn="ctr">
                        <a:lnSpc>
                          <a:spcPts val="1680"/>
                        </a:lnSpc>
                      </a:pPr>
                      <a:r>
                        <a:rPr lang="en-US" sz="1200">
                          <a:solidFill>
                            <a:srgbClr val="000000"/>
                          </a:solidFill>
                          <a:latin typeface="Poppins"/>
                          <a:ea typeface="Poppins"/>
                          <a:cs typeface="Poppins"/>
                          <a:sym typeface="Poppins"/>
                        </a:rPr>
                        <a:t>Umschalt-Taste</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Shift-Taste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Diese Taste nutzt du, </a:t>
                      </a:r>
                      <a:endParaRPr lang="en-US" sz="1100"/>
                    </a:p>
                    <a:p>
                      <a:pPr algn="ctr">
                        <a:lnSpc>
                          <a:spcPts val="1400"/>
                        </a:lnSpc>
                      </a:pPr>
                      <a:r>
                        <a:rPr lang="en-US" sz="1000">
                          <a:solidFill>
                            <a:srgbClr val="000000"/>
                          </a:solidFill>
                          <a:latin typeface="Poppins"/>
                          <a:ea typeface="Poppins"/>
                          <a:cs typeface="Poppins"/>
                          <a:sym typeface="Poppins"/>
                        </a:rPr>
                        <a:t>um einzelne Buchstaben </a:t>
                      </a:r>
                    </a:p>
                    <a:p>
                      <a:pPr algn="ctr">
                        <a:lnSpc>
                          <a:spcPts val="1400"/>
                        </a:lnSpc>
                      </a:pPr>
                      <a:r>
                        <a:rPr lang="en-US" sz="1000">
                          <a:solidFill>
                            <a:srgbClr val="000000"/>
                          </a:solidFill>
                          <a:latin typeface="Poppins"/>
                          <a:ea typeface="Poppins"/>
                          <a:cs typeface="Poppins"/>
                          <a:sym typeface="Poppins"/>
                        </a:rPr>
                        <a:t>großzuschreiben.</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896604">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3</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Eingabe-Taste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Enter-Taste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Wenn du diese Taste drückst, springt der Cursor </a:t>
                      </a:r>
                      <a:endParaRPr lang="en-US" sz="1100"/>
                    </a:p>
                    <a:p>
                      <a:pPr algn="ctr">
                        <a:lnSpc>
                          <a:spcPts val="1400"/>
                        </a:lnSpc>
                      </a:pPr>
                      <a:r>
                        <a:rPr lang="en-US" sz="1000">
                          <a:solidFill>
                            <a:srgbClr val="000000"/>
                          </a:solidFill>
                          <a:latin typeface="Poppins"/>
                          <a:ea typeface="Poppins"/>
                          <a:cs typeface="Poppins"/>
                          <a:sym typeface="Poppins"/>
                        </a:rPr>
                        <a:t>in die nächste Zeile.</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833908">
                <a:tc>
                  <a:txBody>
                    <a:bodyPr/>
                    <a:lstStyle/>
                    <a:p>
                      <a:pPr algn="ctr">
                        <a:lnSpc>
                          <a:spcPts val="1680"/>
                        </a:lnSpc>
                        <a:defRPr/>
                      </a:pPr>
                      <a:r>
                        <a:rPr lang="en-US" sz="1200">
                          <a:solidFill>
                            <a:srgbClr val="000000"/>
                          </a:solidFill>
                          <a:latin typeface="Lexend Deca Medium"/>
                          <a:ea typeface="Lexend Deca Medium"/>
                          <a:cs typeface="Lexend Deca Medium"/>
                          <a:sym typeface="Lexend Deca"/>
                        </a:rPr>
                        <a:t>4</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Lösch-Taste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Backspace-Taste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a:solidFill>
                            <a:srgbClr val="000000"/>
                          </a:solidFill>
                          <a:latin typeface="Poppins"/>
                          <a:ea typeface="Poppins"/>
                          <a:cs typeface="Poppins"/>
                          <a:sym typeface="Poppins"/>
                        </a:rPr>
                        <a:t>Wenn du dich vertippt hast, kannst du hiermit Buchstaben wieder löschen.</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73578">
                <a:tc>
                  <a:txBody>
                    <a:bodyPr/>
                    <a:lstStyle/>
                    <a:p>
                      <a:pPr algn="ctr">
                        <a:lnSpc>
                          <a:spcPts val="1680"/>
                        </a:lnSpc>
                        <a:defRPr/>
                      </a:pPr>
                      <a:r>
                        <a:rPr lang="en-US" sz="1200" dirty="0">
                          <a:solidFill>
                            <a:srgbClr val="000000"/>
                          </a:solidFill>
                          <a:latin typeface="Lexend Deca Medium"/>
                          <a:ea typeface="Lexend Deca Medium"/>
                          <a:cs typeface="Lexend Deca Medium"/>
                          <a:sym typeface="Lexend Deca"/>
                        </a:rPr>
                        <a:t>5</a:t>
                      </a:r>
                      <a:endParaRPr lang="en-US" sz="1100" dirty="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endParaRPr lang="en-US" sz="1100" dirty="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Ziffern-/Symbol-Taste</a:t>
                      </a:r>
                      <a:endParaRPr lang="en-US" sz="110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680"/>
                        </a:lnSpc>
                        <a:defRPr/>
                      </a:pPr>
                      <a:r>
                        <a:rPr lang="en-US" sz="1200">
                          <a:solidFill>
                            <a:srgbClr val="000000"/>
                          </a:solidFill>
                          <a:latin typeface="Poppins"/>
                          <a:ea typeface="Poppins"/>
                          <a:cs typeface="Poppins"/>
                          <a:sym typeface="Poppins"/>
                        </a:rPr>
                        <a:t>Symbols/</a:t>
                      </a:r>
                      <a:endParaRPr lang="en-US" sz="1100"/>
                    </a:p>
                    <a:p>
                      <a:pPr algn="ctr">
                        <a:lnSpc>
                          <a:spcPts val="1680"/>
                        </a:lnSpc>
                      </a:pPr>
                      <a:r>
                        <a:rPr lang="en-US" sz="1200">
                          <a:solidFill>
                            <a:srgbClr val="000000"/>
                          </a:solidFill>
                          <a:latin typeface="Poppins"/>
                          <a:ea typeface="Poppins"/>
                          <a:cs typeface="Poppins"/>
                          <a:sym typeface="Poppins"/>
                        </a:rPr>
                        <a:t>Number key</a:t>
                      </a:r>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ctr">
                        <a:lnSpc>
                          <a:spcPts val="1400"/>
                        </a:lnSpc>
                        <a:defRPr/>
                      </a:pPr>
                      <a:r>
                        <a:rPr lang="en-US" sz="1000" dirty="0">
                          <a:solidFill>
                            <a:srgbClr val="000000"/>
                          </a:solidFill>
                          <a:latin typeface="Poppins"/>
                          <a:ea typeface="Poppins"/>
                          <a:cs typeface="Poppins"/>
                          <a:sym typeface="Poppins"/>
                        </a:rPr>
                        <a:t>Mit </a:t>
                      </a:r>
                      <a:r>
                        <a:rPr lang="en-US" sz="1000" dirty="0" err="1">
                          <a:solidFill>
                            <a:srgbClr val="000000"/>
                          </a:solidFill>
                          <a:latin typeface="Poppins"/>
                          <a:ea typeface="Poppins"/>
                          <a:cs typeface="Poppins"/>
                          <a:sym typeface="Poppins"/>
                        </a:rPr>
                        <a:t>dieser</a:t>
                      </a:r>
                      <a:r>
                        <a:rPr lang="en-US" sz="1000" dirty="0">
                          <a:solidFill>
                            <a:srgbClr val="000000"/>
                          </a:solidFill>
                          <a:latin typeface="Poppins"/>
                          <a:ea typeface="Poppins"/>
                          <a:cs typeface="Poppins"/>
                          <a:sym typeface="Poppins"/>
                        </a:rPr>
                        <a:t> Taste </a:t>
                      </a:r>
                      <a:r>
                        <a:rPr lang="en-US" sz="1000" dirty="0" err="1">
                          <a:solidFill>
                            <a:srgbClr val="000000"/>
                          </a:solidFill>
                          <a:latin typeface="Poppins"/>
                          <a:ea typeface="Poppins"/>
                          <a:cs typeface="Poppins"/>
                          <a:sym typeface="Poppins"/>
                        </a:rPr>
                        <a:t>wechselst</a:t>
                      </a:r>
                      <a:r>
                        <a:rPr lang="en-US" sz="1000" dirty="0">
                          <a:solidFill>
                            <a:srgbClr val="000000"/>
                          </a:solidFill>
                          <a:latin typeface="Poppins"/>
                          <a:ea typeface="Poppins"/>
                          <a:cs typeface="Poppins"/>
                          <a:sym typeface="Poppins"/>
                        </a:rPr>
                        <a:t> du von der </a:t>
                      </a:r>
                      <a:r>
                        <a:rPr lang="en-US" sz="1000" dirty="0" err="1">
                          <a:solidFill>
                            <a:srgbClr val="000000"/>
                          </a:solidFill>
                          <a:latin typeface="Poppins"/>
                          <a:ea typeface="Poppins"/>
                          <a:cs typeface="Poppins"/>
                          <a:sym typeface="Poppins"/>
                        </a:rPr>
                        <a:t>Buchstabenansicht</a:t>
                      </a:r>
                      <a:r>
                        <a:rPr lang="en-US" sz="1000" dirty="0">
                          <a:solidFill>
                            <a:srgbClr val="000000"/>
                          </a:solidFill>
                          <a:latin typeface="Poppins"/>
                          <a:ea typeface="Poppins"/>
                          <a:cs typeface="Poppins"/>
                          <a:sym typeface="Poppins"/>
                        </a:rPr>
                        <a:t> auf </a:t>
                      </a:r>
                      <a:r>
                        <a:rPr lang="en-US" sz="1000" dirty="0" err="1">
                          <a:solidFill>
                            <a:srgbClr val="000000"/>
                          </a:solidFill>
                          <a:latin typeface="Poppins"/>
                          <a:ea typeface="Poppins"/>
                          <a:cs typeface="Poppins"/>
                          <a:sym typeface="Poppins"/>
                        </a:rPr>
                        <a:t>eine</a:t>
                      </a:r>
                      <a:r>
                        <a:rPr lang="en-US" sz="1000" dirty="0">
                          <a:solidFill>
                            <a:srgbClr val="000000"/>
                          </a:solidFill>
                          <a:latin typeface="Poppins"/>
                          <a:ea typeface="Poppins"/>
                          <a:cs typeface="Poppins"/>
                          <a:sym typeface="Poppins"/>
                        </a:rPr>
                        <a:t> </a:t>
                      </a:r>
                      <a:r>
                        <a:rPr lang="en-US" sz="1000" dirty="0" err="1">
                          <a:solidFill>
                            <a:srgbClr val="000000"/>
                          </a:solidFill>
                          <a:latin typeface="Poppins"/>
                          <a:ea typeface="Poppins"/>
                          <a:cs typeface="Poppins"/>
                          <a:sym typeface="Poppins"/>
                        </a:rPr>
                        <a:t>Ansicht</a:t>
                      </a:r>
                      <a:r>
                        <a:rPr lang="en-US" sz="1000" dirty="0">
                          <a:solidFill>
                            <a:srgbClr val="000000"/>
                          </a:solidFill>
                          <a:latin typeface="Poppins"/>
                          <a:ea typeface="Poppins"/>
                          <a:cs typeface="Poppins"/>
                          <a:sym typeface="Poppins"/>
                        </a:rPr>
                        <a:t> </a:t>
                      </a:r>
                      <a:r>
                        <a:rPr lang="en-US" sz="1000" dirty="0" err="1">
                          <a:solidFill>
                            <a:srgbClr val="000000"/>
                          </a:solidFill>
                          <a:latin typeface="Poppins"/>
                          <a:ea typeface="Poppins"/>
                          <a:cs typeface="Poppins"/>
                          <a:sym typeface="Poppins"/>
                        </a:rPr>
                        <a:t>mit</a:t>
                      </a:r>
                      <a:r>
                        <a:rPr lang="en-US" sz="1000" dirty="0">
                          <a:solidFill>
                            <a:srgbClr val="000000"/>
                          </a:solidFill>
                          <a:latin typeface="Poppins"/>
                          <a:ea typeface="Poppins"/>
                          <a:cs typeface="Poppins"/>
                          <a:sym typeface="Poppins"/>
                        </a:rPr>
                        <a:t> Zahlen, </a:t>
                      </a:r>
                      <a:r>
                        <a:rPr lang="en-US" sz="1000" dirty="0" err="1">
                          <a:solidFill>
                            <a:srgbClr val="000000"/>
                          </a:solidFill>
                          <a:latin typeface="Poppins"/>
                          <a:ea typeface="Poppins"/>
                          <a:cs typeface="Poppins"/>
                          <a:sym typeface="Poppins"/>
                        </a:rPr>
                        <a:t>Satzzeichen</a:t>
                      </a:r>
                      <a:r>
                        <a:rPr lang="en-US" sz="1000" dirty="0">
                          <a:solidFill>
                            <a:srgbClr val="000000"/>
                          </a:solidFill>
                          <a:latin typeface="Poppins"/>
                          <a:ea typeface="Poppins"/>
                          <a:cs typeface="Poppins"/>
                          <a:sym typeface="Poppins"/>
                        </a:rPr>
                        <a:t> und </a:t>
                      </a:r>
                      <a:r>
                        <a:rPr lang="en-US" sz="1000" dirty="0" err="1">
                          <a:solidFill>
                            <a:srgbClr val="000000"/>
                          </a:solidFill>
                          <a:latin typeface="Poppins"/>
                          <a:ea typeface="Poppins"/>
                          <a:cs typeface="Poppins"/>
                          <a:sym typeface="Poppins"/>
                        </a:rPr>
                        <a:t>Sonderzeichen</a:t>
                      </a:r>
                      <a:r>
                        <a:rPr lang="en-US" sz="1000" dirty="0">
                          <a:solidFill>
                            <a:srgbClr val="000000"/>
                          </a:solidFill>
                          <a:latin typeface="Poppins"/>
                          <a:ea typeface="Poppins"/>
                          <a:cs typeface="Poppins"/>
                          <a:sym typeface="Poppins"/>
                        </a:rPr>
                        <a:t>. </a:t>
                      </a:r>
                      <a:endParaRPr lang="en-US" sz="1100" dirty="0"/>
                    </a:p>
                  </a:txBody>
                  <a:tcPr marL="114300" marR="114300" marT="114300" marB="1143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9247" y="278612"/>
            <a:ext cx="6908729" cy="9793700"/>
            <a:chOff x="0" y="0"/>
            <a:chExt cx="2475933" cy="3509841"/>
          </a:xfrm>
        </p:grpSpPr>
        <p:sp>
          <p:nvSpPr>
            <p:cNvPr id="3" name="Freeform 3"/>
            <p:cNvSpPr/>
            <p:nvPr/>
          </p:nvSpPr>
          <p:spPr>
            <a:xfrm>
              <a:off x="0" y="0"/>
              <a:ext cx="2475933" cy="3509841"/>
            </a:xfrm>
            <a:custGeom>
              <a:avLst/>
              <a:gdLst/>
              <a:ahLst/>
              <a:cxnLst/>
              <a:rect l="l" t="t" r="r" b="b"/>
              <a:pathLst>
                <a:path w="2475933" h="3509841">
                  <a:moveTo>
                    <a:pt x="22412" y="0"/>
                  </a:moveTo>
                  <a:lnTo>
                    <a:pt x="2453521" y="0"/>
                  </a:lnTo>
                  <a:cubicBezTo>
                    <a:pt x="2459465" y="0"/>
                    <a:pt x="2465165" y="2361"/>
                    <a:pt x="2469368" y="6564"/>
                  </a:cubicBezTo>
                  <a:cubicBezTo>
                    <a:pt x="2473571" y="10767"/>
                    <a:pt x="2475933" y="16468"/>
                    <a:pt x="2475933" y="22412"/>
                  </a:cubicBezTo>
                  <a:lnTo>
                    <a:pt x="2475933" y="3487429"/>
                  </a:lnTo>
                  <a:cubicBezTo>
                    <a:pt x="2475933" y="3493373"/>
                    <a:pt x="2473571" y="3499073"/>
                    <a:pt x="2469368" y="3503276"/>
                  </a:cubicBezTo>
                  <a:cubicBezTo>
                    <a:pt x="2465165" y="3507480"/>
                    <a:pt x="2459465" y="3509841"/>
                    <a:pt x="2453521" y="3509841"/>
                  </a:cubicBezTo>
                  <a:lnTo>
                    <a:pt x="22412" y="3509841"/>
                  </a:lnTo>
                  <a:cubicBezTo>
                    <a:pt x="16468" y="3509841"/>
                    <a:pt x="10767" y="3507480"/>
                    <a:pt x="6564" y="3503276"/>
                  </a:cubicBezTo>
                  <a:cubicBezTo>
                    <a:pt x="2361" y="3499073"/>
                    <a:pt x="0" y="3493373"/>
                    <a:pt x="0" y="3487429"/>
                  </a:cubicBezTo>
                  <a:lnTo>
                    <a:pt x="0" y="22412"/>
                  </a:lnTo>
                  <a:cubicBezTo>
                    <a:pt x="0" y="16468"/>
                    <a:pt x="2361" y="10767"/>
                    <a:pt x="6564" y="6564"/>
                  </a:cubicBezTo>
                  <a:cubicBezTo>
                    <a:pt x="10767" y="2361"/>
                    <a:pt x="16468" y="0"/>
                    <a:pt x="22412" y="0"/>
                  </a:cubicBezTo>
                  <a:close/>
                </a:path>
              </a:pathLst>
            </a:custGeom>
            <a:solidFill>
              <a:srgbClr val="FFFFFF"/>
            </a:solidFill>
            <a:ln w="9525" cap="sq">
              <a:solidFill>
                <a:srgbClr val="000000"/>
              </a:solidFill>
              <a:prstDash val="solid"/>
              <a:miter/>
            </a:ln>
          </p:spPr>
          <p:txBody>
            <a:bodyPr/>
            <a:lstStyle/>
            <a:p>
              <a:endParaRPr lang="de-DE"/>
            </a:p>
          </p:txBody>
        </p:sp>
        <p:sp>
          <p:nvSpPr>
            <p:cNvPr id="4" name="TextBox 4"/>
            <p:cNvSpPr txBox="1"/>
            <p:nvPr/>
          </p:nvSpPr>
          <p:spPr>
            <a:xfrm>
              <a:off x="0" y="-28575"/>
              <a:ext cx="2475933" cy="3538416"/>
            </a:xfrm>
            <a:prstGeom prst="rect">
              <a:avLst/>
            </a:prstGeom>
          </p:spPr>
          <p:txBody>
            <a:bodyPr lIns="50800" tIns="50800" rIns="50800" bIns="50800" rtlCol="0" anchor="ctr"/>
            <a:lstStyle/>
            <a:p>
              <a:pPr algn="ctr">
                <a:lnSpc>
                  <a:spcPts val="1679"/>
                </a:lnSpc>
              </a:pPr>
              <a:endParaRPr/>
            </a:p>
          </p:txBody>
        </p:sp>
      </p:grpSp>
      <p:grpSp>
        <p:nvGrpSpPr>
          <p:cNvPr id="5" name="Group 5"/>
          <p:cNvGrpSpPr/>
          <p:nvPr/>
        </p:nvGrpSpPr>
        <p:grpSpPr>
          <a:xfrm>
            <a:off x="380541" y="278612"/>
            <a:ext cx="6886139" cy="1742082"/>
            <a:chOff x="0" y="0"/>
            <a:chExt cx="2476820" cy="626596"/>
          </a:xfrm>
        </p:grpSpPr>
        <p:sp>
          <p:nvSpPr>
            <p:cNvPr id="6" name="Freeform 6"/>
            <p:cNvSpPr/>
            <p:nvPr/>
          </p:nvSpPr>
          <p:spPr>
            <a:xfrm>
              <a:off x="0" y="0"/>
              <a:ext cx="2476820" cy="626596"/>
            </a:xfrm>
            <a:custGeom>
              <a:avLst/>
              <a:gdLst/>
              <a:ahLst/>
              <a:cxnLst/>
              <a:rect l="l" t="t" r="r" b="b"/>
              <a:pathLst>
                <a:path w="2476820" h="626596">
                  <a:moveTo>
                    <a:pt x="22486" y="0"/>
                  </a:moveTo>
                  <a:lnTo>
                    <a:pt x="2454334" y="0"/>
                  </a:lnTo>
                  <a:cubicBezTo>
                    <a:pt x="2466753" y="0"/>
                    <a:pt x="2476820" y="10067"/>
                    <a:pt x="2476820" y="22486"/>
                  </a:cubicBezTo>
                  <a:lnTo>
                    <a:pt x="2476820" y="604110"/>
                  </a:lnTo>
                  <a:cubicBezTo>
                    <a:pt x="2476820" y="616529"/>
                    <a:pt x="2466753" y="626596"/>
                    <a:pt x="2454334" y="626596"/>
                  </a:cubicBezTo>
                  <a:lnTo>
                    <a:pt x="22486" y="626596"/>
                  </a:lnTo>
                  <a:cubicBezTo>
                    <a:pt x="16522" y="626596"/>
                    <a:pt x="10803" y="624227"/>
                    <a:pt x="6586" y="620010"/>
                  </a:cubicBezTo>
                  <a:cubicBezTo>
                    <a:pt x="2369" y="615793"/>
                    <a:pt x="0" y="610074"/>
                    <a:pt x="0" y="604110"/>
                  </a:cubicBezTo>
                  <a:lnTo>
                    <a:pt x="0" y="22486"/>
                  </a:lnTo>
                  <a:cubicBezTo>
                    <a:pt x="0" y="10067"/>
                    <a:pt x="10067" y="0"/>
                    <a:pt x="22486" y="0"/>
                  </a:cubicBezTo>
                  <a:close/>
                </a:path>
              </a:pathLst>
            </a:custGeom>
            <a:gradFill rotWithShape="1">
              <a:gsLst>
                <a:gs pos="0">
                  <a:srgbClr val="008204">
                    <a:alpha val="100000"/>
                  </a:srgbClr>
                </a:gs>
                <a:gs pos="100000">
                  <a:srgbClr val="83B11B">
                    <a:alpha val="100000"/>
                  </a:srgbClr>
                </a:gs>
              </a:gsLst>
              <a:lin ang="0"/>
            </a:gradFill>
          </p:spPr>
          <p:txBody>
            <a:bodyPr/>
            <a:lstStyle/>
            <a:p>
              <a:endParaRPr lang="de-DE"/>
            </a:p>
          </p:txBody>
        </p:sp>
        <p:sp>
          <p:nvSpPr>
            <p:cNvPr id="7" name="TextBox 7"/>
            <p:cNvSpPr txBox="1"/>
            <p:nvPr/>
          </p:nvSpPr>
          <p:spPr>
            <a:xfrm>
              <a:off x="0" y="-28575"/>
              <a:ext cx="2476820" cy="655171"/>
            </a:xfrm>
            <a:prstGeom prst="rect">
              <a:avLst/>
            </a:prstGeom>
          </p:spPr>
          <p:txBody>
            <a:bodyPr lIns="50616" tIns="50616" rIns="50616" bIns="50616" rtlCol="0" anchor="ctr"/>
            <a:lstStyle/>
            <a:p>
              <a:pPr algn="ctr">
                <a:lnSpc>
                  <a:spcPts val="1680"/>
                </a:lnSpc>
              </a:pPr>
              <a:endParaRPr/>
            </a:p>
          </p:txBody>
        </p:sp>
      </p:grpSp>
      <p:grpSp>
        <p:nvGrpSpPr>
          <p:cNvPr id="8" name="Group 8"/>
          <p:cNvGrpSpPr/>
          <p:nvPr/>
        </p:nvGrpSpPr>
        <p:grpSpPr>
          <a:xfrm>
            <a:off x="380541" y="1748229"/>
            <a:ext cx="6886139" cy="311115"/>
            <a:chOff x="0" y="0"/>
            <a:chExt cx="2467837" cy="111497"/>
          </a:xfrm>
        </p:grpSpPr>
        <p:sp>
          <p:nvSpPr>
            <p:cNvPr id="9" name="Freeform 9"/>
            <p:cNvSpPr/>
            <p:nvPr/>
          </p:nvSpPr>
          <p:spPr>
            <a:xfrm>
              <a:off x="0" y="0"/>
              <a:ext cx="2467837" cy="111497"/>
            </a:xfrm>
            <a:custGeom>
              <a:avLst/>
              <a:gdLst/>
              <a:ahLst/>
              <a:cxnLst/>
              <a:rect l="l" t="t" r="r" b="b"/>
              <a:pathLst>
                <a:path w="2467837" h="111497">
                  <a:moveTo>
                    <a:pt x="0" y="0"/>
                  </a:moveTo>
                  <a:lnTo>
                    <a:pt x="2467837" y="0"/>
                  </a:lnTo>
                  <a:lnTo>
                    <a:pt x="2467837" y="111497"/>
                  </a:lnTo>
                  <a:lnTo>
                    <a:pt x="0" y="111497"/>
                  </a:lnTo>
                  <a:close/>
                </a:path>
              </a:pathLst>
            </a:custGeom>
            <a:solidFill>
              <a:srgbClr val="FFFFFF"/>
            </a:solidFill>
          </p:spPr>
          <p:txBody>
            <a:bodyPr/>
            <a:lstStyle/>
            <a:p>
              <a:endParaRPr lang="de-DE"/>
            </a:p>
          </p:txBody>
        </p:sp>
        <p:sp>
          <p:nvSpPr>
            <p:cNvPr id="10" name="TextBox 10"/>
            <p:cNvSpPr txBox="1"/>
            <p:nvPr/>
          </p:nvSpPr>
          <p:spPr>
            <a:xfrm>
              <a:off x="0" y="-28575"/>
              <a:ext cx="2467837" cy="140072"/>
            </a:xfrm>
            <a:prstGeom prst="rect">
              <a:avLst/>
            </a:prstGeom>
          </p:spPr>
          <p:txBody>
            <a:bodyPr lIns="50800" tIns="50800" rIns="50800" bIns="50800" rtlCol="0" anchor="ctr"/>
            <a:lstStyle/>
            <a:p>
              <a:pPr algn="ctr">
                <a:lnSpc>
                  <a:spcPts val="1679"/>
                </a:lnSpc>
              </a:pPr>
              <a:endParaRPr/>
            </a:p>
          </p:txBody>
        </p:sp>
      </p:grpSp>
      <p:sp>
        <p:nvSpPr>
          <p:cNvPr id="11" name="TextBox 11"/>
          <p:cNvSpPr txBox="1"/>
          <p:nvPr/>
        </p:nvSpPr>
        <p:spPr>
          <a:xfrm>
            <a:off x="823813" y="508879"/>
            <a:ext cx="6250973" cy="1042090"/>
          </a:xfrm>
          <a:prstGeom prst="rect">
            <a:avLst/>
          </a:prstGeom>
        </p:spPr>
        <p:txBody>
          <a:bodyPr lIns="0" tIns="0" rIns="0" bIns="0" rtlCol="0" anchor="t">
            <a:spAutoFit/>
          </a:bodyPr>
          <a:lstStyle/>
          <a:p>
            <a:pPr algn="l">
              <a:lnSpc>
                <a:spcPts val="4149"/>
              </a:lnSpc>
            </a:pPr>
            <a:r>
              <a:rPr lang="en-US" sz="3400">
                <a:solidFill>
                  <a:srgbClr val="FFFFFF"/>
                </a:solidFill>
                <a:latin typeface="Lexend Deca Medium"/>
                <a:ea typeface="Lexend Deca Medium"/>
                <a:cs typeface="Lexend Deca Medium"/>
                <a:sym typeface="Lexend Deca"/>
              </a:rPr>
              <a:t>Basis-Apps </a:t>
            </a:r>
          </a:p>
          <a:p>
            <a:pPr algn="l">
              <a:lnSpc>
                <a:spcPts val="4149"/>
              </a:lnSpc>
            </a:pPr>
            <a:r>
              <a:rPr lang="en-US" sz="3400">
                <a:solidFill>
                  <a:srgbClr val="FFFFFF"/>
                </a:solidFill>
                <a:latin typeface="Lexend Deca Medium"/>
                <a:ea typeface="Lexend Deca Medium"/>
                <a:cs typeface="Lexend Deca Medium"/>
                <a:sym typeface="Lexend Deca"/>
              </a:rPr>
              <a:t>kennenlernen</a:t>
            </a:r>
          </a:p>
        </p:txBody>
      </p:sp>
      <p:grpSp>
        <p:nvGrpSpPr>
          <p:cNvPr id="12" name="Group 12"/>
          <p:cNvGrpSpPr/>
          <p:nvPr/>
        </p:nvGrpSpPr>
        <p:grpSpPr>
          <a:xfrm>
            <a:off x="490073" y="2738020"/>
            <a:ext cx="6663978" cy="2499014"/>
            <a:chOff x="0" y="0"/>
            <a:chExt cx="2388219" cy="895590"/>
          </a:xfrm>
        </p:grpSpPr>
        <p:sp>
          <p:nvSpPr>
            <p:cNvPr id="13" name="Freeform 13"/>
            <p:cNvSpPr/>
            <p:nvPr/>
          </p:nvSpPr>
          <p:spPr>
            <a:xfrm>
              <a:off x="0" y="0"/>
              <a:ext cx="2388219" cy="895590"/>
            </a:xfrm>
            <a:custGeom>
              <a:avLst/>
              <a:gdLst/>
              <a:ahLst/>
              <a:cxnLst/>
              <a:rect l="l" t="t" r="r" b="b"/>
              <a:pathLst>
                <a:path w="2388219" h="895590">
                  <a:moveTo>
                    <a:pt x="23235" y="0"/>
                  </a:moveTo>
                  <a:lnTo>
                    <a:pt x="2364984" y="0"/>
                  </a:lnTo>
                  <a:cubicBezTo>
                    <a:pt x="2377816" y="0"/>
                    <a:pt x="2388219" y="10403"/>
                    <a:pt x="2388219" y="23235"/>
                  </a:cubicBezTo>
                  <a:lnTo>
                    <a:pt x="2388219" y="872355"/>
                  </a:lnTo>
                  <a:cubicBezTo>
                    <a:pt x="2388219" y="878518"/>
                    <a:pt x="2385771" y="884428"/>
                    <a:pt x="2381414" y="888785"/>
                  </a:cubicBezTo>
                  <a:cubicBezTo>
                    <a:pt x="2377056" y="893142"/>
                    <a:pt x="2371146" y="895590"/>
                    <a:pt x="2364984" y="895590"/>
                  </a:cubicBezTo>
                  <a:lnTo>
                    <a:pt x="23235" y="895590"/>
                  </a:lnTo>
                  <a:cubicBezTo>
                    <a:pt x="10403" y="895590"/>
                    <a:pt x="0" y="885188"/>
                    <a:pt x="0" y="872355"/>
                  </a:cubicBezTo>
                  <a:lnTo>
                    <a:pt x="0" y="23235"/>
                  </a:lnTo>
                  <a:cubicBezTo>
                    <a:pt x="0" y="10403"/>
                    <a:pt x="10403" y="0"/>
                    <a:pt x="23235" y="0"/>
                  </a:cubicBezTo>
                  <a:close/>
                </a:path>
              </a:pathLst>
            </a:custGeom>
            <a:solidFill>
              <a:srgbClr val="FFFFFF"/>
            </a:solidFill>
            <a:ln w="19050" cap="sq">
              <a:solidFill>
                <a:srgbClr val="000000"/>
              </a:solidFill>
              <a:prstDash val="solid"/>
              <a:miter/>
            </a:ln>
          </p:spPr>
          <p:txBody>
            <a:bodyPr/>
            <a:lstStyle/>
            <a:p>
              <a:endParaRPr lang="de-DE"/>
            </a:p>
          </p:txBody>
        </p:sp>
        <p:sp>
          <p:nvSpPr>
            <p:cNvPr id="14" name="TextBox 14"/>
            <p:cNvSpPr txBox="1"/>
            <p:nvPr/>
          </p:nvSpPr>
          <p:spPr>
            <a:xfrm>
              <a:off x="0" y="-47625"/>
              <a:ext cx="2388219" cy="943215"/>
            </a:xfrm>
            <a:prstGeom prst="rect">
              <a:avLst/>
            </a:prstGeom>
          </p:spPr>
          <p:txBody>
            <a:bodyPr lIns="50800" tIns="50800" rIns="50800" bIns="50800" rtlCol="0" anchor="ctr"/>
            <a:lstStyle/>
            <a:p>
              <a:pPr algn="ctr">
                <a:lnSpc>
                  <a:spcPts val="1960"/>
                </a:lnSpc>
              </a:pPr>
              <a:r>
                <a:rPr lang="en-US" sz="1400">
                  <a:solidFill>
                    <a:srgbClr val="FFFFFF"/>
                  </a:solidFill>
                  <a:latin typeface="Poppins"/>
                  <a:ea typeface="Poppins"/>
                  <a:cs typeface="Poppins"/>
                  <a:sym typeface="Poppins"/>
                </a:rPr>
                <a:t>hhh</a:t>
              </a:r>
            </a:p>
          </p:txBody>
        </p:sp>
      </p:grpSp>
      <p:sp>
        <p:nvSpPr>
          <p:cNvPr id="15" name="TextBox 15"/>
          <p:cNvSpPr txBox="1"/>
          <p:nvPr/>
        </p:nvSpPr>
        <p:spPr>
          <a:xfrm>
            <a:off x="676146" y="2784791"/>
            <a:ext cx="6268777" cy="2304034"/>
          </a:xfrm>
          <a:prstGeom prst="rect">
            <a:avLst/>
          </a:prstGeom>
        </p:spPr>
        <p:txBody>
          <a:bodyPr lIns="0" tIns="0" rIns="0" bIns="0" rtlCol="0" anchor="t">
            <a:spAutoFit/>
          </a:bodyPr>
          <a:lstStyle/>
          <a:p>
            <a:pPr algn="just">
              <a:lnSpc>
                <a:spcPts val="2093"/>
              </a:lnSpc>
            </a:pPr>
            <a:r>
              <a:rPr lang="en-US" sz="1300">
                <a:solidFill>
                  <a:srgbClr val="000000"/>
                </a:solidFill>
                <a:latin typeface="Poppins"/>
                <a:ea typeface="Poppins"/>
                <a:cs typeface="Poppins"/>
                <a:sym typeface="Poppins"/>
              </a:rPr>
              <a:t>Tarek: Ida, was bedeuten eigentlich die kleinen bunten Bilder auf    </a:t>
            </a:r>
          </a:p>
          <a:p>
            <a:pPr algn="just">
              <a:lnSpc>
                <a:spcPts val="2093"/>
              </a:lnSpc>
            </a:pPr>
            <a:r>
              <a:rPr lang="en-US" sz="1300">
                <a:solidFill>
                  <a:srgbClr val="000000"/>
                </a:solidFill>
                <a:latin typeface="Poppins"/>
                <a:ea typeface="Poppins"/>
                <a:cs typeface="Poppins"/>
                <a:sym typeface="Poppins"/>
              </a:rPr>
              <a:t>            dem Bildschirm?</a:t>
            </a:r>
          </a:p>
          <a:p>
            <a:pPr algn="just">
              <a:lnSpc>
                <a:spcPts val="2093"/>
              </a:lnSpc>
            </a:pPr>
            <a:endParaRPr lang="en-US" sz="1300">
              <a:solidFill>
                <a:srgbClr val="000000"/>
              </a:solidFill>
              <a:latin typeface="Poppins"/>
              <a:ea typeface="Poppins"/>
              <a:cs typeface="Poppins"/>
              <a:sym typeface="Poppins"/>
            </a:endParaRPr>
          </a:p>
          <a:p>
            <a:pPr algn="just">
              <a:lnSpc>
                <a:spcPts val="2093"/>
              </a:lnSpc>
            </a:pPr>
            <a:r>
              <a:rPr lang="en-US" sz="1300">
                <a:solidFill>
                  <a:srgbClr val="000000"/>
                </a:solidFill>
                <a:latin typeface="Poppins"/>
                <a:ea typeface="Poppins"/>
                <a:cs typeface="Poppins"/>
                <a:sym typeface="Poppins"/>
              </a:rPr>
              <a:t>Ida:     Das sind Symbole für </a:t>
            </a:r>
            <a:r>
              <a:rPr lang="en-US" sz="1300" b="1">
                <a:solidFill>
                  <a:srgbClr val="000000"/>
                </a:solidFill>
                <a:latin typeface="Poppins Bold"/>
                <a:ea typeface="Poppins Bold"/>
                <a:cs typeface="Poppins Bold"/>
                <a:sym typeface="Poppins Bold"/>
              </a:rPr>
              <a:t>Apps</a:t>
            </a:r>
            <a:r>
              <a:rPr lang="en-US" sz="1300">
                <a:solidFill>
                  <a:srgbClr val="000000"/>
                </a:solidFill>
                <a:latin typeface="Poppins"/>
                <a:ea typeface="Poppins"/>
                <a:cs typeface="Poppins"/>
                <a:sym typeface="Poppins"/>
              </a:rPr>
              <a:t>. Diese Symbole oder Bilder nennt </a:t>
            </a:r>
          </a:p>
          <a:p>
            <a:pPr algn="just">
              <a:lnSpc>
                <a:spcPts val="2093"/>
              </a:lnSpc>
            </a:pPr>
            <a:r>
              <a:rPr lang="en-US" sz="1300">
                <a:solidFill>
                  <a:srgbClr val="000000"/>
                </a:solidFill>
                <a:latin typeface="Poppins"/>
                <a:ea typeface="Poppins"/>
                <a:cs typeface="Poppins"/>
                <a:sym typeface="Poppins"/>
              </a:rPr>
              <a:t>            man auch </a:t>
            </a:r>
            <a:r>
              <a:rPr lang="en-US" sz="1300" b="1">
                <a:solidFill>
                  <a:srgbClr val="000000"/>
                </a:solidFill>
                <a:latin typeface="Poppins Bold"/>
                <a:ea typeface="Poppins Bold"/>
                <a:cs typeface="Poppins Bold"/>
                <a:sym typeface="Poppins Bold"/>
              </a:rPr>
              <a:t>Icons</a:t>
            </a:r>
            <a:r>
              <a:rPr lang="en-US" sz="1300">
                <a:solidFill>
                  <a:srgbClr val="000000"/>
                </a:solidFill>
                <a:latin typeface="Poppins"/>
                <a:ea typeface="Poppins"/>
                <a:cs typeface="Poppins"/>
                <a:sym typeface="Poppins"/>
              </a:rPr>
              <a:t>. </a:t>
            </a:r>
          </a:p>
          <a:p>
            <a:pPr algn="just">
              <a:lnSpc>
                <a:spcPts val="2093"/>
              </a:lnSpc>
            </a:pPr>
            <a:r>
              <a:rPr lang="en-US" sz="1300">
                <a:solidFill>
                  <a:srgbClr val="000000"/>
                </a:solidFill>
                <a:latin typeface="Poppins"/>
                <a:ea typeface="Poppins"/>
                <a:cs typeface="Poppins"/>
                <a:sym typeface="Poppins"/>
              </a:rPr>
              <a:t>            Mit einer App kannst du verschiedene Dinge machen:</a:t>
            </a:r>
          </a:p>
          <a:p>
            <a:pPr algn="just">
              <a:lnSpc>
                <a:spcPts val="2093"/>
              </a:lnSpc>
            </a:pPr>
            <a:r>
              <a:rPr lang="en-US" sz="1300">
                <a:solidFill>
                  <a:srgbClr val="000000"/>
                </a:solidFill>
                <a:latin typeface="Poppins"/>
                <a:ea typeface="Poppins"/>
                <a:cs typeface="Poppins"/>
                <a:sym typeface="Poppins"/>
              </a:rPr>
              <a:t>            Die Symbole oder Bilder zeigen dir, wofür du die App nutzen kannst, </a:t>
            </a:r>
          </a:p>
          <a:p>
            <a:pPr algn="just">
              <a:lnSpc>
                <a:spcPts val="2093"/>
              </a:lnSpc>
            </a:pPr>
            <a:r>
              <a:rPr lang="en-US" sz="1300">
                <a:solidFill>
                  <a:srgbClr val="000000"/>
                </a:solidFill>
                <a:latin typeface="Poppins"/>
                <a:ea typeface="Poppins"/>
                <a:cs typeface="Poppins"/>
                <a:sym typeface="Poppins"/>
              </a:rPr>
              <a:t>            zum Beispiel das Bild oder Symbol mit der Kamera.</a:t>
            </a:r>
          </a:p>
          <a:p>
            <a:pPr algn="just">
              <a:lnSpc>
                <a:spcPts val="2093"/>
              </a:lnSpc>
            </a:pPr>
            <a:r>
              <a:rPr lang="en-US" sz="1300">
                <a:solidFill>
                  <a:srgbClr val="000000"/>
                </a:solidFill>
                <a:latin typeface="Poppins"/>
                <a:ea typeface="Poppins"/>
                <a:cs typeface="Poppins"/>
                <a:sym typeface="Poppins"/>
              </a:rPr>
              <a:t>            Hier weißt du sofort, dass du mit dieser App fotografieren kannst.</a:t>
            </a:r>
          </a:p>
        </p:txBody>
      </p:sp>
      <p:sp>
        <p:nvSpPr>
          <p:cNvPr id="16" name="Freeform 16"/>
          <p:cNvSpPr/>
          <p:nvPr/>
        </p:nvSpPr>
        <p:spPr>
          <a:xfrm rot="633600">
            <a:off x="1306736" y="5502268"/>
            <a:ext cx="2040976" cy="2011767"/>
          </a:xfrm>
          <a:custGeom>
            <a:avLst/>
            <a:gdLst/>
            <a:ahLst/>
            <a:cxnLst/>
            <a:rect l="l" t="t" r="r" b="b"/>
            <a:pathLst>
              <a:path w="2040976" h="2011767">
                <a:moveTo>
                  <a:pt x="0" y="0"/>
                </a:moveTo>
                <a:lnTo>
                  <a:pt x="2040976" y="0"/>
                </a:lnTo>
                <a:lnTo>
                  <a:pt x="2040976" y="2011767"/>
                </a:lnTo>
                <a:lnTo>
                  <a:pt x="0" y="2011767"/>
                </a:lnTo>
                <a:lnTo>
                  <a:pt x="0" y="0"/>
                </a:lnTo>
                <a:close/>
              </a:path>
            </a:pathLst>
          </a:custGeom>
          <a:blipFill>
            <a:blip r:embed="rId2"/>
            <a:stretch>
              <a:fillRect/>
            </a:stretch>
          </a:blipFill>
        </p:spPr>
        <p:txBody>
          <a:bodyPr/>
          <a:lstStyle/>
          <a:p>
            <a:endParaRPr lang="de-DE"/>
          </a:p>
        </p:txBody>
      </p:sp>
      <p:sp>
        <p:nvSpPr>
          <p:cNvPr id="17" name="TextBox 17"/>
          <p:cNvSpPr txBox="1"/>
          <p:nvPr/>
        </p:nvSpPr>
        <p:spPr>
          <a:xfrm rot="638004">
            <a:off x="1624983" y="5949061"/>
            <a:ext cx="1411512" cy="1153160"/>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Eine </a:t>
            </a:r>
            <a:r>
              <a:rPr lang="en-US" sz="1099" b="1">
                <a:solidFill>
                  <a:srgbClr val="000000"/>
                </a:solidFill>
                <a:latin typeface="Poppins Bold"/>
                <a:ea typeface="Poppins Bold"/>
                <a:cs typeface="Poppins Bold"/>
                <a:sym typeface="Poppins Bold"/>
              </a:rPr>
              <a:t>App</a:t>
            </a:r>
            <a:r>
              <a:rPr lang="en-US" sz="1099">
                <a:solidFill>
                  <a:srgbClr val="000000"/>
                </a:solidFill>
                <a:latin typeface="Poppins"/>
                <a:ea typeface="Poppins"/>
                <a:cs typeface="Poppins"/>
                <a:sym typeface="Poppins"/>
              </a:rPr>
              <a:t> ist ein Werkzeug, ein kleines Programm auf dem Tablet: zum Fotografieren, Lernen und Üben.</a:t>
            </a:r>
          </a:p>
        </p:txBody>
      </p:sp>
      <p:sp>
        <p:nvSpPr>
          <p:cNvPr id="18" name="Freeform 18"/>
          <p:cNvSpPr/>
          <p:nvPr/>
        </p:nvSpPr>
        <p:spPr>
          <a:xfrm rot="-474491">
            <a:off x="4279559" y="5515154"/>
            <a:ext cx="2027186" cy="1985994"/>
          </a:xfrm>
          <a:custGeom>
            <a:avLst/>
            <a:gdLst/>
            <a:ahLst/>
            <a:cxnLst/>
            <a:rect l="l" t="t" r="r" b="b"/>
            <a:pathLst>
              <a:path w="2027186" h="1985994">
                <a:moveTo>
                  <a:pt x="0" y="0"/>
                </a:moveTo>
                <a:lnTo>
                  <a:pt x="2027186" y="0"/>
                </a:lnTo>
                <a:lnTo>
                  <a:pt x="2027186" y="1985995"/>
                </a:lnTo>
                <a:lnTo>
                  <a:pt x="0" y="1985995"/>
                </a:lnTo>
                <a:lnTo>
                  <a:pt x="0" y="0"/>
                </a:lnTo>
                <a:close/>
              </a:path>
            </a:pathLst>
          </a:custGeom>
          <a:blipFill>
            <a:blip r:embed="rId2"/>
            <a:stretch>
              <a:fillRect t="-306" b="-306"/>
            </a:stretch>
          </a:blipFill>
        </p:spPr>
        <p:txBody>
          <a:bodyPr/>
          <a:lstStyle/>
          <a:p>
            <a:endParaRPr lang="de-DE"/>
          </a:p>
        </p:txBody>
      </p:sp>
      <p:sp>
        <p:nvSpPr>
          <p:cNvPr id="19" name="TextBox 19"/>
          <p:cNvSpPr txBox="1"/>
          <p:nvPr/>
        </p:nvSpPr>
        <p:spPr>
          <a:xfrm rot="-565159">
            <a:off x="4567640" y="5966951"/>
            <a:ext cx="1411512" cy="1153160"/>
          </a:xfrm>
          <a:prstGeom prst="rect">
            <a:avLst/>
          </a:prstGeom>
        </p:spPr>
        <p:txBody>
          <a:bodyPr lIns="0" tIns="0" rIns="0" bIns="0" rtlCol="0" anchor="t">
            <a:spAutoFit/>
          </a:bodyPr>
          <a:lstStyle/>
          <a:p>
            <a:pPr algn="ctr">
              <a:lnSpc>
                <a:spcPts val="1539"/>
              </a:lnSpc>
            </a:pPr>
            <a:r>
              <a:rPr lang="en-US" sz="1099">
                <a:solidFill>
                  <a:srgbClr val="000000"/>
                </a:solidFill>
                <a:latin typeface="Poppins"/>
                <a:ea typeface="Poppins"/>
                <a:cs typeface="Poppins"/>
                <a:sym typeface="Poppins"/>
              </a:rPr>
              <a:t>Ein </a:t>
            </a:r>
            <a:r>
              <a:rPr lang="en-US" sz="1099" b="1">
                <a:solidFill>
                  <a:srgbClr val="000000"/>
                </a:solidFill>
                <a:latin typeface="Poppins Bold"/>
                <a:ea typeface="Poppins Bold"/>
                <a:cs typeface="Poppins Bold"/>
                <a:sym typeface="Poppins Bold"/>
              </a:rPr>
              <a:t>Icon</a:t>
            </a:r>
            <a:r>
              <a:rPr lang="en-US" sz="1099">
                <a:solidFill>
                  <a:srgbClr val="000000"/>
                </a:solidFill>
                <a:latin typeface="Poppins"/>
                <a:ea typeface="Poppins"/>
                <a:cs typeface="Poppins"/>
                <a:sym typeface="Poppins"/>
              </a:rPr>
              <a:t> ist ein kleines Bild oder Zeichen für eine App auf dem Tablet, so etwas wie ein “Türschild”.</a:t>
            </a:r>
          </a:p>
        </p:txBody>
      </p:sp>
      <p:sp>
        <p:nvSpPr>
          <p:cNvPr id="20" name="TextBox 20"/>
          <p:cNvSpPr txBox="1"/>
          <p:nvPr/>
        </p:nvSpPr>
        <p:spPr>
          <a:xfrm>
            <a:off x="996604" y="9392558"/>
            <a:ext cx="6666459" cy="548672"/>
          </a:xfrm>
          <a:prstGeom prst="rect">
            <a:avLst/>
          </a:prstGeom>
        </p:spPr>
        <p:txBody>
          <a:bodyPr lIns="0" tIns="0" rIns="0" bIns="0" rtlCol="0" anchor="t">
            <a:spAutoFit/>
          </a:bodyPr>
          <a:lstStyle/>
          <a:p>
            <a:pPr algn="l">
              <a:lnSpc>
                <a:spcPts val="1830"/>
              </a:lnSpc>
            </a:pPr>
            <a:r>
              <a:rPr lang="en-US" sz="1500">
                <a:solidFill>
                  <a:srgbClr val="000000"/>
                </a:solidFill>
                <a:latin typeface="Lexend Deca Medium"/>
                <a:ea typeface="Lexend Deca Medium"/>
                <a:cs typeface="Lexend Deca Medium"/>
                <a:sym typeface="Lexend Deca"/>
              </a:rPr>
              <a:t>            Welche App gehört zu welcher Aufgabe?</a:t>
            </a:r>
          </a:p>
          <a:p>
            <a:pPr algn="ctr">
              <a:lnSpc>
                <a:spcPts val="800"/>
              </a:lnSpc>
            </a:pPr>
            <a:endParaRPr lang="en-US" sz="1500">
              <a:solidFill>
                <a:srgbClr val="000000"/>
              </a:solidFill>
              <a:latin typeface="Lexend Deca Medium"/>
              <a:ea typeface="Lexend Deca Medium"/>
              <a:cs typeface="Lexend Deca Medium"/>
              <a:sym typeface="Lexend Deca"/>
            </a:endParaRPr>
          </a:p>
          <a:p>
            <a:pPr algn="l">
              <a:lnSpc>
                <a:spcPts val="1830"/>
              </a:lnSpc>
              <a:spcBef>
                <a:spcPct val="0"/>
              </a:spcBef>
            </a:pPr>
            <a:r>
              <a:rPr lang="en-US" sz="1500">
                <a:solidFill>
                  <a:srgbClr val="000000"/>
                </a:solidFill>
                <a:latin typeface="Lexend Deca Medium"/>
                <a:ea typeface="Lexend Deca Medium"/>
                <a:cs typeface="Lexend Deca Medium"/>
                <a:sym typeface="Lexend Deca"/>
              </a:rPr>
              <a:t>           </a:t>
            </a:r>
          </a:p>
        </p:txBody>
      </p:sp>
      <p:sp>
        <p:nvSpPr>
          <p:cNvPr id="21" name="Freeform 21"/>
          <p:cNvSpPr/>
          <p:nvPr/>
        </p:nvSpPr>
        <p:spPr>
          <a:xfrm rot="-10800000">
            <a:off x="6111671" y="9381910"/>
            <a:ext cx="560389" cy="455316"/>
          </a:xfrm>
          <a:custGeom>
            <a:avLst/>
            <a:gdLst/>
            <a:ahLst/>
            <a:cxnLst/>
            <a:rect l="l" t="t" r="r" b="b"/>
            <a:pathLst>
              <a:path w="560389" h="455316">
                <a:moveTo>
                  <a:pt x="0" y="0"/>
                </a:moveTo>
                <a:lnTo>
                  <a:pt x="560389" y="0"/>
                </a:lnTo>
                <a:lnTo>
                  <a:pt x="560389" y="455316"/>
                </a:lnTo>
                <a:lnTo>
                  <a:pt x="0" y="455316"/>
                </a:lnTo>
                <a:lnTo>
                  <a:pt x="0" y="0"/>
                </a:lnTo>
                <a:close/>
              </a:path>
            </a:pathLst>
          </a:custGeom>
          <a:blipFill>
            <a:blip r:embed="rId3"/>
            <a:stretch>
              <a:fillRect/>
            </a:stretch>
          </a:blipFill>
        </p:spPr>
        <p:txBody>
          <a:bodyPr/>
          <a:lstStyle/>
          <a:p>
            <a:endParaRPr lang="de-DE"/>
          </a:p>
        </p:txBody>
      </p:sp>
      <p:sp>
        <p:nvSpPr>
          <p:cNvPr id="22" name="Freeform 22"/>
          <p:cNvSpPr/>
          <p:nvPr/>
        </p:nvSpPr>
        <p:spPr>
          <a:xfrm>
            <a:off x="4779667" y="313985"/>
            <a:ext cx="1892393" cy="1706709"/>
          </a:xfrm>
          <a:custGeom>
            <a:avLst/>
            <a:gdLst/>
            <a:ahLst/>
            <a:cxnLst/>
            <a:rect l="l" t="t" r="r" b="b"/>
            <a:pathLst>
              <a:path w="1892393" h="1706709">
                <a:moveTo>
                  <a:pt x="0" y="0"/>
                </a:moveTo>
                <a:lnTo>
                  <a:pt x="1892393" y="0"/>
                </a:lnTo>
                <a:lnTo>
                  <a:pt x="1892393" y="1706709"/>
                </a:lnTo>
                <a:lnTo>
                  <a:pt x="0" y="1706709"/>
                </a:lnTo>
                <a:lnTo>
                  <a:pt x="0" y="0"/>
                </a:lnTo>
                <a:close/>
              </a:path>
            </a:pathLst>
          </a:custGeom>
          <a:blipFill>
            <a:blip r:embed="rId4"/>
            <a:stretch>
              <a:fillRect/>
            </a:stretch>
          </a:blipFill>
        </p:spPr>
        <p:txBody>
          <a:bodyPr/>
          <a:lstStyle/>
          <a:p>
            <a:endParaRPr lang="de-DE"/>
          </a:p>
        </p:txBody>
      </p:sp>
      <p:sp>
        <p:nvSpPr>
          <p:cNvPr id="23" name="Freeform 23"/>
          <p:cNvSpPr/>
          <p:nvPr/>
        </p:nvSpPr>
        <p:spPr>
          <a:xfrm>
            <a:off x="5167330" y="932047"/>
            <a:ext cx="391976" cy="380952"/>
          </a:xfrm>
          <a:custGeom>
            <a:avLst/>
            <a:gdLst/>
            <a:ahLst/>
            <a:cxnLst/>
            <a:rect l="l" t="t" r="r" b="b"/>
            <a:pathLst>
              <a:path w="391976" h="380952">
                <a:moveTo>
                  <a:pt x="0" y="0"/>
                </a:moveTo>
                <a:lnTo>
                  <a:pt x="391976" y="0"/>
                </a:lnTo>
                <a:lnTo>
                  <a:pt x="391976" y="380952"/>
                </a:lnTo>
                <a:lnTo>
                  <a:pt x="0" y="380952"/>
                </a:lnTo>
                <a:lnTo>
                  <a:pt x="0" y="0"/>
                </a:lnTo>
                <a:close/>
              </a:path>
            </a:pathLst>
          </a:custGeom>
          <a:blipFill>
            <a:blip r:embed="rId5"/>
            <a:stretch>
              <a:fillRect/>
            </a:stretch>
          </a:blipFill>
        </p:spPr>
        <p:txBody>
          <a:bodyPr/>
          <a:lstStyle/>
          <a:p>
            <a:endParaRPr lang="de-DE"/>
          </a:p>
        </p:txBody>
      </p:sp>
      <p:sp>
        <p:nvSpPr>
          <p:cNvPr id="24" name="Freeform 24"/>
          <p:cNvSpPr/>
          <p:nvPr/>
        </p:nvSpPr>
        <p:spPr>
          <a:xfrm>
            <a:off x="6111671" y="696755"/>
            <a:ext cx="322057" cy="470585"/>
          </a:xfrm>
          <a:custGeom>
            <a:avLst/>
            <a:gdLst/>
            <a:ahLst/>
            <a:cxnLst/>
            <a:rect l="l" t="t" r="r" b="b"/>
            <a:pathLst>
              <a:path w="322057" h="470585">
                <a:moveTo>
                  <a:pt x="0" y="0"/>
                </a:moveTo>
                <a:lnTo>
                  <a:pt x="322057" y="0"/>
                </a:lnTo>
                <a:lnTo>
                  <a:pt x="322057" y="470585"/>
                </a:lnTo>
                <a:lnTo>
                  <a:pt x="0" y="470585"/>
                </a:lnTo>
                <a:lnTo>
                  <a:pt x="0" y="0"/>
                </a:lnTo>
                <a:close/>
              </a:path>
            </a:pathLst>
          </a:custGeom>
          <a:blipFill>
            <a:blip r:embed="rId6"/>
            <a:stretch>
              <a:fillRect/>
            </a:stretch>
          </a:blipFill>
        </p:spPr>
        <p:txBody>
          <a:bodyPr/>
          <a:lstStyle/>
          <a:p>
            <a:endParaRPr lang="de-DE"/>
          </a:p>
        </p:txBody>
      </p:sp>
      <p:sp>
        <p:nvSpPr>
          <p:cNvPr id="25" name="Freeform 25"/>
          <p:cNvSpPr/>
          <p:nvPr/>
        </p:nvSpPr>
        <p:spPr>
          <a:xfrm>
            <a:off x="5680480" y="1044558"/>
            <a:ext cx="470975" cy="466560"/>
          </a:xfrm>
          <a:custGeom>
            <a:avLst/>
            <a:gdLst/>
            <a:ahLst/>
            <a:cxnLst/>
            <a:rect l="l" t="t" r="r" b="b"/>
            <a:pathLst>
              <a:path w="470975" h="466560">
                <a:moveTo>
                  <a:pt x="0" y="0"/>
                </a:moveTo>
                <a:lnTo>
                  <a:pt x="470976" y="0"/>
                </a:lnTo>
                <a:lnTo>
                  <a:pt x="470976" y="466560"/>
                </a:lnTo>
                <a:lnTo>
                  <a:pt x="0" y="466560"/>
                </a:lnTo>
                <a:lnTo>
                  <a:pt x="0" y="0"/>
                </a:lnTo>
                <a:close/>
              </a:path>
            </a:pathLst>
          </a:custGeom>
          <a:blipFill>
            <a:blip r:embed="rId7"/>
            <a:stretch>
              <a:fillRect/>
            </a:stretch>
          </a:blipFill>
        </p:spPr>
        <p:txBody>
          <a:bodyPr/>
          <a:lstStyle/>
          <a:p>
            <a:endParaRPr lang="de-DE"/>
          </a:p>
        </p:txBody>
      </p:sp>
      <p:sp>
        <p:nvSpPr>
          <p:cNvPr id="26" name="Freeform 26"/>
          <p:cNvSpPr/>
          <p:nvPr/>
        </p:nvSpPr>
        <p:spPr>
          <a:xfrm>
            <a:off x="5559306" y="573475"/>
            <a:ext cx="488622" cy="461137"/>
          </a:xfrm>
          <a:custGeom>
            <a:avLst/>
            <a:gdLst/>
            <a:ahLst/>
            <a:cxnLst/>
            <a:rect l="l" t="t" r="r" b="b"/>
            <a:pathLst>
              <a:path w="488622" h="461137">
                <a:moveTo>
                  <a:pt x="0" y="0"/>
                </a:moveTo>
                <a:lnTo>
                  <a:pt x="488622" y="0"/>
                </a:lnTo>
                <a:lnTo>
                  <a:pt x="488622" y="461137"/>
                </a:lnTo>
                <a:lnTo>
                  <a:pt x="0" y="461137"/>
                </a:lnTo>
                <a:lnTo>
                  <a:pt x="0" y="0"/>
                </a:lnTo>
                <a:close/>
              </a:path>
            </a:pathLst>
          </a:custGeom>
          <a:blipFill>
            <a:blip r:embed="rId8"/>
            <a:stretch>
              <a:fillRect/>
            </a:stretch>
          </a:blipFill>
        </p:spPr>
        <p:txBody>
          <a:bodyPr/>
          <a:lstStyle/>
          <a:p>
            <a:endParaRPr lang="de-DE"/>
          </a:p>
        </p:txBody>
      </p:sp>
      <p:sp>
        <p:nvSpPr>
          <p:cNvPr id="27" name="Freeform 27"/>
          <p:cNvSpPr/>
          <p:nvPr/>
        </p:nvSpPr>
        <p:spPr>
          <a:xfrm>
            <a:off x="2839227" y="1532461"/>
            <a:ext cx="934209" cy="1330889"/>
          </a:xfrm>
          <a:custGeom>
            <a:avLst/>
            <a:gdLst/>
            <a:ahLst/>
            <a:cxnLst/>
            <a:rect l="l" t="t" r="r" b="b"/>
            <a:pathLst>
              <a:path w="934209" h="1330889">
                <a:moveTo>
                  <a:pt x="0" y="0"/>
                </a:moveTo>
                <a:lnTo>
                  <a:pt x="934209" y="0"/>
                </a:lnTo>
                <a:lnTo>
                  <a:pt x="934209" y="1330889"/>
                </a:lnTo>
                <a:lnTo>
                  <a:pt x="0" y="1330889"/>
                </a:lnTo>
                <a:lnTo>
                  <a:pt x="0" y="0"/>
                </a:lnTo>
                <a:close/>
              </a:path>
            </a:pathLst>
          </a:custGeom>
          <a:blipFill>
            <a:blip r:embed="rId9"/>
            <a:stretch>
              <a:fillRect/>
            </a:stretch>
          </a:blipFill>
        </p:spPr>
        <p:txBody>
          <a:bodyPr/>
          <a:lstStyle/>
          <a:p>
            <a:endParaRPr lang="de-DE"/>
          </a:p>
        </p:txBody>
      </p:sp>
      <p:sp>
        <p:nvSpPr>
          <p:cNvPr id="28" name="Freeform 28"/>
          <p:cNvSpPr/>
          <p:nvPr/>
        </p:nvSpPr>
        <p:spPr>
          <a:xfrm>
            <a:off x="3867728" y="1529297"/>
            <a:ext cx="924211" cy="1337218"/>
          </a:xfrm>
          <a:custGeom>
            <a:avLst/>
            <a:gdLst/>
            <a:ahLst/>
            <a:cxnLst/>
            <a:rect l="l" t="t" r="r" b="b"/>
            <a:pathLst>
              <a:path w="924211" h="1337218">
                <a:moveTo>
                  <a:pt x="0" y="0"/>
                </a:moveTo>
                <a:lnTo>
                  <a:pt x="924211" y="0"/>
                </a:lnTo>
                <a:lnTo>
                  <a:pt x="924211" y="1337218"/>
                </a:lnTo>
                <a:lnTo>
                  <a:pt x="0" y="1337218"/>
                </a:lnTo>
                <a:lnTo>
                  <a:pt x="0" y="0"/>
                </a:lnTo>
                <a:close/>
              </a:path>
            </a:pathLst>
          </a:custGeom>
          <a:blipFill>
            <a:blip r:embed="rId10"/>
            <a:stretch>
              <a:fillRect/>
            </a:stretch>
          </a:blipFill>
        </p:spPr>
        <p:txBody>
          <a:bodyPr/>
          <a:lstStyle/>
          <a:p>
            <a:endParaRPr lang="de-DE"/>
          </a:p>
        </p:txBody>
      </p:sp>
      <p:sp>
        <p:nvSpPr>
          <p:cNvPr id="29" name="Freeform 29"/>
          <p:cNvSpPr/>
          <p:nvPr/>
        </p:nvSpPr>
        <p:spPr>
          <a:xfrm>
            <a:off x="303999" y="10211853"/>
            <a:ext cx="372147" cy="372147"/>
          </a:xfrm>
          <a:custGeom>
            <a:avLst/>
            <a:gdLst/>
            <a:ahLst/>
            <a:cxnLst/>
            <a:rect l="l" t="t" r="r" b="b"/>
            <a:pathLst>
              <a:path w="372147" h="372147">
                <a:moveTo>
                  <a:pt x="0" y="0"/>
                </a:moveTo>
                <a:lnTo>
                  <a:pt x="372147" y="0"/>
                </a:lnTo>
                <a:lnTo>
                  <a:pt x="372147" y="372147"/>
                </a:lnTo>
                <a:lnTo>
                  <a:pt x="0" y="372147"/>
                </a:lnTo>
                <a:lnTo>
                  <a:pt x="0" y="0"/>
                </a:lnTo>
                <a:close/>
              </a:path>
            </a:pathLst>
          </a:custGeom>
          <a:blipFill>
            <a:blip r:embed="rId11"/>
            <a:stretch>
              <a:fillRect/>
            </a:stretch>
          </a:blipFill>
        </p:spPr>
        <p:txBody>
          <a:bodyPr/>
          <a:lstStyle/>
          <a:p>
            <a:endParaRPr lang="de-DE"/>
          </a:p>
        </p:txBody>
      </p:sp>
      <p:sp>
        <p:nvSpPr>
          <p:cNvPr id="30" name="TextBox 30"/>
          <p:cNvSpPr txBox="1"/>
          <p:nvPr/>
        </p:nvSpPr>
        <p:spPr>
          <a:xfrm>
            <a:off x="802792" y="10311775"/>
            <a:ext cx="3976876" cy="143727"/>
          </a:xfrm>
          <a:prstGeom prst="rect">
            <a:avLst/>
          </a:prstGeom>
        </p:spPr>
        <p:txBody>
          <a:bodyPr lIns="0" tIns="0" rIns="0" bIns="0" rtlCol="0" anchor="t">
            <a:spAutoFit/>
          </a:bodyPr>
          <a:lstStyle/>
          <a:p>
            <a:pPr algn="l">
              <a:lnSpc>
                <a:spcPts val="1120"/>
              </a:lnSpc>
            </a:pPr>
            <a:r>
              <a:rPr lang="en-US" sz="800" b="1">
                <a:solidFill>
                  <a:srgbClr val="000000"/>
                </a:solidFill>
                <a:latin typeface="Poppins Bold"/>
                <a:ea typeface="Poppins Bold"/>
                <a:cs typeface="Poppins Bold"/>
                <a:sym typeface="Poppins Bold"/>
              </a:rPr>
              <a:t>Tablet-Kompass</a:t>
            </a:r>
            <a:r>
              <a:rPr lang="en-US" sz="800">
                <a:solidFill>
                  <a:srgbClr val="000000"/>
                </a:solidFill>
                <a:latin typeface="Poppins"/>
                <a:ea typeface="Poppins"/>
                <a:cs typeface="Poppins"/>
                <a:sym typeface="Poppins"/>
              </a:rPr>
              <a:t> </a:t>
            </a:r>
            <a:r>
              <a:rPr lang="en-US" sz="800" b="1">
                <a:solidFill>
                  <a:srgbClr val="000000"/>
                </a:solidFill>
                <a:latin typeface="Poppins Bold"/>
                <a:ea typeface="Poppins Bold"/>
                <a:cs typeface="Poppins Bold"/>
                <a:sym typeface="Poppins Bold"/>
              </a:rPr>
              <a:t>GS </a:t>
            </a:r>
            <a:r>
              <a:rPr lang="en-US" sz="800">
                <a:solidFill>
                  <a:srgbClr val="000000"/>
                </a:solidFill>
                <a:latin typeface="Poppins"/>
                <a:ea typeface="Poppins"/>
                <a:cs typeface="Poppins"/>
                <a:sym typeface="Poppins"/>
              </a:rPr>
              <a:t>| Modul 1 - Kapitel 1.4 | Basis-Apps/Schuleigene Apps</a:t>
            </a:r>
          </a:p>
        </p:txBody>
      </p:sp>
      <p:sp>
        <p:nvSpPr>
          <p:cNvPr id="31" name="TextBox 31"/>
          <p:cNvSpPr txBox="1"/>
          <p:nvPr/>
        </p:nvSpPr>
        <p:spPr>
          <a:xfrm>
            <a:off x="4990362" y="10311775"/>
            <a:ext cx="2242618" cy="143727"/>
          </a:xfrm>
          <a:prstGeom prst="rect">
            <a:avLst/>
          </a:prstGeom>
        </p:spPr>
        <p:txBody>
          <a:bodyPr lIns="0" tIns="0" rIns="0" bIns="0" rtlCol="0" anchor="t">
            <a:spAutoFit/>
          </a:bodyPr>
          <a:lstStyle/>
          <a:p>
            <a:pPr algn="r">
              <a:lnSpc>
                <a:spcPts val="1120"/>
              </a:lnSpc>
            </a:pPr>
            <a:r>
              <a:rPr lang="en-US" sz="800">
                <a:solidFill>
                  <a:srgbClr val="000000"/>
                </a:solidFill>
                <a:latin typeface="Poppins"/>
                <a:ea typeface="Poppins"/>
                <a:cs typeface="Poppins"/>
                <a:sym typeface="Poppins"/>
              </a:rPr>
              <a:t>Lizenz: CC BY-SA 4.0 ISB (München)</a:t>
            </a:r>
          </a:p>
        </p:txBody>
      </p:sp>
      <p:sp>
        <p:nvSpPr>
          <p:cNvPr id="32" name="Freeform 32"/>
          <p:cNvSpPr/>
          <p:nvPr/>
        </p:nvSpPr>
        <p:spPr>
          <a:xfrm>
            <a:off x="1139676" y="9319218"/>
            <a:ext cx="347676" cy="347676"/>
          </a:xfrm>
          <a:custGeom>
            <a:avLst/>
            <a:gdLst/>
            <a:ahLst/>
            <a:cxnLst/>
            <a:rect l="l" t="t" r="r" b="b"/>
            <a:pathLst>
              <a:path w="347676" h="347676">
                <a:moveTo>
                  <a:pt x="0" y="0"/>
                </a:moveTo>
                <a:lnTo>
                  <a:pt x="347677" y="0"/>
                </a:lnTo>
                <a:lnTo>
                  <a:pt x="347677" y="347676"/>
                </a:lnTo>
                <a:lnTo>
                  <a:pt x="0" y="347676"/>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de-DE"/>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4682</Words>
  <Application>Microsoft Macintosh PowerPoint</Application>
  <PresentationFormat>Benutzerdefiniert</PresentationFormat>
  <Paragraphs>745</Paragraphs>
  <Slides>25</Slides>
  <Notes>0</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25</vt:i4>
      </vt:variant>
    </vt:vector>
  </HeadingPairs>
  <TitlesOfParts>
    <vt:vector size="35" baseType="lpstr">
      <vt:lpstr>Poppins Bold Italics</vt:lpstr>
      <vt:lpstr>Calibri</vt:lpstr>
      <vt:lpstr>Lexend Deca Medium</vt:lpstr>
      <vt:lpstr>Arial</vt:lpstr>
      <vt:lpstr>Poppins Italics</vt:lpstr>
      <vt:lpstr>IreneFlorentina</vt:lpstr>
      <vt:lpstr>Poppins Bold</vt:lpstr>
      <vt:lpstr>Poppins</vt:lpstr>
      <vt:lpstr>Office Theme</vt:lpstr>
      <vt:lpstr>Worksheet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Mitmachheft mit Login</dc:title>
  <cp:lastModifiedBy>Marion Weigelt</cp:lastModifiedBy>
  <cp:revision>2</cp:revision>
  <dcterms:created xsi:type="dcterms:W3CDTF">2006-08-16T00:00:00Z</dcterms:created>
  <dcterms:modified xsi:type="dcterms:W3CDTF">2026-01-28T18:33:41Z</dcterms:modified>
  <dc:identifier>DAGwmhrXSr4</dc:identifier>
</cp:coreProperties>
</file>