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1" r:id="rId1"/>
  </p:sldMasterIdLst>
  <p:notesMasterIdLst>
    <p:notesMasterId r:id="rId7"/>
  </p:notesMasterIdLst>
  <p:sldIdLst>
    <p:sldId id="260" r:id="rId2"/>
    <p:sldId id="262" r:id="rId3"/>
    <p:sldId id="259" r:id="rId4"/>
    <p:sldId id="263" r:id="rId5"/>
    <p:sldId id="264" r:id="rId6"/>
  </p:sldIdLst>
  <p:sldSz cx="12192000" cy="6858000"/>
  <p:notesSz cx="6858000" cy="9144000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1 Impuls" id="{0FCB236A-4646-A34E-8290-F75A009D9977}">
          <p14:sldIdLst>
            <p14:sldId id="260"/>
            <p14:sldId id="262"/>
          </p14:sldIdLst>
        </p14:section>
        <p14:section name="2 Weblektion" id="{2F3D66AD-9705-9E4D-B3DB-9B402877364E}">
          <p14:sldIdLst>
            <p14:sldId id="259"/>
          </p14:sldIdLst>
        </p14:section>
        <p14:section name="3 Plenum" id="{2D2030C0-D2FE-0540-A228-B47EE9BFE8C7}">
          <p14:sldIdLst>
            <p14:sldId id="263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285D"/>
    <a:srgbClr val="D42C67"/>
    <a:srgbClr val="711735"/>
    <a:srgbClr val="6A1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71"/>
    <p:restoredTop sz="82329"/>
  </p:normalViewPr>
  <p:slideViewPr>
    <p:cSldViewPr snapToGrid="0">
      <p:cViewPr varScale="1">
        <p:scale>
          <a:sx n="103" d="100"/>
          <a:sy n="103" d="100"/>
        </p:scale>
        <p:origin x="2000" y="19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4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28076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blek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22">
            <a:extLst>
              <a:ext uri="{FF2B5EF4-FFF2-40B4-BE49-F238E27FC236}">
                <a16:creationId xmlns:a16="http://schemas.microsoft.com/office/drawing/2014/main" id="{F206E8E5-944C-88CE-C046-376ED2099C2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Titel Weblektion</a:t>
            </a:r>
            <a:endParaRPr/>
          </a:p>
        </p:txBody>
      </p:sp>
      <p:sp>
        <p:nvSpPr>
          <p:cNvPr id="6" name="Freeform 16">
            <a:extLst>
              <a:ext uri="{FF2B5EF4-FFF2-40B4-BE49-F238E27FC236}">
                <a16:creationId xmlns:a16="http://schemas.microsoft.com/office/drawing/2014/main" id="{57403AFD-FADC-7917-6FEC-3C9D6DB487C8}"/>
              </a:ext>
            </a:extLst>
          </p:cNvPr>
          <p:cNvSpPr/>
          <p:nvPr userDrawn="1"/>
        </p:nvSpPr>
        <p:spPr bwMode="auto">
          <a:xfrm>
            <a:off x="1182587" y="2533290"/>
            <a:ext cx="2731045" cy="2906002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noFill/>
          <a:ln w="38100" cap="sq">
            <a:solidFill>
              <a:srgbClr val="C0285D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464630E9-591B-3B50-3859-435D47E4478A}"/>
              </a:ext>
            </a:extLst>
          </p:cNvPr>
          <p:cNvSpPr txBox="1"/>
          <p:nvPr userDrawn="1"/>
        </p:nvSpPr>
        <p:spPr bwMode="auto">
          <a:xfrm>
            <a:off x="1151046" y="4713606"/>
            <a:ext cx="28539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e-DE" sz="2000" b="1" dirty="0">
                <a:latin typeface="Atkinson Hyperlegible"/>
              </a:rPr>
              <a:t>Scanne den QR-Code</a:t>
            </a:r>
            <a:endParaRPr dirty="0"/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9502162B-9ABD-0B0F-C452-1F070DE3A069}"/>
              </a:ext>
            </a:extLst>
          </p:cNvPr>
          <p:cNvGrpSpPr/>
          <p:nvPr userDrawn="1"/>
        </p:nvGrpSpPr>
        <p:grpSpPr bwMode="auto">
          <a:xfrm>
            <a:off x="5478050" y="2889810"/>
            <a:ext cx="5355080" cy="734231"/>
            <a:chOff x="5478050" y="2964569"/>
            <a:chExt cx="5355080" cy="734231"/>
          </a:xfrm>
        </p:grpSpPr>
        <p:pic>
          <p:nvPicPr>
            <p:cNvPr id="9" name="Grafik 8">
              <a:extLst>
                <a:ext uri="{FF2B5EF4-FFF2-40B4-BE49-F238E27FC236}">
                  <a16:creationId xmlns:a16="http://schemas.microsoft.com/office/drawing/2014/main" id="{4318069F-7975-50F0-C287-E665C5A642D6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/>
          </p:blipFill>
          <p:spPr bwMode="auto">
            <a:xfrm>
              <a:off x="5478050" y="2964569"/>
              <a:ext cx="733292" cy="734231"/>
            </a:xfrm>
            <a:prstGeom prst="rect">
              <a:avLst/>
            </a:prstGeom>
          </p:spPr>
        </p:pic>
        <p:grpSp>
          <p:nvGrpSpPr>
            <p:cNvPr id="10" name="Gruppieren 9">
              <a:extLst>
                <a:ext uri="{FF2B5EF4-FFF2-40B4-BE49-F238E27FC236}">
                  <a16:creationId xmlns:a16="http://schemas.microsoft.com/office/drawing/2014/main" id="{3E230B5C-B0BA-D6AB-9844-7F84879F2F4D}"/>
                </a:ext>
              </a:extLst>
            </p:cNvPr>
            <p:cNvGrpSpPr/>
            <p:nvPr userDrawn="1"/>
          </p:nvGrpSpPr>
          <p:grpSpPr bwMode="auto">
            <a:xfrm>
              <a:off x="6226390" y="2986605"/>
              <a:ext cx="4606740" cy="690158"/>
              <a:chOff x="6226390" y="3011963"/>
              <a:chExt cx="4606740" cy="690158"/>
            </a:xfrm>
          </p:grpSpPr>
          <p:sp>
            <p:nvSpPr>
              <p:cNvPr id="11" name="Textfeld 10">
                <a:extLst>
                  <a:ext uri="{FF2B5EF4-FFF2-40B4-BE49-F238E27FC236}">
                    <a16:creationId xmlns:a16="http://schemas.microsoft.com/office/drawing/2014/main" id="{BCE4BA9C-F45B-EB38-2BF0-2FF6207ED0F2}"/>
                  </a:ext>
                </a:extLst>
              </p:cNvPr>
              <p:cNvSpPr txBox="1"/>
              <p:nvPr userDrawn="1"/>
            </p:nvSpPr>
            <p:spPr bwMode="auto">
              <a:xfrm>
                <a:off x="6226390" y="3011963"/>
                <a:ext cx="446112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de-DE" sz="2000" b="1">
                    <a:latin typeface="Atkinson Hyperlegible"/>
                  </a:rPr>
                  <a:t>Kopfhörer bereithalten!</a:t>
                </a:r>
                <a:endParaRPr/>
              </a:p>
            </p:txBody>
          </p:sp>
          <p:sp>
            <p:nvSpPr>
              <p:cNvPr id="12" name="Textfeld 11">
                <a:extLst>
                  <a:ext uri="{FF2B5EF4-FFF2-40B4-BE49-F238E27FC236}">
                    <a16:creationId xmlns:a16="http://schemas.microsoft.com/office/drawing/2014/main" id="{9B3FF5B7-758B-DBFF-906E-6E3DAD9426C5}"/>
                  </a:ext>
                </a:extLst>
              </p:cNvPr>
              <p:cNvSpPr txBox="1"/>
              <p:nvPr userDrawn="1"/>
            </p:nvSpPr>
            <p:spPr bwMode="auto">
              <a:xfrm>
                <a:off x="6226391" y="3332789"/>
                <a:ext cx="460673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de-DE" sz="1800" b="0" dirty="0">
                    <a:latin typeface="Atkinson Hyperlegible"/>
                  </a:rPr>
                  <a:t>Du brauchst sie für Audios und Videos</a:t>
                </a:r>
                <a:endParaRPr dirty="0"/>
              </a:p>
            </p:txBody>
          </p:sp>
        </p:grpSp>
      </p:grpSp>
      <p:sp>
        <p:nvSpPr>
          <p:cNvPr id="13" name="Textfeld 12">
            <a:extLst>
              <a:ext uri="{FF2B5EF4-FFF2-40B4-BE49-F238E27FC236}">
                <a16:creationId xmlns:a16="http://schemas.microsoft.com/office/drawing/2014/main" id="{CBD546C5-31A7-61D4-12F8-7413FE9F2778}"/>
              </a:ext>
            </a:extLst>
          </p:cNvPr>
          <p:cNvSpPr txBox="1"/>
          <p:nvPr userDrawn="1"/>
        </p:nvSpPr>
        <p:spPr bwMode="auto">
          <a:xfrm>
            <a:off x="5195341" y="2419097"/>
            <a:ext cx="4466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2400" b="1" dirty="0">
                <a:solidFill>
                  <a:srgbClr val="D42C67"/>
                </a:solidFill>
                <a:latin typeface="Lexend Deca"/>
                <a:cs typeface="Lexend Deca"/>
              </a:rPr>
              <a:t>Jetzt bist du dran!</a:t>
            </a:r>
            <a:endParaRPr dirty="0">
              <a:solidFill>
                <a:srgbClr val="D42C67"/>
              </a:solidFill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FBB0E331-6AF8-9CD9-AD69-7F1179AB6E94}"/>
              </a:ext>
            </a:extLst>
          </p:cNvPr>
          <p:cNvSpPr txBox="1"/>
          <p:nvPr userDrawn="1"/>
        </p:nvSpPr>
        <p:spPr bwMode="auto">
          <a:xfrm>
            <a:off x="1151045" y="5030064"/>
            <a:ext cx="2853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e-DE" sz="1800" b="0" dirty="0">
                <a:latin typeface="Atkinson Hyperlegible"/>
              </a:rPr>
              <a:t>und starte die Weblektion</a:t>
            </a:r>
            <a:endParaRPr dirty="0"/>
          </a:p>
        </p:txBody>
      </p:sp>
      <p:sp>
        <p:nvSpPr>
          <p:cNvPr id="15" name="Bildplatzhalter 5">
            <a:extLst>
              <a:ext uri="{FF2B5EF4-FFF2-40B4-BE49-F238E27FC236}">
                <a16:creationId xmlns:a16="http://schemas.microsoft.com/office/drawing/2014/main" id="{7FB3B253-23A3-308A-91FF-8C874AC9C36D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 bwMode="auto">
          <a:xfrm>
            <a:off x="1410577" y="2678140"/>
            <a:ext cx="2275064" cy="192640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" name="Rechteck: abgerundete Ecken 6">
            <a:extLst>
              <a:ext uri="{FF2B5EF4-FFF2-40B4-BE49-F238E27FC236}">
                <a16:creationId xmlns:a16="http://schemas.microsoft.com/office/drawing/2014/main" id="{BAE370D0-0281-077A-752D-40EBC14ED332}"/>
              </a:ext>
            </a:extLst>
          </p:cNvPr>
          <p:cNvSpPr/>
          <p:nvPr userDrawn="1"/>
        </p:nvSpPr>
        <p:spPr bwMode="auto">
          <a:xfrm>
            <a:off x="5184950" y="2840065"/>
            <a:ext cx="5770391" cy="834539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7117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34429AFF-9805-FD51-00A6-F7AA75D91D9D}"/>
              </a:ext>
            </a:extLst>
          </p:cNvPr>
          <p:cNvGrpSpPr/>
          <p:nvPr userDrawn="1"/>
        </p:nvGrpSpPr>
        <p:grpSpPr bwMode="auto">
          <a:xfrm>
            <a:off x="5177361" y="3761986"/>
            <a:ext cx="5770391" cy="1677306"/>
            <a:chOff x="5177361" y="3761987"/>
            <a:chExt cx="5770391" cy="1588361"/>
          </a:xfrm>
        </p:grpSpPr>
        <p:grpSp>
          <p:nvGrpSpPr>
            <p:cNvPr id="18" name="Gruppieren 17">
              <a:extLst>
                <a:ext uri="{FF2B5EF4-FFF2-40B4-BE49-F238E27FC236}">
                  <a16:creationId xmlns:a16="http://schemas.microsoft.com/office/drawing/2014/main" id="{242E3149-AF07-35C6-7D68-7DF37165D625}"/>
                </a:ext>
              </a:extLst>
            </p:cNvPr>
            <p:cNvGrpSpPr/>
            <p:nvPr userDrawn="1"/>
          </p:nvGrpSpPr>
          <p:grpSpPr bwMode="auto">
            <a:xfrm>
              <a:off x="5423369" y="3781081"/>
              <a:ext cx="4548040" cy="1569267"/>
              <a:chOff x="5423369" y="3781081"/>
              <a:chExt cx="4548040" cy="1569267"/>
            </a:xfrm>
          </p:grpSpPr>
          <p:sp>
            <p:nvSpPr>
              <p:cNvPr id="20" name="Textfeld 19">
                <a:extLst>
                  <a:ext uri="{FF2B5EF4-FFF2-40B4-BE49-F238E27FC236}">
                    <a16:creationId xmlns:a16="http://schemas.microsoft.com/office/drawing/2014/main" id="{2F1DB330-76EC-5A0D-7AEE-A94E0F129645}"/>
                  </a:ext>
                </a:extLst>
              </p:cNvPr>
              <p:cNvSpPr txBox="1"/>
              <p:nvPr userDrawn="1"/>
            </p:nvSpPr>
            <p:spPr bwMode="auto">
              <a:xfrm>
                <a:off x="5423369" y="3781081"/>
                <a:ext cx="4466837" cy="3788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de-DE" sz="2000" b="1" dirty="0">
                    <a:solidFill>
                      <a:schemeClr val="tx1"/>
                    </a:solidFill>
                    <a:latin typeface="Atkinson Hyperlegible"/>
                  </a:rPr>
                  <a:t>So gehst du vor:</a:t>
                </a:r>
                <a:endParaRPr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Textfeld 20">
                <a:extLst>
                  <a:ext uri="{FF2B5EF4-FFF2-40B4-BE49-F238E27FC236}">
                    <a16:creationId xmlns:a16="http://schemas.microsoft.com/office/drawing/2014/main" id="{133BA2D4-8A43-0B35-B7E6-6439D433D9FD}"/>
                  </a:ext>
                </a:extLst>
              </p:cNvPr>
              <p:cNvSpPr txBox="1"/>
              <p:nvPr userDrawn="1"/>
            </p:nvSpPr>
            <p:spPr bwMode="auto">
              <a:xfrm>
                <a:off x="5423369" y="4150018"/>
                <a:ext cx="4548040" cy="12003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/>
                  <a:buChar char="•"/>
                  <a:defRPr/>
                </a:pPr>
                <a:r>
                  <a:rPr lang="de-DE" dirty="0">
                    <a:latin typeface="Atkinson Hyperlegible"/>
                  </a:rPr>
                  <a:t>Öffne die Weblektion mit deinem Tablet</a:t>
                </a:r>
                <a:endParaRPr dirty="0"/>
              </a:p>
              <a:p>
                <a:pPr marL="285750" indent="-285750">
                  <a:buFont typeface="Arial"/>
                  <a:buChar char="•"/>
                  <a:defRPr/>
                </a:pPr>
                <a:r>
                  <a:rPr lang="de-DE" dirty="0">
                    <a:latin typeface="Atkinson Hyperlegible"/>
                  </a:rPr>
                  <a:t>Bearbeite alle Aufgaben der Reihe nach</a:t>
                </a:r>
                <a:endParaRPr dirty="0"/>
              </a:p>
              <a:p>
                <a:pPr marL="285750" indent="-285750">
                  <a:buFont typeface="Arial"/>
                  <a:buChar char="•"/>
                  <a:defRPr/>
                </a:pPr>
                <a:r>
                  <a:rPr lang="de-DE" dirty="0">
                    <a:latin typeface="Atkinson Hyperlegible"/>
                  </a:rPr>
                  <a:t>Bei Fragen: Melde dich leise</a:t>
                </a:r>
                <a:endParaRPr dirty="0"/>
              </a:p>
              <a:p>
                <a:pPr marL="285750" indent="-285750">
                  <a:buFont typeface="Arial"/>
                  <a:buChar char="•"/>
                  <a:defRPr/>
                </a:pPr>
                <a:r>
                  <a:rPr lang="de-DE" dirty="0">
                    <a:latin typeface="Atkinson Hyperlegible"/>
                  </a:rPr>
                  <a:t>Arbeite in deinem eigenen Tempo</a:t>
                </a:r>
                <a:endParaRPr dirty="0"/>
              </a:p>
            </p:txBody>
          </p:sp>
        </p:grpSp>
        <p:sp>
          <p:nvSpPr>
            <p:cNvPr id="19" name="Rechteck: abgerundete Ecken 24">
              <a:extLst>
                <a:ext uri="{FF2B5EF4-FFF2-40B4-BE49-F238E27FC236}">
                  <a16:creationId xmlns:a16="http://schemas.microsoft.com/office/drawing/2014/main" id="{3A58C5B0-3046-B5A6-43B2-A6FEA4CFCBC6}"/>
                </a:ext>
              </a:extLst>
            </p:cNvPr>
            <p:cNvSpPr/>
            <p:nvPr userDrawn="1"/>
          </p:nvSpPr>
          <p:spPr bwMode="auto">
            <a:xfrm>
              <a:off x="5177361" y="3761987"/>
              <a:ext cx="5770391" cy="1588360"/>
            </a:xfrm>
            <a:prstGeom prst="roundRect">
              <a:avLst>
                <a:gd name="adj" fmla="val 8504"/>
              </a:avLst>
            </a:prstGeom>
            <a:noFill/>
            <a:ln w="38100">
              <a:solidFill>
                <a:srgbClr val="D42C6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</p:grpSp>
      <p:cxnSp>
        <p:nvCxnSpPr>
          <p:cNvPr id="22" name="Gerader Verbinder 9">
            <a:extLst>
              <a:ext uri="{FF2B5EF4-FFF2-40B4-BE49-F238E27FC236}">
                <a16:creationId xmlns:a16="http://schemas.microsoft.com/office/drawing/2014/main" id="{C749F94E-524B-F5B8-B9E5-B3CB2804EF49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1182588" y="4713606"/>
            <a:ext cx="2731044" cy="0"/>
          </a:xfrm>
          <a:prstGeom prst="line">
            <a:avLst/>
          </a:prstGeom>
          <a:ln w="38100">
            <a:solidFill>
              <a:srgbClr val="C0285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Abgerundetes Rechteck 23">
            <a:extLst>
              <a:ext uri="{FF2B5EF4-FFF2-40B4-BE49-F238E27FC236}">
                <a16:creationId xmlns:a16="http://schemas.microsoft.com/office/drawing/2014/main" id="{FCC50AFD-2E60-7286-31FA-E77B671AAD26}"/>
              </a:ext>
            </a:extLst>
          </p:cNvPr>
          <p:cNvSpPr/>
          <p:nvPr userDrawn="1"/>
        </p:nvSpPr>
        <p:spPr bwMode="auto">
          <a:xfrm>
            <a:off x="494504" y="5526611"/>
            <a:ext cx="11202992" cy="592318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 dirty="0">
                <a:solidFill>
                  <a:schemeClr val="tx1"/>
                </a:solidFill>
                <a:latin typeface="Lexend Deca"/>
                <a:cs typeface="Lexend Deca"/>
              </a:rPr>
              <a:t>Arbeitszeit: </a:t>
            </a:r>
            <a:r>
              <a:rPr lang="de-DE" sz="2800" dirty="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 dirty="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 dirty="0"/>
          </a:p>
        </p:txBody>
      </p:sp>
      <p:sp>
        <p:nvSpPr>
          <p:cNvPr id="25" name="Textplatzhalter 12">
            <a:extLst>
              <a:ext uri="{FF2B5EF4-FFF2-40B4-BE49-F238E27FC236}">
                <a16:creationId xmlns:a16="http://schemas.microsoft.com/office/drawing/2014/main" id="{6E6C8F96-CC8B-8673-46E4-AD34EDDD53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5844696" y="5620610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 dirty="0"/>
              <a:t>xxx</a:t>
            </a:r>
            <a:endParaRPr dirty="0"/>
          </a:p>
        </p:txBody>
      </p:sp>
      <p:sp>
        <p:nvSpPr>
          <p:cNvPr id="26" name="Textplatzhalter 12">
            <a:extLst>
              <a:ext uri="{FF2B5EF4-FFF2-40B4-BE49-F238E27FC236}">
                <a16:creationId xmlns:a16="http://schemas.microsoft.com/office/drawing/2014/main" id="{50FD1951-D9F8-82FC-2E20-A10798F4AE2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 dirty="0" err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/>
              <a:ea typeface="Atkinson Hyperlegible"/>
              <a:cs typeface="Lexend Deca"/>
            </a:endParaRPr>
          </a:p>
        </p:txBody>
      </p:sp>
    </p:spTree>
    <p:extLst>
      <p:ext uri="{BB962C8B-B14F-4D97-AF65-F5344CB8AC3E}">
        <p14:creationId xmlns:p14="http://schemas.microsoft.com/office/powerpoint/2010/main" val="2254856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-Phasen-Metho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" name="Freeform 16"/>
          <p:cNvSpPr/>
          <p:nvPr userDrawn="1"/>
        </p:nvSpPr>
        <p:spPr bwMode="auto">
          <a:xfrm>
            <a:off x="2565347" y="2758760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" name="Freeform 31"/>
          <p:cNvSpPr/>
          <p:nvPr userDrawn="1"/>
        </p:nvSpPr>
        <p:spPr bwMode="auto">
          <a:xfrm>
            <a:off x="3774139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8" name="TextBox 32"/>
          <p:cNvSpPr txBox="1"/>
          <p:nvPr userDrawn="1"/>
        </p:nvSpPr>
        <p:spPr bwMode="auto">
          <a:xfrm>
            <a:off x="3819263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9" name="Freeform 16"/>
          <p:cNvSpPr/>
          <p:nvPr userDrawn="1"/>
        </p:nvSpPr>
        <p:spPr bwMode="auto">
          <a:xfrm>
            <a:off x="6751123" y="2758760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0" name="TextBox 17"/>
          <p:cNvSpPr txBox="1"/>
          <p:nvPr userDrawn="1"/>
        </p:nvSpPr>
        <p:spPr bwMode="auto">
          <a:xfrm>
            <a:off x="6751123" y="300116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31" name="Freeform 31"/>
          <p:cNvSpPr/>
          <p:nvPr userDrawn="1"/>
        </p:nvSpPr>
        <p:spPr bwMode="auto">
          <a:xfrm>
            <a:off x="7937426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2" name="TextBox 32"/>
          <p:cNvSpPr txBox="1"/>
          <p:nvPr userDrawn="1"/>
        </p:nvSpPr>
        <p:spPr bwMode="auto">
          <a:xfrm>
            <a:off x="7982550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35" name="Freeform 34"/>
          <p:cNvSpPr/>
          <p:nvPr userDrawn="1"/>
        </p:nvSpPr>
        <p:spPr bwMode="auto">
          <a:xfrm>
            <a:off x="3267669" y="4113953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2784702" y="3699330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37" name="Textplatzhalter 12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3267669" y="4187125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3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2587836" y="4568274"/>
            <a:ext cx="2853928" cy="7514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39" name="Freeform 34"/>
          <p:cNvSpPr/>
          <p:nvPr userDrawn="1"/>
        </p:nvSpPr>
        <p:spPr bwMode="auto">
          <a:xfrm>
            <a:off x="7430956" y="4139334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6947989" y="3724711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41" name="Textplatzhalter 12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7430956" y="4212506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46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751123" y="4593655"/>
            <a:ext cx="2853928" cy="724811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51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</a:p>
        </p:txBody>
      </p:sp>
      <p:sp>
        <p:nvSpPr>
          <p:cNvPr id="52" name="TextBox 17"/>
          <p:cNvSpPr txBox="1"/>
          <p:nvPr userDrawn="1"/>
        </p:nvSpPr>
        <p:spPr bwMode="auto">
          <a:xfrm>
            <a:off x="2587836" y="298419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53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54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2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3-Phasen-Metho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8843567" y="2729642"/>
            <a:ext cx="2853928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494503" y="2729642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" name="Freeform 31"/>
          <p:cNvSpPr/>
          <p:nvPr userDrawn="1"/>
        </p:nvSpPr>
        <p:spPr bwMode="auto">
          <a:xfrm>
            <a:off x="1703295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1" name="TextBox 32"/>
          <p:cNvSpPr txBox="1"/>
          <p:nvPr userDrawn="1"/>
        </p:nvSpPr>
        <p:spPr bwMode="auto">
          <a:xfrm>
            <a:off x="1748419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42" name="Freeform 16"/>
          <p:cNvSpPr/>
          <p:nvPr userDrawn="1"/>
        </p:nvSpPr>
        <p:spPr bwMode="auto">
          <a:xfrm>
            <a:off x="4680279" y="2729642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3" name="TextBox 17"/>
          <p:cNvSpPr txBox="1"/>
          <p:nvPr userDrawn="1"/>
        </p:nvSpPr>
        <p:spPr bwMode="auto">
          <a:xfrm>
            <a:off x="4680279" y="2972051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4" name="Freeform 31"/>
          <p:cNvSpPr/>
          <p:nvPr userDrawn="1"/>
        </p:nvSpPr>
        <p:spPr bwMode="auto">
          <a:xfrm>
            <a:off x="5866582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5" name="TextBox 32"/>
          <p:cNvSpPr txBox="1"/>
          <p:nvPr userDrawn="1"/>
        </p:nvSpPr>
        <p:spPr bwMode="auto">
          <a:xfrm>
            <a:off x="5911706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53" name="Freeform 31"/>
          <p:cNvSpPr/>
          <p:nvPr userDrawn="1"/>
        </p:nvSpPr>
        <p:spPr bwMode="auto">
          <a:xfrm>
            <a:off x="10013659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4" name="TextBox 32"/>
          <p:cNvSpPr txBox="1"/>
          <p:nvPr userDrawn="1"/>
        </p:nvSpPr>
        <p:spPr bwMode="auto">
          <a:xfrm>
            <a:off x="10058783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4" name="Freeform 34"/>
          <p:cNvSpPr/>
          <p:nvPr userDrawn="1"/>
        </p:nvSpPr>
        <p:spPr bwMode="auto">
          <a:xfrm>
            <a:off x="1196825" y="4084836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13858" y="3670213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6" name="Textplatzhalter 12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1196825" y="4158008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7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16992" y="4539157"/>
            <a:ext cx="2853928" cy="7514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26" name="Freeform 34"/>
          <p:cNvSpPr/>
          <p:nvPr userDrawn="1"/>
        </p:nvSpPr>
        <p:spPr bwMode="auto">
          <a:xfrm>
            <a:off x="5360112" y="4110217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877145" y="3695594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28" name="Textplatzhalter 12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5360112" y="4183389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29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4680279" y="4564538"/>
            <a:ext cx="2853928" cy="724811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36" name="Freeform 34"/>
          <p:cNvSpPr/>
          <p:nvPr userDrawn="1"/>
        </p:nvSpPr>
        <p:spPr bwMode="auto">
          <a:xfrm>
            <a:off x="9507189" y="4061731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42C67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7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9024222" y="3647108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38" name="Textplatzhalter 12"/>
          <p:cNvSpPr>
            <a:spLocks noGrp="1"/>
          </p:cNvSpPr>
          <p:nvPr>
            <p:ph type="body" sz="quarter" idx="28" hasCustomPrompt="1"/>
          </p:nvPr>
        </p:nvSpPr>
        <p:spPr bwMode="auto">
          <a:xfrm>
            <a:off x="9507189" y="4134903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39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8827356" y="4558438"/>
            <a:ext cx="2853928" cy="73301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 dirty="0" err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/>
              <a:ea typeface="Atkinson Hyperlegible"/>
              <a:cs typeface="Lexend Deca"/>
            </a:endParaRPr>
          </a:p>
        </p:txBody>
      </p:sp>
      <p:sp>
        <p:nvSpPr>
          <p:cNvPr id="3" name="TextBox 17"/>
          <p:cNvSpPr txBox="1"/>
          <p:nvPr userDrawn="1"/>
        </p:nvSpPr>
        <p:spPr bwMode="auto">
          <a:xfrm>
            <a:off x="516992" y="295507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18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19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2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4-Phasen-Metho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6253630" y="2729642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505747" y="2729642"/>
            <a:ext cx="2586434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" name="Freeform 31"/>
          <p:cNvSpPr/>
          <p:nvPr userDrawn="1"/>
        </p:nvSpPr>
        <p:spPr bwMode="auto">
          <a:xfrm>
            <a:off x="1580860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" name="TextBox 32"/>
          <p:cNvSpPr txBox="1"/>
          <p:nvPr userDrawn="1"/>
        </p:nvSpPr>
        <p:spPr bwMode="auto">
          <a:xfrm>
            <a:off x="1621755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2" name="Freeform 16"/>
          <p:cNvSpPr/>
          <p:nvPr userDrawn="1"/>
        </p:nvSpPr>
        <p:spPr bwMode="auto">
          <a:xfrm>
            <a:off x="3362473" y="2729642"/>
            <a:ext cx="2586433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6" name="TextBox 17"/>
          <p:cNvSpPr txBox="1"/>
          <p:nvPr userDrawn="1"/>
        </p:nvSpPr>
        <p:spPr bwMode="auto">
          <a:xfrm>
            <a:off x="3362473" y="2972051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7" name="Freeform 31"/>
          <p:cNvSpPr/>
          <p:nvPr userDrawn="1"/>
        </p:nvSpPr>
        <p:spPr bwMode="auto">
          <a:xfrm>
            <a:off x="4437585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8" name="TextBox 32"/>
          <p:cNvSpPr txBox="1"/>
          <p:nvPr userDrawn="1"/>
        </p:nvSpPr>
        <p:spPr bwMode="auto">
          <a:xfrm>
            <a:off x="4478480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49" name="Freeform 31"/>
          <p:cNvSpPr/>
          <p:nvPr userDrawn="1"/>
        </p:nvSpPr>
        <p:spPr bwMode="auto">
          <a:xfrm>
            <a:off x="7328742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0" name="TextBox 32"/>
          <p:cNvSpPr txBox="1"/>
          <p:nvPr userDrawn="1"/>
        </p:nvSpPr>
        <p:spPr bwMode="auto">
          <a:xfrm>
            <a:off x="7369637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5" name="Freeform 34"/>
          <p:cNvSpPr/>
          <p:nvPr userDrawn="1"/>
        </p:nvSpPr>
        <p:spPr bwMode="auto">
          <a:xfrm>
            <a:off x="1121860" y="4084836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84162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57" name="Textplatzhalter 12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1121860" y="4158008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5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05748" y="4539157"/>
            <a:ext cx="2586433" cy="7514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59" name="Freeform 34"/>
          <p:cNvSpPr/>
          <p:nvPr userDrawn="1"/>
        </p:nvSpPr>
        <p:spPr bwMode="auto">
          <a:xfrm>
            <a:off x="3978585" y="4110217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3540887" y="3695594"/>
            <a:ext cx="222960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61" name="Textplatzhalter 12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3978585" y="4183389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62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3362473" y="4564538"/>
            <a:ext cx="2586433" cy="724811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63" name="Freeform 34"/>
          <p:cNvSpPr/>
          <p:nvPr userDrawn="1"/>
        </p:nvSpPr>
        <p:spPr bwMode="auto">
          <a:xfrm>
            <a:off x="6869742" y="4061731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42C67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4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432044" y="3647108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65" name="Textplatzhalter 12"/>
          <p:cNvSpPr>
            <a:spLocks noGrp="1"/>
          </p:cNvSpPr>
          <p:nvPr>
            <p:ph type="body" sz="quarter" idx="28" hasCustomPrompt="1"/>
          </p:nvPr>
        </p:nvSpPr>
        <p:spPr bwMode="auto">
          <a:xfrm>
            <a:off x="6869742" y="4134903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66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253630" y="4558438"/>
            <a:ext cx="2586433" cy="73301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67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</a:p>
        </p:txBody>
      </p:sp>
      <p:sp>
        <p:nvSpPr>
          <p:cNvPr id="68" name="TextBox 17"/>
          <p:cNvSpPr txBox="1"/>
          <p:nvPr userDrawn="1"/>
        </p:nvSpPr>
        <p:spPr bwMode="auto">
          <a:xfrm>
            <a:off x="505748" y="2955078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69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70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71" name="Freeform 16"/>
          <p:cNvSpPr/>
          <p:nvPr userDrawn="1"/>
        </p:nvSpPr>
        <p:spPr bwMode="auto">
          <a:xfrm>
            <a:off x="9100036" y="2718012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2" name="Freeform 31"/>
          <p:cNvSpPr/>
          <p:nvPr userDrawn="1"/>
        </p:nvSpPr>
        <p:spPr bwMode="auto">
          <a:xfrm>
            <a:off x="10175147" y="2516041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3" name="TextBox 32"/>
          <p:cNvSpPr txBox="1"/>
          <p:nvPr userDrawn="1"/>
        </p:nvSpPr>
        <p:spPr bwMode="auto">
          <a:xfrm>
            <a:off x="10216042" y="254293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4</a:t>
            </a:r>
            <a:endParaRPr/>
          </a:p>
        </p:txBody>
      </p:sp>
      <p:sp>
        <p:nvSpPr>
          <p:cNvPr id="74" name="Freeform 34"/>
          <p:cNvSpPr/>
          <p:nvPr userDrawn="1"/>
        </p:nvSpPr>
        <p:spPr bwMode="auto">
          <a:xfrm>
            <a:off x="9716147" y="4050101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33F01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5" name="Textplatzhalter 9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9278450" y="3635478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33F01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4</a:t>
            </a:r>
            <a:endParaRPr/>
          </a:p>
        </p:txBody>
      </p:sp>
      <p:sp>
        <p:nvSpPr>
          <p:cNvPr id="76" name="Textplatzhalter 12"/>
          <p:cNvSpPr>
            <a:spLocks noGrp="1"/>
          </p:cNvSpPr>
          <p:nvPr>
            <p:ph type="body" sz="quarter" idx="35" hasCustomPrompt="1"/>
          </p:nvPr>
        </p:nvSpPr>
        <p:spPr bwMode="auto">
          <a:xfrm>
            <a:off x="9716147" y="4123273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77" name="Textplatzhalter 12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9100036" y="4546808"/>
            <a:ext cx="2586433" cy="73301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2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-Phasen-Methode ohne Bloc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" name="Freeform 16"/>
          <p:cNvSpPr/>
          <p:nvPr userDrawn="1"/>
        </p:nvSpPr>
        <p:spPr bwMode="auto">
          <a:xfrm>
            <a:off x="2565347" y="2758760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" name="Freeform 31"/>
          <p:cNvSpPr/>
          <p:nvPr userDrawn="1"/>
        </p:nvSpPr>
        <p:spPr bwMode="auto">
          <a:xfrm>
            <a:off x="3774139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8" name="TextBox 32"/>
          <p:cNvSpPr txBox="1"/>
          <p:nvPr userDrawn="1"/>
        </p:nvSpPr>
        <p:spPr bwMode="auto">
          <a:xfrm>
            <a:off x="3819263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9" name="Freeform 16"/>
          <p:cNvSpPr/>
          <p:nvPr userDrawn="1"/>
        </p:nvSpPr>
        <p:spPr bwMode="auto">
          <a:xfrm>
            <a:off x="6751123" y="2758760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0" name="TextBox 17"/>
          <p:cNvSpPr txBox="1"/>
          <p:nvPr userDrawn="1"/>
        </p:nvSpPr>
        <p:spPr bwMode="auto">
          <a:xfrm>
            <a:off x="6751123" y="300116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31" name="Freeform 31"/>
          <p:cNvSpPr/>
          <p:nvPr userDrawn="1"/>
        </p:nvSpPr>
        <p:spPr bwMode="auto">
          <a:xfrm>
            <a:off x="7937426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2" name="TextBox 32"/>
          <p:cNvSpPr txBox="1"/>
          <p:nvPr userDrawn="1"/>
        </p:nvSpPr>
        <p:spPr bwMode="auto">
          <a:xfrm>
            <a:off x="7982550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3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2784702" y="3659574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3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2587836" y="4102637"/>
            <a:ext cx="2853928" cy="121711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4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6947989" y="3684955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46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751123" y="4144543"/>
            <a:ext cx="2853928" cy="117392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51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</a:p>
        </p:txBody>
      </p:sp>
      <p:sp>
        <p:nvSpPr>
          <p:cNvPr id="52" name="TextBox 17"/>
          <p:cNvSpPr txBox="1"/>
          <p:nvPr userDrawn="1"/>
        </p:nvSpPr>
        <p:spPr bwMode="auto">
          <a:xfrm>
            <a:off x="2587836" y="298419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53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54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2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3-Phasen-Methode ohne Bloc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8843567" y="2729642"/>
            <a:ext cx="2853928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494503" y="2729642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" name="Freeform 31"/>
          <p:cNvSpPr/>
          <p:nvPr userDrawn="1"/>
        </p:nvSpPr>
        <p:spPr bwMode="auto">
          <a:xfrm>
            <a:off x="1703295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1" name="TextBox 32"/>
          <p:cNvSpPr txBox="1"/>
          <p:nvPr userDrawn="1"/>
        </p:nvSpPr>
        <p:spPr bwMode="auto">
          <a:xfrm>
            <a:off x="1748419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42" name="Freeform 16"/>
          <p:cNvSpPr/>
          <p:nvPr userDrawn="1"/>
        </p:nvSpPr>
        <p:spPr bwMode="auto">
          <a:xfrm>
            <a:off x="4680279" y="2729642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3" name="TextBox 17"/>
          <p:cNvSpPr txBox="1"/>
          <p:nvPr userDrawn="1"/>
        </p:nvSpPr>
        <p:spPr bwMode="auto">
          <a:xfrm>
            <a:off x="4680279" y="2972051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4" name="Freeform 31"/>
          <p:cNvSpPr/>
          <p:nvPr userDrawn="1"/>
        </p:nvSpPr>
        <p:spPr bwMode="auto">
          <a:xfrm>
            <a:off x="5866582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5" name="TextBox 32"/>
          <p:cNvSpPr txBox="1"/>
          <p:nvPr userDrawn="1"/>
        </p:nvSpPr>
        <p:spPr bwMode="auto">
          <a:xfrm>
            <a:off x="5911706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53" name="Freeform 31"/>
          <p:cNvSpPr/>
          <p:nvPr userDrawn="1"/>
        </p:nvSpPr>
        <p:spPr bwMode="auto">
          <a:xfrm>
            <a:off x="10013659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4" name="TextBox 32"/>
          <p:cNvSpPr txBox="1"/>
          <p:nvPr userDrawn="1"/>
        </p:nvSpPr>
        <p:spPr bwMode="auto">
          <a:xfrm>
            <a:off x="10058783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13858" y="3617205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7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16992" y="4073520"/>
            <a:ext cx="2853928" cy="121711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27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877145" y="3656961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29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4680279" y="4115426"/>
            <a:ext cx="2853928" cy="117392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37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9024222" y="3643709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39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8827356" y="4104246"/>
            <a:ext cx="2853928" cy="1187202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</a:p>
        </p:txBody>
      </p:sp>
      <p:sp>
        <p:nvSpPr>
          <p:cNvPr id="3" name="TextBox 17"/>
          <p:cNvSpPr txBox="1"/>
          <p:nvPr userDrawn="1"/>
        </p:nvSpPr>
        <p:spPr bwMode="auto">
          <a:xfrm>
            <a:off x="516992" y="295507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18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19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2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4-Phasen-Methode ohne Bloc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6253630" y="2729642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505747" y="2729642"/>
            <a:ext cx="2586434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" name="Freeform 31"/>
          <p:cNvSpPr/>
          <p:nvPr userDrawn="1"/>
        </p:nvSpPr>
        <p:spPr bwMode="auto">
          <a:xfrm>
            <a:off x="1580860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" name="TextBox 32"/>
          <p:cNvSpPr txBox="1"/>
          <p:nvPr userDrawn="1"/>
        </p:nvSpPr>
        <p:spPr bwMode="auto">
          <a:xfrm>
            <a:off x="1621755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2" name="Freeform 16"/>
          <p:cNvSpPr/>
          <p:nvPr userDrawn="1"/>
        </p:nvSpPr>
        <p:spPr bwMode="auto">
          <a:xfrm>
            <a:off x="3362473" y="2729642"/>
            <a:ext cx="2586433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6" name="TextBox 17"/>
          <p:cNvSpPr txBox="1"/>
          <p:nvPr userDrawn="1"/>
        </p:nvSpPr>
        <p:spPr bwMode="auto">
          <a:xfrm>
            <a:off x="3362473" y="2972051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7" name="Freeform 31"/>
          <p:cNvSpPr/>
          <p:nvPr userDrawn="1"/>
        </p:nvSpPr>
        <p:spPr bwMode="auto">
          <a:xfrm>
            <a:off x="4437585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8" name="TextBox 32"/>
          <p:cNvSpPr txBox="1"/>
          <p:nvPr userDrawn="1"/>
        </p:nvSpPr>
        <p:spPr bwMode="auto">
          <a:xfrm>
            <a:off x="4478480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49" name="Freeform 31"/>
          <p:cNvSpPr/>
          <p:nvPr userDrawn="1"/>
        </p:nvSpPr>
        <p:spPr bwMode="auto">
          <a:xfrm>
            <a:off x="7328742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0" name="TextBox 32"/>
          <p:cNvSpPr txBox="1"/>
          <p:nvPr userDrawn="1"/>
        </p:nvSpPr>
        <p:spPr bwMode="auto">
          <a:xfrm>
            <a:off x="7369637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84162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5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05748" y="4108221"/>
            <a:ext cx="2586433" cy="1182416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6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3540887" y="3695594"/>
            <a:ext cx="222960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62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3362473" y="4148896"/>
            <a:ext cx="2586433" cy="114045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64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432044" y="3686864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66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253630" y="4138094"/>
            <a:ext cx="2586433" cy="1153354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67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</a:p>
        </p:txBody>
      </p:sp>
      <p:sp>
        <p:nvSpPr>
          <p:cNvPr id="68" name="TextBox 17"/>
          <p:cNvSpPr txBox="1"/>
          <p:nvPr userDrawn="1"/>
        </p:nvSpPr>
        <p:spPr bwMode="auto">
          <a:xfrm>
            <a:off x="505748" y="2955078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69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70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71" name="Freeform 16"/>
          <p:cNvSpPr/>
          <p:nvPr userDrawn="1"/>
        </p:nvSpPr>
        <p:spPr bwMode="auto">
          <a:xfrm>
            <a:off x="9100036" y="2731265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2" name="Freeform 31"/>
          <p:cNvSpPr/>
          <p:nvPr userDrawn="1"/>
        </p:nvSpPr>
        <p:spPr bwMode="auto">
          <a:xfrm>
            <a:off x="10175147" y="2516041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3" name="TextBox 32"/>
          <p:cNvSpPr txBox="1"/>
          <p:nvPr userDrawn="1"/>
        </p:nvSpPr>
        <p:spPr bwMode="auto">
          <a:xfrm>
            <a:off x="10216042" y="254293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4</a:t>
            </a:r>
            <a:endParaRPr/>
          </a:p>
        </p:txBody>
      </p:sp>
      <p:sp>
        <p:nvSpPr>
          <p:cNvPr id="75" name="Textplatzhalter 9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9278450" y="3675234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33F01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4</a:t>
            </a:r>
            <a:endParaRPr/>
          </a:p>
        </p:txBody>
      </p:sp>
      <p:sp>
        <p:nvSpPr>
          <p:cNvPr id="77" name="Textplatzhalter 12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9100036" y="4139716"/>
            <a:ext cx="2586433" cy="1153354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2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3-Phasen-Methode ohne Zei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 hasCustomPrompt="1"/>
          </p:nvPr>
        </p:nvSpPr>
        <p:spPr bwMode="auto">
          <a:xfrm>
            <a:off x="494504" y="247205"/>
            <a:ext cx="8888487" cy="132556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Name 3-Phasen-Methode</a:t>
            </a:r>
            <a:endParaRPr/>
          </a:p>
        </p:txBody>
      </p:sp>
      <p:sp>
        <p:nvSpPr>
          <p:cNvPr id="14" name="Freeform 16"/>
          <p:cNvSpPr/>
          <p:nvPr userDrawn="1"/>
        </p:nvSpPr>
        <p:spPr bwMode="auto">
          <a:xfrm>
            <a:off x="539481" y="3000397"/>
            <a:ext cx="2853928" cy="234800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2196F3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5" name="TextBox 17"/>
          <p:cNvSpPr txBox="1"/>
          <p:nvPr userDrawn="1"/>
        </p:nvSpPr>
        <p:spPr bwMode="auto">
          <a:xfrm>
            <a:off x="539481" y="295507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20" name="Freeform 31"/>
          <p:cNvSpPr/>
          <p:nvPr userDrawn="1"/>
        </p:nvSpPr>
        <p:spPr bwMode="auto">
          <a:xfrm>
            <a:off x="1725784" y="2788373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2196F3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1" name="TextBox 32"/>
          <p:cNvSpPr txBox="1"/>
          <p:nvPr userDrawn="1"/>
        </p:nvSpPr>
        <p:spPr bwMode="auto">
          <a:xfrm>
            <a:off x="1770908" y="2803864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42" name="Freeform 16"/>
          <p:cNvSpPr/>
          <p:nvPr userDrawn="1"/>
        </p:nvSpPr>
        <p:spPr bwMode="auto">
          <a:xfrm>
            <a:off x="4659713" y="3021485"/>
            <a:ext cx="2853928" cy="234800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81C78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3" name="TextBox 17"/>
          <p:cNvSpPr txBox="1"/>
          <p:nvPr userDrawn="1"/>
        </p:nvSpPr>
        <p:spPr bwMode="auto">
          <a:xfrm>
            <a:off x="4659713" y="2976166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4" name="Freeform 31"/>
          <p:cNvSpPr/>
          <p:nvPr userDrawn="1"/>
        </p:nvSpPr>
        <p:spPr bwMode="auto">
          <a:xfrm>
            <a:off x="5846016" y="2809461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81C78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5" name="TextBox 32"/>
          <p:cNvSpPr txBox="1"/>
          <p:nvPr userDrawn="1"/>
        </p:nvSpPr>
        <p:spPr bwMode="auto">
          <a:xfrm>
            <a:off x="5891140" y="2824952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51" name="Freeform 16"/>
          <p:cNvSpPr/>
          <p:nvPr userDrawn="1"/>
        </p:nvSpPr>
        <p:spPr bwMode="auto">
          <a:xfrm>
            <a:off x="8798995" y="2963494"/>
            <a:ext cx="2853928" cy="234800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9D27B0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2" name="TextBox 17"/>
          <p:cNvSpPr txBox="1"/>
          <p:nvPr userDrawn="1"/>
        </p:nvSpPr>
        <p:spPr bwMode="auto">
          <a:xfrm>
            <a:off x="8798995" y="291817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53" name="Freeform 31"/>
          <p:cNvSpPr/>
          <p:nvPr userDrawn="1"/>
        </p:nvSpPr>
        <p:spPr bwMode="auto">
          <a:xfrm>
            <a:off x="9985298" y="2751470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9D27B0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4" name="TextBox 32"/>
          <p:cNvSpPr txBox="1"/>
          <p:nvPr userDrawn="1"/>
        </p:nvSpPr>
        <p:spPr bwMode="auto">
          <a:xfrm>
            <a:off x="10030422" y="2766961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65490" y="3737448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7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40700" y="4186776"/>
            <a:ext cx="2853928" cy="116292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1337699" y="3325971"/>
            <a:ext cx="1330036" cy="33944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Emoji</a:t>
            </a:r>
            <a:endParaRPr/>
          </a:p>
        </p:txBody>
      </p:sp>
      <p:sp>
        <p:nvSpPr>
          <p:cNvPr id="27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884503" y="3766944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81C78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29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4659713" y="4216272"/>
            <a:ext cx="2853928" cy="116292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30" name="Textplatzhalter 12"/>
          <p:cNvSpPr>
            <a:spLocks noGrp="1"/>
          </p:cNvSpPr>
          <p:nvPr>
            <p:ph type="body" sz="quarter" idx="26" hasCustomPrompt="1"/>
          </p:nvPr>
        </p:nvSpPr>
        <p:spPr bwMode="auto">
          <a:xfrm>
            <a:off x="5456712" y="3355466"/>
            <a:ext cx="1330036" cy="33944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Emoji</a:t>
            </a:r>
            <a:endParaRPr/>
          </a:p>
        </p:txBody>
      </p:sp>
      <p:sp>
        <p:nvSpPr>
          <p:cNvPr id="37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9003516" y="3714343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9D27B0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39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8778726" y="4157280"/>
            <a:ext cx="2853928" cy="1169311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40" name="Textplatzhalter 12"/>
          <p:cNvSpPr>
            <a:spLocks noGrp="1"/>
          </p:cNvSpPr>
          <p:nvPr>
            <p:ph type="body" sz="quarter" idx="30" hasCustomPrompt="1"/>
          </p:nvPr>
        </p:nvSpPr>
        <p:spPr bwMode="auto">
          <a:xfrm>
            <a:off x="9575725" y="3302866"/>
            <a:ext cx="1330036" cy="33944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Emoji</a:t>
            </a:r>
            <a:endParaRPr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</a:p>
        </p:txBody>
      </p:sp>
      <p:sp>
        <p:nvSpPr>
          <p:cNvPr id="4" name="Textplatzhalter 9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655879" y="1767319"/>
            <a:ext cx="10880241" cy="665841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defRPr sz="1800">
                <a:solidFill>
                  <a:schemeClr val="bg1"/>
                </a:solidFill>
                <a:latin typeface="Atkinson Hyperlegible"/>
              </a:defRPr>
            </a:lvl1pPr>
          </a:lstStyle>
          <a:p>
            <a:pPr marL="0" marR="0" lvl="0" indent="0" algn="ctr" defTabSz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defRPr/>
            </a:pPr>
            <a:r>
              <a:rPr lang="de-DE"/>
              <a:t>Kernfrage, Impulsfrage, Hypothese, u. ä. mit maximal zwei Zeilen hier einfügen; bitte Gänsefüßchen setzen; Kernfrage, Impulsfrage, Hypothese, u. ä. mit maximal zwei Zeilen hier einfügen; </a:t>
            </a:r>
            <a:endParaRPr/>
          </a:p>
        </p:txBody>
      </p:sp>
      <p:sp>
        <p:nvSpPr>
          <p:cNvPr id="2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Plai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26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2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Abgerundetes Rechteck 6"/>
          <p:cNvSpPr/>
          <p:nvPr userDrawn="1"/>
        </p:nvSpPr>
        <p:spPr bwMode="auto">
          <a:xfrm>
            <a:off x="251790" y="2430170"/>
            <a:ext cx="11688417" cy="3825221"/>
          </a:xfrm>
          <a:prstGeom prst="roundRect">
            <a:avLst>
              <a:gd name="adj" fmla="val 263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dirty="0"/>
          </a:p>
        </p:txBody>
      </p:sp>
      <p:sp>
        <p:nvSpPr>
          <p:cNvPr id="17" name="Abgerundetes Rechteck 16"/>
          <p:cNvSpPr/>
          <p:nvPr userDrawn="1"/>
        </p:nvSpPr>
        <p:spPr bwMode="auto">
          <a:xfrm>
            <a:off x="251790" y="1244714"/>
            <a:ext cx="11688417" cy="1108634"/>
          </a:xfrm>
          <a:prstGeom prst="roundRect">
            <a:avLst>
              <a:gd name="adj" fmla="val 934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9" name="TextBox 36"/>
          <p:cNvSpPr txBox="1"/>
          <p:nvPr userDrawn="1"/>
        </p:nvSpPr>
        <p:spPr bwMode="auto">
          <a:xfrm>
            <a:off x="112584" y="6457740"/>
            <a:ext cx="2690847" cy="2353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954"/>
              </a:lnSpc>
              <a:defRPr/>
            </a:pPr>
            <a:r>
              <a:rPr lang="en-US" sz="1200" b="1" dirty="0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Social-Media-</a:t>
            </a:r>
            <a:r>
              <a:rPr lang="en-US" sz="1200" b="1" dirty="0" err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Kompass</a:t>
            </a:r>
            <a:r>
              <a:rPr lang="en-US" sz="1200" dirty="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</a:t>
            </a:r>
            <a:r>
              <a:rPr lang="en-US" sz="1200" b="1" dirty="0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5-8</a:t>
            </a:r>
            <a:endParaRPr lang="en-US" sz="1200" dirty="0">
              <a:solidFill>
                <a:srgbClr val="000000"/>
              </a:solidFill>
              <a:latin typeface="Lexend Deca"/>
              <a:ea typeface="Atkinson Hyperlegible"/>
              <a:cs typeface="Lexend Deca"/>
            </a:endParaRPr>
          </a:p>
        </p:txBody>
      </p:sp>
      <p:sp>
        <p:nvSpPr>
          <p:cNvPr id="13" name="Abgerundetes Rechteck 12"/>
          <p:cNvSpPr/>
          <p:nvPr userDrawn="1"/>
        </p:nvSpPr>
        <p:spPr bwMode="auto">
          <a:xfrm>
            <a:off x="251790" y="206877"/>
            <a:ext cx="11685600" cy="2005970"/>
          </a:xfrm>
          <a:prstGeom prst="roundRect">
            <a:avLst>
              <a:gd name="adj" fmla="val 8133"/>
            </a:avLst>
          </a:prstGeom>
          <a:gradFill>
            <a:gsLst>
              <a:gs pos="0">
                <a:srgbClr val="561229"/>
              </a:gs>
              <a:gs pos="100000">
                <a:srgbClr val="D42C67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C227219B-D08F-DC09-EC62-F8A0F6BF2DF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8834211" y="-396907"/>
            <a:ext cx="3036705" cy="3036705"/>
          </a:xfrm>
          <a:prstGeom prst="rect">
            <a:avLst/>
          </a:prstGeom>
        </p:spPr>
      </p:pic>
      <p:sp>
        <p:nvSpPr>
          <p:cNvPr id="14" name="Rechteck 13"/>
          <p:cNvSpPr/>
          <p:nvPr userDrawn="1"/>
        </p:nvSpPr>
        <p:spPr bwMode="auto">
          <a:xfrm>
            <a:off x="251790" y="1942940"/>
            <a:ext cx="11685600" cy="269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6" name="Abgerundetes Rechteck 5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 dirty="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 dirty="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 dirty="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bg1"/>
          </a:solidFill>
          <a:latin typeface="Lexend Deca"/>
          <a:ea typeface="+mj-ea"/>
          <a:cs typeface="Lexend Deca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de-DE" sz="2400" dirty="0"/>
              <a:t>Stehe auf, wenn du die Frage mit „Ja“ beantworten kannst.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de-DE" dirty="0"/>
              <a:t>Bewegtes Blitzlicht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>
          <a:xfrm>
            <a:off x="6292533" y="5621065"/>
            <a:ext cx="937455" cy="568320"/>
          </a:xfrm>
        </p:spPr>
        <p:txBody>
          <a:bodyPr/>
          <a:lstStyle/>
          <a:p>
            <a:r>
              <a:rPr lang="de-DE" dirty="0"/>
              <a:t>10  </a:t>
            </a:r>
          </a:p>
        </p:txBody>
      </p:sp>
      <p:sp>
        <p:nvSpPr>
          <p:cNvPr id="6" name="AutoShape 2" descr="Beobachtungsauftrag mit Checkliste und Ferngl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" name="AutoShape 4" descr="Beobachtungsauftrag mit Checkliste und Ferngla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1030" name="Picture 6" descr="C:\Users\Andreas\Downloads\ChatGPT Image 23. Apr. 2026, 11_04_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400" y="2626421"/>
            <a:ext cx="2332051" cy="2332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platzhalter 3"/>
          <p:cNvSpPr txBox="1">
            <a:spLocks/>
          </p:cNvSpPr>
          <p:nvPr/>
        </p:nvSpPr>
        <p:spPr bwMode="auto">
          <a:xfrm>
            <a:off x="5076424" y="3619797"/>
            <a:ext cx="5637429" cy="440643"/>
          </a:xfrm>
          <a:prstGeom prst="rect">
            <a:avLst/>
          </a:prstGeom>
        </p:spPr>
        <p:txBody>
          <a:bodyPr anchor="ctr"/>
          <a:lstStyle>
            <a:lvl1pPr marL="0" indent="0" algn="l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>
                <a:solidFill>
                  <a:schemeClr val="tx1"/>
                </a:solidFill>
                <a:latin typeface="Lexend Deca"/>
                <a:ea typeface="+mn-ea"/>
                <a:cs typeface="Lexend Deca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de-DE" dirty="0"/>
              <a:t>Schaue dich um: Vergleiche die Anzahl der stehenden Personen bei Frage 1 (reines Nutzen/Konsumieren) mit der Anzahl bei Frage 5 (selbst posten). Was fällt dir auf?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BAABAD73-141D-B14F-6FBC-DCA3E869B372}"/>
              </a:ext>
            </a:extLst>
          </p:cNvPr>
          <p:cNvSpPr>
            <a:spLocks noGrp="1" noChangeArrowheads="1"/>
          </p:cNvSpPr>
          <p:nvPr>
            <p:ph type="body" sz="quarter" idx="31"/>
          </p:nvPr>
        </p:nvSpPr>
        <p:spPr bwMode="auto">
          <a:xfrm>
            <a:off x="7132990" y="6382764"/>
            <a:ext cx="278473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Kapitel 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1.1 | Faszination </a:t>
            </a:r>
            <a:r>
              <a:rPr kumimoji="0" lang="de-DE" altLang="de-D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Social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Media</a:t>
            </a:r>
          </a:p>
        </p:txBody>
      </p:sp>
    </p:spTree>
    <p:extLst>
      <p:ext uri="{BB962C8B-B14F-4D97-AF65-F5344CB8AC3E}">
        <p14:creationId xmlns:p14="http://schemas.microsoft.com/office/powerpoint/2010/main" val="4153067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Einzelarbeit (Think)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2 min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8"/>
          </p:nvPr>
        </p:nvSpPr>
        <p:spPr>
          <a:xfrm>
            <a:off x="516992" y="4506789"/>
            <a:ext cx="2853928" cy="751480"/>
          </a:xfrm>
        </p:spPr>
        <p:txBody>
          <a:bodyPr/>
          <a:lstStyle/>
          <a:p>
            <a:r>
              <a:rPr lang="de-DE" sz="1550" dirty="0"/>
              <a:t>Jeder überlegt für sich im Stillen und erstellt ein persönliches Ranking der drei Symbole.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de-DE" dirty="0"/>
              <a:t>Partnerarbeit (Pair)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de-DE" dirty="0"/>
              <a:t>5 min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4680279" y="4515986"/>
            <a:ext cx="2853928" cy="724811"/>
          </a:xfrm>
        </p:spPr>
        <p:txBody>
          <a:bodyPr/>
          <a:lstStyle/>
          <a:p>
            <a:r>
              <a:rPr lang="de-DE" sz="1500" dirty="0"/>
              <a:t>Tausche dich mit deinem Sitznachbarn aus und versucht ein gemeinsames Ranking zu finden.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de-DE" dirty="0"/>
              <a:t>Plenum (Share)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de-DE" dirty="0"/>
              <a:t>5 min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29"/>
          </p:nvPr>
        </p:nvSpPr>
        <p:spPr>
          <a:xfrm>
            <a:off x="8827356" y="4509886"/>
            <a:ext cx="2853928" cy="733010"/>
          </a:xfrm>
        </p:spPr>
        <p:txBody>
          <a:bodyPr/>
          <a:lstStyle/>
          <a:p>
            <a:r>
              <a:rPr lang="de-DE" sz="1500" dirty="0"/>
              <a:t>Einige Teams stellen ihr Ranking und ihre Begründung vor.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32"/>
          </p:nvPr>
        </p:nvSpPr>
        <p:spPr>
          <a:xfrm>
            <a:off x="368210" y="822259"/>
            <a:ext cx="8754132" cy="957990"/>
          </a:xfrm>
        </p:spPr>
        <p:txBody>
          <a:bodyPr/>
          <a:lstStyle/>
          <a:p>
            <a:r>
              <a:rPr lang="de-DE" dirty="0"/>
              <a:t>Betrachte die Symbole an der Tafel. Welches dieser Symbole nutzt du im Alltag am schnellsten und welches kostet dich am meisten Überwindung?</a:t>
            </a:r>
          </a:p>
          <a:p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de-DE" dirty="0"/>
              <a:t>Think-Pair-Share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1"/>
          </p:nvPr>
        </p:nvSpPr>
        <p:spPr>
          <a:xfrm>
            <a:off x="6534342" y="5641357"/>
            <a:ext cx="640066" cy="568320"/>
          </a:xfrm>
        </p:spPr>
        <p:txBody>
          <a:bodyPr/>
          <a:lstStyle/>
          <a:p>
            <a:r>
              <a:rPr lang="de-DE" dirty="0"/>
              <a:t>12 </a:t>
            </a: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id="{BAABAD73-141D-B14F-6FBC-DCA3E869B372}"/>
              </a:ext>
            </a:extLst>
          </p:cNvPr>
          <p:cNvSpPr>
            <a:spLocks noGrp="1" noChangeArrowheads="1"/>
          </p:cNvSpPr>
          <p:nvPr>
            <p:ph type="body" sz="quarter" idx="31"/>
          </p:nvPr>
        </p:nvSpPr>
        <p:spPr bwMode="auto">
          <a:xfrm>
            <a:off x="7132990" y="6382764"/>
            <a:ext cx="278473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l">
              <a:lnSpc>
                <a:spcPct val="100000"/>
              </a:lnSpc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Kapitel 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1.1 | </a:t>
            </a:r>
            <a:r>
              <a:rPr lang="de-DE" altLang="de-DE" sz="1200" dirty="0"/>
              <a:t>Faszination </a:t>
            </a:r>
            <a:r>
              <a:rPr lang="de-DE" altLang="de-DE" sz="1200" dirty="0" err="1"/>
              <a:t>Social</a:t>
            </a:r>
            <a:r>
              <a:rPr lang="de-DE" altLang="de-DE" sz="1200" dirty="0"/>
              <a:t> Media</a:t>
            </a:r>
            <a:endParaRPr kumimoji="0" lang="de-DE" altLang="de-DE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281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E691A4-DC85-B548-DD26-1C79717F4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07B45356-9AD2-9820-58B1-D575FDD72E0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de-DE" dirty="0"/>
              <a:t>1.1 Faszination </a:t>
            </a:r>
            <a:r>
              <a:rPr lang="de-DE" dirty="0" err="1"/>
              <a:t>Social</a:t>
            </a:r>
            <a:r>
              <a:rPr lang="de-DE" dirty="0"/>
              <a:t> Media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0AD7C94-36A7-D609-D2F9-3C83B5CE1B9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56420" y="5592278"/>
            <a:ext cx="731521" cy="510139"/>
          </a:xfrm>
        </p:spPr>
        <p:txBody>
          <a:bodyPr/>
          <a:lstStyle/>
          <a:p>
            <a:r>
              <a:rPr lang="de-DE" dirty="0"/>
              <a:t>20</a:t>
            </a: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BAABAD73-141D-B14F-6FBC-DCA3E869B372}"/>
              </a:ext>
            </a:extLst>
          </p:cNvPr>
          <p:cNvSpPr>
            <a:spLocks noGrp="1" noChangeArrowheads="1"/>
          </p:cNvSpPr>
          <p:nvPr>
            <p:ph type="body" sz="quarter" idx="31"/>
          </p:nvPr>
        </p:nvSpPr>
        <p:spPr bwMode="auto">
          <a:xfrm>
            <a:off x="7132990" y="6382764"/>
            <a:ext cx="278473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Kapitel 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1.1 | Faszination </a:t>
            </a:r>
            <a:r>
              <a:rPr kumimoji="0" lang="de-DE" altLang="de-D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Social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Media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EA7FAA62-A7DB-657D-5B37-9200C10B86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3429" y="2681620"/>
            <a:ext cx="1911646" cy="1911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188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2"/>
          </p:nvPr>
        </p:nvSpPr>
        <p:spPr>
          <a:xfrm>
            <a:off x="2573267" y="3634594"/>
            <a:ext cx="2799845" cy="419832"/>
          </a:xfrm>
        </p:spPr>
        <p:txBody>
          <a:bodyPr/>
          <a:lstStyle/>
          <a:p>
            <a:r>
              <a:rPr lang="de-DE" dirty="0"/>
              <a:t>Notieren (Einzelarbeit)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5 min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DE" dirty="0"/>
              <a:t>Vervollständige die Sätze schriftlich.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23"/>
          </p:nvPr>
        </p:nvSpPr>
        <p:spPr>
          <a:xfrm>
            <a:off x="6891344" y="3668067"/>
            <a:ext cx="2657257" cy="419832"/>
          </a:xfrm>
        </p:spPr>
        <p:txBody>
          <a:bodyPr/>
          <a:lstStyle/>
          <a:p>
            <a:r>
              <a:rPr lang="de-DE" dirty="0"/>
              <a:t>Wandern &amp; Tauschen (Partnerarbeit)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24"/>
          </p:nvPr>
        </p:nvSpPr>
        <p:spPr>
          <a:xfrm>
            <a:off x="7479508" y="4196322"/>
            <a:ext cx="1494263" cy="215361"/>
          </a:xfrm>
        </p:spPr>
        <p:txBody>
          <a:bodyPr/>
          <a:lstStyle/>
          <a:p>
            <a:r>
              <a:rPr lang="de-DE" dirty="0"/>
              <a:t>10 min 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751123" y="4553195"/>
            <a:ext cx="2853928" cy="724811"/>
          </a:xfrm>
        </p:spPr>
        <p:txBody>
          <a:bodyPr/>
          <a:lstStyle/>
          <a:p>
            <a:r>
              <a:rPr lang="de-DE" sz="1500" dirty="0"/>
              <a:t>Gehe im Raum umher, finde bei jedem Signal eine neue Partnerin/ einen neuen Partner und tauscht euch aus.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32"/>
          </p:nvPr>
        </p:nvSpPr>
        <p:spPr>
          <a:xfrm>
            <a:off x="416762" y="336736"/>
            <a:ext cx="8282395" cy="1438276"/>
          </a:xfrm>
        </p:spPr>
        <p:txBody>
          <a:bodyPr/>
          <a:lstStyle/>
          <a:p>
            <a:r>
              <a:rPr lang="de-DE" sz="2400" dirty="0"/>
              <a:t>Was nimmst du aus der Weblektion mit? Vervollständige die Sätze und teile deine Gedanken mit deinen Mitschülerinnen und Mitschülern.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de-DE" dirty="0"/>
              <a:t>Wanderndes Reflexionsgespräch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1"/>
          </p:nvPr>
        </p:nvSpPr>
        <p:spPr>
          <a:xfrm>
            <a:off x="6317733" y="5617223"/>
            <a:ext cx="866779" cy="440643"/>
          </a:xfrm>
        </p:spPr>
        <p:txBody>
          <a:bodyPr/>
          <a:lstStyle/>
          <a:p>
            <a:r>
              <a:rPr lang="de-DE" dirty="0"/>
              <a:t>15 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BAABAD73-141D-B14F-6FBC-DCA3E869B372}"/>
              </a:ext>
            </a:extLst>
          </p:cNvPr>
          <p:cNvSpPr>
            <a:spLocks noGrp="1" noChangeArrowheads="1"/>
          </p:cNvSpPr>
          <p:nvPr>
            <p:ph type="body" sz="quarter" idx="31"/>
          </p:nvPr>
        </p:nvSpPr>
        <p:spPr bwMode="auto">
          <a:xfrm>
            <a:off x="7132990" y="6382764"/>
            <a:ext cx="278473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l">
              <a:lnSpc>
                <a:spcPct val="100000"/>
              </a:lnSpc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Kapitel 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1.1 | </a:t>
            </a:r>
            <a:r>
              <a:rPr lang="de-DE" altLang="de-DE" sz="1200" dirty="0"/>
              <a:t>Faszination </a:t>
            </a:r>
            <a:r>
              <a:rPr lang="de-DE" altLang="de-DE" sz="1200" dirty="0" err="1"/>
              <a:t>Social</a:t>
            </a:r>
            <a:r>
              <a:rPr lang="de-DE" altLang="de-DE" sz="1200" dirty="0"/>
              <a:t> Media</a:t>
            </a:r>
            <a:endParaRPr kumimoji="0" lang="de-DE" altLang="de-DE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334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2"/>
          </p:nvPr>
        </p:nvSpPr>
        <p:spPr>
          <a:xfrm>
            <a:off x="493614" y="3597385"/>
            <a:ext cx="2807936" cy="419832"/>
          </a:xfrm>
        </p:spPr>
        <p:txBody>
          <a:bodyPr/>
          <a:lstStyle/>
          <a:p>
            <a:r>
              <a:rPr lang="de-DE" dirty="0"/>
              <a:t>Das Szenario (Einzelarbeit)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5 min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DE" dirty="0"/>
              <a:t>Überlege und notiere dir Stichpunkte.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23"/>
          </p:nvPr>
        </p:nvSpPr>
        <p:spPr>
          <a:xfrm>
            <a:off x="4877145" y="3622766"/>
            <a:ext cx="2460196" cy="419832"/>
          </a:xfrm>
        </p:spPr>
        <p:txBody>
          <a:bodyPr/>
          <a:lstStyle/>
          <a:p>
            <a:r>
              <a:rPr lang="de-DE" dirty="0"/>
              <a:t>Der Austausch (Murmelphase)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de-DE" dirty="0"/>
              <a:t>5 min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de-DE" dirty="0"/>
              <a:t>Tausche dich mit deinem Sitznachbarn aus und vergleiche.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27"/>
          </p:nvPr>
        </p:nvSpPr>
        <p:spPr>
          <a:xfrm>
            <a:off x="8876963" y="3574280"/>
            <a:ext cx="2807935" cy="419832"/>
          </a:xfrm>
        </p:spPr>
        <p:txBody>
          <a:bodyPr/>
          <a:lstStyle/>
          <a:p>
            <a:r>
              <a:rPr lang="de-DE" dirty="0"/>
              <a:t>Die Zusammenführung (Plenum)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de-DE" dirty="0"/>
              <a:t>5 min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de-DE" dirty="0"/>
              <a:t>Stellt eure Gedanken der Klasse vor.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32"/>
          </p:nvPr>
        </p:nvSpPr>
        <p:spPr>
          <a:xfrm>
            <a:off x="416762" y="433840"/>
            <a:ext cx="8754132" cy="1438276"/>
          </a:xfrm>
        </p:spPr>
        <p:txBody>
          <a:bodyPr/>
          <a:lstStyle/>
          <a:p>
            <a:r>
              <a:rPr lang="de-DE" sz="2400" dirty="0"/>
              <a:t>Stell dir vor ab morgen gibt es auf den bekannten </a:t>
            </a:r>
            <a:r>
              <a:rPr lang="de-DE" sz="2400" dirty="0" err="1"/>
              <a:t>Social</a:t>
            </a:r>
            <a:r>
              <a:rPr lang="de-DE" sz="2400" dirty="0"/>
              <a:t>-Media-Plattformen keine sichtbaren </a:t>
            </a:r>
            <a:r>
              <a:rPr lang="de-DE" sz="2400" dirty="0" err="1"/>
              <a:t>Likes</a:t>
            </a:r>
            <a:r>
              <a:rPr lang="de-DE" sz="2400" dirty="0"/>
              <a:t> oder Follower-Zahlen mehr. Würde sich unser Umgang mit den Plattformen ändern?</a:t>
            </a: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de-DE" dirty="0"/>
              <a:t>Das Gedankenexperiment (Basis)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1"/>
          </p:nvPr>
        </p:nvSpPr>
        <p:spPr>
          <a:xfrm>
            <a:off x="6489813" y="5619463"/>
            <a:ext cx="643178" cy="434828"/>
          </a:xfrm>
        </p:spPr>
        <p:txBody>
          <a:bodyPr/>
          <a:lstStyle/>
          <a:p>
            <a:r>
              <a:rPr lang="de-DE" dirty="0"/>
              <a:t>15 </a:t>
            </a: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id="{BAABAD73-141D-B14F-6FBC-DCA3E869B372}"/>
              </a:ext>
            </a:extLst>
          </p:cNvPr>
          <p:cNvSpPr>
            <a:spLocks noGrp="1" noChangeArrowheads="1"/>
          </p:cNvSpPr>
          <p:nvPr>
            <p:ph type="body" sz="quarter" idx="31"/>
          </p:nvPr>
        </p:nvSpPr>
        <p:spPr bwMode="auto">
          <a:xfrm>
            <a:off x="7132990" y="6382764"/>
            <a:ext cx="278473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l">
              <a:lnSpc>
                <a:spcPct val="100000"/>
              </a:lnSpc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Kapitel 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1.1 | </a:t>
            </a:r>
            <a:r>
              <a:rPr lang="de-DE" altLang="de-DE" sz="1200" dirty="0"/>
              <a:t>Faszination </a:t>
            </a:r>
            <a:r>
              <a:rPr lang="de-DE" altLang="de-DE" sz="1200" dirty="0" err="1"/>
              <a:t>Social</a:t>
            </a:r>
            <a:r>
              <a:rPr lang="de-DE" altLang="de-DE" sz="1200" dirty="0"/>
              <a:t> Media</a:t>
            </a:r>
            <a:endParaRPr kumimoji="0" lang="de-DE" altLang="de-DE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268002"/>
      </p:ext>
    </p:extLst>
  </p:cSld>
  <p:clrMapOvr>
    <a:masterClrMapping/>
  </p:clrMapOvr>
</p:sld>
</file>

<file path=ppt/theme/theme1.xml><?xml version="1.0" encoding="utf-8"?>
<a:theme xmlns:a="http://schemas.openxmlformats.org/drawingml/2006/main" name="Social-Media-Kompass">
  <a:themeElements>
    <a:clrScheme name="Office">
      <a:dk1>
        <a:sysClr val="windowText" lastClr="000000"/>
      </a:dk1>
      <a:lt1>
        <a:sysClr val="window" lastClr="EBEBEB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Arial"/>
        <a:cs typeface="Arial"/>
      </a:majorFont>
      <a:minorFont>
        <a:latin typeface="Aptos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I-Kompass">
  <a:themeElements>
    <a:clrScheme name="ByCS Farben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008204"/>
      </a:accent1>
      <a:accent2>
        <a:srgbClr val="00AADA"/>
      </a:accent2>
      <a:accent3>
        <a:srgbClr val="D32C67"/>
      </a:accent3>
      <a:accent4>
        <a:srgbClr val="D33F00"/>
      </a:accent4>
      <a:accent5>
        <a:srgbClr val="DEE1E6"/>
      </a:accent5>
      <a:accent6>
        <a:srgbClr val="DEE1E6"/>
      </a:accent6>
      <a:hlink>
        <a:srgbClr val="467886"/>
      </a:hlink>
      <a:folHlink>
        <a:srgbClr val="96607D"/>
      </a:folHlink>
    </a:clrScheme>
    <a:fontScheme name="">
      <a:majorFont>
        <a:latin typeface="Aptos Display"/>
        <a:ea typeface="Arial"/>
        <a:cs typeface="Arial"/>
      </a:majorFont>
      <a:minorFont>
        <a:latin typeface="Aptos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309</Words>
  <Application>Microsoft Macintosh PowerPoint</Application>
  <PresentationFormat>Breitbild</PresentationFormat>
  <Paragraphs>44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Aptos</vt:lpstr>
      <vt:lpstr>Arial</vt:lpstr>
      <vt:lpstr>Atkinson Hyperlegible</vt:lpstr>
      <vt:lpstr>Atkinson Hyperlegible Bold</vt:lpstr>
      <vt:lpstr>Lexend Deca</vt:lpstr>
      <vt:lpstr>Social-Media-Kompass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Nicole Ober</dc:creator>
  <cp:lastModifiedBy>Harun Göktas</cp:lastModifiedBy>
  <cp:revision>67</cp:revision>
  <dcterms:created xsi:type="dcterms:W3CDTF">2025-06-17T13:43:22Z</dcterms:created>
  <dcterms:modified xsi:type="dcterms:W3CDTF">2026-06-11T08:32:23Z</dcterms:modified>
</cp:coreProperties>
</file>