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60" r:id="rId3"/>
    <p:sldId id="272" r:id="rId4"/>
    <p:sldId id="265" r:id="rId5"/>
    <p:sldId id="270" r:id="rId6"/>
    <p:sldId id="271" r:id="rId7"/>
    <p:sldId id="273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mpuls 1" id="{4F20525F-19B9-4653-9B9A-887AE0F3A7C1}">
          <p14:sldIdLst>
            <p14:sldId id="263"/>
          </p14:sldIdLst>
        </p14:section>
        <p14:section name="Plenumsphase 1" id="{B321E54A-FBB6-464B-9DD6-0C15059D6FA9}">
          <p14:sldIdLst>
            <p14:sldId id="260"/>
          </p14:sldIdLst>
        </p14:section>
        <p14:section name="Impuls 2" id="{969FF7D3-47C5-4345-81E9-67941CC7A3FA}">
          <p14:sldIdLst>
            <p14:sldId id="272"/>
            <p14:sldId id="265"/>
          </p14:sldIdLst>
        </p14:section>
        <p14:section name="Arbeitsblätter zu Impuls 2" id="{FF65F6E4-3FE8-4DD5-8164-853019D9988A}">
          <p14:sldIdLst>
            <p14:sldId id="270"/>
            <p14:sldId id="271"/>
          </p14:sldIdLst>
        </p14:section>
        <p14:section name="Plenumsphase 2" id="{3B47BDC5-2ACA-4721-8F41-986090ADC500}">
          <p14:sldIdLst>
            <p14:sldId id="273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28"/>
  </p:normalViewPr>
  <p:slideViewPr>
    <p:cSldViewPr snapToGrid="0">
      <p:cViewPr varScale="1">
        <p:scale>
          <a:sx n="95" d="100"/>
          <a:sy n="95" d="100"/>
        </p:scale>
        <p:origin x="114" y="22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149E5D-767A-E7C5-1322-AC0277751276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61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177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149E5D-767A-E7C5-1322-AC0277751276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16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0149E5D-767A-E7C5-1322-AC0277751276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04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417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AE39882-0A7C-A626-1323-006E4BC6B126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613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Weblek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Titel Weblektion</a:t>
            </a:r>
            <a:endParaRPr/>
          </a:p>
        </p:txBody>
      </p:sp>
      <p:sp>
        <p:nvSpPr>
          <p:cNvPr id="11" name="Rechteck 10"/>
          <p:cNvSpPr>
            <a:spLocks noGrp="1" noRot="1" noMove="1" noResize="1" noEditPoints="1" noAdjustHandles="1" noChangeArrowheads="1" noChangeShapeType="1"/>
          </p:cNvSpPr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Freeform 16"/>
          <p:cNvSpPr/>
          <p:nvPr userDrawn="1"/>
        </p:nvSpPr>
        <p:spPr bwMode="auto">
          <a:xfrm>
            <a:off x="1182589" y="2108202"/>
            <a:ext cx="2853929" cy="336766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noFill/>
          <a:ln w="38100" cap="sq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Textfeld 19"/>
          <p:cNvSpPr txBox="1"/>
          <p:nvPr userDrawn="1"/>
        </p:nvSpPr>
        <p:spPr bwMode="auto">
          <a:xfrm>
            <a:off x="1182589" y="4823423"/>
            <a:ext cx="2853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2000" b="1">
                <a:latin typeface="Atkinson Hyperlegible"/>
              </a:rPr>
              <a:t>Scanne den QR-Code</a:t>
            </a:r>
            <a:endParaRPr/>
          </a:p>
        </p:txBody>
      </p:sp>
      <p:grpSp>
        <p:nvGrpSpPr>
          <p:cNvPr id="36" name="Gruppieren 35"/>
          <p:cNvGrpSpPr/>
          <p:nvPr userDrawn="1"/>
        </p:nvGrpSpPr>
        <p:grpSpPr bwMode="auto">
          <a:xfrm>
            <a:off x="5478050" y="2706930"/>
            <a:ext cx="5355080" cy="734231"/>
            <a:chOff x="5478050" y="2964569"/>
            <a:chExt cx="5355080" cy="734231"/>
          </a:xfrm>
        </p:grpSpPr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/>
          </p:blipFill>
          <p:spPr bwMode="auto">
            <a:xfrm>
              <a:off x="5478050" y="2964569"/>
              <a:ext cx="733292" cy="734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 userDrawn="1"/>
          </p:nvGrpSpPr>
          <p:grpSpPr bwMode="auto">
            <a:xfrm>
              <a:off x="6226390" y="2986605"/>
              <a:ext cx="4606740" cy="690158"/>
              <a:chOff x="6226390" y="3011963"/>
              <a:chExt cx="4606740" cy="690158"/>
            </a:xfrm>
          </p:grpSpPr>
          <p:sp>
            <p:nvSpPr>
              <p:cNvPr id="17" name="Textfeld 16"/>
              <p:cNvSpPr txBox="1"/>
              <p:nvPr userDrawn="1"/>
            </p:nvSpPr>
            <p:spPr bwMode="auto">
              <a:xfrm>
                <a:off x="6226390" y="3011963"/>
                <a:ext cx="44611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latin typeface="Atkinson Hyperlegible"/>
                  </a:rPr>
                  <a:t>Kopfhörer bereithalten!</a:t>
                </a:r>
                <a:endParaRPr/>
              </a:p>
            </p:txBody>
          </p:sp>
          <p:sp>
            <p:nvSpPr>
              <p:cNvPr id="18" name="Textfeld 17"/>
              <p:cNvSpPr txBox="1"/>
              <p:nvPr userDrawn="1"/>
            </p:nvSpPr>
            <p:spPr bwMode="auto">
              <a:xfrm>
                <a:off x="6226391" y="3332789"/>
                <a:ext cx="46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1800" b="0">
                    <a:latin typeface="Atkinson Hyperlegible"/>
                  </a:rPr>
                  <a:t>Du brauchst sie für Videos und Audios</a:t>
                </a:r>
                <a:endParaRPr/>
              </a:p>
            </p:txBody>
          </p:sp>
        </p:grpSp>
      </p:grpSp>
      <p:sp>
        <p:nvSpPr>
          <p:cNvPr id="24" name="Textfeld 23"/>
          <p:cNvSpPr txBox="1"/>
          <p:nvPr userDrawn="1"/>
        </p:nvSpPr>
        <p:spPr bwMode="auto">
          <a:xfrm>
            <a:off x="5195341" y="2108201"/>
            <a:ext cx="446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b="1">
                <a:solidFill>
                  <a:schemeClr val="accent1"/>
                </a:solidFill>
                <a:latin typeface="Lexend Deca"/>
                <a:cs typeface="Lexend Deca"/>
              </a:rPr>
              <a:t>Jetzt bist du dran!</a:t>
            </a:r>
            <a:endParaRPr/>
          </a:p>
        </p:txBody>
      </p:sp>
      <p:sp>
        <p:nvSpPr>
          <p:cNvPr id="34" name="Textfeld 33"/>
          <p:cNvSpPr txBox="1"/>
          <p:nvPr userDrawn="1"/>
        </p:nvSpPr>
        <p:spPr bwMode="auto">
          <a:xfrm>
            <a:off x="1182588" y="5106536"/>
            <a:ext cx="285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1800" b="0">
                <a:latin typeface="Atkinson Hyperlegible"/>
              </a:rPr>
              <a:t>und starte die Weblektion</a:t>
            </a:r>
            <a:endParaRPr/>
          </a:p>
        </p:txBody>
      </p:sp>
      <p:sp>
        <p:nvSpPr>
          <p:cNvPr id="38" name="Abgerundetes Rechteck 37"/>
          <p:cNvSpPr/>
          <p:nvPr userDrawn="1"/>
        </p:nvSpPr>
        <p:spPr bwMode="auto">
          <a:xfrm>
            <a:off x="494504" y="5624801"/>
            <a:ext cx="11202992" cy="494128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Arbeitszeit: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 userDrawn="1">
            <p:ph type="body" sz="quarter" idx="11" hasCustomPrompt="1"/>
          </p:nvPr>
        </p:nvSpPr>
        <p:spPr bwMode="auto">
          <a:xfrm>
            <a:off x="5945246" y="564453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  <p:sp>
        <p:nvSpPr>
          <p:cNvPr id="6" name="Bildplatzhalter 5"/>
          <p:cNvSpPr>
            <a:spLocks noGrp="1"/>
          </p:cNvSpPr>
          <p:nvPr userDrawn="1">
            <p:ph type="pic" sz="quarter" idx="33"/>
          </p:nvPr>
        </p:nvSpPr>
        <p:spPr bwMode="auto">
          <a:xfrm>
            <a:off x="1439551" y="2296611"/>
            <a:ext cx="2340000" cy="22869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hteck: abgerundete Ecken 6"/>
          <p:cNvSpPr/>
          <p:nvPr userDrawn="1"/>
        </p:nvSpPr>
        <p:spPr bwMode="auto">
          <a:xfrm>
            <a:off x="5184950" y="2657185"/>
            <a:ext cx="5770391" cy="834539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 bwMode="auto">
          <a:xfrm>
            <a:off x="5177361" y="3761987"/>
            <a:ext cx="5770391" cy="1588360"/>
            <a:chOff x="5177361" y="3761987"/>
            <a:chExt cx="5770391" cy="1588360"/>
          </a:xfrm>
        </p:grpSpPr>
        <p:grpSp>
          <p:nvGrpSpPr>
            <p:cNvPr id="12" name="Gruppieren 11"/>
            <p:cNvGrpSpPr/>
            <p:nvPr userDrawn="1"/>
          </p:nvGrpSpPr>
          <p:grpSpPr bwMode="auto">
            <a:xfrm>
              <a:off x="5423369" y="3781081"/>
              <a:ext cx="4548040" cy="1569265"/>
              <a:chOff x="5423369" y="3781081"/>
              <a:chExt cx="4548040" cy="1569265"/>
            </a:xfrm>
          </p:grpSpPr>
          <p:sp>
            <p:nvSpPr>
              <p:cNvPr id="27" name="Textfeld 26"/>
              <p:cNvSpPr txBox="1"/>
              <p:nvPr userDrawn="1"/>
            </p:nvSpPr>
            <p:spPr bwMode="auto">
              <a:xfrm>
                <a:off x="5423369" y="3781081"/>
                <a:ext cx="44668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de-DE" sz="2000" b="1">
                    <a:solidFill>
                      <a:schemeClr val="accent1"/>
                    </a:solidFill>
                    <a:latin typeface="Atkinson Hyperlegible"/>
                  </a:rPr>
                  <a:t>So gehst du vor:</a:t>
                </a:r>
                <a:endParaRPr/>
              </a:p>
            </p:txBody>
          </p:sp>
          <p:sp>
            <p:nvSpPr>
              <p:cNvPr id="29" name="Textfeld 28"/>
              <p:cNvSpPr txBox="1"/>
              <p:nvPr userDrawn="1"/>
            </p:nvSpPr>
            <p:spPr bwMode="auto">
              <a:xfrm>
                <a:off x="5423369" y="4150018"/>
                <a:ext cx="45480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Öffne die Weblektion mit deinem Tablet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Bearbeite alle Aufgaben der Reihe nach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Bei Fragen: Melde dich leise</a:t>
                </a:r>
                <a:endParaRPr/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de-DE">
                    <a:latin typeface="Atkinson Hyperlegible"/>
                  </a:rPr>
                  <a:t>Arbeite in deinem eigenen Tempo</a:t>
                </a:r>
                <a:endParaRPr/>
              </a:p>
            </p:txBody>
          </p:sp>
        </p:grpSp>
        <p:sp>
          <p:nvSpPr>
            <p:cNvPr id="25" name="Rechteck: abgerundete Ecken 24"/>
            <p:cNvSpPr/>
            <p:nvPr userDrawn="1"/>
          </p:nvSpPr>
          <p:spPr bwMode="auto">
            <a:xfrm>
              <a:off x="5177361" y="3761987"/>
              <a:ext cx="5770391" cy="1588360"/>
            </a:xfrm>
            <a:prstGeom prst="roundRect">
              <a:avLst>
                <a:gd name="adj" fmla="val 8504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/>
            </a:p>
          </p:txBody>
        </p:sp>
      </p:grpSp>
      <p:cxnSp>
        <p:nvCxnSpPr>
          <p:cNvPr id="10" name="Gerader Verbinder 9"/>
          <p:cNvCxnSpPr>
            <a:cxnSpLocks/>
          </p:cNvCxnSpPr>
          <p:nvPr userDrawn="1"/>
        </p:nvCxnSpPr>
        <p:spPr bwMode="auto">
          <a:xfrm>
            <a:off x="1182588" y="4750182"/>
            <a:ext cx="2853929" cy="0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32139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32139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83861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0"/>
            <a:ext cx="2586433" cy="183537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716066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714160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3"/>
            <a:ext cx="2586433" cy="179470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3212334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70935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7930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9" name="Abgerundetes Rechteck 28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0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7516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6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lain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251790" y="22477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5" name="Freeform 34"/>
          <p:cNvSpPr/>
          <p:nvPr userDrawn="1"/>
        </p:nvSpPr>
        <p:spPr bwMode="auto">
          <a:xfrm>
            <a:off x="3267669" y="4113953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99330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5" name="Abgerundetes Rechteck 54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267669" y="4187125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568274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9" name="Freeform 34"/>
          <p:cNvSpPr/>
          <p:nvPr userDrawn="1"/>
        </p:nvSpPr>
        <p:spPr bwMode="auto">
          <a:xfrm>
            <a:off x="7430956" y="4139334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72471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7430956" y="4212506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593655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26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2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Freeform 16"/>
          <p:cNvSpPr/>
          <p:nvPr userDrawn="1"/>
        </p:nvSpPr>
        <p:spPr bwMode="auto">
          <a:xfrm>
            <a:off x="2565347" y="2758760"/>
            <a:ext cx="2853929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Freeform 31"/>
          <p:cNvSpPr/>
          <p:nvPr userDrawn="1"/>
        </p:nvSpPr>
        <p:spPr bwMode="auto">
          <a:xfrm>
            <a:off x="3774139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8" name="TextBox 32"/>
          <p:cNvSpPr txBox="1"/>
          <p:nvPr userDrawn="1"/>
        </p:nvSpPr>
        <p:spPr bwMode="auto">
          <a:xfrm>
            <a:off x="3819263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9" name="Freeform 16"/>
          <p:cNvSpPr/>
          <p:nvPr userDrawn="1"/>
        </p:nvSpPr>
        <p:spPr bwMode="auto">
          <a:xfrm>
            <a:off x="6751123" y="2758760"/>
            <a:ext cx="2853928" cy="310864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0" name="TextBox 17"/>
          <p:cNvSpPr txBox="1"/>
          <p:nvPr userDrawn="1"/>
        </p:nvSpPr>
        <p:spPr bwMode="auto">
          <a:xfrm>
            <a:off x="6751123" y="300116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31" name="Freeform 31"/>
          <p:cNvSpPr/>
          <p:nvPr userDrawn="1"/>
        </p:nvSpPr>
        <p:spPr bwMode="auto">
          <a:xfrm>
            <a:off x="7937426" y="2556789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2" name="TextBox 32"/>
          <p:cNvSpPr txBox="1"/>
          <p:nvPr userDrawn="1"/>
        </p:nvSpPr>
        <p:spPr bwMode="auto">
          <a:xfrm>
            <a:off x="7982550" y="2583683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3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784702" y="3659574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587836" y="4102637"/>
            <a:ext cx="2853928" cy="176476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947989" y="3684955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46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751123" y="4144543"/>
            <a:ext cx="2853928" cy="172285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5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52" name="TextBox 17"/>
          <p:cNvSpPr txBox="1"/>
          <p:nvPr userDrawn="1"/>
        </p:nvSpPr>
        <p:spPr bwMode="auto">
          <a:xfrm>
            <a:off x="2587836" y="2984195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53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54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4" name="Freeform 34"/>
          <p:cNvSpPr/>
          <p:nvPr userDrawn="1"/>
        </p:nvSpPr>
        <p:spPr bwMode="auto">
          <a:xfrm>
            <a:off x="1196825" y="4084836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70213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96825" y="4158008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539157"/>
            <a:ext cx="2853928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6" name="Freeform 34"/>
          <p:cNvSpPr/>
          <p:nvPr userDrawn="1"/>
        </p:nvSpPr>
        <p:spPr bwMode="auto">
          <a:xfrm>
            <a:off x="5360112" y="4110217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95594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8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360112" y="4183389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564538"/>
            <a:ext cx="2853928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6" name="Freeform 34"/>
          <p:cNvSpPr/>
          <p:nvPr userDrawn="1"/>
        </p:nvSpPr>
        <p:spPr bwMode="auto">
          <a:xfrm>
            <a:off x="9507189" y="4061731"/>
            <a:ext cx="1494263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7108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8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9507189" y="4134903"/>
            <a:ext cx="1494263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558438"/>
            <a:ext cx="2853928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31" name="Abgerundetes Rechteck 30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32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24964" y="5607779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2171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17392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6"/>
            <a:ext cx="2853928" cy="118720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8" name="Abgerundetes Rechteck 7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170693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-Phasen-Methode v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8843567" y="2729642"/>
            <a:ext cx="2853928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494503" y="2729642"/>
            <a:ext cx="2853929" cy="3252056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0" name="Freeform 31"/>
          <p:cNvSpPr/>
          <p:nvPr userDrawn="1"/>
        </p:nvSpPr>
        <p:spPr bwMode="auto">
          <a:xfrm>
            <a:off x="1703295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1" name="TextBox 32"/>
          <p:cNvSpPr txBox="1"/>
          <p:nvPr userDrawn="1"/>
        </p:nvSpPr>
        <p:spPr bwMode="auto">
          <a:xfrm>
            <a:off x="1748419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42" name="Freeform 16"/>
          <p:cNvSpPr/>
          <p:nvPr userDrawn="1"/>
        </p:nvSpPr>
        <p:spPr bwMode="auto">
          <a:xfrm>
            <a:off x="4680279" y="2729642"/>
            <a:ext cx="2853928" cy="3252057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3" name="TextBox 17"/>
          <p:cNvSpPr txBox="1"/>
          <p:nvPr userDrawn="1"/>
        </p:nvSpPr>
        <p:spPr bwMode="auto">
          <a:xfrm>
            <a:off x="4680279" y="2972051"/>
            <a:ext cx="2853928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4" name="Freeform 31"/>
          <p:cNvSpPr/>
          <p:nvPr userDrawn="1"/>
        </p:nvSpPr>
        <p:spPr bwMode="auto">
          <a:xfrm>
            <a:off x="5866582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5" name="TextBox 32"/>
          <p:cNvSpPr txBox="1"/>
          <p:nvPr userDrawn="1"/>
        </p:nvSpPr>
        <p:spPr bwMode="auto">
          <a:xfrm>
            <a:off x="5911706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53" name="Freeform 31"/>
          <p:cNvSpPr/>
          <p:nvPr userDrawn="1"/>
        </p:nvSpPr>
        <p:spPr bwMode="auto">
          <a:xfrm>
            <a:off x="10013659" y="2527672"/>
            <a:ext cx="481322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4" name="TextBox 32"/>
          <p:cNvSpPr txBox="1"/>
          <p:nvPr userDrawn="1"/>
        </p:nvSpPr>
        <p:spPr bwMode="auto">
          <a:xfrm>
            <a:off x="10058783" y="2554566"/>
            <a:ext cx="391074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13858" y="3617205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6992" y="4073520"/>
            <a:ext cx="2853928" cy="190817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877145" y="3656961"/>
            <a:ext cx="2460196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29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680279" y="4115426"/>
            <a:ext cx="2853928" cy="186627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37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9024222" y="3643709"/>
            <a:ext cx="2460196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39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827356" y="4104245"/>
            <a:ext cx="2853928" cy="1877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sieben Zeilen)</a:t>
            </a:r>
            <a:endParaRPr/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3" name="TextBox 17"/>
          <p:cNvSpPr txBox="1"/>
          <p:nvPr userDrawn="1"/>
        </p:nvSpPr>
        <p:spPr bwMode="auto">
          <a:xfrm>
            <a:off x="516992" y="2955078"/>
            <a:ext cx="2853928" cy="302662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19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5" name="Freeform 34"/>
          <p:cNvSpPr/>
          <p:nvPr userDrawn="1"/>
        </p:nvSpPr>
        <p:spPr bwMode="auto">
          <a:xfrm>
            <a:off x="1121860" y="4084836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8204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7" name="Textplatzhalter 1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121860" y="4158008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539157"/>
            <a:ext cx="2586433" cy="751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59" name="Freeform 34"/>
          <p:cNvSpPr/>
          <p:nvPr userDrawn="1"/>
        </p:nvSpPr>
        <p:spPr bwMode="auto">
          <a:xfrm>
            <a:off x="3978585" y="4110217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00AADA"/>
          </a:solidFill>
          <a:ln>
            <a:solidFill>
              <a:srgbClr val="00AADA"/>
            </a:solidFill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1" name="Textplatzhalter 12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978585" y="4183389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564538"/>
            <a:ext cx="2586433" cy="72481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3" name="Freeform 34"/>
          <p:cNvSpPr/>
          <p:nvPr userDrawn="1"/>
        </p:nvSpPr>
        <p:spPr bwMode="auto">
          <a:xfrm>
            <a:off x="6869742" y="406173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42C67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4710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5" name="Textplatzhalter 12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869742" y="413490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55843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1801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4" name="Freeform 34"/>
          <p:cNvSpPr/>
          <p:nvPr userDrawn="1"/>
        </p:nvSpPr>
        <p:spPr bwMode="auto">
          <a:xfrm>
            <a:off x="9716147" y="4050101"/>
            <a:ext cx="1354208" cy="341765"/>
          </a:xfrm>
          <a:custGeom>
            <a:avLst/>
            <a:gdLst/>
            <a:ahLst/>
            <a:cxnLst/>
            <a:rect l="l" t="t" r="r" b="b"/>
            <a:pathLst>
              <a:path w="814074" h="188626" extrusionOk="0">
                <a:moveTo>
                  <a:pt x="94313" y="0"/>
                </a:moveTo>
                <a:lnTo>
                  <a:pt x="719761" y="0"/>
                </a:lnTo>
                <a:cubicBezTo>
                  <a:pt x="744774" y="0"/>
                  <a:pt x="768763" y="9937"/>
                  <a:pt x="786450" y="27624"/>
                </a:cubicBezTo>
                <a:cubicBezTo>
                  <a:pt x="804137" y="45311"/>
                  <a:pt x="814074" y="69300"/>
                  <a:pt x="814074" y="94313"/>
                </a:cubicBezTo>
                <a:lnTo>
                  <a:pt x="814074" y="94313"/>
                </a:lnTo>
                <a:cubicBezTo>
                  <a:pt x="814074" y="146401"/>
                  <a:pt x="771849" y="188626"/>
                  <a:pt x="719761" y="188626"/>
                </a:cubicBezTo>
                <a:lnTo>
                  <a:pt x="94313" y="188626"/>
                </a:lnTo>
                <a:cubicBezTo>
                  <a:pt x="69300" y="188626"/>
                  <a:pt x="45311" y="178690"/>
                  <a:pt x="27624" y="161003"/>
                </a:cubicBezTo>
                <a:cubicBezTo>
                  <a:pt x="9937" y="143316"/>
                  <a:pt x="0" y="119327"/>
                  <a:pt x="0" y="94313"/>
                </a:cubicBezTo>
                <a:lnTo>
                  <a:pt x="0" y="94313"/>
                </a:lnTo>
                <a:cubicBezTo>
                  <a:pt x="0" y="69300"/>
                  <a:pt x="9937" y="45311"/>
                  <a:pt x="27624" y="27624"/>
                </a:cubicBezTo>
                <a:cubicBezTo>
                  <a:pt x="45311" y="9937"/>
                  <a:pt x="69300" y="0"/>
                  <a:pt x="94313" y="0"/>
                </a:cubicBezTo>
                <a:close/>
              </a:path>
            </a:pathLst>
          </a:custGeom>
          <a:solidFill>
            <a:srgbClr val="D33F01"/>
          </a:solid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35478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6" name="Textplatzhalter 12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9716147" y="4123273"/>
            <a:ext cx="1354208" cy="21536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 min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546808"/>
            <a:ext cx="2586433" cy="73301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drei Zeilen)</a:t>
            </a:r>
            <a:endParaRPr/>
          </a:p>
        </p:txBody>
      </p:sp>
      <p:sp>
        <p:nvSpPr>
          <p:cNvPr id="80" name="Abgerundetes Rechteck 79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81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-Phasen-Methode v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reeform 16"/>
          <p:cNvSpPr/>
          <p:nvPr userDrawn="1"/>
        </p:nvSpPr>
        <p:spPr bwMode="auto">
          <a:xfrm>
            <a:off x="6253630" y="2729642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2" name="Freeform 16"/>
          <p:cNvSpPr/>
          <p:nvPr userDrawn="1"/>
        </p:nvSpPr>
        <p:spPr bwMode="auto">
          <a:xfrm>
            <a:off x="505747" y="2729642"/>
            <a:ext cx="2586434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Freeform 31"/>
          <p:cNvSpPr/>
          <p:nvPr userDrawn="1"/>
        </p:nvSpPr>
        <p:spPr bwMode="auto">
          <a:xfrm>
            <a:off x="1580860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8204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8" name="TextBox 32"/>
          <p:cNvSpPr txBox="1"/>
          <p:nvPr userDrawn="1"/>
        </p:nvSpPr>
        <p:spPr bwMode="auto">
          <a:xfrm>
            <a:off x="1621755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1</a:t>
            </a:r>
            <a:endParaRPr/>
          </a:p>
        </p:txBody>
      </p:sp>
      <p:sp>
        <p:nvSpPr>
          <p:cNvPr id="22" name="Freeform 16"/>
          <p:cNvSpPr/>
          <p:nvPr userDrawn="1"/>
        </p:nvSpPr>
        <p:spPr bwMode="auto">
          <a:xfrm>
            <a:off x="3362473" y="2729642"/>
            <a:ext cx="2586433" cy="2569320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6" name="TextBox 17"/>
          <p:cNvSpPr txBox="1"/>
          <p:nvPr userDrawn="1"/>
        </p:nvSpPr>
        <p:spPr bwMode="auto">
          <a:xfrm>
            <a:off x="3362473" y="2972051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47" name="Freeform 31"/>
          <p:cNvSpPr/>
          <p:nvPr userDrawn="1"/>
        </p:nvSpPr>
        <p:spPr bwMode="auto">
          <a:xfrm>
            <a:off x="4437585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AADA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8" name="TextBox 32"/>
          <p:cNvSpPr txBox="1"/>
          <p:nvPr userDrawn="1"/>
        </p:nvSpPr>
        <p:spPr bwMode="auto">
          <a:xfrm>
            <a:off x="4478480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2</a:t>
            </a:r>
            <a:endParaRPr/>
          </a:p>
        </p:txBody>
      </p:sp>
      <p:sp>
        <p:nvSpPr>
          <p:cNvPr id="49" name="Freeform 31"/>
          <p:cNvSpPr/>
          <p:nvPr userDrawn="1"/>
        </p:nvSpPr>
        <p:spPr bwMode="auto">
          <a:xfrm>
            <a:off x="7328742" y="2527672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42C67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0" name="TextBox 32"/>
          <p:cNvSpPr txBox="1"/>
          <p:nvPr userDrawn="1"/>
        </p:nvSpPr>
        <p:spPr bwMode="auto">
          <a:xfrm>
            <a:off x="7369637" y="255456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3</a:t>
            </a:r>
            <a:endParaRPr/>
          </a:p>
        </p:txBody>
      </p:sp>
      <p:sp>
        <p:nvSpPr>
          <p:cNvPr id="56" name="Textplatzhalter 9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84162" y="3670213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8204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1</a:t>
            </a:r>
            <a:endParaRPr/>
          </a:p>
        </p:txBody>
      </p:sp>
      <p:sp>
        <p:nvSpPr>
          <p:cNvPr id="58" name="Textplatzhalter 1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05748" y="4108221"/>
            <a:ext cx="2586433" cy="118241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540887" y="3695594"/>
            <a:ext cx="2229605" cy="419832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00AADA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2</a:t>
            </a:r>
            <a:endParaRPr/>
          </a:p>
        </p:txBody>
      </p:sp>
      <p:sp>
        <p:nvSpPr>
          <p:cNvPr id="62" name="Textplatzhalter 12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3362473" y="4148896"/>
            <a:ext cx="2586433" cy="11404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4" name="Textplatzhalter 9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432044" y="368686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42C67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3</a:t>
            </a:r>
            <a:endParaRPr/>
          </a:p>
        </p:txBody>
      </p:sp>
      <p:sp>
        <p:nvSpPr>
          <p:cNvPr id="66" name="Textplatzhalter 12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253630" y="4138094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67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1" y="6263804"/>
            <a:ext cx="6292878" cy="5896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 algn="r">
              <a:lnSpc>
                <a:spcPts val="1960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Kapitel x.x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| Hier Titel der Lektion eingeben</a:t>
            </a:r>
            <a:endParaRPr/>
          </a:p>
        </p:txBody>
      </p:sp>
      <p:sp>
        <p:nvSpPr>
          <p:cNvPr id="68" name="TextBox 17"/>
          <p:cNvSpPr txBox="1"/>
          <p:nvPr userDrawn="1"/>
        </p:nvSpPr>
        <p:spPr bwMode="auto">
          <a:xfrm>
            <a:off x="505748" y="2955078"/>
            <a:ext cx="2586433" cy="23933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54"/>
              </a:lnSpc>
              <a:defRPr/>
            </a:pPr>
            <a:endParaRPr/>
          </a:p>
        </p:txBody>
      </p:sp>
      <p:sp>
        <p:nvSpPr>
          <p:cNvPr id="69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2" y="336736"/>
            <a:ext cx="8754132" cy="143827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  <a:p>
            <a:pPr lvl="0">
              <a:defRPr/>
            </a:pPr>
            <a:r>
              <a:rPr lang="de-DE"/>
              <a:t>Xxx Arbeitsauftrag/Leitfrage</a:t>
            </a:r>
            <a:endParaRPr/>
          </a:p>
          <a:p>
            <a:pPr lvl="0">
              <a:defRPr/>
            </a:pPr>
            <a:r>
              <a:rPr lang="de-DE"/>
              <a:t>Xxx </a:t>
            </a:r>
            <a:endParaRPr/>
          </a:p>
        </p:txBody>
      </p:sp>
      <p:sp>
        <p:nvSpPr>
          <p:cNvPr id="70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2" y="1945579"/>
            <a:ext cx="8754132" cy="440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Methodenname</a:t>
            </a:r>
            <a:endParaRPr/>
          </a:p>
        </p:txBody>
      </p:sp>
      <p:sp>
        <p:nvSpPr>
          <p:cNvPr id="71" name="Freeform 16"/>
          <p:cNvSpPr/>
          <p:nvPr userDrawn="1"/>
        </p:nvSpPr>
        <p:spPr bwMode="auto">
          <a:xfrm>
            <a:off x="9100036" y="2731265"/>
            <a:ext cx="2586433" cy="2573435"/>
          </a:xfrm>
          <a:custGeom>
            <a:avLst/>
            <a:gdLst/>
            <a:ahLst/>
            <a:cxnLst/>
            <a:rect l="l" t="t" r="r" b="b"/>
            <a:pathLst>
              <a:path w="1098248" h="986972" extrusionOk="0">
                <a:moveTo>
                  <a:pt x="37132" y="0"/>
                </a:moveTo>
                <a:lnTo>
                  <a:pt x="1061116" y="0"/>
                </a:lnTo>
                <a:cubicBezTo>
                  <a:pt x="1070964" y="0"/>
                  <a:pt x="1080408" y="3912"/>
                  <a:pt x="1087372" y="10876"/>
                </a:cubicBezTo>
                <a:cubicBezTo>
                  <a:pt x="1094336" y="17839"/>
                  <a:pt x="1098248" y="27284"/>
                  <a:pt x="1098248" y="37132"/>
                </a:cubicBezTo>
                <a:lnTo>
                  <a:pt x="1098248" y="949839"/>
                </a:lnTo>
                <a:cubicBezTo>
                  <a:pt x="1098248" y="970347"/>
                  <a:pt x="1081623" y="986972"/>
                  <a:pt x="1061116" y="986972"/>
                </a:cubicBezTo>
                <a:lnTo>
                  <a:pt x="37132" y="986972"/>
                </a:lnTo>
                <a:cubicBezTo>
                  <a:pt x="27284" y="986972"/>
                  <a:pt x="17839" y="983059"/>
                  <a:pt x="10876" y="976096"/>
                </a:cubicBezTo>
                <a:cubicBezTo>
                  <a:pt x="3912" y="969132"/>
                  <a:pt x="0" y="959687"/>
                  <a:pt x="0" y="949839"/>
                </a:cubicBezTo>
                <a:lnTo>
                  <a:pt x="0" y="37132"/>
                </a:lnTo>
                <a:cubicBezTo>
                  <a:pt x="0" y="16625"/>
                  <a:pt x="16625" y="0"/>
                  <a:pt x="37132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2" name="Freeform 31"/>
          <p:cNvSpPr/>
          <p:nvPr userDrawn="1"/>
        </p:nvSpPr>
        <p:spPr bwMode="auto">
          <a:xfrm>
            <a:off x="10175147" y="2516041"/>
            <a:ext cx="436208" cy="440642"/>
          </a:xfrm>
          <a:custGeom>
            <a:avLst/>
            <a:gdLst/>
            <a:ahLst/>
            <a:cxnLst/>
            <a:rect l="l" t="t" r="r" b="b"/>
            <a:pathLst>
              <a:path w="812800" h="812800" extrusionOk="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D33F01"/>
            </a:solidFill>
            <a:prstDash val="solid"/>
            <a:miter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3" name="TextBox 32"/>
          <p:cNvSpPr txBox="1"/>
          <p:nvPr userDrawn="1"/>
        </p:nvSpPr>
        <p:spPr bwMode="auto">
          <a:xfrm>
            <a:off x="10216042" y="2542936"/>
            <a:ext cx="354418" cy="3838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00"/>
              </a:lnSpc>
              <a:defRPr/>
            </a:pPr>
            <a:r>
              <a:rPr lang="en-US" sz="2000" b="1">
                <a:solidFill>
                  <a:srgbClr val="000000"/>
                </a:solidFill>
                <a:latin typeface="Atkinson Hyperlegible Bold"/>
                <a:ea typeface="Atkinson Hyperlegible Bold"/>
                <a:cs typeface="Atkinson Hyperlegible Bold"/>
              </a:rPr>
              <a:t>4</a:t>
            </a:r>
            <a:endParaRPr/>
          </a:p>
        </p:txBody>
      </p:sp>
      <p:sp>
        <p:nvSpPr>
          <p:cNvPr id="75" name="Textplatzhalter 9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9278450" y="3675234"/>
            <a:ext cx="2229605" cy="4198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rgbClr val="D33F01"/>
                </a:solidFill>
                <a:latin typeface="Atkinson Hyperlegible"/>
              </a:defRPr>
            </a:lvl1pPr>
          </a:lstStyle>
          <a:p>
            <a:pPr lvl="0">
              <a:defRPr/>
            </a:pPr>
            <a:r>
              <a:rPr lang="de-DE"/>
              <a:t>PHASE 4</a:t>
            </a:r>
            <a:endParaRPr/>
          </a:p>
        </p:txBody>
      </p:sp>
      <p:sp>
        <p:nvSpPr>
          <p:cNvPr id="77" name="Textplatzhalter 12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9100036" y="4139716"/>
            <a:ext cx="2586433" cy="115335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latin typeface="Atkinson Hyperlegible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Bei Bedarf ein kurzer Erklärtext (maximal fünf Zeilen)</a:t>
            </a:r>
            <a:endParaRPr/>
          </a:p>
        </p:txBody>
      </p:sp>
      <p:sp>
        <p:nvSpPr>
          <p:cNvPr id="3" name="Abgerundetes Rechteck 2"/>
          <p:cNvSpPr/>
          <p:nvPr userDrawn="1"/>
        </p:nvSpPr>
        <p:spPr bwMode="auto">
          <a:xfrm>
            <a:off x="494503" y="5548595"/>
            <a:ext cx="11202992" cy="573191"/>
          </a:xfrm>
          <a:prstGeom prst="roundRect">
            <a:avLst>
              <a:gd name="adj" fmla="val 13216"/>
            </a:avLst>
          </a:prstGeom>
          <a:solidFill>
            <a:srgbClr val="F8F9FA"/>
          </a:solidFill>
          <a:ln w="38100">
            <a:solidFill>
              <a:srgbClr val="DEE2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Gesamtdauer: </a:t>
            </a:r>
            <a:r>
              <a:rPr lang="de-DE" sz="2800">
                <a:solidFill>
                  <a:srgbClr val="F8FAFB"/>
                </a:solidFill>
                <a:latin typeface="Lexend Deca"/>
                <a:cs typeface="Lexend Deca"/>
              </a:rPr>
              <a:t>XXX</a:t>
            </a:r>
            <a:r>
              <a:rPr lang="de-DE" sz="2800">
                <a:solidFill>
                  <a:schemeClr val="tx1"/>
                </a:solidFill>
                <a:latin typeface="Lexend Deca"/>
                <a:cs typeface="Lexend Deca"/>
              </a:rPr>
              <a:t> min</a:t>
            </a:r>
            <a:endParaRPr/>
          </a:p>
        </p:txBody>
      </p:sp>
      <p:sp>
        <p:nvSpPr>
          <p:cNvPr id="4" name="Textplatzhalter 1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395884" y="5619463"/>
            <a:ext cx="1088028" cy="5683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latin typeface="Lexend Deca"/>
                <a:cs typeface="Lexend Deca"/>
              </a:defRPr>
            </a:lvl1pPr>
          </a:lstStyle>
          <a:p>
            <a:pPr lvl="0">
              <a:defRPr/>
            </a:pPr>
            <a:r>
              <a:rPr lang="de-DE"/>
              <a:t>xxx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 userDrawn="1"/>
        </p:nvSpPr>
        <p:spPr bwMode="auto">
          <a:xfrm>
            <a:off x="251790" y="2430170"/>
            <a:ext cx="11688417" cy="3825221"/>
          </a:xfrm>
          <a:prstGeom prst="roundRect">
            <a:avLst>
              <a:gd name="adj" fmla="val 2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Freeform 14"/>
          <p:cNvSpPr/>
          <p:nvPr userDrawn="1"/>
        </p:nvSpPr>
        <p:spPr bwMode="auto">
          <a:xfrm>
            <a:off x="251791" y="6324447"/>
            <a:ext cx="485426" cy="485426"/>
          </a:xfrm>
          <a:custGeom>
            <a:avLst/>
            <a:gdLst/>
            <a:ahLst/>
            <a:cxnLst/>
            <a:rect l="l" t="t" r="r" b="b"/>
            <a:pathLst>
              <a:path w="485426" h="485426" extrusionOk="0">
                <a:moveTo>
                  <a:pt x="0" y="0"/>
                </a:moveTo>
                <a:lnTo>
                  <a:pt x="485427" y="0"/>
                </a:lnTo>
                <a:lnTo>
                  <a:pt x="485427" y="485427"/>
                </a:lnTo>
                <a:lnTo>
                  <a:pt x="0" y="485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/>
          </a:blipFill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Abgerundetes Rechteck 16"/>
          <p:cNvSpPr/>
          <p:nvPr userDrawn="1"/>
        </p:nvSpPr>
        <p:spPr bwMode="auto">
          <a:xfrm>
            <a:off x="251790" y="1244714"/>
            <a:ext cx="11688417" cy="1108634"/>
          </a:xfrm>
          <a:prstGeom prst="roundRect">
            <a:avLst>
              <a:gd name="adj" fmla="val 934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Box 36"/>
          <p:cNvSpPr txBox="1"/>
          <p:nvPr userDrawn="1"/>
        </p:nvSpPr>
        <p:spPr bwMode="auto">
          <a:xfrm>
            <a:off x="873235" y="6449500"/>
            <a:ext cx="2690847" cy="233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54"/>
              </a:lnSpc>
              <a:defRPr/>
            </a:pP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Tablet-Kompass</a:t>
            </a:r>
            <a:r>
              <a:rPr lang="en-US" sz="1200">
                <a:solidFill>
                  <a:srgbClr val="000000"/>
                </a:solidFill>
                <a:latin typeface="Lexend Deca"/>
                <a:ea typeface="Atkinson Hyperlegible"/>
                <a:cs typeface="Lexend Deca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Lexend Deca"/>
                <a:ea typeface="Atkinson Hyperlegible Bold"/>
                <a:cs typeface="Lexend Deca"/>
              </a:rPr>
              <a:t>5-8</a:t>
            </a:r>
            <a:endParaRPr lang="en-US" sz="1200">
              <a:solidFill>
                <a:srgbClr val="000000"/>
              </a:solidFill>
              <a:latin typeface="Lexend Deca"/>
              <a:ea typeface="Atkinson Hyperlegible"/>
              <a:cs typeface="Lexend Deca"/>
            </a:endParaRPr>
          </a:p>
        </p:txBody>
      </p:sp>
      <p:sp>
        <p:nvSpPr>
          <p:cNvPr id="13" name="Abgerundetes Rechteck 12"/>
          <p:cNvSpPr/>
          <p:nvPr userDrawn="1"/>
        </p:nvSpPr>
        <p:spPr bwMode="auto">
          <a:xfrm>
            <a:off x="251790" y="206877"/>
            <a:ext cx="11685600" cy="1984000"/>
          </a:xfrm>
          <a:prstGeom prst="roundRect">
            <a:avLst>
              <a:gd name="adj" fmla="val 8133"/>
            </a:avLst>
          </a:prstGeom>
          <a:gradFill>
            <a:gsLst>
              <a:gs pos="0">
                <a:srgbClr val="008204"/>
              </a:gs>
              <a:gs pos="100000">
                <a:srgbClr val="83B1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251790" y="1942940"/>
            <a:ext cx="11685600" cy="269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bg1"/>
          </a:solidFill>
          <a:latin typeface="Lexend Deca"/>
          <a:ea typeface="+mj-ea"/>
          <a:cs typeface="Lexend Deca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21.sv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59739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Kapitel 2.2 | Mit Dateien umgehen</a:t>
            </a:r>
            <a:endParaRPr dirty="0"/>
          </a:p>
        </p:txBody>
      </p:sp>
      <p:sp>
        <p:nvSpPr>
          <p:cNvPr id="143940661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Was ist hier schief gegangen? </a:t>
            </a:r>
            <a:endParaRPr dirty="0"/>
          </a:p>
        </p:txBody>
      </p:sp>
      <p:sp>
        <p:nvSpPr>
          <p:cNvPr id="31866485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Bildimpuls</a:t>
            </a:r>
            <a:endParaRPr dirty="0"/>
          </a:p>
        </p:txBody>
      </p:sp>
      <p:pic>
        <p:nvPicPr>
          <p:cNvPr id="6" name="Grafik 5" descr="Ein Bild, das Animierter Cartoon, Clipart, Cartoon, Zeichnung enthält.&#10;&#10;KI-generierte Inhalte können fehlerhaft sein.">
            <a:extLst>
              <a:ext uri="{FF2B5EF4-FFF2-40B4-BE49-F238E27FC236}">
                <a16:creationId xmlns:a16="http://schemas.microsoft.com/office/drawing/2014/main" id="{5F7B343B-31F3-4811-B2B7-B4095D36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8" name="Abgerundetes Rechteck 32">
            <a:extLst>
              <a:ext uri="{FF2B5EF4-FFF2-40B4-BE49-F238E27FC236}">
                <a16:creationId xmlns:a16="http://schemas.microsoft.com/office/drawing/2014/main" id="{DF4446AD-8554-4947-9086-E4D2D68BA684}"/>
              </a:ext>
            </a:extLst>
          </p:cNvPr>
          <p:cNvSpPr/>
          <p:nvPr/>
        </p:nvSpPr>
        <p:spPr bwMode="auto">
          <a:xfrm>
            <a:off x="6782539" y="2651654"/>
            <a:ext cx="4753579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Ist euch das auch schon einmal passiert? </a:t>
            </a:r>
          </a:p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Habt ihr Ideen, woran das liegen könnte? </a:t>
            </a:r>
          </a:p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Wie könnte man das Problem vermeiden?</a:t>
            </a:r>
            <a:endParaRPr lang="de-DE" b="1" dirty="0">
              <a:solidFill>
                <a:schemeClr val="tx1"/>
              </a:solidFill>
              <a:latin typeface="Lexend Deca"/>
              <a:cs typeface="Lexend Dec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B51D52-315C-594E-AC8E-5008EC978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49" b="18264"/>
          <a:stretch/>
        </p:blipFill>
        <p:spPr>
          <a:xfrm>
            <a:off x="617316" y="2430682"/>
            <a:ext cx="5965693" cy="38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Kapitel 2.2 Mit Dateien umgehen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Hefte einsammeln 2.0</a:t>
            </a:r>
            <a:endParaRPr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30833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/>
              <a:t>3</a:t>
            </a:r>
            <a:r>
              <a:rPr lang="de-DE" dirty="0"/>
              <a:t>5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Atkinson Hyperlegible"/>
              </a:rPr>
              <a:t>Aufgabe:</a:t>
            </a:r>
            <a:endParaRPr dirty="0"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382342" y="3263900"/>
            <a:ext cx="5954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Erstelle eine Text-Datei zu einem fachlichen Thema. </a:t>
            </a:r>
          </a:p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Wandle diese Text-Datei in ein PDF um. </a:t>
            </a:r>
          </a:p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Gib diese Datei bei deiner Lehrkraft ab, und zwar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>
                <a:latin typeface="Lexend Deca"/>
                <a:cs typeface="Lexend Deca"/>
              </a:rPr>
              <a:t>drahtlos</a:t>
            </a:r>
            <a:endParaRPr lang="de-DE" dirty="0">
              <a:latin typeface="Lexend Deca"/>
              <a:cs typeface="Lexend Deca"/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 dirty="0">
                <a:latin typeface="Lexend Deca"/>
                <a:cs typeface="Lexend Deca"/>
              </a:rPr>
              <a:t>über E-Mail</a:t>
            </a:r>
          </a:p>
        </p:txBody>
      </p:sp>
      <p:pic>
        <p:nvPicPr>
          <p:cNvPr id="2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>
          <a:xfrm>
            <a:off x="416762" y="1945579"/>
            <a:ext cx="8754132" cy="440643"/>
          </a:xfrm>
        </p:spPr>
        <p:txBody>
          <a:bodyPr/>
          <a:lstStyle/>
          <a:p>
            <a:pPr>
              <a:defRPr/>
            </a:pPr>
            <a:r>
              <a:rPr lang="de-DE" dirty="0"/>
              <a:t>Anwendung</a:t>
            </a:r>
            <a:endParaRPr dirty="0"/>
          </a:p>
        </p:txBody>
      </p:sp>
      <p:pic>
        <p:nvPicPr>
          <p:cNvPr id="12" name="Grafik 11" descr="Dokument">
            <a:extLst>
              <a:ext uri="{FF2B5EF4-FFF2-40B4-BE49-F238E27FC236}">
                <a16:creationId xmlns:a16="http://schemas.microsoft.com/office/drawing/2014/main" id="{19735FCA-4D72-4EC3-AD30-B2AC06242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7527" y="2802349"/>
            <a:ext cx="864000" cy="864000"/>
          </a:xfrm>
          <a:prstGeom prst="rect">
            <a:avLst/>
          </a:prstGeom>
        </p:spPr>
      </p:pic>
      <p:pic>
        <p:nvPicPr>
          <p:cNvPr id="64" name="Grafik 63" descr="Dokument">
            <a:extLst>
              <a:ext uri="{FF2B5EF4-FFF2-40B4-BE49-F238E27FC236}">
                <a16:creationId xmlns:a16="http://schemas.microsoft.com/office/drawing/2014/main" id="{80515EB8-76AE-4034-9CB7-F65A4E55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55865" y="2802349"/>
            <a:ext cx="864000" cy="864000"/>
          </a:xfrm>
          <a:prstGeom prst="rect">
            <a:avLst/>
          </a:prstGeom>
        </p:spPr>
      </p:pic>
      <p:pic>
        <p:nvPicPr>
          <p:cNvPr id="17" name="Grafik 16" descr="Tablet">
            <a:extLst>
              <a:ext uri="{FF2B5EF4-FFF2-40B4-BE49-F238E27FC236}">
                <a16:creationId xmlns:a16="http://schemas.microsoft.com/office/drawing/2014/main" id="{144B85B2-6328-436A-BC0F-A0F6A5334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79527" y="4026086"/>
            <a:ext cx="1080000" cy="1080000"/>
          </a:xfrm>
          <a:prstGeom prst="rect">
            <a:avLst/>
          </a:prstGeom>
        </p:spPr>
      </p:pic>
      <p:pic>
        <p:nvPicPr>
          <p:cNvPr id="65" name="Grafik 64" descr="Tablet">
            <a:extLst>
              <a:ext uri="{FF2B5EF4-FFF2-40B4-BE49-F238E27FC236}">
                <a16:creationId xmlns:a16="http://schemas.microsoft.com/office/drawing/2014/main" id="{65F89A39-C4D2-49EF-B0B8-9FA5076D6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 rot="5400000">
            <a:off x="3129865" y="4026086"/>
            <a:ext cx="1080000" cy="1080000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E4EF622-663E-48BF-9103-235F18A1A447}"/>
              </a:ext>
            </a:extLst>
          </p:cNvPr>
          <p:cNvSpPr/>
          <p:nvPr/>
        </p:nvSpPr>
        <p:spPr>
          <a:xfrm>
            <a:off x="3366854" y="3140109"/>
            <a:ext cx="524921" cy="3190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1" dirty="0"/>
              <a:t>PDF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49F16E0-174C-4A11-ADBC-9EC481234E60}"/>
              </a:ext>
            </a:extLst>
          </p:cNvPr>
          <p:cNvCxnSpPr>
            <a:cxnSpLocks/>
          </p:cNvCxnSpPr>
          <p:nvPr/>
        </p:nvCxnSpPr>
        <p:spPr bwMode="auto">
          <a:xfrm>
            <a:off x="2235696" y="329962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CA9061DE-4ACD-4BED-B1F3-CB6D5744E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279" y="4338714"/>
            <a:ext cx="402495" cy="399661"/>
          </a:xfrm>
          <a:prstGeom prst="rect">
            <a:avLst/>
          </a:prstGeom>
        </p:spPr>
      </p:pic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00E298A1-4703-4888-B3A4-9B5EDAFBACD4}"/>
              </a:ext>
            </a:extLst>
          </p:cNvPr>
          <p:cNvCxnSpPr>
            <a:cxnSpLocks/>
          </p:cNvCxnSpPr>
          <p:nvPr/>
        </p:nvCxnSpPr>
        <p:spPr bwMode="auto">
          <a:xfrm>
            <a:off x="2193865" y="456608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7" name="Grafik 66">
            <a:extLst>
              <a:ext uri="{FF2B5EF4-FFF2-40B4-BE49-F238E27FC236}">
                <a16:creationId xmlns:a16="http://schemas.microsoft.com/office/drawing/2014/main" id="{6861C969-2EDA-461F-838C-F32066927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478830" y="4008604"/>
            <a:ext cx="394716" cy="512459"/>
          </a:xfrm>
          <a:prstGeom prst="rect">
            <a:avLst/>
          </a:prstGeom>
        </p:spPr>
      </p:pic>
      <p:pic>
        <p:nvPicPr>
          <p:cNvPr id="7" name="Grafik 6" descr="E-Mail">
            <a:extLst>
              <a:ext uri="{FF2B5EF4-FFF2-40B4-BE49-F238E27FC236}">
                <a16:creationId xmlns:a16="http://schemas.microsoft.com/office/drawing/2014/main" id="{C4ED95DF-E240-4DFF-81A6-6214E89B8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32506" y="4614240"/>
            <a:ext cx="503577" cy="5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8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59739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Kapitel 2.2 | Mit Dateien umgehen</a:t>
            </a:r>
            <a:endParaRPr dirty="0"/>
          </a:p>
        </p:txBody>
      </p:sp>
      <p:sp>
        <p:nvSpPr>
          <p:cNvPr id="143940661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Was ist hier schief gegangen? </a:t>
            </a:r>
            <a:endParaRPr dirty="0"/>
          </a:p>
        </p:txBody>
      </p:sp>
      <p:sp>
        <p:nvSpPr>
          <p:cNvPr id="31866485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Bildimpuls</a:t>
            </a:r>
            <a:endParaRPr dirty="0"/>
          </a:p>
        </p:txBody>
      </p:sp>
      <p:pic>
        <p:nvPicPr>
          <p:cNvPr id="6" name="Grafik 5" descr="Ein Bild, das Animierter Cartoon, Clipart, Cartoon, Zeichnung enthält.&#10;&#10;KI-generierte Inhalte können fehlerhaft sein.">
            <a:extLst>
              <a:ext uri="{FF2B5EF4-FFF2-40B4-BE49-F238E27FC236}">
                <a16:creationId xmlns:a16="http://schemas.microsoft.com/office/drawing/2014/main" id="{5F7B343B-31F3-4811-B2B7-B4095D36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8" name="Abgerundetes Rechteck 32">
            <a:extLst>
              <a:ext uri="{FF2B5EF4-FFF2-40B4-BE49-F238E27FC236}">
                <a16:creationId xmlns:a16="http://schemas.microsoft.com/office/drawing/2014/main" id="{DF4446AD-8554-4947-9086-E4D2D68BA684}"/>
              </a:ext>
            </a:extLst>
          </p:cNvPr>
          <p:cNvSpPr/>
          <p:nvPr/>
        </p:nvSpPr>
        <p:spPr bwMode="auto">
          <a:xfrm>
            <a:off x="6782539" y="2651654"/>
            <a:ext cx="4753579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Ist euch das auch schon einmal passiert? </a:t>
            </a:r>
          </a:p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Habt ihr Ideen, woran das liegen könnte? </a:t>
            </a:r>
          </a:p>
          <a:p>
            <a:pPr>
              <a:spcAft>
                <a:spcPts val="600"/>
              </a:spcAft>
              <a:defRPr/>
            </a:pPr>
            <a:r>
              <a:rPr lang="de-DE" b="1">
                <a:solidFill>
                  <a:schemeClr val="tx1"/>
                </a:solidFill>
                <a:latin typeface="Lexend Deca"/>
                <a:cs typeface="Lexend Deca"/>
              </a:rPr>
              <a:t>Wie könnte man das Problem vermeiden?</a:t>
            </a:r>
            <a:endParaRPr lang="de-DE" b="1" dirty="0">
              <a:solidFill>
                <a:schemeClr val="tx1"/>
              </a:solidFill>
              <a:latin typeface="Lexend Deca"/>
              <a:cs typeface="Lexend Deca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B51D52-315C-594E-AC8E-5008EC978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49" b="18264"/>
          <a:stretch/>
        </p:blipFill>
        <p:spPr>
          <a:xfrm>
            <a:off x="617316" y="2430682"/>
            <a:ext cx="5965693" cy="381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4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8597391" name="Textplatzhalter 12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5715000" y="6263803"/>
            <a:ext cx="6292877" cy="58964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Kapitel 2.2 | Mit Dateien umgehen</a:t>
            </a:r>
            <a:endParaRPr dirty="0"/>
          </a:p>
        </p:txBody>
      </p:sp>
      <p:sp>
        <p:nvSpPr>
          <p:cNvPr id="1439406610" name="Textplatzhalter 22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416761" y="336735"/>
            <a:ext cx="8754131" cy="1438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>
                <a:solidFill>
                  <a:schemeClr val="bg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Welche Farbe zeigt die Dateien-Ampel bei dir an?</a:t>
            </a:r>
            <a:endParaRPr dirty="0"/>
          </a:p>
        </p:txBody>
      </p:sp>
      <p:sp>
        <p:nvSpPr>
          <p:cNvPr id="318664855" name="Textplatzhalter 22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416761" y="1945578"/>
            <a:ext cx="8754131" cy="44064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Lexend Deca"/>
                <a:cs typeface="Lexend Deca"/>
              </a:defRPr>
            </a:lvl1pPr>
          </a:lstStyle>
          <a:p>
            <a:pPr>
              <a:defRPr/>
            </a:pPr>
            <a:r>
              <a:rPr lang="de-DE" dirty="0"/>
              <a:t>Dateien-Ampel</a:t>
            </a:r>
            <a:endParaRPr dirty="0"/>
          </a:p>
        </p:txBody>
      </p:sp>
      <p:pic>
        <p:nvPicPr>
          <p:cNvPr id="6" name="Grafik 5" descr="Ein Bild, das Animierter Cartoon, Clipart, Cartoon, Zeichnung enthält.&#10;&#10;KI-generierte Inhalte können fehlerhaft sein.">
            <a:extLst>
              <a:ext uri="{FF2B5EF4-FFF2-40B4-BE49-F238E27FC236}">
                <a16:creationId xmlns:a16="http://schemas.microsoft.com/office/drawing/2014/main" id="{5F7B343B-31F3-4811-B2B7-B4095D36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8" name="Abgerundetes Rechteck 32">
            <a:extLst>
              <a:ext uri="{FF2B5EF4-FFF2-40B4-BE49-F238E27FC236}">
                <a16:creationId xmlns:a16="http://schemas.microsoft.com/office/drawing/2014/main" id="{DF4446AD-8554-4947-9086-E4D2D68BA684}"/>
              </a:ext>
            </a:extLst>
          </p:cNvPr>
          <p:cNvSpPr/>
          <p:nvPr/>
        </p:nvSpPr>
        <p:spPr bwMode="auto">
          <a:xfrm>
            <a:off x="6271491" y="2651654"/>
            <a:ext cx="5264627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Finde heraus, wieviel du schon zum Thema „Dateiformate“ weißt. </a:t>
            </a:r>
          </a:p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Trage dazu in jedes Feld auf der Dateien-Ampel den Namen eines Dateiformates ein. </a:t>
            </a:r>
          </a:p>
          <a:p>
            <a:pPr>
              <a:spcAft>
                <a:spcPts val="600"/>
              </a:spcAft>
              <a:defRPr/>
            </a:pPr>
            <a:r>
              <a:rPr lang="de-DE" b="1" dirty="0">
                <a:solidFill>
                  <a:schemeClr val="tx1"/>
                </a:solidFill>
                <a:latin typeface="Lexend Deca"/>
                <a:cs typeface="Lexend Deca"/>
              </a:rPr>
              <a:t>Wer schafft es bis grün zu kommen?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8D72BD-899A-45A2-969C-B3B2170BEC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741"/>
          <a:stretch/>
        </p:blipFill>
        <p:spPr>
          <a:xfrm>
            <a:off x="1313406" y="2592425"/>
            <a:ext cx="1179576" cy="3465173"/>
          </a:xfrm>
          <a:prstGeom prst="rect">
            <a:avLst/>
          </a:prstGeom>
        </p:spPr>
      </p:pic>
      <p:pic>
        <p:nvPicPr>
          <p:cNvPr id="7" name="Grafik 6" descr="Ampel">
            <a:extLst>
              <a:ext uri="{FF2B5EF4-FFF2-40B4-BE49-F238E27FC236}">
                <a16:creationId xmlns:a16="http://schemas.microsoft.com/office/drawing/2014/main" id="{5A986AB3-1B21-45E2-87A0-8E4855F46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788" y="3429000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808F1AB-6092-4AED-9C35-8C19C57BC3B8}"/>
              </a:ext>
            </a:extLst>
          </p:cNvPr>
          <p:cNvSpPr txBox="1"/>
          <p:nvPr/>
        </p:nvSpPr>
        <p:spPr>
          <a:xfrm>
            <a:off x="1604074" y="3159803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Segoe Print" panose="02000600000000000000" pitchFamily="2" charset="0"/>
              </a:rPr>
              <a:t>.</a:t>
            </a:r>
            <a:r>
              <a:rPr lang="de-DE" dirty="0" err="1">
                <a:latin typeface="Segoe Print" panose="02000600000000000000" pitchFamily="2" charset="0"/>
              </a:rPr>
              <a:t>jpg</a:t>
            </a:r>
            <a:endParaRPr lang="de-DE" dirty="0">
              <a:latin typeface="Segoe Print" panose="02000600000000000000" pitchFamily="2" charset="0"/>
            </a:endParaRPr>
          </a:p>
        </p:txBody>
      </p:sp>
      <p:pic>
        <p:nvPicPr>
          <p:cNvPr id="11" name="Grafik 10" descr="Verwirrte Person">
            <a:extLst>
              <a:ext uri="{FF2B5EF4-FFF2-40B4-BE49-F238E27FC236}">
                <a16:creationId xmlns:a16="http://schemas.microsoft.com/office/drawing/2014/main" id="{D342E5D5-BFE2-4705-9B26-743F92E9E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89506" y="4778365"/>
            <a:ext cx="914400" cy="9144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1FE08AC-0BD7-4082-9C4D-BF501327C499}"/>
              </a:ext>
            </a:extLst>
          </p:cNvPr>
          <p:cNvSpPr/>
          <p:nvPr/>
        </p:nvSpPr>
        <p:spPr>
          <a:xfrm>
            <a:off x="3488918" y="4221635"/>
            <a:ext cx="96141" cy="14356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B9354432-59BE-477F-9897-4DF7710C758A}"/>
              </a:ext>
            </a:extLst>
          </p:cNvPr>
          <p:cNvSpPr/>
          <p:nvPr/>
        </p:nvSpPr>
        <p:spPr>
          <a:xfrm>
            <a:off x="4123794" y="3941576"/>
            <a:ext cx="914400" cy="612648"/>
          </a:xfrm>
          <a:prstGeom prst="cloudCallout">
            <a:avLst>
              <a:gd name="adj1" fmla="val -48988"/>
              <a:gd name="adj2" fmla="val 885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12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D8520D-7AFD-45CC-9891-CA27C9F66F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797AE-20FE-42FD-ACEA-631727D2DC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DF61ED-FF9E-493B-9A1E-25FD8A2A2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AD7927D-FBCC-4123-867C-BC9AD4CB465B}"/>
              </a:ext>
            </a:extLst>
          </p:cNvPr>
          <p:cNvSpPr/>
          <p:nvPr/>
        </p:nvSpPr>
        <p:spPr>
          <a:xfrm>
            <a:off x="1177017" y="1243666"/>
            <a:ext cx="10233894" cy="528824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42000">
                <a:srgbClr val="FFFF00"/>
              </a:gs>
              <a:gs pos="74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AE812EA9-5B21-4DC1-AC81-A850DFEEF357}"/>
              </a:ext>
            </a:extLst>
          </p:cNvPr>
          <p:cNvGraphicFramePr>
            <a:graphicFrameLocks noGrp="1"/>
          </p:cNvGraphicFramePr>
          <p:nvPr/>
        </p:nvGraphicFramePr>
        <p:xfrm>
          <a:off x="1177017" y="452682"/>
          <a:ext cx="10233895" cy="60792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779">
                  <a:extLst>
                    <a:ext uri="{9D8B030D-6E8A-4147-A177-3AD203B41FA5}">
                      <a16:colId xmlns:a16="http://schemas.microsoft.com/office/drawing/2014/main" val="1528046998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188300317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1884522866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88511979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282493671"/>
                    </a:ext>
                  </a:extLst>
                </a:gridCol>
              </a:tblGrid>
              <a:tr h="797517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27423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93379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16890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5388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408"/>
                  </a:ext>
                </a:extLst>
              </a:tr>
              <a:tr h="105634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2046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00686C-C395-4E3A-9FAF-AC8820A1C32B}"/>
              </a:ext>
            </a:extLst>
          </p:cNvPr>
          <p:cNvSpPr txBox="1"/>
          <p:nvPr/>
        </p:nvSpPr>
        <p:spPr>
          <a:xfrm>
            <a:off x="56197" y="188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Klasse 5-6</a:t>
            </a:r>
          </a:p>
        </p:txBody>
      </p:sp>
    </p:spTree>
    <p:extLst>
      <p:ext uri="{BB962C8B-B14F-4D97-AF65-F5344CB8AC3E}">
        <p14:creationId xmlns:p14="http://schemas.microsoft.com/office/powerpoint/2010/main" val="110429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0D8520D-7AFD-45CC-9891-CA27C9F66F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C797AE-20FE-42FD-ACEA-631727D2DC3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DF61ED-FF9E-493B-9A1E-25FD8A2A2B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4AA4B4-9554-449E-882E-C3D516E193A8}"/>
              </a:ext>
            </a:extLst>
          </p:cNvPr>
          <p:cNvSpPr/>
          <p:nvPr/>
        </p:nvSpPr>
        <p:spPr>
          <a:xfrm>
            <a:off x="1177017" y="1243666"/>
            <a:ext cx="10233894" cy="528824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42000">
                <a:srgbClr val="FFFF00"/>
              </a:gs>
              <a:gs pos="74000">
                <a:srgbClr val="92D05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CC4E345-4644-4A7F-A9DF-BD0C089CF76B}"/>
              </a:ext>
            </a:extLst>
          </p:cNvPr>
          <p:cNvGraphicFramePr>
            <a:graphicFrameLocks noGrp="1"/>
          </p:cNvGraphicFramePr>
          <p:nvPr/>
        </p:nvGraphicFramePr>
        <p:xfrm>
          <a:off x="1177017" y="452683"/>
          <a:ext cx="10233895" cy="6079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6779">
                  <a:extLst>
                    <a:ext uri="{9D8B030D-6E8A-4147-A177-3AD203B41FA5}">
                      <a16:colId xmlns:a16="http://schemas.microsoft.com/office/drawing/2014/main" val="1528046998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188300317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1884522866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88511979"/>
                    </a:ext>
                  </a:extLst>
                </a:gridCol>
                <a:gridCol w="2046779">
                  <a:extLst>
                    <a:ext uri="{9D8B030D-6E8A-4147-A177-3AD203B41FA5}">
                      <a16:colId xmlns:a16="http://schemas.microsoft.com/office/drawing/2014/main" val="3282493671"/>
                    </a:ext>
                  </a:extLst>
                </a:gridCol>
              </a:tblGrid>
              <a:tr h="79059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Trage in jedes Feld jeweils ein </a:t>
                      </a:r>
                      <a:r>
                        <a:rPr lang="de-DE" sz="1800" b="1" dirty="0"/>
                        <a:t>Dateiformat</a:t>
                      </a:r>
                      <a:r>
                        <a:rPr lang="de-DE" sz="1100" dirty="0"/>
                        <a:t> </a:t>
                      </a:r>
                    </a:p>
                    <a:p>
                      <a:pPr algn="ctr"/>
                      <a:r>
                        <a:rPr lang="de-DE" sz="1100" dirty="0"/>
                        <a:t>ein, dass du kennst!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7127423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693379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716890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5388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65408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20466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400703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188578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4009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198707"/>
                  </a:ext>
                </a:extLst>
              </a:tr>
              <a:tr h="528863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2349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FBCC718F-CFB8-4BF5-AE05-97B8E9782B03}"/>
              </a:ext>
            </a:extLst>
          </p:cNvPr>
          <p:cNvSpPr txBox="1"/>
          <p:nvPr/>
        </p:nvSpPr>
        <p:spPr>
          <a:xfrm>
            <a:off x="56197" y="1885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Klasse 7-8</a:t>
            </a:r>
          </a:p>
        </p:txBody>
      </p:sp>
    </p:spTree>
    <p:extLst>
      <p:ext uri="{BB962C8B-B14F-4D97-AF65-F5344CB8AC3E}">
        <p14:creationId xmlns:p14="http://schemas.microsoft.com/office/powerpoint/2010/main" val="384033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Kapitel 2.2 Mit Dateien umgehen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Hefte einsammeln 2.0</a:t>
            </a:r>
            <a:endParaRPr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30833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 dirty="0"/>
              <a:t>45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Atkinson Hyperlegible"/>
              </a:rPr>
              <a:t>Aufgabe:</a:t>
            </a:r>
            <a:endParaRPr dirty="0"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382342" y="3263900"/>
            <a:ext cx="5954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Erstelle eine Text-Datei zu …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Lexend Deca"/>
                <a:cs typeface="Lexend Deca"/>
              </a:rPr>
              <a:t>[hier Ihr Thema einfügen] </a:t>
            </a:r>
          </a:p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Wandle diese Text-Datei in ein PDF um. </a:t>
            </a:r>
          </a:p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Gib diese Datei bei deiner Lehrkraft ab, und zwar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 dirty="0">
                <a:latin typeface="Lexend Deca"/>
                <a:cs typeface="Lexend Deca"/>
              </a:rPr>
              <a:t>drahtlos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 dirty="0">
                <a:latin typeface="Lexend Deca"/>
                <a:cs typeface="Lexend Deca"/>
              </a:rPr>
              <a:t>über </a:t>
            </a:r>
            <a:r>
              <a:rPr lang="de-DE" dirty="0" err="1">
                <a:latin typeface="Lexend Deca"/>
                <a:cs typeface="Lexend Deca"/>
              </a:rPr>
              <a:t>ByCS</a:t>
            </a:r>
            <a:r>
              <a:rPr lang="de-DE" dirty="0">
                <a:latin typeface="Lexend Deca"/>
                <a:cs typeface="Lexend Deca"/>
              </a:rPr>
              <a:t>-Drive =&gt; Space …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Lexend Deca"/>
                <a:cs typeface="Lexend Deca"/>
              </a:rPr>
              <a:t>[Space ergänzen]</a:t>
            </a:r>
            <a:endParaRPr lang="de-DE" dirty="0">
              <a:latin typeface="Lexend Deca"/>
              <a:cs typeface="Lexend Deca"/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 dirty="0">
                <a:latin typeface="Lexend Deca"/>
                <a:cs typeface="Lexend Deca"/>
              </a:rPr>
              <a:t>über den </a:t>
            </a:r>
            <a:r>
              <a:rPr lang="de-DE" dirty="0" err="1">
                <a:latin typeface="Lexend Deca"/>
                <a:cs typeface="Lexend Deca"/>
              </a:rPr>
              <a:t>ByCS</a:t>
            </a:r>
            <a:r>
              <a:rPr lang="de-DE" dirty="0">
                <a:latin typeface="Lexend Deca"/>
                <a:cs typeface="Lexend Deca"/>
              </a:rPr>
              <a:t>-Messenger …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Lexend Deca"/>
                <a:cs typeface="Lexend Deca"/>
              </a:rPr>
              <a:t>[ggf. Gruppe ergänzen]</a:t>
            </a:r>
          </a:p>
        </p:txBody>
      </p:sp>
      <p:pic>
        <p:nvPicPr>
          <p:cNvPr id="2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>
          <a:xfrm>
            <a:off x="416762" y="1945579"/>
            <a:ext cx="8754132" cy="440643"/>
          </a:xfrm>
        </p:spPr>
        <p:txBody>
          <a:bodyPr/>
          <a:lstStyle/>
          <a:p>
            <a:pPr>
              <a:defRPr/>
            </a:pPr>
            <a:r>
              <a:rPr lang="de-DE" dirty="0"/>
              <a:t>Anwendung</a:t>
            </a:r>
            <a:endParaRPr dirty="0"/>
          </a:p>
        </p:txBody>
      </p:sp>
      <p:pic>
        <p:nvPicPr>
          <p:cNvPr id="12" name="Grafik 11" descr="Dokument">
            <a:extLst>
              <a:ext uri="{FF2B5EF4-FFF2-40B4-BE49-F238E27FC236}">
                <a16:creationId xmlns:a16="http://schemas.microsoft.com/office/drawing/2014/main" id="{19735FCA-4D72-4EC3-AD30-B2AC06242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7527" y="2802349"/>
            <a:ext cx="864000" cy="864000"/>
          </a:xfrm>
          <a:prstGeom prst="rect">
            <a:avLst/>
          </a:prstGeom>
        </p:spPr>
      </p:pic>
      <p:pic>
        <p:nvPicPr>
          <p:cNvPr id="64" name="Grafik 63" descr="Dokument">
            <a:extLst>
              <a:ext uri="{FF2B5EF4-FFF2-40B4-BE49-F238E27FC236}">
                <a16:creationId xmlns:a16="http://schemas.microsoft.com/office/drawing/2014/main" id="{80515EB8-76AE-4034-9CB7-F65A4E55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55865" y="2802349"/>
            <a:ext cx="864000" cy="864000"/>
          </a:xfrm>
          <a:prstGeom prst="rect">
            <a:avLst/>
          </a:prstGeom>
        </p:spPr>
      </p:pic>
      <p:pic>
        <p:nvPicPr>
          <p:cNvPr id="17" name="Grafik 16" descr="Tablet">
            <a:extLst>
              <a:ext uri="{FF2B5EF4-FFF2-40B4-BE49-F238E27FC236}">
                <a16:creationId xmlns:a16="http://schemas.microsoft.com/office/drawing/2014/main" id="{144B85B2-6328-436A-BC0F-A0F6A5334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79527" y="4026086"/>
            <a:ext cx="1080000" cy="1080000"/>
          </a:xfrm>
          <a:prstGeom prst="rect">
            <a:avLst/>
          </a:prstGeom>
        </p:spPr>
      </p:pic>
      <p:pic>
        <p:nvPicPr>
          <p:cNvPr id="65" name="Grafik 64" descr="Tablet">
            <a:extLst>
              <a:ext uri="{FF2B5EF4-FFF2-40B4-BE49-F238E27FC236}">
                <a16:creationId xmlns:a16="http://schemas.microsoft.com/office/drawing/2014/main" id="{65F89A39-C4D2-49EF-B0B8-9FA5076D6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 rot="5400000">
            <a:off x="3129865" y="4026086"/>
            <a:ext cx="1080000" cy="1080000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E4EF622-663E-48BF-9103-235F18A1A447}"/>
              </a:ext>
            </a:extLst>
          </p:cNvPr>
          <p:cNvSpPr/>
          <p:nvPr/>
        </p:nvSpPr>
        <p:spPr>
          <a:xfrm>
            <a:off x="3366855" y="3140109"/>
            <a:ext cx="479716" cy="3190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1" dirty="0"/>
              <a:t>PDF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49F16E0-174C-4A11-ADBC-9EC481234E60}"/>
              </a:ext>
            </a:extLst>
          </p:cNvPr>
          <p:cNvCxnSpPr>
            <a:cxnSpLocks/>
          </p:cNvCxnSpPr>
          <p:nvPr/>
        </p:nvCxnSpPr>
        <p:spPr bwMode="auto">
          <a:xfrm>
            <a:off x="2235696" y="329962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CA9061DE-4ACD-4BED-B1F3-CB6D5744E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279" y="4338714"/>
            <a:ext cx="402495" cy="399661"/>
          </a:xfrm>
          <a:prstGeom prst="rect">
            <a:avLst/>
          </a:prstGeom>
        </p:spPr>
      </p:pic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00E298A1-4703-4888-B3A4-9B5EDAFBACD4}"/>
              </a:ext>
            </a:extLst>
          </p:cNvPr>
          <p:cNvCxnSpPr>
            <a:cxnSpLocks/>
          </p:cNvCxnSpPr>
          <p:nvPr/>
        </p:nvCxnSpPr>
        <p:spPr bwMode="auto">
          <a:xfrm>
            <a:off x="2193865" y="456608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7" name="Grafik 66">
            <a:extLst>
              <a:ext uri="{FF2B5EF4-FFF2-40B4-BE49-F238E27FC236}">
                <a16:creationId xmlns:a16="http://schemas.microsoft.com/office/drawing/2014/main" id="{6861C969-2EDA-461F-838C-F32066927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478830" y="4008604"/>
            <a:ext cx="394716" cy="512459"/>
          </a:xfrm>
          <a:prstGeom prst="rect">
            <a:avLst/>
          </a:prstGeom>
        </p:spPr>
      </p:pic>
      <p:pic>
        <p:nvPicPr>
          <p:cNvPr id="20" name="Picture 2" descr="ByCS-Messenger – Apps bei Google Play">
            <a:extLst>
              <a:ext uri="{FF2B5EF4-FFF2-40B4-BE49-F238E27FC236}">
                <a16:creationId xmlns:a16="http://schemas.microsoft.com/office/drawing/2014/main" id="{248EBFE7-DC4C-4F90-A108-9BE9E8B67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9240" r="5434" b="9238"/>
          <a:stretch/>
        </p:blipFill>
        <p:spPr bwMode="auto">
          <a:xfrm>
            <a:off x="2127774" y="4608242"/>
            <a:ext cx="566921" cy="545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yCS-Drive – Apps bei Google Play">
            <a:extLst>
              <a:ext uri="{FF2B5EF4-FFF2-40B4-BE49-F238E27FC236}">
                <a16:creationId xmlns:a16="http://schemas.microsoft.com/office/drawing/2014/main" id="{4B4C418E-0E1D-4EC8-8717-D1DBFD24F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 r="-3263"/>
          <a:stretch/>
        </p:blipFill>
        <p:spPr bwMode="auto">
          <a:xfrm>
            <a:off x="2694695" y="4674700"/>
            <a:ext cx="672160" cy="5510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9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3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 2.2 </a:t>
            </a:r>
            <a:r>
              <a:rPr lang="de-DE" dirty="0"/>
              <a:t>Mit Dateien umgehen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2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Hefte einsammeln 2.0</a:t>
            </a:r>
            <a:endParaRPr dirty="0"/>
          </a:p>
        </p:txBody>
      </p:sp>
      <p:sp>
        <p:nvSpPr>
          <p:cNvPr id="6" name="Textplatzhalter 11"/>
          <p:cNvSpPr>
            <a:spLocks noGrp="1"/>
          </p:cNvSpPr>
          <p:nvPr>
            <p:ph type="body" sz="quarter" idx="11"/>
          </p:nvPr>
        </p:nvSpPr>
        <p:spPr bwMode="auto">
          <a:xfrm>
            <a:off x="6308331" y="5618495"/>
            <a:ext cx="909575" cy="589643"/>
          </a:xfrm>
        </p:spPr>
        <p:txBody>
          <a:bodyPr/>
          <a:lstStyle/>
          <a:p>
            <a:pPr>
              <a:defRPr/>
            </a:pPr>
            <a:r>
              <a:rPr lang="de-DE"/>
              <a:t>3</a:t>
            </a:r>
            <a:r>
              <a:rPr lang="de-DE" dirty="0"/>
              <a:t>5</a:t>
            </a:r>
            <a:endParaRPr dirty="0"/>
          </a:p>
        </p:txBody>
      </p:sp>
      <p:sp>
        <p:nvSpPr>
          <p:cNvPr id="33" name="Abgerundetes Rechteck 32"/>
          <p:cNvSpPr/>
          <p:nvPr/>
        </p:nvSpPr>
        <p:spPr bwMode="auto">
          <a:xfrm>
            <a:off x="5061899" y="2651654"/>
            <a:ext cx="6474220" cy="2579845"/>
          </a:xfrm>
          <a:prstGeom prst="roundRect">
            <a:avLst>
              <a:gd name="adj" fmla="val 37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latin typeface="Lexend Deca"/>
              <a:cs typeface="Lexend Deca"/>
            </a:endParaRPr>
          </a:p>
        </p:txBody>
      </p:sp>
      <p:sp>
        <p:nvSpPr>
          <p:cNvPr id="34" name="Textfeld 33"/>
          <p:cNvSpPr txBox="1"/>
          <p:nvPr/>
        </p:nvSpPr>
        <p:spPr bwMode="auto">
          <a:xfrm>
            <a:off x="6904237" y="2769553"/>
            <a:ext cx="1337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de-DE" sz="2400" b="1" dirty="0">
                <a:solidFill>
                  <a:schemeClr val="accent1"/>
                </a:solidFill>
                <a:latin typeface="Atkinson Hyperlegible"/>
              </a:rPr>
              <a:t>Aufgabe:</a:t>
            </a:r>
            <a:endParaRPr dirty="0"/>
          </a:p>
        </p:txBody>
      </p:sp>
      <p:sp>
        <p:nvSpPr>
          <p:cNvPr id="35" name="Textfeld 34"/>
          <p:cNvSpPr txBox="1"/>
          <p:nvPr/>
        </p:nvSpPr>
        <p:spPr bwMode="auto">
          <a:xfrm>
            <a:off x="5382342" y="3263900"/>
            <a:ext cx="5954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Erstelle eine Text-Datei zu einem fachlichen Thema. </a:t>
            </a:r>
          </a:p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Wandle diese Text-Datei in ein PDF um. </a:t>
            </a:r>
          </a:p>
          <a:p>
            <a:pPr marL="342900" indent="-342900">
              <a:buAutoNum type="arabicPeriod"/>
              <a:defRPr/>
            </a:pPr>
            <a:r>
              <a:rPr lang="de-DE" dirty="0">
                <a:latin typeface="Lexend Deca"/>
                <a:cs typeface="Lexend Deca"/>
              </a:rPr>
              <a:t>Gib diese Datei bei deiner Lehrkraft ab, und zwar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>
                <a:latin typeface="Lexend Deca"/>
                <a:cs typeface="Lexend Deca"/>
              </a:rPr>
              <a:t>drahtlos</a:t>
            </a:r>
            <a:endParaRPr lang="de-DE" dirty="0">
              <a:latin typeface="Lexend Deca"/>
              <a:cs typeface="Lexend Deca"/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 dirty="0">
                <a:latin typeface="Lexend Deca"/>
                <a:cs typeface="Lexend Deca"/>
              </a:rPr>
              <a:t>über </a:t>
            </a:r>
            <a:r>
              <a:rPr lang="de-DE" dirty="0" err="1">
                <a:latin typeface="Lexend Deca"/>
                <a:cs typeface="Lexend Deca"/>
              </a:rPr>
              <a:t>ByCS</a:t>
            </a:r>
            <a:r>
              <a:rPr lang="de-DE" dirty="0">
                <a:latin typeface="Lexend Deca"/>
                <a:cs typeface="Lexend Deca"/>
              </a:rPr>
              <a:t> Drive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de-DE" dirty="0">
                <a:latin typeface="Lexend Deca"/>
                <a:cs typeface="Lexend Deca"/>
              </a:rPr>
              <a:t>über den </a:t>
            </a:r>
            <a:r>
              <a:rPr lang="de-DE" dirty="0" err="1">
                <a:latin typeface="Lexend Deca"/>
                <a:cs typeface="Lexend Deca"/>
              </a:rPr>
              <a:t>ByCS</a:t>
            </a:r>
            <a:r>
              <a:rPr lang="de-DE" dirty="0">
                <a:latin typeface="Lexend Deca"/>
                <a:cs typeface="Lexend Deca"/>
              </a:rPr>
              <a:t> Messenger</a:t>
            </a:r>
          </a:p>
        </p:txBody>
      </p:sp>
      <p:pic>
        <p:nvPicPr>
          <p:cNvPr id="2" name="Grafik 1" descr="Ein Bild, das Animierter Cartoon, Clipart, Cartoon, Zeichnung enthält.&#10;&#10;KI-generierte Inhalte können fehlerhaft sei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78218" y="201559"/>
            <a:ext cx="2699743" cy="2263189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33"/>
          </p:nvPr>
        </p:nvSpPr>
        <p:spPr bwMode="auto">
          <a:xfrm>
            <a:off x="416762" y="1945579"/>
            <a:ext cx="8754132" cy="440643"/>
          </a:xfrm>
        </p:spPr>
        <p:txBody>
          <a:bodyPr/>
          <a:lstStyle/>
          <a:p>
            <a:pPr>
              <a:defRPr/>
            </a:pPr>
            <a:r>
              <a:rPr lang="de-DE" dirty="0"/>
              <a:t>Anwendung</a:t>
            </a:r>
            <a:endParaRPr dirty="0"/>
          </a:p>
        </p:txBody>
      </p:sp>
      <p:pic>
        <p:nvPicPr>
          <p:cNvPr id="12" name="Grafik 11" descr="Dokument">
            <a:extLst>
              <a:ext uri="{FF2B5EF4-FFF2-40B4-BE49-F238E27FC236}">
                <a16:creationId xmlns:a16="http://schemas.microsoft.com/office/drawing/2014/main" id="{19735FCA-4D72-4EC3-AD30-B2AC06242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7527" y="2802349"/>
            <a:ext cx="864000" cy="864000"/>
          </a:xfrm>
          <a:prstGeom prst="rect">
            <a:avLst/>
          </a:prstGeom>
        </p:spPr>
      </p:pic>
      <p:pic>
        <p:nvPicPr>
          <p:cNvPr id="64" name="Grafik 63" descr="Dokument">
            <a:extLst>
              <a:ext uri="{FF2B5EF4-FFF2-40B4-BE49-F238E27FC236}">
                <a16:creationId xmlns:a16="http://schemas.microsoft.com/office/drawing/2014/main" id="{80515EB8-76AE-4034-9CB7-F65A4E55C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3255865" y="2802349"/>
            <a:ext cx="864000" cy="864000"/>
          </a:xfrm>
          <a:prstGeom prst="rect">
            <a:avLst/>
          </a:prstGeom>
        </p:spPr>
      </p:pic>
      <p:pic>
        <p:nvPicPr>
          <p:cNvPr id="17" name="Grafik 16" descr="Tablet">
            <a:extLst>
              <a:ext uri="{FF2B5EF4-FFF2-40B4-BE49-F238E27FC236}">
                <a16:creationId xmlns:a16="http://schemas.microsoft.com/office/drawing/2014/main" id="{144B85B2-6328-436A-BC0F-A0F6A5334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79527" y="4026086"/>
            <a:ext cx="1080000" cy="1080000"/>
          </a:xfrm>
          <a:prstGeom prst="rect">
            <a:avLst/>
          </a:prstGeom>
        </p:spPr>
      </p:pic>
      <p:pic>
        <p:nvPicPr>
          <p:cNvPr id="65" name="Grafik 64" descr="Tablet">
            <a:extLst>
              <a:ext uri="{FF2B5EF4-FFF2-40B4-BE49-F238E27FC236}">
                <a16:creationId xmlns:a16="http://schemas.microsoft.com/office/drawing/2014/main" id="{65F89A39-C4D2-49EF-B0B8-9FA5076D6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 rot="5400000">
            <a:off x="3129865" y="4026086"/>
            <a:ext cx="1080000" cy="1080000"/>
          </a:xfrm>
          <a:prstGeom prst="rect">
            <a:avLst/>
          </a:prstGeom>
        </p:spPr>
      </p:pic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E4EF622-663E-48BF-9103-235F18A1A447}"/>
              </a:ext>
            </a:extLst>
          </p:cNvPr>
          <p:cNvSpPr/>
          <p:nvPr/>
        </p:nvSpPr>
        <p:spPr>
          <a:xfrm>
            <a:off x="3366855" y="3140110"/>
            <a:ext cx="570964" cy="31101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1400" b="1" dirty="0"/>
              <a:t>PDF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49F16E0-174C-4A11-ADBC-9EC481234E60}"/>
              </a:ext>
            </a:extLst>
          </p:cNvPr>
          <p:cNvCxnSpPr>
            <a:cxnSpLocks/>
          </p:cNvCxnSpPr>
          <p:nvPr/>
        </p:nvCxnSpPr>
        <p:spPr bwMode="auto">
          <a:xfrm>
            <a:off x="2235696" y="329962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Grafik 23">
            <a:extLst>
              <a:ext uri="{FF2B5EF4-FFF2-40B4-BE49-F238E27FC236}">
                <a16:creationId xmlns:a16="http://schemas.microsoft.com/office/drawing/2014/main" id="{CA9061DE-4ACD-4BED-B1F3-CB6D5744E1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8279" y="4338714"/>
            <a:ext cx="402495" cy="399661"/>
          </a:xfrm>
          <a:prstGeom prst="rect">
            <a:avLst/>
          </a:prstGeom>
        </p:spPr>
      </p:pic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00E298A1-4703-4888-B3A4-9B5EDAFBACD4}"/>
              </a:ext>
            </a:extLst>
          </p:cNvPr>
          <p:cNvCxnSpPr>
            <a:cxnSpLocks/>
          </p:cNvCxnSpPr>
          <p:nvPr/>
        </p:nvCxnSpPr>
        <p:spPr bwMode="auto">
          <a:xfrm>
            <a:off x="2193865" y="4566086"/>
            <a:ext cx="936000" cy="3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7" name="Grafik 66">
            <a:extLst>
              <a:ext uri="{FF2B5EF4-FFF2-40B4-BE49-F238E27FC236}">
                <a16:creationId xmlns:a16="http://schemas.microsoft.com/office/drawing/2014/main" id="{6861C969-2EDA-461F-838C-F32066927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478830" y="4008604"/>
            <a:ext cx="394716" cy="512459"/>
          </a:xfrm>
          <a:prstGeom prst="rect">
            <a:avLst/>
          </a:prstGeom>
        </p:spPr>
      </p:pic>
      <p:pic>
        <p:nvPicPr>
          <p:cNvPr id="20" name="Picture 2" descr="ByCS-Messenger – Apps bei Google Play">
            <a:extLst>
              <a:ext uri="{FF2B5EF4-FFF2-40B4-BE49-F238E27FC236}">
                <a16:creationId xmlns:a16="http://schemas.microsoft.com/office/drawing/2014/main" id="{248EBFE7-DC4C-4F90-A108-9BE9E8B67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9240" r="5434" b="9238"/>
          <a:stretch/>
        </p:blipFill>
        <p:spPr bwMode="auto">
          <a:xfrm>
            <a:off x="2127774" y="4608242"/>
            <a:ext cx="566921" cy="545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yCS-Drive – Apps bei Google Play">
            <a:extLst>
              <a:ext uri="{FF2B5EF4-FFF2-40B4-BE49-F238E27FC236}">
                <a16:creationId xmlns:a16="http://schemas.microsoft.com/office/drawing/2014/main" id="{4B4C418E-0E1D-4EC8-8717-D1DBFD24F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 r="-3263"/>
          <a:stretch/>
        </p:blipFill>
        <p:spPr bwMode="auto">
          <a:xfrm>
            <a:off x="2694695" y="4674700"/>
            <a:ext cx="672160" cy="5510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11392"/>
      </p:ext>
    </p:extLst>
  </p:cSld>
  <p:clrMapOvr>
    <a:masterClrMapping/>
  </p:clrMapOvr>
</p:sld>
</file>

<file path=ppt/theme/theme1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I-Kompass">
  <a:themeElements>
    <a:clrScheme name="ByCS Farben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8204"/>
      </a:accent1>
      <a:accent2>
        <a:srgbClr val="00AADA"/>
      </a:accent2>
      <a:accent3>
        <a:srgbClr val="D32C67"/>
      </a:accent3>
      <a:accent4>
        <a:srgbClr val="D33F00"/>
      </a:accent4>
      <a:accent5>
        <a:srgbClr val="DEE1E6"/>
      </a:accent5>
      <a:accent6>
        <a:srgbClr val="DEE1E6"/>
      </a:accent6>
      <a:hlink>
        <a:srgbClr val="467886"/>
      </a:hlink>
      <a:folHlink>
        <a:srgbClr val="96607D"/>
      </a:folHlink>
    </a:clrScheme>
    <a:fontScheme name="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</Words>
  <Application>Microsoft Office PowerPoint</Application>
  <DocSecurity>0</DocSecurity>
  <PresentationFormat>Breitbild</PresentationFormat>
  <Paragraphs>83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Aptos</vt:lpstr>
      <vt:lpstr>Arial</vt:lpstr>
      <vt:lpstr>Atkinson Hyperlegible</vt:lpstr>
      <vt:lpstr>Atkinson Hyperlegible Bold</vt:lpstr>
      <vt:lpstr>Lexend Deca</vt:lpstr>
      <vt:lpstr>Segoe Print</vt:lpstr>
      <vt:lpstr>KI-Kompass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Nicole Ober</dc:creator>
  <cp:keywords/>
  <dc:description/>
  <cp:lastModifiedBy>Lüddeke, Laura</cp:lastModifiedBy>
  <cp:revision>75</cp:revision>
  <dcterms:created xsi:type="dcterms:W3CDTF">2025-06-17T13:43:22Z</dcterms:created>
  <dcterms:modified xsi:type="dcterms:W3CDTF">2026-02-19T08:19:06Z</dcterms:modified>
  <cp:category/>
  <dc:identifier/>
  <cp:contentStatus/>
  <dc:language/>
  <cp:version/>
</cp:coreProperties>
</file>