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90" d="100"/>
          <a:sy n="90" d="100"/>
        </p:scale>
        <p:origin x="370" y="67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441C4BE-9B49-013D-F94E-8BEC5695B5BC}" type="slidenum">
              <a:rPr/>
              <a:t>1</a:t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43410C2-EED6-03F4-859A-585157DA2894}" type="slidenum">
              <a:rPr/>
              <a:t>2</a:t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media1.sv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Weblek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Titel Weblektion</a:t>
            </a:r>
            <a:endParaRPr/>
          </a:p>
        </p:txBody>
      </p:sp>
      <p:sp>
        <p:nvSpPr>
          <p:cNvPr id="11" name="Rechteck 10"/>
          <p:cNvSpPr>
            <a:spLocks noAdjustHandles="1" noChangeArrowheads="1" noChangeShapeType="1" noEditPoints="1" noGrp="1" noMove="1" noResize="1" noRot="1"/>
          </p:cNvSpPr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Freeform 16"/>
          <p:cNvSpPr/>
          <p:nvPr userDrawn="1"/>
        </p:nvSpPr>
        <p:spPr bwMode="auto">
          <a:xfrm>
            <a:off x="1182589" y="2108202"/>
            <a:ext cx="2853929" cy="3367666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noFill/>
          <a:ln w="38100" cap="sq">
            <a:solidFill>
              <a:schemeClr val="accent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Textfeld 19"/>
          <p:cNvSpPr txBox="1"/>
          <p:nvPr userDrawn="1"/>
        </p:nvSpPr>
        <p:spPr bwMode="auto">
          <a:xfrm>
            <a:off x="1182589" y="4823423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2000" b="1">
                <a:latin typeface="Atkinson Hyperlegible"/>
              </a:rPr>
              <a:t>Scanne den QR-Code</a:t>
            </a:r>
            <a:endParaRPr/>
          </a:p>
        </p:txBody>
      </p:sp>
      <p:grpSp>
        <p:nvGrpSpPr>
          <p:cNvPr id="36" name="Gruppieren 35"/>
          <p:cNvGrpSpPr/>
          <p:nvPr userDrawn="1"/>
        </p:nvGrpSpPr>
        <p:grpSpPr bwMode="auto">
          <a:xfrm>
            <a:off x="5478050" y="2706930"/>
            <a:ext cx="5355080" cy="734231"/>
            <a:chOff x="5478050" y="2964569"/>
            <a:chExt cx="5355080" cy="734231"/>
          </a:xfrm>
        </p:grpSpPr>
        <p:pic>
          <p:nvPicPr>
            <p:cNvPr id="8" name="Grafik 7"/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/>
          </p:blipFill>
          <p:spPr bwMode="auto">
            <a:xfrm>
              <a:off x="5478050" y="2964569"/>
              <a:ext cx="733292" cy="734231"/>
            </a:xfrm>
            <a:prstGeom prst="rect">
              <a:avLst/>
            </a:prstGeom>
          </p:spPr>
        </p:pic>
        <p:grpSp>
          <p:nvGrpSpPr>
            <p:cNvPr id="35" name="Gruppieren 34"/>
            <p:cNvGrpSpPr/>
            <p:nvPr userDrawn="1"/>
          </p:nvGrpSpPr>
          <p:grpSpPr bwMode="auto">
            <a:xfrm>
              <a:off x="6226390" y="2986605"/>
              <a:ext cx="4606740" cy="690158"/>
              <a:chOff x="6226390" y="3011963"/>
              <a:chExt cx="4606740" cy="690158"/>
            </a:xfrm>
          </p:grpSpPr>
          <p:sp>
            <p:nvSpPr>
              <p:cNvPr id="17" name="Textfeld 16"/>
              <p:cNvSpPr txBox="1"/>
              <p:nvPr userDrawn="1"/>
            </p:nvSpPr>
            <p:spPr bwMode="auto">
              <a:xfrm>
                <a:off x="6226390" y="3011963"/>
                <a:ext cx="44611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latin typeface="Atkinson Hyperlegible"/>
                  </a:rPr>
                  <a:t>Kopfhörer bereithalten!</a:t>
                </a:r>
                <a:endParaRPr/>
              </a:p>
            </p:txBody>
          </p:sp>
          <p:sp>
            <p:nvSpPr>
              <p:cNvPr id="18" name="Textfeld 17"/>
              <p:cNvSpPr txBox="1"/>
              <p:nvPr userDrawn="1"/>
            </p:nvSpPr>
            <p:spPr bwMode="auto">
              <a:xfrm>
                <a:off x="6226391" y="3332789"/>
                <a:ext cx="46067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1800" b="0">
                    <a:latin typeface="Atkinson Hyperlegible"/>
                  </a:rPr>
                  <a:t>Du brauchst sie für Videos und Audios</a:t>
                </a:r>
                <a:endParaRPr/>
              </a:p>
            </p:txBody>
          </p:sp>
        </p:grpSp>
      </p:grpSp>
      <p:sp>
        <p:nvSpPr>
          <p:cNvPr id="24" name="Textfeld 23"/>
          <p:cNvSpPr txBox="1"/>
          <p:nvPr userDrawn="1"/>
        </p:nvSpPr>
        <p:spPr bwMode="auto">
          <a:xfrm>
            <a:off x="5195341" y="2108201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>
                <a:solidFill>
                  <a:schemeClr val="accent1"/>
                </a:solidFill>
                <a:latin typeface="Lexend Deca"/>
                <a:cs typeface="Lexend Deca"/>
              </a:rPr>
              <a:t>Jetzt bist du dran!</a:t>
            </a:r>
            <a:endParaRPr/>
          </a:p>
        </p:txBody>
      </p:sp>
      <p:sp>
        <p:nvSpPr>
          <p:cNvPr id="34" name="Textfeld 33"/>
          <p:cNvSpPr txBox="1"/>
          <p:nvPr userDrawn="1"/>
        </p:nvSpPr>
        <p:spPr bwMode="auto">
          <a:xfrm>
            <a:off x="1182588" y="5106536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800" b="0">
                <a:latin typeface="Atkinson Hyperlegible"/>
              </a:rPr>
              <a:t>und starte die Weblektion</a:t>
            </a:r>
            <a:endParaRPr/>
          </a:p>
        </p:txBody>
      </p:sp>
      <p:sp>
        <p:nvSpPr>
          <p:cNvPr id="38" name="Abgerundetes Rechteck 37"/>
          <p:cNvSpPr/>
          <p:nvPr userDrawn="1"/>
        </p:nvSpPr>
        <p:spPr bwMode="auto">
          <a:xfrm>
            <a:off x="494504" y="5624801"/>
            <a:ext cx="11202992" cy="494128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 userDrawn="1">
            <p:ph type="body" sz="quarter" idx="11" hasCustomPrompt="1"/>
          </p:nvPr>
        </p:nvSpPr>
        <p:spPr bwMode="auto">
          <a:xfrm>
            <a:off x="5945246" y="564453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  <p:sp>
        <p:nvSpPr>
          <p:cNvPr id="6" name="Bildplatzhalter 5"/>
          <p:cNvSpPr>
            <a:spLocks noGrp="1"/>
          </p:cNvSpPr>
          <p:nvPr userDrawn="1">
            <p:ph type="pic" sz="quarter" idx="33"/>
          </p:nvPr>
        </p:nvSpPr>
        <p:spPr bwMode="auto">
          <a:xfrm>
            <a:off x="1439551" y="2296611"/>
            <a:ext cx="2340000" cy="228697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hteck: abgerundete Ecken 6"/>
          <p:cNvSpPr/>
          <p:nvPr userDrawn="1"/>
        </p:nvSpPr>
        <p:spPr bwMode="auto">
          <a:xfrm>
            <a:off x="5184950" y="2657185"/>
            <a:ext cx="5770391" cy="834539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 bwMode="auto">
          <a:xfrm>
            <a:off x="5177361" y="3761987"/>
            <a:ext cx="5770391" cy="1588360"/>
            <a:chOff x="5177361" y="3761987"/>
            <a:chExt cx="5770391" cy="1588360"/>
          </a:xfrm>
        </p:grpSpPr>
        <p:grpSp>
          <p:nvGrpSpPr>
            <p:cNvPr id="12" name="Gruppieren 11"/>
            <p:cNvGrpSpPr/>
            <p:nvPr userDrawn="1"/>
          </p:nvGrpSpPr>
          <p:grpSpPr bwMode="auto">
            <a:xfrm>
              <a:off x="5423369" y="3781081"/>
              <a:ext cx="4548040" cy="1569265"/>
              <a:chOff x="5423369" y="3781081"/>
              <a:chExt cx="4548040" cy="1569265"/>
            </a:xfrm>
          </p:grpSpPr>
          <p:sp>
            <p:nvSpPr>
              <p:cNvPr id="27" name="Textfeld 26"/>
              <p:cNvSpPr txBox="1"/>
              <p:nvPr userDrawn="1"/>
            </p:nvSpPr>
            <p:spPr bwMode="auto">
              <a:xfrm>
                <a:off x="5423369" y="3781081"/>
                <a:ext cx="44668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solidFill>
                      <a:schemeClr val="accent1"/>
                    </a:solidFill>
                    <a:latin typeface="Atkinson Hyperlegible"/>
                  </a:rPr>
                  <a:t>So gehst du vor:</a:t>
                </a:r>
                <a:endParaRPr/>
              </a:p>
            </p:txBody>
          </p:sp>
          <p:sp>
            <p:nvSpPr>
              <p:cNvPr id="29" name="Textfeld 28"/>
              <p:cNvSpPr txBox="1"/>
              <p:nvPr userDrawn="1"/>
            </p:nvSpPr>
            <p:spPr bwMode="auto">
              <a:xfrm>
                <a:off x="5423369" y="4150018"/>
                <a:ext cx="454804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Öffne die Weblektion mit deinem Tablet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Bearbeite alle Aufgaben der Reihe nach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Bei Fragen: Melde dich leise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Arbeite in deinem eigenen Tempo</a:t>
                </a:r>
                <a:endParaRPr/>
              </a:p>
            </p:txBody>
          </p:sp>
        </p:grpSp>
        <p:sp>
          <p:nvSpPr>
            <p:cNvPr id="25" name="Rechteck: abgerundete Ecken 24"/>
            <p:cNvSpPr/>
            <p:nvPr userDrawn="1"/>
          </p:nvSpPr>
          <p:spPr bwMode="auto">
            <a:xfrm>
              <a:off x="5177361" y="3761987"/>
              <a:ext cx="5770391" cy="1588360"/>
            </a:xfrm>
            <a:prstGeom prst="roundRect">
              <a:avLst>
                <a:gd name="adj" fmla="val 8504"/>
              </a:avLst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cxnSp>
        <p:nvCxnSpPr>
          <p:cNvPr id="10" name="Gerader Verbinder 9"/>
          <p:cNvCxnSpPr>
            <a:cxnSpLocks/>
          </p:cNvCxnSpPr>
          <p:nvPr userDrawn="1"/>
        </p:nvCxnSpPr>
        <p:spPr bwMode="auto">
          <a:xfrm>
            <a:off x="1182588" y="4750182"/>
            <a:ext cx="2853929" cy="0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4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3213957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83861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0"/>
            <a:ext cx="2586433" cy="183537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716066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714160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3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3212334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70935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7930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Plain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9" name="Abgerundetes Rechteck 28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0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5937190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Plain 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Plain 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" name="Rechteck 1"/>
          <p:cNvSpPr/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2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5" name="Freeform 34"/>
          <p:cNvSpPr/>
          <p:nvPr userDrawn="1"/>
        </p:nvSpPr>
        <p:spPr bwMode="auto">
          <a:xfrm>
            <a:off x="3267669" y="4113953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5" name="Abgerundetes Rechteck 54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9" name="Freeform 34"/>
          <p:cNvSpPr/>
          <p:nvPr userDrawn="1"/>
        </p:nvSpPr>
        <p:spPr bwMode="auto">
          <a:xfrm>
            <a:off x="7430956" y="4139334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72471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593655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6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2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2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2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310864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310864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72285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3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4" name="Freeform 34"/>
          <p:cNvSpPr/>
          <p:nvPr userDrawn="1"/>
        </p:nvSpPr>
        <p:spPr bwMode="auto">
          <a:xfrm>
            <a:off x="1196825" y="4084836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70213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96825" y="4158008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539157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6" name="Freeform 34"/>
          <p:cNvSpPr/>
          <p:nvPr userDrawn="1"/>
        </p:nvSpPr>
        <p:spPr bwMode="auto">
          <a:xfrm>
            <a:off x="5360112" y="4110217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9559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8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360112" y="4183389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564538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6" name="Freeform 34"/>
          <p:cNvSpPr/>
          <p:nvPr userDrawn="1"/>
        </p:nvSpPr>
        <p:spPr bwMode="auto">
          <a:xfrm>
            <a:off x="9507189" y="4061731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558438"/>
            <a:ext cx="2853928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1" name="Abgerundetes Rechteck 30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24964" y="5607779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3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6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8" name="Abgerundetes Rechteck 7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3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3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3252056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3252056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3252057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90817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86627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5"/>
            <a:ext cx="2853928" cy="1877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302662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4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5" name="Freeform 34"/>
          <p:cNvSpPr/>
          <p:nvPr userDrawn="1"/>
        </p:nvSpPr>
        <p:spPr bwMode="auto">
          <a:xfrm>
            <a:off x="1121860" y="4084836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21860" y="4158008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9" name="Freeform 34"/>
          <p:cNvSpPr/>
          <p:nvPr userDrawn="1"/>
        </p:nvSpPr>
        <p:spPr bwMode="auto">
          <a:xfrm>
            <a:off x="3978585" y="4110217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978585" y="4183389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3" name="Freeform 34"/>
          <p:cNvSpPr/>
          <p:nvPr userDrawn="1"/>
        </p:nvSpPr>
        <p:spPr bwMode="auto">
          <a:xfrm>
            <a:off x="6869742" y="406173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4710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5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869742" y="413490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1801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4" name="Freeform 34"/>
          <p:cNvSpPr/>
          <p:nvPr userDrawn="1"/>
        </p:nvSpPr>
        <p:spPr bwMode="auto">
          <a:xfrm>
            <a:off x="9716147" y="405010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fill="norm" stroke="1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6" name="Textplatzhalter 12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9716147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80" name="Abgerundetes Rechteck 79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81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4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8686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4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fill="norm" stroke="1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fill="norm" stroke="1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7523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EFEFE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 userDrawn="1"/>
        </p:nvSpPr>
        <p:spPr bwMode="auto"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Freeform 14"/>
          <p:cNvSpPr/>
          <p:nvPr userDrawn="1"/>
        </p:nvSpPr>
        <p:spPr bwMode="auto">
          <a:xfrm>
            <a:off x="251791" y="6324447"/>
            <a:ext cx="485426" cy="485426"/>
          </a:xfrm>
          <a:custGeom>
            <a:avLst/>
            <a:gdLst/>
            <a:ahLst/>
            <a:cxnLst/>
            <a:rect l="l" t="t" r="r" b="b"/>
            <a:pathLst>
              <a:path w="485426" h="485426" fill="norm" stroke="1" extrusionOk="0">
                <a:moveTo>
                  <a:pt x="0" y="0"/>
                </a:moveTo>
                <a:lnTo>
                  <a:pt x="485427" y="0"/>
                </a:lnTo>
                <a:lnTo>
                  <a:pt x="485427" y="485427"/>
                </a:lnTo>
                <a:lnTo>
                  <a:pt x="0" y="48542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/>
          </a:blip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Abgerundetes Rechteck 16"/>
          <p:cNvSpPr/>
          <p:nvPr userDrawn="1"/>
        </p:nvSpPr>
        <p:spPr bwMode="auto"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Box 36"/>
          <p:cNvSpPr txBox="1"/>
          <p:nvPr userDrawn="1"/>
        </p:nvSpPr>
        <p:spPr bwMode="auto">
          <a:xfrm>
            <a:off x="873235" y="6449500"/>
            <a:ext cx="2690847" cy="2330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4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Tablet-Kompass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5-8</a:t>
            </a:r>
            <a:endParaRPr lang="en-US" sz="120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  <p:sp>
        <p:nvSpPr>
          <p:cNvPr id="13" name="Abgerundetes Rechteck 12"/>
          <p:cNvSpPr/>
          <p:nvPr userDrawn="1"/>
        </p:nvSpPr>
        <p:spPr bwMode="auto">
          <a:xfrm>
            <a:off x="251790" y="206877"/>
            <a:ext cx="11685600" cy="1984000"/>
          </a:xfrm>
          <a:prstGeom prst="roundRect">
            <a:avLst>
              <a:gd name="adj" fmla="val 8133"/>
            </a:avLst>
          </a:prstGeom>
          <a:gradFill>
            <a:gsLst>
              <a:gs pos="0">
                <a:srgbClr val="008204"/>
              </a:gs>
              <a:gs pos="100000">
                <a:srgbClr val="83B11B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bg1"/>
          </a:solidFill>
          <a:latin typeface="Lexend Deca"/>
          <a:ea typeface="+mj-ea"/>
          <a:cs typeface="Lexend Dec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media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2.1 Foto-, Video- und Audioaufnahmen 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auto">
          <a:xfrm>
            <a:off x="5945246" y="5658181"/>
            <a:ext cx="1088028" cy="568320"/>
          </a:xfrm>
        </p:spPr>
        <p:txBody>
          <a:bodyPr/>
          <a:lstStyle/>
          <a:p>
            <a:pPr>
              <a:defRPr/>
            </a:pPr>
            <a:r>
              <a:rPr lang="de-DE"/>
              <a:t>45</a:t>
            </a:r>
            <a:endParaRPr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742323" y="2572871"/>
            <a:ext cx="1771841" cy="17718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8804339" y="116541"/>
            <a:ext cx="3244228" cy="1824879"/>
          </a:xfrm>
          <a:prstGeom prst="rect">
            <a:avLst/>
          </a:prstGeom>
        </p:spPr>
      </p:pic>
      <p:sp>
        <p:nvSpPr>
          <p:cNvPr id="9" name="Textplatzhalter 12"/>
          <p:cNvSpPr txBox="1"/>
          <p:nvPr/>
        </p:nvSpPr>
        <p:spPr bwMode="auto">
          <a:xfrm>
            <a:off x="5715000" y="6263803"/>
            <a:ext cx="6292877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2.1 </a:t>
            </a:r>
            <a:r>
              <a:rPr lang="de-DE" sz="1200"/>
              <a:t>| Foto-, Video- und Audioaufnahmen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Foto-Rallye</a:t>
            </a:r>
            <a:r>
              <a:rPr/>
              <a:t> durchs Schulhaus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Fotoaufnahme</a:t>
            </a:r>
            <a:endParaRPr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35</a:t>
            </a:r>
            <a:endParaRPr/>
          </a:p>
        </p:txBody>
      </p:sp>
      <p:sp>
        <p:nvSpPr>
          <p:cNvPr id="6" name="Textplatzhalter 12"/>
          <p:cNvSpPr txBox="1"/>
          <p:nvPr/>
        </p:nvSpPr>
        <p:spPr bwMode="auto">
          <a:xfrm>
            <a:off x="5715000" y="6263803"/>
            <a:ext cx="6292877" cy="589641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/>
              <a:t>Kapitel 2.1 </a:t>
            </a:r>
            <a:r>
              <a:rPr lang="de-DE" sz="1200"/>
              <a:t>| Foto-, Video- und Audioaufnahmen</a:t>
            </a:r>
            <a:endParaRPr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804339" y="116541"/>
            <a:ext cx="3244228" cy="1824879"/>
          </a:xfrm>
          <a:prstGeom prst="rect">
            <a:avLst/>
          </a:prstGeom>
        </p:spPr>
      </p:pic>
      <p:sp>
        <p:nvSpPr>
          <p:cNvPr id="2" name="Rechteck: abgerundete Ecken 1"/>
          <p:cNvSpPr/>
          <p:nvPr/>
        </p:nvSpPr>
        <p:spPr bwMode="auto">
          <a:xfrm>
            <a:off x="3547533" y="2556789"/>
            <a:ext cx="8127999" cy="2658534"/>
          </a:xfrm>
          <a:prstGeom prst="roundRect">
            <a:avLst>
              <a:gd name="adj" fmla="val 4884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7"/>
          <p:cNvSpPr txBox="1"/>
          <p:nvPr/>
        </p:nvSpPr>
        <p:spPr bwMode="auto">
          <a:xfrm>
            <a:off x="3776133" y="2709333"/>
            <a:ext cx="767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de-DE">
                <a:latin typeface="Atkinson Hyperlegible"/>
              </a:rPr>
              <a:t>Bildet Gruppen aus jeweils 3-4 Personen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endParaRPr lang="de-DE">
              <a:latin typeface="Atkinson Hyperlegible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de-DE">
                <a:latin typeface="Atkinson Hyperlegible"/>
              </a:rPr>
              <a:t>Arbeitet gemeinsam an einem Gerät und sammelt alle Bilder in einem Album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endParaRPr lang="de-DE">
              <a:latin typeface="Atkinson Hyperlegible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de-DE">
                <a:latin typeface="Atkinson Hyperlegible"/>
              </a:rPr>
              <a:t>Erledigt alle Foto-Aufgaben auf dem Arbeitsauftrag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endParaRPr lang="de-DE">
              <a:latin typeface="Atkinson Hyperlegible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de-DE">
                <a:latin typeface="Atkinson Hyperlegible"/>
              </a:rPr>
              <a:t>Wechselt euch beim Anfertigen der Bilder ab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endParaRPr lang="de-DE"/>
          </a:p>
          <a:p>
            <a:pPr marL="285750" indent="-285750">
              <a:buFont typeface="Arial"/>
              <a:buChar char="•"/>
              <a:defRPr/>
            </a:pPr>
            <a:endParaRPr lang="de-DE"/>
          </a:p>
        </p:txBody>
      </p:sp>
      <p:pic>
        <p:nvPicPr>
          <p:cNvPr id="10" name="Grafik 9" descr="Kamera mit einfarbiger Füllu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1075267" y="2786586"/>
            <a:ext cx="1794934" cy="17949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onlyoffice/8.2.3.6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Nicole Ober</dc:creator>
  <cp:keywords/>
  <dc:description/>
  <dc:identifier/>
  <dc:language/>
  <cp:lastModifiedBy>Sonnja Genia Riedl</cp:lastModifiedBy>
  <cp:revision>114</cp:revision>
  <dcterms:created xsi:type="dcterms:W3CDTF">2025-06-17T13:43:22Z</dcterms:created>
  <dcterms:modified xsi:type="dcterms:W3CDTF">2025-09-11T20:44:46Z</dcterms:modified>
  <cp:category/>
  <cp:contentStatus/>
  <cp:version/>
</cp:coreProperties>
</file>