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Lst>
  <p:sldSz cx="7556500" cy="10693400"/>
  <p:notesSz cx="6858000" cy="9144000"/>
  <p:embeddedFontLst>
    <p:embeddedFont>
      <p:font typeface="IreneFlorentina" panose="02000503000000000000" pitchFamily="2" charset="0"/>
      <p:regular r:id="rId5"/>
    </p:embeddedFont>
    <p:embeddedFont>
      <p:font typeface="Lexend Deca" pitchFamily="2" charset="77"/>
      <p:regular r:id="rId6"/>
      <p:bold r:id="rId7"/>
    </p:embeddedFont>
    <p:embeddedFont>
      <p:font typeface="Poppins" pitchFamily="2" charset="77"/>
      <p:regular r:id="rId8"/>
      <p:bold r:id="rId9"/>
      <p:italic r:id="rId10"/>
      <p:boldItalic r:id="rId11"/>
    </p:embeddedFont>
    <p:embeddedFont>
      <p:font typeface="Poppins Bold" pitchFamily="2" charset="77"/>
      <p:regular r:id="rId12"/>
      <p:bold r:id="rId13"/>
    </p:embeddedFont>
    <p:embeddedFont>
      <p:font typeface="Poppins Italics" pitchFamily="2" charset="77"/>
      <p:regular r:id="rId14"/>
      <p: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589" autoAdjust="0"/>
  </p:normalViewPr>
  <p:slideViewPr>
    <p:cSldViewPr>
      <p:cViewPr varScale="1">
        <p:scale>
          <a:sx n="77" d="100"/>
          <a:sy n="77" d="100"/>
        </p:scale>
        <p:origin x="3568"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10" Type="http://schemas.openxmlformats.org/officeDocument/2006/relationships/font" Target="fonts/font6.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5.fntdata"/><Relationship Id="rId14" Type="http://schemas.openxmlformats.org/officeDocument/2006/relationships/font" Target="fonts/font10.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1/28/26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1/28/26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1/28/26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11.png"/><Relationship Id="rId18" Type="http://schemas.openxmlformats.org/officeDocument/2006/relationships/image" Target="../media/image29.png"/><Relationship Id="rId3" Type="http://schemas.openxmlformats.org/officeDocument/2006/relationships/image" Target="../media/image18.svg"/><Relationship Id="rId21" Type="http://schemas.openxmlformats.org/officeDocument/2006/relationships/image" Target="../media/image32.png"/><Relationship Id="rId7" Type="http://schemas.openxmlformats.org/officeDocument/2006/relationships/image" Target="../media/image19.png"/><Relationship Id="rId12" Type="http://schemas.openxmlformats.org/officeDocument/2006/relationships/image" Target="../media/image24.jpeg"/><Relationship Id="rId17" Type="http://schemas.openxmlformats.org/officeDocument/2006/relationships/image" Target="../media/image28.svg"/><Relationship Id="rId2" Type="http://schemas.openxmlformats.org/officeDocument/2006/relationships/image" Target="../media/image17.png"/><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3.jpeg"/><Relationship Id="rId5" Type="http://schemas.openxmlformats.org/officeDocument/2006/relationships/image" Target="../media/image3.svg"/><Relationship Id="rId15" Type="http://schemas.openxmlformats.org/officeDocument/2006/relationships/image" Target="../media/image26.svg"/><Relationship Id="rId10" Type="http://schemas.openxmlformats.org/officeDocument/2006/relationships/image" Target="../media/image22.svg"/><Relationship Id="rId19" Type="http://schemas.openxmlformats.org/officeDocument/2006/relationships/image" Target="../media/image30.svg"/><Relationship Id="rId4" Type="http://schemas.openxmlformats.org/officeDocument/2006/relationships/image" Target="../media/image2.png"/><Relationship Id="rId9" Type="http://schemas.openxmlformats.org/officeDocument/2006/relationships/image" Target="../media/image21.png"/><Relationship Id="rId14" Type="http://schemas.openxmlformats.org/officeDocument/2006/relationships/image" Target="../media/image25.png"/><Relationship Id="rId22" Type="http://schemas.openxmlformats.org/officeDocument/2006/relationships/image" Target="../media/image33.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3.jpeg"/><Relationship Id="rId3" Type="http://schemas.openxmlformats.org/officeDocument/2006/relationships/image" Target="../media/image34.png"/><Relationship Id="rId7" Type="http://schemas.openxmlformats.org/officeDocument/2006/relationships/image" Target="../media/image30.svg"/><Relationship Id="rId12" Type="http://schemas.openxmlformats.org/officeDocument/2006/relationships/image" Target="../media/image18.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17.png"/><Relationship Id="rId5" Type="http://schemas.openxmlformats.org/officeDocument/2006/relationships/image" Target="../media/image28.svg"/><Relationship Id="rId10" Type="http://schemas.openxmlformats.org/officeDocument/2006/relationships/image" Target="../media/image11.png"/><Relationship Id="rId4" Type="http://schemas.openxmlformats.org/officeDocument/2006/relationships/image" Target="../media/image27.png"/><Relationship Id="rId9"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4426" y="252242"/>
            <a:ext cx="6925656" cy="10331758"/>
            <a:chOff x="0" y="0"/>
            <a:chExt cx="9234207" cy="13775678"/>
          </a:xfrm>
        </p:grpSpPr>
        <p:grpSp>
          <p:nvGrpSpPr>
            <p:cNvPr id="3" name="Group 3"/>
            <p:cNvGrpSpPr/>
            <p:nvPr/>
          </p:nvGrpSpPr>
          <p:grpSpPr>
            <a:xfrm>
              <a:off x="97643" y="179549"/>
              <a:ext cx="9044016" cy="12963068"/>
              <a:chOff x="0" y="0"/>
              <a:chExt cx="2430878" cy="3484253"/>
            </a:xfrm>
          </p:grpSpPr>
          <p:sp>
            <p:nvSpPr>
              <p:cNvPr id="4" name="Freeform 4"/>
              <p:cNvSpPr/>
              <p:nvPr/>
            </p:nvSpPr>
            <p:spPr>
              <a:xfrm>
                <a:off x="0" y="0"/>
                <a:ext cx="2430878" cy="3484253"/>
              </a:xfrm>
              <a:custGeom>
                <a:avLst/>
                <a:gdLst/>
                <a:ahLst/>
                <a:cxnLst/>
                <a:rect l="l" t="t" r="r" b="b"/>
                <a:pathLst>
                  <a:path w="2430878" h="3484253">
                    <a:moveTo>
                      <a:pt x="22827" y="0"/>
                    </a:moveTo>
                    <a:lnTo>
                      <a:pt x="2408051" y="0"/>
                    </a:lnTo>
                    <a:cubicBezTo>
                      <a:pt x="2414105" y="0"/>
                      <a:pt x="2419911" y="2405"/>
                      <a:pt x="2424192" y="6686"/>
                    </a:cubicBezTo>
                    <a:cubicBezTo>
                      <a:pt x="2428473" y="10967"/>
                      <a:pt x="2430878" y="16773"/>
                      <a:pt x="2430878" y="22827"/>
                    </a:cubicBezTo>
                    <a:lnTo>
                      <a:pt x="2430878" y="3461426"/>
                    </a:lnTo>
                    <a:cubicBezTo>
                      <a:pt x="2430878" y="3467480"/>
                      <a:pt x="2428473" y="3473286"/>
                      <a:pt x="2424192" y="3477567"/>
                    </a:cubicBezTo>
                    <a:cubicBezTo>
                      <a:pt x="2419911" y="3481848"/>
                      <a:pt x="2414105" y="3484253"/>
                      <a:pt x="2408051" y="3484253"/>
                    </a:cubicBezTo>
                    <a:lnTo>
                      <a:pt x="22827" y="3484253"/>
                    </a:lnTo>
                    <a:cubicBezTo>
                      <a:pt x="16773" y="3484253"/>
                      <a:pt x="10967" y="3481848"/>
                      <a:pt x="6686" y="3477567"/>
                    </a:cubicBezTo>
                    <a:cubicBezTo>
                      <a:pt x="2405" y="3473286"/>
                      <a:pt x="0" y="3467480"/>
                      <a:pt x="0" y="3461426"/>
                    </a:cubicBezTo>
                    <a:lnTo>
                      <a:pt x="0" y="22827"/>
                    </a:lnTo>
                    <a:cubicBezTo>
                      <a:pt x="0" y="16773"/>
                      <a:pt x="2405" y="10967"/>
                      <a:pt x="6686" y="6686"/>
                    </a:cubicBezTo>
                    <a:cubicBezTo>
                      <a:pt x="10967" y="2405"/>
                      <a:pt x="16773" y="0"/>
                      <a:pt x="22827" y="0"/>
                    </a:cubicBezTo>
                    <a:close/>
                  </a:path>
                </a:pathLst>
              </a:custGeom>
              <a:solidFill>
                <a:srgbClr val="FFFFFF"/>
              </a:solidFill>
              <a:ln w="9525" cap="sq">
                <a:solidFill>
                  <a:srgbClr val="000000"/>
                </a:solidFill>
                <a:prstDash val="solid"/>
                <a:miter/>
              </a:ln>
            </p:spPr>
            <p:txBody>
              <a:bodyPr/>
              <a:lstStyle/>
              <a:p>
                <a:endParaRPr lang="de-DE"/>
              </a:p>
            </p:txBody>
          </p:sp>
          <p:sp>
            <p:nvSpPr>
              <p:cNvPr id="5" name="TextBox 5"/>
              <p:cNvSpPr txBox="1"/>
              <p:nvPr/>
            </p:nvSpPr>
            <p:spPr>
              <a:xfrm>
                <a:off x="0" y="-28575"/>
                <a:ext cx="2430878" cy="3512828"/>
              </a:xfrm>
              <a:prstGeom prst="rect">
                <a:avLst/>
              </a:prstGeom>
            </p:spPr>
            <p:txBody>
              <a:bodyPr lIns="50800" tIns="50800" rIns="50800" bIns="50800" rtlCol="0" anchor="ctr"/>
              <a:lstStyle/>
              <a:p>
                <a:pPr algn="ctr">
                  <a:lnSpc>
                    <a:spcPts val="1679"/>
                  </a:lnSpc>
                </a:pPr>
                <a:r>
                  <a:rPr lang="en-US" sz="1200">
                    <a:solidFill>
                      <a:srgbClr val="FFFFFF"/>
                    </a:solidFill>
                    <a:latin typeface="IreneFlorentina"/>
                    <a:ea typeface="IreneFlorentina"/>
                    <a:cs typeface="IreneFlorentina"/>
                    <a:sym typeface="IreneFlorentina"/>
                  </a:rPr>
                  <a:t>Das Login ist so etwas wie ein Eingang für den  der </a:t>
                </a:r>
              </a:p>
              <a:p>
                <a:pPr algn="ctr">
                  <a:lnSpc>
                    <a:spcPts val="1679"/>
                  </a:lnSpc>
                </a:pPr>
                <a:endParaRPr lang="en-US" sz="1200">
                  <a:solidFill>
                    <a:srgbClr val="FFFFFF"/>
                  </a:solidFill>
                  <a:latin typeface="IreneFlorentina"/>
                  <a:ea typeface="IreneFlorentina"/>
                  <a:cs typeface="IreneFlorentina"/>
                  <a:sym typeface="IreneFlorentina"/>
                </a:endParaRPr>
              </a:p>
            </p:txBody>
          </p:sp>
        </p:grpSp>
        <p:grpSp>
          <p:nvGrpSpPr>
            <p:cNvPr id="6" name="Group 6"/>
            <p:cNvGrpSpPr/>
            <p:nvPr/>
          </p:nvGrpSpPr>
          <p:grpSpPr>
            <a:xfrm>
              <a:off x="105901" y="179549"/>
              <a:ext cx="9027500" cy="2352234"/>
              <a:chOff x="0" y="0"/>
              <a:chExt cx="2426439" cy="632241"/>
            </a:xfrm>
          </p:grpSpPr>
          <p:sp>
            <p:nvSpPr>
              <p:cNvPr id="7" name="Freeform 7"/>
              <p:cNvSpPr/>
              <p:nvPr/>
            </p:nvSpPr>
            <p:spPr>
              <a:xfrm>
                <a:off x="0" y="0"/>
                <a:ext cx="2426439" cy="632241"/>
              </a:xfrm>
              <a:custGeom>
                <a:avLst/>
                <a:gdLst/>
                <a:ahLst/>
                <a:cxnLst/>
                <a:rect l="l" t="t" r="r" b="b"/>
                <a:pathLst>
                  <a:path w="2426439" h="632241">
                    <a:moveTo>
                      <a:pt x="22869" y="0"/>
                    </a:moveTo>
                    <a:lnTo>
                      <a:pt x="2403570" y="0"/>
                    </a:lnTo>
                    <a:cubicBezTo>
                      <a:pt x="2409635" y="0"/>
                      <a:pt x="2415452" y="2409"/>
                      <a:pt x="2419741" y="6698"/>
                    </a:cubicBezTo>
                    <a:cubicBezTo>
                      <a:pt x="2424030" y="10987"/>
                      <a:pt x="2426439" y="16804"/>
                      <a:pt x="2426439" y="22869"/>
                    </a:cubicBezTo>
                    <a:lnTo>
                      <a:pt x="2426439" y="609371"/>
                    </a:lnTo>
                    <a:cubicBezTo>
                      <a:pt x="2426439" y="615437"/>
                      <a:pt x="2424030" y="621254"/>
                      <a:pt x="2419741" y="625542"/>
                    </a:cubicBezTo>
                    <a:cubicBezTo>
                      <a:pt x="2415452" y="629831"/>
                      <a:pt x="2409635" y="632241"/>
                      <a:pt x="2403570" y="632241"/>
                    </a:cubicBezTo>
                    <a:lnTo>
                      <a:pt x="22869" y="632241"/>
                    </a:lnTo>
                    <a:cubicBezTo>
                      <a:pt x="16804" y="632241"/>
                      <a:pt x="10987" y="629831"/>
                      <a:pt x="6698" y="625542"/>
                    </a:cubicBezTo>
                    <a:cubicBezTo>
                      <a:pt x="2409" y="621254"/>
                      <a:pt x="0" y="615437"/>
                      <a:pt x="0" y="609371"/>
                    </a:cubicBezTo>
                    <a:lnTo>
                      <a:pt x="0" y="22869"/>
                    </a:lnTo>
                    <a:cubicBezTo>
                      <a:pt x="0" y="16804"/>
                      <a:pt x="2409" y="10987"/>
                      <a:pt x="6698" y="6698"/>
                    </a:cubicBezTo>
                    <a:cubicBezTo>
                      <a:pt x="10987" y="2409"/>
                      <a:pt x="16804" y="0"/>
                      <a:pt x="22869"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8" name="TextBox 8"/>
              <p:cNvSpPr txBox="1"/>
              <p:nvPr/>
            </p:nvSpPr>
            <p:spPr>
              <a:xfrm>
                <a:off x="0" y="-28575"/>
                <a:ext cx="2426439" cy="660816"/>
              </a:xfrm>
              <a:prstGeom prst="rect">
                <a:avLst/>
              </a:prstGeom>
            </p:spPr>
            <p:txBody>
              <a:bodyPr lIns="50800" tIns="50800" rIns="50800" bIns="50800" rtlCol="0" anchor="ctr"/>
              <a:lstStyle/>
              <a:p>
                <a:pPr algn="ctr">
                  <a:lnSpc>
                    <a:spcPts val="1680"/>
                  </a:lnSpc>
                </a:pPr>
                <a:endParaRPr/>
              </a:p>
            </p:txBody>
          </p:sp>
        </p:grpSp>
        <p:grpSp>
          <p:nvGrpSpPr>
            <p:cNvPr id="9" name="Group 9"/>
            <p:cNvGrpSpPr/>
            <p:nvPr/>
          </p:nvGrpSpPr>
          <p:grpSpPr>
            <a:xfrm>
              <a:off x="111480" y="2237848"/>
              <a:ext cx="9013962" cy="579388"/>
              <a:chOff x="0" y="0"/>
              <a:chExt cx="2431620" cy="156297"/>
            </a:xfrm>
          </p:grpSpPr>
          <p:sp>
            <p:nvSpPr>
              <p:cNvPr id="10" name="Freeform 10"/>
              <p:cNvSpPr/>
              <p:nvPr/>
            </p:nvSpPr>
            <p:spPr>
              <a:xfrm>
                <a:off x="0" y="0"/>
                <a:ext cx="2431620" cy="156297"/>
              </a:xfrm>
              <a:custGeom>
                <a:avLst/>
                <a:gdLst/>
                <a:ahLst/>
                <a:cxnLst/>
                <a:rect l="l" t="t" r="r" b="b"/>
                <a:pathLst>
                  <a:path w="2431620" h="156297">
                    <a:moveTo>
                      <a:pt x="0" y="0"/>
                    </a:moveTo>
                    <a:lnTo>
                      <a:pt x="2431620" y="0"/>
                    </a:lnTo>
                    <a:lnTo>
                      <a:pt x="2431620" y="156297"/>
                    </a:lnTo>
                    <a:lnTo>
                      <a:pt x="0" y="156297"/>
                    </a:lnTo>
                    <a:close/>
                  </a:path>
                </a:pathLst>
              </a:custGeom>
              <a:solidFill>
                <a:srgbClr val="FFFFFF"/>
              </a:solidFill>
            </p:spPr>
            <p:txBody>
              <a:bodyPr/>
              <a:lstStyle/>
              <a:p>
                <a:endParaRPr lang="de-DE"/>
              </a:p>
            </p:txBody>
          </p:sp>
          <p:sp>
            <p:nvSpPr>
              <p:cNvPr id="11" name="TextBox 11"/>
              <p:cNvSpPr txBox="1"/>
              <p:nvPr/>
            </p:nvSpPr>
            <p:spPr>
              <a:xfrm>
                <a:off x="0" y="-28575"/>
                <a:ext cx="2431620" cy="184872"/>
              </a:xfrm>
              <a:prstGeom prst="rect">
                <a:avLst/>
              </a:prstGeom>
            </p:spPr>
            <p:txBody>
              <a:bodyPr lIns="50616" tIns="50616" rIns="50616" bIns="50616" rtlCol="0" anchor="ctr"/>
              <a:lstStyle/>
              <a:p>
                <a:pPr algn="ctr">
                  <a:lnSpc>
                    <a:spcPts val="1680"/>
                  </a:lnSpc>
                </a:pPr>
                <a:endParaRPr/>
              </a:p>
            </p:txBody>
          </p:sp>
        </p:grpSp>
        <p:sp>
          <p:nvSpPr>
            <p:cNvPr id="12" name="TextBox 12"/>
            <p:cNvSpPr txBox="1"/>
            <p:nvPr/>
          </p:nvSpPr>
          <p:spPr>
            <a:xfrm>
              <a:off x="538490" y="343868"/>
              <a:ext cx="6170144" cy="2295567"/>
            </a:xfrm>
            <a:prstGeom prst="rect">
              <a:avLst/>
            </a:prstGeom>
          </p:spPr>
          <p:txBody>
            <a:bodyPr lIns="0" tIns="0" rIns="0" bIns="0" rtlCol="0" anchor="t">
              <a:spAutoFit/>
            </a:bodyPr>
            <a:lstStyle/>
            <a:p>
              <a:pPr algn="l">
                <a:lnSpc>
                  <a:spcPts val="3415"/>
                </a:lnSpc>
              </a:pPr>
              <a:r>
                <a:rPr lang="en-US" sz="2799">
                  <a:solidFill>
                    <a:srgbClr val="FFFFFF"/>
                  </a:solidFill>
                  <a:latin typeface="Lexend Deca Medium"/>
                  <a:ea typeface="Lexend Deca Medium"/>
                  <a:cs typeface="Lexend Deca Medium"/>
                  <a:sym typeface="Lexend Deca"/>
                </a:rPr>
                <a:t>Login mit der </a:t>
              </a:r>
            </a:p>
            <a:p>
              <a:pPr algn="l">
                <a:lnSpc>
                  <a:spcPts val="3415"/>
                </a:lnSpc>
              </a:pPr>
              <a:r>
                <a:rPr lang="en-US" sz="2799">
                  <a:solidFill>
                    <a:srgbClr val="FFFFFF"/>
                  </a:solidFill>
                  <a:latin typeface="Lexend Deca Medium"/>
                  <a:ea typeface="Lexend Deca Medium"/>
                  <a:cs typeface="Lexend Deca Medium"/>
                  <a:sym typeface="Lexend Deca"/>
                </a:rPr>
                <a:t>Bildschirm-</a:t>
              </a:r>
            </a:p>
            <a:p>
              <a:pPr algn="l">
                <a:lnSpc>
                  <a:spcPts val="3415"/>
                </a:lnSpc>
              </a:pPr>
              <a:r>
                <a:rPr lang="en-US" sz="2799">
                  <a:solidFill>
                    <a:srgbClr val="FFFFFF"/>
                  </a:solidFill>
                  <a:latin typeface="Lexend Deca Medium"/>
                  <a:ea typeface="Lexend Deca Medium"/>
                  <a:cs typeface="Lexend Deca Medium"/>
                  <a:sym typeface="Lexend Deca"/>
                </a:rPr>
                <a:t>tastatur</a:t>
              </a:r>
            </a:p>
            <a:p>
              <a:pPr algn="l">
                <a:lnSpc>
                  <a:spcPts val="3415"/>
                </a:lnSpc>
              </a:pPr>
              <a:endParaRPr lang="en-US" sz="2799">
                <a:solidFill>
                  <a:srgbClr val="FFFFFF"/>
                </a:solidFill>
                <a:latin typeface="Lexend Deca Medium"/>
                <a:ea typeface="Lexend Deca Medium"/>
                <a:cs typeface="Lexend Deca Medium"/>
                <a:sym typeface="Lexend Deca"/>
              </a:endParaRPr>
            </a:p>
          </p:txBody>
        </p:sp>
        <p:grpSp>
          <p:nvGrpSpPr>
            <p:cNvPr id="13" name="Group 13"/>
            <p:cNvGrpSpPr/>
            <p:nvPr/>
          </p:nvGrpSpPr>
          <p:grpSpPr>
            <a:xfrm>
              <a:off x="1928213" y="9944257"/>
              <a:ext cx="239295" cy="193417"/>
              <a:chOff x="0" y="0"/>
              <a:chExt cx="64318" cy="51987"/>
            </a:xfrm>
          </p:grpSpPr>
          <p:sp>
            <p:nvSpPr>
              <p:cNvPr id="14" name="Freeform 14"/>
              <p:cNvSpPr/>
              <p:nvPr/>
            </p:nvSpPr>
            <p:spPr>
              <a:xfrm>
                <a:off x="0" y="0"/>
                <a:ext cx="64318" cy="51987"/>
              </a:xfrm>
              <a:custGeom>
                <a:avLst/>
                <a:gdLst/>
                <a:ahLst/>
                <a:cxnLst/>
                <a:rect l="l" t="t" r="r" b="b"/>
                <a:pathLst>
                  <a:path w="64318" h="51987">
                    <a:moveTo>
                      <a:pt x="25994" y="0"/>
                    </a:moveTo>
                    <a:lnTo>
                      <a:pt x="38325" y="0"/>
                    </a:lnTo>
                    <a:cubicBezTo>
                      <a:pt x="52681" y="0"/>
                      <a:pt x="64318" y="11638"/>
                      <a:pt x="64318" y="25994"/>
                    </a:cubicBezTo>
                    <a:lnTo>
                      <a:pt x="64318" y="25994"/>
                    </a:lnTo>
                    <a:cubicBezTo>
                      <a:pt x="64318" y="32888"/>
                      <a:pt x="61580" y="39499"/>
                      <a:pt x="56705" y="44374"/>
                    </a:cubicBezTo>
                    <a:cubicBezTo>
                      <a:pt x="51830" y="49249"/>
                      <a:pt x="45219" y="51987"/>
                      <a:pt x="38325" y="51987"/>
                    </a:cubicBezTo>
                    <a:lnTo>
                      <a:pt x="25994" y="51987"/>
                    </a:lnTo>
                    <a:cubicBezTo>
                      <a:pt x="11638" y="51987"/>
                      <a:pt x="0" y="40350"/>
                      <a:pt x="0" y="25994"/>
                    </a:cubicBezTo>
                    <a:lnTo>
                      <a:pt x="0" y="25994"/>
                    </a:lnTo>
                    <a:cubicBezTo>
                      <a:pt x="0" y="11638"/>
                      <a:pt x="11638" y="0"/>
                      <a:pt x="25994" y="0"/>
                    </a:cubicBezTo>
                    <a:close/>
                  </a:path>
                </a:pathLst>
              </a:custGeom>
              <a:solidFill>
                <a:srgbClr val="FFFFFF"/>
              </a:solidFill>
            </p:spPr>
            <p:txBody>
              <a:bodyPr/>
              <a:lstStyle/>
              <a:p>
                <a:endParaRPr lang="de-DE"/>
              </a:p>
            </p:txBody>
          </p:sp>
          <p:sp>
            <p:nvSpPr>
              <p:cNvPr id="15" name="TextBox 15"/>
              <p:cNvSpPr txBox="1"/>
              <p:nvPr/>
            </p:nvSpPr>
            <p:spPr>
              <a:xfrm>
                <a:off x="0" y="-9525"/>
                <a:ext cx="64318" cy="61512"/>
              </a:xfrm>
              <a:prstGeom prst="rect">
                <a:avLst/>
              </a:prstGeom>
            </p:spPr>
            <p:txBody>
              <a:bodyPr lIns="50800" tIns="50800" rIns="50800" bIns="50800" rtlCol="0" anchor="ctr"/>
              <a:lstStyle/>
              <a:p>
                <a:pPr algn="ctr">
                  <a:lnSpc>
                    <a:spcPts val="1220"/>
                  </a:lnSpc>
                </a:pPr>
                <a:endParaRPr/>
              </a:p>
            </p:txBody>
          </p:sp>
        </p:grpSp>
        <p:sp>
          <p:nvSpPr>
            <p:cNvPr id="16" name="Freeform 16"/>
            <p:cNvSpPr/>
            <p:nvPr/>
          </p:nvSpPr>
          <p:spPr>
            <a:xfrm rot="-10800000">
              <a:off x="8069286" y="12348664"/>
              <a:ext cx="900291" cy="731487"/>
            </a:xfrm>
            <a:custGeom>
              <a:avLst/>
              <a:gdLst/>
              <a:ahLst/>
              <a:cxnLst/>
              <a:rect l="l" t="t" r="r" b="b"/>
              <a:pathLst>
                <a:path w="900291" h="731487">
                  <a:moveTo>
                    <a:pt x="0" y="0"/>
                  </a:moveTo>
                  <a:lnTo>
                    <a:pt x="900292" y="0"/>
                  </a:lnTo>
                  <a:lnTo>
                    <a:pt x="900292" y="731487"/>
                  </a:lnTo>
                  <a:lnTo>
                    <a:pt x="0" y="731487"/>
                  </a:lnTo>
                  <a:lnTo>
                    <a:pt x="0" y="0"/>
                  </a:lnTo>
                  <a:close/>
                </a:path>
              </a:pathLst>
            </a:custGeom>
            <a:blipFill>
              <a:blip r:embed="rId2"/>
              <a:stretch>
                <a:fillRect/>
              </a:stretch>
            </a:blipFill>
          </p:spPr>
          <p:txBody>
            <a:bodyPr/>
            <a:lstStyle/>
            <a:p>
              <a:endParaRPr lang="de-DE"/>
            </a:p>
          </p:txBody>
        </p:sp>
        <p:sp>
          <p:nvSpPr>
            <p:cNvPr id="17" name="TextBox 17"/>
            <p:cNvSpPr txBox="1"/>
            <p:nvPr/>
          </p:nvSpPr>
          <p:spPr>
            <a:xfrm>
              <a:off x="1082908" y="2503208"/>
              <a:ext cx="7666395" cy="333374"/>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Wie meldest du dich an?</a:t>
              </a:r>
            </a:p>
          </p:txBody>
        </p:sp>
        <p:sp>
          <p:nvSpPr>
            <p:cNvPr id="18" name="Freeform 18"/>
            <p:cNvSpPr/>
            <p:nvPr/>
          </p:nvSpPr>
          <p:spPr>
            <a:xfrm>
              <a:off x="461429" y="2480667"/>
              <a:ext cx="463568" cy="463568"/>
            </a:xfrm>
            <a:custGeom>
              <a:avLst/>
              <a:gdLst/>
              <a:ahLst/>
              <a:cxnLst/>
              <a:rect l="l" t="t" r="r" b="b"/>
              <a:pathLst>
                <a:path w="463568" h="463568">
                  <a:moveTo>
                    <a:pt x="0" y="0"/>
                  </a:moveTo>
                  <a:lnTo>
                    <a:pt x="463569" y="0"/>
                  </a:lnTo>
                  <a:lnTo>
                    <a:pt x="463569" y="463569"/>
                  </a:lnTo>
                  <a:lnTo>
                    <a:pt x="0" y="4635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19" name="Freeform 19"/>
            <p:cNvSpPr/>
            <p:nvPr/>
          </p:nvSpPr>
          <p:spPr>
            <a:xfrm>
              <a:off x="430006" y="6566100"/>
              <a:ext cx="368354" cy="421194"/>
            </a:xfrm>
            <a:custGeom>
              <a:avLst/>
              <a:gdLst/>
              <a:ahLst/>
              <a:cxnLst/>
              <a:rect l="l" t="t" r="r" b="b"/>
              <a:pathLst>
                <a:path w="368354" h="421194">
                  <a:moveTo>
                    <a:pt x="0" y="0"/>
                  </a:moveTo>
                  <a:lnTo>
                    <a:pt x="368354" y="0"/>
                  </a:lnTo>
                  <a:lnTo>
                    <a:pt x="368354" y="421194"/>
                  </a:lnTo>
                  <a:lnTo>
                    <a:pt x="0" y="4211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DE"/>
            </a:p>
          </p:txBody>
        </p:sp>
        <p:sp>
          <p:nvSpPr>
            <p:cNvPr id="20" name="TextBox 20"/>
            <p:cNvSpPr txBox="1"/>
            <p:nvPr/>
          </p:nvSpPr>
          <p:spPr>
            <a:xfrm>
              <a:off x="950049" y="6656032"/>
              <a:ext cx="7563750" cy="333374"/>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So geht´s</a:t>
              </a:r>
            </a:p>
          </p:txBody>
        </p:sp>
        <p:sp>
          <p:nvSpPr>
            <p:cNvPr id="21" name="Freeform 21"/>
            <p:cNvSpPr/>
            <p:nvPr/>
          </p:nvSpPr>
          <p:spPr>
            <a:xfrm rot="-10800000" flipH="1">
              <a:off x="6645749" y="0"/>
              <a:ext cx="2588458" cy="2239683"/>
            </a:xfrm>
            <a:custGeom>
              <a:avLst/>
              <a:gdLst/>
              <a:ahLst/>
              <a:cxnLst/>
              <a:rect l="l" t="t" r="r" b="b"/>
              <a:pathLst>
                <a:path w="2588458" h="2239683">
                  <a:moveTo>
                    <a:pt x="2588458" y="0"/>
                  </a:moveTo>
                  <a:lnTo>
                    <a:pt x="0" y="0"/>
                  </a:lnTo>
                  <a:lnTo>
                    <a:pt x="0" y="2239683"/>
                  </a:lnTo>
                  <a:lnTo>
                    <a:pt x="2588458" y="2239683"/>
                  </a:lnTo>
                  <a:lnTo>
                    <a:pt x="2588458" y="0"/>
                  </a:lnTo>
                  <a:close/>
                </a:path>
              </a:pathLst>
            </a:custGeom>
            <a:blipFill>
              <a:blip r:embed="rId7"/>
              <a:stretch>
                <a:fillRect/>
              </a:stretch>
            </a:blipFill>
          </p:spPr>
          <p:txBody>
            <a:bodyPr/>
            <a:lstStyle/>
            <a:p>
              <a:endParaRPr lang="de-DE"/>
            </a:p>
          </p:txBody>
        </p:sp>
        <p:sp>
          <p:nvSpPr>
            <p:cNvPr id="22" name="TextBox 22"/>
            <p:cNvSpPr txBox="1"/>
            <p:nvPr/>
          </p:nvSpPr>
          <p:spPr>
            <a:xfrm>
              <a:off x="6757099" y="152809"/>
              <a:ext cx="2477109" cy="1366308"/>
            </a:xfrm>
            <a:prstGeom prst="rect">
              <a:avLst/>
            </a:prstGeom>
          </p:spPr>
          <p:txBody>
            <a:bodyPr lIns="0" tIns="0" rIns="0" bIns="0" rtlCol="0" anchor="t">
              <a:spAutoFit/>
            </a:bodyPr>
            <a:lstStyle/>
            <a:p>
              <a:pPr algn="ctr">
                <a:lnSpc>
                  <a:spcPts val="1400"/>
                </a:lnSpc>
              </a:pPr>
              <a:r>
                <a:rPr lang="en-US" sz="1000">
                  <a:solidFill>
                    <a:srgbClr val="000000"/>
                  </a:solidFill>
                  <a:latin typeface="Poppins"/>
                  <a:ea typeface="Poppins"/>
                  <a:cs typeface="Poppins"/>
                  <a:sym typeface="Poppins"/>
                </a:rPr>
                <a:t>Das ist das Login. </a:t>
              </a:r>
            </a:p>
            <a:p>
              <a:pPr algn="ctr">
                <a:lnSpc>
                  <a:spcPts val="1400"/>
                </a:lnSpc>
              </a:pPr>
              <a:r>
                <a:rPr lang="en-US" sz="1000">
                  <a:solidFill>
                    <a:srgbClr val="000000"/>
                  </a:solidFill>
                  <a:latin typeface="Poppins"/>
                  <a:ea typeface="Poppins"/>
                  <a:cs typeface="Poppins"/>
                  <a:sym typeface="Poppins"/>
                </a:rPr>
                <a:t>Wenn du da deinen Benutzernamen und </a:t>
              </a:r>
            </a:p>
            <a:p>
              <a:pPr algn="ctr">
                <a:lnSpc>
                  <a:spcPts val="1400"/>
                </a:lnSpc>
              </a:pPr>
              <a:r>
                <a:rPr lang="en-US" sz="1000">
                  <a:solidFill>
                    <a:srgbClr val="000000"/>
                  </a:solidFill>
                  <a:latin typeface="Poppins"/>
                  <a:ea typeface="Poppins"/>
                  <a:cs typeface="Poppins"/>
                  <a:sym typeface="Poppins"/>
                </a:rPr>
                <a:t>dein Passwort eingibst, kommst du auf deinen eigenen Arbeitsplatz.</a:t>
              </a:r>
            </a:p>
          </p:txBody>
        </p:sp>
        <p:sp>
          <p:nvSpPr>
            <p:cNvPr id="23" name="Freeform 23"/>
            <p:cNvSpPr/>
            <p:nvPr/>
          </p:nvSpPr>
          <p:spPr>
            <a:xfrm>
              <a:off x="5302234" y="2035245"/>
              <a:ext cx="2452161" cy="1724472"/>
            </a:xfrm>
            <a:custGeom>
              <a:avLst/>
              <a:gdLst/>
              <a:ahLst/>
              <a:cxnLst/>
              <a:rect l="l" t="t" r="r" b="b"/>
              <a:pathLst>
                <a:path w="2452161" h="1724472">
                  <a:moveTo>
                    <a:pt x="0" y="0"/>
                  </a:moveTo>
                  <a:lnTo>
                    <a:pt x="2452161" y="0"/>
                  </a:lnTo>
                  <a:lnTo>
                    <a:pt x="2452161" y="1724472"/>
                  </a:lnTo>
                  <a:lnTo>
                    <a:pt x="0" y="1724472"/>
                  </a:lnTo>
                  <a:lnTo>
                    <a:pt x="0" y="0"/>
                  </a:lnTo>
                  <a:close/>
                </a:path>
              </a:pathLst>
            </a:custGeom>
            <a:blipFill>
              <a:blip r:embed="rId8"/>
              <a:stretch>
                <a:fillRect/>
              </a:stretch>
            </a:blipFill>
          </p:spPr>
          <p:txBody>
            <a:bodyPr/>
            <a:lstStyle/>
            <a:p>
              <a:endParaRPr lang="de-DE"/>
            </a:p>
          </p:txBody>
        </p:sp>
        <p:sp>
          <p:nvSpPr>
            <p:cNvPr id="24" name="Freeform 24"/>
            <p:cNvSpPr/>
            <p:nvPr/>
          </p:nvSpPr>
          <p:spPr>
            <a:xfrm flipH="1" flipV="1">
              <a:off x="3623430" y="91589"/>
              <a:ext cx="2585350" cy="2236994"/>
            </a:xfrm>
            <a:custGeom>
              <a:avLst/>
              <a:gdLst/>
              <a:ahLst/>
              <a:cxnLst/>
              <a:rect l="l" t="t" r="r" b="b"/>
              <a:pathLst>
                <a:path w="2585350" h="2236994">
                  <a:moveTo>
                    <a:pt x="2585350" y="2236994"/>
                  </a:moveTo>
                  <a:lnTo>
                    <a:pt x="0" y="2236994"/>
                  </a:lnTo>
                  <a:lnTo>
                    <a:pt x="0" y="0"/>
                  </a:lnTo>
                  <a:lnTo>
                    <a:pt x="2585350" y="0"/>
                  </a:lnTo>
                  <a:lnTo>
                    <a:pt x="2585350" y="2236994"/>
                  </a:lnTo>
                  <a:close/>
                </a:path>
              </a:pathLst>
            </a:custGeom>
            <a:blipFill>
              <a:blip r:embed="rId7"/>
              <a:stretch>
                <a:fillRect/>
              </a:stretch>
            </a:blipFill>
          </p:spPr>
          <p:txBody>
            <a:bodyPr/>
            <a:lstStyle/>
            <a:p>
              <a:endParaRPr lang="de-DE"/>
            </a:p>
          </p:txBody>
        </p:sp>
        <p:sp>
          <p:nvSpPr>
            <p:cNvPr id="25" name="TextBox 25"/>
            <p:cNvSpPr txBox="1"/>
            <p:nvPr/>
          </p:nvSpPr>
          <p:spPr>
            <a:xfrm>
              <a:off x="3937204" y="213007"/>
              <a:ext cx="1775897" cy="1428538"/>
            </a:xfrm>
            <a:prstGeom prst="rect">
              <a:avLst/>
            </a:prstGeom>
          </p:spPr>
          <p:txBody>
            <a:bodyPr lIns="0" tIns="0" rIns="0" bIns="0" rtlCol="0" anchor="t">
              <a:spAutoFit/>
            </a:bodyPr>
            <a:lstStyle/>
            <a:p>
              <a:pPr algn="ctr">
                <a:lnSpc>
                  <a:spcPts val="1220"/>
                </a:lnSpc>
              </a:pPr>
              <a:r>
                <a:rPr lang="en-US" sz="1000">
                  <a:solidFill>
                    <a:srgbClr val="000000"/>
                  </a:solidFill>
                  <a:latin typeface="Poppins"/>
                  <a:ea typeface="Poppins"/>
                  <a:cs typeface="Poppins"/>
                  <a:sym typeface="Poppins"/>
                </a:rPr>
                <a:t>Hey, nach dem Einschalten oder dem Öffnen einer App erscheint da ein Kasten bei mir. </a:t>
              </a:r>
            </a:p>
            <a:p>
              <a:pPr algn="ctr">
                <a:lnSpc>
                  <a:spcPts val="1220"/>
                </a:lnSpc>
                <a:spcBef>
                  <a:spcPct val="0"/>
                </a:spcBef>
              </a:pPr>
              <a:r>
                <a:rPr lang="en-US" sz="1000">
                  <a:solidFill>
                    <a:srgbClr val="000000"/>
                  </a:solidFill>
                  <a:latin typeface="Poppins"/>
                  <a:ea typeface="Poppins"/>
                  <a:cs typeface="Poppins"/>
                  <a:sym typeface="Poppins"/>
                </a:rPr>
                <a:t> Was muss ich da machen?</a:t>
              </a:r>
            </a:p>
          </p:txBody>
        </p:sp>
        <p:sp>
          <p:nvSpPr>
            <p:cNvPr id="26" name="Freeform 26"/>
            <p:cNvSpPr/>
            <p:nvPr/>
          </p:nvSpPr>
          <p:spPr>
            <a:xfrm>
              <a:off x="1042871" y="3227818"/>
              <a:ext cx="2580691" cy="1905722"/>
            </a:xfrm>
            <a:custGeom>
              <a:avLst/>
              <a:gdLst/>
              <a:ahLst/>
              <a:cxnLst/>
              <a:rect l="l" t="t" r="r" b="b"/>
              <a:pathLst>
                <a:path w="2580691" h="1905722">
                  <a:moveTo>
                    <a:pt x="0" y="0"/>
                  </a:moveTo>
                  <a:lnTo>
                    <a:pt x="2580691" y="0"/>
                  </a:lnTo>
                  <a:lnTo>
                    <a:pt x="2580691" y="1905722"/>
                  </a:lnTo>
                  <a:lnTo>
                    <a:pt x="0" y="1905722"/>
                  </a:lnTo>
                  <a:lnTo>
                    <a:pt x="0" y="0"/>
                  </a:lnTo>
                  <a:close/>
                </a:path>
              </a:pathLst>
            </a:custGeom>
            <a:blipFill>
              <a:blip r:embed="rId9"/>
              <a:stretch>
                <a:fillRect/>
              </a:stretch>
            </a:blipFill>
          </p:spPr>
          <p:txBody>
            <a:bodyPr/>
            <a:lstStyle/>
            <a:p>
              <a:endParaRPr lang="de-DE"/>
            </a:p>
          </p:txBody>
        </p:sp>
        <p:sp>
          <p:nvSpPr>
            <p:cNvPr id="27" name="Freeform 27"/>
            <p:cNvSpPr/>
            <p:nvPr/>
          </p:nvSpPr>
          <p:spPr>
            <a:xfrm rot="812653">
              <a:off x="3250761" y="3225717"/>
              <a:ext cx="1780160" cy="1759988"/>
            </a:xfrm>
            <a:custGeom>
              <a:avLst/>
              <a:gdLst/>
              <a:ahLst/>
              <a:cxnLst/>
              <a:rect l="l" t="t" r="r" b="b"/>
              <a:pathLst>
                <a:path w="1780160" h="1759988">
                  <a:moveTo>
                    <a:pt x="0" y="0"/>
                  </a:moveTo>
                  <a:lnTo>
                    <a:pt x="1780160" y="0"/>
                  </a:lnTo>
                  <a:lnTo>
                    <a:pt x="1780160" y="1759988"/>
                  </a:lnTo>
                  <a:lnTo>
                    <a:pt x="0" y="1759988"/>
                  </a:lnTo>
                  <a:lnTo>
                    <a:pt x="0" y="0"/>
                  </a:lnTo>
                  <a:close/>
                </a:path>
              </a:pathLst>
            </a:custGeom>
            <a:blipFill>
              <a:blip r:embed="rId10"/>
              <a:stretch>
                <a:fillRect l="-18244" t="-18979" r="-18130" b="-18957"/>
              </a:stretch>
            </a:blipFill>
          </p:spPr>
          <p:txBody>
            <a:bodyPr/>
            <a:lstStyle/>
            <a:p>
              <a:endParaRPr lang="de-DE"/>
            </a:p>
          </p:txBody>
        </p:sp>
        <p:sp>
          <p:nvSpPr>
            <p:cNvPr id="28" name="TextBox 28"/>
            <p:cNvSpPr txBox="1"/>
            <p:nvPr/>
          </p:nvSpPr>
          <p:spPr>
            <a:xfrm>
              <a:off x="910967" y="5346265"/>
              <a:ext cx="4762540" cy="826135"/>
            </a:xfrm>
            <a:prstGeom prst="rect">
              <a:avLst/>
            </a:prstGeom>
          </p:spPr>
          <p:txBody>
            <a:bodyPr lIns="0" tIns="0" rIns="0" bIns="0" rtlCol="0" anchor="t">
              <a:spAutoFit/>
            </a:bodyPr>
            <a:lstStyle/>
            <a:p>
              <a:pPr algn="l">
                <a:lnSpc>
                  <a:spcPts val="1680"/>
                </a:lnSpc>
              </a:pPr>
              <a:r>
                <a:rPr lang="en-US" sz="1200">
                  <a:solidFill>
                    <a:srgbClr val="000000"/>
                  </a:solidFill>
                  <a:latin typeface="Poppins"/>
                  <a:ea typeface="Poppins"/>
                  <a:cs typeface="Poppins"/>
                  <a:sym typeface="Poppins"/>
                </a:rPr>
                <a:t>Das ist ein Login-Feld. Es erscheint, sobald du dich auf dem Tablet oder in einer App anmelden (einloggen) musst.</a:t>
              </a:r>
            </a:p>
          </p:txBody>
        </p:sp>
        <p:sp>
          <p:nvSpPr>
            <p:cNvPr id="29" name="Freeform 29"/>
            <p:cNvSpPr/>
            <p:nvPr/>
          </p:nvSpPr>
          <p:spPr>
            <a:xfrm rot="495269">
              <a:off x="6064115" y="3775185"/>
              <a:ext cx="2974998" cy="2932422"/>
            </a:xfrm>
            <a:custGeom>
              <a:avLst/>
              <a:gdLst/>
              <a:ahLst/>
              <a:cxnLst/>
              <a:rect l="l" t="t" r="r" b="b"/>
              <a:pathLst>
                <a:path w="2974998" h="2932422">
                  <a:moveTo>
                    <a:pt x="0" y="0"/>
                  </a:moveTo>
                  <a:lnTo>
                    <a:pt x="2974999" y="0"/>
                  </a:lnTo>
                  <a:lnTo>
                    <a:pt x="2974999" y="2932422"/>
                  </a:lnTo>
                  <a:lnTo>
                    <a:pt x="0" y="2932422"/>
                  </a:lnTo>
                  <a:lnTo>
                    <a:pt x="0" y="0"/>
                  </a:lnTo>
                  <a:close/>
                </a:path>
              </a:pathLst>
            </a:custGeom>
            <a:blipFill>
              <a:blip r:embed="rId11"/>
              <a:stretch>
                <a:fillRect/>
              </a:stretch>
            </a:blipFill>
          </p:spPr>
          <p:txBody>
            <a:bodyPr/>
            <a:lstStyle/>
            <a:p>
              <a:endParaRPr lang="de-DE"/>
            </a:p>
          </p:txBody>
        </p:sp>
        <p:sp>
          <p:nvSpPr>
            <p:cNvPr id="30" name="TextBox 30"/>
            <p:cNvSpPr txBox="1"/>
            <p:nvPr/>
          </p:nvSpPr>
          <p:spPr>
            <a:xfrm rot="495269">
              <a:off x="6502911" y="4279322"/>
              <a:ext cx="1784667" cy="2049699"/>
            </a:xfrm>
            <a:prstGeom prst="rect">
              <a:avLst/>
            </a:prstGeom>
          </p:spPr>
          <p:txBody>
            <a:bodyPr lIns="0" tIns="0" rIns="0" bIns="0" rtlCol="0" anchor="t">
              <a:spAutoFit/>
            </a:bodyPr>
            <a:lstStyle/>
            <a:p>
              <a:pPr algn="ctr">
                <a:lnSpc>
                  <a:spcPts val="1262"/>
                </a:lnSpc>
              </a:pPr>
              <a:r>
                <a:rPr lang="en-US" sz="901">
                  <a:solidFill>
                    <a:srgbClr val="000000"/>
                  </a:solidFill>
                  <a:latin typeface="Poppins"/>
                  <a:ea typeface="Poppins"/>
                  <a:cs typeface="Poppins"/>
                  <a:sym typeface="Poppins"/>
                </a:rPr>
                <a:t>Das </a:t>
              </a:r>
              <a:r>
                <a:rPr lang="en-US" sz="901" b="1">
                  <a:solidFill>
                    <a:srgbClr val="000000"/>
                  </a:solidFill>
                  <a:latin typeface="Poppins Bold"/>
                  <a:ea typeface="Poppins Bold"/>
                  <a:cs typeface="Poppins Bold"/>
                  <a:sym typeface="Poppins Bold"/>
                </a:rPr>
                <a:t>Login </a:t>
              </a:r>
              <a:r>
                <a:rPr lang="en-US" sz="901">
                  <a:solidFill>
                    <a:srgbClr val="000000"/>
                  </a:solidFill>
                  <a:latin typeface="Poppins"/>
                  <a:ea typeface="Poppins"/>
                  <a:cs typeface="Poppins"/>
                  <a:sym typeface="Poppins"/>
                </a:rPr>
                <a:t>ist so etwas wie eine Tür, für die man einen Schlüssel benötigt. Dein Benutzername und dein Passwort sind der Schlüssel zu deinem eigenen Bereich auf dem Tablet oder in einer App.</a:t>
              </a:r>
            </a:p>
          </p:txBody>
        </p:sp>
        <p:sp>
          <p:nvSpPr>
            <p:cNvPr id="31" name="TextBox 31"/>
            <p:cNvSpPr txBox="1"/>
            <p:nvPr/>
          </p:nvSpPr>
          <p:spPr>
            <a:xfrm>
              <a:off x="352472" y="6536641"/>
              <a:ext cx="4894263" cy="2781935"/>
            </a:xfrm>
            <a:prstGeom prst="rect">
              <a:avLst/>
            </a:prstGeom>
          </p:spPr>
          <p:txBody>
            <a:bodyPr lIns="0" tIns="0" rIns="0" bIns="0" rtlCol="0" anchor="t">
              <a:spAutoFit/>
            </a:bodyPr>
            <a:lstStyle/>
            <a:p>
              <a:pPr algn="l">
                <a:lnSpc>
                  <a:spcPts val="1680"/>
                </a:lnSpc>
              </a:pPr>
              <a:endParaRPr/>
            </a:p>
            <a:p>
              <a:pPr algn="l">
                <a:lnSpc>
                  <a:spcPts val="1680"/>
                </a:lnSpc>
              </a:pPr>
              <a:endParaRPr/>
            </a:p>
            <a:p>
              <a:pPr marL="259082" lvl="1" indent="-129541" algn="l">
                <a:lnSpc>
                  <a:spcPts val="1680"/>
                </a:lnSpc>
                <a:buAutoNum type="arabicPeriod"/>
              </a:pPr>
              <a:r>
                <a:rPr lang="en-US" sz="1200">
                  <a:solidFill>
                    <a:srgbClr val="000000"/>
                  </a:solidFill>
                  <a:latin typeface="Poppins"/>
                  <a:ea typeface="Poppins"/>
                  <a:cs typeface="Poppins"/>
                  <a:sym typeface="Poppins"/>
                </a:rPr>
                <a:t>  Tippe mit deinem Finger in den Kasten, in    </a:t>
              </a:r>
            </a:p>
            <a:p>
              <a:pPr algn="l">
                <a:lnSpc>
                  <a:spcPts val="1680"/>
                </a:lnSpc>
              </a:pPr>
              <a:r>
                <a:rPr lang="en-US" sz="1200">
                  <a:solidFill>
                    <a:srgbClr val="000000"/>
                  </a:solidFill>
                  <a:latin typeface="Poppins"/>
                  <a:ea typeface="Poppins"/>
                  <a:cs typeface="Poppins"/>
                  <a:sym typeface="Poppins"/>
                </a:rPr>
                <a:t>         dem </a:t>
              </a:r>
              <a:r>
                <a:rPr lang="en-US" sz="1200" i="1">
                  <a:solidFill>
                    <a:srgbClr val="000000"/>
                  </a:solidFill>
                  <a:latin typeface="Poppins Italics"/>
                  <a:ea typeface="Poppins Italics"/>
                  <a:cs typeface="Poppins Italics"/>
                  <a:sym typeface="Poppins Italics"/>
                </a:rPr>
                <a:t>Benutzername</a:t>
              </a:r>
              <a:r>
                <a:rPr lang="en-US" sz="1200">
                  <a:solidFill>
                    <a:srgbClr val="000000"/>
                  </a:solidFill>
                  <a:latin typeface="Poppins"/>
                  <a:ea typeface="Poppins"/>
                  <a:cs typeface="Poppins"/>
                  <a:sym typeface="Poppins"/>
                </a:rPr>
                <a:t> steht.</a:t>
              </a:r>
            </a:p>
            <a:p>
              <a:pPr algn="l">
                <a:lnSpc>
                  <a:spcPts val="1680"/>
                </a:lnSpc>
              </a:pPr>
              <a:endParaRPr lang="en-US" sz="1200">
                <a:solidFill>
                  <a:srgbClr val="000000"/>
                </a:solidFill>
                <a:latin typeface="Poppins"/>
                <a:ea typeface="Poppins"/>
                <a:cs typeface="Poppins"/>
                <a:sym typeface="Poppins"/>
              </a:endParaRPr>
            </a:p>
            <a:p>
              <a:pPr algn="l">
                <a:lnSpc>
                  <a:spcPts val="1680"/>
                </a:lnSpc>
              </a:pPr>
              <a:r>
                <a:rPr lang="en-US" sz="1200">
                  <a:solidFill>
                    <a:srgbClr val="000000"/>
                  </a:solidFill>
                  <a:latin typeface="Poppins"/>
                  <a:ea typeface="Poppins"/>
                  <a:cs typeface="Poppins"/>
                  <a:sym typeface="Poppins"/>
                </a:rPr>
                <a:t>    2.  Die Bildschirmtastatur “schwebt” von unten   </a:t>
              </a:r>
            </a:p>
            <a:p>
              <a:pPr algn="l">
                <a:lnSpc>
                  <a:spcPts val="1680"/>
                </a:lnSpc>
              </a:pPr>
              <a:r>
                <a:rPr lang="en-US" sz="1200">
                  <a:solidFill>
                    <a:srgbClr val="000000"/>
                  </a:solidFill>
                  <a:latin typeface="Poppins"/>
                  <a:ea typeface="Poppins"/>
                  <a:cs typeface="Poppins"/>
                  <a:sym typeface="Poppins"/>
                </a:rPr>
                <a:t>         in das Display und du siehst in dem </a:t>
              </a:r>
            </a:p>
            <a:p>
              <a:pPr algn="l">
                <a:lnSpc>
                  <a:spcPts val="1680"/>
                </a:lnSpc>
              </a:pPr>
              <a:r>
                <a:rPr lang="en-US" sz="1200">
                  <a:solidFill>
                    <a:srgbClr val="000000"/>
                  </a:solidFill>
                  <a:latin typeface="Poppins"/>
                  <a:ea typeface="Poppins"/>
                  <a:cs typeface="Poppins"/>
                  <a:sym typeface="Poppins"/>
                </a:rPr>
                <a:t>         </a:t>
              </a:r>
              <a:r>
                <a:rPr lang="en-US" sz="1200" i="1">
                  <a:solidFill>
                    <a:srgbClr val="000000"/>
                  </a:solidFill>
                  <a:latin typeface="Poppins Italics"/>
                  <a:ea typeface="Poppins Italics"/>
                  <a:cs typeface="Poppins Italics"/>
                  <a:sym typeface="Poppins Italics"/>
                </a:rPr>
                <a:t>Benutzername</a:t>
              </a:r>
              <a:r>
                <a:rPr lang="en-US" sz="1200">
                  <a:solidFill>
                    <a:srgbClr val="000000"/>
                  </a:solidFill>
                  <a:latin typeface="Poppins"/>
                  <a:ea typeface="Poppins"/>
                  <a:cs typeface="Poppins"/>
                  <a:sym typeface="Poppins"/>
                </a:rPr>
                <a:t>-Kasten einen Strich.</a:t>
              </a:r>
            </a:p>
            <a:p>
              <a:pPr algn="l">
                <a:lnSpc>
                  <a:spcPts val="1680"/>
                </a:lnSpc>
              </a:pPr>
              <a:r>
                <a:rPr lang="en-US" sz="1200">
                  <a:solidFill>
                    <a:srgbClr val="000000"/>
                  </a:solidFill>
                  <a:latin typeface="Poppins"/>
                  <a:ea typeface="Poppins"/>
                  <a:cs typeface="Poppins"/>
                  <a:sym typeface="Poppins"/>
                </a:rPr>
                <a:t>         blinken. Man nennt ihn </a:t>
              </a:r>
              <a:r>
                <a:rPr lang="en-US" sz="1200" b="1">
                  <a:solidFill>
                    <a:srgbClr val="000000"/>
                  </a:solidFill>
                  <a:latin typeface="Poppins Bold"/>
                  <a:ea typeface="Poppins Bold"/>
                  <a:cs typeface="Poppins Bold"/>
                  <a:sym typeface="Poppins Bold"/>
                </a:rPr>
                <a:t>Cursor</a:t>
              </a:r>
              <a:r>
                <a:rPr lang="en-US" sz="1200">
                  <a:solidFill>
                    <a:srgbClr val="000000"/>
                  </a:solidFill>
                  <a:latin typeface="Poppins"/>
                  <a:ea typeface="Poppins"/>
                  <a:cs typeface="Poppins"/>
                  <a:sym typeface="Poppins"/>
                </a:rPr>
                <a:t>.</a:t>
              </a:r>
            </a:p>
            <a:p>
              <a:pPr algn="l">
                <a:lnSpc>
                  <a:spcPts val="1680"/>
                </a:lnSpc>
              </a:pPr>
              <a:r>
                <a:rPr lang="en-US" sz="1200">
                  <a:solidFill>
                    <a:srgbClr val="000000"/>
                  </a:solidFill>
                  <a:latin typeface="Poppins"/>
                  <a:ea typeface="Poppins"/>
                  <a:cs typeface="Poppins"/>
                  <a:sym typeface="Poppins"/>
                </a:rPr>
                <a:t>   </a:t>
              </a:r>
            </a:p>
          </p:txBody>
        </p:sp>
        <p:sp>
          <p:nvSpPr>
            <p:cNvPr id="32" name="Freeform 32"/>
            <p:cNvSpPr/>
            <p:nvPr/>
          </p:nvSpPr>
          <p:spPr>
            <a:xfrm>
              <a:off x="0" y="13279482"/>
              <a:ext cx="496196" cy="496196"/>
            </a:xfrm>
            <a:custGeom>
              <a:avLst/>
              <a:gdLst/>
              <a:ahLst/>
              <a:cxnLst/>
              <a:rect l="l" t="t" r="r" b="b"/>
              <a:pathLst>
                <a:path w="496196" h="496196">
                  <a:moveTo>
                    <a:pt x="0" y="0"/>
                  </a:moveTo>
                  <a:lnTo>
                    <a:pt x="496196" y="0"/>
                  </a:lnTo>
                  <a:lnTo>
                    <a:pt x="496196" y="496196"/>
                  </a:lnTo>
                  <a:lnTo>
                    <a:pt x="0" y="496196"/>
                  </a:lnTo>
                  <a:lnTo>
                    <a:pt x="0" y="0"/>
                  </a:lnTo>
                  <a:close/>
                </a:path>
              </a:pathLst>
            </a:custGeom>
            <a:blipFill>
              <a:blip r:embed="rId12"/>
              <a:stretch>
                <a:fillRect/>
              </a:stretch>
            </a:blipFill>
          </p:spPr>
          <p:txBody>
            <a:bodyPr/>
            <a:lstStyle/>
            <a:p>
              <a:endParaRPr lang="de-DE"/>
            </a:p>
          </p:txBody>
        </p:sp>
        <p:sp>
          <p:nvSpPr>
            <p:cNvPr id="33" name="TextBox 33"/>
            <p:cNvSpPr txBox="1"/>
            <p:nvPr/>
          </p:nvSpPr>
          <p:spPr>
            <a:xfrm>
              <a:off x="665057" y="13422237"/>
              <a:ext cx="5347495" cy="182112"/>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1 - Kapitel 1.3 | Login mit der Bildschirmtastatur</a:t>
              </a:r>
            </a:p>
          </p:txBody>
        </p:sp>
        <p:sp>
          <p:nvSpPr>
            <p:cNvPr id="34" name="TextBox 34"/>
            <p:cNvSpPr txBox="1"/>
            <p:nvPr/>
          </p:nvSpPr>
          <p:spPr>
            <a:xfrm>
              <a:off x="5547983" y="13422237"/>
              <a:ext cx="3522188" cy="182112"/>
            </a:xfrm>
            <a:prstGeom prst="rect">
              <a:avLst/>
            </a:prstGeom>
          </p:spPr>
          <p:txBody>
            <a:bodyPr lIns="0" tIns="0" rIns="0" bIns="0" rtlCol="0" anchor="t">
              <a:spAutoFit/>
            </a:bodyPr>
            <a:lstStyle/>
            <a:p>
              <a:pPr algn="r">
                <a:lnSpc>
                  <a:spcPts val="1120"/>
                </a:lnSpc>
              </a:pPr>
              <a:r>
                <a:rPr lang="en-US" sz="800">
                  <a:solidFill>
                    <a:srgbClr val="000000"/>
                  </a:solidFill>
                  <a:latin typeface="Poppins"/>
                  <a:ea typeface="Poppins"/>
                  <a:cs typeface="Poppins"/>
                  <a:sym typeface="Poppins"/>
                </a:rPr>
                <a:t>Lizenz: CC BY-SA 4.0 ISB (München)</a:t>
              </a:r>
            </a:p>
          </p:txBody>
        </p:sp>
        <p:sp>
          <p:nvSpPr>
            <p:cNvPr id="35" name="Freeform 35"/>
            <p:cNvSpPr/>
            <p:nvPr/>
          </p:nvSpPr>
          <p:spPr>
            <a:xfrm rot="-325058" flipH="1">
              <a:off x="4258153" y="8866570"/>
              <a:ext cx="2830708" cy="2662249"/>
            </a:xfrm>
            <a:custGeom>
              <a:avLst/>
              <a:gdLst/>
              <a:ahLst/>
              <a:cxnLst/>
              <a:rect l="l" t="t" r="r" b="b"/>
              <a:pathLst>
                <a:path w="2830708" h="2662249">
                  <a:moveTo>
                    <a:pt x="2830707" y="0"/>
                  </a:moveTo>
                  <a:lnTo>
                    <a:pt x="0" y="0"/>
                  </a:lnTo>
                  <a:lnTo>
                    <a:pt x="0" y="2662249"/>
                  </a:lnTo>
                  <a:lnTo>
                    <a:pt x="2830707" y="2662249"/>
                  </a:lnTo>
                  <a:lnTo>
                    <a:pt x="2830707" y="0"/>
                  </a:lnTo>
                  <a:close/>
                </a:path>
              </a:pathLst>
            </a:custGeom>
            <a:blipFill>
              <a:blip r:embed="rId11"/>
              <a:stretch>
                <a:fillRect t="-2402" b="-2402"/>
              </a:stretch>
            </a:blipFill>
          </p:spPr>
          <p:txBody>
            <a:bodyPr/>
            <a:lstStyle/>
            <a:p>
              <a:endParaRPr lang="de-DE"/>
            </a:p>
          </p:txBody>
        </p:sp>
        <p:sp>
          <p:nvSpPr>
            <p:cNvPr id="36" name="TextBox 36"/>
            <p:cNvSpPr txBox="1"/>
            <p:nvPr/>
          </p:nvSpPr>
          <p:spPr>
            <a:xfrm rot="-372872">
              <a:off x="4741071" y="9394356"/>
              <a:ext cx="1941999" cy="1812910"/>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Der </a:t>
              </a:r>
              <a:r>
                <a:rPr lang="en-US" sz="999" b="1">
                  <a:solidFill>
                    <a:srgbClr val="000000"/>
                  </a:solidFill>
                  <a:latin typeface="Poppins Bold"/>
                  <a:ea typeface="Poppins Bold"/>
                  <a:cs typeface="Poppins Bold"/>
                  <a:sym typeface="Poppins Bold"/>
                </a:rPr>
                <a:t>Cursor</a:t>
              </a:r>
              <a:r>
                <a:rPr lang="en-US" sz="999">
                  <a:solidFill>
                    <a:srgbClr val="000000"/>
                  </a:solidFill>
                  <a:latin typeface="Poppins"/>
                  <a:ea typeface="Poppins"/>
                  <a:cs typeface="Poppins"/>
                  <a:sym typeface="Poppins"/>
                </a:rPr>
                <a:t> ist ein blinkender Strich, der dir anzeigt, wo du dich auf einer Seite befindest. An dieser Stelle kannst du Text mit der Tastatur eingeben. </a:t>
              </a:r>
            </a:p>
          </p:txBody>
        </p:sp>
        <p:sp>
          <p:nvSpPr>
            <p:cNvPr id="37" name="TextBox 37"/>
            <p:cNvSpPr txBox="1"/>
            <p:nvPr/>
          </p:nvSpPr>
          <p:spPr>
            <a:xfrm>
              <a:off x="614183" y="11921309"/>
              <a:ext cx="8007049" cy="826135"/>
            </a:xfrm>
            <a:prstGeom prst="rect">
              <a:avLst/>
            </a:prstGeom>
          </p:spPr>
          <p:txBody>
            <a:bodyPr lIns="0" tIns="0" rIns="0" bIns="0" rtlCol="0" anchor="t">
              <a:spAutoFit/>
            </a:bodyPr>
            <a:lstStyle/>
            <a:p>
              <a:pPr algn="l">
                <a:lnSpc>
                  <a:spcPts val="1680"/>
                </a:lnSpc>
              </a:pPr>
              <a:r>
                <a:rPr lang="en-US" sz="1200">
                  <a:solidFill>
                    <a:srgbClr val="000000"/>
                  </a:solidFill>
                  <a:latin typeface="Poppins"/>
                  <a:ea typeface="Poppins"/>
                  <a:cs typeface="Poppins"/>
                  <a:sym typeface="Poppins"/>
                </a:rPr>
                <a:t>3.  Wenn du mit dem Finger auf den Cursor tippst und den Finger </a:t>
              </a:r>
            </a:p>
            <a:p>
              <a:pPr algn="l">
                <a:lnSpc>
                  <a:spcPts val="1680"/>
                </a:lnSpc>
              </a:pPr>
              <a:r>
                <a:rPr lang="en-US" sz="1200">
                  <a:solidFill>
                    <a:srgbClr val="000000"/>
                  </a:solidFill>
                  <a:latin typeface="Poppins"/>
                  <a:ea typeface="Poppins"/>
                  <a:cs typeface="Poppins"/>
                  <a:sym typeface="Poppins"/>
                </a:rPr>
                <a:t>     liegenlässt, kannst du den Cursor an eine andere Stelle ziehen </a:t>
              </a:r>
            </a:p>
            <a:p>
              <a:pPr algn="l">
                <a:lnSpc>
                  <a:spcPts val="1680"/>
                </a:lnSpc>
              </a:pPr>
              <a:r>
                <a:rPr lang="en-US" sz="1200">
                  <a:solidFill>
                    <a:srgbClr val="000000"/>
                  </a:solidFill>
                  <a:latin typeface="Poppins"/>
                  <a:ea typeface="Poppins"/>
                  <a:cs typeface="Poppins"/>
                  <a:sym typeface="Poppins"/>
                </a:rPr>
                <a:t>     und dort weiterschreiben.</a:t>
              </a:r>
            </a:p>
          </p:txBody>
        </p:sp>
        <p:sp>
          <p:nvSpPr>
            <p:cNvPr id="38" name="Freeform 38"/>
            <p:cNvSpPr/>
            <p:nvPr/>
          </p:nvSpPr>
          <p:spPr>
            <a:xfrm>
              <a:off x="6012552" y="6841732"/>
              <a:ext cx="2743756" cy="2026138"/>
            </a:xfrm>
            <a:custGeom>
              <a:avLst/>
              <a:gdLst/>
              <a:ahLst/>
              <a:cxnLst/>
              <a:rect l="l" t="t" r="r" b="b"/>
              <a:pathLst>
                <a:path w="2743756" h="2026138">
                  <a:moveTo>
                    <a:pt x="0" y="0"/>
                  </a:moveTo>
                  <a:lnTo>
                    <a:pt x="2743756" y="0"/>
                  </a:lnTo>
                  <a:lnTo>
                    <a:pt x="2743756" y="2026138"/>
                  </a:lnTo>
                  <a:lnTo>
                    <a:pt x="0" y="2026138"/>
                  </a:lnTo>
                  <a:lnTo>
                    <a:pt x="0" y="0"/>
                  </a:lnTo>
                  <a:close/>
                </a:path>
              </a:pathLst>
            </a:custGeom>
            <a:blipFill>
              <a:blip r:embed="rId13"/>
              <a:stretch>
                <a:fillRect/>
              </a:stretch>
            </a:blipFill>
          </p:spPr>
          <p:txBody>
            <a:bodyPr/>
            <a:lstStyle/>
            <a:p>
              <a:endParaRPr lang="de-DE"/>
            </a:p>
          </p:txBody>
        </p:sp>
        <p:sp>
          <p:nvSpPr>
            <p:cNvPr id="39" name="Freeform 39"/>
            <p:cNvSpPr/>
            <p:nvPr/>
          </p:nvSpPr>
          <p:spPr>
            <a:xfrm>
              <a:off x="8056003" y="7578636"/>
              <a:ext cx="509280" cy="1064527"/>
            </a:xfrm>
            <a:custGeom>
              <a:avLst/>
              <a:gdLst/>
              <a:ahLst/>
              <a:cxnLst/>
              <a:rect l="l" t="t" r="r" b="b"/>
              <a:pathLst>
                <a:path w="509280" h="1064527">
                  <a:moveTo>
                    <a:pt x="0" y="0"/>
                  </a:moveTo>
                  <a:lnTo>
                    <a:pt x="509279" y="0"/>
                  </a:lnTo>
                  <a:lnTo>
                    <a:pt x="509279" y="1064527"/>
                  </a:lnTo>
                  <a:lnTo>
                    <a:pt x="0" y="1064527"/>
                  </a:lnTo>
                  <a:lnTo>
                    <a:pt x="0" y="0"/>
                  </a:lnTo>
                  <a:close/>
                </a:path>
              </a:pathLst>
            </a:custGeom>
            <a:blipFill>
              <a:blip r:embed="rId14"/>
              <a:stretch>
                <a:fillRect l="-109025"/>
              </a:stretch>
            </a:blipFill>
          </p:spPr>
          <p:txBody>
            <a:bodyPr/>
            <a:lstStyle/>
            <a:p>
              <a:endParaRPr lang="de-DE"/>
            </a:p>
          </p:txBody>
        </p:sp>
        <p:sp>
          <p:nvSpPr>
            <p:cNvPr id="40" name="Freeform 40"/>
            <p:cNvSpPr/>
            <p:nvPr/>
          </p:nvSpPr>
          <p:spPr>
            <a:xfrm>
              <a:off x="6094521" y="7578636"/>
              <a:ext cx="540993" cy="1064527"/>
            </a:xfrm>
            <a:custGeom>
              <a:avLst/>
              <a:gdLst/>
              <a:ahLst/>
              <a:cxnLst/>
              <a:rect l="l" t="t" r="r" b="b"/>
              <a:pathLst>
                <a:path w="540993" h="1064527">
                  <a:moveTo>
                    <a:pt x="0" y="0"/>
                  </a:moveTo>
                  <a:lnTo>
                    <a:pt x="540993" y="0"/>
                  </a:lnTo>
                  <a:lnTo>
                    <a:pt x="540993" y="1064527"/>
                  </a:lnTo>
                  <a:lnTo>
                    <a:pt x="0" y="1064527"/>
                  </a:lnTo>
                  <a:lnTo>
                    <a:pt x="0" y="0"/>
                  </a:lnTo>
                  <a:close/>
                </a:path>
              </a:pathLst>
            </a:custGeom>
            <a:blipFill>
              <a:blip r:embed="rId14"/>
              <a:stretch>
                <a:fillRect r="-96772"/>
              </a:stretch>
            </a:blipFill>
          </p:spPr>
          <p:txBody>
            <a:bodyPr/>
            <a:lstStyle/>
            <a:p>
              <a:endParaRPr lang="de-DE"/>
            </a:p>
          </p:txBody>
        </p:sp>
        <p:sp>
          <p:nvSpPr>
            <p:cNvPr id="41" name="Freeform 41"/>
            <p:cNvSpPr/>
            <p:nvPr/>
          </p:nvSpPr>
          <p:spPr>
            <a:xfrm>
              <a:off x="430006" y="3227818"/>
              <a:ext cx="526414" cy="467924"/>
            </a:xfrm>
            <a:custGeom>
              <a:avLst/>
              <a:gdLst/>
              <a:ahLst/>
              <a:cxnLst/>
              <a:rect l="l" t="t" r="r" b="b"/>
              <a:pathLst>
                <a:path w="526414" h="467924">
                  <a:moveTo>
                    <a:pt x="0" y="0"/>
                  </a:moveTo>
                  <a:lnTo>
                    <a:pt x="526415" y="0"/>
                  </a:lnTo>
                  <a:lnTo>
                    <a:pt x="526415" y="467924"/>
                  </a:lnTo>
                  <a:lnTo>
                    <a:pt x="0" y="46792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de-DE"/>
            </a:p>
          </p:txBody>
        </p:sp>
        <p:sp>
          <p:nvSpPr>
            <p:cNvPr id="42" name="Freeform 42"/>
            <p:cNvSpPr/>
            <p:nvPr/>
          </p:nvSpPr>
          <p:spPr>
            <a:xfrm>
              <a:off x="1126920" y="9318575"/>
              <a:ext cx="2412594" cy="1981203"/>
            </a:xfrm>
            <a:custGeom>
              <a:avLst/>
              <a:gdLst/>
              <a:ahLst/>
              <a:cxnLst/>
              <a:rect l="l" t="t" r="r" b="b"/>
              <a:pathLst>
                <a:path w="2412594" h="1981203">
                  <a:moveTo>
                    <a:pt x="0" y="0"/>
                  </a:moveTo>
                  <a:lnTo>
                    <a:pt x="2412594" y="0"/>
                  </a:lnTo>
                  <a:lnTo>
                    <a:pt x="2412594" y="1981203"/>
                  </a:lnTo>
                  <a:lnTo>
                    <a:pt x="0" y="1981203"/>
                  </a:lnTo>
                  <a:lnTo>
                    <a:pt x="0" y="0"/>
                  </a:lnTo>
                  <a:close/>
                </a:path>
              </a:pathLst>
            </a:custGeom>
            <a:blipFill>
              <a:blip r:embed="rId17"/>
              <a:stretch>
                <a:fillRect l="-3789" t="-19362" r="-4203" b="-12144"/>
              </a:stretch>
            </a:blipFill>
            <a:ln w="9525" cap="sq">
              <a:solidFill>
                <a:srgbClr val="000000"/>
              </a:solidFill>
              <a:prstDash val="solid"/>
              <a:miter/>
            </a:ln>
          </p:spPr>
          <p:txBody>
            <a:bodyPr/>
            <a:lstStyle/>
            <a:p>
              <a:endParaRPr lang="de-DE"/>
            </a:p>
          </p:txBody>
        </p:sp>
        <p:sp>
          <p:nvSpPr>
            <p:cNvPr id="43" name="AutoShape 43"/>
            <p:cNvSpPr/>
            <p:nvPr/>
          </p:nvSpPr>
          <p:spPr>
            <a:xfrm flipH="1">
              <a:off x="1824434" y="9983711"/>
              <a:ext cx="0" cy="196481"/>
            </a:xfrm>
            <a:prstGeom prst="line">
              <a:avLst/>
            </a:prstGeom>
            <a:ln w="38100" cap="rnd">
              <a:solidFill>
                <a:srgbClr val="F50000"/>
              </a:solidFill>
              <a:prstDash val="solid"/>
              <a:headEnd type="none" w="sm" len="sm"/>
              <a:tailEnd type="none" w="sm" len="sm"/>
            </a:ln>
          </p:spPr>
          <p:txBody>
            <a:bodyPr/>
            <a:lstStyle/>
            <a:p>
              <a:endParaRPr lang="de-DE"/>
            </a:p>
          </p:txBody>
        </p:sp>
        <p:sp>
          <p:nvSpPr>
            <p:cNvPr id="44" name="AutoShape 44"/>
            <p:cNvSpPr/>
            <p:nvPr/>
          </p:nvSpPr>
          <p:spPr>
            <a:xfrm>
              <a:off x="1544850" y="9574158"/>
              <a:ext cx="258901" cy="334460"/>
            </a:xfrm>
            <a:prstGeom prst="line">
              <a:avLst/>
            </a:prstGeom>
            <a:ln w="50800" cap="flat">
              <a:solidFill>
                <a:srgbClr val="F50000"/>
              </a:solidFill>
              <a:prstDash val="solid"/>
              <a:headEnd type="none" w="sm" len="sm"/>
              <a:tailEnd type="triangle" w="lg" len="med"/>
            </a:ln>
          </p:spPr>
          <p:txBody>
            <a:bodyPr/>
            <a:lstStyle/>
            <a:p>
              <a:endParaRPr lang="de-DE"/>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1465" y="386904"/>
            <a:ext cx="6783012" cy="9710083"/>
            <a:chOff x="0" y="0"/>
            <a:chExt cx="2430878" cy="3479874"/>
          </a:xfrm>
        </p:grpSpPr>
        <p:sp>
          <p:nvSpPr>
            <p:cNvPr id="3" name="Freeform 3"/>
            <p:cNvSpPr/>
            <p:nvPr/>
          </p:nvSpPr>
          <p:spPr>
            <a:xfrm>
              <a:off x="0" y="0"/>
              <a:ext cx="2430878" cy="3479874"/>
            </a:xfrm>
            <a:custGeom>
              <a:avLst/>
              <a:gdLst/>
              <a:ahLst/>
              <a:cxnLst/>
              <a:rect l="l" t="t" r="r" b="b"/>
              <a:pathLst>
                <a:path w="2430878" h="3479874">
                  <a:moveTo>
                    <a:pt x="22827" y="0"/>
                  </a:moveTo>
                  <a:lnTo>
                    <a:pt x="2408051" y="0"/>
                  </a:lnTo>
                  <a:cubicBezTo>
                    <a:pt x="2414105" y="0"/>
                    <a:pt x="2419911" y="2405"/>
                    <a:pt x="2424192" y="6686"/>
                  </a:cubicBezTo>
                  <a:cubicBezTo>
                    <a:pt x="2428473" y="10967"/>
                    <a:pt x="2430878" y="16773"/>
                    <a:pt x="2430878" y="22827"/>
                  </a:cubicBezTo>
                  <a:lnTo>
                    <a:pt x="2430878" y="3457047"/>
                  </a:lnTo>
                  <a:cubicBezTo>
                    <a:pt x="2430878" y="3463101"/>
                    <a:pt x="2428473" y="3468908"/>
                    <a:pt x="2424192" y="3473188"/>
                  </a:cubicBezTo>
                  <a:cubicBezTo>
                    <a:pt x="2419911" y="3477470"/>
                    <a:pt x="2414105" y="3479874"/>
                    <a:pt x="2408051" y="3479874"/>
                  </a:cubicBezTo>
                  <a:lnTo>
                    <a:pt x="22827" y="3479874"/>
                  </a:lnTo>
                  <a:cubicBezTo>
                    <a:pt x="16773" y="3479874"/>
                    <a:pt x="10967" y="3477470"/>
                    <a:pt x="6686" y="3473188"/>
                  </a:cubicBezTo>
                  <a:cubicBezTo>
                    <a:pt x="2405" y="3468908"/>
                    <a:pt x="0" y="3463101"/>
                    <a:pt x="0" y="3457047"/>
                  </a:cubicBezTo>
                  <a:lnTo>
                    <a:pt x="0" y="22827"/>
                  </a:lnTo>
                  <a:cubicBezTo>
                    <a:pt x="0" y="16773"/>
                    <a:pt x="2405" y="10967"/>
                    <a:pt x="6686" y="6686"/>
                  </a:cubicBezTo>
                  <a:cubicBezTo>
                    <a:pt x="10967" y="2405"/>
                    <a:pt x="16773" y="0"/>
                    <a:pt x="22827" y="0"/>
                  </a:cubicBezTo>
                  <a:close/>
                </a:path>
              </a:pathLst>
            </a:custGeom>
            <a:solidFill>
              <a:srgbClr val="FFFFFF"/>
            </a:solidFill>
            <a:ln w="9525" cap="sq">
              <a:solidFill>
                <a:srgbClr val="000000"/>
              </a:solidFill>
              <a:prstDash val="solid"/>
              <a:miter/>
            </a:ln>
          </p:spPr>
          <p:txBody>
            <a:bodyPr/>
            <a:lstStyle/>
            <a:p>
              <a:endParaRPr lang="de-DE"/>
            </a:p>
          </p:txBody>
        </p:sp>
        <p:sp>
          <p:nvSpPr>
            <p:cNvPr id="4" name="TextBox 4"/>
            <p:cNvSpPr txBox="1"/>
            <p:nvPr/>
          </p:nvSpPr>
          <p:spPr>
            <a:xfrm>
              <a:off x="0" y="-28575"/>
              <a:ext cx="2430878" cy="3508449"/>
            </a:xfrm>
            <a:prstGeom prst="rect">
              <a:avLst/>
            </a:prstGeom>
          </p:spPr>
          <p:txBody>
            <a:bodyPr lIns="50800" tIns="50800" rIns="50800" bIns="50800" rtlCol="0" anchor="ctr"/>
            <a:lstStyle/>
            <a:p>
              <a:pPr algn="ctr">
                <a:lnSpc>
                  <a:spcPts val="1679"/>
                </a:lnSpc>
              </a:pPr>
              <a:endParaRPr/>
            </a:p>
            <a:p>
              <a:pPr algn="ctr">
                <a:lnSpc>
                  <a:spcPts val="1679"/>
                </a:lnSpc>
              </a:pPr>
              <a:endParaRPr/>
            </a:p>
            <a:p>
              <a:pPr algn="ctr">
                <a:lnSpc>
                  <a:spcPts val="1679"/>
                </a:lnSpc>
              </a:pPr>
              <a:endParaRPr/>
            </a:p>
            <a:p>
              <a:pPr algn="ctr">
                <a:lnSpc>
                  <a:spcPts val="1679"/>
                </a:lnSpc>
              </a:pPr>
              <a:endParaRPr/>
            </a:p>
            <a:p>
              <a:pPr algn="ctr">
                <a:lnSpc>
                  <a:spcPts val="1679"/>
                </a:lnSpc>
              </a:pPr>
              <a:r>
                <a:rPr lang="en-US" sz="1200">
                  <a:solidFill>
                    <a:srgbClr val="FFFFFF"/>
                  </a:solidFill>
                  <a:latin typeface="IreneFlorentina"/>
                  <a:ea typeface="IreneFlorentina"/>
                  <a:cs typeface="IreneFlorentina"/>
                  <a:sym typeface="IreneFlorentina"/>
                </a:rPr>
                <a:t>Zu diesem AB gibt es einen Profiauftrag.</a:t>
              </a:r>
            </a:p>
            <a:p>
              <a:pPr algn="ctr">
                <a:lnSpc>
                  <a:spcPts val="1679"/>
                </a:lnSpc>
              </a:pPr>
              <a:endParaRPr lang="en-US" sz="1200">
                <a:solidFill>
                  <a:srgbClr val="FFFFFF"/>
                </a:solidFill>
                <a:latin typeface="IreneFlorentina"/>
                <a:ea typeface="IreneFlorentina"/>
                <a:cs typeface="IreneFlorentina"/>
                <a:sym typeface="IreneFlorentina"/>
              </a:endParaRPr>
            </a:p>
          </p:txBody>
        </p:sp>
      </p:grpSp>
      <p:grpSp>
        <p:nvGrpSpPr>
          <p:cNvPr id="5" name="Group 5"/>
          <p:cNvGrpSpPr/>
          <p:nvPr/>
        </p:nvGrpSpPr>
        <p:grpSpPr>
          <a:xfrm>
            <a:off x="505233" y="386904"/>
            <a:ext cx="6740723" cy="2165323"/>
            <a:chOff x="0" y="0"/>
            <a:chExt cx="2415723" cy="776003"/>
          </a:xfrm>
        </p:grpSpPr>
        <p:sp>
          <p:nvSpPr>
            <p:cNvPr id="6" name="Freeform 6"/>
            <p:cNvSpPr/>
            <p:nvPr/>
          </p:nvSpPr>
          <p:spPr>
            <a:xfrm>
              <a:off x="0" y="0"/>
              <a:ext cx="2415723" cy="776003"/>
            </a:xfrm>
            <a:custGeom>
              <a:avLst/>
              <a:gdLst/>
              <a:ahLst/>
              <a:cxnLst/>
              <a:rect l="l" t="t" r="r" b="b"/>
              <a:pathLst>
                <a:path w="2415723" h="776003">
                  <a:moveTo>
                    <a:pt x="22971" y="0"/>
                  </a:moveTo>
                  <a:lnTo>
                    <a:pt x="2392752" y="0"/>
                  </a:lnTo>
                  <a:cubicBezTo>
                    <a:pt x="2398844" y="0"/>
                    <a:pt x="2404687" y="2420"/>
                    <a:pt x="2408995" y="6728"/>
                  </a:cubicBezTo>
                  <a:cubicBezTo>
                    <a:pt x="2413303" y="11036"/>
                    <a:pt x="2415723" y="16878"/>
                    <a:pt x="2415723" y="22971"/>
                  </a:cubicBezTo>
                  <a:lnTo>
                    <a:pt x="2415723" y="753032"/>
                  </a:lnTo>
                  <a:cubicBezTo>
                    <a:pt x="2415723" y="765719"/>
                    <a:pt x="2405439" y="776003"/>
                    <a:pt x="2392752" y="776003"/>
                  </a:cubicBezTo>
                  <a:lnTo>
                    <a:pt x="22971" y="776003"/>
                  </a:lnTo>
                  <a:cubicBezTo>
                    <a:pt x="10284" y="776003"/>
                    <a:pt x="0" y="765719"/>
                    <a:pt x="0" y="753032"/>
                  </a:cubicBezTo>
                  <a:lnTo>
                    <a:pt x="0" y="22971"/>
                  </a:lnTo>
                  <a:cubicBezTo>
                    <a:pt x="0" y="10284"/>
                    <a:pt x="10284" y="0"/>
                    <a:pt x="22971"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7" name="TextBox 7"/>
            <p:cNvSpPr txBox="1"/>
            <p:nvPr/>
          </p:nvSpPr>
          <p:spPr>
            <a:xfrm>
              <a:off x="0" y="-28575"/>
              <a:ext cx="2415723" cy="804578"/>
            </a:xfrm>
            <a:prstGeom prst="rect">
              <a:avLst/>
            </a:prstGeom>
          </p:spPr>
          <p:txBody>
            <a:bodyPr lIns="50800" tIns="50800" rIns="50800" bIns="50800" rtlCol="0" anchor="ctr"/>
            <a:lstStyle/>
            <a:p>
              <a:pPr algn="ctr">
                <a:lnSpc>
                  <a:spcPts val="1680"/>
                </a:lnSpc>
              </a:pPr>
              <a:endParaRPr/>
            </a:p>
          </p:txBody>
        </p:sp>
      </p:grpSp>
      <p:grpSp>
        <p:nvGrpSpPr>
          <p:cNvPr id="8" name="Group 8"/>
          <p:cNvGrpSpPr/>
          <p:nvPr/>
        </p:nvGrpSpPr>
        <p:grpSpPr>
          <a:xfrm>
            <a:off x="505233" y="1913421"/>
            <a:ext cx="6740723" cy="962656"/>
            <a:chOff x="0" y="0"/>
            <a:chExt cx="2424516" cy="346250"/>
          </a:xfrm>
        </p:grpSpPr>
        <p:sp>
          <p:nvSpPr>
            <p:cNvPr id="9" name="Freeform 9"/>
            <p:cNvSpPr/>
            <p:nvPr/>
          </p:nvSpPr>
          <p:spPr>
            <a:xfrm>
              <a:off x="0" y="0"/>
              <a:ext cx="2424516" cy="346250"/>
            </a:xfrm>
            <a:custGeom>
              <a:avLst/>
              <a:gdLst/>
              <a:ahLst/>
              <a:cxnLst/>
              <a:rect l="l" t="t" r="r" b="b"/>
              <a:pathLst>
                <a:path w="2424516" h="346250">
                  <a:moveTo>
                    <a:pt x="0" y="0"/>
                  </a:moveTo>
                  <a:lnTo>
                    <a:pt x="2424516" y="0"/>
                  </a:lnTo>
                  <a:lnTo>
                    <a:pt x="2424516" y="346250"/>
                  </a:lnTo>
                  <a:lnTo>
                    <a:pt x="0" y="346250"/>
                  </a:lnTo>
                  <a:close/>
                </a:path>
              </a:pathLst>
            </a:custGeom>
            <a:solidFill>
              <a:srgbClr val="FFFFFF"/>
            </a:solidFill>
          </p:spPr>
          <p:txBody>
            <a:bodyPr/>
            <a:lstStyle/>
            <a:p>
              <a:endParaRPr lang="de-DE"/>
            </a:p>
          </p:txBody>
        </p:sp>
        <p:sp>
          <p:nvSpPr>
            <p:cNvPr id="10" name="TextBox 10"/>
            <p:cNvSpPr txBox="1"/>
            <p:nvPr/>
          </p:nvSpPr>
          <p:spPr>
            <a:xfrm>
              <a:off x="0" y="-28575"/>
              <a:ext cx="2424516" cy="374825"/>
            </a:xfrm>
            <a:prstGeom prst="rect">
              <a:avLst/>
            </a:prstGeom>
          </p:spPr>
          <p:txBody>
            <a:bodyPr lIns="50616" tIns="50616" rIns="50616" bIns="50616" rtlCol="0" anchor="ctr"/>
            <a:lstStyle/>
            <a:p>
              <a:pPr algn="ctr">
                <a:lnSpc>
                  <a:spcPts val="1680"/>
                </a:lnSpc>
              </a:pPr>
              <a:endParaRPr/>
            </a:p>
          </p:txBody>
        </p:sp>
      </p:grpSp>
      <p:sp>
        <p:nvSpPr>
          <p:cNvPr id="11" name="Freeform 11"/>
          <p:cNvSpPr/>
          <p:nvPr/>
        </p:nvSpPr>
        <p:spPr>
          <a:xfrm>
            <a:off x="746691" y="2541258"/>
            <a:ext cx="334819" cy="334819"/>
          </a:xfrm>
          <a:custGeom>
            <a:avLst/>
            <a:gdLst/>
            <a:ahLst/>
            <a:cxnLst/>
            <a:rect l="l" t="t" r="r" b="b"/>
            <a:pathLst>
              <a:path w="334819" h="334819">
                <a:moveTo>
                  <a:pt x="0" y="0"/>
                </a:moveTo>
                <a:lnTo>
                  <a:pt x="334819" y="0"/>
                </a:lnTo>
                <a:lnTo>
                  <a:pt x="334819" y="334819"/>
                </a:lnTo>
                <a:lnTo>
                  <a:pt x="0" y="3348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2" name="TextBox 12"/>
          <p:cNvSpPr txBox="1"/>
          <p:nvPr/>
        </p:nvSpPr>
        <p:spPr>
          <a:xfrm>
            <a:off x="1245752" y="2596273"/>
            <a:ext cx="3382886" cy="224790"/>
          </a:xfrm>
          <a:prstGeom prst="rect">
            <a:avLst/>
          </a:prstGeom>
        </p:spPr>
        <p:txBody>
          <a:bodyPr lIns="0" tIns="0" rIns="0" bIns="0" rtlCol="0" anchor="t">
            <a:spAutoFit/>
          </a:bodyPr>
          <a:lstStyle/>
          <a:p>
            <a:pPr algn="l">
              <a:lnSpc>
                <a:spcPts val="1830"/>
              </a:lnSpc>
              <a:spcBef>
                <a:spcPct val="0"/>
              </a:spcBef>
            </a:pPr>
            <a:r>
              <a:rPr lang="en-US" sz="1500">
                <a:solidFill>
                  <a:srgbClr val="000000"/>
                </a:solidFill>
                <a:latin typeface="Lexend Deca Medium"/>
                <a:ea typeface="Lexend Deca Medium"/>
                <a:cs typeface="Lexend Deca Medium"/>
                <a:sym typeface="Lexend Deca"/>
              </a:rPr>
              <a:t>Jetzt bist du dran</a:t>
            </a:r>
          </a:p>
        </p:txBody>
      </p:sp>
      <p:sp>
        <p:nvSpPr>
          <p:cNvPr id="13" name="TextBox 13"/>
          <p:cNvSpPr txBox="1"/>
          <p:nvPr/>
        </p:nvSpPr>
        <p:spPr>
          <a:xfrm>
            <a:off x="1226183" y="2078036"/>
            <a:ext cx="5749796" cy="257174"/>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Wie kannst du auf dem Tablet etwas schreiben?</a:t>
            </a:r>
          </a:p>
        </p:txBody>
      </p:sp>
      <p:sp>
        <p:nvSpPr>
          <p:cNvPr id="14" name="Freeform 14"/>
          <p:cNvSpPr/>
          <p:nvPr/>
        </p:nvSpPr>
        <p:spPr>
          <a:xfrm>
            <a:off x="756000" y="2047073"/>
            <a:ext cx="347676" cy="347676"/>
          </a:xfrm>
          <a:custGeom>
            <a:avLst/>
            <a:gdLst/>
            <a:ahLst/>
            <a:cxnLst/>
            <a:rect l="l" t="t" r="r" b="b"/>
            <a:pathLst>
              <a:path w="347676" h="347676">
                <a:moveTo>
                  <a:pt x="0" y="0"/>
                </a:moveTo>
                <a:lnTo>
                  <a:pt x="347676" y="0"/>
                </a:lnTo>
                <a:lnTo>
                  <a:pt x="347676" y="347676"/>
                </a:lnTo>
                <a:lnTo>
                  <a:pt x="0" y="3476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5" name="Freeform 15"/>
          <p:cNvSpPr/>
          <p:nvPr/>
        </p:nvSpPr>
        <p:spPr>
          <a:xfrm>
            <a:off x="800322" y="3114941"/>
            <a:ext cx="1882942" cy="1546257"/>
          </a:xfrm>
          <a:custGeom>
            <a:avLst/>
            <a:gdLst/>
            <a:ahLst/>
            <a:cxnLst/>
            <a:rect l="l" t="t" r="r" b="b"/>
            <a:pathLst>
              <a:path w="1882942" h="1546257">
                <a:moveTo>
                  <a:pt x="0" y="0"/>
                </a:moveTo>
                <a:lnTo>
                  <a:pt x="1882942" y="0"/>
                </a:lnTo>
                <a:lnTo>
                  <a:pt x="1882942" y="1546258"/>
                </a:lnTo>
                <a:lnTo>
                  <a:pt x="0" y="1546258"/>
                </a:lnTo>
                <a:lnTo>
                  <a:pt x="0" y="0"/>
                </a:lnTo>
                <a:close/>
              </a:path>
            </a:pathLst>
          </a:custGeom>
          <a:blipFill>
            <a:blip r:embed="rId6"/>
            <a:stretch>
              <a:fillRect l="-3789" t="-19362" r="-4203" b="-12144"/>
            </a:stretch>
          </a:blipFill>
          <a:ln w="9525" cap="rnd">
            <a:solidFill>
              <a:srgbClr val="000000"/>
            </a:solidFill>
            <a:prstDash val="solid"/>
            <a:round/>
          </a:ln>
        </p:spPr>
        <p:txBody>
          <a:bodyPr/>
          <a:lstStyle/>
          <a:p>
            <a:endParaRPr lang="de-DE"/>
          </a:p>
        </p:txBody>
      </p:sp>
      <p:sp>
        <p:nvSpPr>
          <p:cNvPr id="16" name="Freeform 16"/>
          <p:cNvSpPr/>
          <p:nvPr/>
        </p:nvSpPr>
        <p:spPr>
          <a:xfrm rot="8231265">
            <a:off x="1086194" y="3379619"/>
            <a:ext cx="218192" cy="290922"/>
          </a:xfrm>
          <a:custGeom>
            <a:avLst/>
            <a:gdLst/>
            <a:ahLst/>
            <a:cxnLst/>
            <a:rect l="l" t="t" r="r" b="b"/>
            <a:pathLst>
              <a:path w="218192" h="290922">
                <a:moveTo>
                  <a:pt x="0" y="0"/>
                </a:moveTo>
                <a:lnTo>
                  <a:pt x="218192" y="0"/>
                </a:lnTo>
                <a:lnTo>
                  <a:pt x="218192" y="290923"/>
                </a:lnTo>
                <a:lnTo>
                  <a:pt x="0" y="29092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DE"/>
          </a:p>
        </p:txBody>
      </p:sp>
      <p:sp>
        <p:nvSpPr>
          <p:cNvPr id="17" name="AutoShape 17"/>
          <p:cNvSpPr/>
          <p:nvPr/>
        </p:nvSpPr>
        <p:spPr>
          <a:xfrm flipH="1">
            <a:off x="1344706" y="3634056"/>
            <a:ext cx="0" cy="153347"/>
          </a:xfrm>
          <a:prstGeom prst="line">
            <a:avLst/>
          </a:prstGeom>
          <a:ln w="28575" cap="rnd">
            <a:solidFill>
              <a:srgbClr val="F50000"/>
            </a:solidFill>
            <a:prstDash val="solid"/>
            <a:headEnd type="none" w="sm" len="sm"/>
            <a:tailEnd type="none" w="sm" len="sm"/>
          </a:ln>
        </p:spPr>
        <p:txBody>
          <a:bodyPr/>
          <a:lstStyle/>
          <a:p>
            <a:endParaRPr lang="de-DE"/>
          </a:p>
        </p:txBody>
      </p:sp>
      <p:sp>
        <p:nvSpPr>
          <p:cNvPr id="18" name="TextBox 18"/>
          <p:cNvSpPr txBox="1"/>
          <p:nvPr/>
        </p:nvSpPr>
        <p:spPr>
          <a:xfrm>
            <a:off x="2687664" y="3049999"/>
            <a:ext cx="4448923" cy="1674591"/>
          </a:xfrm>
          <a:prstGeom prst="rect">
            <a:avLst/>
          </a:prstGeom>
        </p:spPr>
        <p:txBody>
          <a:bodyPr lIns="0" tIns="0" rIns="0" bIns="0" rtlCol="0" anchor="t">
            <a:spAutoFit/>
          </a:bodyPr>
          <a:lstStyle/>
          <a:p>
            <a:pPr marL="258267" lvl="1" indent="-129134" algn="l">
              <a:lnSpc>
                <a:spcPts val="1674"/>
              </a:lnSpc>
              <a:buAutoNum type="arabicPeriod"/>
            </a:pPr>
            <a:r>
              <a:rPr lang="en-US" sz="1196">
                <a:solidFill>
                  <a:srgbClr val="000000"/>
                </a:solidFill>
                <a:latin typeface="Poppins"/>
                <a:ea typeface="Poppins"/>
                <a:cs typeface="Poppins"/>
                <a:sym typeface="Poppins"/>
              </a:rPr>
              <a:t> Schreibe im Benutzername-Kasten, beim blinkenden Cursor zur Übung deinen Namen oder den eines anderen Kindes. Möchtest du Großbuchstaben schreiben, tippe zuerst die Umschalt-Taste       an, dann wird der nächste Buchstabe automatisch groß.</a:t>
            </a:r>
          </a:p>
          <a:p>
            <a:pPr algn="l">
              <a:lnSpc>
                <a:spcPts val="1674"/>
              </a:lnSpc>
            </a:pPr>
            <a:endParaRPr lang="en-US" sz="1196">
              <a:solidFill>
                <a:srgbClr val="000000"/>
              </a:solidFill>
              <a:latin typeface="Poppins"/>
              <a:ea typeface="Poppins"/>
              <a:cs typeface="Poppins"/>
              <a:sym typeface="Poppins"/>
            </a:endParaRPr>
          </a:p>
          <a:p>
            <a:pPr algn="l">
              <a:lnSpc>
                <a:spcPts val="1674"/>
              </a:lnSpc>
            </a:pPr>
            <a:r>
              <a:rPr lang="en-US" sz="1196">
                <a:solidFill>
                  <a:srgbClr val="000000"/>
                </a:solidFill>
                <a:latin typeface="Poppins"/>
                <a:ea typeface="Poppins"/>
                <a:cs typeface="Poppins"/>
                <a:sym typeface="Poppins"/>
              </a:rPr>
              <a:t>   2. Tippe auf diese Taste          und gib drei Ziffern und</a:t>
            </a:r>
          </a:p>
          <a:p>
            <a:pPr algn="l">
              <a:lnSpc>
                <a:spcPts val="1674"/>
              </a:lnSpc>
            </a:pPr>
            <a:r>
              <a:rPr lang="en-US" sz="1196">
                <a:solidFill>
                  <a:srgbClr val="000000"/>
                </a:solidFill>
                <a:latin typeface="Poppins"/>
                <a:ea typeface="Poppins"/>
                <a:cs typeface="Poppins"/>
                <a:sym typeface="Poppins"/>
              </a:rPr>
              <a:t>       zwei </a:t>
            </a:r>
            <a:r>
              <a:rPr lang="en-US" sz="1196" b="1">
                <a:solidFill>
                  <a:srgbClr val="000000"/>
                </a:solidFill>
                <a:latin typeface="Poppins Bold"/>
                <a:ea typeface="Poppins Bold"/>
                <a:cs typeface="Poppins Bold"/>
                <a:sym typeface="Poppins Bold"/>
              </a:rPr>
              <a:t>Sonderzeichen</a:t>
            </a:r>
            <a:r>
              <a:rPr lang="en-US" sz="1196">
                <a:solidFill>
                  <a:srgbClr val="000000"/>
                </a:solidFill>
                <a:latin typeface="Poppins"/>
                <a:ea typeface="Poppins"/>
                <a:cs typeface="Poppins"/>
                <a:sym typeface="Poppins"/>
              </a:rPr>
              <a:t> ein. Das sind z. B diese: §%+/#.</a:t>
            </a:r>
          </a:p>
        </p:txBody>
      </p:sp>
      <p:sp>
        <p:nvSpPr>
          <p:cNvPr id="19" name="Freeform 19"/>
          <p:cNvSpPr/>
          <p:nvPr/>
        </p:nvSpPr>
        <p:spPr>
          <a:xfrm>
            <a:off x="6230187" y="3665352"/>
            <a:ext cx="222718" cy="222718"/>
          </a:xfrm>
          <a:custGeom>
            <a:avLst/>
            <a:gdLst/>
            <a:ahLst/>
            <a:cxnLst/>
            <a:rect l="l" t="t" r="r" b="b"/>
            <a:pathLst>
              <a:path w="222718" h="222718">
                <a:moveTo>
                  <a:pt x="0" y="0"/>
                </a:moveTo>
                <a:lnTo>
                  <a:pt x="222718" y="0"/>
                </a:lnTo>
                <a:lnTo>
                  <a:pt x="222718" y="222718"/>
                </a:lnTo>
                <a:lnTo>
                  <a:pt x="0" y="22271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de-DE"/>
          </a:p>
        </p:txBody>
      </p:sp>
      <p:sp>
        <p:nvSpPr>
          <p:cNvPr id="20" name="Freeform 20"/>
          <p:cNvSpPr/>
          <p:nvPr/>
        </p:nvSpPr>
        <p:spPr>
          <a:xfrm>
            <a:off x="800322" y="5153047"/>
            <a:ext cx="2637221" cy="952696"/>
          </a:xfrm>
          <a:custGeom>
            <a:avLst/>
            <a:gdLst/>
            <a:ahLst/>
            <a:cxnLst/>
            <a:rect l="l" t="t" r="r" b="b"/>
            <a:pathLst>
              <a:path w="2637221" h="952696">
                <a:moveTo>
                  <a:pt x="0" y="0"/>
                </a:moveTo>
                <a:lnTo>
                  <a:pt x="2637221" y="0"/>
                </a:lnTo>
                <a:lnTo>
                  <a:pt x="2637221" y="952697"/>
                </a:lnTo>
                <a:lnTo>
                  <a:pt x="0" y="952697"/>
                </a:lnTo>
                <a:lnTo>
                  <a:pt x="0" y="0"/>
                </a:lnTo>
                <a:close/>
              </a:path>
            </a:pathLst>
          </a:custGeom>
          <a:blipFill>
            <a:blip r:embed="rId11"/>
            <a:stretch>
              <a:fillRect/>
            </a:stretch>
          </a:blipFill>
        </p:spPr>
        <p:txBody>
          <a:bodyPr/>
          <a:lstStyle/>
          <a:p>
            <a:endParaRPr lang="de-DE"/>
          </a:p>
        </p:txBody>
      </p:sp>
      <p:sp>
        <p:nvSpPr>
          <p:cNvPr id="21" name="Freeform 21"/>
          <p:cNvSpPr/>
          <p:nvPr/>
        </p:nvSpPr>
        <p:spPr>
          <a:xfrm rot="5400000">
            <a:off x="3774327" y="5480962"/>
            <a:ext cx="209675" cy="279567"/>
          </a:xfrm>
          <a:custGeom>
            <a:avLst/>
            <a:gdLst/>
            <a:ahLst/>
            <a:cxnLst/>
            <a:rect l="l" t="t" r="r" b="b"/>
            <a:pathLst>
              <a:path w="209675" h="279567">
                <a:moveTo>
                  <a:pt x="0" y="0"/>
                </a:moveTo>
                <a:lnTo>
                  <a:pt x="209675" y="0"/>
                </a:lnTo>
                <a:lnTo>
                  <a:pt x="209675" y="279567"/>
                </a:lnTo>
                <a:lnTo>
                  <a:pt x="0" y="27956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DE"/>
          </a:p>
        </p:txBody>
      </p:sp>
      <p:sp>
        <p:nvSpPr>
          <p:cNvPr id="22" name="Freeform 22"/>
          <p:cNvSpPr/>
          <p:nvPr/>
        </p:nvSpPr>
        <p:spPr>
          <a:xfrm>
            <a:off x="4320786" y="5153047"/>
            <a:ext cx="2637221" cy="935396"/>
          </a:xfrm>
          <a:custGeom>
            <a:avLst/>
            <a:gdLst/>
            <a:ahLst/>
            <a:cxnLst/>
            <a:rect l="l" t="t" r="r" b="b"/>
            <a:pathLst>
              <a:path w="2637221" h="935396">
                <a:moveTo>
                  <a:pt x="0" y="0"/>
                </a:moveTo>
                <a:lnTo>
                  <a:pt x="2637221" y="0"/>
                </a:lnTo>
                <a:lnTo>
                  <a:pt x="2637221" y="935397"/>
                </a:lnTo>
                <a:lnTo>
                  <a:pt x="0" y="935397"/>
                </a:lnTo>
                <a:lnTo>
                  <a:pt x="0" y="0"/>
                </a:lnTo>
                <a:close/>
              </a:path>
            </a:pathLst>
          </a:custGeom>
          <a:blipFill>
            <a:blip r:embed="rId12"/>
            <a:stretch>
              <a:fillRect/>
            </a:stretch>
          </a:blipFill>
        </p:spPr>
        <p:txBody>
          <a:bodyPr/>
          <a:lstStyle/>
          <a:p>
            <a:endParaRPr lang="de-DE"/>
          </a:p>
        </p:txBody>
      </p:sp>
      <p:sp>
        <p:nvSpPr>
          <p:cNvPr id="23" name="Freeform 23"/>
          <p:cNvSpPr/>
          <p:nvPr/>
        </p:nvSpPr>
        <p:spPr>
          <a:xfrm>
            <a:off x="395905" y="10182711"/>
            <a:ext cx="372147" cy="372147"/>
          </a:xfrm>
          <a:custGeom>
            <a:avLst/>
            <a:gdLst/>
            <a:ahLst/>
            <a:cxnLst/>
            <a:rect l="l" t="t" r="r" b="b"/>
            <a:pathLst>
              <a:path w="372147" h="372147">
                <a:moveTo>
                  <a:pt x="0" y="0"/>
                </a:moveTo>
                <a:lnTo>
                  <a:pt x="372147" y="0"/>
                </a:lnTo>
                <a:lnTo>
                  <a:pt x="372147" y="372147"/>
                </a:lnTo>
                <a:lnTo>
                  <a:pt x="0" y="372147"/>
                </a:lnTo>
                <a:lnTo>
                  <a:pt x="0" y="0"/>
                </a:lnTo>
                <a:close/>
              </a:path>
            </a:pathLst>
          </a:custGeom>
          <a:blipFill>
            <a:blip r:embed="rId13"/>
            <a:stretch>
              <a:fillRect/>
            </a:stretch>
          </a:blipFill>
        </p:spPr>
        <p:txBody>
          <a:bodyPr/>
          <a:lstStyle/>
          <a:p>
            <a:endParaRPr lang="de-DE"/>
          </a:p>
        </p:txBody>
      </p:sp>
      <p:sp>
        <p:nvSpPr>
          <p:cNvPr id="24" name="TextBox 24"/>
          <p:cNvSpPr txBox="1"/>
          <p:nvPr/>
        </p:nvSpPr>
        <p:spPr>
          <a:xfrm>
            <a:off x="894697" y="10282633"/>
            <a:ext cx="4017428" cy="143727"/>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1 - Kapitel 1.3 | Login mit der Bildschirmtastatur</a:t>
            </a:r>
          </a:p>
        </p:txBody>
      </p:sp>
      <p:sp>
        <p:nvSpPr>
          <p:cNvPr id="25" name="TextBox 25"/>
          <p:cNvSpPr txBox="1"/>
          <p:nvPr/>
        </p:nvSpPr>
        <p:spPr>
          <a:xfrm>
            <a:off x="4910162" y="10282633"/>
            <a:ext cx="2297104" cy="143727"/>
          </a:xfrm>
          <a:prstGeom prst="rect">
            <a:avLst/>
          </a:prstGeom>
        </p:spPr>
        <p:txBody>
          <a:bodyPr lIns="0" tIns="0" rIns="0" bIns="0" rtlCol="0" anchor="t">
            <a:spAutoFit/>
          </a:bodyPr>
          <a:lstStyle/>
          <a:p>
            <a:pPr algn="r">
              <a:lnSpc>
                <a:spcPts val="1120"/>
              </a:lnSpc>
            </a:pPr>
            <a:r>
              <a:rPr lang="en-US" sz="800">
                <a:solidFill>
                  <a:srgbClr val="000000"/>
                </a:solidFill>
                <a:latin typeface="Poppins"/>
                <a:ea typeface="Poppins"/>
                <a:cs typeface="Poppins"/>
                <a:sym typeface="Poppins"/>
              </a:rPr>
              <a:t>   Lizenz: CC BY-SA 4.0 ISB (München)</a:t>
            </a:r>
          </a:p>
        </p:txBody>
      </p:sp>
      <p:sp>
        <p:nvSpPr>
          <p:cNvPr id="26" name="TextBox 26"/>
          <p:cNvSpPr txBox="1"/>
          <p:nvPr/>
        </p:nvSpPr>
        <p:spPr>
          <a:xfrm>
            <a:off x="699338" y="6381552"/>
            <a:ext cx="6451266" cy="2093595"/>
          </a:xfrm>
          <a:prstGeom prst="rect">
            <a:avLst/>
          </a:prstGeom>
        </p:spPr>
        <p:txBody>
          <a:bodyPr lIns="0" tIns="0" rIns="0" bIns="0" rtlCol="0" anchor="t">
            <a:spAutoFit/>
          </a:bodyPr>
          <a:lstStyle/>
          <a:p>
            <a:pPr algn="l">
              <a:lnSpc>
                <a:spcPts val="1680"/>
              </a:lnSpc>
            </a:pPr>
            <a:r>
              <a:rPr lang="en-US" sz="1200">
                <a:solidFill>
                  <a:srgbClr val="000000"/>
                </a:solidFill>
                <a:latin typeface="Poppins"/>
                <a:ea typeface="Poppins"/>
                <a:cs typeface="Poppins"/>
                <a:sym typeface="Poppins"/>
              </a:rPr>
              <a:t>3. Tippe diese Taste an           und du kommst wieder zurück zu den Buchstaben.</a:t>
            </a:r>
          </a:p>
          <a:p>
            <a:pPr algn="l">
              <a:lnSpc>
                <a:spcPts val="1680"/>
              </a:lnSpc>
            </a:pPr>
            <a:endParaRPr lang="en-US" sz="1200">
              <a:solidFill>
                <a:srgbClr val="000000"/>
              </a:solidFill>
              <a:latin typeface="Poppins"/>
              <a:ea typeface="Poppins"/>
              <a:cs typeface="Poppins"/>
              <a:sym typeface="Poppins"/>
            </a:endParaRPr>
          </a:p>
          <a:p>
            <a:pPr algn="l">
              <a:lnSpc>
                <a:spcPts val="1680"/>
              </a:lnSpc>
            </a:pPr>
            <a:r>
              <a:rPr lang="en-US" sz="1200">
                <a:solidFill>
                  <a:srgbClr val="000000"/>
                </a:solidFill>
                <a:latin typeface="Poppins"/>
                <a:ea typeface="Poppins"/>
                <a:cs typeface="Poppins"/>
                <a:sym typeface="Poppins"/>
              </a:rPr>
              <a:t>4. Mit der langen Taste in der Mitte unten (Leer-Taste)                          kannst du </a:t>
            </a:r>
          </a:p>
          <a:p>
            <a:pPr algn="l">
              <a:lnSpc>
                <a:spcPts val="1680"/>
              </a:lnSpc>
            </a:pPr>
            <a:r>
              <a:rPr lang="en-US" sz="1200">
                <a:solidFill>
                  <a:srgbClr val="000000"/>
                </a:solidFill>
                <a:latin typeface="Poppins"/>
                <a:ea typeface="Poppins"/>
                <a:cs typeface="Poppins"/>
                <a:sym typeface="Poppins"/>
              </a:rPr>
              <a:t>    zwischen Buchstaben oder zwei Zeichen eine Lücke lassen. Bei Benutzernamen  </a:t>
            </a:r>
          </a:p>
          <a:p>
            <a:pPr algn="l">
              <a:lnSpc>
                <a:spcPts val="1680"/>
              </a:lnSpc>
            </a:pPr>
            <a:r>
              <a:rPr lang="en-US" sz="1200">
                <a:solidFill>
                  <a:srgbClr val="000000"/>
                </a:solidFill>
                <a:latin typeface="Poppins"/>
                <a:ea typeface="Poppins"/>
                <a:cs typeface="Poppins"/>
                <a:sym typeface="Poppins"/>
              </a:rPr>
              <a:t>    und Passwörtern kommt so eine Lücke aber selten vor.</a:t>
            </a:r>
          </a:p>
          <a:p>
            <a:pPr algn="l">
              <a:lnSpc>
                <a:spcPts val="1680"/>
              </a:lnSpc>
            </a:pPr>
            <a:endParaRPr lang="en-US" sz="1200">
              <a:solidFill>
                <a:srgbClr val="000000"/>
              </a:solidFill>
              <a:latin typeface="Poppins"/>
              <a:ea typeface="Poppins"/>
              <a:cs typeface="Poppins"/>
              <a:sym typeface="Poppins"/>
            </a:endParaRPr>
          </a:p>
          <a:p>
            <a:pPr algn="l">
              <a:lnSpc>
                <a:spcPts val="1680"/>
              </a:lnSpc>
            </a:pPr>
            <a:r>
              <a:rPr lang="en-US" sz="1200">
                <a:solidFill>
                  <a:srgbClr val="000000"/>
                </a:solidFill>
                <a:latin typeface="Poppins"/>
                <a:ea typeface="Poppins"/>
                <a:cs typeface="Poppins"/>
                <a:sym typeface="Poppins"/>
              </a:rPr>
              <a:t>5. Was hast du in deinen Benutzername-Kasten </a:t>
            </a:r>
          </a:p>
          <a:p>
            <a:pPr algn="l">
              <a:lnSpc>
                <a:spcPts val="1680"/>
              </a:lnSpc>
            </a:pPr>
            <a:r>
              <a:rPr lang="en-US" sz="1200">
                <a:solidFill>
                  <a:srgbClr val="000000"/>
                </a:solidFill>
                <a:latin typeface="Poppins"/>
                <a:ea typeface="Poppins"/>
                <a:cs typeface="Poppins"/>
                <a:sym typeface="Poppins"/>
              </a:rPr>
              <a:t>    geschrieben? Schreibe es in den Kasten.</a:t>
            </a:r>
          </a:p>
          <a:p>
            <a:pPr algn="l">
              <a:lnSpc>
                <a:spcPts val="1680"/>
              </a:lnSpc>
            </a:pPr>
            <a:endParaRPr lang="en-US" sz="1200">
              <a:solidFill>
                <a:srgbClr val="000000"/>
              </a:solidFill>
              <a:latin typeface="Poppins"/>
              <a:ea typeface="Poppins"/>
              <a:cs typeface="Poppins"/>
              <a:sym typeface="Poppins"/>
            </a:endParaRPr>
          </a:p>
          <a:p>
            <a:pPr algn="l">
              <a:lnSpc>
                <a:spcPts val="1680"/>
              </a:lnSpc>
            </a:pPr>
            <a:endParaRPr lang="en-US" sz="1200">
              <a:solidFill>
                <a:srgbClr val="000000"/>
              </a:solidFill>
              <a:latin typeface="Poppins"/>
              <a:ea typeface="Poppins"/>
              <a:cs typeface="Poppins"/>
              <a:sym typeface="Poppins"/>
            </a:endParaRPr>
          </a:p>
        </p:txBody>
      </p:sp>
      <p:grpSp>
        <p:nvGrpSpPr>
          <p:cNvPr id="27" name="Group 27"/>
          <p:cNvGrpSpPr/>
          <p:nvPr/>
        </p:nvGrpSpPr>
        <p:grpSpPr>
          <a:xfrm>
            <a:off x="4416600" y="7668699"/>
            <a:ext cx="2387400" cy="423344"/>
            <a:chOff x="0" y="0"/>
            <a:chExt cx="1566687" cy="277812"/>
          </a:xfrm>
        </p:grpSpPr>
        <p:sp>
          <p:nvSpPr>
            <p:cNvPr id="28" name="Freeform 28"/>
            <p:cNvSpPr/>
            <p:nvPr/>
          </p:nvSpPr>
          <p:spPr>
            <a:xfrm>
              <a:off x="0" y="0"/>
              <a:ext cx="1566687" cy="277812"/>
            </a:xfrm>
            <a:custGeom>
              <a:avLst/>
              <a:gdLst/>
              <a:ahLst/>
              <a:cxnLst/>
              <a:rect l="l" t="t" r="r" b="b"/>
              <a:pathLst>
                <a:path w="1566687" h="277812">
                  <a:moveTo>
                    <a:pt x="64856" y="0"/>
                  </a:moveTo>
                  <a:lnTo>
                    <a:pt x="1501830" y="0"/>
                  </a:lnTo>
                  <a:cubicBezTo>
                    <a:pt x="1537649" y="0"/>
                    <a:pt x="1566687" y="29037"/>
                    <a:pt x="1566687" y="64856"/>
                  </a:cubicBezTo>
                  <a:lnTo>
                    <a:pt x="1566687" y="212955"/>
                  </a:lnTo>
                  <a:cubicBezTo>
                    <a:pt x="1566687" y="248775"/>
                    <a:pt x="1537649" y="277812"/>
                    <a:pt x="1501830" y="277812"/>
                  </a:cubicBezTo>
                  <a:lnTo>
                    <a:pt x="64856" y="277812"/>
                  </a:lnTo>
                  <a:cubicBezTo>
                    <a:pt x="29037" y="277812"/>
                    <a:pt x="0" y="248775"/>
                    <a:pt x="0" y="212955"/>
                  </a:cubicBezTo>
                  <a:lnTo>
                    <a:pt x="0" y="64856"/>
                  </a:lnTo>
                  <a:cubicBezTo>
                    <a:pt x="0" y="29037"/>
                    <a:pt x="29037" y="0"/>
                    <a:pt x="64856" y="0"/>
                  </a:cubicBezTo>
                  <a:close/>
                </a:path>
              </a:pathLst>
            </a:custGeom>
            <a:solidFill>
              <a:srgbClr val="FFFFFF"/>
            </a:solidFill>
            <a:ln w="9525" cap="sq">
              <a:solidFill>
                <a:srgbClr val="000000"/>
              </a:solidFill>
              <a:prstDash val="solid"/>
              <a:miter/>
            </a:ln>
          </p:spPr>
          <p:txBody>
            <a:bodyPr/>
            <a:lstStyle/>
            <a:p>
              <a:endParaRPr lang="de-DE"/>
            </a:p>
          </p:txBody>
        </p:sp>
        <p:sp>
          <p:nvSpPr>
            <p:cNvPr id="29" name="TextBox 29"/>
            <p:cNvSpPr txBox="1"/>
            <p:nvPr/>
          </p:nvSpPr>
          <p:spPr>
            <a:xfrm>
              <a:off x="0" y="-9525"/>
              <a:ext cx="1566687" cy="287337"/>
            </a:xfrm>
            <a:prstGeom prst="rect">
              <a:avLst/>
            </a:prstGeom>
          </p:spPr>
          <p:txBody>
            <a:bodyPr lIns="27743" tIns="27743" rIns="27743" bIns="27743" rtlCol="0" anchor="ctr"/>
            <a:lstStyle/>
            <a:p>
              <a:pPr algn="ctr">
                <a:lnSpc>
                  <a:spcPts val="1220"/>
                </a:lnSpc>
              </a:pPr>
              <a:endParaRPr/>
            </a:p>
          </p:txBody>
        </p:sp>
      </p:grpSp>
      <p:sp>
        <p:nvSpPr>
          <p:cNvPr id="30" name="Freeform 30"/>
          <p:cNvSpPr/>
          <p:nvPr/>
        </p:nvSpPr>
        <p:spPr>
          <a:xfrm>
            <a:off x="6427916" y="7750796"/>
            <a:ext cx="259150" cy="259150"/>
          </a:xfrm>
          <a:custGeom>
            <a:avLst/>
            <a:gdLst/>
            <a:ahLst/>
            <a:cxnLst/>
            <a:rect l="l" t="t" r="r" b="b"/>
            <a:pathLst>
              <a:path w="259150" h="259150">
                <a:moveTo>
                  <a:pt x="0" y="0"/>
                </a:moveTo>
                <a:lnTo>
                  <a:pt x="259150" y="0"/>
                </a:lnTo>
                <a:lnTo>
                  <a:pt x="259150" y="259150"/>
                </a:lnTo>
                <a:lnTo>
                  <a:pt x="0" y="25915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de-DE"/>
          </a:p>
        </p:txBody>
      </p:sp>
      <p:grpSp>
        <p:nvGrpSpPr>
          <p:cNvPr id="31" name="Group 31"/>
          <p:cNvGrpSpPr/>
          <p:nvPr/>
        </p:nvGrpSpPr>
        <p:grpSpPr>
          <a:xfrm>
            <a:off x="4824327" y="6848277"/>
            <a:ext cx="948066" cy="152154"/>
            <a:chOff x="0" y="0"/>
            <a:chExt cx="339765" cy="54528"/>
          </a:xfrm>
        </p:grpSpPr>
        <p:sp>
          <p:nvSpPr>
            <p:cNvPr id="32" name="Freeform 32"/>
            <p:cNvSpPr/>
            <p:nvPr/>
          </p:nvSpPr>
          <p:spPr>
            <a:xfrm>
              <a:off x="0" y="0"/>
              <a:ext cx="339765" cy="54528"/>
            </a:xfrm>
            <a:custGeom>
              <a:avLst/>
              <a:gdLst/>
              <a:ahLst/>
              <a:cxnLst/>
              <a:rect l="l" t="t" r="r" b="b"/>
              <a:pathLst>
                <a:path w="339765" h="54528">
                  <a:moveTo>
                    <a:pt x="24498" y="0"/>
                  </a:moveTo>
                  <a:lnTo>
                    <a:pt x="315267" y="0"/>
                  </a:lnTo>
                  <a:cubicBezTo>
                    <a:pt x="328797" y="0"/>
                    <a:pt x="339765" y="10968"/>
                    <a:pt x="339765" y="24498"/>
                  </a:cubicBezTo>
                  <a:lnTo>
                    <a:pt x="339765" y="30030"/>
                  </a:lnTo>
                  <a:cubicBezTo>
                    <a:pt x="339765" y="43560"/>
                    <a:pt x="328797" y="54528"/>
                    <a:pt x="315267" y="54528"/>
                  </a:cubicBezTo>
                  <a:lnTo>
                    <a:pt x="24498" y="54528"/>
                  </a:lnTo>
                  <a:cubicBezTo>
                    <a:pt x="10968" y="54528"/>
                    <a:pt x="0" y="43560"/>
                    <a:pt x="0" y="30030"/>
                  </a:cubicBezTo>
                  <a:lnTo>
                    <a:pt x="0" y="24498"/>
                  </a:lnTo>
                  <a:cubicBezTo>
                    <a:pt x="0" y="10968"/>
                    <a:pt x="10968" y="0"/>
                    <a:pt x="24498" y="0"/>
                  </a:cubicBezTo>
                  <a:close/>
                </a:path>
              </a:pathLst>
            </a:custGeom>
            <a:solidFill>
              <a:srgbClr val="000000">
                <a:alpha val="0"/>
              </a:srgbClr>
            </a:solidFill>
            <a:ln w="19050" cap="sq">
              <a:solidFill>
                <a:srgbClr val="000000"/>
              </a:solidFill>
              <a:prstDash val="solid"/>
              <a:miter/>
            </a:ln>
          </p:spPr>
          <p:txBody>
            <a:bodyPr/>
            <a:lstStyle/>
            <a:p>
              <a:endParaRPr lang="de-DE"/>
            </a:p>
          </p:txBody>
        </p:sp>
        <p:sp>
          <p:nvSpPr>
            <p:cNvPr id="33" name="TextBox 33"/>
            <p:cNvSpPr txBox="1"/>
            <p:nvPr/>
          </p:nvSpPr>
          <p:spPr>
            <a:xfrm>
              <a:off x="0" y="-9525"/>
              <a:ext cx="339765" cy="64053"/>
            </a:xfrm>
            <a:prstGeom prst="rect">
              <a:avLst/>
            </a:prstGeom>
          </p:spPr>
          <p:txBody>
            <a:bodyPr lIns="50800" tIns="50800" rIns="50800" bIns="50800" rtlCol="0" anchor="ctr"/>
            <a:lstStyle/>
            <a:p>
              <a:pPr algn="ctr">
                <a:lnSpc>
                  <a:spcPts val="1220"/>
                </a:lnSpc>
              </a:pPr>
              <a:endParaRPr/>
            </a:p>
          </p:txBody>
        </p:sp>
      </p:grpSp>
      <p:sp>
        <p:nvSpPr>
          <p:cNvPr id="34" name="TextBox 34"/>
          <p:cNvSpPr txBox="1"/>
          <p:nvPr/>
        </p:nvSpPr>
        <p:spPr>
          <a:xfrm>
            <a:off x="699338" y="8245545"/>
            <a:ext cx="6451266" cy="1045845"/>
          </a:xfrm>
          <a:prstGeom prst="rect">
            <a:avLst/>
          </a:prstGeom>
        </p:spPr>
        <p:txBody>
          <a:bodyPr lIns="0" tIns="0" rIns="0" bIns="0" rtlCol="0" anchor="t">
            <a:spAutoFit/>
          </a:bodyPr>
          <a:lstStyle/>
          <a:p>
            <a:pPr algn="l">
              <a:lnSpc>
                <a:spcPts val="1680"/>
              </a:lnSpc>
            </a:pPr>
            <a:r>
              <a:rPr lang="en-US" sz="1200">
                <a:solidFill>
                  <a:srgbClr val="000000"/>
                </a:solidFill>
                <a:latin typeface="Poppins"/>
                <a:ea typeface="Poppins"/>
                <a:cs typeface="Poppins"/>
                <a:sym typeface="Poppins"/>
              </a:rPr>
              <a:t>6. Zum Schluss löschst du alles wieder mit der Lösch-Taste          .  </a:t>
            </a:r>
          </a:p>
          <a:p>
            <a:pPr algn="l">
              <a:lnSpc>
                <a:spcPts val="1680"/>
              </a:lnSpc>
            </a:pPr>
            <a:endParaRPr lang="en-US" sz="1200">
              <a:solidFill>
                <a:srgbClr val="000000"/>
              </a:solidFill>
              <a:latin typeface="Poppins"/>
              <a:ea typeface="Poppins"/>
              <a:cs typeface="Poppins"/>
              <a:sym typeface="Poppins"/>
            </a:endParaRPr>
          </a:p>
          <a:p>
            <a:pPr algn="l">
              <a:lnSpc>
                <a:spcPts val="1680"/>
              </a:lnSpc>
            </a:pPr>
            <a:r>
              <a:rPr lang="en-US" sz="1200">
                <a:solidFill>
                  <a:srgbClr val="000000"/>
                </a:solidFill>
                <a:latin typeface="Poppins"/>
                <a:ea typeface="Poppins"/>
                <a:cs typeface="Poppins"/>
                <a:sym typeface="Poppins"/>
              </a:rPr>
              <a:t>7. Nun kannst du dir von deiner Lehrkraft deinen Benutzernamen und das Passwort </a:t>
            </a:r>
          </a:p>
          <a:p>
            <a:pPr algn="l">
              <a:lnSpc>
                <a:spcPts val="1680"/>
              </a:lnSpc>
            </a:pPr>
            <a:r>
              <a:rPr lang="en-US" sz="1200">
                <a:solidFill>
                  <a:srgbClr val="000000"/>
                </a:solidFill>
                <a:latin typeface="Poppins"/>
                <a:ea typeface="Poppins"/>
                <a:cs typeface="Poppins"/>
                <a:sym typeface="Poppins"/>
              </a:rPr>
              <a:t>    holen und eingeben. Mit der Eingabe-Taste         bestätigst du die Passwort-</a:t>
            </a:r>
          </a:p>
          <a:p>
            <a:pPr algn="l">
              <a:lnSpc>
                <a:spcPts val="1680"/>
              </a:lnSpc>
            </a:pPr>
            <a:r>
              <a:rPr lang="en-US" sz="1200">
                <a:solidFill>
                  <a:srgbClr val="000000"/>
                </a:solidFill>
                <a:latin typeface="Poppins"/>
                <a:ea typeface="Poppins"/>
                <a:cs typeface="Poppins"/>
                <a:sym typeface="Poppins"/>
              </a:rPr>
              <a:t>    Eingabe.</a:t>
            </a:r>
          </a:p>
        </p:txBody>
      </p:sp>
      <p:sp>
        <p:nvSpPr>
          <p:cNvPr id="35" name="Freeform 35"/>
          <p:cNvSpPr/>
          <p:nvPr/>
        </p:nvSpPr>
        <p:spPr>
          <a:xfrm>
            <a:off x="4209300" y="8881357"/>
            <a:ext cx="227176" cy="227176"/>
          </a:xfrm>
          <a:custGeom>
            <a:avLst/>
            <a:gdLst/>
            <a:ahLst/>
            <a:cxnLst/>
            <a:rect l="l" t="t" r="r" b="b"/>
            <a:pathLst>
              <a:path w="227176" h="227176">
                <a:moveTo>
                  <a:pt x="0" y="0"/>
                </a:moveTo>
                <a:lnTo>
                  <a:pt x="227177" y="0"/>
                </a:lnTo>
                <a:lnTo>
                  <a:pt x="227177" y="227176"/>
                </a:lnTo>
                <a:lnTo>
                  <a:pt x="0" y="22717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de-DE"/>
          </a:p>
        </p:txBody>
      </p:sp>
      <p:sp>
        <p:nvSpPr>
          <p:cNvPr id="36" name="Freeform 36"/>
          <p:cNvSpPr/>
          <p:nvPr/>
        </p:nvSpPr>
        <p:spPr>
          <a:xfrm>
            <a:off x="5236698" y="8274120"/>
            <a:ext cx="292507" cy="172579"/>
          </a:xfrm>
          <a:custGeom>
            <a:avLst/>
            <a:gdLst/>
            <a:ahLst/>
            <a:cxnLst/>
            <a:rect l="l" t="t" r="r" b="b"/>
            <a:pathLst>
              <a:path w="292507" h="172579">
                <a:moveTo>
                  <a:pt x="0" y="0"/>
                </a:moveTo>
                <a:lnTo>
                  <a:pt x="292507" y="0"/>
                </a:lnTo>
                <a:lnTo>
                  <a:pt x="292507" y="172579"/>
                </a:lnTo>
                <a:lnTo>
                  <a:pt x="0" y="172579"/>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de-DE"/>
          </a:p>
        </p:txBody>
      </p:sp>
      <p:sp>
        <p:nvSpPr>
          <p:cNvPr id="37" name="Freeform 37"/>
          <p:cNvSpPr/>
          <p:nvPr/>
        </p:nvSpPr>
        <p:spPr>
          <a:xfrm rot="858850">
            <a:off x="5487414" y="633402"/>
            <a:ext cx="1384102" cy="1018835"/>
          </a:xfrm>
          <a:custGeom>
            <a:avLst/>
            <a:gdLst/>
            <a:ahLst/>
            <a:cxnLst/>
            <a:rect l="l" t="t" r="r" b="b"/>
            <a:pathLst>
              <a:path w="1384102" h="1018835">
                <a:moveTo>
                  <a:pt x="0" y="0"/>
                </a:moveTo>
                <a:lnTo>
                  <a:pt x="1384102" y="0"/>
                </a:lnTo>
                <a:lnTo>
                  <a:pt x="1384102" y="1018835"/>
                </a:lnTo>
                <a:lnTo>
                  <a:pt x="0" y="1018835"/>
                </a:lnTo>
                <a:lnTo>
                  <a:pt x="0" y="0"/>
                </a:lnTo>
                <a:close/>
              </a:path>
            </a:pathLst>
          </a:custGeom>
          <a:blipFill>
            <a:blip r:embed="rId20"/>
            <a:stretch>
              <a:fillRect/>
            </a:stretch>
          </a:blipFill>
        </p:spPr>
        <p:txBody>
          <a:bodyPr/>
          <a:lstStyle/>
          <a:p>
            <a:endParaRPr lang="de-DE"/>
          </a:p>
        </p:txBody>
      </p:sp>
      <p:grpSp>
        <p:nvGrpSpPr>
          <p:cNvPr id="38" name="Group 38"/>
          <p:cNvGrpSpPr/>
          <p:nvPr/>
        </p:nvGrpSpPr>
        <p:grpSpPr>
          <a:xfrm>
            <a:off x="4628638" y="4223419"/>
            <a:ext cx="306003" cy="300252"/>
            <a:chOff x="0" y="0"/>
            <a:chExt cx="109665" cy="107604"/>
          </a:xfrm>
        </p:grpSpPr>
        <p:sp>
          <p:nvSpPr>
            <p:cNvPr id="39" name="Freeform 39"/>
            <p:cNvSpPr/>
            <p:nvPr/>
          </p:nvSpPr>
          <p:spPr>
            <a:xfrm>
              <a:off x="0" y="0"/>
              <a:ext cx="109665" cy="107604"/>
            </a:xfrm>
            <a:custGeom>
              <a:avLst/>
              <a:gdLst/>
              <a:ahLst/>
              <a:cxnLst/>
              <a:rect l="l" t="t" r="r" b="b"/>
              <a:pathLst>
                <a:path w="109665" h="107604">
                  <a:moveTo>
                    <a:pt x="53802" y="0"/>
                  </a:moveTo>
                  <a:lnTo>
                    <a:pt x="55863" y="0"/>
                  </a:lnTo>
                  <a:cubicBezTo>
                    <a:pt x="85577" y="0"/>
                    <a:pt x="109665" y="24088"/>
                    <a:pt x="109665" y="53802"/>
                  </a:cubicBezTo>
                  <a:lnTo>
                    <a:pt x="109665" y="53802"/>
                  </a:lnTo>
                  <a:cubicBezTo>
                    <a:pt x="109665" y="68071"/>
                    <a:pt x="103996" y="81756"/>
                    <a:pt x="93906" y="91846"/>
                  </a:cubicBezTo>
                  <a:cubicBezTo>
                    <a:pt x="83817" y="101935"/>
                    <a:pt x="70132" y="107604"/>
                    <a:pt x="55863" y="107604"/>
                  </a:cubicBezTo>
                  <a:lnTo>
                    <a:pt x="53802" y="107604"/>
                  </a:lnTo>
                  <a:cubicBezTo>
                    <a:pt x="39533" y="107604"/>
                    <a:pt x="25848" y="101935"/>
                    <a:pt x="15758" y="91846"/>
                  </a:cubicBezTo>
                  <a:cubicBezTo>
                    <a:pt x="5668" y="81756"/>
                    <a:pt x="0" y="68071"/>
                    <a:pt x="0" y="53802"/>
                  </a:cubicBezTo>
                  <a:lnTo>
                    <a:pt x="0" y="53802"/>
                  </a:lnTo>
                  <a:cubicBezTo>
                    <a:pt x="0" y="39533"/>
                    <a:pt x="5668" y="25848"/>
                    <a:pt x="15758" y="15758"/>
                  </a:cubicBezTo>
                  <a:cubicBezTo>
                    <a:pt x="25848" y="5668"/>
                    <a:pt x="39533" y="0"/>
                    <a:pt x="53802" y="0"/>
                  </a:cubicBezTo>
                  <a:close/>
                </a:path>
              </a:pathLst>
            </a:custGeom>
            <a:solidFill>
              <a:srgbClr val="FFFFFF"/>
            </a:solidFill>
            <a:ln w="9525" cap="sq">
              <a:solidFill>
                <a:srgbClr val="000000"/>
              </a:solidFill>
              <a:prstDash val="solid"/>
              <a:miter/>
            </a:ln>
          </p:spPr>
          <p:txBody>
            <a:bodyPr/>
            <a:lstStyle/>
            <a:p>
              <a:endParaRPr lang="de-DE"/>
            </a:p>
          </p:txBody>
        </p:sp>
        <p:sp>
          <p:nvSpPr>
            <p:cNvPr id="40" name="TextBox 40"/>
            <p:cNvSpPr txBox="1"/>
            <p:nvPr/>
          </p:nvSpPr>
          <p:spPr>
            <a:xfrm>
              <a:off x="0" y="-9525"/>
              <a:ext cx="109665" cy="117129"/>
            </a:xfrm>
            <a:prstGeom prst="rect">
              <a:avLst/>
            </a:prstGeom>
          </p:spPr>
          <p:txBody>
            <a:bodyPr lIns="50800" tIns="50800" rIns="50800" bIns="50800" rtlCol="0" anchor="ctr"/>
            <a:lstStyle/>
            <a:p>
              <a:pPr algn="ctr">
                <a:lnSpc>
                  <a:spcPts val="1220"/>
                </a:lnSpc>
              </a:pPr>
              <a:endParaRPr/>
            </a:p>
          </p:txBody>
        </p:sp>
      </p:grpSp>
      <p:sp>
        <p:nvSpPr>
          <p:cNvPr id="41" name="TextBox 41"/>
          <p:cNvSpPr txBox="1"/>
          <p:nvPr/>
        </p:nvSpPr>
        <p:spPr>
          <a:xfrm>
            <a:off x="4628638" y="4366979"/>
            <a:ext cx="306003" cy="119805"/>
          </a:xfrm>
          <a:prstGeom prst="rect">
            <a:avLst/>
          </a:prstGeom>
        </p:spPr>
        <p:txBody>
          <a:bodyPr lIns="0" tIns="0" rIns="0" bIns="0" rtlCol="0" anchor="t">
            <a:spAutoFit/>
          </a:bodyPr>
          <a:lstStyle/>
          <a:p>
            <a:pPr algn="ctr">
              <a:lnSpc>
                <a:spcPts val="980"/>
              </a:lnSpc>
            </a:pPr>
            <a:r>
              <a:rPr lang="en-US" sz="700">
                <a:solidFill>
                  <a:srgbClr val="000000"/>
                </a:solidFill>
                <a:latin typeface="Poppins"/>
                <a:ea typeface="Poppins"/>
                <a:cs typeface="Poppins"/>
                <a:sym typeface="Poppins"/>
              </a:rPr>
              <a:t>.?123</a:t>
            </a:r>
          </a:p>
        </p:txBody>
      </p:sp>
      <p:grpSp>
        <p:nvGrpSpPr>
          <p:cNvPr id="42" name="Group 42"/>
          <p:cNvGrpSpPr/>
          <p:nvPr/>
        </p:nvGrpSpPr>
        <p:grpSpPr>
          <a:xfrm>
            <a:off x="2530263" y="6305769"/>
            <a:ext cx="306003" cy="300252"/>
            <a:chOff x="0" y="0"/>
            <a:chExt cx="109665" cy="107604"/>
          </a:xfrm>
        </p:grpSpPr>
        <p:sp>
          <p:nvSpPr>
            <p:cNvPr id="43" name="Freeform 43"/>
            <p:cNvSpPr/>
            <p:nvPr/>
          </p:nvSpPr>
          <p:spPr>
            <a:xfrm>
              <a:off x="0" y="0"/>
              <a:ext cx="109665" cy="107604"/>
            </a:xfrm>
            <a:custGeom>
              <a:avLst/>
              <a:gdLst/>
              <a:ahLst/>
              <a:cxnLst/>
              <a:rect l="l" t="t" r="r" b="b"/>
              <a:pathLst>
                <a:path w="109665" h="107604">
                  <a:moveTo>
                    <a:pt x="53802" y="0"/>
                  </a:moveTo>
                  <a:lnTo>
                    <a:pt x="55863" y="0"/>
                  </a:lnTo>
                  <a:cubicBezTo>
                    <a:pt x="85577" y="0"/>
                    <a:pt x="109665" y="24088"/>
                    <a:pt x="109665" y="53802"/>
                  </a:cubicBezTo>
                  <a:lnTo>
                    <a:pt x="109665" y="53802"/>
                  </a:lnTo>
                  <a:cubicBezTo>
                    <a:pt x="109665" y="68071"/>
                    <a:pt x="103996" y="81756"/>
                    <a:pt x="93906" y="91846"/>
                  </a:cubicBezTo>
                  <a:cubicBezTo>
                    <a:pt x="83817" y="101935"/>
                    <a:pt x="70132" y="107604"/>
                    <a:pt x="55863" y="107604"/>
                  </a:cubicBezTo>
                  <a:lnTo>
                    <a:pt x="53802" y="107604"/>
                  </a:lnTo>
                  <a:cubicBezTo>
                    <a:pt x="39533" y="107604"/>
                    <a:pt x="25848" y="101935"/>
                    <a:pt x="15758" y="91846"/>
                  </a:cubicBezTo>
                  <a:cubicBezTo>
                    <a:pt x="5668" y="81756"/>
                    <a:pt x="0" y="68071"/>
                    <a:pt x="0" y="53802"/>
                  </a:cubicBezTo>
                  <a:lnTo>
                    <a:pt x="0" y="53802"/>
                  </a:lnTo>
                  <a:cubicBezTo>
                    <a:pt x="0" y="39533"/>
                    <a:pt x="5668" y="25848"/>
                    <a:pt x="15758" y="15758"/>
                  </a:cubicBezTo>
                  <a:cubicBezTo>
                    <a:pt x="25848" y="5668"/>
                    <a:pt x="39533" y="0"/>
                    <a:pt x="53802" y="0"/>
                  </a:cubicBezTo>
                  <a:close/>
                </a:path>
              </a:pathLst>
            </a:custGeom>
            <a:solidFill>
              <a:srgbClr val="FFFFFF"/>
            </a:solidFill>
            <a:ln w="9525" cap="sq">
              <a:solidFill>
                <a:srgbClr val="000000"/>
              </a:solidFill>
              <a:prstDash val="solid"/>
              <a:miter/>
            </a:ln>
          </p:spPr>
          <p:txBody>
            <a:bodyPr/>
            <a:lstStyle/>
            <a:p>
              <a:endParaRPr lang="de-DE"/>
            </a:p>
          </p:txBody>
        </p:sp>
        <p:sp>
          <p:nvSpPr>
            <p:cNvPr id="44" name="TextBox 44"/>
            <p:cNvSpPr txBox="1"/>
            <p:nvPr/>
          </p:nvSpPr>
          <p:spPr>
            <a:xfrm>
              <a:off x="0" y="-9525"/>
              <a:ext cx="109665" cy="117129"/>
            </a:xfrm>
            <a:prstGeom prst="rect">
              <a:avLst/>
            </a:prstGeom>
          </p:spPr>
          <p:txBody>
            <a:bodyPr lIns="50800" tIns="50800" rIns="50800" bIns="50800" rtlCol="0" anchor="ctr"/>
            <a:lstStyle/>
            <a:p>
              <a:pPr algn="ctr">
                <a:lnSpc>
                  <a:spcPts val="1220"/>
                </a:lnSpc>
              </a:pPr>
              <a:endParaRPr/>
            </a:p>
          </p:txBody>
        </p:sp>
      </p:grpSp>
      <p:sp>
        <p:nvSpPr>
          <p:cNvPr id="45" name="TextBox 45"/>
          <p:cNvSpPr txBox="1"/>
          <p:nvPr/>
        </p:nvSpPr>
        <p:spPr>
          <a:xfrm>
            <a:off x="2530263" y="6449329"/>
            <a:ext cx="306003" cy="119805"/>
          </a:xfrm>
          <a:prstGeom prst="rect">
            <a:avLst/>
          </a:prstGeom>
        </p:spPr>
        <p:txBody>
          <a:bodyPr lIns="0" tIns="0" rIns="0" bIns="0" rtlCol="0" anchor="t">
            <a:spAutoFit/>
          </a:bodyPr>
          <a:lstStyle/>
          <a:p>
            <a:pPr algn="ctr">
              <a:lnSpc>
                <a:spcPts val="980"/>
              </a:lnSpc>
            </a:pPr>
            <a:r>
              <a:rPr lang="en-US" sz="700">
                <a:solidFill>
                  <a:srgbClr val="000000"/>
                </a:solidFill>
                <a:latin typeface="Poppins"/>
                <a:ea typeface="Poppins"/>
                <a:cs typeface="Poppins"/>
                <a:sym typeface="Poppins"/>
              </a:rPr>
              <a:t>ABC</a:t>
            </a:r>
          </a:p>
        </p:txBody>
      </p:sp>
      <p:sp>
        <p:nvSpPr>
          <p:cNvPr id="46" name="TextBox 46"/>
          <p:cNvSpPr txBox="1"/>
          <p:nvPr/>
        </p:nvSpPr>
        <p:spPr>
          <a:xfrm>
            <a:off x="818294" y="484388"/>
            <a:ext cx="6157685" cy="1297813"/>
          </a:xfrm>
          <a:prstGeom prst="rect">
            <a:avLst/>
          </a:prstGeom>
        </p:spPr>
        <p:txBody>
          <a:bodyPr lIns="0" tIns="0" rIns="0" bIns="0" rtlCol="0" anchor="t">
            <a:spAutoFit/>
          </a:bodyPr>
          <a:lstStyle/>
          <a:p>
            <a:pPr algn="l">
              <a:lnSpc>
                <a:spcPts val="3415"/>
              </a:lnSpc>
            </a:pPr>
            <a:r>
              <a:rPr lang="en-US" sz="2799">
                <a:solidFill>
                  <a:srgbClr val="FFFFFF"/>
                </a:solidFill>
                <a:latin typeface="Lexend Deca Medium"/>
                <a:ea typeface="Lexend Deca Medium"/>
                <a:cs typeface="Lexend Deca Medium"/>
                <a:sym typeface="Lexend Deca"/>
              </a:rPr>
              <a:t>Die Bildschirmtastatur:</a:t>
            </a:r>
          </a:p>
          <a:p>
            <a:pPr algn="l">
              <a:lnSpc>
                <a:spcPts val="3415"/>
              </a:lnSpc>
            </a:pPr>
            <a:r>
              <a:rPr lang="en-US" sz="2799">
                <a:solidFill>
                  <a:srgbClr val="FFFFFF"/>
                </a:solidFill>
                <a:latin typeface="Lexend Deca Medium"/>
                <a:ea typeface="Lexend Deca Medium"/>
                <a:cs typeface="Lexend Deca Medium"/>
                <a:sym typeface="Lexend Deca"/>
              </a:rPr>
              <a:t>Buchstaben, Zahlen, </a:t>
            </a:r>
          </a:p>
          <a:p>
            <a:pPr algn="l">
              <a:lnSpc>
                <a:spcPts val="3415"/>
              </a:lnSpc>
            </a:pPr>
            <a:r>
              <a:rPr lang="en-US" sz="2799">
                <a:solidFill>
                  <a:srgbClr val="FFFFFF"/>
                </a:solidFill>
                <a:latin typeface="Lexend Deca Medium"/>
                <a:ea typeface="Lexend Deca Medium"/>
                <a:cs typeface="Lexend Deca Medium"/>
                <a:sym typeface="Lexend Deca"/>
              </a:rPr>
              <a:t>Sonderzeichen</a:t>
            </a:r>
          </a:p>
        </p:txBody>
      </p:sp>
      <p:sp>
        <p:nvSpPr>
          <p:cNvPr id="47" name="TextBox 47"/>
          <p:cNvSpPr txBox="1"/>
          <p:nvPr/>
        </p:nvSpPr>
        <p:spPr>
          <a:xfrm>
            <a:off x="756000" y="6175813"/>
            <a:ext cx="6451266" cy="148590"/>
          </a:xfrm>
          <a:prstGeom prst="rect">
            <a:avLst/>
          </a:prstGeom>
        </p:spPr>
        <p:txBody>
          <a:bodyPr lIns="0" tIns="0" rIns="0" bIns="0" rtlCol="0" anchor="t">
            <a:spAutoFit/>
          </a:bodyPr>
          <a:lstStyle/>
          <a:p>
            <a:pPr algn="ctr">
              <a:lnSpc>
                <a:spcPts val="1260"/>
              </a:lnSpc>
            </a:pPr>
            <a:r>
              <a:rPr lang="en-US" sz="900">
                <a:solidFill>
                  <a:srgbClr val="000000"/>
                </a:solidFill>
                <a:latin typeface="Poppins"/>
                <a:ea typeface="Poppins"/>
                <a:cs typeface="Poppins"/>
                <a:sym typeface="Poppins"/>
              </a:rPr>
              <a:t>     Buchstaben                                                                                Zahlen und Sonderzeichen</a:t>
            </a:r>
          </a:p>
        </p:txBody>
      </p:sp>
      <p:grpSp>
        <p:nvGrpSpPr>
          <p:cNvPr id="48" name="Group 48"/>
          <p:cNvGrpSpPr/>
          <p:nvPr/>
        </p:nvGrpSpPr>
        <p:grpSpPr>
          <a:xfrm>
            <a:off x="3132748" y="9143287"/>
            <a:ext cx="4003839" cy="867566"/>
            <a:chOff x="0" y="0"/>
            <a:chExt cx="1434885" cy="310916"/>
          </a:xfrm>
        </p:grpSpPr>
        <p:sp>
          <p:nvSpPr>
            <p:cNvPr id="49" name="Freeform 49"/>
            <p:cNvSpPr/>
            <p:nvPr/>
          </p:nvSpPr>
          <p:spPr>
            <a:xfrm>
              <a:off x="0" y="0"/>
              <a:ext cx="1434885" cy="310916"/>
            </a:xfrm>
            <a:custGeom>
              <a:avLst/>
              <a:gdLst/>
              <a:ahLst/>
              <a:cxnLst/>
              <a:rect l="l" t="t" r="r" b="b"/>
              <a:pathLst>
                <a:path w="1434885" h="310916">
                  <a:moveTo>
                    <a:pt x="38672" y="0"/>
                  </a:moveTo>
                  <a:lnTo>
                    <a:pt x="1396213" y="0"/>
                  </a:lnTo>
                  <a:cubicBezTo>
                    <a:pt x="1406469" y="0"/>
                    <a:pt x="1416306" y="4074"/>
                    <a:pt x="1423558" y="11327"/>
                  </a:cubicBezTo>
                  <a:cubicBezTo>
                    <a:pt x="1430811" y="18579"/>
                    <a:pt x="1434885" y="28416"/>
                    <a:pt x="1434885" y="38672"/>
                  </a:cubicBezTo>
                  <a:lnTo>
                    <a:pt x="1434885" y="272243"/>
                  </a:lnTo>
                  <a:cubicBezTo>
                    <a:pt x="1434885" y="282500"/>
                    <a:pt x="1430811" y="292336"/>
                    <a:pt x="1423558" y="299589"/>
                  </a:cubicBezTo>
                  <a:cubicBezTo>
                    <a:pt x="1416306" y="306841"/>
                    <a:pt x="1406469" y="310916"/>
                    <a:pt x="1396213" y="310916"/>
                  </a:cubicBezTo>
                  <a:lnTo>
                    <a:pt x="38672" y="310916"/>
                  </a:lnTo>
                  <a:cubicBezTo>
                    <a:pt x="28416" y="310916"/>
                    <a:pt x="18579" y="306841"/>
                    <a:pt x="11327" y="299589"/>
                  </a:cubicBezTo>
                  <a:cubicBezTo>
                    <a:pt x="4074" y="292336"/>
                    <a:pt x="0" y="282500"/>
                    <a:pt x="0" y="272243"/>
                  </a:cubicBezTo>
                  <a:lnTo>
                    <a:pt x="0" y="38672"/>
                  </a:lnTo>
                  <a:cubicBezTo>
                    <a:pt x="0" y="28416"/>
                    <a:pt x="4074" y="18579"/>
                    <a:pt x="11327" y="11327"/>
                  </a:cubicBezTo>
                  <a:cubicBezTo>
                    <a:pt x="18579" y="4074"/>
                    <a:pt x="28416" y="0"/>
                    <a:pt x="38672" y="0"/>
                  </a:cubicBezTo>
                  <a:close/>
                </a:path>
              </a:pathLst>
            </a:custGeom>
            <a:solidFill>
              <a:srgbClr val="FFFFFF"/>
            </a:solidFill>
            <a:ln w="9525" cap="sq">
              <a:solidFill>
                <a:srgbClr val="000000"/>
              </a:solidFill>
              <a:prstDash val="solid"/>
              <a:miter/>
            </a:ln>
          </p:spPr>
          <p:txBody>
            <a:bodyPr/>
            <a:lstStyle/>
            <a:p>
              <a:endParaRPr lang="de-DE"/>
            </a:p>
          </p:txBody>
        </p:sp>
        <p:sp>
          <p:nvSpPr>
            <p:cNvPr id="50" name="TextBox 50"/>
            <p:cNvSpPr txBox="1"/>
            <p:nvPr/>
          </p:nvSpPr>
          <p:spPr>
            <a:xfrm>
              <a:off x="0" y="-9525"/>
              <a:ext cx="1434885" cy="320441"/>
            </a:xfrm>
            <a:prstGeom prst="rect">
              <a:avLst/>
            </a:prstGeom>
          </p:spPr>
          <p:txBody>
            <a:bodyPr lIns="50800" tIns="50800" rIns="50800" bIns="50800" rtlCol="0" anchor="ctr"/>
            <a:lstStyle/>
            <a:p>
              <a:pPr algn="ctr">
                <a:lnSpc>
                  <a:spcPts val="1220"/>
                </a:lnSpc>
              </a:pPr>
              <a:endParaRPr/>
            </a:p>
          </p:txBody>
        </p:sp>
      </p:grpSp>
      <p:sp>
        <p:nvSpPr>
          <p:cNvPr id="51" name="TextBox 51"/>
          <p:cNvSpPr txBox="1"/>
          <p:nvPr/>
        </p:nvSpPr>
        <p:spPr>
          <a:xfrm>
            <a:off x="3132748" y="9249409"/>
            <a:ext cx="3913498" cy="626745"/>
          </a:xfrm>
          <a:prstGeom prst="rect">
            <a:avLst/>
          </a:prstGeom>
        </p:spPr>
        <p:txBody>
          <a:bodyPr lIns="0" tIns="0" rIns="0" bIns="0" rtlCol="0" anchor="t">
            <a:spAutoFit/>
          </a:bodyPr>
          <a:lstStyle/>
          <a:p>
            <a:pPr algn="ctr">
              <a:lnSpc>
                <a:spcPts val="1680"/>
              </a:lnSpc>
            </a:pPr>
            <a:r>
              <a:rPr lang="en-US" sz="1200">
                <a:solidFill>
                  <a:srgbClr val="000000"/>
                </a:solidFill>
                <a:latin typeface="Poppins"/>
                <a:ea typeface="Poppins"/>
                <a:cs typeface="Poppins"/>
                <a:sym typeface="Poppins"/>
              </a:rPr>
              <a:t>Denke daran, dich nach deiner Arbeit auf dem Tablet auch wieder auszuloggen. Das Ausloggen kann auf Tablets unterschiedlich aussehen.</a:t>
            </a:r>
          </a:p>
        </p:txBody>
      </p:sp>
      <p:sp>
        <p:nvSpPr>
          <p:cNvPr id="52" name="Freeform 52"/>
          <p:cNvSpPr/>
          <p:nvPr/>
        </p:nvSpPr>
        <p:spPr>
          <a:xfrm rot="399841">
            <a:off x="6729252" y="9245108"/>
            <a:ext cx="765887" cy="698872"/>
          </a:xfrm>
          <a:custGeom>
            <a:avLst/>
            <a:gdLst/>
            <a:ahLst/>
            <a:cxnLst/>
            <a:rect l="l" t="t" r="r" b="b"/>
            <a:pathLst>
              <a:path w="765887" h="698872">
                <a:moveTo>
                  <a:pt x="0" y="0"/>
                </a:moveTo>
                <a:lnTo>
                  <a:pt x="765886" y="0"/>
                </a:lnTo>
                <a:lnTo>
                  <a:pt x="765886" y="698872"/>
                </a:lnTo>
                <a:lnTo>
                  <a:pt x="0" y="698872"/>
                </a:lnTo>
                <a:lnTo>
                  <a:pt x="0" y="0"/>
                </a:lnTo>
                <a:close/>
              </a:path>
            </a:pathLst>
          </a:custGeom>
          <a:blipFill>
            <a:blip r:embed="rId21"/>
            <a:stretch>
              <a:fillRect/>
            </a:stretch>
          </a:blipFill>
        </p:spPr>
        <p:txBody>
          <a:bodyPr/>
          <a:lstStyle/>
          <a:p>
            <a:endParaRPr lang="de-DE"/>
          </a:p>
        </p:txBody>
      </p:sp>
      <p:grpSp>
        <p:nvGrpSpPr>
          <p:cNvPr id="53" name="Group 53"/>
          <p:cNvGrpSpPr/>
          <p:nvPr/>
        </p:nvGrpSpPr>
        <p:grpSpPr>
          <a:xfrm>
            <a:off x="699338" y="9425742"/>
            <a:ext cx="2214333" cy="510160"/>
            <a:chOff x="0" y="0"/>
            <a:chExt cx="793567" cy="182830"/>
          </a:xfrm>
        </p:grpSpPr>
        <p:sp>
          <p:nvSpPr>
            <p:cNvPr id="54" name="Freeform 54"/>
            <p:cNvSpPr/>
            <p:nvPr/>
          </p:nvSpPr>
          <p:spPr>
            <a:xfrm>
              <a:off x="0" y="0"/>
              <a:ext cx="793567" cy="182830"/>
            </a:xfrm>
            <a:custGeom>
              <a:avLst/>
              <a:gdLst/>
              <a:ahLst/>
              <a:cxnLst/>
              <a:rect l="l" t="t" r="r" b="b"/>
              <a:pathLst>
                <a:path w="793567" h="182830">
                  <a:moveTo>
                    <a:pt x="69926" y="0"/>
                  </a:moveTo>
                  <a:lnTo>
                    <a:pt x="723642" y="0"/>
                  </a:lnTo>
                  <a:cubicBezTo>
                    <a:pt x="762260" y="0"/>
                    <a:pt x="793567" y="31307"/>
                    <a:pt x="793567" y="69926"/>
                  </a:cubicBezTo>
                  <a:lnTo>
                    <a:pt x="793567" y="112904"/>
                  </a:lnTo>
                  <a:cubicBezTo>
                    <a:pt x="793567" y="151523"/>
                    <a:pt x="762260" y="182830"/>
                    <a:pt x="723642" y="182830"/>
                  </a:cubicBezTo>
                  <a:lnTo>
                    <a:pt x="69926" y="182830"/>
                  </a:lnTo>
                  <a:cubicBezTo>
                    <a:pt x="31307" y="182830"/>
                    <a:pt x="0" y="151523"/>
                    <a:pt x="0" y="112904"/>
                  </a:cubicBezTo>
                  <a:lnTo>
                    <a:pt x="0" y="69926"/>
                  </a:lnTo>
                  <a:cubicBezTo>
                    <a:pt x="0" y="31307"/>
                    <a:pt x="31307" y="0"/>
                    <a:pt x="69926" y="0"/>
                  </a:cubicBezTo>
                  <a:close/>
                </a:path>
              </a:pathLst>
            </a:custGeom>
            <a:solidFill>
              <a:srgbClr val="000000">
                <a:alpha val="0"/>
              </a:srgbClr>
            </a:solidFill>
            <a:ln w="9525" cap="sq">
              <a:solidFill>
                <a:srgbClr val="000000"/>
              </a:solidFill>
              <a:prstDash val="solid"/>
              <a:miter/>
            </a:ln>
          </p:spPr>
          <p:txBody>
            <a:bodyPr/>
            <a:lstStyle/>
            <a:p>
              <a:endParaRPr lang="de-DE"/>
            </a:p>
          </p:txBody>
        </p:sp>
        <p:sp>
          <p:nvSpPr>
            <p:cNvPr id="55" name="TextBox 55"/>
            <p:cNvSpPr txBox="1"/>
            <p:nvPr/>
          </p:nvSpPr>
          <p:spPr>
            <a:xfrm>
              <a:off x="0" y="-38100"/>
              <a:ext cx="793567" cy="220930"/>
            </a:xfrm>
            <a:prstGeom prst="rect">
              <a:avLst/>
            </a:prstGeom>
          </p:spPr>
          <p:txBody>
            <a:bodyPr lIns="50800" tIns="50800" rIns="50800" bIns="50800" rtlCol="0" anchor="ctr"/>
            <a:lstStyle/>
            <a:p>
              <a:pPr algn="ctr">
                <a:lnSpc>
                  <a:spcPts val="1540"/>
                </a:lnSpc>
              </a:pPr>
              <a:endParaRPr/>
            </a:p>
          </p:txBody>
        </p:sp>
      </p:grpSp>
      <p:sp>
        <p:nvSpPr>
          <p:cNvPr id="56" name="TextBox 56"/>
          <p:cNvSpPr txBox="1"/>
          <p:nvPr/>
        </p:nvSpPr>
        <p:spPr>
          <a:xfrm>
            <a:off x="-1121518" y="9476643"/>
            <a:ext cx="6247962" cy="391160"/>
          </a:xfrm>
          <a:prstGeom prst="rect">
            <a:avLst/>
          </a:prstGeom>
        </p:spPr>
        <p:txBody>
          <a:bodyPr lIns="0" tIns="0" rIns="0" bIns="0" rtlCol="0" anchor="t">
            <a:spAutoFit/>
          </a:bodyPr>
          <a:lstStyle/>
          <a:p>
            <a:pPr algn="ctr">
              <a:lnSpc>
                <a:spcPts val="1540"/>
              </a:lnSpc>
            </a:pPr>
            <a:r>
              <a:rPr lang="en-US" sz="1100">
                <a:solidFill>
                  <a:srgbClr val="000000"/>
                </a:solidFill>
                <a:latin typeface="Poppins"/>
                <a:ea typeface="Poppins"/>
                <a:cs typeface="Poppins"/>
                <a:sym typeface="Poppins"/>
              </a:rPr>
              <a:t>Zu diesem AB gibt es </a:t>
            </a:r>
          </a:p>
          <a:p>
            <a:pPr algn="ctr">
              <a:lnSpc>
                <a:spcPts val="1540"/>
              </a:lnSpc>
            </a:pPr>
            <a:r>
              <a:rPr lang="en-US" sz="1100">
                <a:solidFill>
                  <a:srgbClr val="000000"/>
                </a:solidFill>
                <a:latin typeface="Poppins"/>
                <a:ea typeface="Poppins"/>
                <a:cs typeface="Poppins"/>
                <a:sym typeface="Poppins"/>
              </a:rPr>
              <a:t>einen Profiauftrag.</a:t>
            </a:r>
          </a:p>
        </p:txBody>
      </p:sp>
      <p:sp>
        <p:nvSpPr>
          <p:cNvPr id="57" name="Freeform 57"/>
          <p:cNvSpPr/>
          <p:nvPr/>
        </p:nvSpPr>
        <p:spPr>
          <a:xfrm>
            <a:off x="758390" y="9504600"/>
            <a:ext cx="402407" cy="342046"/>
          </a:xfrm>
          <a:custGeom>
            <a:avLst/>
            <a:gdLst/>
            <a:ahLst/>
            <a:cxnLst/>
            <a:rect l="l" t="t" r="r" b="b"/>
            <a:pathLst>
              <a:path w="402407" h="342046">
                <a:moveTo>
                  <a:pt x="0" y="0"/>
                </a:moveTo>
                <a:lnTo>
                  <a:pt x="402407" y="0"/>
                </a:lnTo>
                <a:lnTo>
                  <a:pt x="402407" y="342046"/>
                </a:lnTo>
                <a:lnTo>
                  <a:pt x="0" y="342046"/>
                </a:lnTo>
                <a:lnTo>
                  <a:pt x="0" y="0"/>
                </a:lnTo>
                <a:close/>
              </a:path>
            </a:pathLst>
          </a:custGeom>
          <a:blipFill>
            <a:blip r:embed="rId22"/>
            <a:stretch>
              <a:fillRect/>
            </a:stretch>
          </a:blipFill>
        </p:spPr>
        <p:txBody>
          <a:bodyPr/>
          <a:lstStyle/>
          <a:p>
            <a:endParaRPr lang="de-D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4975" y="164261"/>
            <a:ext cx="7686751" cy="10401034"/>
            <a:chOff x="0" y="0"/>
            <a:chExt cx="10249002" cy="13868046"/>
          </a:xfrm>
        </p:grpSpPr>
        <p:grpSp>
          <p:nvGrpSpPr>
            <p:cNvPr id="3" name="Group 3"/>
            <p:cNvGrpSpPr/>
            <p:nvPr/>
          </p:nvGrpSpPr>
          <p:grpSpPr>
            <a:xfrm>
              <a:off x="120403" y="261572"/>
              <a:ext cx="9140292" cy="13021378"/>
              <a:chOff x="0" y="0"/>
              <a:chExt cx="2456756" cy="3499926"/>
            </a:xfrm>
          </p:grpSpPr>
          <p:sp>
            <p:nvSpPr>
              <p:cNvPr id="4" name="Freeform 4"/>
              <p:cNvSpPr/>
              <p:nvPr/>
            </p:nvSpPr>
            <p:spPr>
              <a:xfrm>
                <a:off x="0" y="0"/>
                <a:ext cx="2456756" cy="3499926"/>
              </a:xfrm>
              <a:custGeom>
                <a:avLst/>
                <a:gdLst/>
                <a:ahLst/>
                <a:cxnLst/>
                <a:rect l="l" t="t" r="r" b="b"/>
                <a:pathLst>
                  <a:path w="2456756" h="3499926">
                    <a:moveTo>
                      <a:pt x="22587" y="0"/>
                    </a:moveTo>
                    <a:lnTo>
                      <a:pt x="2434169" y="0"/>
                    </a:lnTo>
                    <a:cubicBezTo>
                      <a:pt x="2440159" y="0"/>
                      <a:pt x="2445904" y="2380"/>
                      <a:pt x="2450140" y="6616"/>
                    </a:cubicBezTo>
                    <a:cubicBezTo>
                      <a:pt x="2454376" y="10851"/>
                      <a:pt x="2456756" y="16597"/>
                      <a:pt x="2456756" y="22587"/>
                    </a:cubicBezTo>
                    <a:lnTo>
                      <a:pt x="2456756" y="3477339"/>
                    </a:lnTo>
                    <a:cubicBezTo>
                      <a:pt x="2456756" y="3483329"/>
                      <a:pt x="2454376" y="3489075"/>
                      <a:pt x="2450140" y="3493310"/>
                    </a:cubicBezTo>
                    <a:cubicBezTo>
                      <a:pt x="2445904" y="3497546"/>
                      <a:pt x="2440159" y="3499926"/>
                      <a:pt x="2434169" y="3499926"/>
                    </a:cubicBezTo>
                    <a:lnTo>
                      <a:pt x="22587" y="3499926"/>
                    </a:lnTo>
                    <a:cubicBezTo>
                      <a:pt x="10113" y="3499926"/>
                      <a:pt x="0" y="3489813"/>
                      <a:pt x="0" y="3477339"/>
                    </a:cubicBezTo>
                    <a:lnTo>
                      <a:pt x="0" y="22587"/>
                    </a:lnTo>
                    <a:cubicBezTo>
                      <a:pt x="0" y="10113"/>
                      <a:pt x="10113" y="0"/>
                      <a:pt x="22587" y="0"/>
                    </a:cubicBezTo>
                    <a:close/>
                  </a:path>
                </a:pathLst>
              </a:custGeom>
              <a:solidFill>
                <a:srgbClr val="FFFFFF"/>
              </a:solidFill>
              <a:ln w="9525" cap="sq">
                <a:solidFill>
                  <a:srgbClr val="000000"/>
                </a:solidFill>
                <a:prstDash val="solid"/>
                <a:miter/>
              </a:ln>
            </p:spPr>
            <p:txBody>
              <a:bodyPr/>
              <a:lstStyle/>
              <a:p>
                <a:endParaRPr lang="de-DE"/>
              </a:p>
            </p:txBody>
          </p:sp>
          <p:sp>
            <p:nvSpPr>
              <p:cNvPr id="5" name="TextBox 5"/>
              <p:cNvSpPr txBox="1"/>
              <p:nvPr/>
            </p:nvSpPr>
            <p:spPr>
              <a:xfrm>
                <a:off x="0" y="-28575"/>
                <a:ext cx="2456756" cy="3528501"/>
              </a:xfrm>
              <a:prstGeom prst="rect">
                <a:avLst/>
              </a:prstGeom>
            </p:spPr>
            <p:txBody>
              <a:bodyPr lIns="50800" tIns="50800" rIns="50800" bIns="50800" rtlCol="0" anchor="ctr"/>
              <a:lstStyle/>
              <a:p>
                <a:pPr algn="ctr">
                  <a:lnSpc>
                    <a:spcPts val="1679"/>
                  </a:lnSpc>
                </a:pPr>
                <a:r>
                  <a:rPr lang="en-US" sz="1200">
                    <a:solidFill>
                      <a:srgbClr val="FFFFFF"/>
                    </a:solidFill>
                    <a:latin typeface="IreneFlorentina"/>
                    <a:ea typeface="IreneFlorentina"/>
                    <a:cs typeface="IreneFlorentina"/>
                    <a:sym typeface="IreneFlorentina"/>
                  </a:rPr>
                  <a:t>Zu diesem AB gibt es einen Profiauftrag.</a:t>
                </a:r>
              </a:p>
              <a:p>
                <a:pPr algn="ctr">
                  <a:lnSpc>
                    <a:spcPts val="1679"/>
                  </a:lnSpc>
                </a:pPr>
                <a:endParaRPr lang="en-US" sz="1200">
                  <a:solidFill>
                    <a:srgbClr val="FFFFFF"/>
                  </a:solidFill>
                  <a:latin typeface="IreneFlorentina"/>
                  <a:ea typeface="IreneFlorentina"/>
                  <a:cs typeface="IreneFlorentina"/>
                  <a:sym typeface="IreneFlorentina"/>
                </a:endParaRPr>
              </a:p>
            </p:txBody>
          </p:sp>
        </p:grpSp>
        <p:grpSp>
          <p:nvGrpSpPr>
            <p:cNvPr id="6" name="Group 6"/>
            <p:cNvGrpSpPr/>
            <p:nvPr/>
          </p:nvGrpSpPr>
          <p:grpSpPr>
            <a:xfrm>
              <a:off x="145006" y="261572"/>
              <a:ext cx="9091087" cy="2483325"/>
              <a:chOff x="0" y="0"/>
              <a:chExt cx="2443530" cy="667476"/>
            </a:xfrm>
          </p:grpSpPr>
          <p:sp>
            <p:nvSpPr>
              <p:cNvPr id="7" name="Freeform 7"/>
              <p:cNvSpPr/>
              <p:nvPr/>
            </p:nvSpPr>
            <p:spPr>
              <a:xfrm>
                <a:off x="0" y="0"/>
                <a:ext cx="2443530" cy="667476"/>
              </a:xfrm>
              <a:custGeom>
                <a:avLst/>
                <a:gdLst/>
                <a:ahLst/>
                <a:cxnLst/>
                <a:rect l="l" t="t" r="r" b="b"/>
                <a:pathLst>
                  <a:path w="2443530" h="667476">
                    <a:moveTo>
                      <a:pt x="22709" y="0"/>
                    </a:moveTo>
                    <a:lnTo>
                      <a:pt x="2420821" y="0"/>
                    </a:lnTo>
                    <a:cubicBezTo>
                      <a:pt x="2433363" y="0"/>
                      <a:pt x="2443530" y="10167"/>
                      <a:pt x="2443530" y="22709"/>
                    </a:cubicBezTo>
                    <a:lnTo>
                      <a:pt x="2443530" y="644766"/>
                    </a:lnTo>
                    <a:cubicBezTo>
                      <a:pt x="2443530" y="657308"/>
                      <a:pt x="2433363" y="667476"/>
                      <a:pt x="2420821" y="667476"/>
                    </a:cubicBezTo>
                    <a:lnTo>
                      <a:pt x="22709" y="667476"/>
                    </a:lnTo>
                    <a:cubicBezTo>
                      <a:pt x="10167" y="667476"/>
                      <a:pt x="0" y="657308"/>
                      <a:pt x="0" y="644766"/>
                    </a:cubicBezTo>
                    <a:lnTo>
                      <a:pt x="0" y="22709"/>
                    </a:lnTo>
                    <a:cubicBezTo>
                      <a:pt x="0" y="10167"/>
                      <a:pt x="10167" y="0"/>
                      <a:pt x="22709"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8" name="TextBox 8"/>
              <p:cNvSpPr txBox="1"/>
              <p:nvPr/>
            </p:nvSpPr>
            <p:spPr>
              <a:xfrm>
                <a:off x="0" y="-28575"/>
                <a:ext cx="2443530" cy="696051"/>
              </a:xfrm>
              <a:prstGeom prst="rect">
                <a:avLst/>
              </a:prstGeom>
            </p:spPr>
            <p:txBody>
              <a:bodyPr lIns="50800" tIns="50800" rIns="50800" bIns="50800" rtlCol="0" anchor="ctr"/>
              <a:lstStyle/>
              <a:p>
                <a:pPr algn="ctr">
                  <a:lnSpc>
                    <a:spcPts val="1680"/>
                  </a:lnSpc>
                </a:pPr>
                <a:endParaRPr/>
              </a:p>
            </p:txBody>
          </p:sp>
        </p:grpSp>
        <p:sp>
          <p:nvSpPr>
            <p:cNvPr id="9" name="TextBox 9"/>
            <p:cNvSpPr txBox="1"/>
            <p:nvPr/>
          </p:nvSpPr>
          <p:spPr>
            <a:xfrm>
              <a:off x="534701" y="705889"/>
              <a:ext cx="6119646" cy="1152567"/>
            </a:xfrm>
            <a:prstGeom prst="rect">
              <a:avLst/>
            </a:prstGeom>
          </p:spPr>
          <p:txBody>
            <a:bodyPr lIns="0" tIns="0" rIns="0" bIns="0" rtlCol="0" anchor="t">
              <a:spAutoFit/>
            </a:bodyPr>
            <a:lstStyle/>
            <a:p>
              <a:pPr algn="l">
                <a:lnSpc>
                  <a:spcPts val="3415"/>
                </a:lnSpc>
              </a:pPr>
              <a:r>
                <a:rPr lang="en-US" sz="2799">
                  <a:solidFill>
                    <a:srgbClr val="FFFFFF"/>
                  </a:solidFill>
                  <a:latin typeface="Lexend Deca Medium"/>
                  <a:ea typeface="Lexend Deca Medium"/>
                  <a:cs typeface="Lexend Deca Medium"/>
                  <a:sym typeface="Lexend Deca"/>
                </a:rPr>
                <a:t>Die Bildschirmtastatur:</a:t>
              </a:r>
            </a:p>
            <a:p>
              <a:pPr algn="l">
                <a:lnSpc>
                  <a:spcPts val="3415"/>
                </a:lnSpc>
              </a:pPr>
              <a:r>
                <a:rPr lang="en-US" sz="2799">
                  <a:solidFill>
                    <a:srgbClr val="FFFFFF"/>
                  </a:solidFill>
                  <a:latin typeface="Lexend Deca Medium"/>
                  <a:ea typeface="Lexend Deca Medium"/>
                  <a:cs typeface="Lexend Deca Medium"/>
                  <a:sym typeface="Lexend Deca"/>
                </a:rPr>
                <a:t>Welche Taste kann was? </a:t>
              </a:r>
            </a:p>
          </p:txBody>
        </p:sp>
        <p:grpSp>
          <p:nvGrpSpPr>
            <p:cNvPr id="10" name="Group 10"/>
            <p:cNvGrpSpPr/>
            <p:nvPr/>
          </p:nvGrpSpPr>
          <p:grpSpPr>
            <a:xfrm>
              <a:off x="145006" y="2303980"/>
              <a:ext cx="9091087" cy="840706"/>
              <a:chOff x="0" y="0"/>
              <a:chExt cx="2452425" cy="226790"/>
            </a:xfrm>
          </p:grpSpPr>
          <p:sp>
            <p:nvSpPr>
              <p:cNvPr id="11" name="Freeform 11"/>
              <p:cNvSpPr/>
              <p:nvPr/>
            </p:nvSpPr>
            <p:spPr>
              <a:xfrm>
                <a:off x="0" y="0"/>
                <a:ext cx="2452425" cy="226790"/>
              </a:xfrm>
              <a:custGeom>
                <a:avLst/>
                <a:gdLst/>
                <a:ahLst/>
                <a:cxnLst/>
                <a:rect l="l" t="t" r="r" b="b"/>
                <a:pathLst>
                  <a:path w="2452425" h="226790">
                    <a:moveTo>
                      <a:pt x="0" y="0"/>
                    </a:moveTo>
                    <a:lnTo>
                      <a:pt x="2452425" y="0"/>
                    </a:lnTo>
                    <a:lnTo>
                      <a:pt x="2452425" y="226790"/>
                    </a:lnTo>
                    <a:lnTo>
                      <a:pt x="0" y="226790"/>
                    </a:lnTo>
                    <a:close/>
                  </a:path>
                </a:pathLst>
              </a:custGeom>
              <a:solidFill>
                <a:srgbClr val="FFFFFF"/>
              </a:solidFill>
            </p:spPr>
            <p:txBody>
              <a:bodyPr/>
              <a:lstStyle/>
              <a:p>
                <a:endParaRPr lang="de-DE"/>
              </a:p>
            </p:txBody>
          </p:sp>
          <p:sp>
            <p:nvSpPr>
              <p:cNvPr id="12" name="TextBox 12"/>
              <p:cNvSpPr txBox="1"/>
              <p:nvPr/>
            </p:nvSpPr>
            <p:spPr>
              <a:xfrm>
                <a:off x="0" y="-28575"/>
                <a:ext cx="2452425" cy="255365"/>
              </a:xfrm>
              <a:prstGeom prst="rect">
                <a:avLst/>
              </a:prstGeom>
            </p:spPr>
            <p:txBody>
              <a:bodyPr lIns="50616" tIns="50616" rIns="50616" bIns="50616" rtlCol="0" anchor="ctr"/>
              <a:lstStyle/>
              <a:p>
                <a:pPr algn="ctr">
                  <a:lnSpc>
                    <a:spcPts val="1680"/>
                  </a:lnSpc>
                </a:pPr>
                <a:endParaRPr/>
              </a:p>
            </p:txBody>
          </p:sp>
        </p:grpSp>
        <p:sp>
          <p:nvSpPr>
            <p:cNvPr id="14" name="Freeform 14"/>
            <p:cNvSpPr/>
            <p:nvPr/>
          </p:nvSpPr>
          <p:spPr>
            <a:xfrm flipV="1">
              <a:off x="6600712" y="0"/>
              <a:ext cx="2662768" cy="2303980"/>
            </a:xfrm>
            <a:custGeom>
              <a:avLst/>
              <a:gdLst/>
              <a:ahLst/>
              <a:cxnLst/>
              <a:rect l="l" t="t" r="r" b="b"/>
              <a:pathLst>
                <a:path w="2662768" h="2303980">
                  <a:moveTo>
                    <a:pt x="0" y="2303980"/>
                  </a:moveTo>
                  <a:lnTo>
                    <a:pt x="2662768" y="2303980"/>
                  </a:lnTo>
                  <a:lnTo>
                    <a:pt x="2662768" y="0"/>
                  </a:lnTo>
                  <a:lnTo>
                    <a:pt x="0" y="0"/>
                  </a:lnTo>
                  <a:lnTo>
                    <a:pt x="0" y="2303980"/>
                  </a:lnTo>
                  <a:close/>
                </a:path>
              </a:pathLst>
            </a:custGeom>
            <a:blipFill>
              <a:blip r:embed="rId2"/>
              <a:stretch>
                <a:fillRect/>
              </a:stretch>
            </a:blipFill>
          </p:spPr>
          <p:txBody>
            <a:bodyPr/>
            <a:lstStyle/>
            <a:p>
              <a:endParaRPr lang="de-DE"/>
            </a:p>
          </p:txBody>
        </p:sp>
        <p:sp>
          <p:nvSpPr>
            <p:cNvPr id="15" name="TextBox 15"/>
            <p:cNvSpPr txBox="1"/>
            <p:nvPr/>
          </p:nvSpPr>
          <p:spPr>
            <a:xfrm>
              <a:off x="6490687" y="192428"/>
              <a:ext cx="2972014" cy="1428538"/>
            </a:xfrm>
            <a:prstGeom prst="rect">
              <a:avLst/>
            </a:prstGeom>
          </p:spPr>
          <p:txBody>
            <a:bodyPr lIns="0" tIns="0" rIns="0" bIns="0" rtlCol="0" anchor="t">
              <a:spAutoFit/>
            </a:bodyPr>
            <a:lstStyle/>
            <a:p>
              <a:pPr algn="ctr">
                <a:lnSpc>
                  <a:spcPts val="1220"/>
                </a:lnSpc>
              </a:pPr>
              <a:r>
                <a:rPr lang="en-US" sz="1000">
                  <a:solidFill>
                    <a:srgbClr val="000000"/>
                  </a:solidFill>
                  <a:latin typeface="Poppins"/>
                  <a:ea typeface="Poppins"/>
                  <a:cs typeface="Poppins"/>
                  <a:sym typeface="Poppins"/>
                </a:rPr>
                <a:t>Auf der Tastatur findest </a:t>
              </a:r>
            </a:p>
            <a:p>
              <a:pPr algn="ctr">
                <a:lnSpc>
                  <a:spcPts val="1220"/>
                </a:lnSpc>
              </a:pPr>
              <a:r>
                <a:rPr lang="en-US" sz="1000">
                  <a:solidFill>
                    <a:srgbClr val="000000"/>
                  </a:solidFill>
                  <a:latin typeface="Poppins"/>
                  <a:ea typeface="Poppins"/>
                  <a:cs typeface="Poppins"/>
                  <a:sym typeface="Poppins"/>
                </a:rPr>
                <a:t>du Tasten, auf denen</a:t>
              </a:r>
            </a:p>
            <a:p>
              <a:pPr algn="ctr">
                <a:lnSpc>
                  <a:spcPts val="1220"/>
                </a:lnSpc>
              </a:pPr>
              <a:r>
                <a:rPr lang="en-US" sz="1000">
                  <a:solidFill>
                    <a:srgbClr val="000000"/>
                  </a:solidFill>
                  <a:latin typeface="Poppins"/>
                  <a:ea typeface="Poppins"/>
                  <a:cs typeface="Poppins"/>
                  <a:sym typeface="Poppins"/>
                </a:rPr>
                <a:t> keine Buchstaben </a:t>
              </a:r>
            </a:p>
            <a:p>
              <a:pPr algn="ctr">
                <a:lnSpc>
                  <a:spcPts val="1220"/>
                </a:lnSpc>
              </a:pPr>
              <a:r>
                <a:rPr lang="en-US" sz="1000">
                  <a:solidFill>
                    <a:srgbClr val="000000"/>
                  </a:solidFill>
                  <a:latin typeface="Poppins"/>
                  <a:ea typeface="Poppins"/>
                  <a:cs typeface="Poppins"/>
                  <a:sym typeface="Poppins"/>
                </a:rPr>
                <a:t>zu sehen sind. </a:t>
              </a:r>
            </a:p>
            <a:p>
              <a:pPr algn="ctr">
                <a:lnSpc>
                  <a:spcPts val="1220"/>
                </a:lnSpc>
              </a:pPr>
              <a:r>
                <a:rPr lang="en-US" sz="1000">
                  <a:solidFill>
                    <a:srgbClr val="000000"/>
                  </a:solidFill>
                  <a:latin typeface="Poppins"/>
                  <a:ea typeface="Poppins"/>
                  <a:cs typeface="Poppins"/>
                  <a:sym typeface="Poppins"/>
                </a:rPr>
                <a:t>Die Tabelle zeigt, </a:t>
              </a:r>
            </a:p>
            <a:p>
              <a:pPr algn="ctr">
                <a:lnSpc>
                  <a:spcPts val="1220"/>
                </a:lnSpc>
              </a:pPr>
              <a:r>
                <a:rPr lang="en-US" sz="1000">
                  <a:solidFill>
                    <a:srgbClr val="000000"/>
                  </a:solidFill>
                  <a:latin typeface="Poppins"/>
                  <a:ea typeface="Poppins"/>
                  <a:cs typeface="Poppins"/>
                  <a:sym typeface="Poppins"/>
                </a:rPr>
                <a:t>wozu du diese Tasten </a:t>
              </a:r>
            </a:p>
            <a:p>
              <a:pPr algn="ctr">
                <a:lnSpc>
                  <a:spcPts val="1220"/>
                </a:lnSpc>
                <a:spcBef>
                  <a:spcPct val="0"/>
                </a:spcBef>
              </a:pPr>
              <a:r>
                <a:rPr lang="en-US" sz="1000">
                  <a:solidFill>
                    <a:srgbClr val="000000"/>
                  </a:solidFill>
                  <a:latin typeface="Poppins"/>
                  <a:ea typeface="Poppins"/>
                  <a:cs typeface="Poppins"/>
                  <a:sym typeface="Poppins"/>
                </a:rPr>
                <a:t>brauchst.</a:t>
              </a:r>
            </a:p>
          </p:txBody>
        </p:sp>
        <p:sp>
          <p:nvSpPr>
            <p:cNvPr id="16" name="Freeform 16"/>
            <p:cNvSpPr/>
            <p:nvPr/>
          </p:nvSpPr>
          <p:spPr>
            <a:xfrm>
              <a:off x="6061581" y="1262704"/>
              <a:ext cx="1140646" cy="1624982"/>
            </a:xfrm>
            <a:custGeom>
              <a:avLst/>
              <a:gdLst/>
              <a:ahLst/>
              <a:cxnLst/>
              <a:rect l="l" t="t" r="r" b="b"/>
              <a:pathLst>
                <a:path w="1140646" h="1624982">
                  <a:moveTo>
                    <a:pt x="0" y="0"/>
                  </a:moveTo>
                  <a:lnTo>
                    <a:pt x="1140647" y="0"/>
                  </a:lnTo>
                  <a:lnTo>
                    <a:pt x="1140647" y="1624983"/>
                  </a:lnTo>
                  <a:lnTo>
                    <a:pt x="0" y="1624983"/>
                  </a:lnTo>
                  <a:lnTo>
                    <a:pt x="0" y="0"/>
                  </a:lnTo>
                  <a:close/>
                </a:path>
              </a:pathLst>
            </a:custGeom>
            <a:blipFill>
              <a:blip r:embed="rId3"/>
              <a:stretch>
                <a:fillRect/>
              </a:stretch>
            </a:blipFill>
          </p:spPr>
          <p:txBody>
            <a:bodyPr/>
            <a:lstStyle/>
            <a:p>
              <a:endParaRPr lang="de-DE"/>
            </a:p>
          </p:txBody>
        </p:sp>
        <p:sp>
          <p:nvSpPr>
            <p:cNvPr id="17" name="Freeform 17"/>
            <p:cNvSpPr/>
            <p:nvPr/>
          </p:nvSpPr>
          <p:spPr>
            <a:xfrm>
              <a:off x="1277213" y="6389377"/>
              <a:ext cx="604333" cy="604333"/>
            </a:xfrm>
            <a:custGeom>
              <a:avLst/>
              <a:gdLst/>
              <a:ahLst/>
              <a:cxnLst/>
              <a:rect l="l" t="t" r="r" b="b"/>
              <a:pathLst>
                <a:path w="604333" h="604333">
                  <a:moveTo>
                    <a:pt x="0" y="0"/>
                  </a:moveTo>
                  <a:lnTo>
                    <a:pt x="604333" y="0"/>
                  </a:lnTo>
                  <a:lnTo>
                    <a:pt x="604333" y="604333"/>
                  </a:lnTo>
                  <a:lnTo>
                    <a:pt x="0" y="6043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18" name="Group 18"/>
            <p:cNvGrpSpPr/>
            <p:nvPr/>
          </p:nvGrpSpPr>
          <p:grpSpPr>
            <a:xfrm>
              <a:off x="920692" y="4066772"/>
              <a:ext cx="1264088" cy="202871"/>
              <a:chOff x="0" y="0"/>
              <a:chExt cx="339765" cy="54528"/>
            </a:xfrm>
          </p:grpSpPr>
          <p:sp>
            <p:nvSpPr>
              <p:cNvPr id="19" name="Freeform 19"/>
              <p:cNvSpPr/>
              <p:nvPr/>
            </p:nvSpPr>
            <p:spPr>
              <a:xfrm>
                <a:off x="0" y="0"/>
                <a:ext cx="339765" cy="54528"/>
              </a:xfrm>
              <a:custGeom>
                <a:avLst/>
                <a:gdLst/>
                <a:ahLst/>
                <a:cxnLst/>
                <a:rect l="l" t="t" r="r" b="b"/>
                <a:pathLst>
                  <a:path w="339765" h="54528">
                    <a:moveTo>
                      <a:pt x="24498" y="0"/>
                    </a:moveTo>
                    <a:lnTo>
                      <a:pt x="315267" y="0"/>
                    </a:lnTo>
                    <a:cubicBezTo>
                      <a:pt x="328797" y="0"/>
                      <a:pt x="339765" y="10968"/>
                      <a:pt x="339765" y="24498"/>
                    </a:cubicBezTo>
                    <a:lnTo>
                      <a:pt x="339765" y="30030"/>
                    </a:lnTo>
                    <a:cubicBezTo>
                      <a:pt x="339765" y="43560"/>
                      <a:pt x="328797" y="54528"/>
                      <a:pt x="315267" y="54528"/>
                    </a:cubicBezTo>
                    <a:lnTo>
                      <a:pt x="24498" y="54528"/>
                    </a:lnTo>
                    <a:cubicBezTo>
                      <a:pt x="10968" y="54528"/>
                      <a:pt x="0" y="43560"/>
                      <a:pt x="0" y="30030"/>
                    </a:cubicBezTo>
                    <a:lnTo>
                      <a:pt x="0" y="24498"/>
                    </a:lnTo>
                    <a:cubicBezTo>
                      <a:pt x="0" y="10968"/>
                      <a:pt x="10968" y="0"/>
                      <a:pt x="24498" y="0"/>
                    </a:cubicBezTo>
                    <a:close/>
                  </a:path>
                </a:pathLst>
              </a:custGeom>
              <a:solidFill>
                <a:srgbClr val="000000">
                  <a:alpha val="0"/>
                </a:srgbClr>
              </a:solidFill>
              <a:ln w="19050" cap="sq">
                <a:solidFill>
                  <a:srgbClr val="000000"/>
                </a:solidFill>
                <a:prstDash val="solid"/>
                <a:miter/>
              </a:ln>
            </p:spPr>
            <p:txBody>
              <a:bodyPr/>
              <a:lstStyle/>
              <a:p>
                <a:endParaRPr lang="de-DE"/>
              </a:p>
            </p:txBody>
          </p:sp>
          <p:sp>
            <p:nvSpPr>
              <p:cNvPr id="20" name="TextBox 20"/>
              <p:cNvSpPr txBox="1"/>
              <p:nvPr/>
            </p:nvSpPr>
            <p:spPr>
              <a:xfrm>
                <a:off x="0" y="-9525"/>
                <a:ext cx="339765" cy="64053"/>
              </a:xfrm>
              <a:prstGeom prst="rect">
                <a:avLst/>
              </a:prstGeom>
            </p:spPr>
            <p:txBody>
              <a:bodyPr lIns="50800" tIns="50800" rIns="50800" bIns="50800" rtlCol="0" anchor="ctr"/>
              <a:lstStyle/>
              <a:p>
                <a:pPr algn="ctr">
                  <a:lnSpc>
                    <a:spcPts val="1220"/>
                  </a:lnSpc>
                </a:pPr>
                <a:endParaRPr/>
              </a:p>
            </p:txBody>
          </p:sp>
        </p:grpSp>
        <p:sp>
          <p:nvSpPr>
            <p:cNvPr id="21" name="Freeform 21"/>
            <p:cNvSpPr/>
            <p:nvPr/>
          </p:nvSpPr>
          <p:spPr>
            <a:xfrm>
              <a:off x="1191249" y="7692210"/>
              <a:ext cx="699040" cy="412434"/>
            </a:xfrm>
            <a:custGeom>
              <a:avLst/>
              <a:gdLst/>
              <a:ahLst/>
              <a:cxnLst/>
              <a:rect l="l" t="t" r="r" b="b"/>
              <a:pathLst>
                <a:path w="699040" h="412434">
                  <a:moveTo>
                    <a:pt x="0" y="0"/>
                  </a:moveTo>
                  <a:lnTo>
                    <a:pt x="699041" y="0"/>
                  </a:lnTo>
                  <a:lnTo>
                    <a:pt x="699041" y="412434"/>
                  </a:lnTo>
                  <a:lnTo>
                    <a:pt x="0" y="4124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22" name="Freeform 22"/>
            <p:cNvSpPr/>
            <p:nvPr/>
          </p:nvSpPr>
          <p:spPr>
            <a:xfrm>
              <a:off x="1226413" y="5174858"/>
              <a:ext cx="697744" cy="697744"/>
            </a:xfrm>
            <a:custGeom>
              <a:avLst/>
              <a:gdLst/>
              <a:ahLst/>
              <a:cxnLst/>
              <a:rect l="l" t="t" r="r" b="b"/>
              <a:pathLst>
                <a:path w="697744" h="697744">
                  <a:moveTo>
                    <a:pt x="0" y="0"/>
                  </a:moveTo>
                  <a:lnTo>
                    <a:pt x="697744" y="0"/>
                  </a:lnTo>
                  <a:lnTo>
                    <a:pt x="697744" y="697744"/>
                  </a:lnTo>
                  <a:lnTo>
                    <a:pt x="0" y="69774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23" name="Freeform 23"/>
            <p:cNvSpPr/>
            <p:nvPr/>
          </p:nvSpPr>
          <p:spPr>
            <a:xfrm>
              <a:off x="0" y="13371850"/>
              <a:ext cx="496196" cy="496196"/>
            </a:xfrm>
            <a:custGeom>
              <a:avLst/>
              <a:gdLst/>
              <a:ahLst/>
              <a:cxnLst/>
              <a:rect l="l" t="t" r="r" b="b"/>
              <a:pathLst>
                <a:path w="496196" h="496196">
                  <a:moveTo>
                    <a:pt x="0" y="0"/>
                  </a:moveTo>
                  <a:lnTo>
                    <a:pt x="496196" y="0"/>
                  </a:lnTo>
                  <a:lnTo>
                    <a:pt x="496196" y="496196"/>
                  </a:lnTo>
                  <a:lnTo>
                    <a:pt x="0" y="496196"/>
                  </a:lnTo>
                  <a:lnTo>
                    <a:pt x="0" y="0"/>
                  </a:lnTo>
                  <a:close/>
                </a:path>
              </a:pathLst>
            </a:custGeom>
            <a:blipFill>
              <a:blip r:embed="rId10"/>
              <a:stretch>
                <a:fillRect/>
              </a:stretch>
            </a:blipFill>
          </p:spPr>
          <p:txBody>
            <a:bodyPr/>
            <a:lstStyle/>
            <a:p>
              <a:endParaRPr lang="de-DE"/>
            </a:p>
          </p:txBody>
        </p:sp>
        <p:sp>
          <p:nvSpPr>
            <p:cNvPr id="24" name="TextBox 24"/>
            <p:cNvSpPr txBox="1"/>
            <p:nvPr/>
          </p:nvSpPr>
          <p:spPr>
            <a:xfrm>
              <a:off x="665057" y="13514605"/>
              <a:ext cx="5314041" cy="182112"/>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1 - Kapitel 1.3 | Login mit der Bildschirmtastatur </a:t>
              </a:r>
            </a:p>
          </p:txBody>
        </p:sp>
        <p:sp>
          <p:nvSpPr>
            <p:cNvPr id="25" name="TextBox 25"/>
            <p:cNvSpPr txBox="1"/>
            <p:nvPr/>
          </p:nvSpPr>
          <p:spPr>
            <a:xfrm>
              <a:off x="6828047" y="13514605"/>
              <a:ext cx="3420955" cy="182112"/>
            </a:xfrm>
            <a:prstGeom prst="rect">
              <a:avLst/>
            </a:prstGeom>
          </p:spPr>
          <p:txBody>
            <a:bodyPr lIns="0" tIns="0" rIns="0" bIns="0" rtlCol="0" anchor="t">
              <a:spAutoFit/>
            </a:bodyPr>
            <a:lstStyle/>
            <a:p>
              <a:pPr algn="l">
                <a:lnSpc>
                  <a:spcPts val="1120"/>
                </a:lnSpc>
              </a:pPr>
              <a:r>
                <a:rPr lang="en-US" sz="800">
                  <a:solidFill>
                    <a:srgbClr val="000000"/>
                  </a:solidFill>
                  <a:latin typeface="Poppins"/>
                  <a:ea typeface="Poppins"/>
                  <a:cs typeface="Poppins"/>
                  <a:sym typeface="Poppins"/>
                </a:rPr>
                <a:t>Lizenz: CC BY-SA 4.0 ISB (München)</a:t>
              </a:r>
            </a:p>
          </p:txBody>
        </p:sp>
        <p:sp>
          <p:nvSpPr>
            <p:cNvPr id="26" name="Freeform 26"/>
            <p:cNvSpPr/>
            <p:nvPr/>
          </p:nvSpPr>
          <p:spPr>
            <a:xfrm>
              <a:off x="315139" y="10170691"/>
              <a:ext cx="446425" cy="446425"/>
            </a:xfrm>
            <a:custGeom>
              <a:avLst/>
              <a:gdLst/>
              <a:ahLst/>
              <a:cxnLst/>
              <a:rect l="l" t="t" r="r" b="b"/>
              <a:pathLst>
                <a:path w="446425" h="446425">
                  <a:moveTo>
                    <a:pt x="0" y="0"/>
                  </a:moveTo>
                  <a:lnTo>
                    <a:pt x="446425" y="0"/>
                  </a:lnTo>
                  <a:lnTo>
                    <a:pt x="446425" y="446425"/>
                  </a:lnTo>
                  <a:lnTo>
                    <a:pt x="0" y="44642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de-DE"/>
            </a:p>
          </p:txBody>
        </p:sp>
        <p:sp>
          <p:nvSpPr>
            <p:cNvPr id="27" name="TextBox 27"/>
            <p:cNvSpPr txBox="1"/>
            <p:nvPr/>
          </p:nvSpPr>
          <p:spPr>
            <a:xfrm>
              <a:off x="941191" y="10244044"/>
              <a:ext cx="2168922" cy="299720"/>
            </a:xfrm>
            <a:prstGeom prst="rect">
              <a:avLst/>
            </a:prstGeom>
          </p:spPr>
          <p:txBody>
            <a:bodyPr lIns="0" tIns="0" rIns="0" bIns="0" rtlCol="0" anchor="t">
              <a:spAutoFit/>
            </a:bodyPr>
            <a:lstStyle/>
            <a:p>
              <a:pPr algn="ctr">
                <a:lnSpc>
                  <a:spcPts val="1830"/>
                </a:lnSpc>
                <a:spcBef>
                  <a:spcPct val="0"/>
                </a:spcBef>
              </a:pPr>
              <a:r>
                <a:rPr lang="en-US" sz="1500">
                  <a:solidFill>
                    <a:srgbClr val="000000"/>
                  </a:solidFill>
                  <a:latin typeface="Lexend Deca Medium"/>
                  <a:ea typeface="Lexend Deca Medium"/>
                  <a:cs typeface="Lexend Deca Medium"/>
                  <a:sym typeface="Lexend Deca"/>
                </a:rPr>
                <a:t>Jetzt bist du dran</a:t>
              </a:r>
            </a:p>
          </p:txBody>
        </p:sp>
        <p:sp>
          <p:nvSpPr>
            <p:cNvPr id="28" name="TextBox 28"/>
            <p:cNvSpPr txBox="1"/>
            <p:nvPr/>
          </p:nvSpPr>
          <p:spPr>
            <a:xfrm>
              <a:off x="395510" y="10675745"/>
              <a:ext cx="7850570" cy="309879"/>
            </a:xfrm>
            <a:prstGeom prst="rect">
              <a:avLst/>
            </a:prstGeom>
          </p:spPr>
          <p:txBody>
            <a:bodyPr lIns="0" tIns="0" rIns="0" bIns="0" rtlCol="0" anchor="t">
              <a:spAutoFit/>
            </a:bodyPr>
            <a:lstStyle/>
            <a:p>
              <a:pPr algn="l">
                <a:lnSpc>
                  <a:spcPts val="2160"/>
                </a:lnSpc>
                <a:spcBef>
                  <a:spcPct val="0"/>
                </a:spcBef>
              </a:pPr>
              <a:r>
                <a:rPr lang="en-US" sz="1200">
                  <a:solidFill>
                    <a:srgbClr val="000000"/>
                  </a:solidFill>
                  <a:latin typeface="Poppins"/>
                  <a:ea typeface="Poppins"/>
                  <a:cs typeface="Poppins"/>
                  <a:sym typeface="Poppins"/>
                </a:rPr>
                <a:t>Ordne zu: Schreibe die Nummern aus der Tabelle in die richtigen Kästchen.</a:t>
              </a:r>
            </a:p>
          </p:txBody>
        </p:sp>
        <p:sp>
          <p:nvSpPr>
            <p:cNvPr id="29" name="Freeform 29"/>
            <p:cNvSpPr/>
            <p:nvPr/>
          </p:nvSpPr>
          <p:spPr>
            <a:xfrm>
              <a:off x="1511604" y="11105458"/>
              <a:ext cx="5650181" cy="2041128"/>
            </a:xfrm>
            <a:custGeom>
              <a:avLst/>
              <a:gdLst/>
              <a:ahLst/>
              <a:cxnLst/>
              <a:rect l="l" t="t" r="r" b="b"/>
              <a:pathLst>
                <a:path w="5650181" h="2041128">
                  <a:moveTo>
                    <a:pt x="0" y="0"/>
                  </a:moveTo>
                  <a:lnTo>
                    <a:pt x="5650181" y="0"/>
                  </a:lnTo>
                  <a:lnTo>
                    <a:pt x="5650181" y="2041128"/>
                  </a:lnTo>
                  <a:lnTo>
                    <a:pt x="0" y="2041128"/>
                  </a:lnTo>
                  <a:lnTo>
                    <a:pt x="0" y="0"/>
                  </a:lnTo>
                  <a:close/>
                </a:path>
              </a:pathLst>
            </a:custGeom>
            <a:blipFill>
              <a:blip r:embed="rId13"/>
              <a:stretch>
                <a:fillRect/>
              </a:stretch>
            </a:blipFill>
          </p:spPr>
          <p:txBody>
            <a:bodyPr/>
            <a:lstStyle/>
            <a:p>
              <a:endParaRPr lang="de-DE"/>
            </a:p>
          </p:txBody>
        </p:sp>
        <p:grpSp>
          <p:nvGrpSpPr>
            <p:cNvPr id="30" name="Group 30"/>
            <p:cNvGrpSpPr/>
            <p:nvPr/>
          </p:nvGrpSpPr>
          <p:grpSpPr>
            <a:xfrm>
              <a:off x="1255200" y="12283287"/>
              <a:ext cx="327927" cy="328010"/>
              <a:chOff x="0" y="0"/>
              <a:chExt cx="88141" cy="88163"/>
            </a:xfrm>
          </p:grpSpPr>
          <p:sp>
            <p:nvSpPr>
              <p:cNvPr id="31" name="Freeform 31"/>
              <p:cNvSpPr/>
              <p:nvPr/>
            </p:nvSpPr>
            <p:spPr>
              <a:xfrm>
                <a:off x="0" y="0"/>
                <a:ext cx="88141" cy="88163"/>
              </a:xfrm>
              <a:custGeom>
                <a:avLst/>
                <a:gdLst/>
                <a:ahLst/>
                <a:cxnLst/>
                <a:rect l="l" t="t" r="r" b="b"/>
                <a:pathLst>
                  <a:path w="88141" h="88163">
                    <a:moveTo>
                      <a:pt x="44071" y="0"/>
                    </a:moveTo>
                    <a:lnTo>
                      <a:pt x="44071" y="0"/>
                    </a:lnTo>
                    <a:cubicBezTo>
                      <a:pt x="68410" y="0"/>
                      <a:pt x="88141" y="19731"/>
                      <a:pt x="88141" y="44071"/>
                    </a:cubicBezTo>
                    <a:lnTo>
                      <a:pt x="88141" y="44093"/>
                    </a:lnTo>
                    <a:cubicBezTo>
                      <a:pt x="88141" y="68432"/>
                      <a:pt x="68410" y="88163"/>
                      <a:pt x="44071" y="88163"/>
                    </a:cubicBezTo>
                    <a:lnTo>
                      <a:pt x="44071" y="88163"/>
                    </a:lnTo>
                    <a:cubicBezTo>
                      <a:pt x="19731" y="88163"/>
                      <a:pt x="0" y="68432"/>
                      <a:pt x="0" y="44093"/>
                    </a:cubicBezTo>
                    <a:lnTo>
                      <a:pt x="0" y="44071"/>
                    </a:lnTo>
                    <a:cubicBezTo>
                      <a:pt x="0" y="19731"/>
                      <a:pt x="19731" y="0"/>
                      <a:pt x="44071" y="0"/>
                    </a:cubicBezTo>
                    <a:close/>
                  </a:path>
                </a:pathLst>
              </a:custGeom>
              <a:solidFill>
                <a:srgbClr val="EFEFEF"/>
              </a:solidFill>
              <a:ln w="19050" cap="sq">
                <a:solidFill>
                  <a:srgbClr val="000000"/>
                </a:solidFill>
                <a:prstDash val="solid"/>
                <a:miter/>
              </a:ln>
            </p:spPr>
            <p:txBody>
              <a:bodyPr/>
              <a:lstStyle/>
              <a:p>
                <a:endParaRPr lang="de-DE"/>
              </a:p>
            </p:txBody>
          </p:sp>
          <p:sp>
            <p:nvSpPr>
              <p:cNvPr id="32" name="TextBox 32"/>
              <p:cNvSpPr txBox="1"/>
              <p:nvPr/>
            </p:nvSpPr>
            <p:spPr>
              <a:xfrm>
                <a:off x="0" y="-9525"/>
                <a:ext cx="88141" cy="97688"/>
              </a:xfrm>
              <a:prstGeom prst="rect">
                <a:avLst/>
              </a:prstGeom>
            </p:spPr>
            <p:txBody>
              <a:bodyPr lIns="50800" tIns="50800" rIns="50800" bIns="50800" rtlCol="0" anchor="ctr"/>
              <a:lstStyle/>
              <a:p>
                <a:pPr algn="ctr">
                  <a:lnSpc>
                    <a:spcPts val="1220"/>
                  </a:lnSpc>
                </a:pPr>
                <a:endParaRPr/>
              </a:p>
            </p:txBody>
          </p:sp>
        </p:grpSp>
        <p:grpSp>
          <p:nvGrpSpPr>
            <p:cNvPr id="33" name="Group 33"/>
            <p:cNvGrpSpPr/>
            <p:nvPr/>
          </p:nvGrpSpPr>
          <p:grpSpPr>
            <a:xfrm>
              <a:off x="7118950" y="11422218"/>
              <a:ext cx="327927" cy="328010"/>
              <a:chOff x="0" y="0"/>
              <a:chExt cx="88141" cy="88163"/>
            </a:xfrm>
          </p:grpSpPr>
          <p:sp>
            <p:nvSpPr>
              <p:cNvPr id="34" name="Freeform 34"/>
              <p:cNvSpPr/>
              <p:nvPr/>
            </p:nvSpPr>
            <p:spPr>
              <a:xfrm>
                <a:off x="0" y="0"/>
                <a:ext cx="88141" cy="88163"/>
              </a:xfrm>
              <a:custGeom>
                <a:avLst/>
                <a:gdLst/>
                <a:ahLst/>
                <a:cxnLst/>
                <a:rect l="l" t="t" r="r" b="b"/>
                <a:pathLst>
                  <a:path w="88141" h="88163">
                    <a:moveTo>
                      <a:pt x="44071" y="0"/>
                    </a:moveTo>
                    <a:lnTo>
                      <a:pt x="44071" y="0"/>
                    </a:lnTo>
                    <a:cubicBezTo>
                      <a:pt x="68410" y="0"/>
                      <a:pt x="88141" y="19731"/>
                      <a:pt x="88141" y="44071"/>
                    </a:cubicBezTo>
                    <a:lnTo>
                      <a:pt x="88141" y="44093"/>
                    </a:lnTo>
                    <a:cubicBezTo>
                      <a:pt x="88141" y="68432"/>
                      <a:pt x="68410" y="88163"/>
                      <a:pt x="44071" y="88163"/>
                    </a:cubicBezTo>
                    <a:lnTo>
                      <a:pt x="44071" y="88163"/>
                    </a:lnTo>
                    <a:cubicBezTo>
                      <a:pt x="19731" y="88163"/>
                      <a:pt x="0" y="68432"/>
                      <a:pt x="0" y="44093"/>
                    </a:cubicBezTo>
                    <a:lnTo>
                      <a:pt x="0" y="44071"/>
                    </a:lnTo>
                    <a:cubicBezTo>
                      <a:pt x="0" y="19731"/>
                      <a:pt x="19731" y="0"/>
                      <a:pt x="44071" y="0"/>
                    </a:cubicBezTo>
                    <a:close/>
                  </a:path>
                </a:pathLst>
              </a:custGeom>
              <a:solidFill>
                <a:srgbClr val="EFEFEF"/>
              </a:solidFill>
              <a:ln w="19050" cap="sq">
                <a:solidFill>
                  <a:srgbClr val="000000"/>
                </a:solidFill>
                <a:prstDash val="solid"/>
                <a:miter/>
              </a:ln>
            </p:spPr>
            <p:txBody>
              <a:bodyPr/>
              <a:lstStyle/>
              <a:p>
                <a:endParaRPr lang="de-DE"/>
              </a:p>
            </p:txBody>
          </p:sp>
          <p:sp>
            <p:nvSpPr>
              <p:cNvPr id="35" name="TextBox 35"/>
              <p:cNvSpPr txBox="1"/>
              <p:nvPr/>
            </p:nvSpPr>
            <p:spPr>
              <a:xfrm>
                <a:off x="0" y="-9525"/>
                <a:ext cx="88141" cy="97688"/>
              </a:xfrm>
              <a:prstGeom prst="rect">
                <a:avLst/>
              </a:prstGeom>
            </p:spPr>
            <p:txBody>
              <a:bodyPr lIns="50800" tIns="50800" rIns="50800" bIns="50800" rtlCol="0" anchor="ctr"/>
              <a:lstStyle/>
              <a:p>
                <a:pPr algn="ctr">
                  <a:lnSpc>
                    <a:spcPts val="1220"/>
                  </a:lnSpc>
                </a:pPr>
                <a:endParaRPr/>
              </a:p>
            </p:txBody>
          </p:sp>
        </p:grpSp>
        <p:grpSp>
          <p:nvGrpSpPr>
            <p:cNvPr id="36" name="Group 36"/>
            <p:cNvGrpSpPr/>
            <p:nvPr/>
          </p:nvGrpSpPr>
          <p:grpSpPr>
            <a:xfrm>
              <a:off x="7118950" y="11837207"/>
              <a:ext cx="327927" cy="328010"/>
              <a:chOff x="0" y="0"/>
              <a:chExt cx="88141" cy="88163"/>
            </a:xfrm>
          </p:grpSpPr>
          <p:sp>
            <p:nvSpPr>
              <p:cNvPr id="37" name="Freeform 37"/>
              <p:cNvSpPr/>
              <p:nvPr/>
            </p:nvSpPr>
            <p:spPr>
              <a:xfrm>
                <a:off x="0" y="0"/>
                <a:ext cx="88141" cy="88163"/>
              </a:xfrm>
              <a:custGeom>
                <a:avLst/>
                <a:gdLst/>
                <a:ahLst/>
                <a:cxnLst/>
                <a:rect l="l" t="t" r="r" b="b"/>
                <a:pathLst>
                  <a:path w="88141" h="88163">
                    <a:moveTo>
                      <a:pt x="44071" y="0"/>
                    </a:moveTo>
                    <a:lnTo>
                      <a:pt x="44071" y="0"/>
                    </a:lnTo>
                    <a:cubicBezTo>
                      <a:pt x="68410" y="0"/>
                      <a:pt x="88141" y="19731"/>
                      <a:pt x="88141" y="44071"/>
                    </a:cubicBezTo>
                    <a:lnTo>
                      <a:pt x="88141" y="44093"/>
                    </a:lnTo>
                    <a:cubicBezTo>
                      <a:pt x="88141" y="68432"/>
                      <a:pt x="68410" y="88163"/>
                      <a:pt x="44071" y="88163"/>
                    </a:cubicBezTo>
                    <a:lnTo>
                      <a:pt x="44071" y="88163"/>
                    </a:lnTo>
                    <a:cubicBezTo>
                      <a:pt x="19731" y="88163"/>
                      <a:pt x="0" y="68432"/>
                      <a:pt x="0" y="44093"/>
                    </a:cubicBezTo>
                    <a:lnTo>
                      <a:pt x="0" y="44071"/>
                    </a:lnTo>
                    <a:cubicBezTo>
                      <a:pt x="0" y="19731"/>
                      <a:pt x="19731" y="0"/>
                      <a:pt x="44071" y="0"/>
                    </a:cubicBezTo>
                    <a:close/>
                  </a:path>
                </a:pathLst>
              </a:custGeom>
              <a:solidFill>
                <a:srgbClr val="EFEFEF"/>
              </a:solidFill>
              <a:ln w="19050" cap="sq">
                <a:solidFill>
                  <a:srgbClr val="000000"/>
                </a:solidFill>
                <a:prstDash val="solid"/>
                <a:miter/>
              </a:ln>
            </p:spPr>
            <p:txBody>
              <a:bodyPr/>
              <a:lstStyle/>
              <a:p>
                <a:endParaRPr lang="de-DE"/>
              </a:p>
            </p:txBody>
          </p:sp>
          <p:sp>
            <p:nvSpPr>
              <p:cNvPr id="38" name="TextBox 38"/>
              <p:cNvSpPr txBox="1"/>
              <p:nvPr/>
            </p:nvSpPr>
            <p:spPr>
              <a:xfrm>
                <a:off x="0" y="-9525"/>
                <a:ext cx="88141" cy="97688"/>
              </a:xfrm>
              <a:prstGeom prst="rect">
                <a:avLst/>
              </a:prstGeom>
            </p:spPr>
            <p:txBody>
              <a:bodyPr lIns="50800" tIns="50800" rIns="50800" bIns="50800" rtlCol="0" anchor="ctr"/>
              <a:lstStyle/>
              <a:p>
                <a:pPr algn="ctr">
                  <a:lnSpc>
                    <a:spcPts val="1220"/>
                  </a:lnSpc>
                </a:pPr>
                <a:endParaRPr/>
              </a:p>
            </p:txBody>
          </p:sp>
        </p:grpSp>
        <p:grpSp>
          <p:nvGrpSpPr>
            <p:cNvPr id="39" name="Group 39"/>
            <p:cNvGrpSpPr/>
            <p:nvPr/>
          </p:nvGrpSpPr>
          <p:grpSpPr>
            <a:xfrm>
              <a:off x="4010486" y="12842742"/>
              <a:ext cx="327927" cy="328010"/>
              <a:chOff x="0" y="0"/>
              <a:chExt cx="88141" cy="88163"/>
            </a:xfrm>
          </p:grpSpPr>
          <p:sp>
            <p:nvSpPr>
              <p:cNvPr id="40" name="Freeform 40"/>
              <p:cNvSpPr/>
              <p:nvPr/>
            </p:nvSpPr>
            <p:spPr>
              <a:xfrm>
                <a:off x="0" y="0"/>
                <a:ext cx="88141" cy="88163"/>
              </a:xfrm>
              <a:custGeom>
                <a:avLst/>
                <a:gdLst/>
                <a:ahLst/>
                <a:cxnLst/>
                <a:rect l="l" t="t" r="r" b="b"/>
                <a:pathLst>
                  <a:path w="88141" h="88163">
                    <a:moveTo>
                      <a:pt x="44071" y="0"/>
                    </a:moveTo>
                    <a:lnTo>
                      <a:pt x="44071" y="0"/>
                    </a:lnTo>
                    <a:cubicBezTo>
                      <a:pt x="68410" y="0"/>
                      <a:pt x="88141" y="19731"/>
                      <a:pt x="88141" y="44071"/>
                    </a:cubicBezTo>
                    <a:lnTo>
                      <a:pt x="88141" y="44093"/>
                    </a:lnTo>
                    <a:cubicBezTo>
                      <a:pt x="88141" y="68432"/>
                      <a:pt x="68410" y="88163"/>
                      <a:pt x="44071" y="88163"/>
                    </a:cubicBezTo>
                    <a:lnTo>
                      <a:pt x="44071" y="88163"/>
                    </a:lnTo>
                    <a:cubicBezTo>
                      <a:pt x="19731" y="88163"/>
                      <a:pt x="0" y="68432"/>
                      <a:pt x="0" y="44093"/>
                    </a:cubicBezTo>
                    <a:lnTo>
                      <a:pt x="0" y="44071"/>
                    </a:lnTo>
                    <a:cubicBezTo>
                      <a:pt x="0" y="19731"/>
                      <a:pt x="19731" y="0"/>
                      <a:pt x="44071" y="0"/>
                    </a:cubicBezTo>
                    <a:close/>
                  </a:path>
                </a:pathLst>
              </a:custGeom>
              <a:solidFill>
                <a:srgbClr val="EFEFEF"/>
              </a:solidFill>
              <a:ln w="19050" cap="sq">
                <a:solidFill>
                  <a:srgbClr val="000000"/>
                </a:solidFill>
                <a:prstDash val="solid"/>
                <a:miter/>
              </a:ln>
            </p:spPr>
            <p:txBody>
              <a:bodyPr/>
              <a:lstStyle/>
              <a:p>
                <a:endParaRPr lang="de-DE"/>
              </a:p>
            </p:txBody>
          </p:sp>
          <p:sp>
            <p:nvSpPr>
              <p:cNvPr id="41" name="TextBox 41"/>
              <p:cNvSpPr txBox="1"/>
              <p:nvPr/>
            </p:nvSpPr>
            <p:spPr>
              <a:xfrm>
                <a:off x="0" y="-9525"/>
                <a:ext cx="88141" cy="97688"/>
              </a:xfrm>
              <a:prstGeom prst="rect">
                <a:avLst/>
              </a:prstGeom>
            </p:spPr>
            <p:txBody>
              <a:bodyPr lIns="50800" tIns="50800" rIns="50800" bIns="50800" rtlCol="0" anchor="ctr"/>
              <a:lstStyle/>
              <a:p>
                <a:pPr algn="ctr">
                  <a:lnSpc>
                    <a:spcPts val="1220"/>
                  </a:lnSpc>
                </a:pPr>
                <a:endParaRPr/>
              </a:p>
            </p:txBody>
          </p:sp>
        </p:grpSp>
        <p:grpSp>
          <p:nvGrpSpPr>
            <p:cNvPr id="42" name="Group 42"/>
            <p:cNvGrpSpPr/>
            <p:nvPr/>
          </p:nvGrpSpPr>
          <p:grpSpPr>
            <a:xfrm>
              <a:off x="7118950" y="12283287"/>
              <a:ext cx="327927" cy="328010"/>
              <a:chOff x="0" y="0"/>
              <a:chExt cx="88141" cy="88163"/>
            </a:xfrm>
          </p:grpSpPr>
          <p:sp>
            <p:nvSpPr>
              <p:cNvPr id="43" name="Freeform 43"/>
              <p:cNvSpPr/>
              <p:nvPr/>
            </p:nvSpPr>
            <p:spPr>
              <a:xfrm>
                <a:off x="0" y="0"/>
                <a:ext cx="88141" cy="88163"/>
              </a:xfrm>
              <a:custGeom>
                <a:avLst/>
                <a:gdLst/>
                <a:ahLst/>
                <a:cxnLst/>
                <a:rect l="l" t="t" r="r" b="b"/>
                <a:pathLst>
                  <a:path w="88141" h="88163">
                    <a:moveTo>
                      <a:pt x="44071" y="0"/>
                    </a:moveTo>
                    <a:lnTo>
                      <a:pt x="44071" y="0"/>
                    </a:lnTo>
                    <a:cubicBezTo>
                      <a:pt x="68410" y="0"/>
                      <a:pt x="88141" y="19731"/>
                      <a:pt x="88141" y="44071"/>
                    </a:cubicBezTo>
                    <a:lnTo>
                      <a:pt x="88141" y="44093"/>
                    </a:lnTo>
                    <a:cubicBezTo>
                      <a:pt x="88141" y="68432"/>
                      <a:pt x="68410" y="88163"/>
                      <a:pt x="44071" y="88163"/>
                    </a:cubicBezTo>
                    <a:lnTo>
                      <a:pt x="44071" y="88163"/>
                    </a:lnTo>
                    <a:cubicBezTo>
                      <a:pt x="19731" y="88163"/>
                      <a:pt x="0" y="68432"/>
                      <a:pt x="0" y="44093"/>
                    </a:cubicBezTo>
                    <a:lnTo>
                      <a:pt x="0" y="44071"/>
                    </a:lnTo>
                    <a:cubicBezTo>
                      <a:pt x="0" y="19731"/>
                      <a:pt x="19731" y="0"/>
                      <a:pt x="44071" y="0"/>
                    </a:cubicBezTo>
                    <a:close/>
                  </a:path>
                </a:pathLst>
              </a:custGeom>
              <a:solidFill>
                <a:srgbClr val="EFEFEF"/>
              </a:solidFill>
              <a:ln w="19050" cap="sq">
                <a:solidFill>
                  <a:srgbClr val="000000"/>
                </a:solidFill>
                <a:prstDash val="solid"/>
                <a:miter/>
              </a:ln>
            </p:spPr>
            <p:txBody>
              <a:bodyPr/>
              <a:lstStyle/>
              <a:p>
                <a:endParaRPr lang="de-DE"/>
              </a:p>
            </p:txBody>
          </p:sp>
          <p:sp>
            <p:nvSpPr>
              <p:cNvPr id="44" name="TextBox 44"/>
              <p:cNvSpPr txBox="1"/>
              <p:nvPr/>
            </p:nvSpPr>
            <p:spPr>
              <a:xfrm>
                <a:off x="0" y="-9525"/>
                <a:ext cx="88141" cy="97688"/>
              </a:xfrm>
              <a:prstGeom prst="rect">
                <a:avLst/>
              </a:prstGeom>
            </p:spPr>
            <p:txBody>
              <a:bodyPr lIns="50800" tIns="50800" rIns="50800" bIns="50800" rtlCol="0" anchor="ctr"/>
              <a:lstStyle/>
              <a:p>
                <a:pPr algn="ctr">
                  <a:lnSpc>
                    <a:spcPts val="1220"/>
                  </a:lnSpc>
                </a:pPr>
                <a:endParaRPr/>
              </a:p>
            </p:txBody>
          </p:sp>
        </p:grpSp>
        <p:grpSp>
          <p:nvGrpSpPr>
            <p:cNvPr id="45" name="Group 45"/>
            <p:cNvGrpSpPr/>
            <p:nvPr/>
          </p:nvGrpSpPr>
          <p:grpSpPr>
            <a:xfrm>
              <a:off x="1255200" y="12842742"/>
              <a:ext cx="327927" cy="328010"/>
              <a:chOff x="0" y="0"/>
              <a:chExt cx="88141" cy="88163"/>
            </a:xfrm>
          </p:grpSpPr>
          <p:sp>
            <p:nvSpPr>
              <p:cNvPr id="46" name="Freeform 46"/>
              <p:cNvSpPr/>
              <p:nvPr/>
            </p:nvSpPr>
            <p:spPr>
              <a:xfrm>
                <a:off x="0" y="0"/>
                <a:ext cx="88141" cy="88163"/>
              </a:xfrm>
              <a:custGeom>
                <a:avLst/>
                <a:gdLst/>
                <a:ahLst/>
                <a:cxnLst/>
                <a:rect l="l" t="t" r="r" b="b"/>
                <a:pathLst>
                  <a:path w="88141" h="88163">
                    <a:moveTo>
                      <a:pt x="44071" y="0"/>
                    </a:moveTo>
                    <a:lnTo>
                      <a:pt x="44071" y="0"/>
                    </a:lnTo>
                    <a:cubicBezTo>
                      <a:pt x="68410" y="0"/>
                      <a:pt x="88141" y="19731"/>
                      <a:pt x="88141" y="44071"/>
                    </a:cubicBezTo>
                    <a:lnTo>
                      <a:pt x="88141" y="44093"/>
                    </a:lnTo>
                    <a:cubicBezTo>
                      <a:pt x="88141" y="68432"/>
                      <a:pt x="68410" y="88163"/>
                      <a:pt x="44071" y="88163"/>
                    </a:cubicBezTo>
                    <a:lnTo>
                      <a:pt x="44071" y="88163"/>
                    </a:lnTo>
                    <a:cubicBezTo>
                      <a:pt x="19731" y="88163"/>
                      <a:pt x="0" y="68432"/>
                      <a:pt x="0" y="44093"/>
                    </a:cubicBezTo>
                    <a:lnTo>
                      <a:pt x="0" y="44071"/>
                    </a:lnTo>
                    <a:cubicBezTo>
                      <a:pt x="0" y="19731"/>
                      <a:pt x="19731" y="0"/>
                      <a:pt x="44071" y="0"/>
                    </a:cubicBezTo>
                    <a:close/>
                  </a:path>
                </a:pathLst>
              </a:custGeom>
              <a:solidFill>
                <a:srgbClr val="EFEFEF"/>
              </a:solidFill>
              <a:ln w="19050" cap="sq">
                <a:solidFill>
                  <a:srgbClr val="000000"/>
                </a:solidFill>
                <a:prstDash val="solid"/>
                <a:miter/>
              </a:ln>
            </p:spPr>
            <p:txBody>
              <a:bodyPr/>
              <a:lstStyle/>
              <a:p>
                <a:endParaRPr lang="de-DE"/>
              </a:p>
            </p:txBody>
          </p:sp>
          <p:sp>
            <p:nvSpPr>
              <p:cNvPr id="47" name="TextBox 47"/>
              <p:cNvSpPr txBox="1"/>
              <p:nvPr/>
            </p:nvSpPr>
            <p:spPr>
              <a:xfrm>
                <a:off x="0" y="-9525"/>
                <a:ext cx="88141" cy="97688"/>
              </a:xfrm>
              <a:prstGeom prst="rect">
                <a:avLst/>
              </a:prstGeom>
            </p:spPr>
            <p:txBody>
              <a:bodyPr lIns="50800" tIns="50800" rIns="50800" bIns="50800" rtlCol="0" anchor="ctr"/>
              <a:lstStyle/>
              <a:p>
                <a:pPr algn="ctr">
                  <a:lnSpc>
                    <a:spcPts val="1220"/>
                  </a:lnSpc>
                </a:pPr>
                <a:endParaRPr/>
              </a:p>
            </p:txBody>
          </p:sp>
        </p:grpSp>
        <p:grpSp>
          <p:nvGrpSpPr>
            <p:cNvPr id="48" name="Group 48"/>
            <p:cNvGrpSpPr/>
            <p:nvPr/>
          </p:nvGrpSpPr>
          <p:grpSpPr>
            <a:xfrm>
              <a:off x="1309600" y="8992916"/>
              <a:ext cx="486272" cy="477134"/>
              <a:chOff x="0" y="0"/>
              <a:chExt cx="109665" cy="107604"/>
            </a:xfrm>
          </p:grpSpPr>
          <p:sp>
            <p:nvSpPr>
              <p:cNvPr id="49" name="Freeform 49"/>
              <p:cNvSpPr/>
              <p:nvPr/>
            </p:nvSpPr>
            <p:spPr>
              <a:xfrm>
                <a:off x="0" y="0"/>
                <a:ext cx="109665" cy="107604"/>
              </a:xfrm>
              <a:custGeom>
                <a:avLst/>
                <a:gdLst/>
                <a:ahLst/>
                <a:cxnLst/>
                <a:rect l="l" t="t" r="r" b="b"/>
                <a:pathLst>
                  <a:path w="109665" h="107604">
                    <a:moveTo>
                      <a:pt x="53802" y="0"/>
                    </a:moveTo>
                    <a:lnTo>
                      <a:pt x="55863" y="0"/>
                    </a:lnTo>
                    <a:cubicBezTo>
                      <a:pt x="85577" y="0"/>
                      <a:pt x="109665" y="24088"/>
                      <a:pt x="109665" y="53802"/>
                    </a:cubicBezTo>
                    <a:lnTo>
                      <a:pt x="109665" y="53802"/>
                    </a:lnTo>
                    <a:cubicBezTo>
                      <a:pt x="109665" y="68071"/>
                      <a:pt x="103996" y="81756"/>
                      <a:pt x="93906" y="91846"/>
                    </a:cubicBezTo>
                    <a:cubicBezTo>
                      <a:pt x="83817" y="101935"/>
                      <a:pt x="70132" y="107604"/>
                      <a:pt x="55863" y="107604"/>
                    </a:cubicBezTo>
                    <a:lnTo>
                      <a:pt x="53802" y="107604"/>
                    </a:lnTo>
                    <a:cubicBezTo>
                      <a:pt x="39533" y="107604"/>
                      <a:pt x="25848" y="101935"/>
                      <a:pt x="15758" y="91846"/>
                    </a:cubicBezTo>
                    <a:cubicBezTo>
                      <a:pt x="5668" y="81756"/>
                      <a:pt x="0" y="68071"/>
                      <a:pt x="0" y="53802"/>
                    </a:cubicBezTo>
                    <a:lnTo>
                      <a:pt x="0" y="53802"/>
                    </a:lnTo>
                    <a:cubicBezTo>
                      <a:pt x="0" y="39533"/>
                      <a:pt x="5668" y="25848"/>
                      <a:pt x="15758" y="15758"/>
                    </a:cubicBezTo>
                    <a:cubicBezTo>
                      <a:pt x="25848" y="5668"/>
                      <a:pt x="39533" y="0"/>
                      <a:pt x="53802" y="0"/>
                    </a:cubicBezTo>
                    <a:close/>
                  </a:path>
                </a:pathLst>
              </a:custGeom>
              <a:solidFill>
                <a:srgbClr val="FFFFFF"/>
              </a:solidFill>
              <a:ln w="19050" cap="sq">
                <a:solidFill>
                  <a:srgbClr val="000000"/>
                </a:solidFill>
                <a:prstDash val="solid"/>
                <a:miter/>
              </a:ln>
            </p:spPr>
            <p:txBody>
              <a:bodyPr/>
              <a:lstStyle/>
              <a:p>
                <a:endParaRPr lang="de-DE"/>
              </a:p>
            </p:txBody>
          </p:sp>
          <p:sp>
            <p:nvSpPr>
              <p:cNvPr id="50" name="TextBox 50"/>
              <p:cNvSpPr txBox="1"/>
              <p:nvPr/>
            </p:nvSpPr>
            <p:spPr>
              <a:xfrm>
                <a:off x="0" y="-9525"/>
                <a:ext cx="109665" cy="117129"/>
              </a:xfrm>
              <a:prstGeom prst="rect">
                <a:avLst/>
              </a:prstGeom>
            </p:spPr>
            <p:txBody>
              <a:bodyPr lIns="60545" tIns="60545" rIns="60545" bIns="60545" rtlCol="0" anchor="ctr"/>
              <a:lstStyle/>
              <a:p>
                <a:pPr algn="ctr">
                  <a:lnSpc>
                    <a:spcPts val="1220"/>
                  </a:lnSpc>
                </a:pPr>
                <a:endParaRPr/>
              </a:p>
            </p:txBody>
          </p:sp>
        </p:grpSp>
        <p:sp>
          <p:nvSpPr>
            <p:cNvPr id="51" name="TextBox 51"/>
            <p:cNvSpPr txBox="1"/>
            <p:nvPr/>
          </p:nvSpPr>
          <p:spPr>
            <a:xfrm>
              <a:off x="1309600" y="9222746"/>
              <a:ext cx="486272" cy="188686"/>
            </a:xfrm>
            <a:prstGeom prst="rect">
              <a:avLst/>
            </a:prstGeom>
          </p:spPr>
          <p:txBody>
            <a:bodyPr lIns="0" tIns="0" rIns="0" bIns="0" rtlCol="0" anchor="t">
              <a:spAutoFit/>
            </a:bodyPr>
            <a:lstStyle/>
            <a:p>
              <a:pPr algn="ctr">
                <a:lnSpc>
                  <a:spcPts val="1168"/>
                </a:lnSpc>
              </a:pPr>
              <a:r>
                <a:rPr lang="en-US" sz="834">
                  <a:solidFill>
                    <a:srgbClr val="000000"/>
                  </a:solidFill>
                  <a:latin typeface="Poppins"/>
                  <a:ea typeface="Poppins"/>
                  <a:cs typeface="Poppins"/>
                  <a:sym typeface="Poppins"/>
                </a:rPr>
                <a:t>.?123</a:t>
              </a:r>
            </a:p>
          </p:txBody>
        </p:sp>
      </p:grpSp>
      <p:graphicFrame>
        <p:nvGraphicFramePr>
          <p:cNvPr id="13" name="Table 13"/>
          <p:cNvGraphicFramePr>
            <a:graphicFrameLocks noGrp="1"/>
          </p:cNvGraphicFramePr>
          <p:nvPr/>
        </p:nvGraphicFramePr>
        <p:xfrm>
          <a:off x="236354" y="1902273"/>
          <a:ext cx="6563115" cy="5581753"/>
        </p:xfrm>
        <a:graphic>
          <a:graphicData uri="http://schemas.openxmlformats.org/drawingml/2006/table">
            <a:tbl>
              <a:tblPr/>
              <a:tblGrid>
                <a:gridCol w="363004">
                  <a:extLst>
                    <a:ext uri="{9D8B030D-6E8A-4147-A177-3AD203B41FA5}">
                      <a16:colId xmlns:a16="http://schemas.microsoft.com/office/drawing/2014/main" val="20000"/>
                    </a:ext>
                  </a:extLst>
                </a:gridCol>
                <a:gridCol w="1129077">
                  <a:extLst>
                    <a:ext uri="{9D8B030D-6E8A-4147-A177-3AD203B41FA5}">
                      <a16:colId xmlns:a16="http://schemas.microsoft.com/office/drawing/2014/main" val="20001"/>
                    </a:ext>
                  </a:extLst>
                </a:gridCol>
                <a:gridCol w="1527420">
                  <a:extLst>
                    <a:ext uri="{9D8B030D-6E8A-4147-A177-3AD203B41FA5}">
                      <a16:colId xmlns:a16="http://schemas.microsoft.com/office/drawing/2014/main" val="20002"/>
                    </a:ext>
                  </a:extLst>
                </a:gridCol>
                <a:gridCol w="1441051">
                  <a:extLst>
                    <a:ext uri="{9D8B030D-6E8A-4147-A177-3AD203B41FA5}">
                      <a16:colId xmlns:a16="http://schemas.microsoft.com/office/drawing/2014/main" val="20003"/>
                    </a:ext>
                  </a:extLst>
                </a:gridCol>
                <a:gridCol w="2102563">
                  <a:extLst>
                    <a:ext uri="{9D8B030D-6E8A-4147-A177-3AD203B41FA5}">
                      <a16:colId xmlns:a16="http://schemas.microsoft.com/office/drawing/2014/main" val="20004"/>
                    </a:ext>
                  </a:extLst>
                </a:gridCol>
              </a:tblGrid>
              <a:tr h="658348">
                <a:tc>
                  <a:txBody>
                    <a:bodyPr/>
                    <a:lstStyle/>
                    <a:p>
                      <a:pPr algn="ctr">
                        <a:lnSpc>
                          <a:spcPts val="1680"/>
                        </a:lnSpc>
                        <a:defRPr/>
                      </a:pP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b="1">
                          <a:solidFill>
                            <a:srgbClr val="000000"/>
                          </a:solidFill>
                          <a:latin typeface="Poppins Bold"/>
                          <a:ea typeface="Poppins Bold"/>
                          <a:cs typeface="Poppins Bold"/>
                          <a:sym typeface="Poppins Bold"/>
                        </a:rPr>
                        <a:t>So sieht die </a:t>
                      </a:r>
                      <a:endParaRPr lang="en-US" sz="1100"/>
                    </a:p>
                    <a:p>
                      <a:pPr algn="ctr">
                        <a:lnSpc>
                          <a:spcPts val="1400"/>
                        </a:lnSpc>
                      </a:pPr>
                      <a:r>
                        <a:rPr lang="en-US" sz="1000" b="1">
                          <a:solidFill>
                            <a:srgbClr val="000000"/>
                          </a:solidFill>
                          <a:latin typeface="Poppins Bold"/>
                          <a:ea typeface="Poppins Bold"/>
                          <a:cs typeface="Poppins Bold"/>
                          <a:sym typeface="Poppins Bold"/>
                        </a:rPr>
                        <a:t>Taste aus</a:t>
                      </a:r>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b="1">
                          <a:solidFill>
                            <a:srgbClr val="000000"/>
                          </a:solidFill>
                          <a:latin typeface="Poppins Bold"/>
                          <a:ea typeface="Poppins Bold"/>
                          <a:cs typeface="Poppins Bold"/>
                          <a:sym typeface="Poppins Bold"/>
                        </a:rPr>
                        <a:t>Deutsche Bezeichnung</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b="1">
                          <a:solidFill>
                            <a:srgbClr val="000000"/>
                          </a:solidFill>
                          <a:latin typeface="Poppins Bold"/>
                          <a:ea typeface="Poppins Bold"/>
                          <a:cs typeface="Poppins Bold"/>
                          <a:sym typeface="Poppins Bold"/>
                        </a:rPr>
                        <a:t>Englische Bezeichnung</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b="1">
                          <a:solidFill>
                            <a:srgbClr val="000000"/>
                          </a:solidFill>
                          <a:latin typeface="Poppins Bold"/>
                          <a:ea typeface="Poppins Bold"/>
                          <a:cs typeface="Poppins Bold"/>
                          <a:sym typeface="Poppins Bold"/>
                        </a:rPr>
                        <a:t>Erklärung</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73578">
                <a:tc>
                  <a:txBody>
                    <a:bodyPr/>
                    <a:lstStyle/>
                    <a:p>
                      <a:pPr algn="ctr">
                        <a:lnSpc>
                          <a:spcPts val="1680"/>
                        </a:lnSpc>
                        <a:defRPr/>
                      </a:pPr>
                      <a:r>
                        <a:rPr lang="en-US" sz="1200">
                          <a:solidFill>
                            <a:srgbClr val="000000"/>
                          </a:solidFill>
                          <a:latin typeface="Lexend Deca Medium"/>
                          <a:ea typeface="Lexend Deca Medium"/>
                          <a:cs typeface="Lexend Deca Medium"/>
                          <a:sym typeface="Lexend Deca"/>
                        </a:rPr>
                        <a:t>1</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r>
                        <a:rPr lang="en-US" sz="1200">
                          <a:solidFill>
                            <a:srgbClr val="000000"/>
                          </a:solidFill>
                          <a:latin typeface="Poppins"/>
                          <a:ea typeface="Poppins"/>
                          <a:cs typeface="Poppins"/>
                          <a:sym typeface="Poppins"/>
                        </a:rPr>
                        <a:t>Leer-Taste</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r>
                        <a:rPr lang="en-US" sz="1200">
                          <a:solidFill>
                            <a:srgbClr val="000000"/>
                          </a:solidFill>
                          <a:latin typeface="Poppins"/>
                          <a:ea typeface="Poppins"/>
                          <a:cs typeface="Poppins"/>
                          <a:sym typeface="Poppins"/>
                        </a:rPr>
                        <a:t>Space-Taste</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a:solidFill>
                            <a:srgbClr val="000000"/>
                          </a:solidFill>
                          <a:latin typeface="Poppins"/>
                          <a:ea typeface="Poppins"/>
                          <a:cs typeface="Poppins"/>
                          <a:sym typeface="Poppins"/>
                        </a:rPr>
                        <a:t>Diese Taste drückst du, </a:t>
                      </a:r>
                      <a:endParaRPr lang="en-US" sz="1100"/>
                    </a:p>
                    <a:p>
                      <a:pPr algn="ctr">
                        <a:lnSpc>
                          <a:spcPts val="1400"/>
                        </a:lnSpc>
                      </a:pPr>
                      <a:r>
                        <a:rPr lang="en-US" sz="1000">
                          <a:solidFill>
                            <a:srgbClr val="000000"/>
                          </a:solidFill>
                          <a:latin typeface="Poppins"/>
                          <a:ea typeface="Poppins"/>
                          <a:cs typeface="Poppins"/>
                          <a:sym typeface="Poppins"/>
                        </a:rPr>
                        <a:t>wenn ein Wort zu Ende ist. </a:t>
                      </a:r>
                    </a:p>
                    <a:p>
                      <a:pPr algn="ctr">
                        <a:lnSpc>
                          <a:spcPts val="1400"/>
                        </a:lnSpc>
                      </a:pPr>
                      <a:r>
                        <a:rPr lang="en-US" sz="1000">
                          <a:solidFill>
                            <a:srgbClr val="000000"/>
                          </a:solidFill>
                          <a:latin typeface="Poppins"/>
                          <a:ea typeface="Poppins"/>
                          <a:cs typeface="Poppins"/>
                          <a:sym typeface="Poppins"/>
                        </a:rPr>
                        <a:t>So hast du zwischen </a:t>
                      </a:r>
                    </a:p>
                    <a:p>
                      <a:pPr algn="ctr">
                        <a:lnSpc>
                          <a:spcPts val="1400"/>
                        </a:lnSpc>
                      </a:pPr>
                      <a:r>
                        <a:rPr lang="en-US" sz="1000">
                          <a:solidFill>
                            <a:srgbClr val="000000"/>
                          </a:solidFill>
                          <a:latin typeface="Poppins"/>
                          <a:ea typeface="Poppins"/>
                          <a:cs typeface="Poppins"/>
                          <a:sym typeface="Poppins"/>
                        </a:rPr>
                        <a:t>den Wörtern </a:t>
                      </a:r>
                    </a:p>
                    <a:p>
                      <a:pPr algn="ctr">
                        <a:lnSpc>
                          <a:spcPts val="1400"/>
                        </a:lnSpc>
                      </a:pPr>
                      <a:r>
                        <a:rPr lang="en-US" sz="1000">
                          <a:solidFill>
                            <a:srgbClr val="000000"/>
                          </a:solidFill>
                          <a:latin typeface="Poppins"/>
                          <a:ea typeface="Poppins"/>
                          <a:cs typeface="Poppins"/>
                          <a:sym typeface="Poppins"/>
                        </a:rPr>
                        <a:t>den richtigen Abstand.</a:t>
                      </a:r>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45737">
                <a:tc>
                  <a:txBody>
                    <a:bodyPr/>
                    <a:lstStyle/>
                    <a:p>
                      <a:pPr algn="ctr">
                        <a:lnSpc>
                          <a:spcPts val="1680"/>
                        </a:lnSpc>
                        <a:defRPr/>
                      </a:pPr>
                      <a:r>
                        <a:rPr lang="en-US" sz="1200">
                          <a:solidFill>
                            <a:srgbClr val="000000"/>
                          </a:solidFill>
                          <a:latin typeface="Lexend Deca Medium"/>
                          <a:ea typeface="Lexend Deca Medium"/>
                          <a:cs typeface="Lexend Deca Medium"/>
                          <a:sym typeface="Lexend Deca"/>
                        </a:rPr>
                        <a:t>2</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r>
                        <a:rPr lang="en-US" sz="1200">
                          <a:solidFill>
                            <a:srgbClr val="000000"/>
                          </a:solidFill>
                          <a:latin typeface="Poppins"/>
                          <a:ea typeface="Poppins"/>
                          <a:cs typeface="Poppins"/>
                          <a:sym typeface="Poppins"/>
                        </a:rPr>
                        <a:t>Hochstell-/</a:t>
                      </a:r>
                      <a:endParaRPr lang="en-US" sz="1100"/>
                    </a:p>
                    <a:p>
                      <a:pPr algn="ctr">
                        <a:lnSpc>
                          <a:spcPts val="1680"/>
                        </a:lnSpc>
                      </a:pPr>
                      <a:r>
                        <a:rPr lang="en-US" sz="1200">
                          <a:solidFill>
                            <a:srgbClr val="000000"/>
                          </a:solidFill>
                          <a:latin typeface="Poppins"/>
                          <a:ea typeface="Poppins"/>
                          <a:cs typeface="Poppins"/>
                          <a:sym typeface="Poppins"/>
                        </a:rPr>
                        <a:t>Umschalt-Taste</a:t>
                      </a:r>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r>
                        <a:rPr lang="en-US" sz="1200">
                          <a:solidFill>
                            <a:srgbClr val="000000"/>
                          </a:solidFill>
                          <a:latin typeface="Poppins"/>
                          <a:ea typeface="Poppins"/>
                          <a:cs typeface="Poppins"/>
                          <a:sym typeface="Poppins"/>
                        </a:rPr>
                        <a:t>Shift-Taste</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a:solidFill>
                            <a:srgbClr val="000000"/>
                          </a:solidFill>
                          <a:latin typeface="Poppins"/>
                          <a:ea typeface="Poppins"/>
                          <a:cs typeface="Poppins"/>
                          <a:sym typeface="Poppins"/>
                        </a:rPr>
                        <a:t>Diese Taste nutzt du, </a:t>
                      </a:r>
                      <a:endParaRPr lang="en-US" sz="1100"/>
                    </a:p>
                    <a:p>
                      <a:pPr algn="ctr">
                        <a:lnSpc>
                          <a:spcPts val="1400"/>
                        </a:lnSpc>
                      </a:pPr>
                      <a:r>
                        <a:rPr lang="en-US" sz="1000">
                          <a:solidFill>
                            <a:srgbClr val="000000"/>
                          </a:solidFill>
                          <a:latin typeface="Poppins"/>
                          <a:ea typeface="Poppins"/>
                          <a:cs typeface="Poppins"/>
                          <a:sym typeface="Poppins"/>
                        </a:rPr>
                        <a:t>um einzelne Buchstaben </a:t>
                      </a:r>
                    </a:p>
                    <a:p>
                      <a:pPr algn="ctr">
                        <a:lnSpc>
                          <a:spcPts val="1400"/>
                        </a:lnSpc>
                      </a:pPr>
                      <a:r>
                        <a:rPr lang="en-US" sz="1000">
                          <a:solidFill>
                            <a:srgbClr val="000000"/>
                          </a:solidFill>
                          <a:latin typeface="Poppins"/>
                          <a:ea typeface="Poppins"/>
                          <a:cs typeface="Poppins"/>
                          <a:sym typeface="Poppins"/>
                        </a:rPr>
                        <a:t>großzuschreiben.</a:t>
                      </a:r>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96604">
                <a:tc>
                  <a:txBody>
                    <a:bodyPr/>
                    <a:lstStyle/>
                    <a:p>
                      <a:pPr algn="ctr">
                        <a:lnSpc>
                          <a:spcPts val="1680"/>
                        </a:lnSpc>
                        <a:defRPr/>
                      </a:pPr>
                      <a:r>
                        <a:rPr lang="en-US" sz="1200">
                          <a:solidFill>
                            <a:srgbClr val="000000"/>
                          </a:solidFill>
                          <a:latin typeface="Lexend Deca Medium"/>
                          <a:ea typeface="Lexend Deca Medium"/>
                          <a:cs typeface="Lexend Deca Medium"/>
                          <a:sym typeface="Lexend Deca"/>
                        </a:rPr>
                        <a:t>3</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r>
                        <a:rPr lang="en-US" sz="1200">
                          <a:solidFill>
                            <a:srgbClr val="000000"/>
                          </a:solidFill>
                          <a:latin typeface="Poppins"/>
                          <a:ea typeface="Poppins"/>
                          <a:cs typeface="Poppins"/>
                          <a:sym typeface="Poppins"/>
                        </a:rPr>
                        <a:t>Eingabe-Taste</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r>
                        <a:rPr lang="en-US" sz="1200">
                          <a:solidFill>
                            <a:srgbClr val="000000"/>
                          </a:solidFill>
                          <a:latin typeface="Poppins"/>
                          <a:ea typeface="Poppins"/>
                          <a:cs typeface="Poppins"/>
                          <a:sym typeface="Poppins"/>
                        </a:rPr>
                        <a:t>Enter-Taste</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a:solidFill>
                            <a:srgbClr val="000000"/>
                          </a:solidFill>
                          <a:latin typeface="Poppins"/>
                          <a:ea typeface="Poppins"/>
                          <a:cs typeface="Poppins"/>
                          <a:sym typeface="Poppins"/>
                        </a:rPr>
                        <a:t>Wenn du diese Taste drückst, springt der Cursor </a:t>
                      </a:r>
                      <a:endParaRPr lang="en-US" sz="1100"/>
                    </a:p>
                    <a:p>
                      <a:pPr algn="ctr">
                        <a:lnSpc>
                          <a:spcPts val="1400"/>
                        </a:lnSpc>
                      </a:pPr>
                      <a:r>
                        <a:rPr lang="en-US" sz="1000">
                          <a:solidFill>
                            <a:srgbClr val="000000"/>
                          </a:solidFill>
                          <a:latin typeface="Poppins"/>
                          <a:ea typeface="Poppins"/>
                          <a:cs typeface="Poppins"/>
                          <a:sym typeface="Poppins"/>
                        </a:rPr>
                        <a:t>in die nächste Zeile.</a:t>
                      </a:r>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33908">
                <a:tc>
                  <a:txBody>
                    <a:bodyPr/>
                    <a:lstStyle/>
                    <a:p>
                      <a:pPr algn="ctr">
                        <a:lnSpc>
                          <a:spcPts val="1680"/>
                        </a:lnSpc>
                        <a:defRPr/>
                      </a:pPr>
                      <a:r>
                        <a:rPr lang="en-US" sz="1200">
                          <a:solidFill>
                            <a:srgbClr val="000000"/>
                          </a:solidFill>
                          <a:latin typeface="Lexend Deca Medium"/>
                          <a:ea typeface="Lexend Deca Medium"/>
                          <a:cs typeface="Lexend Deca Medium"/>
                          <a:sym typeface="Lexend Deca"/>
                        </a:rPr>
                        <a:t>4</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r>
                        <a:rPr lang="en-US" sz="1200">
                          <a:solidFill>
                            <a:srgbClr val="000000"/>
                          </a:solidFill>
                          <a:latin typeface="Poppins"/>
                          <a:ea typeface="Poppins"/>
                          <a:cs typeface="Poppins"/>
                          <a:sym typeface="Poppins"/>
                        </a:rPr>
                        <a:t>Lösch-Taste</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r>
                        <a:rPr lang="en-US" sz="1200">
                          <a:solidFill>
                            <a:srgbClr val="000000"/>
                          </a:solidFill>
                          <a:latin typeface="Poppins"/>
                          <a:ea typeface="Poppins"/>
                          <a:cs typeface="Poppins"/>
                          <a:sym typeface="Poppins"/>
                        </a:rPr>
                        <a:t>Backspace-Taste</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a:solidFill>
                            <a:srgbClr val="000000"/>
                          </a:solidFill>
                          <a:latin typeface="Poppins"/>
                          <a:ea typeface="Poppins"/>
                          <a:cs typeface="Poppins"/>
                          <a:sym typeface="Poppins"/>
                        </a:rPr>
                        <a:t>Wenn du dich vertippt hast, kannst du hiermit Buchstaben wieder löschen.</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173578">
                <a:tc>
                  <a:txBody>
                    <a:bodyPr/>
                    <a:lstStyle/>
                    <a:p>
                      <a:pPr algn="ctr">
                        <a:lnSpc>
                          <a:spcPts val="1680"/>
                        </a:lnSpc>
                        <a:defRPr/>
                      </a:pPr>
                      <a:r>
                        <a:rPr lang="en-US" sz="1200">
                          <a:solidFill>
                            <a:srgbClr val="000000"/>
                          </a:solidFill>
                          <a:latin typeface="Lexend Deca Medium"/>
                          <a:ea typeface="Lexend Deca Medium"/>
                          <a:cs typeface="Lexend Deca Medium"/>
                          <a:sym typeface="Lexend Deca"/>
                        </a:rPr>
                        <a:t>5</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r>
                        <a:rPr lang="en-US" sz="1200">
                          <a:solidFill>
                            <a:srgbClr val="000000"/>
                          </a:solidFill>
                          <a:latin typeface="Poppins"/>
                          <a:ea typeface="Poppins"/>
                          <a:cs typeface="Poppins"/>
                          <a:sym typeface="Poppins"/>
                        </a:rPr>
                        <a:t>Ziffern-/Symbol-Taste</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r>
                        <a:rPr lang="en-US" sz="1200">
                          <a:solidFill>
                            <a:srgbClr val="000000"/>
                          </a:solidFill>
                          <a:latin typeface="Poppins"/>
                          <a:ea typeface="Poppins"/>
                          <a:cs typeface="Poppins"/>
                          <a:sym typeface="Poppins"/>
                        </a:rPr>
                        <a:t>Symbols/</a:t>
                      </a:r>
                      <a:endParaRPr lang="en-US" sz="1100"/>
                    </a:p>
                    <a:p>
                      <a:pPr algn="ctr">
                        <a:lnSpc>
                          <a:spcPts val="1680"/>
                        </a:lnSpc>
                      </a:pPr>
                      <a:r>
                        <a:rPr lang="en-US" sz="1200">
                          <a:solidFill>
                            <a:srgbClr val="000000"/>
                          </a:solidFill>
                          <a:latin typeface="Poppins"/>
                          <a:ea typeface="Poppins"/>
                          <a:cs typeface="Poppins"/>
                          <a:sym typeface="Poppins"/>
                        </a:rPr>
                        <a:t>Number key</a:t>
                      </a:r>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a:solidFill>
                            <a:srgbClr val="000000"/>
                          </a:solidFill>
                          <a:latin typeface="Poppins"/>
                          <a:ea typeface="Poppins"/>
                          <a:cs typeface="Poppins"/>
                          <a:sym typeface="Poppins"/>
                        </a:rPr>
                        <a:t>Mit dieser Taste wechselst du von der Buchstabenansicht auf eine Ansicht mit Zahlen, Satzzeichen und Sonderzeichen. </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719</Words>
  <Application>Microsoft Macintosh PowerPoint</Application>
  <PresentationFormat>Benutzerdefiniert</PresentationFormat>
  <Paragraphs>113</Paragraphs>
  <Slides>3</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vt:i4>
      </vt:variant>
    </vt:vector>
  </HeadingPairs>
  <TitlesOfParts>
    <vt:vector size="11" baseType="lpstr">
      <vt:lpstr>Calibri</vt:lpstr>
      <vt:lpstr>Arial</vt:lpstr>
      <vt:lpstr>Lexend Deca</vt:lpstr>
      <vt:lpstr>Poppins Italics</vt:lpstr>
      <vt:lpstr>IreneFlorentina</vt:lpstr>
      <vt:lpstr>Poppins Bold</vt:lpstr>
      <vt:lpstr>Poppins</vt:lpstr>
      <vt:lpstr>Office Theme</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Mitmachheft mit Login</dc:title>
  <cp:lastModifiedBy>Marion Weigelt</cp:lastModifiedBy>
  <cp:revision>1</cp:revision>
  <dcterms:created xsi:type="dcterms:W3CDTF">2006-08-16T00:00:00Z</dcterms:created>
  <dcterms:modified xsi:type="dcterms:W3CDTF">2026-01-28T18:05:27Z</dcterms:modified>
  <dc:identifier>DAGwmhrXSr4</dc:identifier>
</cp:coreProperties>
</file>