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168" y="4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84254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22476249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11667999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98192646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0657080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85510280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BDCFE7-0E71-3AF0-22FA-DC5D47149FF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55139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584980449" name="Freeform 16"/>
          <p:cNvSpPr/>
          <p:nvPr userDrawn="1"/>
        </p:nvSpPr>
        <p:spPr bwMode="auto">
          <a:xfrm>
            <a:off x="1182587" y="2533290"/>
            <a:ext cx="2731045" cy="2906002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C0285D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41548722" name="Textfeld 6"/>
          <p:cNvSpPr txBox="1"/>
          <p:nvPr userDrawn="1"/>
        </p:nvSpPr>
        <p:spPr bwMode="auto">
          <a:xfrm>
            <a:off x="1151046" y="4713606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15443471" name="Gruppieren 7"/>
          <p:cNvGrpSpPr/>
          <p:nvPr userDrawn="1"/>
        </p:nvGrpSpPr>
        <p:grpSpPr bwMode="auto">
          <a:xfrm>
            <a:off x="5478050" y="2889810"/>
            <a:ext cx="5355080" cy="734231"/>
            <a:chOff x="5478050" y="2964569"/>
            <a:chExt cx="5355080" cy="734231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10" name="Gruppieren 9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1" name="Textfeld 10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2" name="Textfeld 11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Audios und Videos</a:t>
                </a:r>
                <a:endParaRPr/>
              </a:p>
            </p:txBody>
          </p:sp>
        </p:grpSp>
      </p:grpSp>
      <p:sp>
        <p:nvSpPr>
          <p:cNvPr id="115692180" name="Textfeld 12"/>
          <p:cNvSpPr txBox="1"/>
          <p:nvPr userDrawn="1"/>
        </p:nvSpPr>
        <p:spPr bwMode="auto">
          <a:xfrm>
            <a:off x="5195341" y="2419097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D42C67"/>
                </a:solidFill>
                <a:latin typeface="Lexend Deca"/>
                <a:cs typeface="Lexend Deca"/>
              </a:rPr>
              <a:t>Jetzt bist du dran!</a:t>
            </a:r>
            <a:endParaRPr>
              <a:solidFill>
                <a:srgbClr val="D42C67"/>
              </a:solidFill>
            </a:endParaRPr>
          </a:p>
        </p:txBody>
      </p:sp>
      <p:sp>
        <p:nvSpPr>
          <p:cNvPr id="2132175103" name="Textfeld 13"/>
          <p:cNvSpPr txBox="1"/>
          <p:nvPr userDrawn="1"/>
        </p:nvSpPr>
        <p:spPr bwMode="auto">
          <a:xfrm>
            <a:off x="1151045" y="503006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194857732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10577" y="2678140"/>
            <a:ext cx="2275064" cy="19264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96972439" name="Rechteck: abgerundete Ecken 6"/>
          <p:cNvSpPr/>
          <p:nvPr userDrawn="1"/>
        </p:nvSpPr>
        <p:spPr bwMode="auto">
          <a:xfrm>
            <a:off x="5184950" y="284006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71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79687903" name="Gruppieren 16"/>
          <p:cNvGrpSpPr/>
          <p:nvPr userDrawn="1"/>
        </p:nvGrpSpPr>
        <p:grpSpPr bwMode="auto">
          <a:xfrm>
            <a:off x="5177361" y="3761986"/>
            <a:ext cx="5770391" cy="1677305"/>
            <a:chOff x="5177361" y="3761987"/>
            <a:chExt cx="5770391" cy="1588360"/>
          </a:xfrm>
        </p:grpSpPr>
        <p:grpSp>
          <p:nvGrpSpPr>
            <p:cNvPr id="18" name="Gruppieren 17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0" name="Textfeld 19"/>
              <p:cNvSpPr txBox="1"/>
              <p:nvPr userDrawn="1"/>
            </p:nvSpPr>
            <p:spPr bwMode="auto">
              <a:xfrm>
                <a:off x="5423369" y="3781081"/>
                <a:ext cx="4466837" cy="378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tx1"/>
                    </a:solidFill>
                    <a:latin typeface="Atkinson Hyperlegible"/>
                  </a:rPr>
                  <a:t>So gehst du vor:</a:t>
                </a: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feld 20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Öffne die Weblektion mit deinem Tablet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Bearbeite alle Aufgaben der Reihe nach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Bei Fragen: Melde dich leise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Arbeite in deinem eigenen Tempo</a:t>
                </a:r>
                <a:endParaRPr dirty="0"/>
              </a:p>
            </p:txBody>
          </p:sp>
        </p:grpSp>
        <p:sp>
          <p:nvSpPr>
            <p:cNvPr id="19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rgbClr val="D4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523207099" name="Gerader Verbinder 9"/>
          <p:cNvCxnSpPr/>
          <p:nvPr userDrawn="1"/>
        </p:nvCxnSpPr>
        <p:spPr bwMode="auto">
          <a:xfrm>
            <a:off x="1182588" y="4713606"/>
            <a:ext cx="2731044" cy="0"/>
          </a:xfrm>
          <a:prstGeom prst="line">
            <a:avLst/>
          </a:prstGeom>
          <a:ln w="38100">
            <a:solidFill>
              <a:srgbClr val="C028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3590708" name="Abgerundetes Rechteck 23"/>
          <p:cNvSpPr/>
          <p:nvPr userDrawn="1"/>
        </p:nvSpPr>
        <p:spPr bwMode="auto">
          <a:xfrm>
            <a:off x="494504" y="5526611"/>
            <a:ext cx="11202992" cy="59231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1412969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844696" y="5620610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89438190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BF0773-2838-C193-F412-0DC6021A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145454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78823672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17187524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552173996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5572298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773624073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57172496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55148850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5683175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655899518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06556526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805880111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6967750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97658721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02995467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31925347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710442480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3683381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5648223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26875839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00046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105998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8763249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0247123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0817403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1834423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54140117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87285956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48403987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926278085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99114759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63489443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02590041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6123454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9593253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330685455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85916009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008319697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75976045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961840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3704639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409769571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571055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57064024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1153971166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520372791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363873747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85357341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31852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671455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9804319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7535793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2635327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775482605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5848518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52325849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638356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790305322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79248727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25472304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9955850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99053842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208271495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82235152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71120186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745391434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87370310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994807312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6909485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24784438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34469111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083393358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600496010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813076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979086578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693910170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6055218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16405570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1419600417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2983064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1551213623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588940483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97419047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47754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024623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2791434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74939684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865441393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18459852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69081120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33429847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77811120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622292729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5143780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095687011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92224988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137624958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5429766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68241253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517237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107425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47016847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35837936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23757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976071189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11999219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065820286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9832580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971312980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1382271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26609874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293377965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769323162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36273261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21770781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539856295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54711043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136067861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47984119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175207492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00829514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107025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55395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90176825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4765857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7486491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84335194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02400782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18347653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38589985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97045372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1472117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77651802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116302092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406140361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50128470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07592190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054289305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89721856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66587092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135055002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07122893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93822177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2688624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1966934278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942240122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844775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Zei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029697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494504" y="247205"/>
            <a:ext cx="8888487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3-Phasen-Methode</a:t>
            </a:r>
            <a:endParaRPr/>
          </a:p>
        </p:txBody>
      </p:sp>
      <p:sp>
        <p:nvSpPr>
          <p:cNvPr id="1685414466" name="Freeform 16"/>
          <p:cNvSpPr/>
          <p:nvPr userDrawn="1"/>
        </p:nvSpPr>
        <p:spPr bwMode="auto">
          <a:xfrm>
            <a:off x="539481" y="3000397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1340763" name="TextBox 17"/>
          <p:cNvSpPr txBox="1"/>
          <p:nvPr userDrawn="1"/>
        </p:nvSpPr>
        <p:spPr bwMode="auto">
          <a:xfrm>
            <a:off x="539481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083066187" name="Freeform 31"/>
          <p:cNvSpPr/>
          <p:nvPr userDrawn="1"/>
        </p:nvSpPr>
        <p:spPr bwMode="auto">
          <a:xfrm>
            <a:off x="1725784" y="2788373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63886" name="TextBox 32"/>
          <p:cNvSpPr txBox="1"/>
          <p:nvPr userDrawn="1"/>
        </p:nvSpPr>
        <p:spPr bwMode="auto">
          <a:xfrm>
            <a:off x="1770908" y="2803864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073033159" name="Freeform 16"/>
          <p:cNvSpPr/>
          <p:nvPr userDrawn="1"/>
        </p:nvSpPr>
        <p:spPr bwMode="auto">
          <a:xfrm>
            <a:off x="4659713" y="3021485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73271446" name="TextBox 17"/>
          <p:cNvSpPr txBox="1"/>
          <p:nvPr userDrawn="1"/>
        </p:nvSpPr>
        <p:spPr bwMode="auto">
          <a:xfrm>
            <a:off x="4659713" y="2976166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63164837" name="Freeform 31"/>
          <p:cNvSpPr/>
          <p:nvPr userDrawn="1"/>
        </p:nvSpPr>
        <p:spPr bwMode="auto">
          <a:xfrm>
            <a:off x="5846016" y="2809461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3767203" name="TextBox 32"/>
          <p:cNvSpPr txBox="1"/>
          <p:nvPr userDrawn="1"/>
        </p:nvSpPr>
        <p:spPr bwMode="auto">
          <a:xfrm>
            <a:off x="5891140" y="2824952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735898094" name="Freeform 16"/>
          <p:cNvSpPr/>
          <p:nvPr userDrawn="1"/>
        </p:nvSpPr>
        <p:spPr bwMode="auto">
          <a:xfrm>
            <a:off x="8798995" y="2963494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36698329" name="TextBox 17"/>
          <p:cNvSpPr txBox="1"/>
          <p:nvPr userDrawn="1"/>
        </p:nvSpPr>
        <p:spPr bwMode="auto">
          <a:xfrm>
            <a:off x="8798995" y="291817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86846352" name="Freeform 31"/>
          <p:cNvSpPr/>
          <p:nvPr userDrawn="1"/>
        </p:nvSpPr>
        <p:spPr bwMode="auto">
          <a:xfrm>
            <a:off x="9985298" y="2751470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19128619" name="TextBox 32"/>
          <p:cNvSpPr txBox="1"/>
          <p:nvPr userDrawn="1"/>
        </p:nvSpPr>
        <p:spPr bwMode="auto">
          <a:xfrm>
            <a:off x="10030422" y="2766961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159454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65490" y="373744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213355164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0700" y="4186776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68491385" name="Textplatzhalter 1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337699" y="3325971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331532554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84503" y="376694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1C78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733254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59713" y="4216272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65679148" name="Textplatzhalter 1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5456712" y="33554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33802549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03516" y="371434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9D27B0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763781247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78726" y="4157280"/>
            <a:ext cx="2853928" cy="11693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02948783" name="Textplatzhalter 12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9575725" y="33028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1443234106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449280078" name="Textplatzhalter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55879" y="1767319"/>
            <a:ext cx="10880241" cy="66584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sz="1800">
                <a:solidFill>
                  <a:schemeClr val="bg1"/>
                </a:solidFill>
                <a:latin typeface="Atkinson Hyperlegible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/>
              <a:t>Kernfrage, Impulsfrage, Hypothese, u. ä. mit maximal zwei Zeilen hier einfügen; bitte Gänsefüßchen setzen; Kernfrage, Impulsfrage, Hypothese, u. ä. mit maximal zwei Zeilen hier einfügen; </a:t>
            </a:r>
            <a:endParaRPr/>
          </a:p>
        </p:txBody>
      </p:sp>
      <p:sp>
        <p:nvSpPr>
          <p:cNvPr id="74466549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270424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73468810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2348038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62490297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00321" y="5626322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345712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68165445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3611562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7619264" name="Abgerundetes Rechteck 12"/>
          <p:cNvSpPr/>
          <p:nvPr userDrawn="1"/>
        </p:nvSpPr>
        <p:spPr bwMode="auto">
          <a:xfrm>
            <a:off x="251790" y="206877"/>
            <a:ext cx="11685600" cy="200597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561229"/>
              </a:gs>
              <a:gs pos="100000">
                <a:srgbClr val="D42C6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2080165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0259511" name="Abgerundetes Rechteck 5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pic>
        <p:nvPicPr>
          <p:cNvPr id="3" name="Grafik 2" descr="Ein Bild, das Cartoon, Kleidung, Anime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1E4C2E8B-B87F-3748-E862-7B67A7BEEC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b="16991"/>
          <a:stretch/>
        </p:blipFill>
        <p:spPr>
          <a:xfrm>
            <a:off x="8712483" y="73272"/>
            <a:ext cx="2252366" cy="1869668"/>
          </a:xfrm>
          <a:prstGeom prst="rect">
            <a:avLst/>
          </a:prstGeom>
        </p:spPr>
      </p:pic>
      <p:sp>
        <p:nvSpPr>
          <p:cNvPr id="4" name="TextBox 36">
            <a:extLst>
              <a:ext uri="{FF2B5EF4-FFF2-40B4-BE49-F238E27FC236}">
                <a16:creationId xmlns:a16="http://schemas.microsoft.com/office/drawing/2014/main" id="{DA4CD82D-5CD3-6E30-13AC-CE9974FB6839}"/>
              </a:ext>
            </a:extLst>
          </p:cNvPr>
          <p:cNvSpPr txBox="1"/>
          <p:nvPr userDrawn="1"/>
        </p:nvSpPr>
        <p:spPr bwMode="auto">
          <a:xfrm>
            <a:off x="873235" y="6449500"/>
            <a:ext cx="4632019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19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CC-BY-SA 4.0 ISB (München) | </a:t>
            </a:r>
            <a:r>
              <a:rPr lang="de-DE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Social-Media-Kompass 5-8</a:t>
            </a:r>
            <a:r>
              <a:rPr lang="de-DE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| Modul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7771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458918"/>
            <a:ext cx="11117262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Stehe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auf,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wenn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dich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ein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Thema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interessiert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Hebe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zusätzlich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die Hand, falls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dir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dieses Thema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auch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auf Social Media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angezeigt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en-US" sz="1597" dirty="0" err="1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wird</a:t>
            </a:r>
            <a:r>
              <a:rPr lang="en-US" sz="1597" dirty="0">
                <a:solidFill>
                  <a:srgbClr val="000000"/>
                </a:solidFill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84387" y="5750359"/>
            <a:ext cx="135483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75200" y="5750359"/>
            <a:ext cx="2387600" cy="54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Gaming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44E76B6-1F56-61CF-E2AA-9F3D001ADE66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A9AE2A-3DA8-4BAA-52A3-BB66924564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Szenario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4A37EC-0456-59D8-F848-AB9F9A15E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 Min.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D5CB74-6DB4-9326-16E8-7C991387F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Was wäre daran gut?</a:t>
            </a:r>
          </a:p>
          <a:p>
            <a:r>
              <a:rPr lang="de-DE" dirty="0"/>
              <a:t>Was wäre problematisch?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C8E195-6C02-9D4D-FCB9-DCC8031F4F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Perspektiven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D372F9-025B-EE13-3C1A-9C3CF1EC788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7  Min.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CA0AA3-A0DA-D378-076A-F25B256B70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Überlege in deiner Gruppe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BA63B77-B232-1BEE-77B6-5B3F5DAF59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Mini-Debatte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25C29D1-16F1-D610-9B5F-A9E7E2A9CD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10 Min.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692C5A-0D79-9309-00AD-3688C396950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Diskutiert die Gruppenergebnisse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9392F6-EED9-90B6-8D29-AC1719EFBA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Kapitel III.1 | Algorithmen in </a:t>
            </a: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E6D93D6-9984-E58F-5BC1-A358DA483A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6000" dirty="0"/>
              <a:t>Was wäre, wenn…?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6117D5E-4BDF-797C-645F-8EEBC42A35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Der Feed unter der Lupe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2B96A7B-50CC-AADC-868A-76EEBC0068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Sicherung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5469543-2BEC-7FD3-1734-C9236159E2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/>
              <a:t>5 Min.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E5614A1-E1E0-1B11-4D30-AB6D99FCF64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 dirty="0"/>
              <a:t>Notiere die wichtigsten Erkenntnisse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DDAD261-516B-C532-7E41-A83692BFD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8864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074DF7-8D1B-E258-BBEC-E07E2ADA8F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Kapitel III.1 | Algorithmen in </a:t>
            </a: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DC54B-896A-E166-2F47-DC8D79E39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The Feed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3A90D2-F1DD-0F63-92DC-81D0FA132D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 err="1"/>
              <a:t>Serious</a:t>
            </a:r>
            <a:r>
              <a:rPr lang="de-DE" dirty="0"/>
              <a:t> Game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4D0D64-2EFD-FF2B-CE18-B802DDDDE87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D79D8A-1AC6-2425-F2F2-9719B3DB2D33}"/>
              </a:ext>
            </a:extLst>
          </p:cNvPr>
          <p:cNvSpPr txBox="1"/>
          <p:nvPr/>
        </p:nvSpPr>
        <p:spPr>
          <a:xfrm>
            <a:off x="3855603" y="2894493"/>
            <a:ext cx="77674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Wähle den User </a:t>
            </a:r>
            <a:r>
              <a:rPr lang="de-DE" sz="2400" b="1" dirty="0"/>
              <a:t>@elif.elfie</a:t>
            </a:r>
            <a:r>
              <a:rPr lang="de-DE" sz="2400" dirty="0"/>
              <a:t> aus. </a:t>
            </a:r>
            <a:br>
              <a:rPr lang="de-DE" sz="2400" dirty="0"/>
            </a:br>
            <a:r>
              <a:rPr lang="de-DE" sz="2400" dirty="0" err="1"/>
              <a:t>Lies</a:t>
            </a:r>
            <a:r>
              <a:rPr lang="de-DE" sz="2400" dirty="0"/>
              <a:t> die Anweisungen der App genau.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Beobachte, </a:t>
            </a:r>
            <a:r>
              <a:rPr lang="de-DE" sz="2400" b="1" dirty="0"/>
              <a:t>wie sich Elifs Feed verändert.</a:t>
            </a:r>
            <a:endParaRPr lang="de-DE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Überlege: </a:t>
            </a:r>
            <a:r>
              <a:rPr lang="de-DE" sz="2400" b="1" dirty="0"/>
              <a:t>Was hast du dafür getan?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Notiere: Welche </a:t>
            </a:r>
            <a:r>
              <a:rPr lang="de-DE" sz="2400" b="1" dirty="0"/>
              <a:t>Inhalte</a:t>
            </a:r>
            <a:r>
              <a:rPr lang="de-DE" sz="2400" dirty="0"/>
              <a:t> wurden </a:t>
            </a:r>
            <a:r>
              <a:rPr lang="de-DE" sz="2400" b="1" dirty="0"/>
              <a:t>mehr</a:t>
            </a:r>
            <a:r>
              <a:rPr lang="de-DE" sz="2400" dirty="0"/>
              <a:t>, welche </a:t>
            </a:r>
            <a:r>
              <a:rPr lang="de-DE" sz="2400" b="1" dirty="0"/>
              <a:t>weniger</a:t>
            </a:r>
            <a:r>
              <a:rPr lang="de-DE" sz="2400" dirty="0"/>
              <a:t>? Was hat dich überrascht?</a:t>
            </a:r>
          </a:p>
        </p:txBody>
      </p:sp>
      <p:pic>
        <p:nvPicPr>
          <p:cNvPr id="11" name="Grafik 10" descr="Ein Bild, das Text, Menschliches Gesicht, Screenshot, Person enthält.&#10;&#10;KI-generierte Inhalte können fehlerhaft sein.">
            <a:extLst>
              <a:ext uri="{FF2B5EF4-FFF2-40B4-BE49-F238E27FC236}">
                <a16:creationId xmlns:a16="http://schemas.microsoft.com/office/drawing/2014/main" id="{3C54B2C7-0455-3272-0890-03FD7C9A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80" y="2477727"/>
            <a:ext cx="2025969" cy="3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9278" y="1241116"/>
            <a:ext cx="11463785" cy="262253"/>
            <a:chOff x="0" y="0"/>
            <a:chExt cx="2427497" cy="55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497" cy="55533"/>
            </a:xfrm>
            <a:custGeom>
              <a:avLst/>
              <a:gdLst/>
              <a:ahLst/>
              <a:cxnLst/>
              <a:rect l="l" t="t" r="r" b="b"/>
              <a:pathLst>
                <a:path w="2427497" h="55533">
                  <a:moveTo>
                    <a:pt x="0" y="0"/>
                  </a:moveTo>
                  <a:lnTo>
                    <a:pt x="2427497" y="0"/>
                  </a:lnTo>
                  <a:lnTo>
                    <a:pt x="2427497" y="55533"/>
                  </a:lnTo>
                  <a:lnTo>
                    <a:pt x="0" y="5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497" cy="84108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7771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458918"/>
            <a:ext cx="11117262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 auf, wenn dich ein Thema interessiert</a:t>
            </a:r>
          </a:p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Hebe zusätzlich die Hand, falls dir dieses Thema auch auf Social Media angezeigt wird.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30412" y="5750359"/>
            <a:ext cx="243433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56821" y="5750359"/>
            <a:ext cx="1078359" cy="54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Tiere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305360B-B3BC-76A5-5E24-89F7EE7180EB}"/>
              </a:ext>
            </a:extLst>
          </p:cNvPr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C412F39-C738-4CC2-04A9-2F9ADEE2F7EA}"/>
                </a:ext>
              </a:extLst>
            </p:cNvPr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01FE5481-ED37-43F4-48F0-C29D55863403}"/>
                </a:ext>
              </a:extLst>
            </p:cNvPr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41A9F7B1-958F-B6DA-3E9D-4B0618C480A2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9278" y="1241116"/>
            <a:ext cx="11463785" cy="262253"/>
            <a:chOff x="0" y="0"/>
            <a:chExt cx="2427497" cy="55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497" cy="55533"/>
            </a:xfrm>
            <a:custGeom>
              <a:avLst/>
              <a:gdLst/>
              <a:ahLst/>
              <a:cxnLst/>
              <a:rect l="l" t="t" r="r" b="b"/>
              <a:pathLst>
                <a:path w="2427497" h="55533">
                  <a:moveTo>
                    <a:pt x="0" y="0"/>
                  </a:moveTo>
                  <a:lnTo>
                    <a:pt x="2427497" y="0"/>
                  </a:lnTo>
                  <a:lnTo>
                    <a:pt x="2427497" y="55533"/>
                  </a:lnTo>
                  <a:lnTo>
                    <a:pt x="0" y="5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497" cy="84108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7771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458918"/>
            <a:ext cx="11117262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 auf, wenn dich ein Thema interessiert</a:t>
            </a:r>
          </a:p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Hebe zusätzlich die Hand, falls dir dieses Thema auch auf Social Media angezeigt wird.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27435" y="5750359"/>
            <a:ext cx="249386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5031" y="5763964"/>
            <a:ext cx="5612277" cy="580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Gesundheit und Fitness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C8BFAB8A-689E-7C07-2CF3-145FCB16D85E}"/>
              </a:ext>
            </a:extLst>
          </p:cNvPr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E4BFFFA-B002-0625-C9C9-87C116F9B910}"/>
                </a:ext>
              </a:extLst>
            </p:cNvPr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3B95D4BF-4CA0-D8D9-9F71-59039073EAEF}"/>
                </a:ext>
              </a:extLst>
            </p:cNvPr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A37CEAE9-5202-DD4D-FCCD-15B11521C4A2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9278" y="1241116"/>
            <a:ext cx="11463785" cy="262253"/>
            <a:chOff x="0" y="0"/>
            <a:chExt cx="2427497" cy="55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497" cy="55533"/>
            </a:xfrm>
            <a:custGeom>
              <a:avLst/>
              <a:gdLst/>
              <a:ahLst/>
              <a:cxnLst/>
              <a:rect l="l" t="t" r="r" b="b"/>
              <a:pathLst>
                <a:path w="2427497" h="55533">
                  <a:moveTo>
                    <a:pt x="0" y="0"/>
                  </a:moveTo>
                  <a:lnTo>
                    <a:pt x="2427497" y="0"/>
                  </a:lnTo>
                  <a:lnTo>
                    <a:pt x="2427497" y="55533"/>
                  </a:lnTo>
                  <a:lnTo>
                    <a:pt x="0" y="5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497" cy="84108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7771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458918"/>
            <a:ext cx="11117262" cy="55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 auf, wenn dich ein Thema interessiert</a:t>
            </a:r>
          </a:p>
          <a:p>
            <a:pPr marL="344945" lvl="1" indent="-172473">
              <a:lnSpc>
                <a:spcPts val="2237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Hebe zusätzlich die Hand, falls dir dieses Thema auch auf Social Media angezeigt wird.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18977" y="5750359"/>
            <a:ext cx="266303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31829" y="5750359"/>
            <a:ext cx="1678682" cy="580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Musik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880FEC08-B8B7-FBFB-126F-C0D82B5FC8DA}"/>
              </a:ext>
            </a:extLst>
          </p:cNvPr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AA323E8-797E-474D-1ECF-AD590D33D56C}"/>
                </a:ext>
              </a:extLst>
            </p:cNvPr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314EF93A-3BAC-D515-3704-8C8B3911BD8E}"/>
                </a:ext>
              </a:extLst>
            </p:cNvPr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8E03EAAF-E12A-074B-6425-CD488981ED63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9278" y="1241116"/>
            <a:ext cx="11463785" cy="262253"/>
            <a:chOff x="0" y="0"/>
            <a:chExt cx="2427497" cy="55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497" cy="55533"/>
            </a:xfrm>
            <a:custGeom>
              <a:avLst/>
              <a:gdLst/>
              <a:ahLst/>
              <a:cxnLst/>
              <a:rect l="l" t="t" r="r" b="b"/>
              <a:pathLst>
                <a:path w="2427497" h="55533">
                  <a:moveTo>
                    <a:pt x="0" y="0"/>
                  </a:moveTo>
                  <a:lnTo>
                    <a:pt x="2427497" y="0"/>
                  </a:lnTo>
                  <a:lnTo>
                    <a:pt x="2427497" y="55533"/>
                  </a:lnTo>
                  <a:lnTo>
                    <a:pt x="0" y="5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497" cy="84108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7771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378592"/>
            <a:ext cx="11117262" cy="64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556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 auf, wenn dich ein Thema interessiert.</a:t>
            </a:r>
          </a:p>
          <a:p>
            <a:pPr marL="344945" lvl="1" indent="-172473">
              <a:lnSpc>
                <a:spcPts val="2556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Hebe zusätzlich die Hand, falls dir dieses Thema auch regelmäßig auf Social Media angezeigt wird.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19200" y="5750359"/>
            <a:ext cx="265857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32400" y="5750359"/>
            <a:ext cx="1695673" cy="54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Fußball</a:t>
            </a:r>
            <a:endParaRPr lang="en-US" sz="3335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591E27AD-C01B-284B-6C97-B8F0AB09A872}"/>
              </a:ext>
            </a:extLst>
          </p:cNvPr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E233AD8-1BA8-07EF-C2C2-7F1647EACFFA}"/>
                </a:ext>
              </a:extLst>
            </p:cNvPr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C983EB2E-C2BC-C34F-60F7-C13DC6ADE864}"/>
                </a:ext>
              </a:extLst>
            </p:cNvPr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414A4144-4CA5-590C-8D03-6D3F0E9EE65F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2192000" cy="6858000"/>
            <a:chOff x="0" y="0"/>
            <a:chExt cx="2709333" cy="36403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640398"/>
            </a:xfrm>
            <a:custGeom>
              <a:avLst/>
              <a:gdLst/>
              <a:ahLst/>
              <a:cxnLst/>
              <a:rect l="l" t="t" r="r" b="b"/>
              <a:pathLst>
                <a:path w="2709333" h="3640398">
                  <a:moveTo>
                    <a:pt x="0" y="0"/>
                  </a:moveTo>
                  <a:lnTo>
                    <a:pt x="2709333" y="0"/>
                  </a:lnTo>
                  <a:lnTo>
                    <a:pt x="2709333" y="3640398"/>
                  </a:lnTo>
                  <a:lnTo>
                    <a:pt x="0" y="3640398"/>
                  </a:lnTo>
                  <a:close/>
                </a:path>
              </a:pathLst>
            </a:custGeom>
            <a:solidFill>
              <a:srgbClr val="EFEFE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709333" cy="3716598"/>
            </a:xfrm>
            <a:prstGeom prst="rect">
              <a:avLst/>
            </a:prstGeom>
          </p:spPr>
          <p:txBody>
            <a:bodyPr lIns="81925" tIns="81925" rIns="81925" bIns="81925" rtlCol="0" anchor="ctr"/>
            <a:lstStyle/>
            <a:p>
              <a:pPr algn="ctr">
                <a:lnSpc>
                  <a:spcPts val="270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9278" y="1341034"/>
            <a:ext cx="11463785" cy="883387"/>
            <a:chOff x="0" y="0"/>
            <a:chExt cx="2427497" cy="187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7497" cy="187060"/>
            </a:xfrm>
            <a:custGeom>
              <a:avLst/>
              <a:gdLst/>
              <a:ahLst/>
              <a:cxnLst/>
              <a:rect l="l" t="t" r="r" b="b"/>
              <a:pathLst>
                <a:path w="2427497" h="187060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178056"/>
                  </a:lnTo>
                  <a:cubicBezTo>
                    <a:pt x="2427497" y="180444"/>
                    <a:pt x="2426549" y="182734"/>
                    <a:pt x="2424860" y="184423"/>
                  </a:cubicBezTo>
                  <a:cubicBezTo>
                    <a:pt x="2423171" y="186112"/>
                    <a:pt x="2420881" y="187060"/>
                    <a:pt x="2418493" y="187060"/>
                  </a:cubicBezTo>
                  <a:lnTo>
                    <a:pt x="9004" y="187060"/>
                  </a:lnTo>
                  <a:cubicBezTo>
                    <a:pt x="4031" y="187060"/>
                    <a:pt x="0" y="183029"/>
                    <a:pt x="0" y="178056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7497" cy="215635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r>
                <a:rPr lang="en-US" sz="76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Stehe auf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9278" y="1241116"/>
            <a:ext cx="11463785" cy="262253"/>
            <a:chOff x="0" y="0"/>
            <a:chExt cx="2427497" cy="55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497" cy="55533"/>
            </a:xfrm>
            <a:custGeom>
              <a:avLst/>
              <a:gdLst/>
              <a:ahLst/>
              <a:cxnLst/>
              <a:rect l="l" t="t" r="r" b="b"/>
              <a:pathLst>
                <a:path w="2427497" h="55533">
                  <a:moveTo>
                    <a:pt x="0" y="0"/>
                  </a:moveTo>
                  <a:lnTo>
                    <a:pt x="2427497" y="0"/>
                  </a:lnTo>
                  <a:lnTo>
                    <a:pt x="2427497" y="55533"/>
                  </a:lnTo>
                  <a:lnTo>
                    <a:pt x="0" y="55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497" cy="84108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1077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328914" y="2359477"/>
            <a:ext cx="7534173" cy="4237972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8" y="0"/>
                </a:lnTo>
                <a:lnTo>
                  <a:pt x="113012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685800" y="1378592"/>
            <a:ext cx="11117262" cy="64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945" lvl="1" indent="-172473">
              <a:lnSpc>
                <a:spcPts val="2556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Stehe auf, wenn dich ein Thema interessiert.</a:t>
            </a:r>
          </a:p>
          <a:p>
            <a:pPr marL="344945" lvl="1" indent="-172473">
              <a:lnSpc>
                <a:spcPts val="2556"/>
              </a:lnSpc>
              <a:buFont typeface="Arial"/>
              <a:buChar char="•"/>
            </a:pPr>
            <a:r>
              <a:rPr lang="en-US" sz="1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Hebe zusätzlich die Hand, falls dir dieses Thema auch regelmäßig auf Social Media angezeigt wird.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17712" y="5750359"/>
            <a:ext cx="268833" cy="57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38961" y="5750359"/>
            <a:ext cx="2714079" cy="54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  <a:spcBef>
                <a:spcPct val="0"/>
              </a:spcBef>
            </a:pPr>
            <a:r>
              <a:rPr lang="en-US" sz="333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Nachrichten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866BAE99-0488-B199-1486-7D10FD754DC5}"/>
              </a:ext>
            </a:extLst>
          </p:cNvPr>
          <p:cNvGrpSpPr/>
          <p:nvPr/>
        </p:nvGrpSpPr>
        <p:grpSpPr>
          <a:xfrm>
            <a:off x="339278" y="-354060"/>
            <a:ext cx="11463785" cy="1726302"/>
            <a:chOff x="0" y="-133350"/>
            <a:chExt cx="2427497" cy="37351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B95E2B0-7E29-3791-ED5A-75640C2FA40B}"/>
                </a:ext>
              </a:extLst>
            </p:cNvPr>
            <p:cNvSpPr/>
            <p:nvPr/>
          </p:nvSpPr>
          <p:spPr>
            <a:xfrm>
              <a:off x="0" y="0"/>
              <a:ext cx="2427497" cy="240163"/>
            </a:xfrm>
            <a:custGeom>
              <a:avLst/>
              <a:gdLst/>
              <a:ahLst/>
              <a:cxnLst/>
              <a:rect l="l" t="t" r="r" b="b"/>
              <a:pathLst>
                <a:path w="2427497" h="240163">
                  <a:moveTo>
                    <a:pt x="9004" y="0"/>
                  </a:moveTo>
                  <a:lnTo>
                    <a:pt x="2418493" y="0"/>
                  </a:lnTo>
                  <a:cubicBezTo>
                    <a:pt x="2420881" y="0"/>
                    <a:pt x="2423171" y="949"/>
                    <a:pt x="2424860" y="2637"/>
                  </a:cubicBezTo>
                  <a:cubicBezTo>
                    <a:pt x="2426549" y="4326"/>
                    <a:pt x="2427497" y="6616"/>
                    <a:pt x="2427497" y="9004"/>
                  </a:cubicBezTo>
                  <a:lnTo>
                    <a:pt x="2427497" y="231159"/>
                  </a:lnTo>
                  <a:cubicBezTo>
                    <a:pt x="2427497" y="236132"/>
                    <a:pt x="2423466" y="240163"/>
                    <a:pt x="2418493" y="240163"/>
                  </a:cubicBezTo>
                  <a:lnTo>
                    <a:pt x="9004" y="240163"/>
                  </a:lnTo>
                  <a:cubicBezTo>
                    <a:pt x="6616" y="240163"/>
                    <a:pt x="4326" y="239214"/>
                    <a:pt x="2637" y="237526"/>
                  </a:cubicBezTo>
                  <a:cubicBezTo>
                    <a:pt x="949" y="235837"/>
                    <a:pt x="0" y="233547"/>
                    <a:pt x="0" y="231159"/>
                  </a:cubicBezTo>
                  <a:lnTo>
                    <a:pt x="0" y="9004"/>
                  </a:lnTo>
                  <a:cubicBezTo>
                    <a:pt x="0" y="6616"/>
                    <a:pt x="949" y="4326"/>
                    <a:pt x="2637" y="2637"/>
                  </a:cubicBezTo>
                  <a:cubicBezTo>
                    <a:pt x="4326" y="949"/>
                    <a:pt x="6616" y="0"/>
                    <a:pt x="90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61229">
                    <a:alpha val="100000"/>
                  </a:srgbClr>
                </a:gs>
                <a:gs pos="100000">
                  <a:srgbClr val="D42C67">
                    <a:alpha val="100000"/>
                  </a:srgbClr>
                </a:gs>
              </a:gsLst>
              <a:lin ang="0"/>
            </a:gradFill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3B538AB5-E313-3C51-D5DB-E5C51925BAA1}"/>
                </a:ext>
              </a:extLst>
            </p:cNvPr>
            <p:cNvSpPr txBox="1"/>
            <p:nvPr/>
          </p:nvSpPr>
          <p:spPr>
            <a:xfrm>
              <a:off x="0" y="-133350"/>
              <a:ext cx="2427497" cy="373513"/>
            </a:xfrm>
            <a:prstGeom prst="rect">
              <a:avLst/>
            </a:prstGeom>
          </p:spPr>
          <p:txBody>
            <a:bodyPr lIns="85975" tIns="85975" rIns="85975" bIns="85975" rtlCol="0" anchor="ctr"/>
            <a:lstStyle/>
            <a:p>
              <a:pPr algn="ctr">
                <a:lnSpc>
                  <a:spcPts val="4624"/>
                </a:lnSpc>
              </a:pPr>
              <a:endParaRPr lang="en-US" sz="330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BE7BC508-FF79-7C53-C27D-3A8561ADFA0B}"/>
              </a:ext>
            </a:extLst>
          </p:cNvPr>
          <p:cNvSpPr txBox="1">
            <a:spLocks/>
          </p:cNvSpPr>
          <p:nvPr/>
        </p:nvSpPr>
        <p:spPr>
          <a:xfrm>
            <a:off x="416762" y="245083"/>
            <a:ext cx="8754132" cy="110998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  <a:cs typeface="Calibri" panose="020F0502020204030204" pitchFamily="34" charset="0"/>
              </a:rPr>
              <a:t>Was interessiert dich?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074DF7-8D1B-E258-BBEC-E07E2ADA8F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Kapitel III.1 | Algorithmen in </a:t>
            </a: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DC54B-896A-E166-2F47-DC8D79E39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4800" dirty="0"/>
              <a:t>Sortiere den Feed!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3A90D2-F1DD-0F63-92DC-81D0FA132D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Bewegte Sortieraufgabe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4D0D64-2EFD-FF2B-CE18-B802DDDDE87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D79D8A-1AC6-2425-F2F2-9719B3DB2D33}"/>
              </a:ext>
            </a:extLst>
          </p:cNvPr>
          <p:cNvSpPr txBox="1"/>
          <p:nvPr/>
        </p:nvSpPr>
        <p:spPr>
          <a:xfrm>
            <a:off x="416762" y="3150139"/>
            <a:ext cx="11021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Zieht jeweils einen Post aus dem Stapel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Jeder mit einem Post geht nun nach vorne. 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Stellt euch der Reihe nach so auf, wie die Posts in einem </a:t>
            </a:r>
            <a:br>
              <a:rPr lang="de-DE" sz="2000" dirty="0"/>
            </a:br>
            <a:r>
              <a:rPr lang="de-DE" sz="2000" dirty="0"/>
              <a:t>“typischen Social-Media-Feed” auftauchen würden.</a:t>
            </a:r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r>
              <a:rPr lang="de-DE" sz="2000" dirty="0"/>
              <a:t>🗣️ Diskutiert anschließend, weshalb ihr diese Reihenfolge gewählt habt.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326303-3967-2D5A-EFC9-74201FFD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970" y="2691572"/>
            <a:ext cx="2737834" cy="22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198554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 b="0" i="0" u="none" strike="noStrike" cap="none" spc="0" dirty="0">
                <a:solidFill>
                  <a:schemeClr val="bg1"/>
                </a:solidFill>
                <a:latin typeface="Lexend Deca"/>
                <a:ea typeface="Lexend Deca"/>
                <a:cs typeface="Lexend Deca"/>
              </a:rPr>
              <a:t>3.1 Algorithmen durchschauen – den Feed verstehen</a:t>
            </a:r>
            <a:endParaRPr lang="de-DE" sz="2800" dirty="0"/>
          </a:p>
        </p:txBody>
      </p:sp>
      <p:sp>
        <p:nvSpPr>
          <p:cNvPr id="1225977195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20</a:t>
            </a:r>
          </a:p>
        </p:txBody>
      </p:sp>
      <p:sp>
        <p:nvSpPr>
          <p:cNvPr id="1165464469" name="Textplatzhalter 4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Kapitel 1 | Algorithmen durschauen – den Feed verstehen</a:t>
            </a:r>
          </a:p>
        </p:txBody>
      </p:sp>
      <p:pic>
        <p:nvPicPr>
          <p:cNvPr id="7" name="Grafik 6" descr="Ein Bild, das Muster, Quadrat, Symmetrie, Design enthält.&#10;&#10;KI-generierte Inhalte können fehlerhaft sein.">
            <a:extLst>
              <a:ext uri="{FF2B5EF4-FFF2-40B4-BE49-F238E27FC236}">
                <a16:creationId xmlns:a16="http://schemas.microsoft.com/office/drawing/2014/main" id="{149C81AA-7A47-3171-75F4-ABEBA2B9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33" y="2645119"/>
            <a:ext cx="2006601" cy="2006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D046-6A74-E031-24BA-61182B0B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B195FE-77E3-977E-643C-CE508DF1F4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Kapitel III.1 | Algorithmen in </a:t>
            </a: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E1A41C-528B-B192-2367-278D6AD720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Stimmt‘s oder stimmt‘s nicht?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A8D613-D91A-2FDE-FD8C-86F955A2A5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Handzeichen-Abfrage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945634-B5A4-65A8-AFC5-5D24CD7950BE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D5ACFA-5123-D241-95B7-C1E41651DB6F}"/>
              </a:ext>
            </a:extLst>
          </p:cNvPr>
          <p:cNvSpPr txBox="1"/>
          <p:nvPr/>
        </p:nvSpPr>
        <p:spPr>
          <a:xfrm>
            <a:off x="585019" y="2554650"/>
            <a:ext cx="1102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Beantwortet die folgenden Fragen jeweils mit einem Handzeichen!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478866-599C-4914-143D-2E01A1C99D53}"/>
              </a:ext>
            </a:extLst>
          </p:cNvPr>
          <p:cNvSpPr txBox="1"/>
          <p:nvPr/>
        </p:nvSpPr>
        <p:spPr>
          <a:xfrm>
            <a:off x="1455174" y="3319869"/>
            <a:ext cx="24285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👍🏻</a:t>
            </a:r>
          </a:p>
          <a:p>
            <a:pPr algn="ctr"/>
            <a:r>
              <a:rPr lang="de-DE" sz="3600" dirty="0"/>
              <a:t>Ja!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AC19F3-F6A8-D4D8-E61D-8BD32F989162}"/>
              </a:ext>
            </a:extLst>
          </p:cNvPr>
          <p:cNvSpPr txBox="1"/>
          <p:nvPr/>
        </p:nvSpPr>
        <p:spPr>
          <a:xfrm>
            <a:off x="4793828" y="3344567"/>
            <a:ext cx="24285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👎🏻</a:t>
            </a:r>
          </a:p>
          <a:p>
            <a:pPr algn="ctr"/>
            <a:r>
              <a:rPr lang="de-DE" sz="3600" dirty="0"/>
              <a:t>Nein!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6780E05-99C9-82E7-26E0-DECA929EFAE4}"/>
              </a:ext>
            </a:extLst>
          </p:cNvPr>
          <p:cNvSpPr txBox="1"/>
          <p:nvPr/>
        </p:nvSpPr>
        <p:spPr>
          <a:xfrm>
            <a:off x="8132482" y="3336345"/>
            <a:ext cx="24285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🤷🏻</a:t>
            </a:r>
          </a:p>
          <a:p>
            <a:pPr algn="ctr"/>
            <a:r>
              <a:rPr lang="de-DE" sz="3600" dirty="0"/>
              <a:t>  Unsicher</a:t>
            </a:r>
          </a:p>
        </p:txBody>
      </p:sp>
    </p:spTree>
    <p:extLst>
      <p:ext uri="{BB962C8B-B14F-4D97-AF65-F5344CB8AC3E}">
        <p14:creationId xmlns:p14="http://schemas.microsoft.com/office/powerpoint/2010/main" val="3662224660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-Media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Macintosh PowerPoint</Application>
  <PresentationFormat>Breitbild</PresentationFormat>
  <Paragraphs>82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Aptos</vt:lpstr>
      <vt:lpstr>Arial</vt:lpstr>
      <vt:lpstr>Atkinson Hyperlegible</vt:lpstr>
      <vt:lpstr>Atkinson Hyperlegible Bold</vt:lpstr>
      <vt:lpstr>Calibri</vt:lpstr>
      <vt:lpstr>Lexend Deca</vt:lpstr>
      <vt:lpstr>Poppins</vt:lpstr>
      <vt:lpstr>Poppins Bold</vt:lpstr>
      <vt:lpstr>Social-Media-Kompass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Michael Putz</cp:lastModifiedBy>
  <cp:revision>62</cp:revision>
  <dcterms:created xsi:type="dcterms:W3CDTF">2025-06-17T13:43:22Z</dcterms:created>
  <dcterms:modified xsi:type="dcterms:W3CDTF">2026-06-14T15:30:40Z</dcterms:modified>
</cp:coreProperties>
</file>