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57" r:id="rId3"/>
    <p:sldId id="258" r:id="rId4"/>
    <p:sldId id="259" r:id="rId5"/>
    <p:sldId id="260" r:id="rId6"/>
    <p:sldId id="261" r:id="rId7"/>
    <p:sldId id="264" r:id="rId8"/>
    <p:sldId id="263" r:id="rId9"/>
    <p:sldId id="262" r:id="rId10"/>
    <p:sldId id="265" r:id="rId11"/>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37"/>
    <p:restoredTop sz="94717"/>
  </p:normalViewPr>
  <p:slideViewPr>
    <p:cSldViewPr snapToGrid="0">
      <p:cViewPr>
        <p:scale>
          <a:sx n="190" d="100"/>
          <a:sy n="190" d="100"/>
        </p:scale>
        <p:origin x="2584"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10FD4-910E-6449-BCFC-567BACA59F7D}" type="datetimeFigureOut">
              <a:rPr lang="de-DE" smtClean="0"/>
              <a:t>24.06.25</a:t>
            </a:fld>
            <a:endParaRPr lang="de-DE"/>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B9ED4-8F2B-594C-855F-54935E08AEC6}" type="slidenum">
              <a:rPr lang="de-DE" smtClean="0"/>
              <a:t>‹Nr.›</a:t>
            </a:fld>
            <a:endParaRPr lang="de-DE"/>
          </a:p>
        </p:txBody>
      </p:sp>
    </p:spTree>
    <p:extLst>
      <p:ext uri="{BB962C8B-B14F-4D97-AF65-F5344CB8AC3E}">
        <p14:creationId xmlns:p14="http://schemas.microsoft.com/office/powerpoint/2010/main" val="3271311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F3B9ED4-8F2B-594C-855F-54935E08AEC6}" type="slidenum">
              <a:rPr lang="de-DE" smtClean="0"/>
              <a:t>2</a:t>
            </a:fld>
            <a:endParaRPr lang="de-DE"/>
          </a:p>
        </p:txBody>
      </p:sp>
    </p:spTree>
    <p:extLst>
      <p:ext uri="{BB962C8B-B14F-4D97-AF65-F5344CB8AC3E}">
        <p14:creationId xmlns:p14="http://schemas.microsoft.com/office/powerpoint/2010/main" val="3792246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DBD4DDF-4D97-BB41-912D-7FFD383C2110}" type="datetimeFigureOut">
              <a:rPr lang="de-DE" smtClean="0"/>
              <a:t>24.06.25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E0D527D-EB96-8940-BCAE-7BB8D1DDFADB}" type="slidenum">
              <a:rPr lang="de-DE" smtClean="0"/>
              <a:t>‹Nr.›</a:t>
            </a:fld>
            <a:endParaRPr lang="de-DE"/>
          </a:p>
        </p:txBody>
      </p:sp>
    </p:spTree>
    <p:extLst>
      <p:ext uri="{BB962C8B-B14F-4D97-AF65-F5344CB8AC3E}">
        <p14:creationId xmlns:p14="http://schemas.microsoft.com/office/powerpoint/2010/main" val="355849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DBD4DDF-4D97-BB41-912D-7FFD383C2110}" type="datetimeFigureOut">
              <a:rPr lang="de-DE" smtClean="0"/>
              <a:t>24.06.25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E0D527D-EB96-8940-BCAE-7BB8D1DDFADB}" type="slidenum">
              <a:rPr lang="de-DE" smtClean="0"/>
              <a:t>‹Nr.›</a:t>
            </a:fld>
            <a:endParaRPr lang="de-DE"/>
          </a:p>
        </p:txBody>
      </p:sp>
    </p:spTree>
    <p:extLst>
      <p:ext uri="{BB962C8B-B14F-4D97-AF65-F5344CB8AC3E}">
        <p14:creationId xmlns:p14="http://schemas.microsoft.com/office/powerpoint/2010/main" val="1850709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DBD4DDF-4D97-BB41-912D-7FFD383C2110}" type="datetimeFigureOut">
              <a:rPr lang="de-DE" smtClean="0"/>
              <a:t>24.06.25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E0D527D-EB96-8940-BCAE-7BB8D1DDFADB}" type="slidenum">
              <a:rPr lang="de-DE" smtClean="0"/>
              <a:t>‹Nr.›</a:t>
            </a:fld>
            <a:endParaRPr lang="de-DE"/>
          </a:p>
        </p:txBody>
      </p:sp>
    </p:spTree>
    <p:extLst>
      <p:ext uri="{BB962C8B-B14F-4D97-AF65-F5344CB8AC3E}">
        <p14:creationId xmlns:p14="http://schemas.microsoft.com/office/powerpoint/2010/main" val="4233596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DBD4DDF-4D97-BB41-912D-7FFD383C2110}" type="datetimeFigureOut">
              <a:rPr lang="de-DE" smtClean="0"/>
              <a:t>24.06.25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E0D527D-EB96-8940-BCAE-7BB8D1DDFADB}" type="slidenum">
              <a:rPr lang="de-DE" smtClean="0"/>
              <a:t>‹Nr.›</a:t>
            </a:fld>
            <a:endParaRPr lang="de-DE"/>
          </a:p>
        </p:txBody>
      </p:sp>
    </p:spTree>
    <p:extLst>
      <p:ext uri="{BB962C8B-B14F-4D97-AF65-F5344CB8AC3E}">
        <p14:creationId xmlns:p14="http://schemas.microsoft.com/office/powerpoint/2010/main" val="318842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DBD4DDF-4D97-BB41-912D-7FFD383C2110}" type="datetimeFigureOut">
              <a:rPr lang="de-DE" smtClean="0"/>
              <a:t>24.06.25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E0D527D-EB96-8940-BCAE-7BB8D1DDFADB}" type="slidenum">
              <a:rPr lang="de-DE" smtClean="0"/>
              <a:t>‹Nr.›</a:t>
            </a:fld>
            <a:endParaRPr lang="de-DE"/>
          </a:p>
        </p:txBody>
      </p:sp>
    </p:spTree>
    <p:extLst>
      <p:ext uri="{BB962C8B-B14F-4D97-AF65-F5344CB8AC3E}">
        <p14:creationId xmlns:p14="http://schemas.microsoft.com/office/powerpoint/2010/main" val="1700702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DBD4DDF-4D97-BB41-912D-7FFD383C2110}" type="datetimeFigureOut">
              <a:rPr lang="de-DE" smtClean="0"/>
              <a:t>24.06.25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E0D527D-EB96-8940-BCAE-7BB8D1DDFADB}" type="slidenum">
              <a:rPr lang="de-DE" smtClean="0"/>
              <a:t>‹Nr.›</a:t>
            </a:fld>
            <a:endParaRPr lang="de-DE"/>
          </a:p>
        </p:txBody>
      </p:sp>
    </p:spTree>
    <p:extLst>
      <p:ext uri="{BB962C8B-B14F-4D97-AF65-F5344CB8AC3E}">
        <p14:creationId xmlns:p14="http://schemas.microsoft.com/office/powerpoint/2010/main" val="2674590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a:t>Mastertitelformat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DBD4DDF-4D97-BB41-912D-7FFD383C2110}" type="datetimeFigureOut">
              <a:rPr lang="de-DE" smtClean="0"/>
              <a:t>24.06.25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7E0D527D-EB96-8940-BCAE-7BB8D1DDFADB}" type="slidenum">
              <a:rPr lang="de-DE" smtClean="0"/>
              <a:t>‹Nr.›</a:t>
            </a:fld>
            <a:endParaRPr lang="de-DE"/>
          </a:p>
        </p:txBody>
      </p:sp>
    </p:spTree>
    <p:extLst>
      <p:ext uri="{BB962C8B-B14F-4D97-AF65-F5344CB8AC3E}">
        <p14:creationId xmlns:p14="http://schemas.microsoft.com/office/powerpoint/2010/main" val="1964168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DBD4DDF-4D97-BB41-912D-7FFD383C2110}" type="datetimeFigureOut">
              <a:rPr lang="de-DE" smtClean="0"/>
              <a:t>24.06.25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7E0D527D-EB96-8940-BCAE-7BB8D1DDFADB}" type="slidenum">
              <a:rPr lang="de-DE" smtClean="0"/>
              <a:t>‹Nr.›</a:t>
            </a:fld>
            <a:endParaRPr lang="de-DE"/>
          </a:p>
        </p:txBody>
      </p:sp>
    </p:spTree>
    <p:extLst>
      <p:ext uri="{BB962C8B-B14F-4D97-AF65-F5344CB8AC3E}">
        <p14:creationId xmlns:p14="http://schemas.microsoft.com/office/powerpoint/2010/main" val="2142343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D4DDF-4D97-BB41-912D-7FFD383C2110}" type="datetimeFigureOut">
              <a:rPr lang="de-DE" smtClean="0"/>
              <a:t>24.06.25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E0D527D-EB96-8940-BCAE-7BB8D1DDFADB}" type="slidenum">
              <a:rPr lang="de-DE" smtClean="0"/>
              <a:t>‹Nr.›</a:t>
            </a:fld>
            <a:endParaRPr lang="de-DE"/>
          </a:p>
        </p:txBody>
      </p:sp>
    </p:spTree>
    <p:extLst>
      <p:ext uri="{BB962C8B-B14F-4D97-AF65-F5344CB8AC3E}">
        <p14:creationId xmlns:p14="http://schemas.microsoft.com/office/powerpoint/2010/main" val="202200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2915543" y="1426282"/>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BDBD4DDF-4D97-BB41-912D-7FFD383C2110}" type="datetimeFigureOut">
              <a:rPr lang="de-DE" smtClean="0"/>
              <a:t>24.06.25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E0D527D-EB96-8940-BCAE-7BB8D1DDFADB}" type="slidenum">
              <a:rPr lang="de-DE" smtClean="0"/>
              <a:t>‹Nr.›</a:t>
            </a:fld>
            <a:endParaRPr lang="de-DE"/>
          </a:p>
        </p:txBody>
      </p:sp>
    </p:spTree>
    <p:extLst>
      <p:ext uri="{BB962C8B-B14F-4D97-AF65-F5344CB8AC3E}">
        <p14:creationId xmlns:p14="http://schemas.microsoft.com/office/powerpoint/2010/main" val="384375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2915543" y="1426282"/>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BDBD4DDF-4D97-BB41-912D-7FFD383C2110}" type="datetimeFigureOut">
              <a:rPr lang="de-DE" smtClean="0"/>
              <a:t>24.06.25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E0D527D-EB96-8940-BCAE-7BB8D1DDFADB}" type="slidenum">
              <a:rPr lang="de-DE" smtClean="0"/>
              <a:t>‹Nr.›</a:t>
            </a:fld>
            <a:endParaRPr lang="de-DE"/>
          </a:p>
        </p:txBody>
      </p:sp>
    </p:spTree>
    <p:extLst>
      <p:ext uri="{BB962C8B-B14F-4D97-AF65-F5344CB8AC3E}">
        <p14:creationId xmlns:p14="http://schemas.microsoft.com/office/powerpoint/2010/main" val="1877023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71487"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BDBD4DDF-4D97-BB41-912D-7FFD383C2110}" type="datetimeFigureOut">
              <a:rPr lang="de-DE" smtClean="0"/>
              <a:t>24.06.25</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7E0D527D-EB96-8940-BCAE-7BB8D1DDFADB}" type="slidenum">
              <a:rPr lang="de-DE" smtClean="0"/>
              <a:t>‹Nr.›</a:t>
            </a:fld>
            <a:endParaRPr lang="de-DE"/>
          </a:p>
        </p:txBody>
      </p:sp>
    </p:spTree>
    <p:extLst>
      <p:ext uri="{BB962C8B-B14F-4D97-AF65-F5344CB8AC3E}">
        <p14:creationId xmlns:p14="http://schemas.microsoft.com/office/powerpoint/2010/main" val="1076822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FB0849D-F820-9C91-96A9-B37C2109F1BC}"/>
              </a:ext>
            </a:extLst>
          </p:cNvPr>
          <p:cNvPicPr>
            <a:picLocks noChangeAspect="1"/>
          </p:cNvPicPr>
          <p:nvPr/>
        </p:nvPicPr>
        <p:blipFill>
          <a:blip r:embed="rId2"/>
          <a:stretch>
            <a:fillRect/>
          </a:stretch>
        </p:blipFill>
        <p:spPr>
          <a:xfrm>
            <a:off x="479181" y="465992"/>
            <a:ext cx="5974374" cy="3982916"/>
          </a:xfrm>
          <a:prstGeom prst="rect">
            <a:avLst/>
          </a:prstGeom>
        </p:spPr>
      </p:pic>
      <p:sp>
        <p:nvSpPr>
          <p:cNvPr id="6" name="Textfeld 5">
            <a:extLst>
              <a:ext uri="{FF2B5EF4-FFF2-40B4-BE49-F238E27FC236}">
                <a16:creationId xmlns:a16="http://schemas.microsoft.com/office/drawing/2014/main" id="{8C252334-103A-9E6C-66A5-6F372C589582}"/>
              </a:ext>
            </a:extLst>
          </p:cNvPr>
          <p:cNvSpPr txBox="1"/>
          <p:nvPr/>
        </p:nvSpPr>
        <p:spPr>
          <a:xfrm>
            <a:off x="404445" y="4448908"/>
            <a:ext cx="6049110" cy="430887"/>
          </a:xfrm>
          <a:prstGeom prst="rect">
            <a:avLst/>
          </a:prstGeom>
          <a:noFill/>
        </p:spPr>
        <p:txBody>
          <a:bodyPr wrap="square">
            <a:spAutoFit/>
          </a:bodyPr>
          <a:lstStyle/>
          <a:p>
            <a:r>
              <a:rPr lang="de-DE" sz="1100" dirty="0"/>
              <a:t>By Antonio Guillem - https://</a:t>
            </a:r>
            <a:r>
              <a:rPr lang="de-DE" sz="1100" dirty="0" err="1"/>
              <a:t>www.wired.com</a:t>
            </a:r>
            <a:r>
              <a:rPr lang="de-DE" sz="1100" dirty="0"/>
              <a:t>/</a:t>
            </a:r>
            <a:r>
              <a:rPr lang="de-DE" sz="1100" dirty="0" err="1"/>
              <a:t>story</a:t>
            </a:r>
            <a:r>
              <a:rPr lang="de-DE" sz="1100" dirty="0"/>
              <a:t>/</a:t>
            </a:r>
            <a:r>
              <a:rPr lang="de-DE" sz="1100" dirty="0" err="1"/>
              <a:t>distracted</a:t>
            </a:r>
            <a:r>
              <a:rPr lang="de-DE" sz="1100" dirty="0"/>
              <a:t>-</a:t>
            </a:r>
            <a:r>
              <a:rPr lang="de-DE" sz="1100" dirty="0" err="1"/>
              <a:t>boyfriend</a:t>
            </a:r>
            <a:r>
              <a:rPr lang="de-DE" sz="1100" dirty="0"/>
              <a:t>-</a:t>
            </a:r>
            <a:r>
              <a:rPr lang="de-DE" sz="1100" dirty="0" err="1"/>
              <a:t>meme</a:t>
            </a:r>
            <a:r>
              <a:rPr lang="de-DE" sz="1100" dirty="0"/>
              <a:t>-</a:t>
            </a:r>
            <a:r>
              <a:rPr lang="de-DE" sz="1100" dirty="0" err="1"/>
              <a:t>photographer</a:t>
            </a:r>
            <a:r>
              <a:rPr lang="de-DE" sz="1100" dirty="0"/>
              <a:t>-interview/, Fair </a:t>
            </a:r>
            <a:r>
              <a:rPr lang="de-DE" sz="1100" dirty="0" err="1"/>
              <a:t>use</a:t>
            </a:r>
            <a:r>
              <a:rPr lang="de-DE" sz="1100" dirty="0"/>
              <a:t>, https://</a:t>
            </a:r>
            <a:r>
              <a:rPr lang="de-DE" sz="1100" dirty="0" err="1"/>
              <a:t>en.wikipedia.org</a:t>
            </a:r>
            <a:r>
              <a:rPr lang="de-DE" sz="1100" dirty="0"/>
              <a:t>/</a:t>
            </a:r>
            <a:r>
              <a:rPr lang="de-DE" sz="1100" dirty="0" err="1"/>
              <a:t>w</a:t>
            </a:r>
            <a:r>
              <a:rPr lang="de-DE" sz="1100" dirty="0"/>
              <a:t>/</a:t>
            </a:r>
            <a:r>
              <a:rPr lang="de-DE" sz="1100" dirty="0" err="1"/>
              <a:t>index.php?curid</a:t>
            </a:r>
            <a:r>
              <a:rPr lang="de-DE" sz="1100" dirty="0"/>
              <a:t>=58036898</a:t>
            </a:r>
          </a:p>
        </p:txBody>
      </p:sp>
      <p:sp>
        <p:nvSpPr>
          <p:cNvPr id="8" name="Textfeld 7">
            <a:extLst>
              <a:ext uri="{FF2B5EF4-FFF2-40B4-BE49-F238E27FC236}">
                <a16:creationId xmlns:a16="http://schemas.microsoft.com/office/drawing/2014/main" id="{E29A69C4-CEA9-2F86-2EF0-7E2F60E4132F}"/>
              </a:ext>
            </a:extLst>
          </p:cNvPr>
          <p:cNvSpPr txBox="1"/>
          <p:nvPr/>
        </p:nvSpPr>
        <p:spPr>
          <a:xfrm>
            <a:off x="479181" y="5594058"/>
            <a:ext cx="5974374" cy="369332"/>
          </a:xfrm>
          <a:prstGeom prst="rect">
            <a:avLst/>
          </a:prstGeom>
          <a:noFill/>
        </p:spPr>
        <p:txBody>
          <a:bodyPr wrap="square">
            <a:spAutoFit/>
          </a:bodyPr>
          <a:lstStyle/>
          <a:p>
            <a:r>
              <a:rPr lang="de-DE" dirty="0"/>
              <a:t>https://</a:t>
            </a:r>
            <a:r>
              <a:rPr lang="de-DE" dirty="0" err="1"/>
              <a:t>www.iloveimg.com</a:t>
            </a:r>
            <a:r>
              <a:rPr lang="de-DE" dirty="0"/>
              <a:t>/de/</a:t>
            </a:r>
            <a:r>
              <a:rPr lang="de-DE" dirty="0" err="1"/>
              <a:t>meme</a:t>
            </a:r>
            <a:r>
              <a:rPr lang="de-DE" dirty="0"/>
              <a:t>-generator</a:t>
            </a:r>
          </a:p>
        </p:txBody>
      </p:sp>
      <p:sp>
        <p:nvSpPr>
          <p:cNvPr id="10" name="Textfeld 9">
            <a:extLst>
              <a:ext uri="{FF2B5EF4-FFF2-40B4-BE49-F238E27FC236}">
                <a16:creationId xmlns:a16="http://schemas.microsoft.com/office/drawing/2014/main" id="{CAD78712-9312-B0BD-13F9-6F7579AD7541}"/>
              </a:ext>
            </a:extLst>
          </p:cNvPr>
          <p:cNvSpPr txBox="1"/>
          <p:nvPr/>
        </p:nvSpPr>
        <p:spPr>
          <a:xfrm>
            <a:off x="479181" y="6235154"/>
            <a:ext cx="5974374" cy="3231654"/>
          </a:xfrm>
          <a:prstGeom prst="rect">
            <a:avLst/>
          </a:prstGeom>
          <a:noFill/>
        </p:spPr>
        <p:txBody>
          <a:bodyPr wrap="square">
            <a:spAutoFit/>
          </a:bodyPr>
          <a:lstStyle/>
          <a:p>
            <a:pPr algn="l"/>
            <a:r>
              <a:rPr lang="de-DE" sz="1200" b="0" i="1" u="none" strike="noStrike" dirty="0">
                <a:solidFill>
                  <a:srgbClr val="FF0000"/>
                </a:solidFill>
                <a:effectLst/>
                <a:latin typeface="Helvetica, Arial, sans-serif"/>
              </a:rPr>
              <a:t>GERADE IN KLÄRUNG OB DER BAUSTEIN HIER VERWENDET WERDEN KANN</a:t>
            </a:r>
          </a:p>
          <a:p>
            <a:pPr algn="l"/>
            <a:r>
              <a:rPr lang="de-DE" sz="1200" b="0" i="1" u="none" strike="noStrike" dirty="0">
                <a:solidFill>
                  <a:srgbClr val="000000"/>
                </a:solidFill>
                <a:effectLst/>
                <a:latin typeface="Helvetica, Arial, sans-serif"/>
              </a:rPr>
              <a:t>Die Nutzung der verlinkten Angebote erfolgt ausschließlich auf freiwilliger Basis. Bei der Nutzung gelten die Datenschutzbestimmungen und Nutzungsbedingungen der jeweiligen Diensteanbieters.</a:t>
            </a:r>
            <a:br>
              <a:rPr lang="de-DE" sz="1200" b="0" i="1" u="none" strike="noStrike" dirty="0">
                <a:solidFill>
                  <a:srgbClr val="000000"/>
                </a:solidFill>
                <a:effectLst/>
                <a:latin typeface="Helvetica, Arial, sans-serif"/>
              </a:rPr>
            </a:br>
            <a:br>
              <a:rPr lang="de-DE" sz="1200" b="0" i="1" u="none" strike="noStrike" dirty="0">
                <a:solidFill>
                  <a:srgbClr val="000000"/>
                </a:solidFill>
                <a:effectLst/>
                <a:latin typeface="Helvetica, Arial, sans-serif"/>
              </a:rPr>
            </a:br>
            <a:r>
              <a:rPr lang="de-DE" sz="1200" b="0" i="1" u="none" strike="noStrike" dirty="0">
                <a:solidFill>
                  <a:srgbClr val="000000"/>
                </a:solidFill>
                <a:effectLst/>
                <a:latin typeface="Helvetica, Arial, sans-serif"/>
              </a:rPr>
              <a:t>Bitte beachten Sie, dass sich die Verlinkungen ausschließlich an Lehrkräfte richten. Vor einer Nutzung des Angebots und insbesondere vor einer Weitergabe des Links an Schülerinnen und Schüler zur Nutzung durch diese müssen Sie unbedingt prüfen,</a:t>
            </a:r>
          </a:p>
          <a:p>
            <a:pPr marL="171450" indent="-171450" algn="l">
              <a:buFont typeface="Arial" panose="020B0604020202020204" pitchFamily="34" charset="0"/>
              <a:buChar char="•"/>
            </a:pPr>
            <a:r>
              <a:rPr lang="de-DE" sz="1200" b="0" i="1" u="none" strike="noStrike" dirty="0">
                <a:solidFill>
                  <a:srgbClr val="000000"/>
                </a:solidFill>
                <a:effectLst/>
                <a:latin typeface="Helvetica, Arial, sans-serif"/>
              </a:rPr>
              <a:t>ob die Nutzung/Weitergabe von den Nutzungsbedingungen des Angebots gedeckt ist (Manche Angebote sind nicht auf eine unmittelbare Nutzung durch Minderjährige ausgelegt, enthalten z. B. keine auf Minderjährige ausgelegten Nutzungsbedingungen.),</a:t>
            </a:r>
            <a:endParaRPr lang="de-DE" sz="1200" b="0" i="0" u="none" strike="noStrike" dirty="0">
              <a:solidFill>
                <a:srgbClr val="000000"/>
              </a:solidFill>
              <a:effectLst/>
              <a:latin typeface="Helvetica" pitchFamily="2" charset="0"/>
            </a:endParaRPr>
          </a:p>
          <a:p>
            <a:pPr marL="171450" indent="-171450" algn="l">
              <a:buFont typeface="Arial" panose="020B0604020202020204" pitchFamily="34" charset="0"/>
              <a:buChar char="•"/>
            </a:pPr>
            <a:r>
              <a:rPr lang="de-DE" sz="1200" b="0" i="1" u="none" strike="noStrike" dirty="0">
                <a:solidFill>
                  <a:srgbClr val="000000"/>
                </a:solidFill>
                <a:effectLst/>
                <a:latin typeface="Helvetica, Arial, sans-serif"/>
              </a:rPr>
              <a:t>ob offenkundige Urheberrechtsverletzungen vorliegen,</a:t>
            </a:r>
            <a:endParaRPr lang="de-DE" sz="1200" b="0" i="0" u="none" strike="noStrike" dirty="0">
              <a:solidFill>
                <a:srgbClr val="000000"/>
              </a:solidFill>
              <a:effectLst/>
              <a:latin typeface="Helvetica" pitchFamily="2" charset="0"/>
            </a:endParaRPr>
          </a:p>
          <a:p>
            <a:pPr marL="171450" indent="-171450" algn="l">
              <a:buFont typeface="Arial" panose="020B0604020202020204" pitchFamily="34" charset="0"/>
              <a:buChar char="•"/>
            </a:pPr>
            <a:r>
              <a:rPr lang="de-DE" sz="1200" b="0" i="1" u="none" strike="noStrike" dirty="0">
                <a:solidFill>
                  <a:srgbClr val="000000"/>
                </a:solidFill>
                <a:effectLst/>
                <a:latin typeface="Helvetica, Arial, sans-serif"/>
              </a:rPr>
              <a:t>ob und wenn ja in welcher Form die Schülerinnen und Schüler das Angebot datenschutzkonform nutzen können.</a:t>
            </a:r>
            <a:endParaRPr lang="de-DE" sz="1200" b="0" i="0" u="none" strike="noStrike" dirty="0">
              <a:solidFill>
                <a:srgbClr val="000000"/>
              </a:solidFill>
              <a:effectLst/>
              <a:latin typeface="Helvetica" pitchFamily="2" charset="0"/>
            </a:endParaRPr>
          </a:p>
          <a:p>
            <a:pPr>
              <a:buNone/>
            </a:pPr>
            <a:r>
              <a:rPr lang="de-DE" sz="1200" b="0" i="1" u="none" strike="noStrike" dirty="0">
                <a:solidFill>
                  <a:srgbClr val="000000"/>
                </a:solidFill>
                <a:effectLst/>
                <a:latin typeface="Helvetica, Arial, sans-serif"/>
              </a:rPr>
              <a:t>Wir weisen darüber hinaus daraufhin, dass es sich bei den nachfolgenden Links lediglich um Beispiele handelt.</a:t>
            </a:r>
            <a:endParaRPr lang="de-DE" sz="1200" dirty="0"/>
          </a:p>
        </p:txBody>
      </p:sp>
    </p:spTree>
    <p:extLst>
      <p:ext uri="{BB962C8B-B14F-4D97-AF65-F5344CB8AC3E}">
        <p14:creationId xmlns:p14="http://schemas.microsoft.com/office/powerpoint/2010/main" val="2961267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B89DB481-683E-0D40-5B45-DD1FC433DD53}"/>
              </a:ext>
            </a:extLst>
          </p:cNvPr>
          <p:cNvPicPr>
            <a:picLocks noChangeAspect="1"/>
          </p:cNvPicPr>
          <p:nvPr/>
        </p:nvPicPr>
        <p:blipFill>
          <a:blip r:embed="rId2"/>
          <a:stretch>
            <a:fillRect/>
          </a:stretch>
        </p:blipFill>
        <p:spPr>
          <a:xfrm>
            <a:off x="729204" y="540151"/>
            <a:ext cx="4412849" cy="4412849"/>
          </a:xfrm>
          <a:prstGeom prst="rect">
            <a:avLst/>
          </a:prstGeom>
        </p:spPr>
      </p:pic>
      <p:sp>
        <p:nvSpPr>
          <p:cNvPr id="3" name="Textfeld 2">
            <a:extLst>
              <a:ext uri="{FF2B5EF4-FFF2-40B4-BE49-F238E27FC236}">
                <a16:creationId xmlns:a16="http://schemas.microsoft.com/office/drawing/2014/main" id="{FE9966CC-4DA3-0E0A-4272-55161CFFAF53}"/>
              </a:ext>
            </a:extLst>
          </p:cNvPr>
          <p:cNvSpPr txBox="1"/>
          <p:nvPr/>
        </p:nvSpPr>
        <p:spPr>
          <a:xfrm>
            <a:off x="729205" y="745792"/>
            <a:ext cx="1944548" cy="1815882"/>
          </a:xfrm>
          <a:prstGeom prst="rect">
            <a:avLst/>
          </a:prstGeom>
          <a:noFill/>
        </p:spPr>
        <p:txBody>
          <a:bodyPr wrap="square" rtlCol="0">
            <a:spAutoFit/>
          </a:bodyPr>
          <a:lstStyle/>
          <a:p>
            <a:pPr algn="ctr"/>
            <a:r>
              <a:rPr lang="de-DE" sz="2800" b="1" dirty="0">
                <a:ln>
                  <a:solidFill>
                    <a:schemeClr val="tx1"/>
                  </a:solidFill>
                </a:ln>
                <a:solidFill>
                  <a:schemeClr val="bg1"/>
                </a:solidFill>
                <a:latin typeface="Impact" panose="020B0806030902050204" pitchFamily="34" charset="0"/>
              </a:rPr>
              <a:t>Wenn dein Feed nur noch Likes kennt…</a:t>
            </a:r>
            <a:endParaRPr lang="de-DE" sz="2800" dirty="0">
              <a:ln>
                <a:solidFill>
                  <a:schemeClr val="tx1"/>
                </a:solidFill>
              </a:ln>
              <a:solidFill>
                <a:schemeClr val="bg1"/>
              </a:solidFill>
              <a:latin typeface="Impact" panose="020B0806030902050204" pitchFamily="34" charset="0"/>
            </a:endParaRPr>
          </a:p>
        </p:txBody>
      </p:sp>
      <p:sp>
        <p:nvSpPr>
          <p:cNvPr id="4" name="Textfeld 3">
            <a:extLst>
              <a:ext uri="{FF2B5EF4-FFF2-40B4-BE49-F238E27FC236}">
                <a16:creationId xmlns:a16="http://schemas.microsoft.com/office/drawing/2014/main" id="{1E01D210-AE86-228E-63DF-9618D0BAC0BA}"/>
              </a:ext>
            </a:extLst>
          </p:cNvPr>
          <p:cNvSpPr txBox="1"/>
          <p:nvPr/>
        </p:nvSpPr>
        <p:spPr>
          <a:xfrm>
            <a:off x="729203" y="3137118"/>
            <a:ext cx="2164466" cy="1815882"/>
          </a:xfrm>
          <a:prstGeom prst="rect">
            <a:avLst/>
          </a:prstGeom>
          <a:noFill/>
        </p:spPr>
        <p:txBody>
          <a:bodyPr wrap="square" rtlCol="0">
            <a:spAutoFit/>
          </a:bodyPr>
          <a:lstStyle/>
          <a:p>
            <a:pPr algn="ctr"/>
            <a:r>
              <a:rPr lang="de-DE" sz="2800" b="1" dirty="0">
                <a:ln>
                  <a:solidFill>
                    <a:schemeClr val="tx1"/>
                  </a:solidFill>
                </a:ln>
                <a:solidFill>
                  <a:schemeClr val="bg1"/>
                </a:solidFill>
                <a:latin typeface="Impact" panose="020B0806030902050204" pitchFamily="34" charset="0"/>
              </a:rPr>
              <a:t>…und andere Themen lichterloh brennen,</a:t>
            </a:r>
            <a:endParaRPr lang="de-DE" sz="2800" dirty="0">
              <a:ln>
                <a:solidFill>
                  <a:schemeClr val="tx1"/>
                </a:solidFill>
              </a:ln>
              <a:solidFill>
                <a:schemeClr val="bg1"/>
              </a:solidFill>
              <a:latin typeface="Impact" panose="020B0806030902050204" pitchFamily="34" charset="0"/>
            </a:endParaRPr>
          </a:p>
        </p:txBody>
      </p:sp>
      <p:pic>
        <p:nvPicPr>
          <p:cNvPr id="5" name="Grafik 4">
            <a:extLst>
              <a:ext uri="{FF2B5EF4-FFF2-40B4-BE49-F238E27FC236}">
                <a16:creationId xmlns:a16="http://schemas.microsoft.com/office/drawing/2014/main" id="{E1529844-FC42-99A9-8DC7-792AEF74C45A}"/>
              </a:ext>
            </a:extLst>
          </p:cNvPr>
          <p:cNvPicPr>
            <a:picLocks noChangeAspect="1"/>
          </p:cNvPicPr>
          <p:nvPr/>
        </p:nvPicPr>
        <p:blipFill>
          <a:blip r:embed="rId2"/>
          <a:stretch>
            <a:fillRect/>
          </a:stretch>
        </p:blipFill>
        <p:spPr>
          <a:xfrm>
            <a:off x="729203" y="5253649"/>
            <a:ext cx="4412849" cy="4412849"/>
          </a:xfrm>
          <a:prstGeom prst="rect">
            <a:avLst/>
          </a:prstGeom>
        </p:spPr>
      </p:pic>
      <p:sp>
        <p:nvSpPr>
          <p:cNvPr id="6" name="Textfeld 5">
            <a:extLst>
              <a:ext uri="{FF2B5EF4-FFF2-40B4-BE49-F238E27FC236}">
                <a16:creationId xmlns:a16="http://schemas.microsoft.com/office/drawing/2014/main" id="{F05203F2-1706-AB04-70E4-7B9F2F96479C}"/>
              </a:ext>
            </a:extLst>
          </p:cNvPr>
          <p:cNvSpPr txBox="1"/>
          <p:nvPr/>
        </p:nvSpPr>
        <p:spPr>
          <a:xfrm>
            <a:off x="729204" y="5459290"/>
            <a:ext cx="1944548" cy="1384995"/>
          </a:xfrm>
          <a:prstGeom prst="rect">
            <a:avLst/>
          </a:prstGeom>
          <a:noFill/>
        </p:spPr>
        <p:txBody>
          <a:bodyPr wrap="square" rtlCol="0">
            <a:spAutoFit/>
          </a:bodyPr>
          <a:lstStyle/>
          <a:p>
            <a:pPr algn="ctr"/>
            <a:r>
              <a:rPr lang="de-DE" sz="2800" b="1" dirty="0">
                <a:ln>
                  <a:solidFill>
                    <a:schemeClr val="tx1"/>
                  </a:solidFill>
                </a:ln>
                <a:solidFill>
                  <a:schemeClr val="bg1"/>
                </a:solidFill>
                <a:latin typeface="Impact" panose="020B0806030902050204" pitchFamily="34" charset="0"/>
              </a:rPr>
              <a:t>Bots pushen Fake News</a:t>
            </a:r>
            <a:endParaRPr lang="de-DE" sz="2800" dirty="0">
              <a:ln>
                <a:solidFill>
                  <a:schemeClr val="tx1"/>
                </a:solidFill>
              </a:ln>
              <a:solidFill>
                <a:schemeClr val="bg1"/>
              </a:solidFill>
              <a:latin typeface="Impact" panose="020B0806030902050204" pitchFamily="34" charset="0"/>
            </a:endParaRPr>
          </a:p>
        </p:txBody>
      </p:sp>
      <p:sp>
        <p:nvSpPr>
          <p:cNvPr id="7" name="Textfeld 6">
            <a:extLst>
              <a:ext uri="{FF2B5EF4-FFF2-40B4-BE49-F238E27FC236}">
                <a16:creationId xmlns:a16="http://schemas.microsoft.com/office/drawing/2014/main" id="{E4ED70C0-671A-9049-A70C-C41AC934B90A}"/>
              </a:ext>
            </a:extLst>
          </p:cNvPr>
          <p:cNvSpPr txBox="1"/>
          <p:nvPr/>
        </p:nvSpPr>
        <p:spPr>
          <a:xfrm>
            <a:off x="729202" y="7850616"/>
            <a:ext cx="2164466" cy="1815882"/>
          </a:xfrm>
          <a:prstGeom prst="rect">
            <a:avLst/>
          </a:prstGeom>
          <a:noFill/>
        </p:spPr>
        <p:txBody>
          <a:bodyPr wrap="square" rtlCol="0">
            <a:spAutoFit/>
          </a:bodyPr>
          <a:lstStyle/>
          <a:p>
            <a:pPr algn="ctr"/>
            <a:r>
              <a:rPr lang="de-DE" sz="2800" b="1" dirty="0">
                <a:ln>
                  <a:solidFill>
                    <a:schemeClr val="tx1"/>
                  </a:solidFill>
                </a:ln>
                <a:solidFill>
                  <a:schemeClr val="bg1"/>
                </a:solidFill>
                <a:latin typeface="Impact" panose="020B0806030902050204" pitchFamily="34" charset="0"/>
              </a:rPr>
              <a:t>Algorithmus glaubt: </a:t>
            </a:r>
          </a:p>
          <a:p>
            <a:pPr algn="ctr"/>
            <a:r>
              <a:rPr lang="de-DE" sz="2800" b="1" dirty="0">
                <a:ln>
                  <a:solidFill>
                    <a:schemeClr val="tx1"/>
                  </a:solidFill>
                </a:ln>
                <a:solidFill>
                  <a:schemeClr val="bg1"/>
                </a:solidFill>
                <a:latin typeface="Impact" panose="020B0806030902050204" pitchFamily="34" charset="0"/>
              </a:rPr>
              <a:t>Alle lieben es!</a:t>
            </a:r>
            <a:endParaRPr lang="de-DE" sz="2800" dirty="0">
              <a:ln>
                <a:solidFill>
                  <a:schemeClr val="tx1"/>
                </a:solidFill>
              </a:ln>
              <a:solidFill>
                <a:schemeClr val="bg1"/>
              </a:solidFill>
              <a:latin typeface="Impact" panose="020B0806030902050204" pitchFamily="34" charset="0"/>
            </a:endParaRPr>
          </a:p>
        </p:txBody>
      </p:sp>
      <p:sp>
        <p:nvSpPr>
          <p:cNvPr id="8" name="Textfeld 7">
            <a:extLst>
              <a:ext uri="{FF2B5EF4-FFF2-40B4-BE49-F238E27FC236}">
                <a16:creationId xmlns:a16="http://schemas.microsoft.com/office/drawing/2014/main" id="{D1CAF785-A2FB-7134-B012-D7794A7BE124}"/>
              </a:ext>
            </a:extLst>
          </p:cNvPr>
          <p:cNvSpPr txBox="1"/>
          <p:nvPr/>
        </p:nvSpPr>
        <p:spPr>
          <a:xfrm>
            <a:off x="645831" y="4908906"/>
            <a:ext cx="5969978" cy="215444"/>
          </a:xfrm>
          <a:prstGeom prst="rect">
            <a:avLst/>
          </a:prstGeom>
          <a:noFill/>
        </p:spPr>
        <p:txBody>
          <a:bodyPr wrap="square">
            <a:spAutoFit/>
          </a:bodyPr>
          <a:lstStyle/>
          <a:p>
            <a:r>
              <a:rPr lang="de-DE" sz="800" b="0" i="1" u="none" strike="noStrike" dirty="0">
                <a:solidFill>
                  <a:srgbClr val="60616D"/>
                </a:solidFill>
                <a:effectLst/>
                <a:latin typeface="Atkinson Hyperlegible" pitchFamily="2" charset="0"/>
              </a:rPr>
              <a:t>(Bei der Herstellung dieses Bildes wurde am </a:t>
            </a:r>
            <a:r>
              <a:rPr lang="de-DE" sz="800" i="1" dirty="0">
                <a:solidFill>
                  <a:srgbClr val="60616D"/>
                </a:solidFill>
                <a:latin typeface="Atkinson Hyperlegible" pitchFamily="2" charset="0"/>
              </a:rPr>
              <a:t>23</a:t>
            </a:r>
            <a:r>
              <a:rPr lang="de-DE" sz="800" b="0" i="1" u="none" strike="noStrike" dirty="0">
                <a:solidFill>
                  <a:srgbClr val="60616D"/>
                </a:solidFill>
                <a:effectLst/>
                <a:latin typeface="Atkinson Hyperlegible" pitchFamily="2" charset="0"/>
              </a:rPr>
              <a:t>.6.2025 ChatGPT-o3 eingesetzt.) © ISB</a:t>
            </a:r>
            <a:endParaRPr lang="de-DE" sz="800" dirty="0"/>
          </a:p>
        </p:txBody>
      </p:sp>
      <p:sp>
        <p:nvSpPr>
          <p:cNvPr id="9" name="Textfeld 8">
            <a:extLst>
              <a:ext uri="{FF2B5EF4-FFF2-40B4-BE49-F238E27FC236}">
                <a16:creationId xmlns:a16="http://schemas.microsoft.com/office/drawing/2014/main" id="{D5DC80D0-EEE6-0740-86ED-72D2DF1D7828}"/>
              </a:ext>
            </a:extLst>
          </p:cNvPr>
          <p:cNvSpPr txBox="1"/>
          <p:nvPr/>
        </p:nvSpPr>
        <p:spPr>
          <a:xfrm>
            <a:off x="645831" y="9624725"/>
            <a:ext cx="5969978" cy="215444"/>
          </a:xfrm>
          <a:prstGeom prst="rect">
            <a:avLst/>
          </a:prstGeom>
          <a:noFill/>
        </p:spPr>
        <p:txBody>
          <a:bodyPr wrap="square">
            <a:spAutoFit/>
          </a:bodyPr>
          <a:lstStyle/>
          <a:p>
            <a:r>
              <a:rPr lang="de-DE" sz="800" b="0" i="1" u="none" strike="noStrike" dirty="0">
                <a:solidFill>
                  <a:srgbClr val="60616D"/>
                </a:solidFill>
                <a:effectLst/>
                <a:latin typeface="Atkinson Hyperlegible" pitchFamily="2" charset="0"/>
              </a:rPr>
              <a:t>(Bei der Herstellung dieses Bildes wurde am </a:t>
            </a:r>
            <a:r>
              <a:rPr lang="de-DE" sz="800" i="1" dirty="0">
                <a:solidFill>
                  <a:srgbClr val="60616D"/>
                </a:solidFill>
                <a:latin typeface="Atkinson Hyperlegible" pitchFamily="2" charset="0"/>
              </a:rPr>
              <a:t>23</a:t>
            </a:r>
            <a:r>
              <a:rPr lang="de-DE" sz="800" b="0" i="1" u="none" strike="noStrike" dirty="0">
                <a:solidFill>
                  <a:srgbClr val="60616D"/>
                </a:solidFill>
                <a:effectLst/>
                <a:latin typeface="Atkinson Hyperlegible" pitchFamily="2" charset="0"/>
              </a:rPr>
              <a:t>.6.2025 ChatGPT-o3 eingesetzt.) © ISB</a:t>
            </a:r>
            <a:endParaRPr lang="de-DE" sz="800" dirty="0"/>
          </a:p>
        </p:txBody>
      </p:sp>
    </p:spTree>
    <p:extLst>
      <p:ext uri="{BB962C8B-B14F-4D97-AF65-F5344CB8AC3E}">
        <p14:creationId xmlns:p14="http://schemas.microsoft.com/office/powerpoint/2010/main" val="889466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3DC4CD1-A77E-2DB4-4A94-00186F93CBA6}"/>
              </a:ext>
            </a:extLst>
          </p:cNvPr>
          <p:cNvPicPr>
            <a:picLocks noChangeAspect="1"/>
          </p:cNvPicPr>
          <p:nvPr/>
        </p:nvPicPr>
        <p:blipFill>
          <a:blip r:embed="rId3"/>
          <a:stretch>
            <a:fillRect/>
          </a:stretch>
        </p:blipFill>
        <p:spPr>
          <a:xfrm>
            <a:off x="444011" y="451338"/>
            <a:ext cx="5969978" cy="3979985"/>
          </a:xfrm>
          <a:prstGeom prst="rect">
            <a:avLst/>
          </a:prstGeom>
        </p:spPr>
      </p:pic>
      <p:sp>
        <p:nvSpPr>
          <p:cNvPr id="5" name="Textfeld 4">
            <a:extLst>
              <a:ext uri="{FF2B5EF4-FFF2-40B4-BE49-F238E27FC236}">
                <a16:creationId xmlns:a16="http://schemas.microsoft.com/office/drawing/2014/main" id="{861B95A8-1E88-5D92-623A-DABC080CB9E6}"/>
              </a:ext>
            </a:extLst>
          </p:cNvPr>
          <p:cNvSpPr txBox="1"/>
          <p:nvPr/>
        </p:nvSpPr>
        <p:spPr>
          <a:xfrm>
            <a:off x="3004843" y="1973045"/>
            <a:ext cx="1883574" cy="1384995"/>
          </a:xfrm>
          <a:prstGeom prst="rect">
            <a:avLst/>
          </a:prstGeom>
          <a:noFill/>
        </p:spPr>
        <p:txBody>
          <a:bodyPr wrap="square" rtlCol="0">
            <a:spAutoFit/>
          </a:bodyPr>
          <a:lstStyle/>
          <a:p>
            <a:pPr algn="ctr"/>
            <a:r>
              <a:rPr lang="de-DE" sz="2800" dirty="0">
                <a:ln w="19050">
                  <a:solidFill>
                    <a:schemeClr val="tx1"/>
                  </a:solidFill>
                </a:ln>
                <a:solidFill>
                  <a:schemeClr val="bg1"/>
                </a:solidFill>
                <a:latin typeface="Impact" panose="020B0806030902050204" pitchFamily="34" charset="0"/>
              </a:rPr>
              <a:t>Meine Aufmerk-</a:t>
            </a:r>
            <a:r>
              <a:rPr lang="de-DE" sz="2800" dirty="0" err="1">
                <a:ln w="19050">
                  <a:solidFill>
                    <a:schemeClr val="tx1"/>
                  </a:solidFill>
                </a:ln>
                <a:solidFill>
                  <a:schemeClr val="bg1"/>
                </a:solidFill>
                <a:latin typeface="Impact" panose="020B0806030902050204" pitchFamily="34" charset="0"/>
              </a:rPr>
              <a:t>samkeit</a:t>
            </a:r>
            <a:endParaRPr lang="de-DE" sz="2800" dirty="0">
              <a:ln w="19050">
                <a:solidFill>
                  <a:schemeClr val="tx1"/>
                </a:solidFill>
              </a:ln>
              <a:solidFill>
                <a:schemeClr val="bg1"/>
              </a:solidFill>
              <a:latin typeface="Impact" panose="020B0806030902050204" pitchFamily="34" charset="0"/>
            </a:endParaRPr>
          </a:p>
        </p:txBody>
      </p:sp>
      <p:sp>
        <p:nvSpPr>
          <p:cNvPr id="6" name="Textfeld 5">
            <a:extLst>
              <a:ext uri="{FF2B5EF4-FFF2-40B4-BE49-F238E27FC236}">
                <a16:creationId xmlns:a16="http://schemas.microsoft.com/office/drawing/2014/main" id="{49BBB6DC-4F3C-C681-D945-F89BAEEFD9E3}"/>
              </a:ext>
            </a:extLst>
          </p:cNvPr>
          <p:cNvSpPr txBox="1"/>
          <p:nvPr/>
        </p:nvSpPr>
        <p:spPr>
          <a:xfrm>
            <a:off x="1305409" y="3286173"/>
            <a:ext cx="1576518" cy="1369606"/>
          </a:xfrm>
          <a:prstGeom prst="rect">
            <a:avLst/>
          </a:prstGeom>
          <a:noFill/>
        </p:spPr>
        <p:txBody>
          <a:bodyPr wrap="square" rtlCol="0">
            <a:spAutoFit/>
          </a:bodyPr>
          <a:lstStyle/>
          <a:p>
            <a:pPr algn="ctr"/>
            <a:r>
              <a:rPr lang="de-DE" sz="3600" dirty="0">
                <a:ln w="19050">
                  <a:solidFill>
                    <a:schemeClr val="tx1"/>
                  </a:solidFill>
                </a:ln>
                <a:solidFill>
                  <a:schemeClr val="bg1"/>
                </a:solidFill>
                <a:latin typeface="Impact" panose="020B0806030902050204" pitchFamily="34" charset="0"/>
              </a:rPr>
              <a:t>Short-Clips</a:t>
            </a:r>
          </a:p>
          <a:p>
            <a:endParaRPr lang="de-DE" sz="1100" dirty="0">
              <a:ln w="28575">
                <a:solidFill>
                  <a:schemeClr val="tx1"/>
                </a:solidFill>
              </a:ln>
              <a:solidFill>
                <a:schemeClr val="bg1"/>
              </a:solidFill>
              <a:latin typeface="Impact" panose="020B0806030902050204" pitchFamily="34" charset="0"/>
            </a:endParaRPr>
          </a:p>
        </p:txBody>
      </p:sp>
      <p:sp>
        <p:nvSpPr>
          <p:cNvPr id="7" name="Textfeld 6">
            <a:extLst>
              <a:ext uri="{FF2B5EF4-FFF2-40B4-BE49-F238E27FC236}">
                <a16:creationId xmlns:a16="http://schemas.microsoft.com/office/drawing/2014/main" id="{0AF64AD4-56F5-8070-0B3E-695AB156F367}"/>
              </a:ext>
            </a:extLst>
          </p:cNvPr>
          <p:cNvSpPr txBox="1"/>
          <p:nvPr/>
        </p:nvSpPr>
        <p:spPr>
          <a:xfrm>
            <a:off x="4732310" y="2684141"/>
            <a:ext cx="1576518" cy="1200329"/>
          </a:xfrm>
          <a:prstGeom prst="rect">
            <a:avLst/>
          </a:prstGeom>
          <a:noFill/>
        </p:spPr>
        <p:txBody>
          <a:bodyPr wrap="square" rtlCol="0">
            <a:spAutoFit/>
          </a:bodyPr>
          <a:lstStyle/>
          <a:p>
            <a:pPr algn="ctr"/>
            <a:r>
              <a:rPr lang="de-DE" sz="2400" dirty="0">
                <a:ln w="19050">
                  <a:solidFill>
                    <a:schemeClr val="tx1"/>
                  </a:solidFill>
                </a:ln>
                <a:solidFill>
                  <a:schemeClr val="bg1"/>
                </a:solidFill>
                <a:latin typeface="Impact" panose="020B0806030902050204" pitchFamily="34" charset="0"/>
              </a:rPr>
              <a:t>Hinter-</a:t>
            </a:r>
            <a:r>
              <a:rPr lang="de-DE" sz="2400" dirty="0" err="1">
                <a:ln w="19050">
                  <a:solidFill>
                    <a:schemeClr val="tx1"/>
                  </a:solidFill>
                </a:ln>
                <a:solidFill>
                  <a:schemeClr val="bg1"/>
                </a:solidFill>
                <a:latin typeface="Impact" panose="020B0806030902050204" pitchFamily="34" charset="0"/>
              </a:rPr>
              <a:t>gründige</a:t>
            </a:r>
            <a:r>
              <a:rPr lang="de-DE" sz="2400" dirty="0">
                <a:ln w="19050">
                  <a:solidFill>
                    <a:schemeClr val="tx1"/>
                  </a:solidFill>
                </a:ln>
                <a:solidFill>
                  <a:schemeClr val="bg1"/>
                </a:solidFill>
                <a:latin typeface="Impact" panose="020B0806030902050204" pitchFamily="34" charset="0"/>
              </a:rPr>
              <a:t> Dokus</a:t>
            </a:r>
          </a:p>
        </p:txBody>
      </p:sp>
      <p:pic>
        <p:nvPicPr>
          <p:cNvPr id="8" name="Grafik 7">
            <a:extLst>
              <a:ext uri="{FF2B5EF4-FFF2-40B4-BE49-F238E27FC236}">
                <a16:creationId xmlns:a16="http://schemas.microsoft.com/office/drawing/2014/main" id="{3CD18B35-47CC-2EC5-7E0A-CC9C031380AA}"/>
              </a:ext>
            </a:extLst>
          </p:cNvPr>
          <p:cNvPicPr>
            <a:picLocks noChangeAspect="1"/>
          </p:cNvPicPr>
          <p:nvPr/>
        </p:nvPicPr>
        <p:blipFill>
          <a:blip r:embed="rId3"/>
          <a:stretch>
            <a:fillRect/>
          </a:stretch>
        </p:blipFill>
        <p:spPr>
          <a:xfrm>
            <a:off x="444011" y="5250221"/>
            <a:ext cx="5969978" cy="3979985"/>
          </a:xfrm>
          <a:prstGeom prst="rect">
            <a:avLst/>
          </a:prstGeom>
        </p:spPr>
      </p:pic>
      <p:sp>
        <p:nvSpPr>
          <p:cNvPr id="9" name="Textfeld 8">
            <a:extLst>
              <a:ext uri="{FF2B5EF4-FFF2-40B4-BE49-F238E27FC236}">
                <a16:creationId xmlns:a16="http://schemas.microsoft.com/office/drawing/2014/main" id="{A8455947-5279-0C92-9DE6-B519D4630E38}"/>
              </a:ext>
            </a:extLst>
          </p:cNvPr>
          <p:cNvSpPr txBox="1"/>
          <p:nvPr/>
        </p:nvSpPr>
        <p:spPr>
          <a:xfrm>
            <a:off x="3429000" y="6807095"/>
            <a:ext cx="1354015" cy="646331"/>
          </a:xfrm>
          <a:prstGeom prst="rect">
            <a:avLst/>
          </a:prstGeom>
          <a:noFill/>
        </p:spPr>
        <p:txBody>
          <a:bodyPr wrap="square" rtlCol="0">
            <a:spAutoFit/>
          </a:bodyPr>
          <a:lstStyle/>
          <a:p>
            <a:r>
              <a:rPr lang="de-DE" sz="3600" dirty="0">
                <a:ln w="19050">
                  <a:solidFill>
                    <a:schemeClr val="tx1"/>
                  </a:solidFill>
                </a:ln>
                <a:solidFill>
                  <a:schemeClr val="bg1"/>
                </a:solidFill>
                <a:latin typeface="Impact" panose="020B0806030902050204" pitchFamily="34" charset="0"/>
              </a:rPr>
              <a:t>Ich</a:t>
            </a:r>
          </a:p>
        </p:txBody>
      </p:sp>
      <p:sp>
        <p:nvSpPr>
          <p:cNvPr id="10" name="Textfeld 9">
            <a:extLst>
              <a:ext uri="{FF2B5EF4-FFF2-40B4-BE49-F238E27FC236}">
                <a16:creationId xmlns:a16="http://schemas.microsoft.com/office/drawing/2014/main" id="{34DD0F42-DC3A-E6DB-0246-0734999F0F33}"/>
              </a:ext>
            </a:extLst>
          </p:cNvPr>
          <p:cNvSpPr txBox="1"/>
          <p:nvPr/>
        </p:nvSpPr>
        <p:spPr>
          <a:xfrm>
            <a:off x="1232271" y="7691323"/>
            <a:ext cx="1722795" cy="1538883"/>
          </a:xfrm>
          <a:prstGeom prst="rect">
            <a:avLst/>
          </a:prstGeom>
          <a:noFill/>
        </p:spPr>
        <p:txBody>
          <a:bodyPr wrap="square" rtlCol="0">
            <a:spAutoFit/>
          </a:bodyPr>
          <a:lstStyle/>
          <a:p>
            <a:pPr algn="ctr"/>
            <a:r>
              <a:rPr lang="de-DE" sz="2800" dirty="0">
                <a:ln w="19050">
                  <a:solidFill>
                    <a:schemeClr val="tx1"/>
                  </a:solidFill>
                </a:ln>
                <a:solidFill>
                  <a:schemeClr val="bg1"/>
                </a:solidFill>
                <a:latin typeface="Impact" panose="020B0806030902050204" pitchFamily="34" charset="0"/>
              </a:rPr>
              <a:t>Post mit 20 000 Fake-Likes</a:t>
            </a:r>
          </a:p>
          <a:p>
            <a:endParaRPr lang="de-DE" sz="1000" dirty="0">
              <a:ln w="28575">
                <a:solidFill>
                  <a:schemeClr val="tx1"/>
                </a:solidFill>
              </a:ln>
              <a:solidFill>
                <a:schemeClr val="bg1"/>
              </a:solidFill>
              <a:latin typeface="Impact" panose="020B0806030902050204" pitchFamily="34" charset="0"/>
            </a:endParaRPr>
          </a:p>
        </p:txBody>
      </p:sp>
      <p:sp>
        <p:nvSpPr>
          <p:cNvPr id="11" name="Textfeld 10">
            <a:extLst>
              <a:ext uri="{FF2B5EF4-FFF2-40B4-BE49-F238E27FC236}">
                <a16:creationId xmlns:a16="http://schemas.microsoft.com/office/drawing/2014/main" id="{24DA7F06-5E46-DB03-0699-A3AABD08F60E}"/>
              </a:ext>
            </a:extLst>
          </p:cNvPr>
          <p:cNvSpPr txBox="1"/>
          <p:nvPr/>
        </p:nvSpPr>
        <p:spPr>
          <a:xfrm>
            <a:off x="4764332" y="7536077"/>
            <a:ext cx="1722795" cy="1384995"/>
          </a:xfrm>
          <a:prstGeom prst="rect">
            <a:avLst/>
          </a:prstGeom>
          <a:noFill/>
        </p:spPr>
        <p:txBody>
          <a:bodyPr wrap="square" rtlCol="0">
            <a:spAutoFit/>
          </a:bodyPr>
          <a:lstStyle/>
          <a:p>
            <a:r>
              <a:rPr lang="de-DE" sz="2800" dirty="0">
                <a:ln w="19050">
                  <a:solidFill>
                    <a:schemeClr val="tx1"/>
                  </a:solidFill>
                </a:ln>
                <a:solidFill>
                  <a:schemeClr val="bg1"/>
                </a:solidFill>
                <a:latin typeface="Impact" panose="020B0806030902050204" pitchFamily="34" charset="0"/>
              </a:rPr>
              <a:t>Echter Qualitäts-beitrag</a:t>
            </a:r>
          </a:p>
        </p:txBody>
      </p:sp>
      <p:sp>
        <p:nvSpPr>
          <p:cNvPr id="3" name="Textfeld 2">
            <a:extLst>
              <a:ext uri="{FF2B5EF4-FFF2-40B4-BE49-F238E27FC236}">
                <a16:creationId xmlns:a16="http://schemas.microsoft.com/office/drawing/2014/main" id="{DD317349-85E7-883B-EC80-6E37F094FE79}"/>
              </a:ext>
            </a:extLst>
          </p:cNvPr>
          <p:cNvSpPr txBox="1"/>
          <p:nvPr/>
        </p:nvSpPr>
        <p:spPr>
          <a:xfrm>
            <a:off x="444011" y="4394169"/>
            <a:ext cx="5969978" cy="261610"/>
          </a:xfrm>
          <a:prstGeom prst="rect">
            <a:avLst/>
          </a:prstGeom>
          <a:noFill/>
        </p:spPr>
        <p:txBody>
          <a:bodyPr wrap="square">
            <a:spAutoFit/>
          </a:bodyPr>
          <a:lstStyle/>
          <a:p>
            <a:r>
              <a:rPr lang="de-DE" sz="1100" b="0" i="1" u="none" strike="noStrike" dirty="0">
                <a:solidFill>
                  <a:srgbClr val="60616D"/>
                </a:solidFill>
                <a:effectLst/>
                <a:latin typeface="Atkinson Hyperlegible" pitchFamily="2" charset="0"/>
              </a:rPr>
              <a:t>(Bei der Herstellung dieses Bildes wurde am </a:t>
            </a:r>
            <a:r>
              <a:rPr lang="de-DE" sz="1100" i="1" dirty="0">
                <a:solidFill>
                  <a:srgbClr val="60616D"/>
                </a:solidFill>
                <a:latin typeface="Atkinson Hyperlegible" pitchFamily="2" charset="0"/>
              </a:rPr>
              <a:t>23</a:t>
            </a:r>
            <a:r>
              <a:rPr lang="de-DE" sz="1100" b="0" i="1" u="none" strike="noStrike" dirty="0">
                <a:solidFill>
                  <a:srgbClr val="60616D"/>
                </a:solidFill>
                <a:effectLst/>
                <a:latin typeface="Atkinson Hyperlegible" pitchFamily="2" charset="0"/>
              </a:rPr>
              <a:t>.6.2025 ChatGPT-o3 eingesetzt.) © ISB</a:t>
            </a:r>
            <a:endParaRPr lang="de-DE" sz="1100" dirty="0"/>
          </a:p>
        </p:txBody>
      </p:sp>
      <p:sp>
        <p:nvSpPr>
          <p:cNvPr id="12" name="Textfeld 11">
            <a:extLst>
              <a:ext uri="{FF2B5EF4-FFF2-40B4-BE49-F238E27FC236}">
                <a16:creationId xmlns:a16="http://schemas.microsoft.com/office/drawing/2014/main" id="{9D428FC7-B35D-01A5-1726-9D95C783F0E2}"/>
              </a:ext>
            </a:extLst>
          </p:cNvPr>
          <p:cNvSpPr txBox="1"/>
          <p:nvPr/>
        </p:nvSpPr>
        <p:spPr>
          <a:xfrm>
            <a:off x="370873" y="9182052"/>
            <a:ext cx="5969978" cy="261610"/>
          </a:xfrm>
          <a:prstGeom prst="rect">
            <a:avLst/>
          </a:prstGeom>
          <a:noFill/>
        </p:spPr>
        <p:txBody>
          <a:bodyPr wrap="square">
            <a:spAutoFit/>
          </a:bodyPr>
          <a:lstStyle/>
          <a:p>
            <a:r>
              <a:rPr lang="de-DE" sz="1100" b="0" i="1" u="none" strike="noStrike" dirty="0">
                <a:solidFill>
                  <a:srgbClr val="60616D"/>
                </a:solidFill>
                <a:effectLst/>
                <a:latin typeface="Atkinson Hyperlegible" pitchFamily="2" charset="0"/>
              </a:rPr>
              <a:t>(Bei der Herstellung dieses Bildes wurde am </a:t>
            </a:r>
            <a:r>
              <a:rPr lang="de-DE" sz="1100" i="1" dirty="0">
                <a:solidFill>
                  <a:srgbClr val="60616D"/>
                </a:solidFill>
                <a:latin typeface="Atkinson Hyperlegible" pitchFamily="2" charset="0"/>
              </a:rPr>
              <a:t>23</a:t>
            </a:r>
            <a:r>
              <a:rPr lang="de-DE" sz="1100" b="0" i="1" u="none" strike="noStrike" dirty="0">
                <a:solidFill>
                  <a:srgbClr val="60616D"/>
                </a:solidFill>
                <a:effectLst/>
                <a:latin typeface="Atkinson Hyperlegible" pitchFamily="2" charset="0"/>
              </a:rPr>
              <a:t>.6.2025 ChatGPT-o3 eingesetzt.) © ISB</a:t>
            </a:r>
            <a:endParaRPr lang="de-DE" sz="1100" dirty="0"/>
          </a:p>
        </p:txBody>
      </p:sp>
    </p:spTree>
    <p:extLst>
      <p:ext uri="{BB962C8B-B14F-4D97-AF65-F5344CB8AC3E}">
        <p14:creationId xmlns:p14="http://schemas.microsoft.com/office/powerpoint/2010/main" val="691877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C3C3EEF-EA4D-C041-9271-473B8E4AFC26}"/>
              </a:ext>
            </a:extLst>
          </p:cNvPr>
          <p:cNvPicPr>
            <a:picLocks noChangeAspect="1"/>
          </p:cNvPicPr>
          <p:nvPr/>
        </p:nvPicPr>
        <p:blipFill>
          <a:blip r:embed="rId2"/>
          <a:stretch>
            <a:fillRect/>
          </a:stretch>
        </p:blipFill>
        <p:spPr>
          <a:xfrm>
            <a:off x="117987" y="0"/>
            <a:ext cx="6740013" cy="5648632"/>
          </a:xfrm>
          <a:prstGeom prst="rect">
            <a:avLst/>
          </a:prstGeom>
        </p:spPr>
      </p:pic>
      <p:sp>
        <p:nvSpPr>
          <p:cNvPr id="6" name="Textfeld 5">
            <a:extLst>
              <a:ext uri="{FF2B5EF4-FFF2-40B4-BE49-F238E27FC236}">
                <a16:creationId xmlns:a16="http://schemas.microsoft.com/office/drawing/2014/main" id="{07FA208E-D44A-6CA2-4645-32920DF2D8D7}"/>
              </a:ext>
            </a:extLst>
          </p:cNvPr>
          <p:cNvSpPr txBox="1"/>
          <p:nvPr/>
        </p:nvSpPr>
        <p:spPr>
          <a:xfrm>
            <a:off x="117987" y="5782522"/>
            <a:ext cx="3546986" cy="646331"/>
          </a:xfrm>
          <a:prstGeom prst="rect">
            <a:avLst/>
          </a:prstGeom>
          <a:noFill/>
        </p:spPr>
        <p:txBody>
          <a:bodyPr wrap="square">
            <a:spAutoFit/>
          </a:bodyPr>
          <a:lstStyle/>
          <a:p>
            <a:r>
              <a:rPr lang="de-DE" dirty="0"/>
              <a:t>https://</a:t>
            </a:r>
            <a:r>
              <a:rPr lang="de-DE" dirty="0" err="1"/>
              <a:t>x.com</a:t>
            </a:r>
            <a:r>
              <a:rPr lang="de-DE" dirty="0"/>
              <a:t>/GOP/</a:t>
            </a:r>
            <a:r>
              <a:rPr lang="de-DE" dirty="0" err="1"/>
              <a:t>status</a:t>
            </a:r>
            <a:r>
              <a:rPr lang="de-DE" dirty="0"/>
              <a:t>/757687865471963137</a:t>
            </a:r>
          </a:p>
        </p:txBody>
      </p:sp>
    </p:spTree>
    <p:extLst>
      <p:ext uri="{BB962C8B-B14F-4D97-AF65-F5344CB8AC3E}">
        <p14:creationId xmlns:p14="http://schemas.microsoft.com/office/powerpoint/2010/main" val="1125736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8FAE993B-F551-C542-BD31-F3C77CC78898}"/>
              </a:ext>
            </a:extLst>
          </p:cNvPr>
          <p:cNvPicPr>
            <a:picLocks noChangeAspect="1"/>
          </p:cNvPicPr>
          <p:nvPr/>
        </p:nvPicPr>
        <p:blipFill>
          <a:blip r:embed="rId2"/>
          <a:stretch>
            <a:fillRect/>
          </a:stretch>
        </p:blipFill>
        <p:spPr>
          <a:xfrm>
            <a:off x="103238" y="292510"/>
            <a:ext cx="6651523" cy="4434349"/>
          </a:xfrm>
          <a:prstGeom prst="rect">
            <a:avLst/>
          </a:prstGeom>
        </p:spPr>
      </p:pic>
      <p:sp>
        <p:nvSpPr>
          <p:cNvPr id="3" name="Textfeld 2">
            <a:extLst>
              <a:ext uri="{FF2B5EF4-FFF2-40B4-BE49-F238E27FC236}">
                <a16:creationId xmlns:a16="http://schemas.microsoft.com/office/drawing/2014/main" id="{ABFE1DD9-7B7D-4F30-3A84-6046E9DEB837}"/>
              </a:ext>
            </a:extLst>
          </p:cNvPr>
          <p:cNvSpPr txBox="1"/>
          <p:nvPr/>
        </p:nvSpPr>
        <p:spPr>
          <a:xfrm>
            <a:off x="4639236" y="336757"/>
            <a:ext cx="1997542" cy="1077218"/>
          </a:xfrm>
          <a:prstGeom prst="rect">
            <a:avLst/>
          </a:prstGeom>
          <a:noFill/>
        </p:spPr>
        <p:txBody>
          <a:bodyPr wrap="square" rtlCol="0">
            <a:spAutoFit/>
          </a:bodyPr>
          <a:lstStyle/>
          <a:p>
            <a:pPr algn="ctr"/>
            <a:r>
              <a:rPr lang="de-DE" sz="1600" b="1" dirty="0">
                <a:ln>
                  <a:solidFill>
                    <a:schemeClr val="tx1"/>
                  </a:solidFill>
                </a:ln>
                <a:solidFill>
                  <a:schemeClr val="bg1"/>
                </a:solidFill>
                <a:latin typeface="Impact" panose="020B0806030902050204" pitchFamily="34" charset="0"/>
              </a:rPr>
              <a:t>Mein Feed zeigt mir nur perfekte Urlaubsfotos … alles bestens!</a:t>
            </a:r>
            <a:endParaRPr lang="de-DE" sz="1600" dirty="0">
              <a:ln>
                <a:solidFill>
                  <a:schemeClr val="tx1"/>
                </a:solidFill>
              </a:ln>
              <a:solidFill>
                <a:schemeClr val="bg1"/>
              </a:solidFill>
              <a:latin typeface="Impact" panose="020B0806030902050204" pitchFamily="34" charset="0"/>
            </a:endParaRPr>
          </a:p>
        </p:txBody>
      </p:sp>
      <p:pic>
        <p:nvPicPr>
          <p:cNvPr id="4" name="Grafik 3">
            <a:extLst>
              <a:ext uri="{FF2B5EF4-FFF2-40B4-BE49-F238E27FC236}">
                <a16:creationId xmlns:a16="http://schemas.microsoft.com/office/drawing/2014/main" id="{EDB69E57-D09E-AB2D-D6C8-D4CAC40F16AF}"/>
              </a:ext>
            </a:extLst>
          </p:cNvPr>
          <p:cNvPicPr>
            <a:picLocks noChangeAspect="1"/>
          </p:cNvPicPr>
          <p:nvPr/>
        </p:nvPicPr>
        <p:blipFill>
          <a:blip r:embed="rId2"/>
          <a:stretch>
            <a:fillRect/>
          </a:stretch>
        </p:blipFill>
        <p:spPr>
          <a:xfrm>
            <a:off x="117989" y="4771106"/>
            <a:ext cx="6651523" cy="4434349"/>
          </a:xfrm>
          <a:prstGeom prst="rect">
            <a:avLst/>
          </a:prstGeom>
        </p:spPr>
      </p:pic>
      <p:sp>
        <p:nvSpPr>
          <p:cNvPr id="5" name="Textfeld 4">
            <a:extLst>
              <a:ext uri="{FF2B5EF4-FFF2-40B4-BE49-F238E27FC236}">
                <a16:creationId xmlns:a16="http://schemas.microsoft.com/office/drawing/2014/main" id="{6E3D9A3B-4552-F964-E54D-0050CF5F650B}"/>
              </a:ext>
            </a:extLst>
          </p:cNvPr>
          <p:cNvSpPr txBox="1"/>
          <p:nvPr/>
        </p:nvSpPr>
        <p:spPr>
          <a:xfrm>
            <a:off x="4454014" y="5055064"/>
            <a:ext cx="2328750" cy="830997"/>
          </a:xfrm>
          <a:prstGeom prst="rect">
            <a:avLst/>
          </a:prstGeom>
          <a:noFill/>
        </p:spPr>
        <p:txBody>
          <a:bodyPr wrap="square" rtlCol="0">
            <a:spAutoFit/>
          </a:bodyPr>
          <a:lstStyle/>
          <a:p>
            <a:pPr algn="ctr"/>
            <a:r>
              <a:rPr lang="de-DE" sz="1600" b="1" dirty="0">
                <a:ln>
                  <a:solidFill>
                    <a:schemeClr val="tx1"/>
                  </a:solidFill>
                </a:ln>
                <a:solidFill>
                  <a:schemeClr val="bg1"/>
                </a:solidFill>
                <a:latin typeface="Impact" panose="020B0806030902050204" pitchFamily="34" charset="0"/>
              </a:rPr>
              <a:t>1000 Likes in 2 Minuten? Egal, bestimmt echte Fans.</a:t>
            </a:r>
            <a:endParaRPr lang="de-DE" sz="1600" dirty="0">
              <a:ln>
                <a:solidFill>
                  <a:schemeClr val="tx1"/>
                </a:solidFill>
              </a:ln>
              <a:solidFill>
                <a:schemeClr val="bg1"/>
              </a:solidFill>
              <a:latin typeface="Impact" panose="020B0806030902050204" pitchFamily="34" charset="0"/>
            </a:endParaRPr>
          </a:p>
        </p:txBody>
      </p:sp>
      <p:sp>
        <p:nvSpPr>
          <p:cNvPr id="8" name="Textfeld 7">
            <a:extLst>
              <a:ext uri="{FF2B5EF4-FFF2-40B4-BE49-F238E27FC236}">
                <a16:creationId xmlns:a16="http://schemas.microsoft.com/office/drawing/2014/main" id="{F1399A6B-BBC4-A232-CF3D-91B126CF46EC}"/>
              </a:ext>
            </a:extLst>
          </p:cNvPr>
          <p:cNvSpPr txBox="1"/>
          <p:nvPr/>
        </p:nvSpPr>
        <p:spPr>
          <a:xfrm>
            <a:off x="25576" y="4410141"/>
            <a:ext cx="5969978" cy="261610"/>
          </a:xfrm>
          <a:prstGeom prst="rect">
            <a:avLst/>
          </a:prstGeom>
          <a:noFill/>
        </p:spPr>
        <p:txBody>
          <a:bodyPr wrap="square">
            <a:spAutoFit/>
          </a:bodyPr>
          <a:lstStyle/>
          <a:p>
            <a:r>
              <a:rPr lang="de-DE" sz="1100" b="0" i="1" u="none" strike="noStrike" dirty="0">
                <a:solidFill>
                  <a:srgbClr val="60616D"/>
                </a:solidFill>
                <a:effectLst/>
                <a:latin typeface="Atkinson Hyperlegible" pitchFamily="2" charset="0"/>
              </a:rPr>
              <a:t>(Bei der Herstellung dieses Bildes wurde am </a:t>
            </a:r>
            <a:r>
              <a:rPr lang="de-DE" sz="1100" i="1" dirty="0">
                <a:solidFill>
                  <a:srgbClr val="60616D"/>
                </a:solidFill>
                <a:latin typeface="Atkinson Hyperlegible" pitchFamily="2" charset="0"/>
              </a:rPr>
              <a:t>23</a:t>
            </a:r>
            <a:r>
              <a:rPr lang="de-DE" sz="1100" b="0" i="1" u="none" strike="noStrike" dirty="0">
                <a:solidFill>
                  <a:srgbClr val="60616D"/>
                </a:solidFill>
                <a:effectLst/>
                <a:latin typeface="Atkinson Hyperlegible" pitchFamily="2" charset="0"/>
              </a:rPr>
              <a:t>.6.2025 ChatGPT-o3 eingesetzt.) © ISB</a:t>
            </a:r>
            <a:endParaRPr lang="de-DE" sz="1100" dirty="0"/>
          </a:p>
        </p:txBody>
      </p:sp>
      <p:sp>
        <p:nvSpPr>
          <p:cNvPr id="9" name="Textfeld 8">
            <a:extLst>
              <a:ext uri="{FF2B5EF4-FFF2-40B4-BE49-F238E27FC236}">
                <a16:creationId xmlns:a16="http://schemas.microsoft.com/office/drawing/2014/main" id="{4A44E89E-896D-ED9D-7C22-59D42D2ED558}"/>
              </a:ext>
            </a:extLst>
          </p:cNvPr>
          <p:cNvSpPr txBox="1"/>
          <p:nvPr/>
        </p:nvSpPr>
        <p:spPr>
          <a:xfrm>
            <a:off x="25576" y="8911875"/>
            <a:ext cx="5969978" cy="261610"/>
          </a:xfrm>
          <a:prstGeom prst="rect">
            <a:avLst/>
          </a:prstGeom>
          <a:noFill/>
        </p:spPr>
        <p:txBody>
          <a:bodyPr wrap="square">
            <a:spAutoFit/>
          </a:bodyPr>
          <a:lstStyle/>
          <a:p>
            <a:r>
              <a:rPr lang="de-DE" sz="1100" b="0" i="1" u="none" strike="noStrike" dirty="0">
                <a:solidFill>
                  <a:srgbClr val="60616D"/>
                </a:solidFill>
                <a:effectLst/>
                <a:latin typeface="Atkinson Hyperlegible" pitchFamily="2" charset="0"/>
              </a:rPr>
              <a:t>(Bei der Herstellung dieses Bildes wurde am </a:t>
            </a:r>
            <a:r>
              <a:rPr lang="de-DE" sz="1100" i="1" dirty="0">
                <a:solidFill>
                  <a:srgbClr val="60616D"/>
                </a:solidFill>
                <a:latin typeface="Atkinson Hyperlegible" pitchFamily="2" charset="0"/>
              </a:rPr>
              <a:t>23</a:t>
            </a:r>
            <a:r>
              <a:rPr lang="de-DE" sz="1100" b="0" i="1" u="none" strike="noStrike" dirty="0">
                <a:solidFill>
                  <a:srgbClr val="60616D"/>
                </a:solidFill>
                <a:effectLst/>
                <a:latin typeface="Atkinson Hyperlegible" pitchFamily="2" charset="0"/>
              </a:rPr>
              <a:t>.6.2025 ChatGPT-o3 eingesetzt.) © ISB</a:t>
            </a:r>
            <a:endParaRPr lang="de-DE" sz="1100" dirty="0"/>
          </a:p>
        </p:txBody>
      </p:sp>
    </p:spTree>
    <p:extLst>
      <p:ext uri="{BB962C8B-B14F-4D97-AF65-F5344CB8AC3E}">
        <p14:creationId xmlns:p14="http://schemas.microsoft.com/office/powerpoint/2010/main" val="1656617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Menschliches Gesicht, Darstellung, Animierter Cartoon, Clipart enthält.&#10;&#10;KI-generierte Inhalte können fehlerhaft sein.">
            <a:extLst>
              <a:ext uri="{FF2B5EF4-FFF2-40B4-BE49-F238E27FC236}">
                <a16:creationId xmlns:a16="http://schemas.microsoft.com/office/drawing/2014/main" id="{1B31F9F1-641D-8D32-F23C-CCEBBCB779A9}"/>
              </a:ext>
            </a:extLst>
          </p:cNvPr>
          <p:cNvPicPr>
            <a:picLocks noChangeAspect="1"/>
          </p:cNvPicPr>
          <p:nvPr/>
        </p:nvPicPr>
        <p:blipFill>
          <a:blip r:embed="rId2"/>
          <a:stretch>
            <a:fillRect/>
          </a:stretch>
        </p:blipFill>
        <p:spPr>
          <a:xfrm>
            <a:off x="1339850" y="247035"/>
            <a:ext cx="4178300" cy="6019800"/>
          </a:xfrm>
          <a:prstGeom prst="rect">
            <a:avLst/>
          </a:prstGeom>
        </p:spPr>
      </p:pic>
    </p:spTree>
    <p:extLst>
      <p:ext uri="{BB962C8B-B14F-4D97-AF65-F5344CB8AC3E}">
        <p14:creationId xmlns:p14="http://schemas.microsoft.com/office/powerpoint/2010/main" val="1163967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9B2DEE8-9BE6-0C84-55F0-59E8D957DA4A}"/>
              </a:ext>
            </a:extLst>
          </p:cNvPr>
          <p:cNvPicPr>
            <a:picLocks noChangeAspect="1"/>
          </p:cNvPicPr>
          <p:nvPr/>
        </p:nvPicPr>
        <p:blipFill>
          <a:blip r:embed="rId2"/>
          <a:stretch>
            <a:fillRect/>
          </a:stretch>
        </p:blipFill>
        <p:spPr>
          <a:xfrm>
            <a:off x="129063" y="0"/>
            <a:ext cx="3222965" cy="4837471"/>
          </a:xfrm>
          <a:prstGeom prst="rect">
            <a:avLst/>
          </a:prstGeom>
        </p:spPr>
      </p:pic>
      <p:pic>
        <p:nvPicPr>
          <p:cNvPr id="4" name="Grafik 3">
            <a:extLst>
              <a:ext uri="{FF2B5EF4-FFF2-40B4-BE49-F238E27FC236}">
                <a16:creationId xmlns:a16="http://schemas.microsoft.com/office/drawing/2014/main" id="{08313828-901F-6246-DBBC-17BC7BED02FB}"/>
              </a:ext>
            </a:extLst>
          </p:cNvPr>
          <p:cNvPicPr>
            <a:picLocks noChangeAspect="1"/>
          </p:cNvPicPr>
          <p:nvPr/>
        </p:nvPicPr>
        <p:blipFill>
          <a:blip r:embed="rId2"/>
          <a:stretch>
            <a:fillRect/>
          </a:stretch>
        </p:blipFill>
        <p:spPr>
          <a:xfrm>
            <a:off x="3505972" y="0"/>
            <a:ext cx="3222965" cy="4837471"/>
          </a:xfrm>
          <a:prstGeom prst="rect">
            <a:avLst/>
          </a:prstGeom>
        </p:spPr>
      </p:pic>
      <p:sp>
        <p:nvSpPr>
          <p:cNvPr id="5" name="Textfeld 4">
            <a:extLst>
              <a:ext uri="{FF2B5EF4-FFF2-40B4-BE49-F238E27FC236}">
                <a16:creationId xmlns:a16="http://schemas.microsoft.com/office/drawing/2014/main" id="{B4C085FE-0738-CE0B-347B-AA04A9A50598}"/>
              </a:ext>
            </a:extLst>
          </p:cNvPr>
          <p:cNvSpPr txBox="1"/>
          <p:nvPr/>
        </p:nvSpPr>
        <p:spPr>
          <a:xfrm rot="20618944">
            <a:off x="3693224" y="527103"/>
            <a:ext cx="1152078" cy="338554"/>
          </a:xfrm>
          <a:prstGeom prst="rect">
            <a:avLst/>
          </a:prstGeom>
          <a:noFill/>
        </p:spPr>
        <p:txBody>
          <a:bodyPr wrap="square" rtlCol="0">
            <a:spAutoFit/>
          </a:bodyPr>
          <a:lstStyle/>
          <a:p>
            <a:pPr algn="ctr"/>
            <a:r>
              <a:rPr lang="de-DE" sz="1600" b="1" dirty="0">
                <a:ln>
                  <a:solidFill>
                    <a:schemeClr val="tx1"/>
                  </a:solidFill>
                </a:ln>
                <a:solidFill>
                  <a:schemeClr val="bg1"/>
                </a:solidFill>
                <a:latin typeface="Impact" panose="020B0806030902050204" pitchFamily="34" charset="0"/>
              </a:rPr>
              <a:t>Recherche</a:t>
            </a:r>
            <a:endParaRPr lang="de-DE" sz="1600" dirty="0">
              <a:ln>
                <a:solidFill>
                  <a:schemeClr val="tx1"/>
                </a:solidFill>
              </a:ln>
              <a:solidFill>
                <a:schemeClr val="bg1"/>
              </a:solidFill>
              <a:latin typeface="Impact" panose="020B0806030902050204" pitchFamily="34" charset="0"/>
            </a:endParaRPr>
          </a:p>
        </p:txBody>
      </p:sp>
      <p:sp>
        <p:nvSpPr>
          <p:cNvPr id="6" name="Textfeld 5">
            <a:extLst>
              <a:ext uri="{FF2B5EF4-FFF2-40B4-BE49-F238E27FC236}">
                <a16:creationId xmlns:a16="http://schemas.microsoft.com/office/drawing/2014/main" id="{9B8B79F9-85AC-F9C2-6E15-9E58FC06CA9B}"/>
              </a:ext>
            </a:extLst>
          </p:cNvPr>
          <p:cNvSpPr txBox="1"/>
          <p:nvPr/>
        </p:nvSpPr>
        <p:spPr>
          <a:xfrm rot="21000568">
            <a:off x="4757554" y="282528"/>
            <a:ext cx="919420" cy="461665"/>
          </a:xfrm>
          <a:prstGeom prst="rect">
            <a:avLst/>
          </a:prstGeom>
          <a:noFill/>
        </p:spPr>
        <p:txBody>
          <a:bodyPr wrap="square" rtlCol="0">
            <a:spAutoFit/>
          </a:bodyPr>
          <a:lstStyle/>
          <a:p>
            <a:pPr algn="ctr"/>
            <a:r>
              <a:rPr lang="de-DE" sz="1200" b="1" dirty="0">
                <a:ln>
                  <a:solidFill>
                    <a:schemeClr val="tx1"/>
                  </a:solidFill>
                </a:ln>
                <a:solidFill>
                  <a:schemeClr val="bg1"/>
                </a:solidFill>
                <a:latin typeface="Impact" panose="020B0806030902050204" pitchFamily="34" charset="0"/>
              </a:rPr>
              <a:t>Sofort klicken</a:t>
            </a:r>
            <a:endParaRPr lang="de-DE" sz="1200" dirty="0">
              <a:ln>
                <a:solidFill>
                  <a:schemeClr val="tx1"/>
                </a:solidFill>
              </a:ln>
              <a:solidFill>
                <a:schemeClr val="bg1"/>
              </a:solidFill>
              <a:latin typeface="Impact" panose="020B0806030902050204" pitchFamily="34" charset="0"/>
            </a:endParaRPr>
          </a:p>
        </p:txBody>
      </p:sp>
      <p:sp>
        <p:nvSpPr>
          <p:cNvPr id="8" name="Textfeld 7">
            <a:extLst>
              <a:ext uri="{FF2B5EF4-FFF2-40B4-BE49-F238E27FC236}">
                <a16:creationId xmlns:a16="http://schemas.microsoft.com/office/drawing/2014/main" id="{685AEA61-9BAE-333F-3669-42CA6D235C98}"/>
              </a:ext>
            </a:extLst>
          </p:cNvPr>
          <p:cNvSpPr txBox="1"/>
          <p:nvPr/>
        </p:nvSpPr>
        <p:spPr>
          <a:xfrm rot="20618944">
            <a:off x="306568" y="404739"/>
            <a:ext cx="1152078" cy="584775"/>
          </a:xfrm>
          <a:prstGeom prst="rect">
            <a:avLst/>
          </a:prstGeom>
          <a:noFill/>
        </p:spPr>
        <p:txBody>
          <a:bodyPr wrap="square" rtlCol="0">
            <a:spAutoFit/>
          </a:bodyPr>
          <a:lstStyle/>
          <a:p>
            <a:pPr algn="ctr"/>
            <a:r>
              <a:rPr lang="de-DE" sz="1600" b="1" dirty="0">
                <a:ln>
                  <a:solidFill>
                    <a:schemeClr val="tx1"/>
                  </a:solidFill>
                </a:ln>
                <a:solidFill>
                  <a:schemeClr val="bg1"/>
                </a:solidFill>
                <a:latin typeface="Impact" panose="020B0806030902050204" pitchFamily="34" charset="0"/>
              </a:rPr>
              <a:t>Neue Quelle</a:t>
            </a:r>
            <a:endParaRPr lang="de-DE" sz="1600" dirty="0">
              <a:ln>
                <a:solidFill>
                  <a:schemeClr val="tx1"/>
                </a:solidFill>
              </a:ln>
              <a:solidFill>
                <a:schemeClr val="bg1"/>
              </a:solidFill>
              <a:latin typeface="Impact" panose="020B0806030902050204" pitchFamily="34" charset="0"/>
            </a:endParaRPr>
          </a:p>
        </p:txBody>
      </p:sp>
      <p:sp>
        <p:nvSpPr>
          <p:cNvPr id="9" name="Textfeld 8">
            <a:extLst>
              <a:ext uri="{FF2B5EF4-FFF2-40B4-BE49-F238E27FC236}">
                <a16:creationId xmlns:a16="http://schemas.microsoft.com/office/drawing/2014/main" id="{EFEF96EE-F274-ADEC-AF05-964415F75AE1}"/>
              </a:ext>
            </a:extLst>
          </p:cNvPr>
          <p:cNvSpPr txBox="1"/>
          <p:nvPr/>
        </p:nvSpPr>
        <p:spPr>
          <a:xfrm rot="21000568">
            <a:off x="1345500" y="283274"/>
            <a:ext cx="919420" cy="461665"/>
          </a:xfrm>
          <a:prstGeom prst="rect">
            <a:avLst/>
          </a:prstGeom>
          <a:noFill/>
        </p:spPr>
        <p:txBody>
          <a:bodyPr wrap="square" rtlCol="0">
            <a:spAutoFit/>
          </a:bodyPr>
          <a:lstStyle/>
          <a:p>
            <a:pPr algn="ctr"/>
            <a:r>
              <a:rPr lang="de-DE" sz="1200" b="1" dirty="0">
                <a:ln>
                  <a:solidFill>
                    <a:schemeClr val="tx1"/>
                  </a:solidFill>
                </a:ln>
                <a:solidFill>
                  <a:schemeClr val="bg1"/>
                </a:solidFill>
                <a:latin typeface="Impact" panose="020B0806030902050204" pitchFamily="34" charset="0"/>
              </a:rPr>
              <a:t>Immer die Gleiche</a:t>
            </a:r>
            <a:endParaRPr lang="de-DE" sz="1200" dirty="0">
              <a:ln>
                <a:solidFill>
                  <a:schemeClr val="tx1"/>
                </a:solidFill>
              </a:ln>
              <a:solidFill>
                <a:schemeClr val="bg1"/>
              </a:solidFill>
              <a:latin typeface="Impact" panose="020B0806030902050204" pitchFamily="34" charset="0"/>
            </a:endParaRPr>
          </a:p>
        </p:txBody>
      </p:sp>
      <p:sp>
        <p:nvSpPr>
          <p:cNvPr id="3" name="Textfeld 2">
            <a:extLst>
              <a:ext uri="{FF2B5EF4-FFF2-40B4-BE49-F238E27FC236}">
                <a16:creationId xmlns:a16="http://schemas.microsoft.com/office/drawing/2014/main" id="{BC50B79C-ACA8-36E0-850E-49F43C3DD9FA}"/>
              </a:ext>
            </a:extLst>
          </p:cNvPr>
          <p:cNvSpPr txBox="1"/>
          <p:nvPr/>
        </p:nvSpPr>
        <p:spPr>
          <a:xfrm rot="5400000" flipH="1">
            <a:off x="748941" y="2514519"/>
            <a:ext cx="5098507" cy="230832"/>
          </a:xfrm>
          <a:prstGeom prst="rect">
            <a:avLst/>
          </a:prstGeom>
          <a:noFill/>
        </p:spPr>
        <p:txBody>
          <a:bodyPr wrap="square">
            <a:spAutoFit/>
          </a:bodyPr>
          <a:lstStyle/>
          <a:p>
            <a:r>
              <a:rPr lang="de-DE" sz="900" b="0" i="1" u="none" strike="noStrike" dirty="0">
                <a:solidFill>
                  <a:srgbClr val="60616D"/>
                </a:solidFill>
                <a:effectLst/>
                <a:latin typeface="Atkinson Hyperlegible" pitchFamily="2" charset="0"/>
              </a:rPr>
              <a:t>(Bei der Herstellung dieses Bildes wurde am </a:t>
            </a:r>
            <a:r>
              <a:rPr lang="de-DE" sz="900" i="1" dirty="0">
                <a:solidFill>
                  <a:srgbClr val="60616D"/>
                </a:solidFill>
                <a:latin typeface="Atkinson Hyperlegible" pitchFamily="2" charset="0"/>
              </a:rPr>
              <a:t>23</a:t>
            </a:r>
            <a:r>
              <a:rPr lang="de-DE" sz="900" b="0" i="1" u="none" strike="noStrike" dirty="0">
                <a:solidFill>
                  <a:srgbClr val="60616D"/>
                </a:solidFill>
                <a:effectLst/>
                <a:latin typeface="Atkinson Hyperlegible" pitchFamily="2" charset="0"/>
              </a:rPr>
              <a:t>.6.2025 ChatGPT-o3 eingesetzt.) © ISB</a:t>
            </a:r>
            <a:endParaRPr lang="de-DE" sz="900" dirty="0"/>
          </a:p>
        </p:txBody>
      </p:sp>
      <p:sp>
        <p:nvSpPr>
          <p:cNvPr id="10" name="Textfeld 9">
            <a:extLst>
              <a:ext uri="{FF2B5EF4-FFF2-40B4-BE49-F238E27FC236}">
                <a16:creationId xmlns:a16="http://schemas.microsoft.com/office/drawing/2014/main" id="{16FF2B9A-A8F8-D389-DD38-8A7CE95DB128}"/>
              </a:ext>
            </a:extLst>
          </p:cNvPr>
          <p:cNvSpPr txBox="1"/>
          <p:nvPr/>
        </p:nvSpPr>
        <p:spPr>
          <a:xfrm rot="5400000" flipH="1">
            <a:off x="3936558" y="1832340"/>
            <a:ext cx="5477089" cy="230832"/>
          </a:xfrm>
          <a:prstGeom prst="rect">
            <a:avLst/>
          </a:prstGeom>
          <a:noFill/>
        </p:spPr>
        <p:txBody>
          <a:bodyPr wrap="square">
            <a:spAutoFit/>
          </a:bodyPr>
          <a:lstStyle/>
          <a:p>
            <a:pPr algn="r"/>
            <a:r>
              <a:rPr lang="de-DE" sz="900" b="0" i="1" u="none" strike="noStrike" dirty="0">
                <a:solidFill>
                  <a:srgbClr val="60616D"/>
                </a:solidFill>
                <a:effectLst/>
                <a:latin typeface="Atkinson Hyperlegible" pitchFamily="2" charset="0"/>
              </a:rPr>
              <a:t>(Bei der Herstellung dieses Bildes wurde am </a:t>
            </a:r>
            <a:r>
              <a:rPr lang="de-DE" sz="900" i="1" dirty="0">
                <a:solidFill>
                  <a:srgbClr val="60616D"/>
                </a:solidFill>
                <a:latin typeface="Atkinson Hyperlegible" pitchFamily="2" charset="0"/>
              </a:rPr>
              <a:t>23</a:t>
            </a:r>
            <a:r>
              <a:rPr lang="de-DE" sz="900" b="0" i="1" u="none" strike="noStrike" dirty="0">
                <a:solidFill>
                  <a:srgbClr val="60616D"/>
                </a:solidFill>
                <a:effectLst/>
                <a:latin typeface="Atkinson Hyperlegible" pitchFamily="2" charset="0"/>
              </a:rPr>
              <a:t>.6.2025 ChatGPT-o3 eingesetzt.) © ISB</a:t>
            </a:r>
            <a:endParaRPr lang="de-DE" sz="900" dirty="0"/>
          </a:p>
        </p:txBody>
      </p:sp>
    </p:spTree>
    <p:extLst>
      <p:ext uri="{BB962C8B-B14F-4D97-AF65-F5344CB8AC3E}">
        <p14:creationId xmlns:p14="http://schemas.microsoft.com/office/powerpoint/2010/main" val="1393401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7B388292-F7F4-E788-3CEE-861DC374AACC}"/>
              </a:ext>
            </a:extLst>
          </p:cNvPr>
          <p:cNvPicPr>
            <a:picLocks noChangeAspect="1"/>
          </p:cNvPicPr>
          <p:nvPr/>
        </p:nvPicPr>
        <p:blipFill>
          <a:blip r:embed="rId2"/>
          <a:stretch>
            <a:fillRect/>
          </a:stretch>
        </p:blipFill>
        <p:spPr>
          <a:xfrm>
            <a:off x="1765300" y="1733550"/>
            <a:ext cx="3327400" cy="6438900"/>
          </a:xfrm>
          <a:prstGeom prst="rect">
            <a:avLst/>
          </a:prstGeom>
        </p:spPr>
      </p:pic>
    </p:spTree>
    <p:extLst>
      <p:ext uri="{BB962C8B-B14F-4D97-AF65-F5344CB8AC3E}">
        <p14:creationId xmlns:p14="http://schemas.microsoft.com/office/powerpoint/2010/main" val="593099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CDE87415-F67B-A76B-2B24-11010693EE9F}"/>
              </a:ext>
            </a:extLst>
          </p:cNvPr>
          <p:cNvPicPr>
            <a:picLocks noChangeAspect="1"/>
          </p:cNvPicPr>
          <p:nvPr/>
        </p:nvPicPr>
        <p:blipFill>
          <a:blip r:embed="rId2"/>
          <a:stretch>
            <a:fillRect/>
          </a:stretch>
        </p:blipFill>
        <p:spPr>
          <a:xfrm>
            <a:off x="221661" y="266218"/>
            <a:ext cx="2836596" cy="4257554"/>
          </a:xfrm>
          <a:prstGeom prst="rect">
            <a:avLst/>
          </a:prstGeom>
        </p:spPr>
      </p:pic>
      <p:sp>
        <p:nvSpPr>
          <p:cNvPr id="3" name="Rechteck 2">
            <a:extLst>
              <a:ext uri="{FF2B5EF4-FFF2-40B4-BE49-F238E27FC236}">
                <a16:creationId xmlns:a16="http://schemas.microsoft.com/office/drawing/2014/main" id="{EB812C96-6962-23A8-3950-7629B9477DB1}"/>
              </a:ext>
            </a:extLst>
          </p:cNvPr>
          <p:cNvSpPr/>
          <p:nvPr/>
        </p:nvSpPr>
        <p:spPr>
          <a:xfrm>
            <a:off x="221661" y="266218"/>
            <a:ext cx="6271736" cy="4257554"/>
          </a:xfrm>
          <a:prstGeom prst="rect">
            <a:avLst/>
          </a:prstGeom>
          <a:no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cxnSp>
        <p:nvCxnSpPr>
          <p:cNvPr id="5" name="Gerade Verbindung 4">
            <a:extLst>
              <a:ext uri="{FF2B5EF4-FFF2-40B4-BE49-F238E27FC236}">
                <a16:creationId xmlns:a16="http://schemas.microsoft.com/office/drawing/2014/main" id="{FFA00A34-9F06-03B4-2759-0F7C57A8816E}"/>
              </a:ext>
            </a:extLst>
          </p:cNvPr>
          <p:cNvCxnSpPr>
            <a:cxnSpLocks/>
            <a:stCxn id="3" idx="1"/>
            <a:endCxn id="3" idx="3"/>
          </p:cNvCxnSpPr>
          <p:nvPr/>
        </p:nvCxnSpPr>
        <p:spPr>
          <a:xfrm>
            <a:off x="221661" y="2394995"/>
            <a:ext cx="6271736" cy="0"/>
          </a:xfrm>
          <a:prstGeom prst="line">
            <a:avLst/>
          </a:prstGeom>
          <a:ln w="12700"/>
        </p:spPr>
        <p:style>
          <a:lnRef idx="2">
            <a:schemeClr val="dk1"/>
          </a:lnRef>
          <a:fillRef idx="0">
            <a:schemeClr val="dk1"/>
          </a:fillRef>
          <a:effectRef idx="1">
            <a:schemeClr val="dk1"/>
          </a:effectRef>
          <a:fontRef idx="minor">
            <a:schemeClr val="tx1"/>
          </a:fontRef>
        </p:style>
      </p:cxnSp>
      <p:sp>
        <p:nvSpPr>
          <p:cNvPr id="10" name="Textfeld 9">
            <a:extLst>
              <a:ext uri="{FF2B5EF4-FFF2-40B4-BE49-F238E27FC236}">
                <a16:creationId xmlns:a16="http://schemas.microsoft.com/office/drawing/2014/main" id="{66F3992C-19EC-9F7C-8CE8-521561E8510E}"/>
              </a:ext>
            </a:extLst>
          </p:cNvPr>
          <p:cNvSpPr txBox="1"/>
          <p:nvPr/>
        </p:nvSpPr>
        <p:spPr>
          <a:xfrm>
            <a:off x="3186727" y="422666"/>
            <a:ext cx="3178199" cy="1815882"/>
          </a:xfrm>
          <a:prstGeom prst="rect">
            <a:avLst/>
          </a:prstGeom>
          <a:noFill/>
        </p:spPr>
        <p:txBody>
          <a:bodyPr wrap="square" rtlCol="0">
            <a:spAutoFit/>
          </a:bodyPr>
          <a:lstStyle/>
          <a:p>
            <a:pPr algn="ctr"/>
            <a:r>
              <a:rPr lang="de-DE" sz="2800" b="1" dirty="0">
                <a:ln>
                  <a:solidFill>
                    <a:schemeClr val="bg1"/>
                  </a:solidFill>
                </a:ln>
                <a:latin typeface="Impact" panose="020B0806030902050204" pitchFamily="34" charset="0"/>
              </a:rPr>
              <a:t>Feed bewusst mischen: Politik, Wissenschaft, Sport</a:t>
            </a:r>
            <a:endParaRPr lang="de-DE" sz="2800" dirty="0">
              <a:ln>
                <a:solidFill>
                  <a:schemeClr val="bg1"/>
                </a:solidFill>
              </a:ln>
              <a:latin typeface="Impact" panose="020B0806030902050204" pitchFamily="34" charset="0"/>
            </a:endParaRPr>
          </a:p>
        </p:txBody>
      </p:sp>
      <p:sp>
        <p:nvSpPr>
          <p:cNvPr id="11" name="Textfeld 10">
            <a:extLst>
              <a:ext uri="{FF2B5EF4-FFF2-40B4-BE49-F238E27FC236}">
                <a16:creationId xmlns:a16="http://schemas.microsoft.com/office/drawing/2014/main" id="{E10CF91D-FD79-D609-3017-4271D845DBDE}"/>
              </a:ext>
            </a:extLst>
          </p:cNvPr>
          <p:cNvSpPr txBox="1"/>
          <p:nvPr/>
        </p:nvSpPr>
        <p:spPr>
          <a:xfrm>
            <a:off x="3186727" y="2551443"/>
            <a:ext cx="3178199" cy="1815882"/>
          </a:xfrm>
          <a:prstGeom prst="rect">
            <a:avLst/>
          </a:prstGeom>
          <a:noFill/>
        </p:spPr>
        <p:txBody>
          <a:bodyPr wrap="square" rtlCol="0">
            <a:spAutoFit/>
          </a:bodyPr>
          <a:lstStyle/>
          <a:p>
            <a:pPr algn="ctr"/>
            <a:r>
              <a:rPr lang="de-DE" sz="2800" b="1" dirty="0">
                <a:ln>
                  <a:solidFill>
                    <a:schemeClr val="bg1"/>
                  </a:solidFill>
                </a:ln>
                <a:solidFill>
                  <a:sysClr val="windowText" lastClr="000000"/>
                </a:solidFill>
                <a:latin typeface="Impact" panose="020B0806030902050204" pitchFamily="34" charset="0"/>
              </a:rPr>
              <a:t>Mehr vom selben Creator, weil der Algorithmus denkt „Mag er doch!“</a:t>
            </a:r>
            <a:endParaRPr lang="de-DE" sz="2800" dirty="0">
              <a:ln>
                <a:solidFill>
                  <a:schemeClr val="bg1"/>
                </a:solidFill>
              </a:ln>
              <a:solidFill>
                <a:sysClr val="windowText" lastClr="000000"/>
              </a:solidFill>
              <a:latin typeface="Impact" panose="020B0806030902050204" pitchFamily="34" charset="0"/>
            </a:endParaRPr>
          </a:p>
        </p:txBody>
      </p:sp>
      <p:pic>
        <p:nvPicPr>
          <p:cNvPr id="12" name="Grafik 11">
            <a:extLst>
              <a:ext uri="{FF2B5EF4-FFF2-40B4-BE49-F238E27FC236}">
                <a16:creationId xmlns:a16="http://schemas.microsoft.com/office/drawing/2014/main" id="{2519FD56-5A0D-BC05-23E2-02723A243B8D}"/>
              </a:ext>
            </a:extLst>
          </p:cNvPr>
          <p:cNvPicPr>
            <a:picLocks noChangeAspect="1"/>
          </p:cNvPicPr>
          <p:nvPr/>
        </p:nvPicPr>
        <p:blipFill>
          <a:blip r:embed="rId2"/>
          <a:stretch>
            <a:fillRect/>
          </a:stretch>
        </p:blipFill>
        <p:spPr>
          <a:xfrm>
            <a:off x="221661" y="5225780"/>
            <a:ext cx="2836596" cy="4257554"/>
          </a:xfrm>
          <a:prstGeom prst="rect">
            <a:avLst/>
          </a:prstGeom>
        </p:spPr>
      </p:pic>
      <p:sp>
        <p:nvSpPr>
          <p:cNvPr id="13" name="Rechteck 12">
            <a:extLst>
              <a:ext uri="{FF2B5EF4-FFF2-40B4-BE49-F238E27FC236}">
                <a16:creationId xmlns:a16="http://schemas.microsoft.com/office/drawing/2014/main" id="{0AF7CD1F-B4FA-C64E-6212-F492FA3FDF8C}"/>
              </a:ext>
            </a:extLst>
          </p:cNvPr>
          <p:cNvSpPr/>
          <p:nvPr/>
        </p:nvSpPr>
        <p:spPr>
          <a:xfrm>
            <a:off x="221661" y="5225780"/>
            <a:ext cx="6271736" cy="4257554"/>
          </a:xfrm>
          <a:prstGeom prst="rect">
            <a:avLst/>
          </a:prstGeom>
          <a:no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cxnSp>
        <p:nvCxnSpPr>
          <p:cNvPr id="14" name="Gerade Verbindung 13">
            <a:extLst>
              <a:ext uri="{FF2B5EF4-FFF2-40B4-BE49-F238E27FC236}">
                <a16:creationId xmlns:a16="http://schemas.microsoft.com/office/drawing/2014/main" id="{A062BC14-BB49-C35F-2BA9-EB882B3C603E}"/>
              </a:ext>
            </a:extLst>
          </p:cNvPr>
          <p:cNvCxnSpPr>
            <a:cxnSpLocks/>
            <a:stCxn id="13" idx="1"/>
            <a:endCxn id="13" idx="3"/>
          </p:cNvCxnSpPr>
          <p:nvPr/>
        </p:nvCxnSpPr>
        <p:spPr>
          <a:xfrm>
            <a:off x="221661" y="7354557"/>
            <a:ext cx="6271736" cy="0"/>
          </a:xfrm>
          <a:prstGeom prst="line">
            <a:avLst/>
          </a:prstGeom>
          <a:ln w="12700"/>
        </p:spPr>
        <p:style>
          <a:lnRef idx="2">
            <a:schemeClr val="dk1"/>
          </a:lnRef>
          <a:fillRef idx="0">
            <a:schemeClr val="dk1"/>
          </a:fillRef>
          <a:effectRef idx="1">
            <a:schemeClr val="dk1"/>
          </a:effectRef>
          <a:fontRef idx="minor">
            <a:schemeClr val="tx1"/>
          </a:fontRef>
        </p:style>
      </p:cxnSp>
      <p:sp>
        <p:nvSpPr>
          <p:cNvPr id="15" name="Textfeld 14">
            <a:extLst>
              <a:ext uri="{FF2B5EF4-FFF2-40B4-BE49-F238E27FC236}">
                <a16:creationId xmlns:a16="http://schemas.microsoft.com/office/drawing/2014/main" id="{679F93E0-AB1B-F54E-4CDF-D6FEBF7F8B58}"/>
              </a:ext>
            </a:extLst>
          </p:cNvPr>
          <p:cNvSpPr txBox="1"/>
          <p:nvPr/>
        </p:nvSpPr>
        <p:spPr>
          <a:xfrm>
            <a:off x="3186727" y="5382228"/>
            <a:ext cx="3178199" cy="1815882"/>
          </a:xfrm>
          <a:prstGeom prst="rect">
            <a:avLst/>
          </a:prstGeom>
          <a:noFill/>
        </p:spPr>
        <p:txBody>
          <a:bodyPr wrap="square" rtlCol="0">
            <a:spAutoFit/>
          </a:bodyPr>
          <a:lstStyle/>
          <a:p>
            <a:pPr algn="ctr"/>
            <a:r>
              <a:rPr lang="de-DE" sz="2800" b="1" dirty="0">
                <a:ln>
                  <a:solidFill>
                    <a:schemeClr val="bg1"/>
                  </a:solidFill>
                </a:ln>
                <a:solidFill>
                  <a:sysClr val="windowText" lastClr="000000"/>
                </a:solidFill>
                <a:latin typeface="Impact" panose="020B0806030902050204" pitchFamily="34" charset="0"/>
              </a:rPr>
              <a:t>Selbst recherchieren und neue Quellen suchen</a:t>
            </a:r>
            <a:endParaRPr lang="de-DE" sz="2800" dirty="0">
              <a:ln>
                <a:solidFill>
                  <a:schemeClr val="bg1"/>
                </a:solidFill>
              </a:ln>
              <a:solidFill>
                <a:sysClr val="windowText" lastClr="000000"/>
              </a:solidFill>
              <a:latin typeface="Impact" panose="020B0806030902050204" pitchFamily="34" charset="0"/>
            </a:endParaRPr>
          </a:p>
        </p:txBody>
      </p:sp>
      <p:sp>
        <p:nvSpPr>
          <p:cNvPr id="16" name="Textfeld 15">
            <a:extLst>
              <a:ext uri="{FF2B5EF4-FFF2-40B4-BE49-F238E27FC236}">
                <a16:creationId xmlns:a16="http://schemas.microsoft.com/office/drawing/2014/main" id="{F18F58AE-9447-D65C-B82B-F263BFD79F95}"/>
              </a:ext>
            </a:extLst>
          </p:cNvPr>
          <p:cNvSpPr txBox="1"/>
          <p:nvPr/>
        </p:nvSpPr>
        <p:spPr>
          <a:xfrm>
            <a:off x="3186727" y="7726448"/>
            <a:ext cx="3178199" cy="1384995"/>
          </a:xfrm>
          <a:prstGeom prst="rect">
            <a:avLst/>
          </a:prstGeom>
          <a:noFill/>
        </p:spPr>
        <p:txBody>
          <a:bodyPr wrap="square" rtlCol="0">
            <a:spAutoFit/>
          </a:bodyPr>
          <a:lstStyle/>
          <a:p>
            <a:pPr algn="ctr"/>
            <a:r>
              <a:rPr lang="de-DE" sz="2800" b="1" dirty="0">
                <a:ln>
                  <a:solidFill>
                    <a:schemeClr val="bg1"/>
                  </a:solidFill>
                </a:ln>
                <a:solidFill>
                  <a:sysClr val="windowText" lastClr="000000"/>
                </a:solidFill>
                <a:latin typeface="Impact" panose="020B0806030902050204" pitchFamily="34" charset="0"/>
              </a:rPr>
              <a:t>Einfach den Für-dich-Empfehlungen folgen</a:t>
            </a:r>
            <a:endParaRPr lang="de-DE" sz="2800" dirty="0">
              <a:ln>
                <a:solidFill>
                  <a:schemeClr val="bg1"/>
                </a:solidFill>
              </a:ln>
              <a:solidFill>
                <a:sysClr val="windowText" lastClr="000000"/>
              </a:solidFill>
              <a:latin typeface="Impact" panose="020B0806030902050204" pitchFamily="34" charset="0"/>
            </a:endParaRPr>
          </a:p>
        </p:txBody>
      </p:sp>
      <p:sp>
        <p:nvSpPr>
          <p:cNvPr id="4" name="Textfeld 3">
            <a:extLst>
              <a:ext uri="{FF2B5EF4-FFF2-40B4-BE49-F238E27FC236}">
                <a16:creationId xmlns:a16="http://schemas.microsoft.com/office/drawing/2014/main" id="{AF054FC9-CFB7-D7D1-96F2-FEB6B21393E3}"/>
              </a:ext>
            </a:extLst>
          </p:cNvPr>
          <p:cNvSpPr txBox="1"/>
          <p:nvPr/>
        </p:nvSpPr>
        <p:spPr>
          <a:xfrm>
            <a:off x="127883" y="4481465"/>
            <a:ext cx="5969978" cy="261610"/>
          </a:xfrm>
          <a:prstGeom prst="rect">
            <a:avLst/>
          </a:prstGeom>
          <a:noFill/>
        </p:spPr>
        <p:txBody>
          <a:bodyPr wrap="square">
            <a:spAutoFit/>
          </a:bodyPr>
          <a:lstStyle/>
          <a:p>
            <a:r>
              <a:rPr lang="de-DE" sz="1100" b="0" i="1" u="none" strike="noStrike" dirty="0">
                <a:solidFill>
                  <a:srgbClr val="60616D"/>
                </a:solidFill>
                <a:effectLst/>
                <a:latin typeface="Atkinson Hyperlegible" pitchFamily="2" charset="0"/>
              </a:rPr>
              <a:t>(Bei der Herstellung dieses Bildes wurde am </a:t>
            </a:r>
            <a:r>
              <a:rPr lang="de-DE" sz="1100" i="1" dirty="0">
                <a:solidFill>
                  <a:srgbClr val="60616D"/>
                </a:solidFill>
                <a:latin typeface="Atkinson Hyperlegible" pitchFamily="2" charset="0"/>
              </a:rPr>
              <a:t>23</a:t>
            </a:r>
            <a:r>
              <a:rPr lang="de-DE" sz="1100" b="0" i="1" u="none" strike="noStrike" dirty="0">
                <a:solidFill>
                  <a:srgbClr val="60616D"/>
                </a:solidFill>
                <a:effectLst/>
                <a:latin typeface="Atkinson Hyperlegible" pitchFamily="2" charset="0"/>
              </a:rPr>
              <a:t>.6.2025 ChatGPT-o3 eingesetzt.) © ISB</a:t>
            </a:r>
            <a:endParaRPr lang="de-DE" sz="1100" dirty="0"/>
          </a:p>
        </p:txBody>
      </p:sp>
      <p:sp>
        <p:nvSpPr>
          <p:cNvPr id="6" name="Textfeld 5">
            <a:extLst>
              <a:ext uri="{FF2B5EF4-FFF2-40B4-BE49-F238E27FC236}">
                <a16:creationId xmlns:a16="http://schemas.microsoft.com/office/drawing/2014/main" id="{C71598C0-C6C3-EC89-D700-035666D9C92A}"/>
              </a:ext>
            </a:extLst>
          </p:cNvPr>
          <p:cNvSpPr txBox="1"/>
          <p:nvPr/>
        </p:nvSpPr>
        <p:spPr>
          <a:xfrm>
            <a:off x="127883" y="9437147"/>
            <a:ext cx="5969978" cy="261610"/>
          </a:xfrm>
          <a:prstGeom prst="rect">
            <a:avLst/>
          </a:prstGeom>
          <a:noFill/>
        </p:spPr>
        <p:txBody>
          <a:bodyPr wrap="square">
            <a:spAutoFit/>
          </a:bodyPr>
          <a:lstStyle/>
          <a:p>
            <a:r>
              <a:rPr lang="de-DE" sz="1100" b="0" i="1" u="none" strike="noStrike" dirty="0">
                <a:solidFill>
                  <a:srgbClr val="60616D"/>
                </a:solidFill>
                <a:effectLst/>
                <a:latin typeface="Atkinson Hyperlegible" pitchFamily="2" charset="0"/>
              </a:rPr>
              <a:t>(Bei der Herstellung dieses Bildes wurde am </a:t>
            </a:r>
            <a:r>
              <a:rPr lang="de-DE" sz="1100" i="1" dirty="0">
                <a:solidFill>
                  <a:srgbClr val="60616D"/>
                </a:solidFill>
                <a:latin typeface="Atkinson Hyperlegible" pitchFamily="2" charset="0"/>
              </a:rPr>
              <a:t>23</a:t>
            </a:r>
            <a:r>
              <a:rPr lang="de-DE" sz="1100" b="0" i="1" u="none" strike="noStrike" dirty="0">
                <a:solidFill>
                  <a:srgbClr val="60616D"/>
                </a:solidFill>
                <a:effectLst/>
                <a:latin typeface="Atkinson Hyperlegible" pitchFamily="2" charset="0"/>
              </a:rPr>
              <a:t>.6.2025 ChatGPT-o3 eingesetzt.) © ISB</a:t>
            </a:r>
            <a:endParaRPr lang="de-DE" sz="1100" dirty="0"/>
          </a:p>
        </p:txBody>
      </p:sp>
    </p:spTree>
    <p:extLst>
      <p:ext uri="{BB962C8B-B14F-4D97-AF65-F5344CB8AC3E}">
        <p14:creationId xmlns:p14="http://schemas.microsoft.com/office/powerpoint/2010/main" val="4208525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03570B7-0441-FBA0-0E85-6B846D27DBF9}"/>
              </a:ext>
            </a:extLst>
          </p:cNvPr>
          <p:cNvPicPr>
            <a:picLocks noChangeAspect="1"/>
          </p:cNvPicPr>
          <p:nvPr/>
        </p:nvPicPr>
        <p:blipFill>
          <a:blip r:embed="rId2"/>
          <a:stretch>
            <a:fillRect/>
          </a:stretch>
        </p:blipFill>
        <p:spPr>
          <a:xfrm>
            <a:off x="361950" y="2660650"/>
            <a:ext cx="6134100" cy="4584700"/>
          </a:xfrm>
          <a:prstGeom prst="rect">
            <a:avLst/>
          </a:prstGeom>
        </p:spPr>
      </p:pic>
    </p:spTree>
    <p:extLst>
      <p:ext uri="{BB962C8B-B14F-4D97-AF65-F5344CB8AC3E}">
        <p14:creationId xmlns:p14="http://schemas.microsoft.com/office/powerpoint/2010/main" val="112185263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451</Words>
  <Application>Microsoft Macintosh PowerPoint</Application>
  <PresentationFormat>A4-Papier (210 x 297 mm)</PresentationFormat>
  <Paragraphs>41</Paragraphs>
  <Slides>10</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10</vt:i4>
      </vt:variant>
    </vt:vector>
  </HeadingPairs>
  <TitlesOfParts>
    <vt:vector size="18" baseType="lpstr">
      <vt:lpstr>Aptos</vt:lpstr>
      <vt:lpstr>Aptos Display</vt:lpstr>
      <vt:lpstr>Arial</vt:lpstr>
      <vt:lpstr>Atkinson Hyperlegible</vt:lpstr>
      <vt:lpstr>Helvetica</vt:lpstr>
      <vt:lpstr>Helvetica, Arial, sans-serif</vt:lpstr>
      <vt:lpstr>Impact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Nicole Ober</dc:creator>
  <cp:lastModifiedBy>Nicole Ober</cp:lastModifiedBy>
  <cp:revision>8</cp:revision>
  <dcterms:created xsi:type="dcterms:W3CDTF">2025-06-11T04:47:16Z</dcterms:created>
  <dcterms:modified xsi:type="dcterms:W3CDTF">2025-06-24T12:18:42Z</dcterms:modified>
</cp:coreProperties>
</file>