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41C4BE-9B49-013D-F94E-8BEC5695B5BC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71CFD7-7E8A-85D9-8A3F-43E0252921C8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Variante 1 (zusammen mit Nutzung von einem analogen Plakat oder analog Tafel)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CD89ADB-3A99-743D-56CA-C8AF7052B2DC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310454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80644572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Variante 2 (Projektion ans Whiteboard und Plakat)</a:t>
            </a:r>
          </a:p>
        </p:txBody>
      </p:sp>
      <p:sp>
        <p:nvSpPr>
          <p:cNvPr id="203003035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A810369-9CAB-5F63-AB19-A5CDA8FDDF99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76EFBC-1490-840A-77BC-A7752E70626A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Wiederholungs-Phase (Plenum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3FABC81-DC54-0374-7829-29F1E5F72B00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eblek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Titel Weblektion</a:t>
            </a:r>
            <a:endParaRPr/>
          </a:p>
        </p:txBody>
      </p:sp>
      <p:sp>
        <p:nvSpPr>
          <p:cNvPr id="11" name="Rechteck 10"/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Freeform 16"/>
          <p:cNvSpPr/>
          <p:nvPr userDrawn="1"/>
        </p:nvSpPr>
        <p:spPr bwMode="auto">
          <a:xfrm>
            <a:off x="1182589" y="2108202"/>
            <a:ext cx="2853929" cy="336766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chemeClr val="accent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Textfeld 19"/>
          <p:cNvSpPr txBox="1"/>
          <p:nvPr userDrawn="1"/>
        </p:nvSpPr>
        <p:spPr bwMode="auto"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>
                <a:latin typeface="Atkinson Hyperlegible"/>
              </a:rPr>
              <a:t>Scanne den QR-Code</a:t>
            </a:r>
            <a:endParaRPr/>
          </a:p>
        </p:txBody>
      </p:sp>
      <p:grpSp>
        <p:nvGrpSpPr>
          <p:cNvPr id="36" name="Gruppieren 35"/>
          <p:cNvGrpSpPr/>
          <p:nvPr userDrawn="1"/>
        </p:nvGrpSpPr>
        <p:grpSpPr bwMode="auto">
          <a:xfrm>
            <a:off x="5478050" y="2706930"/>
            <a:ext cx="5355080" cy="734231"/>
            <a:chOff x="5478050" y="2964569"/>
            <a:chExt cx="5355080" cy="734231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/>
          </p:blipFill>
          <p:spPr bwMode="auto">
            <a:xfrm>
              <a:off x="5478050" y="2964569"/>
              <a:ext cx="733292" cy="734231"/>
            </a:xfrm>
            <a:prstGeom prst="rect">
              <a:avLst/>
            </a:prstGeom>
          </p:spPr>
        </p:pic>
        <p:grpSp>
          <p:nvGrpSpPr>
            <p:cNvPr id="35" name="Gruppieren 34"/>
            <p:cNvGrpSpPr/>
            <p:nvPr userDrawn="1"/>
          </p:nvGrpSpPr>
          <p:grpSpPr bwMode="auto">
            <a:xfrm>
              <a:off x="6226390" y="2986605"/>
              <a:ext cx="4606740" cy="690158"/>
              <a:chOff x="6226390" y="3011963"/>
              <a:chExt cx="4606740" cy="690158"/>
            </a:xfrm>
          </p:grpSpPr>
          <p:sp>
            <p:nvSpPr>
              <p:cNvPr id="17" name="Textfeld 16"/>
              <p:cNvSpPr txBox="1"/>
              <p:nvPr userDrawn="1"/>
            </p:nvSpPr>
            <p:spPr bwMode="auto">
              <a:xfrm>
                <a:off x="6226390" y="3011963"/>
                <a:ext cx="4461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latin typeface="Atkinson Hyperlegible"/>
                  </a:rPr>
                  <a:t>Kopfhörer bereithalten!</a:t>
                </a:r>
                <a:endParaRPr/>
              </a:p>
            </p:txBody>
          </p:sp>
          <p:sp>
            <p:nvSpPr>
              <p:cNvPr id="18" name="Textfeld 17"/>
              <p:cNvSpPr txBox="1"/>
              <p:nvPr userDrawn="1"/>
            </p:nvSpPr>
            <p:spPr bwMode="auto">
              <a:xfrm>
                <a:off x="6226391" y="3332789"/>
                <a:ext cx="46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800" b="0">
                    <a:latin typeface="Atkinson Hyperlegible"/>
                  </a:rPr>
                  <a:t>Du brauchst sie für Videos und Audios</a:t>
                </a:r>
                <a:endParaRPr/>
              </a:p>
            </p:txBody>
          </p:sp>
        </p:grpSp>
      </p:grpSp>
      <p:sp>
        <p:nvSpPr>
          <p:cNvPr id="24" name="Textfeld 23"/>
          <p:cNvSpPr txBox="1"/>
          <p:nvPr userDrawn="1"/>
        </p:nvSpPr>
        <p:spPr bwMode="auto"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chemeClr val="accent1"/>
                </a:solidFill>
                <a:latin typeface="Lexend Deca"/>
                <a:cs typeface="Lexend Deca"/>
              </a:rPr>
              <a:t>Jetzt bist du dran!</a:t>
            </a:r>
            <a:endParaRPr/>
          </a:p>
        </p:txBody>
      </p:sp>
      <p:sp>
        <p:nvSpPr>
          <p:cNvPr id="34" name="Textfeld 33"/>
          <p:cNvSpPr txBox="1"/>
          <p:nvPr userDrawn="1"/>
        </p:nvSpPr>
        <p:spPr bwMode="auto">
          <a:xfrm>
            <a:off x="1182588" y="5106536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b="0">
                <a:latin typeface="Atkinson Hyperlegible"/>
              </a:rPr>
              <a:t>und starte die Weblektion</a:t>
            </a:r>
            <a:endParaRPr/>
          </a:p>
        </p:txBody>
      </p:sp>
      <p:sp>
        <p:nvSpPr>
          <p:cNvPr id="38" name="Abgerundetes Rechteck 37"/>
          <p:cNvSpPr/>
          <p:nvPr userDrawn="1"/>
        </p:nvSpPr>
        <p:spPr bwMode="auto">
          <a:xfrm>
            <a:off x="494504" y="5624801"/>
            <a:ext cx="11202992" cy="494128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945246" y="564453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  <p:sp>
        <p:nvSpPr>
          <p:cNvPr id="6" name="Bildplatzhalter 5"/>
          <p:cNvSpPr>
            <a:spLocks noGrp="1"/>
          </p:cNvSpPr>
          <p:nvPr userDrawn="1">
            <p:ph type="pic" sz="quarter" idx="33"/>
          </p:nvPr>
        </p:nvSpPr>
        <p:spPr bwMode="auto">
          <a:xfrm>
            <a:off x="1439551" y="2296611"/>
            <a:ext cx="2340000" cy="22869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hteck: abgerundete Ecken 6"/>
          <p:cNvSpPr/>
          <p:nvPr userDrawn="1"/>
        </p:nvSpPr>
        <p:spPr bwMode="auto">
          <a:xfrm>
            <a:off x="5184950" y="2657185"/>
            <a:ext cx="5770391" cy="83453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4" name="Gruppieren 13"/>
          <p:cNvGrpSpPr/>
          <p:nvPr userDrawn="1"/>
        </p:nvGrpSpPr>
        <p:grpSpPr bwMode="auto">
          <a:xfrm>
            <a:off x="5177361" y="3761987"/>
            <a:ext cx="5770391" cy="1588360"/>
            <a:chOff x="5177361" y="3761987"/>
            <a:chExt cx="5770391" cy="1588360"/>
          </a:xfrm>
        </p:grpSpPr>
        <p:grpSp>
          <p:nvGrpSpPr>
            <p:cNvPr id="12" name="Gruppieren 11"/>
            <p:cNvGrpSpPr/>
            <p:nvPr userDrawn="1"/>
          </p:nvGrpSpPr>
          <p:grpSpPr bwMode="auto">
            <a:xfrm>
              <a:off x="5423369" y="3781081"/>
              <a:ext cx="4548040" cy="1569265"/>
              <a:chOff x="5423369" y="3781081"/>
              <a:chExt cx="4548040" cy="1569265"/>
            </a:xfrm>
          </p:grpSpPr>
          <p:sp>
            <p:nvSpPr>
              <p:cNvPr id="27" name="Textfeld 26"/>
              <p:cNvSpPr txBox="1"/>
              <p:nvPr userDrawn="1"/>
            </p:nvSpPr>
            <p:spPr bwMode="auto">
              <a:xfrm>
                <a:off x="5423369" y="3781081"/>
                <a:ext cx="4466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solidFill>
                      <a:schemeClr val="accent1"/>
                    </a:solidFill>
                    <a:latin typeface="Atkinson Hyperlegible"/>
                  </a:rPr>
                  <a:t>So gehst du vor:</a:t>
                </a:r>
                <a:endParaRPr/>
              </a:p>
            </p:txBody>
          </p:sp>
          <p:sp>
            <p:nvSpPr>
              <p:cNvPr id="29" name="Textfeld 28"/>
              <p:cNvSpPr txBox="1"/>
              <p:nvPr userDrawn="1"/>
            </p:nvSpPr>
            <p:spPr bwMode="auto">
              <a:xfrm>
                <a:off x="5423369" y="4150018"/>
                <a:ext cx="45480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Öffne die Weblektion mit deinem Tablet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Bearbeite alle Aufgaben der Reihe nach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Bei Fragen: Melde dich leise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Arbeite in deinem eigenen Tempo</a:t>
                </a:r>
                <a:endParaRPr/>
              </a:p>
            </p:txBody>
          </p:sp>
        </p:grpSp>
        <p:sp>
          <p:nvSpPr>
            <p:cNvPr id="25" name="Rechteck: abgerundete Ecken 24"/>
            <p:cNvSpPr/>
            <p:nvPr userDrawn="1"/>
          </p:nvSpPr>
          <p:spPr bwMode="auto">
            <a:xfrm>
              <a:off x="5177361" y="3761987"/>
              <a:ext cx="5770391" cy="1588360"/>
            </a:xfrm>
            <a:prstGeom prst="roundRect">
              <a:avLst>
                <a:gd name="adj" fmla="val 8504"/>
              </a:avLst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10" name="Gerader Verbinder 9"/>
          <p:cNvCxnSpPr>
            <a:cxnSpLocks/>
          </p:cNvCxnSpPr>
          <p:nvPr userDrawn="1"/>
        </p:nvCxnSpPr>
        <p:spPr bwMode="auto">
          <a:xfrm>
            <a:off x="1182588" y="4750182"/>
            <a:ext cx="2853929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32139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83861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0"/>
            <a:ext cx="2586433" cy="18353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716066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714160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3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3212334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70935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7930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9" name="Abgerundetes Rechteck 28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7516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5" name="Freeform 34"/>
          <p:cNvSpPr/>
          <p:nvPr userDrawn="1"/>
        </p:nvSpPr>
        <p:spPr bwMode="auto">
          <a:xfrm>
            <a:off x="3267669" y="4113953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5" name="Abgerundetes Rechteck 54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9" name="Freeform 34"/>
          <p:cNvSpPr/>
          <p:nvPr userDrawn="1"/>
        </p:nvSpPr>
        <p:spPr bwMode="auto">
          <a:xfrm>
            <a:off x="7430956" y="4139334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72471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593655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2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72285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4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6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1" name="Abgerundetes Rechteck 30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24964" y="5607779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6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8" name="Abgerundetes Rechteck 7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3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5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5" name="Freeform 34"/>
          <p:cNvSpPr/>
          <p:nvPr userDrawn="1"/>
        </p:nvSpPr>
        <p:spPr bwMode="auto">
          <a:xfrm>
            <a:off x="1121860" y="4084836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1860" y="4158008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9" name="Freeform 34"/>
          <p:cNvSpPr/>
          <p:nvPr userDrawn="1"/>
        </p:nvSpPr>
        <p:spPr bwMode="auto">
          <a:xfrm>
            <a:off x="3978585" y="4110217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978585" y="4183389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3" name="Freeform 34"/>
          <p:cNvSpPr/>
          <p:nvPr userDrawn="1"/>
        </p:nvSpPr>
        <p:spPr bwMode="auto">
          <a:xfrm>
            <a:off x="6869742" y="406173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4710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5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869742" y="413490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1801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4" name="Freeform 34"/>
          <p:cNvSpPr/>
          <p:nvPr userDrawn="1"/>
        </p:nvSpPr>
        <p:spPr bwMode="auto">
          <a:xfrm>
            <a:off x="9716147" y="405010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6" name="Textplatzhalter 12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716147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80" name="Abgerundetes Rechteck 79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4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 userDrawn="1"/>
        </p:nvSpPr>
        <p:spPr bwMode="auto"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Freeform 14"/>
          <p:cNvSpPr/>
          <p:nvPr userDrawn="1"/>
        </p:nvSpPr>
        <p:spPr bwMode="auto"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 extrusionOk="0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Abgerundetes Rechteck 16"/>
          <p:cNvSpPr/>
          <p:nvPr userDrawn="1"/>
        </p:nvSpPr>
        <p:spPr bwMode="auto"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Box 36"/>
          <p:cNvSpPr txBox="1"/>
          <p:nvPr userDrawn="1"/>
        </p:nvSpPr>
        <p:spPr bwMode="auto">
          <a:xfrm>
            <a:off x="873235" y="6449500"/>
            <a:ext cx="2690847" cy="233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4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Tablet-Kompass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5-8</a:t>
            </a:r>
            <a:endParaRPr lang="en-US" sz="1200">
              <a:solidFill>
                <a:srgbClr val="000000"/>
              </a:solidFill>
              <a:latin typeface="Lexend Deca"/>
              <a:ea typeface="Atkinson Hyperlegible"/>
              <a:cs typeface="Lexend Deca"/>
            </a:endParaRPr>
          </a:p>
        </p:txBody>
      </p:sp>
      <p:sp>
        <p:nvSpPr>
          <p:cNvPr id="13" name="Abgerundetes Rechteck 12"/>
          <p:cNvSpPr/>
          <p:nvPr userDrawn="1"/>
        </p:nvSpPr>
        <p:spPr bwMode="auto">
          <a:xfrm>
            <a:off x="251790" y="206877"/>
            <a:ext cx="11685600" cy="1984000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008204"/>
              </a:gs>
              <a:gs pos="100000">
                <a:srgbClr val="83B11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bg1"/>
          </a:solidFill>
          <a:latin typeface="Lexend Deca"/>
          <a:ea typeface="+mj-ea"/>
          <a:cs typeface="Lexend Dec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4.1 Bildschirmzeit 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5945246" y="5658181"/>
            <a:ext cx="1088028" cy="568320"/>
          </a:xfrm>
        </p:spPr>
        <p:txBody>
          <a:bodyPr/>
          <a:lstStyle/>
          <a:p>
            <a:pPr>
              <a:defRPr/>
            </a:pPr>
            <a:r>
              <a:rPr lang="de-DE"/>
              <a:t>20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42323" y="2572871"/>
            <a:ext cx="1771841" cy="17718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395013" y="240552"/>
            <a:ext cx="2543734" cy="1695823"/>
          </a:xfrm>
          <a:prstGeom prst="rect">
            <a:avLst/>
          </a:prstGeom>
        </p:spPr>
      </p:pic>
      <p:sp>
        <p:nvSpPr>
          <p:cNvPr id="9" name="Textplatzhalter 12"/>
          <p:cNvSpPr txBox="1"/>
          <p:nvPr/>
        </p:nvSpPr>
        <p:spPr bwMode="auto">
          <a:xfrm>
            <a:off x="5715000" y="6263803"/>
            <a:ext cx="6292877" cy="58964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>
                <a:latin typeface="Lexend"/>
              </a:rPr>
              <a:t>Kapitel 4.1 </a:t>
            </a:r>
            <a:r>
              <a:rPr lang="de-DE" sz="1200">
                <a:latin typeface="Lexend"/>
              </a:rPr>
              <a:t>| Bildschirmzeit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Meine Bildschirmzeit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Murmelgruppe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963500" y="5619463"/>
            <a:ext cx="1088028" cy="568320"/>
          </a:xfrm>
        </p:spPr>
        <p:txBody>
          <a:bodyPr/>
          <a:lstStyle/>
          <a:p>
            <a:pPr>
              <a:defRPr/>
            </a:pPr>
            <a:r>
              <a:rPr lang="de-DE"/>
              <a:t>5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395013" y="240552"/>
            <a:ext cx="2543734" cy="1695823"/>
          </a:xfrm>
          <a:prstGeom prst="rect">
            <a:avLst/>
          </a:prstGeom>
        </p:spPr>
      </p:pic>
      <p:sp>
        <p:nvSpPr>
          <p:cNvPr id="10" name="Textplatzhalter 12"/>
          <p:cNvSpPr txBox="1"/>
          <p:nvPr/>
        </p:nvSpPr>
        <p:spPr bwMode="auto">
          <a:xfrm>
            <a:off x="5715000" y="6263803"/>
            <a:ext cx="6292877" cy="58964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>
                <a:latin typeface="Lexend"/>
              </a:rPr>
              <a:t>Kapitel 4.1 </a:t>
            </a:r>
            <a:r>
              <a:rPr lang="de-DE" sz="1200">
                <a:latin typeface="Lexend"/>
              </a:rPr>
              <a:t>| Bildschirmzeit</a:t>
            </a:r>
            <a:endParaRPr/>
          </a:p>
        </p:txBody>
      </p:sp>
      <p:pic>
        <p:nvPicPr>
          <p:cNvPr id="1118082209" name="Grafik 111808220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33006" y="3358337"/>
            <a:ext cx="2019299" cy="1581149"/>
          </a:xfrm>
          <a:prstGeom prst="rect">
            <a:avLst/>
          </a:prstGeom>
        </p:spPr>
      </p:pic>
      <p:sp>
        <p:nvSpPr>
          <p:cNvPr id="709876788" name="Textfeld 709876787"/>
          <p:cNvSpPr txBox="1"/>
          <p:nvPr/>
        </p:nvSpPr>
        <p:spPr bwMode="auto">
          <a:xfrm>
            <a:off x="3611773" y="2813197"/>
            <a:ext cx="7926747" cy="24692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/>
              <a:t>Bespreche in der Murmelgruppe:</a:t>
            </a:r>
          </a:p>
          <a:p>
            <a:pPr>
              <a:defRPr/>
            </a:pPr>
            <a:endParaRPr sz="2600"/>
          </a:p>
          <a:p>
            <a:pPr marL="371994" indent="-371994">
              <a:buAutoNum type="arabicPeriod"/>
              <a:defRPr/>
            </a:pPr>
            <a:r>
              <a:rPr sz="2600" b="1"/>
              <a:t>Wie viel Zeit</a:t>
            </a:r>
            <a:r>
              <a:rPr sz="2600"/>
              <a:t> hast du gestern vor dem Bildschirm verbracht?</a:t>
            </a:r>
          </a:p>
          <a:p>
            <a:pPr marL="371994" indent="-371994">
              <a:buAutoNum type="arabicPeriod"/>
              <a:defRPr/>
            </a:pPr>
            <a:r>
              <a:rPr sz="2600" b="1"/>
              <a:t>Womit</a:t>
            </a:r>
            <a:r>
              <a:rPr sz="2600"/>
              <a:t> hast du deine Zeit vor dem Bildschirm verbracht?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Meine Bildschirmzeit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Punkteabfrage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963500" y="5619463"/>
            <a:ext cx="1088028" cy="568320"/>
          </a:xfrm>
        </p:spPr>
        <p:txBody>
          <a:bodyPr/>
          <a:lstStyle/>
          <a:p>
            <a:pPr>
              <a:defRPr/>
            </a:pPr>
            <a:r>
              <a:rPr lang="de-DE"/>
              <a:t>10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395013" y="240552"/>
            <a:ext cx="2543734" cy="1695823"/>
          </a:xfrm>
          <a:prstGeom prst="rect">
            <a:avLst/>
          </a:prstGeom>
        </p:spPr>
      </p:pic>
      <p:sp>
        <p:nvSpPr>
          <p:cNvPr id="7" name="Textplatzhalter 12"/>
          <p:cNvSpPr txBox="1"/>
          <p:nvPr/>
        </p:nvSpPr>
        <p:spPr bwMode="auto">
          <a:xfrm>
            <a:off x="5715000" y="6263803"/>
            <a:ext cx="6292877" cy="58964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>
                <a:latin typeface="Lexend"/>
              </a:rPr>
              <a:t>Kapitel 4.1 </a:t>
            </a:r>
            <a:r>
              <a:rPr lang="de-DE" sz="1200">
                <a:latin typeface="Lexend"/>
              </a:rPr>
              <a:t>| Bildschirmzeit</a:t>
            </a:r>
            <a:endParaRPr/>
          </a:p>
        </p:txBody>
      </p:sp>
      <p:sp>
        <p:nvSpPr>
          <p:cNvPr id="1406944746" name="Textfeld 1406944745"/>
          <p:cNvSpPr txBox="1"/>
          <p:nvPr/>
        </p:nvSpPr>
        <p:spPr bwMode="auto">
          <a:xfrm>
            <a:off x="1388797" y="3056860"/>
            <a:ext cx="9149403" cy="17377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de-DE" sz="3600" b="0" i="0" u="none" strike="noStrike" cap="none" spc="0">
                <a:solidFill>
                  <a:schemeClr val="tx1"/>
                </a:solidFill>
                <a:latin typeface="Aptos"/>
                <a:ea typeface="Arial"/>
                <a:cs typeface="Arial"/>
              </a:rPr>
              <a:t>Wie viel deiner Freizeit (ohne Hausaufgaben usw.) hast du vor dem Bildschirm verbracht?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5280632" name="Textplatzhalter 2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 sz="2800" b="0" i="0" u="none" strike="noStrike" cap="none" spc="0">
                <a:solidFill>
                  <a:schemeClr val="bg1"/>
                </a:solidFill>
                <a:latin typeface="Aptos"/>
                <a:ea typeface="Arial"/>
                <a:cs typeface="Arial"/>
              </a:rPr>
              <a:t>Wie viel deiner Freizeit (ohne Hausaufgaben usw.) hast du vor dem Bildschirm verbracht?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822662718" name="Textplatzhalter 3"/>
          <p:cNvSpPr>
            <a:spLocks noGrp="1"/>
          </p:cNvSpPr>
          <p:nvPr>
            <p:ph type="body" sz="quarter" idx="3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Punkteabfrage</a:t>
            </a:r>
            <a:endParaRPr/>
          </a:p>
        </p:txBody>
      </p:sp>
      <p:sp>
        <p:nvSpPr>
          <p:cNvPr id="1142405409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963499" y="5619462"/>
            <a:ext cx="1088028" cy="568319"/>
          </a:xfrm>
        </p:spPr>
        <p:txBody>
          <a:bodyPr/>
          <a:lstStyle/>
          <a:p>
            <a:pPr>
              <a:defRPr/>
            </a:pPr>
            <a:r>
              <a:rPr lang="de-DE"/>
              <a:t>10</a:t>
            </a:r>
            <a:endParaRPr/>
          </a:p>
        </p:txBody>
      </p:sp>
      <p:pic>
        <p:nvPicPr>
          <p:cNvPr id="505249931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395012" y="240552"/>
            <a:ext cx="2543733" cy="1695822"/>
          </a:xfrm>
          <a:prstGeom prst="rect">
            <a:avLst/>
          </a:prstGeom>
        </p:spPr>
      </p:pic>
      <p:sp>
        <p:nvSpPr>
          <p:cNvPr id="1617931616" name="Textplatzhalter 12"/>
          <p:cNvSpPr txBox="1"/>
          <p:nvPr/>
        </p:nvSpPr>
        <p:spPr bwMode="auto">
          <a:xfrm>
            <a:off x="5715000" y="6263802"/>
            <a:ext cx="6292876" cy="58964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>
                <a:latin typeface="Lexend"/>
              </a:rPr>
              <a:t>Kapitel 4.1 </a:t>
            </a:r>
            <a:r>
              <a:rPr lang="de-DE" sz="1200">
                <a:latin typeface="Lexend"/>
              </a:rPr>
              <a:t>| Bildschirmzeit</a:t>
            </a:r>
            <a:endParaRPr/>
          </a:p>
        </p:txBody>
      </p:sp>
      <p:sp>
        <p:nvSpPr>
          <p:cNvPr id="404020321" name="Textfeld 404020320"/>
          <p:cNvSpPr txBox="1"/>
          <p:nvPr/>
        </p:nvSpPr>
        <p:spPr bwMode="auto">
          <a:xfrm>
            <a:off x="1062589" y="5094767"/>
            <a:ext cx="1443425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&lt; 1 Stunde</a:t>
            </a:r>
          </a:p>
        </p:txBody>
      </p:sp>
      <p:sp>
        <p:nvSpPr>
          <p:cNvPr id="34572106" name="Textfeld 34572105"/>
          <p:cNvSpPr txBox="1"/>
          <p:nvPr/>
        </p:nvSpPr>
        <p:spPr bwMode="auto">
          <a:xfrm>
            <a:off x="3916074" y="5094767"/>
            <a:ext cx="1455664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1-2 Stunden</a:t>
            </a:r>
          </a:p>
        </p:txBody>
      </p:sp>
      <p:sp>
        <p:nvSpPr>
          <p:cNvPr id="1311770177" name="Textfeld 1311770176"/>
          <p:cNvSpPr txBox="1"/>
          <p:nvPr/>
        </p:nvSpPr>
        <p:spPr bwMode="auto">
          <a:xfrm>
            <a:off x="6699756" y="5064106"/>
            <a:ext cx="1450624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2-3 Stunden</a:t>
            </a:r>
          </a:p>
        </p:txBody>
      </p:sp>
      <p:sp>
        <p:nvSpPr>
          <p:cNvPr id="1237024988" name="Textfeld 1237024987"/>
          <p:cNvSpPr txBox="1"/>
          <p:nvPr/>
        </p:nvSpPr>
        <p:spPr bwMode="auto">
          <a:xfrm>
            <a:off x="9501323" y="5094767"/>
            <a:ext cx="1450624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&gt; 3 Stunden</a:t>
            </a:r>
          </a:p>
        </p:txBody>
      </p:sp>
      <p:sp>
        <p:nvSpPr>
          <p:cNvPr id="1326192859" name="Rechteck 1326192858"/>
          <p:cNvSpPr/>
          <p:nvPr/>
        </p:nvSpPr>
        <p:spPr bwMode="auto">
          <a:xfrm>
            <a:off x="621366" y="2768894"/>
            <a:ext cx="2325871" cy="2126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8364868" name="Rechteck 1558364867"/>
          <p:cNvSpPr/>
          <p:nvPr/>
        </p:nvSpPr>
        <p:spPr bwMode="auto">
          <a:xfrm>
            <a:off x="3480971" y="2768894"/>
            <a:ext cx="2325871" cy="2126511"/>
          </a:xfrm>
          <a:prstGeom prst="rect">
            <a:avLst/>
          </a:prstGeom>
          <a:solidFill>
            <a:srgbClr val="FFFF00">
              <a:alpha val="9999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347596" name="Rechteck 418347595"/>
          <p:cNvSpPr/>
          <p:nvPr/>
        </p:nvSpPr>
        <p:spPr bwMode="auto">
          <a:xfrm>
            <a:off x="6262133" y="2768894"/>
            <a:ext cx="2325871" cy="2126511"/>
          </a:xfrm>
          <a:prstGeom prst="rect">
            <a:avLst/>
          </a:prstGeom>
          <a:solidFill>
            <a:srgbClr val="FFC000">
              <a:alpha val="9999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99635" name="Rechteck 187799634"/>
          <p:cNvSpPr/>
          <p:nvPr/>
        </p:nvSpPr>
        <p:spPr bwMode="auto">
          <a:xfrm>
            <a:off x="9063699" y="2768894"/>
            <a:ext cx="2325871" cy="2126511"/>
          </a:xfrm>
          <a:prstGeom prst="rect">
            <a:avLst/>
          </a:prstGeom>
          <a:solidFill>
            <a:srgbClr val="FF0000">
              <a:alpha val="9999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6169371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7" y="3670212"/>
            <a:ext cx="246019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>
              <a:defRPr/>
            </a:pPr>
            <a:r>
              <a:t>THINK</a:t>
            </a:r>
          </a:p>
        </p:txBody>
      </p:sp>
      <p:sp>
        <p:nvSpPr>
          <p:cNvPr id="1142966672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4" y="4158007"/>
            <a:ext cx="1494262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t>2 min</a:t>
            </a:r>
          </a:p>
        </p:txBody>
      </p:sp>
      <p:sp>
        <p:nvSpPr>
          <p:cNvPr id="559232564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1" y="4539156"/>
            <a:ext cx="2853927" cy="7514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>
              <a:defRPr/>
            </a:pPr>
            <a:r>
              <a:t>Notiere dir Stichpunkte zur Frage.</a:t>
            </a:r>
          </a:p>
        </p:txBody>
      </p:sp>
      <p:sp>
        <p:nvSpPr>
          <p:cNvPr id="22682835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3"/>
            <a:ext cx="246019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>
              <a:defRPr/>
            </a:pPr>
            <a:r>
              <a:t>PAIR</a:t>
            </a:r>
          </a:p>
        </p:txBody>
      </p:sp>
      <p:sp>
        <p:nvSpPr>
          <p:cNvPr id="361585488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2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t>7 min</a:t>
            </a:r>
          </a:p>
        </p:txBody>
      </p:sp>
      <p:sp>
        <p:nvSpPr>
          <p:cNvPr id="541586978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8" y="4564537"/>
            <a:ext cx="2853927" cy="7248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>
              <a:defRPr/>
            </a:pPr>
            <a:r>
              <a:t>Diskutiere mit deinem Nachbarn bzw. deiner Nachbarin.</a:t>
            </a:r>
          </a:p>
        </p:txBody>
      </p:sp>
      <p:sp>
        <p:nvSpPr>
          <p:cNvPr id="784464666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1" y="3647107"/>
            <a:ext cx="246019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>
              <a:defRPr/>
            </a:pPr>
            <a:r>
              <a:t>SHARE</a:t>
            </a:r>
          </a:p>
        </p:txBody>
      </p:sp>
      <p:sp>
        <p:nvSpPr>
          <p:cNvPr id="1812989664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8" y="4134901"/>
            <a:ext cx="1494262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t>5 min</a:t>
            </a:r>
          </a:p>
        </p:txBody>
      </p:sp>
      <p:sp>
        <p:nvSpPr>
          <p:cNvPr id="821974130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5" y="4558437"/>
            <a:ext cx="2853927" cy="73300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>
              <a:defRPr/>
            </a:pPr>
            <a:r>
              <a:t>Diskutiert in der Klasse.</a:t>
            </a:r>
          </a:p>
        </p:txBody>
      </p:sp>
      <p:sp>
        <p:nvSpPr>
          <p:cNvPr id="2081175516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1" y="336735"/>
            <a:ext cx="8754131" cy="14382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t>Wie kann ich meine eigene Lernzeit effektiv gestalten?</a:t>
            </a:r>
          </a:p>
        </p:txBody>
      </p:sp>
      <p:sp>
        <p:nvSpPr>
          <p:cNvPr id="59859956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1" y="1945578"/>
            <a:ext cx="8754131" cy="44064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t>Think-Pair-Share</a:t>
            </a:r>
          </a:p>
        </p:txBody>
      </p:sp>
      <p:sp>
        <p:nvSpPr>
          <p:cNvPr id="41651567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24963" y="5607778"/>
            <a:ext cx="1088028" cy="56831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t>15</a:t>
            </a:r>
          </a:p>
        </p:txBody>
      </p:sp>
      <p:pic>
        <p:nvPicPr>
          <p:cNvPr id="1361169061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395012" y="240552"/>
            <a:ext cx="2543733" cy="1695822"/>
          </a:xfrm>
          <a:prstGeom prst="rect">
            <a:avLst/>
          </a:prstGeom>
        </p:spPr>
      </p:pic>
      <p:sp>
        <p:nvSpPr>
          <p:cNvPr id="985398069" name="Textplatzhalter 12"/>
          <p:cNvSpPr txBox="1"/>
          <p:nvPr/>
        </p:nvSpPr>
        <p:spPr bwMode="auto">
          <a:xfrm>
            <a:off x="5645869" y="6272220"/>
            <a:ext cx="6292876" cy="589640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>
                <a:latin typeface="Lexend"/>
              </a:rPr>
              <a:t>Kapitel 4.1 </a:t>
            </a:r>
            <a:r>
              <a:rPr lang="de-DE" sz="1200">
                <a:latin typeface="Lexend"/>
              </a:rPr>
              <a:t>| Bildschirmzeit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Die eigene Lernzeit effektiv nutzen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Plenum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963500" y="5619463"/>
            <a:ext cx="1088028" cy="568320"/>
          </a:xfrm>
        </p:spPr>
        <p:txBody>
          <a:bodyPr/>
          <a:lstStyle/>
          <a:p>
            <a:pPr>
              <a:defRPr/>
            </a:pPr>
            <a:r>
              <a:rPr lang="de-DE"/>
              <a:t>5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395013" y="240552"/>
            <a:ext cx="2543734" cy="1695823"/>
          </a:xfrm>
          <a:prstGeom prst="rect">
            <a:avLst/>
          </a:prstGeom>
        </p:spPr>
      </p:pic>
      <p:sp>
        <p:nvSpPr>
          <p:cNvPr id="7" name="Textplatzhalter 12"/>
          <p:cNvSpPr txBox="1"/>
          <p:nvPr/>
        </p:nvSpPr>
        <p:spPr bwMode="auto">
          <a:xfrm>
            <a:off x="5715000" y="6263803"/>
            <a:ext cx="6292877" cy="58964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>
                <a:latin typeface="Lexend"/>
              </a:rPr>
              <a:t>Kapitel 4.1 </a:t>
            </a:r>
            <a:r>
              <a:rPr lang="de-DE" sz="1200">
                <a:latin typeface="Lexend"/>
              </a:rPr>
              <a:t>| Bildschirmzeit</a:t>
            </a:r>
            <a:endParaRPr/>
          </a:p>
        </p:txBody>
      </p:sp>
      <p:sp>
        <p:nvSpPr>
          <p:cNvPr id="2094388721" name="Textfeld 2094388720"/>
          <p:cNvSpPr txBox="1"/>
          <p:nvPr/>
        </p:nvSpPr>
        <p:spPr bwMode="auto">
          <a:xfrm>
            <a:off x="499966" y="3075733"/>
            <a:ext cx="11194437" cy="17377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3600"/>
              <a:t>Nenne die wichtigsten Punkte aus der Weblektion zur Bildschirmzeit. Worauf musst du achten, um deine Lernzeit effektiv zu nutzen?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</Words>
  <Application>Microsoft Office PowerPoint</Application>
  <DocSecurity>0</DocSecurity>
  <PresentationFormat>Breitbild</PresentationFormat>
  <Paragraphs>51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Aptos</vt:lpstr>
      <vt:lpstr>Arial</vt:lpstr>
      <vt:lpstr>Atkinson Hyperlegible</vt:lpstr>
      <vt:lpstr>Atkinson Hyperlegible Bold</vt:lpstr>
      <vt:lpstr>Lexend</vt:lpstr>
      <vt:lpstr>Lexend Deca</vt:lpstr>
      <vt:lpstr>KI-Kompass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Nicole Ober</dc:creator>
  <cp:keywords/>
  <dc:description/>
  <cp:lastModifiedBy>Riedl, Sonnja</cp:lastModifiedBy>
  <cp:revision>124</cp:revision>
  <dcterms:created xsi:type="dcterms:W3CDTF">2025-06-17T13:43:22Z</dcterms:created>
  <dcterms:modified xsi:type="dcterms:W3CDTF">2025-09-11T21:39:06Z</dcterms:modified>
  <cp:category/>
  <dc:identifier/>
  <cp:contentStatus/>
  <dc:language/>
  <cp:version/>
</cp:coreProperties>
</file>