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7556500" cy="10693400"/>
  <p:notesSz cx="6858000" cy="9144000"/>
  <p:embeddedFontLst>
    <p:embeddedFont>
      <p:font typeface="Arimo" panose="020B0604020202020204" pitchFamily="34" charset="0"/>
      <p:regular r:id="rId9"/>
    </p:embeddedFont>
    <p:embeddedFont>
      <p:font typeface="IreneFlorentina" panose="02000503000000000000" pitchFamily="2" charset="0"/>
      <p:regular r:id="rId10"/>
    </p:embeddedFont>
    <p:embeddedFont>
      <p:font typeface="Lexend Deca" pitchFamily="2" charset="77"/>
      <p:regular r:id="rId11"/>
      <p:bold r:id="rId12"/>
    </p:embeddedFont>
    <p:embeddedFont>
      <p:font typeface="Poppins" pitchFamily="2" charset="77"/>
      <p:regular r:id="rId13"/>
      <p:bold r:id="rId14"/>
      <p:italic r:id="rId15"/>
      <p:boldItalic r:id="rId16"/>
    </p:embeddedFont>
    <p:embeddedFont>
      <p:font typeface="Poppins Bold" pitchFamily="2" charset="77"/>
      <p:regular r:id="rId17"/>
      <p:bold r:id="rId18"/>
    </p:embeddedFont>
    <p:embeddedFont>
      <p:font typeface="Poppins Italics" pitchFamily="2" charset="77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58" autoAdjust="0"/>
  </p:normalViewPr>
  <p:slideViewPr>
    <p:cSldViewPr>
      <p:cViewPr varScale="1">
        <p:scale>
          <a:sx n="77" d="100"/>
          <a:sy n="77" d="100"/>
        </p:scale>
        <p:origin x="3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5728" y="1853066"/>
            <a:ext cx="4968545" cy="4968545"/>
          </a:xfrm>
          <a:custGeom>
            <a:avLst/>
            <a:gdLst/>
            <a:ahLst/>
            <a:cxnLst/>
            <a:rect l="l" t="t" r="r" b="b"/>
            <a:pathLst>
              <a:path w="4968545" h="4968545">
                <a:moveTo>
                  <a:pt x="0" y="0"/>
                </a:moveTo>
                <a:lnTo>
                  <a:pt x="4968544" y="0"/>
                </a:lnTo>
                <a:lnTo>
                  <a:pt x="4968544" y="4968545"/>
                </a:lnTo>
                <a:lnTo>
                  <a:pt x="0" y="49685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1295728" y="7393266"/>
            <a:ext cx="4968545" cy="2700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Begleitheft:</a:t>
            </a:r>
          </a:p>
          <a:p>
            <a:pPr algn="ctr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Lexend Deca Medium"/>
              <a:ea typeface="Lexend Deca Medium"/>
              <a:cs typeface="Lexend Deca Medium"/>
              <a:sym typeface="Lexend Deca"/>
            </a:endParaRPr>
          </a:p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Mein Tablet-Wissen</a:t>
            </a:r>
          </a:p>
          <a:p>
            <a:pPr algn="ctr">
              <a:lnSpc>
                <a:spcPts val="3919"/>
              </a:lnSpc>
            </a:pPr>
            <a:endParaRPr lang="en-US" sz="4099">
              <a:solidFill>
                <a:srgbClr val="000000"/>
              </a:solidFill>
              <a:latin typeface="Lexend Deca Medium"/>
              <a:ea typeface="Lexend Deca Medium"/>
              <a:cs typeface="Lexend Deca Medium"/>
              <a:sym typeface="Lexend Deca"/>
            </a:endParaRPr>
          </a:p>
          <a:p>
            <a:pPr algn="ctr">
              <a:lnSpc>
                <a:spcPts val="3919"/>
              </a:lnSpc>
            </a:pPr>
            <a:endParaRPr lang="en-US" sz="4099">
              <a:solidFill>
                <a:srgbClr val="000000"/>
              </a:solidFill>
              <a:latin typeface="Lexend Deca Medium"/>
              <a:ea typeface="Lexend Deca Medium"/>
              <a:cs typeface="Lexend Deca Medium"/>
              <a:sym typeface="Lexend Deca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341759" y="9936000"/>
            <a:ext cx="8906061" cy="372147"/>
            <a:chOff x="0" y="0"/>
            <a:chExt cx="11874748" cy="4961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15940" y="142755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Begleitheft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896685" y="142755"/>
              <a:ext cx="3978063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Version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|  1.1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2564" y="408624"/>
            <a:ext cx="6770375" cy="9629183"/>
            <a:chOff x="0" y="0"/>
            <a:chExt cx="2426349" cy="34508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6349" cy="3450882"/>
            </a:xfrm>
            <a:custGeom>
              <a:avLst/>
              <a:gdLst/>
              <a:ahLst/>
              <a:cxnLst/>
              <a:rect l="l" t="t" r="r" b="b"/>
              <a:pathLst>
                <a:path w="2426349" h="3450882">
                  <a:moveTo>
                    <a:pt x="22870" y="0"/>
                  </a:moveTo>
                  <a:lnTo>
                    <a:pt x="2403479" y="0"/>
                  </a:lnTo>
                  <a:cubicBezTo>
                    <a:pt x="2416110" y="0"/>
                    <a:pt x="2426349" y="10239"/>
                    <a:pt x="2426349" y="22870"/>
                  </a:cubicBezTo>
                  <a:lnTo>
                    <a:pt x="2426349" y="3428012"/>
                  </a:lnTo>
                  <a:cubicBezTo>
                    <a:pt x="2426349" y="3434077"/>
                    <a:pt x="2423940" y="3439894"/>
                    <a:pt x="2419651" y="3444183"/>
                  </a:cubicBezTo>
                  <a:cubicBezTo>
                    <a:pt x="2415362" y="3448472"/>
                    <a:pt x="2409545" y="3450882"/>
                    <a:pt x="2403479" y="3450882"/>
                  </a:cubicBezTo>
                  <a:lnTo>
                    <a:pt x="22870" y="3450882"/>
                  </a:lnTo>
                  <a:cubicBezTo>
                    <a:pt x="16804" y="3450882"/>
                    <a:pt x="10987" y="3448472"/>
                    <a:pt x="6698" y="3444183"/>
                  </a:cubicBezTo>
                  <a:cubicBezTo>
                    <a:pt x="2410" y="3439894"/>
                    <a:pt x="0" y="3434077"/>
                    <a:pt x="0" y="3428012"/>
                  </a:cubicBezTo>
                  <a:lnTo>
                    <a:pt x="0" y="22870"/>
                  </a:lnTo>
                  <a:cubicBezTo>
                    <a:pt x="0" y="16804"/>
                    <a:pt x="2410" y="10987"/>
                    <a:pt x="6698" y="6698"/>
                  </a:cubicBezTo>
                  <a:cubicBezTo>
                    <a:pt x="10987" y="2410"/>
                    <a:pt x="16804" y="0"/>
                    <a:pt x="2287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26349" cy="3469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77991" y="408624"/>
            <a:ext cx="6739522" cy="1779956"/>
            <a:chOff x="0" y="0"/>
            <a:chExt cx="2415293" cy="6378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15292" cy="637896"/>
            </a:xfrm>
            <a:custGeom>
              <a:avLst/>
              <a:gdLst/>
              <a:ahLst/>
              <a:cxnLst/>
              <a:rect l="l" t="t" r="r" b="b"/>
              <a:pathLst>
                <a:path w="2415292" h="637896">
                  <a:moveTo>
                    <a:pt x="22975" y="0"/>
                  </a:moveTo>
                  <a:lnTo>
                    <a:pt x="2392318" y="0"/>
                  </a:lnTo>
                  <a:cubicBezTo>
                    <a:pt x="2405006" y="0"/>
                    <a:pt x="2415292" y="10286"/>
                    <a:pt x="2415292" y="22975"/>
                  </a:cubicBezTo>
                  <a:lnTo>
                    <a:pt x="2415292" y="614922"/>
                  </a:lnTo>
                  <a:cubicBezTo>
                    <a:pt x="2415292" y="627610"/>
                    <a:pt x="2405006" y="637896"/>
                    <a:pt x="2392318" y="637896"/>
                  </a:cubicBezTo>
                  <a:lnTo>
                    <a:pt x="22975" y="637896"/>
                  </a:lnTo>
                  <a:cubicBezTo>
                    <a:pt x="10286" y="637896"/>
                    <a:pt x="0" y="627610"/>
                    <a:pt x="0" y="614922"/>
                  </a:cubicBezTo>
                  <a:lnTo>
                    <a:pt x="0" y="22975"/>
                  </a:lnTo>
                  <a:cubicBezTo>
                    <a:pt x="0" y="10286"/>
                    <a:pt x="10286" y="0"/>
                    <a:pt x="2297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15293" cy="6664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7991" y="1864758"/>
            <a:ext cx="6739522" cy="350195"/>
            <a:chOff x="0" y="0"/>
            <a:chExt cx="2415293" cy="1255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15292" cy="125502"/>
            </a:xfrm>
            <a:custGeom>
              <a:avLst/>
              <a:gdLst/>
              <a:ahLst/>
              <a:cxnLst/>
              <a:rect l="l" t="t" r="r" b="b"/>
              <a:pathLst>
                <a:path w="2415292" h="125502">
                  <a:moveTo>
                    <a:pt x="0" y="0"/>
                  </a:moveTo>
                  <a:lnTo>
                    <a:pt x="2415292" y="0"/>
                  </a:lnTo>
                  <a:lnTo>
                    <a:pt x="2415292" y="125502"/>
                  </a:lnTo>
                  <a:lnTo>
                    <a:pt x="0" y="1255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15293" cy="1540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69927" y="666543"/>
            <a:ext cx="5109994" cy="129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  Mein Tablet-Wissen </a:t>
            </a:r>
          </a:p>
          <a:p>
            <a:pPr algn="just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  A-I</a:t>
            </a:r>
          </a:p>
          <a:p>
            <a:pPr algn="just">
              <a:lnSpc>
                <a:spcPts val="3415"/>
              </a:lnSpc>
            </a:pPr>
            <a:endParaRPr lang="en-US" sz="2799">
              <a:solidFill>
                <a:srgbClr val="FFFFFF"/>
              </a:solidFill>
              <a:latin typeface="Lexend Deca Medium"/>
              <a:ea typeface="Lexend Deca Medium"/>
              <a:cs typeface="Lexend Deca Medium"/>
              <a:sym typeface="Lexend Deca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4160105" y="434997"/>
            <a:ext cx="1145033" cy="1631232"/>
          </a:xfrm>
          <a:custGeom>
            <a:avLst/>
            <a:gdLst/>
            <a:ahLst/>
            <a:cxnLst/>
            <a:rect l="l" t="t" r="r" b="b"/>
            <a:pathLst>
              <a:path w="1145033" h="1631232">
                <a:moveTo>
                  <a:pt x="0" y="0"/>
                </a:moveTo>
                <a:lnTo>
                  <a:pt x="1145034" y="0"/>
                </a:lnTo>
                <a:lnTo>
                  <a:pt x="1145034" y="1631232"/>
                </a:lnTo>
                <a:lnTo>
                  <a:pt x="0" y="16312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>
            <a:off x="4938443" y="1299368"/>
            <a:ext cx="1689046" cy="1480976"/>
          </a:xfrm>
          <a:custGeom>
            <a:avLst/>
            <a:gdLst/>
            <a:ahLst/>
            <a:cxnLst/>
            <a:rect l="l" t="t" r="r" b="b"/>
            <a:pathLst>
              <a:path w="1689046" h="1480976">
                <a:moveTo>
                  <a:pt x="0" y="0"/>
                </a:moveTo>
                <a:lnTo>
                  <a:pt x="1689046" y="0"/>
                </a:lnTo>
                <a:lnTo>
                  <a:pt x="1689046" y="1480976"/>
                </a:lnTo>
                <a:lnTo>
                  <a:pt x="0" y="14809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67" r="-667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TextBox 14"/>
          <p:cNvSpPr txBox="1"/>
          <p:nvPr/>
        </p:nvSpPr>
        <p:spPr>
          <a:xfrm>
            <a:off x="5029834" y="1915379"/>
            <a:ext cx="1506263" cy="616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Hier bekommst du wichtige Begriffe aus der digitalen Welt  erklärt.</a:t>
            </a:r>
          </a:p>
        </p:txBody>
      </p:sp>
      <p:sp>
        <p:nvSpPr>
          <p:cNvPr id="15" name="Freeform 15"/>
          <p:cNvSpPr/>
          <p:nvPr/>
        </p:nvSpPr>
        <p:spPr>
          <a:xfrm>
            <a:off x="383853" y="10201227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7" y="0"/>
                </a:lnTo>
                <a:lnTo>
                  <a:pt x="372147" y="372146"/>
                </a:lnTo>
                <a:lnTo>
                  <a:pt x="0" y="3721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TextBox 16"/>
          <p:cNvSpPr txBox="1"/>
          <p:nvPr/>
        </p:nvSpPr>
        <p:spPr>
          <a:xfrm>
            <a:off x="920808" y="10301149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21840" y="10301149"/>
            <a:ext cx="2983547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Kapitel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|  Mein Tablet-Wissen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9927" y="2887873"/>
            <a:ext cx="2968406" cy="6883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App: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Äpp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Eine App ist ein Werkzeug, ein kleines Programm auf dem Tablet: zum Fotografieren, Lernen und Üben</a:t>
            </a:r>
          </a:p>
          <a:p>
            <a:pPr algn="just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Audio: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Es hat immer mit Tönen und Geräuschen zu tun. Es bezieht sich auf alles, was man hören kann. Es kommt aus dem Lateinischen </a:t>
            </a:r>
          </a:p>
          <a:p>
            <a:pPr algn="just">
              <a:lnSpc>
                <a:spcPts val="1464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und heißt: Ich höre.</a:t>
            </a:r>
          </a:p>
          <a:p>
            <a:pPr algn="just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Bluetooth: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blutuus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Damit kann man mit seinem Computer oder Handy Daten über kleine Entfernungen empfangen und versenden, ohne ein Kabel benutzen zu müssen.   </a:t>
            </a:r>
          </a:p>
          <a:p>
            <a:pPr algn="just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Browser: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brauser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)Das ist ein Programm, dass uns hilft, Webseiten zu finden.</a:t>
            </a:r>
          </a:p>
          <a:p>
            <a:pPr algn="just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Browserzeile: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Sie ist ein Feld, in das du die Adresse einer Webseite eintragen kannst, um dorthin zu gelangen.</a:t>
            </a: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Chat: 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 ist ein Gespräch mit Nachrichten auf dem Handy oder Tablet. Man kann schnell schreiben, antworten und manchmal Bilder oder Emojis schicken.</a:t>
            </a: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Die Nachrichten stehen untereinander wie ein kleines Gespräch.</a:t>
            </a: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Cybermobbing: 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saiber-mobbing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Hier wird jemand immer wieder über das Internet beleidigt, bloßgestellt, bedroht oder belästigt. </a:t>
            </a: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004581" y="2887873"/>
            <a:ext cx="3014759" cy="7064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4"/>
              </a:lnSpc>
            </a:pPr>
            <a:endParaRPr/>
          </a:p>
          <a:p>
            <a:pPr algn="l">
              <a:lnSpc>
                <a:spcPts val="1464"/>
              </a:lnSpc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Desktop: 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Wenn du den Computer anschaltest, siehst du auf dem Bildschirm Ordner, Dateien und Programme. Das nennt man Desktop - auf Deutsch Schreibtisch.</a:t>
            </a:r>
          </a:p>
          <a:p>
            <a:pPr algn="l">
              <a:lnSpc>
                <a:spcPts val="1464"/>
              </a:lnSpc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downloaden: 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daunlowden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Es bedeutet, das Daten auf das eigene Tablet oder den eigenen Computer heruntergeladen oder übertragen werden.</a:t>
            </a:r>
          </a:p>
          <a:p>
            <a:pPr algn="l">
              <a:lnSpc>
                <a:spcPts val="1464"/>
              </a:lnSpc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E-Book: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Es ist ein elektronisches Buch, das auf dem Tablet oder Computer gelesen werden kann. </a:t>
            </a: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Emoji: 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Imodschi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Es ist ein kleines Bildzeichen oder Symbol, wie ein Smiley oder ein Herz.</a:t>
            </a: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Flugmodus: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Er schaltet alle Funkverbindungen aus. Man ist nicht mehr online und kann nichts mehr ohne Kabel empfangen.</a:t>
            </a: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Hardware: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(sprich:</a:t>
            </a: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Hardwär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Alle Teile, die du an deinem Computer berühren kannst nennt man Hardware.</a:t>
            </a: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Homepage: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Houmpäitsch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Es ist die erste Seite, die man sieht, wenn man eine Webseite öffnet. </a:t>
            </a: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Icon: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Das ist ein kleines Bild oder Zeichen für eine App auf dem Tablet, so etwas wie ein “Türschild”.</a:t>
            </a: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" name="Freeform 20"/>
          <p:cNvSpPr/>
          <p:nvPr/>
        </p:nvSpPr>
        <p:spPr>
          <a:xfrm rot="-10800000">
            <a:off x="6344122" y="9562349"/>
            <a:ext cx="459878" cy="373651"/>
          </a:xfrm>
          <a:custGeom>
            <a:avLst/>
            <a:gdLst/>
            <a:ahLst/>
            <a:cxnLst/>
            <a:rect l="l" t="t" r="r" b="b"/>
            <a:pathLst>
              <a:path w="459878" h="373651">
                <a:moveTo>
                  <a:pt x="0" y="0"/>
                </a:moveTo>
                <a:lnTo>
                  <a:pt x="459878" y="0"/>
                </a:lnTo>
                <a:lnTo>
                  <a:pt x="459878" y="373651"/>
                </a:lnTo>
                <a:lnTo>
                  <a:pt x="0" y="3736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2564" y="406421"/>
            <a:ext cx="6770375" cy="9629183"/>
            <a:chOff x="0" y="0"/>
            <a:chExt cx="2426349" cy="34508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6349" cy="3450882"/>
            </a:xfrm>
            <a:custGeom>
              <a:avLst/>
              <a:gdLst/>
              <a:ahLst/>
              <a:cxnLst/>
              <a:rect l="l" t="t" r="r" b="b"/>
              <a:pathLst>
                <a:path w="2426349" h="3450882">
                  <a:moveTo>
                    <a:pt x="22870" y="0"/>
                  </a:moveTo>
                  <a:lnTo>
                    <a:pt x="2403479" y="0"/>
                  </a:lnTo>
                  <a:cubicBezTo>
                    <a:pt x="2416110" y="0"/>
                    <a:pt x="2426349" y="10239"/>
                    <a:pt x="2426349" y="22870"/>
                  </a:cubicBezTo>
                  <a:lnTo>
                    <a:pt x="2426349" y="3428012"/>
                  </a:lnTo>
                  <a:cubicBezTo>
                    <a:pt x="2426349" y="3434077"/>
                    <a:pt x="2423940" y="3439894"/>
                    <a:pt x="2419651" y="3444183"/>
                  </a:cubicBezTo>
                  <a:cubicBezTo>
                    <a:pt x="2415362" y="3448472"/>
                    <a:pt x="2409545" y="3450882"/>
                    <a:pt x="2403479" y="3450882"/>
                  </a:cubicBezTo>
                  <a:lnTo>
                    <a:pt x="22870" y="3450882"/>
                  </a:lnTo>
                  <a:cubicBezTo>
                    <a:pt x="16804" y="3450882"/>
                    <a:pt x="10987" y="3448472"/>
                    <a:pt x="6698" y="3444183"/>
                  </a:cubicBezTo>
                  <a:cubicBezTo>
                    <a:pt x="2410" y="3439894"/>
                    <a:pt x="0" y="3434077"/>
                    <a:pt x="0" y="3428012"/>
                  </a:cubicBezTo>
                  <a:lnTo>
                    <a:pt x="0" y="22870"/>
                  </a:lnTo>
                  <a:cubicBezTo>
                    <a:pt x="0" y="16804"/>
                    <a:pt x="2410" y="10987"/>
                    <a:pt x="6698" y="6698"/>
                  </a:cubicBezTo>
                  <a:cubicBezTo>
                    <a:pt x="10987" y="2410"/>
                    <a:pt x="16804" y="0"/>
                    <a:pt x="2287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26349" cy="3469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77991" y="406421"/>
            <a:ext cx="6739522" cy="1779956"/>
            <a:chOff x="0" y="0"/>
            <a:chExt cx="2415293" cy="6378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15292" cy="637896"/>
            </a:xfrm>
            <a:custGeom>
              <a:avLst/>
              <a:gdLst/>
              <a:ahLst/>
              <a:cxnLst/>
              <a:rect l="l" t="t" r="r" b="b"/>
              <a:pathLst>
                <a:path w="2415292" h="637896">
                  <a:moveTo>
                    <a:pt x="22975" y="0"/>
                  </a:moveTo>
                  <a:lnTo>
                    <a:pt x="2392318" y="0"/>
                  </a:lnTo>
                  <a:cubicBezTo>
                    <a:pt x="2405006" y="0"/>
                    <a:pt x="2415292" y="10286"/>
                    <a:pt x="2415292" y="22975"/>
                  </a:cubicBezTo>
                  <a:lnTo>
                    <a:pt x="2415292" y="614922"/>
                  </a:lnTo>
                  <a:cubicBezTo>
                    <a:pt x="2415292" y="627610"/>
                    <a:pt x="2405006" y="637896"/>
                    <a:pt x="2392318" y="637896"/>
                  </a:cubicBezTo>
                  <a:lnTo>
                    <a:pt x="22975" y="637896"/>
                  </a:lnTo>
                  <a:cubicBezTo>
                    <a:pt x="10286" y="637896"/>
                    <a:pt x="0" y="627610"/>
                    <a:pt x="0" y="614922"/>
                  </a:cubicBezTo>
                  <a:lnTo>
                    <a:pt x="0" y="22975"/>
                  </a:lnTo>
                  <a:cubicBezTo>
                    <a:pt x="0" y="10286"/>
                    <a:pt x="10286" y="0"/>
                    <a:pt x="2297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15293" cy="6664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7991" y="1836183"/>
            <a:ext cx="6739522" cy="455197"/>
            <a:chOff x="0" y="0"/>
            <a:chExt cx="2415293" cy="1631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15292" cy="163132"/>
            </a:xfrm>
            <a:custGeom>
              <a:avLst/>
              <a:gdLst/>
              <a:ahLst/>
              <a:cxnLst/>
              <a:rect l="l" t="t" r="r" b="b"/>
              <a:pathLst>
                <a:path w="2415292" h="163132">
                  <a:moveTo>
                    <a:pt x="0" y="0"/>
                  </a:moveTo>
                  <a:lnTo>
                    <a:pt x="2415292" y="0"/>
                  </a:lnTo>
                  <a:lnTo>
                    <a:pt x="2415292" y="163132"/>
                  </a:lnTo>
                  <a:lnTo>
                    <a:pt x="0" y="1631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15293" cy="1917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69927" y="2509548"/>
            <a:ext cx="3157852" cy="7245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4"/>
              </a:lnSpc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Internetadresse: 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Alle Internetadressen beginnen mit www. Das bedeutet weltweites Netz (world wide web). Die Endung de steht für Deutschland.</a:t>
            </a:r>
          </a:p>
          <a:p>
            <a:pPr algn="just">
              <a:lnSpc>
                <a:spcPts val="1464"/>
              </a:lnSpc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Kindersuchmaschine:  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Sie hilft dir, im Internet nach Informationen zu suchen und zeigt auch nur Seiten an, die für Kinder geeignet sind.</a:t>
            </a:r>
          </a:p>
          <a:p>
            <a:pPr algn="just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Link: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Wenn du am Computer den Mauszeiger bewegst, verwandelt sich der Pfeil manchmal in eine Hand. Diese Stelle ist dann ein Link. Wenn du sie anklickst, öffnet sich eine Internetseite.</a:t>
            </a:r>
          </a:p>
          <a:p>
            <a:pPr algn="just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Medien: 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Mit Medien verbreitet man Informationen, Nachrichten, Geschichten  oder Bilder. Das können Bücher, Zeitungen, Fernsehen, Radio aber auch das Internet sein.</a:t>
            </a: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Messenger: 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 ist eine App, mit der du Nachrichten an andere schicken kannst – so wie eine digitale Post. Du kannst damit schreiben, Bilder schicken oder Emojis nutzen, und die Nachricht kommt sofort bei der anderen Person an.</a:t>
            </a: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offline: 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 bedeutet, dass man nicht mit dem Internet verbunden ist.</a:t>
            </a:r>
          </a:p>
          <a:p>
            <a:pPr algn="just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online: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Es bedeutet, dass man mit dem Internet verbunden ist und Daten empfangen oder senden kann.</a:t>
            </a:r>
          </a:p>
          <a:p>
            <a:pPr algn="just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posten: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pousten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Das Wort bedeutet etwas im Internet zu veröffentlichen.</a:t>
            </a:r>
          </a:p>
          <a:p>
            <a:pPr algn="just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847752" y="2509548"/>
            <a:ext cx="3157852" cy="7426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4"/>
              </a:lnSpc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screenshot: 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skrienschott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Screen bedeutet Bildschirm und shot bedeutet Schuss. Es ist ein Schnappschuss von dem, was du auf dem Bildschirm deines Tablets oder Computers siehst.</a:t>
            </a:r>
          </a:p>
          <a:p>
            <a:pPr algn="l">
              <a:lnSpc>
                <a:spcPts val="1464"/>
              </a:lnSpc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Selfie: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Das ist ein Foto, das man von sich selbst macht. </a:t>
            </a:r>
          </a:p>
          <a:p>
            <a:pPr algn="l">
              <a:lnSpc>
                <a:spcPts val="1464"/>
              </a:lnSpc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Software: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softwär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Dazu gehören alle Programme, mit denen du arbeiten, malen, schreiben oder spielen kannst.</a:t>
            </a:r>
          </a:p>
          <a:p>
            <a:pPr algn="l">
              <a:lnSpc>
                <a:spcPts val="1464"/>
              </a:lnSpc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Splitscreen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Split heißt teilen und screen bedeutet Bildschirm 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skrien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). Splitscreen bedeutet also geteilter Bildschirm.</a:t>
            </a:r>
          </a:p>
          <a:p>
            <a:pPr algn="l">
              <a:lnSpc>
                <a:spcPts val="1464"/>
              </a:lnSpc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Stop-Motion-Film: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stopmou-schen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Das ist ein Film aus sehr vielen einzelnen Bildern, die hintereinander abgespielt werden.</a:t>
            </a:r>
          </a:p>
          <a:p>
            <a:pPr algn="l">
              <a:lnSpc>
                <a:spcPts val="1464"/>
              </a:lnSpc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Touchscreen: 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tatschskrien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)Beim Tablet heißt der Bildschirm so, da man das Gerät durch Berühren bedienen kann. Hier erscheint dann auch die Tastatur, wenn man etwas schreiben möchte. </a:t>
            </a:r>
          </a:p>
          <a:p>
            <a:pPr algn="l">
              <a:lnSpc>
                <a:spcPts val="1464"/>
              </a:lnSpc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Video: 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 bezieht sich auf alles, was man sehen kann und ist meistens ein kleiner Film. Das Wort kommt aus dem Lateinischen und heißt: Ich sehe.</a:t>
            </a:r>
          </a:p>
          <a:p>
            <a:pPr algn="l">
              <a:lnSpc>
                <a:spcPts val="1464"/>
              </a:lnSpc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Webseite: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Websaid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Es ist ein anderes Wort für Internetseite.</a:t>
            </a:r>
          </a:p>
          <a:p>
            <a:pPr algn="l">
              <a:lnSpc>
                <a:spcPts val="1464"/>
              </a:lnSpc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WLAN: 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 ermöglicht es Geräten, sich drahtlos über Funk mit dem Internet zu verbinden.</a:t>
            </a:r>
          </a:p>
        </p:txBody>
      </p:sp>
      <p:sp>
        <p:nvSpPr>
          <p:cNvPr id="13" name="Freeform 13"/>
          <p:cNvSpPr/>
          <p:nvPr/>
        </p:nvSpPr>
        <p:spPr>
          <a:xfrm>
            <a:off x="4111833" y="316219"/>
            <a:ext cx="1116985" cy="1619562"/>
          </a:xfrm>
          <a:custGeom>
            <a:avLst/>
            <a:gdLst/>
            <a:ahLst/>
            <a:cxnLst/>
            <a:rect l="l" t="t" r="r" b="b"/>
            <a:pathLst>
              <a:path w="1116985" h="1619562">
                <a:moveTo>
                  <a:pt x="0" y="0"/>
                </a:moveTo>
                <a:lnTo>
                  <a:pt x="1116986" y="0"/>
                </a:lnTo>
                <a:lnTo>
                  <a:pt x="1116986" y="1619562"/>
                </a:lnTo>
                <a:lnTo>
                  <a:pt x="0" y="16195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617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TextBox 14"/>
          <p:cNvSpPr txBox="1"/>
          <p:nvPr/>
        </p:nvSpPr>
        <p:spPr>
          <a:xfrm>
            <a:off x="569927" y="637968"/>
            <a:ext cx="5109994" cy="129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  Mein Tablet-Wissen </a:t>
            </a:r>
          </a:p>
          <a:p>
            <a:pPr algn="just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  I-W</a:t>
            </a:r>
          </a:p>
          <a:p>
            <a:pPr algn="just">
              <a:lnSpc>
                <a:spcPts val="3415"/>
              </a:lnSpc>
            </a:pPr>
            <a:endParaRPr lang="en-US" sz="2799">
              <a:solidFill>
                <a:srgbClr val="FFFFFF"/>
              </a:solidFill>
              <a:latin typeface="Lexend Deca Medium"/>
              <a:ea typeface="Lexend Deca Medium"/>
              <a:cs typeface="Lexend Deca Medium"/>
              <a:sym typeface="Lexend Deca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38013" y="10183278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7" y="0"/>
                </a:lnTo>
                <a:lnTo>
                  <a:pt x="372147" y="372147"/>
                </a:lnTo>
                <a:lnTo>
                  <a:pt x="0" y="3721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TextBox 16"/>
          <p:cNvSpPr txBox="1"/>
          <p:nvPr/>
        </p:nvSpPr>
        <p:spPr>
          <a:xfrm>
            <a:off x="874968" y="10283200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76000" y="10283200"/>
            <a:ext cx="2983547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Kapitel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|  Mein Tablet-Wissen</a:t>
            </a:r>
          </a:p>
        </p:txBody>
      </p:sp>
      <p:sp>
        <p:nvSpPr>
          <p:cNvPr id="18" name="Freeform 18"/>
          <p:cNvSpPr/>
          <p:nvPr/>
        </p:nvSpPr>
        <p:spPr>
          <a:xfrm>
            <a:off x="4835398" y="952817"/>
            <a:ext cx="1689046" cy="1480976"/>
          </a:xfrm>
          <a:custGeom>
            <a:avLst/>
            <a:gdLst/>
            <a:ahLst/>
            <a:cxnLst/>
            <a:rect l="l" t="t" r="r" b="b"/>
            <a:pathLst>
              <a:path w="1689046" h="1480976">
                <a:moveTo>
                  <a:pt x="0" y="0"/>
                </a:moveTo>
                <a:lnTo>
                  <a:pt x="1689046" y="0"/>
                </a:lnTo>
                <a:lnTo>
                  <a:pt x="1689046" y="1480977"/>
                </a:lnTo>
                <a:lnTo>
                  <a:pt x="0" y="14809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67" r="-667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TextBox 19"/>
          <p:cNvSpPr txBox="1"/>
          <p:nvPr/>
        </p:nvSpPr>
        <p:spPr>
          <a:xfrm>
            <a:off x="5028504" y="1539294"/>
            <a:ext cx="1390346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Hier bekommst du noch mehr Begriffe aus der digitalen Welt.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3853" y="434997"/>
            <a:ext cx="8221534" cy="10138377"/>
            <a:chOff x="0" y="0"/>
            <a:chExt cx="10962046" cy="13517836"/>
          </a:xfrm>
        </p:grpSpPr>
        <p:grpSp>
          <p:nvGrpSpPr>
            <p:cNvPr id="3" name="Group 3"/>
            <p:cNvGrpSpPr/>
            <p:nvPr/>
          </p:nvGrpSpPr>
          <p:grpSpPr>
            <a:xfrm>
              <a:off x="104948" y="0"/>
              <a:ext cx="9027166" cy="12783595"/>
              <a:chOff x="0" y="0"/>
              <a:chExt cx="2426349" cy="343601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26349" cy="3436014"/>
              </a:xfrm>
              <a:custGeom>
                <a:avLst/>
                <a:gdLst/>
                <a:ahLst/>
                <a:cxnLst/>
                <a:rect l="l" t="t" r="r" b="b"/>
                <a:pathLst>
                  <a:path w="2426349" h="3436014">
                    <a:moveTo>
                      <a:pt x="22870" y="0"/>
                    </a:moveTo>
                    <a:lnTo>
                      <a:pt x="2403479" y="0"/>
                    </a:lnTo>
                    <a:cubicBezTo>
                      <a:pt x="2416110" y="0"/>
                      <a:pt x="2426349" y="10239"/>
                      <a:pt x="2426349" y="22870"/>
                    </a:cubicBezTo>
                    <a:lnTo>
                      <a:pt x="2426349" y="3413144"/>
                    </a:lnTo>
                    <a:cubicBezTo>
                      <a:pt x="2426349" y="3419210"/>
                      <a:pt x="2423940" y="3425027"/>
                      <a:pt x="2419651" y="3429315"/>
                    </a:cubicBezTo>
                    <a:cubicBezTo>
                      <a:pt x="2415362" y="3433604"/>
                      <a:pt x="2409545" y="3436014"/>
                      <a:pt x="2403479" y="3436014"/>
                    </a:cubicBezTo>
                    <a:lnTo>
                      <a:pt x="22870" y="3436014"/>
                    </a:lnTo>
                    <a:cubicBezTo>
                      <a:pt x="16804" y="3436014"/>
                      <a:pt x="10987" y="3433604"/>
                      <a:pt x="6698" y="3429315"/>
                    </a:cubicBezTo>
                    <a:cubicBezTo>
                      <a:pt x="2410" y="3425027"/>
                      <a:pt x="0" y="3419210"/>
                      <a:pt x="0" y="3413144"/>
                    </a:cubicBezTo>
                    <a:lnTo>
                      <a:pt x="0" y="22870"/>
                    </a:lnTo>
                    <a:cubicBezTo>
                      <a:pt x="0" y="16804"/>
                      <a:pt x="2410" y="10987"/>
                      <a:pt x="6698" y="6698"/>
                    </a:cubicBezTo>
                    <a:cubicBezTo>
                      <a:pt x="10987" y="2410"/>
                      <a:pt x="16804" y="0"/>
                      <a:pt x="22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2426349" cy="34550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25516" y="0"/>
              <a:ext cx="8986030" cy="2373275"/>
              <a:chOff x="0" y="0"/>
              <a:chExt cx="2415293" cy="63789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15292" cy="637896"/>
              </a:xfrm>
              <a:custGeom>
                <a:avLst/>
                <a:gdLst/>
                <a:ahLst/>
                <a:cxnLst/>
                <a:rect l="l" t="t" r="r" b="b"/>
                <a:pathLst>
                  <a:path w="2415292" h="637896">
                    <a:moveTo>
                      <a:pt x="22975" y="0"/>
                    </a:moveTo>
                    <a:lnTo>
                      <a:pt x="2392318" y="0"/>
                    </a:lnTo>
                    <a:cubicBezTo>
                      <a:pt x="2405006" y="0"/>
                      <a:pt x="2415292" y="10286"/>
                      <a:pt x="2415292" y="22975"/>
                    </a:cubicBezTo>
                    <a:lnTo>
                      <a:pt x="2415292" y="614922"/>
                    </a:lnTo>
                    <a:cubicBezTo>
                      <a:pt x="2415292" y="627610"/>
                      <a:pt x="2405006" y="637896"/>
                      <a:pt x="2392318" y="637896"/>
                    </a:cubicBezTo>
                    <a:lnTo>
                      <a:pt x="22975" y="637896"/>
                    </a:lnTo>
                    <a:cubicBezTo>
                      <a:pt x="10286" y="637896"/>
                      <a:pt x="0" y="627610"/>
                      <a:pt x="0" y="614922"/>
                    </a:cubicBezTo>
                    <a:lnTo>
                      <a:pt x="0" y="22975"/>
                    </a:lnTo>
                    <a:cubicBezTo>
                      <a:pt x="0" y="10286"/>
                      <a:pt x="10286" y="0"/>
                      <a:pt x="2297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15293" cy="6664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25516" y="1906349"/>
              <a:ext cx="8986030" cy="522709"/>
              <a:chOff x="0" y="0"/>
              <a:chExt cx="2415293" cy="14049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15292" cy="140495"/>
              </a:xfrm>
              <a:custGeom>
                <a:avLst/>
                <a:gdLst/>
                <a:ahLst/>
                <a:cxnLst/>
                <a:rect l="l" t="t" r="r" b="b"/>
                <a:pathLst>
                  <a:path w="2415292" h="140495">
                    <a:moveTo>
                      <a:pt x="0" y="0"/>
                    </a:moveTo>
                    <a:lnTo>
                      <a:pt x="2415292" y="0"/>
                    </a:lnTo>
                    <a:lnTo>
                      <a:pt x="2415292" y="140495"/>
                    </a:lnTo>
                    <a:lnTo>
                      <a:pt x="0" y="14049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15293" cy="1690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248098" y="3256484"/>
              <a:ext cx="7033567" cy="6761017"/>
            </a:xfrm>
            <a:custGeom>
              <a:avLst/>
              <a:gdLst/>
              <a:ahLst/>
              <a:cxnLst/>
              <a:rect l="l" t="t" r="r" b="b"/>
              <a:pathLst>
                <a:path w="7033567" h="6761017">
                  <a:moveTo>
                    <a:pt x="0" y="0"/>
                  </a:moveTo>
                  <a:lnTo>
                    <a:pt x="7033567" y="0"/>
                  </a:lnTo>
                  <a:lnTo>
                    <a:pt x="7033567" y="6761016"/>
                  </a:lnTo>
                  <a:lnTo>
                    <a:pt x="0" y="6761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7354974" y="2024813"/>
              <a:ext cx="1639381" cy="3068200"/>
            </a:xfrm>
            <a:custGeom>
              <a:avLst/>
              <a:gdLst/>
              <a:ahLst/>
              <a:cxnLst/>
              <a:rect l="l" t="t" r="r" b="b"/>
              <a:pathLst>
                <a:path w="1639381" h="3068200">
                  <a:moveTo>
                    <a:pt x="0" y="0"/>
                  </a:moveTo>
                  <a:lnTo>
                    <a:pt x="1639381" y="0"/>
                  </a:lnTo>
                  <a:lnTo>
                    <a:pt x="1639381" y="3068200"/>
                  </a:lnTo>
                  <a:lnTo>
                    <a:pt x="0" y="3068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635340" y="2471296"/>
              <a:ext cx="3158815" cy="333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Jetzt bist du dran: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412127" y="2429058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5" y="0"/>
                  </a:lnTo>
                  <a:lnTo>
                    <a:pt x="446425" y="446426"/>
                  </a:lnTo>
                  <a:lnTo>
                    <a:pt x="0" y="4464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18064" y="3018359"/>
              <a:ext cx="4585295" cy="284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08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Löse das Rätsel. Finde die Fachbegriffe.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96196" y="9254719"/>
              <a:ext cx="3928467" cy="3269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64"/>
                </a:lnSpc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waagerecht</a:t>
              </a:r>
            </a:p>
            <a:p>
              <a:pPr algn="l">
                <a:lnSpc>
                  <a:spcPts val="1342"/>
                </a:lnSpc>
              </a:pPr>
              <a:endPara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Das Feld, in das du die Internetadresse </a:t>
              </a: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eingibst.</a:t>
              </a:r>
            </a:p>
            <a:p>
              <a:pPr algn="l">
                <a:lnSpc>
                  <a:spcPts val="1342"/>
                </a:lnSpc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Das Wort bedeutet, dass du etwas im      </a:t>
              </a: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Internet veröffentlichst.</a:t>
              </a:r>
            </a:p>
            <a:p>
              <a:pPr algn="l">
                <a:lnSpc>
                  <a:spcPts val="1342"/>
                </a:lnSpc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6. Du bist nicht mit dem Internet </a:t>
              </a: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verbunden.</a:t>
              </a:r>
            </a:p>
            <a:p>
              <a:pPr algn="l">
                <a:lnSpc>
                  <a:spcPts val="1342"/>
                </a:lnSpc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7. Sie hilft dir im Internet nach </a:t>
              </a: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kindgerechten Informationen zu </a:t>
              </a: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suchen.</a:t>
              </a:r>
            </a:p>
            <a:p>
              <a:pPr algn="l">
                <a:lnSpc>
                  <a:spcPts val="1342"/>
                </a:lnSpc>
                <a:spcBef>
                  <a:spcPct val="0"/>
                </a:spcBef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065888" y="9254719"/>
              <a:ext cx="3928467" cy="1974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64"/>
                </a:lnSpc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senkrecht</a:t>
              </a:r>
            </a:p>
            <a:p>
              <a:pPr algn="l">
                <a:lnSpc>
                  <a:spcPts val="1342"/>
                </a:lnSpc>
              </a:pPr>
              <a:endPara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 Ein elektronisches Buch. </a:t>
              </a:r>
            </a:p>
            <a:p>
              <a:pPr algn="l">
                <a:lnSpc>
                  <a:spcPts val="1342"/>
                </a:lnSpc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Der Fachbegriff für “geteilter Bildschirm” </a:t>
              </a:r>
            </a:p>
            <a:p>
              <a:pPr algn="l">
                <a:lnSpc>
                  <a:spcPts val="1342"/>
                </a:lnSpc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5. Die erste Seite die du siehst, wenn du    </a:t>
              </a: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eine Webseite öffnest.</a:t>
              </a:r>
            </a:p>
            <a:p>
              <a:pPr algn="l">
                <a:lnSpc>
                  <a:spcPts val="1342"/>
                </a:lnSpc>
                <a:spcBef>
                  <a:spcPct val="0"/>
                </a:spcBef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1914939" y="9148973"/>
              <a:ext cx="656120" cy="443331"/>
              <a:chOff x="0" y="0"/>
              <a:chExt cx="779450" cy="52666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779450" cy="526664"/>
              </a:xfrm>
              <a:custGeom>
                <a:avLst/>
                <a:gdLst/>
                <a:ahLst/>
                <a:cxnLst/>
                <a:rect l="l" t="t" r="r" b="b"/>
                <a:pathLst>
                  <a:path w="779450" h="526664">
                    <a:moveTo>
                      <a:pt x="779450" y="263332"/>
                    </a:moveTo>
                    <a:lnTo>
                      <a:pt x="373050" y="0"/>
                    </a:lnTo>
                    <a:lnTo>
                      <a:pt x="373050" y="203200"/>
                    </a:lnTo>
                    <a:lnTo>
                      <a:pt x="0" y="203200"/>
                    </a:lnTo>
                    <a:lnTo>
                      <a:pt x="0" y="323464"/>
                    </a:lnTo>
                    <a:lnTo>
                      <a:pt x="373050" y="323464"/>
                    </a:lnTo>
                    <a:lnTo>
                      <a:pt x="373050" y="526664"/>
                    </a:lnTo>
                    <a:lnTo>
                      <a:pt x="779450" y="26333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174625"/>
                <a:ext cx="677850" cy="1488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 rot="5400000">
              <a:off x="6119428" y="9042578"/>
              <a:ext cx="656120" cy="443331"/>
              <a:chOff x="0" y="0"/>
              <a:chExt cx="779450" cy="526664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779450" cy="526664"/>
              </a:xfrm>
              <a:custGeom>
                <a:avLst/>
                <a:gdLst/>
                <a:ahLst/>
                <a:cxnLst/>
                <a:rect l="l" t="t" r="r" b="b"/>
                <a:pathLst>
                  <a:path w="779450" h="526664">
                    <a:moveTo>
                      <a:pt x="779450" y="263332"/>
                    </a:moveTo>
                    <a:lnTo>
                      <a:pt x="373050" y="0"/>
                    </a:lnTo>
                    <a:lnTo>
                      <a:pt x="373050" y="203200"/>
                    </a:lnTo>
                    <a:lnTo>
                      <a:pt x="0" y="203200"/>
                    </a:lnTo>
                    <a:lnTo>
                      <a:pt x="0" y="323464"/>
                    </a:lnTo>
                    <a:lnTo>
                      <a:pt x="373050" y="323464"/>
                    </a:lnTo>
                    <a:lnTo>
                      <a:pt x="373050" y="526664"/>
                    </a:lnTo>
                    <a:lnTo>
                      <a:pt x="779450" y="26333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174625"/>
                <a:ext cx="677850" cy="1488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 rot="-10800000">
              <a:off x="5603359" y="334129"/>
              <a:ext cx="2172127" cy="1904548"/>
            </a:xfrm>
            <a:custGeom>
              <a:avLst/>
              <a:gdLst/>
              <a:ahLst/>
              <a:cxnLst/>
              <a:rect l="l" t="t" r="r" b="b"/>
              <a:pathLst>
                <a:path w="2172127" h="1904548">
                  <a:moveTo>
                    <a:pt x="0" y="0"/>
                  </a:moveTo>
                  <a:lnTo>
                    <a:pt x="2172127" y="0"/>
                  </a:lnTo>
                  <a:lnTo>
                    <a:pt x="2172127" y="1904548"/>
                  </a:lnTo>
                  <a:lnTo>
                    <a:pt x="0" y="1904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667" r="-66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5603359" y="659933"/>
              <a:ext cx="2131588" cy="899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Bist du schon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 Profi für unsere </a:t>
              </a:r>
              <a:r>
                <a:rPr lang="en-US" sz="9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Tablet-Fachbegriffe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?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248098" y="315079"/>
              <a:ext cx="6813326" cy="172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  Mein Tablet-Wissen </a:t>
              </a:r>
            </a:p>
            <a:p>
              <a:pPr algn="just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  Kreuzworträtsel</a:t>
              </a:r>
            </a:p>
            <a:p>
              <a:pPr algn="just">
                <a:lnSpc>
                  <a:spcPts val="3415"/>
                </a:lnSpc>
              </a:pPr>
              <a:endPara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endParaRPr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13021640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15940" y="13164394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3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6983983" y="13164394"/>
              <a:ext cx="3978063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|  Mein Tablet-Wissen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4975" y="360440"/>
            <a:ext cx="7202939" cy="10223560"/>
            <a:chOff x="0" y="0"/>
            <a:chExt cx="9603918" cy="13631413"/>
          </a:xfrm>
        </p:grpSpPr>
        <p:grpSp>
          <p:nvGrpSpPr>
            <p:cNvPr id="3" name="Group 3"/>
            <p:cNvGrpSpPr/>
            <p:nvPr/>
          </p:nvGrpSpPr>
          <p:grpSpPr>
            <a:xfrm>
              <a:off x="100636" y="0"/>
              <a:ext cx="9140292" cy="12935597"/>
              <a:chOff x="0" y="0"/>
              <a:chExt cx="2456756" cy="347686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56756" cy="3476870"/>
              </a:xfrm>
              <a:custGeom>
                <a:avLst/>
                <a:gdLst/>
                <a:ahLst/>
                <a:cxnLst/>
                <a:rect l="l" t="t" r="r" b="b"/>
                <a:pathLst>
                  <a:path w="2456756" h="3476870">
                    <a:moveTo>
                      <a:pt x="22587" y="0"/>
                    </a:moveTo>
                    <a:lnTo>
                      <a:pt x="2434169" y="0"/>
                    </a:lnTo>
                    <a:cubicBezTo>
                      <a:pt x="2440159" y="0"/>
                      <a:pt x="2445904" y="2380"/>
                      <a:pt x="2450140" y="6616"/>
                    </a:cubicBezTo>
                    <a:cubicBezTo>
                      <a:pt x="2454376" y="10851"/>
                      <a:pt x="2456756" y="16597"/>
                      <a:pt x="2456756" y="22587"/>
                    </a:cubicBezTo>
                    <a:lnTo>
                      <a:pt x="2456756" y="3454283"/>
                    </a:lnTo>
                    <a:cubicBezTo>
                      <a:pt x="2456756" y="3466757"/>
                      <a:pt x="2446643" y="3476870"/>
                      <a:pt x="2434169" y="3476870"/>
                    </a:cubicBezTo>
                    <a:lnTo>
                      <a:pt x="22587" y="3476870"/>
                    </a:lnTo>
                    <a:cubicBezTo>
                      <a:pt x="16597" y="3476870"/>
                      <a:pt x="10851" y="3474490"/>
                      <a:pt x="6616" y="3470254"/>
                    </a:cubicBezTo>
                    <a:cubicBezTo>
                      <a:pt x="2380" y="3466018"/>
                      <a:pt x="0" y="3460273"/>
                      <a:pt x="0" y="3454283"/>
                    </a:cubicBezTo>
                    <a:lnTo>
                      <a:pt x="0" y="22587"/>
                    </a:lnTo>
                    <a:cubicBezTo>
                      <a:pt x="0" y="10113"/>
                      <a:pt x="10113" y="0"/>
                      <a:pt x="22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56756" cy="35054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IreneFlorentina"/>
                    <a:ea typeface="IreneFlorentina"/>
                    <a:cs typeface="IreneFlorentina"/>
                    <a:sym typeface="IreneFlorentina"/>
                  </a:rPr>
                  <a:t>Zu diesem AB gibt es einen Profiauftrag.</a:t>
                </a:r>
              </a:p>
              <a:p>
                <a:pPr algn="ctr">
                  <a:lnSpc>
                    <a:spcPts val="1679"/>
                  </a:lnSpc>
                </a:pPr>
                <a:endParaRPr lang="en-US" sz="1200">
                  <a:solidFill>
                    <a:srgbClr val="FFFFFF"/>
                  </a:solidFill>
                  <a:latin typeface="IreneFlorentina"/>
                  <a:ea typeface="IreneFlorentina"/>
                  <a:cs typeface="IreneFlorentina"/>
                  <a:sym typeface="IreneFlorentina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20403" y="0"/>
              <a:ext cx="9109552" cy="2483325"/>
              <a:chOff x="0" y="0"/>
              <a:chExt cx="2448493" cy="6674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8493" cy="667476"/>
              </a:xfrm>
              <a:custGeom>
                <a:avLst/>
                <a:gdLst/>
                <a:ahLst/>
                <a:cxnLst/>
                <a:rect l="l" t="t" r="r" b="b"/>
                <a:pathLst>
                  <a:path w="2448493" h="667476">
                    <a:moveTo>
                      <a:pt x="22663" y="0"/>
                    </a:moveTo>
                    <a:lnTo>
                      <a:pt x="2425830" y="0"/>
                    </a:lnTo>
                    <a:cubicBezTo>
                      <a:pt x="2431841" y="0"/>
                      <a:pt x="2437605" y="2388"/>
                      <a:pt x="2441855" y="6638"/>
                    </a:cubicBezTo>
                    <a:cubicBezTo>
                      <a:pt x="2446106" y="10888"/>
                      <a:pt x="2448493" y="16653"/>
                      <a:pt x="2448493" y="22663"/>
                    </a:cubicBezTo>
                    <a:lnTo>
                      <a:pt x="2448493" y="644812"/>
                    </a:lnTo>
                    <a:cubicBezTo>
                      <a:pt x="2448493" y="650823"/>
                      <a:pt x="2446106" y="656588"/>
                      <a:pt x="2441855" y="660838"/>
                    </a:cubicBezTo>
                    <a:cubicBezTo>
                      <a:pt x="2437605" y="665088"/>
                      <a:pt x="2431841" y="667476"/>
                      <a:pt x="2425830" y="667476"/>
                    </a:cubicBezTo>
                    <a:lnTo>
                      <a:pt x="22663" y="667476"/>
                    </a:lnTo>
                    <a:cubicBezTo>
                      <a:pt x="16653" y="667476"/>
                      <a:pt x="10888" y="665088"/>
                      <a:pt x="6638" y="660838"/>
                    </a:cubicBezTo>
                    <a:cubicBezTo>
                      <a:pt x="2388" y="656588"/>
                      <a:pt x="0" y="650823"/>
                      <a:pt x="0" y="644812"/>
                    </a:cubicBezTo>
                    <a:lnTo>
                      <a:pt x="0" y="22663"/>
                    </a:lnTo>
                    <a:cubicBezTo>
                      <a:pt x="0" y="16653"/>
                      <a:pt x="2388" y="10888"/>
                      <a:pt x="6638" y="6638"/>
                    </a:cubicBezTo>
                    <a:cubicBezTo>
                      <a:pt x="10888" y="2388"/>
                      <a:pt x="16653" y="0"/>
                      <a:pt x="2266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48493" cy="6960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34701" y="444317"/>
              <a:ext cx="6119646" cy="1152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Die Bildschirmtastatur: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Welche Taste kann was? 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120403" y="2042407"/>
              <a:ext cx="9103047" cy="840706"/>
              <a:chOff x="0" y="0"/>
              <a:chExt cx="2455651" cy="2267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55651" cy="226790"/>
              </a:xfrm>
              <a:custGeom>
                <a:avLst/>
                <a:gdLst/>
                <a:ahLst/>
                <a:cxnLst/>
                <a:rect l="l" t="t" r="r" b="b"/>
                <a:pathLst>
                  <a:path w="2455651" h="226790">
                    <a:moveTo>
                      <a:pt x="0" y="0"/>
                    </a:moveTo>
                    <a:lnTo>
                      <a:pt x="2455651" y="0"/>
                    </a:lnTo>
                    <a:lnTo>
                      <a:pt x="2455651" y="226790"/>
                    </a:lnTo>
                    <a:lnTo>
                      <a:pt x="0" y="2267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55651" cy="2553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 flipV="1">
              <a:off x="6741930" y="89672"/>
              <a:ext cx="2662768" cy="2303980"/>
            </a:xfrm>
            <a:custGeom>
              <a:avLst/>
              <a:gdLst/>
              <a:ahLst/>
              <a:cxnLst/>
              <a:rect l="l" t="t" r="r" b="b"/>
              <a:pathLst>
                <a:path w="2662768" h="2303980">
                  <a:moveTo>
                    <a:pt x="0" y="2303980"/>
                  </a:moveTo>
                  <a:lnTo>
                    <a:pt x="2662767" y="2303980"/>
                  </a:lnTo>
                  <a:lnTo>
                    <a:pt x="2662767" y="0"/>
                  </a:lnTo>
                  <a:lnTo>
                    <a:pt x="0" y="0"/>
                  </a:lnTo>
                  <a:lnTo>
                    <a:pt x="0" y="230398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6631904" y="282100"/>
              <a:ext cx="2972014" cy="1428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der Tastatur findest 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du Tasten, auf denen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keine Buchstaben 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sehen sind. 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Tabelle zeigt, 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wozu du diese Tasten </a:t>
              </a:r>
            </a:p>
            <a:p>
              <a:pPr algn="ctr">
                <a:lnSpc>
                  <a:spcPts val="122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brauchst.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5940562" y="1229916"/>
              <a:ext cx="1140646" cy="1624982"/>
            </a:xfrm>
            <a:custGeom>
              <a:avLst/>
              <a:gdLst/>
              <a:ahLst/>
              <a:cxnLst/>
              <a:rect l="l" t="t" r="r" b="b"/>
              <a:pathLst>
                <a:path w="1140646" h="1624982">
                  <a:moveTo>
                    <a:pt x="0" y="0"/>
                  </a:moveTo>
                  <a:lnTo>
                    <a:pt x="1140647" y="0"/>
                  </a:lnTo>
                  <a:lnTo>
                    <a:pt x="1140647" y="1624983"/>
                  </a:lnTo>
                  <a:lnTo>
                    <a:pt x="0" y="1624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13135217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665057" y="13277972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3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6631904" y="13277972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Mein Tablet-Wissen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1230633" y="7020687"/>
              <a:ext cx="604333" cy="604333"/>
            </a:xfrm>
            <a:custGeom>
              <a:avLst/>
              <a:gdLst/>
              <a:ahLst/>
              <a:cxnLst/>
              <a:rect l="l" t="t" r="r" b="b"/>
              <a:pathLst>
                <a:path w="604333" h="604333">
                  <a:moveTo>
                    <a:pt x="0" y="0"/>
                  </a:moveTo>
                  <a:lnTo>
                    <a:pt x="604333" y="0"/>
                  </a:lnTo>
                  <a:lnTo>
                    <a:pt x="604333" y="604333"/>
                  </a:lnTo>
                  <a:lnTo>
                    <a:pt x="0" y="604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900755" y="4313158"/>
              <a:ext cx="1264088" cy="202871"/>
              <a:chOff x="0" y="0"/>
              <a:chExt cx="339765" cy="54528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339765" cy="54528"/>
              </a:xfrm>
              <a:custGeom>
                <a:avLst/>
                <a:gdLst/>
                <a:ahLst/>
                <a:cxnLst/>
                <a:rect l="l" t="t" r="r" b="b"/>
                <a:pathLst>
                  <a:path w="339765" h="54528">
                    <a:moveTo>
                      <a:pt x="24498" y="0"/>
                    </a:moveTo>
                    <a:lnTo>
                      <a:pt x="315267" y="0"/>
                    </a:lnTo>
                    <a:cubicBezTo>
                      <a:pt x="328797" y="0"/>
                      <a:pt x="339765" y="10968"/>
                      <a:pt x="339765" y="24498"/>
                    </a:cubicBezTo>
                    <a:lnTo>
                      <a:pt x="339765" y="30030"/>
                    </a:lnTo>
                    <a:cubicBezTo>
                      <a:pt x="339765" y="43560"/>
                      <a:pt x="328797" y="54528"/>
                      <a:pt x="315267" y="54528"/>
                    </a:cubicBezTo>
                    <a:lnTo>
                      <a:pt x="24498" y="54528"/>
                    </a:lnTo>
                    <a:cubicBezTo>
                      <a:pt x="10968" y="54528"/>
                      <a:pt x="0" y="43560"/>
                      <a:pt x="0" y="30030"/>
                    </a:cubicBezTo>
                    <a:lnTo>
                      <a:pt x="0" y="24498"/>
                    </a:lnTo>
                    <a:cubicBezTo>
                      <a:pt x="0" y="10968"/>
                      <a:pt x="10968" y="0"/>
                      <a:pt x="2449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9525"/>
                <a:ext cx="339765" cy="640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1162569" y="8257381"/>
              <a:ext cx="699040" cy="412434"/>
            </a:xfrm>
            <a:custGeom>
              <a:avLst/>
              <a:gdLst/>
              <a:ahLst/>
              <a:cxnLst/>
              <a:rect l="l" t="t" r="r" b="b"/>
              <a:pathLst>
                <a:path w="699040" h="412434">
                  <a:moveTo>
                    <a:pt x="0" y="0"/>
                  </a:moveTo>
                  <a:lnTo>
                    <a:pt x="699040" y="0"/>
                  </a:lnTo>
                  <a:lnTo>
                    <a:pt x="699040" y="412434"/>
                  </a:lnTo>
                  <a:lnTo>
                    <a:pt x="0" y="412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183927" y="5568047"/>
              <a:ext cx="697744" cy="697744"/>
            </a:xfrm>
            <a:custGeom>
              <a:avLst/>
              <a:gdLst/>
              <a:ahLst/>
              <a:cxnLst/>
              <a:rect l="l" t="t" r="r" b="b"/>
              <a:pathLst>
                <a:path w="697744" h="697744">
                  <a:moveTo>
                    <a:pt x="0" y="0"/>
                  </a:moveTo>
                  <a:lnTo>
                    <a:pt x="697744" y="0"/>
                  </a:lnTo>
                  <a:lnTo>
                    <a:pt x="697744" y="697745"/>
                  </a:lnTo>
                  <a:lnTo>
                    <a:pt x="0" y="697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049335" y="11022157"/>
              <a:ext cx="925509" cy="925509"/>
            </a:xfrm>
            <a:custGeom>
              <a:avLst/>
              <a:gdLst/>
              <a:ahLst/>
              <a:cxnLst/>
              <a:rect l="l" t="t" r="r" b="b"/>
              <a:pathLst>
                <a:path w="925509" h="925509">
                  <a:moveTo>
                    <a:pt x="0" y="0"/>
                  </a:moveTo>
                  <a:lnTo>
                    <a:pt x="925508" y="0"/>
                  </a:lnTo>
                  <a:lnTo>
                    <a:pt x="925508" y="925509"/>
                  </a:lnTo>
                  <a:lnTo>
                    <a:pt x="0" y="9255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1268953" y="9561816"/>
              <a:ext cx="486272" cy="477134"/>
              <a:chOff x="0" y="0"/>
              <a:chExt cx="109665" cy="10760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09665" cy="107604"/>
              </a:xfrm>
              <a:custGeom>
                <a:avLst/>
                <a:gdLst/>
                <a:ahLst/>
                <a:cxnLst/>
                <a:rect l="l" t="t" r="r" b="b"/>
                <a:pathLst>
                  <a:path w="109665" h="107604">
                    <a:moveTo>
                      <a:pt x="53802" y="0"/>
                    </a:moveTo>
                    <a:lnTo>
                      <a:pt x="55863" y="0"/>
                    </a:lnTo>
                    <a:cubicBezTo>
                      <a:pt x="85577" y="0"/>
                      <a:pt x="109665" y="24088"/>
                      <a:pt x="109665" y="53802"/>
                    </a:cubicBezTo>
                    <a:lnTo>
                      <a:pt x="109665" y="53802"/>
                    </a:lnTo>
                    <a:cubicBezTo>
                      <a:pt x="109665" y="68071"/>
                      <a:pt x="103996" y="81756"/>
                      <a:pt x="93906" y="91846"/>
                    </a:cubicBezTo>
                    <a:cubicBezTo>
                      <a:pt x="83817" y="101935"/>
                      <a:pt x="70132" y="107604"/>
                      <a:pt x="55863" y="107604"/>
                    </a:cubicBezTo>
                    <a:lnTo>
                      <a:pt x="53802" y="107604"/>
                    </a:lnTo>
                    <a:cubicBezTo>
                      <a:pt x="39533" y="107604"/>
                      <a:pt x="25848" y="101935"/>
                      <a:pt x="15758" y="91846"/>
                    </a:cubicBezTo>
                    <a:cubicBezTo>
                      <a:pt x="5668" y="81756"/>
                      <a:pt x="0" y="68071"/>
                      <a:pt x="0" y="53802"/>
                    </a:cubicBezTo>
                    <a:lnTo>
                      <a:pt x="0" y="53802"/>
                    </a:lnTo>
                    <a:cubicBezTo>
                      <a:pt x="0" y="39533"/>
                      <a:pt x="5668" y="25848"/>
                      <a:pt x="15758" y="15758"/>
                    </a:cubicBezTo>
                    <a:cubicBezTo>
                      <a:pt x="25848" y="5668"/>
                      <a:pt x="39533" y="0"/>
                      <a:pt x="538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9525"/>
                <a:ext cx="109665" cy="117129"/>
              </a:xfrm>
              <a:prstGeom prst="rect">
                <a:avLst/>
              </a:prstGeom>
            </p:spPr>
            <p:txBody>
              <a:bodyPr lIns="60545" tIns="60545" rIns="60545" bIns="60545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1268953" y="9791646"/>
              <a:ext cx="486272" cy="1886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8"/>
                </a:lnSpc>
              </a:pPr>
              <a:r>
                <a:rPr lang="en-US" sz="83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.?123</a:t>
              </a:r>
            </a:p>
          </p:txBody>
        </p:sp>
      </p:grp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221529" y="2022378"/>
          <a:ext cx="6563115" cy="7242534"/>
        </p:xfrm>
        <a:graphic>
          <a:graphicData uri="http://schemas.openxmlformats.org/drawingml/2006/table">
            <a:tbl>
              <a:tblPr/>
              <a:tblGrid>
                <a:gridCol w="363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8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0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2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8090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So sieht die 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Taste aus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Deutsche Bezeichnung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Englische Bezeichnung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Erklärung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311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 Medium"/>
                          <a:ea typeface="Lexend Deca Medium"/>
                          <a:cs typeface="Lexend Deca Medium"/>
                          <a:sym typeface="Lexend Deca"/>
                        </a:rPr>
                        <a:t>1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Leer-Taste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Space-Taste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Diese Taste drückst du, 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wenn ein Wort zu Ende ist.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 hast du zwischen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den Wörtern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den richtigen Abstand.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3580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 Medium"/>
                          <a:ea typeface="Lexend Deca Medium"/>
                          <a:cs typeface="Lexend Deca Medium"/>
                          <a:sym typeface="Lexend Deca"/>
                        </a:rPr>
                        <a:t>2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Hochstell-Taste</a:t>
                      </a:r>
                      <a:endParaRPr lang="en-US" sz="1100"/>
                    </a:p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Umschalt-Taste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Shift-Taste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Diese Taste nutzt du, 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um einzelne Buchstaben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großzuschreiben.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253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 Medium"/>
                          <a:ea typeface="Lexend Deca Medium"/>
                          <a:cs typeface="Lexend Deca Medium"/>
                          <a:sym typeface="Lexend Deca"/>
                        </a:rPr>
                        <a:t>3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Eingabe-Taste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Enter-Taste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Wenn du diese Taste drückst, springt der Cursor 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 die nächste Zeile.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3581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 Medium"/>
                          <a:ea typeface="Lexend Deca Medium"/>
                          <a:cs typeface="Lexend Deca Medium"/>
                          <a:sym typeface="Lexend Deca"/>
                        </a:rPr>
                        <a:t>4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Lösch-Taste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Backspace-Taste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Wenn du dich vertippt hast, kannst du hiermit Buchstaben wieder löschen.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311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 Medium"/>
                          <a:ea typeface="Lexend Deca Medium"/>
                          <a:cs typeface="Lexend Deca Medium"/>
                          <a:sym typeface="Lexend Deca"/>
                        </a:rPr>
                        <a:t>5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Ziffern-/Symbol-Taste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Symbols/</a:t>
                      </a:r>
                      <a:endParaRPr lang="en-US" sz="1100"/>
                    </a:p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Number key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Mit dieser Taste wechselst du von der Buchstabenansicht auf eine Ansicht mit Zahlen, Satzzeichen und Sonderzeichen. 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44794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 Medium"/>
                          <a:ea typeface="Lexend Deca Medium"/>
                          <a:cs typeface="Lexend Deca Medium"/>
                          <a:sym typeface="Lexend Deca"/>
                        </a:rPr>
                        <a:t>6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 Feststell-Taste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Caps Lock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Wenn du diese Taste antippst, schreibst du mit Großbuchstaben weiter. Um wieder klein zu schreiben, musst du sie erneut antippen.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0452" y="375354"/>
            <a:ext cx="6855219" cy="9727128"/>
            <a:chOff x="0" y="0"/>
            <a:chExt cx="2456756" cy="34859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6756" cy="3485983"/>
            </a:xfrm>
            <a:custGeom>
              <a:avLst/>
              <a:gdLst/>
              <a:ahLst/>
              <a:cxnLst/>
              <a:rect l="l" t="t" r="r" b="b"/>
              <a:pathLst>
                <a:path w="2456756" h="3485983">
                  <a:moveTo>
                    <a:pt x="22587" y="0"/>
                  </a:moveTo>
                  <a:lnTo>
                    <a:pt x="2434169" y="0"/>
                  </a:lnTo>
                  <a:cubicBezTo>
                    <a:pt x="2440159" y="0"/>
                    <a:pt x="2445904" y="2380"/>
                    <a:pt x="2450140" y="6616"/>
                  </a:cubicBezTo>
                  <a:cubicBezTo>
                    <a:pt x="2454376" y="10851"/>
                    <a:pt x="2456756" y="16597"/>
                    <a:pt x="2456756" y="22587"/>
                  </a:cubicBezTo>
                  <a:lnTo>
                    <a:pt x="2456756" y="3463396"/>
                  </a:lnTo>
                  <a:cubicBezTo>
                    <a:pt x="2456756" y="3475871"/>
                    <a:pt x="2446643" y="3485983"/>
                    <a:pt x="2434169" y="3485983"/>
                  </a:cubicBezTo>
                  <a:lnTo>
                    <a:pt x="22587" y="3485983"/>
                  </a:lnTo>
                  <a:cubicBezTo>
                    <a:pt x="16597" y="3485983"/>
                    <a:pt x="10851" y="3483604"/>
                    <a:pt x="6616" y="3479368"/>
                  </a:cubicBezTo>
                  <a:cubicBezTo>
                    <a:pt x="2380" y="3475132"/>
                    <a:pt x="0" y="3469387"/>
                    <a:pt x="0" y="3463396"/>
                  </a:cubicBezTo>
                  <a:lnTo>
                    <a:pt x="0" y="22587"/>
                  </a:lnTo>
                  <a:cubicBezTo>
                    <a:pt x="0" y="10113"/>
                    <a:pt x="10113" y="0"/>
                    <a:pt x="22587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6756" cy="3514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46529" y="375354"/>
            <a:ext cx="6822174" cy="1708032"/>
            <a:chOff x="0" y="0"/>
            <a:chExt cx="2444913" cy="6121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44913" cy="612120"/>
            </a:xfrm>
            <a:custGeom>
              <a:avLst/>
              <a:gdLst/>
              <a:ahLst/>
              <a:cxnLst/>
              <a:rect l="l" t="t" r="r" b="b"/>
              <a:pathLst>
                <a:path w="2444913" h="612120">
                  <a:moveTo>
                    <a:pt x="22696" y="0"/>
                  </a:moveTo>
                  <a:lnTo>
                    <a:pt x="2422217" y="0"/>
                  </a:lnTo>
                  <a:cubicBezTo>
                    <a:pt x="2434751" y="0"/>
                    <a:pt x="2444913" y="10161"/>
                    <a:pt x="2444913" y="22696"/>
                  </a:cubicBezTo>
                  <a:lnTo>
                    <a:pt x="2444913" y="589424"/>
                  </a:lnTo>
                  <a:cubicBezTo>
                    <a:pt x="2444913" y="595443"/>
                    <a:pt x="2442522" y="601216"/>
                    <a:pt x="2438265" y="605473"/>
                  </a:cubicBezTo>
                  <a:cubicBezTo>
                    <a:pt x="2434009" y="609729"/>
                    <a:pt x="2428236" y="612120"/>
                    <a:pt x="2422217" y="612120"/>
                  </a:cubicBezTo>
                  <a:lnTo>
                    <a:pt x="22696" y="612120"/>
                  </a:lnTo>
                  <a:cubicBezTo>
                    <a:pt x="10161" y="612120"/>
                    <a:pt x="0" y="601959"/>
                    <a:pt x="0" y="589424"/>
                  </a:cubicBezTo>
                  <a:lnTo>
                    <a:pt x="0" y="22696"/>
                  </a:lnTo>
                  <a:cubicBezTo>
                    <a:pt x="0" y="10161"/>
                    <a:pt x="10161" y="0"/>
                    <a:pt x="2269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44913" cy="640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6529" y="1777995"/>
            <a:ext cx="6822174" cy="513773"/>
            <a:chOff x="0" y="0"/>
            <a:chExt cx="2444913" cy="1841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44913" cy="184124"/>
            </a:xfrm>
            <a:custGeom>
              <a:avLst/>
              <a:gdLst/>
              <a:ahLst/>
              <a:cxnLst/>
              <a:rect l="l" t="t" r="r" b="b"/>
              <a:pathLst>
                <a:path w="2444913" h="184124">
                  <a:moveTo>
                    <a:pt x="0" y="0"/>
                  </a:moveTo>
                  <a:lnTo>
                    <a:pt x="2444913" y="0"/>
                  </a:lnTo>
                  <a:lnTo>
                    <a:pt x="2444913" y="184124"/>
                  </a:lnTo>
                  <a:lnTo>
                    <a:pt x="0" y="1841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44913" cy="2126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336227" y="10192127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7" y="0"/>
                </a:lnTo>
                <a:lnTo>
                  <a:pt x="372147" y="372146"/>
                </a:lnTo>
                <a:lnTo>
                  <a:pt x="0" y="3721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TextBox 12"/>
          <p:cNvSpPr txBox="1"/>
          <p:nvPr/>
        </p:nvSpPr>
        <p:spPr>
          <a:xfrm>
            <a:off x="756000" y="558701"/>
            <a:ext cx="4171988" cy="869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Erste Hilfe bei  Problemen (1)</a:t>
            </a:r>
          </a:p>
        </p:txBody>
      </p:sp>
      <p:sp>
        <p:nvSpPr>
          <p:cNvPr id="13" name="Freeform 13"/>
          <p:cNvSpPr/>
          <p:nvPr/>
        </p:nvSpPr>
        <p:spPr>
          <a:xfrm>
            <a:off x="5310790" y="328180"/>
            <a:ext cx="1690691" cy="1483370"/>
          </a:xfrm>
          <a:custGeom>
            <a:avLst/>
            <a:gdLst/>
            <a:ahLst/>
            <a:cxnLst/>
            <a:rect l="l" t="t" r="r" b="b"/>
            <a:pathLst>
              <a:path w="1690691" h="1483370">
                <a:moveTo>
                  <a:pt x="0" y="0"/>
                </a:moveTo>
                <a:lnTo>
                  <a:pt x="1690691" y="0"/>
                </a:lnTo>
                <a:lnTo>
                  <a:pt x="1690691" y="1483370"/>
                </a:lnTo>
                <a:lnTo>
                  <a:pt x="0" y="14833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Freeform 14"/>
          <p:cNvSpPr/>
          <p:nvPr/>
        </p:nvSpPr>
        <p:spPr>
          <a:xfrm flipH="1">
            <a:off x="3181798" y="136569"/>
            <a:ext cx="2310349" cy="2027042"/>
          </a:xfrm>
          <a:custGeom>
            <a:avLst/>
            <a:gdLst/>
            <a:ahLst/>
            <a:cxnLst/>
            <a:rect l="l" t="t" r="r" b="b"/>
            <a:pathLst>
              <a:path w="2310349" h="2027042">
                <a:moveTo>
                  <a:pt x="2310349" y="0"/>
                </a:moveTo>
                <a:lnTo>
                  <a:pt x="0" y="0"/>
                </a:lnTo>
                <a:lnTo>
                  <a:pt x="0" y="2027042"/>
                </a:lnTo>
                <a:lnTo>
                  <a:pt x="2310349" y="2027042"/>
                </a:lnTo>
                <a:lnTo>
                  <a:pt x="231034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aphicFrame>
        <p:nvGraphicFramePr>
          <p:cNvPr id="15" name="Table 15"/>
          <p:cNvGraphicFramePr>
            <a:graphicFrameLocks noGrp="1"/>
          </p:cNvGraphicFramePr>
          <p:nvPr/>
        </p:nvGraphicFramePr>
        <p:xfrm>
          <a:off x="763350" y="3243238"/>
          <a:ext cx="6238131" cy="6315075"/>
        </p:xfrm>
        <a:graphic>
          <a:graphicData uri="http://schemas.openxmlformats.org/drawingml/2006/table">
            <a:tbl>
              <a:tblPr/>
              <a:tblGrid>
                <a:gridCol w="3661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6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9600"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Was mache ich, wenn...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660"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... der Ton weg ist? 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Drücke rechts oben an deinem Tablet auf die obere Lautstärketaste. Damit erhöhst du die Lautstärke.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9660"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... das Batteriezeichen rot leuchtet oder das Tablet ausgeht und sich nicht mehr anschalten lässt?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Der Akku ist leer. Stecke das Ladekabel in den Ladekabelanschluss und lade das Tablet auf.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7550"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... eine App sich auf einmal schließt oder hängen bleibt?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Schließe die App </a:t>
                      </a:r>
                      <a:r>
                        <a:rPr lang="en-US" sz="13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ganz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 Dazu tippst du auf die App im Display und wischt mit gehaltenem  Finger nach oben. Die App schließt sich. Öffne sie dann erneut.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8605"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... der Bildschirm zu dunkel ist?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Wische auf deinem Bildschirm von oben rechts nach unten, um das Kontrollzentrum anzuzeigen. Stelle die Helligkeit höher.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Box 16"/>
          <p:cNvSpPr txBox="1"/>
          <p:nvPr/>
        </p:nvSpPr>
        <p:spPr>
          <a:xfrm>
            <a:off x="3537673" y="467556"/>
            <a:ext cx="1773117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Oh nein! Jetzt wollte ich gerade eine Geschichte </a:t>
            </a: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auf dem Tablet anhören, aber da kommt kein Ton.</a:t>
            </a:r>
          </a:p>
          <a:p>
            <a:pPr algn="ctr">
              <a:lnSpc>
                <a:spcPts val="1399"/>
              </a:lnSpc>
            </a:pPr>
            <a:endParaRPr lang="en-US" sz="9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56000" y="2276133"/>
            <a:ext cx="6205126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Manchmal kommt es, wie hier bei Ida, vor, dass etwas mit dem Tablet nicht gleich klappt. Tarek verrät dir einige Tipps und Tricks, die dir bei Problemen helfen können.</a:t>
            </a:r>
          </a:p>
          <a:p>
            <a:pPr algn="l">
              <a:lnSpc>
                <a:spcPts val="1819"/>
              </a:lnSpc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2978607" y="1205037"/>
            <a:ext cx="801393" cy="1141677"/>
          </a:xfrm>
          <a:custGeom>
            <a:avLst/>
            <a:gdLst/>
            <a:ahLst/>
            <a:cxnLst/>
            <a:rect l="l" t="t" r="r" b="b"/>
            <a:pathLst>
              <a:path w="801393" h="1141677">
                <a:moveTo>
                  <a:pt x="0" y="0"/>
                </a:moveTo>
                <a:lnTo>
                  <a:pt x="801393" y="0"/>
                </a:lnTo>
                <a:lnTo>
                  <a:pt x="801393" y="1141676"/>
                </a:lnTo>
                <a:lnTo>
                  <a:pt x="0" y="11416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Freeform 19"/>
          <p:cNvSpPr/>
          <p:nvPr/>
        </p:nvSpPr>
        <p:spPr>
          <a:xfrm>
            <a:off x="6457190" y="1172556"/>
            <a:ext cx="811513" cy="1174157"/>
          </a:xfrm>
          <a:custGeom>
            <a:avLst/>
            <a:gdLst/>
            <a:ahLst/>
            <a:cxnLst/>
            <a:rect l="l" t="t" r="r" b="b"/>
            <a:pathLst>
              <a:path w="811513" h="1174157">
                <a:moveTo>
                  <a:pt x="0" y="0"/>
                </a:moveTo>
                <a:lnTo>
                  <a:pt x="811512" y="0"/>
                </a:lnTo>
                <a:lnTo>
                  <a:pt x="811512" y="1174157"/>
                </a:lnTo>
                <a:lnTo>
                  <a:pt x="0" y="11741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Freeform 20"/>
          <p:cNvSpPr/>
          <p:nvPr/>
        </p:nvSpPr>
        <p:spPr>
          <a:xfrm>
            <a:off x="5492147" y="3243238"/>
            <a:ext cx="717256" cy="717256"/>
          </a:xfrm>
          <a:custGeom>
            <a:avLst/>
            <a:gdLst/>
            <a:ahLst/>
            <a:cxnLst/>
            <a:rect l="l" t="t" r="r" b="b"/>
            <a:pathLst>
              <a:path w="717256" h="717256">
                <a:moveTo>
                  <a:pt x="0" y="0"/>
                </a:moveTo>
                <a:lnTo>
                  <a:pt x="717257" y="0"/>
                </a:lnTo>
                <a:lnTo>
                  <a:pt x="717257" y="717256"/>
                </a:lnTo>
                <a:lnTo>
                  <a:pt x="0" y="7172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1" name="TextBox 21"/>
          <p:cNvSpPr txBox="1"/>
          <p:nvPr/>
        </p:nvSpPr>
        <p:spPr>
          <a:xfrm>
            <a:off x="807836" y="10292049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170448" y="10292049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Kapitel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Erste Hilfe bei Problemen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492147" y="613457"/>
            <a:ext cx="1250544" cy="540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0"/>
              </a:lnSpc>
            </a:pPr>
            <a:r>
              <a:rPr lang="en-US" sz="101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Kein Problem, Ida. Da kann ich </a:t>
            </a:r>
          </a:p>
          <a:p>
            <a:pPr algn="ctr">
              <a:lnSpc>
                <a:spcPts val="1420"/>
              </a:lnSpc>
            </a:pPr>
            <a:r>
              <a:rPr lang="en-US" sz="101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dir helfen.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3019" y="345515"/>
            <a:ext cx="6855219" cy="9707236"/>
            <a:chOff x="0" y="0"/>
            <a:chExt cx="2456756" cy="34788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6756" cy="3478854"/>
            </a:xfrm>
            <a:custGeom>
              <a:avLst/>
              <a:gdLst/>
              <a:ahLst/>
              <a:cxnLst/>
              <a:rect l="l" t="t" r="r" b="b"/>
              <a:pathLst>
                <a:path w="2456756" h="3478854">
                  <a:moveTo>
                    <a:pt x="22587" y="0"/>
                  </a:moveTo>
                  <a:lnTo>
                    <a:pt x="2434169" y="0"/>
                  </a:lnTo>
                  <a:cubicBezTo>
                    <a:pt x="2440159" y="0"/>
                    <a:pt x="2445904" y="2380"/>
                    <a:pt x="2450140" y="6616"/>
                  </a:cubicBezTo>
                  <a:cubicBezTo>
                    <a:pt x="2454376" y="10851"/>
                    <a:pt x="2456756" y="16597"/>
                    <a:pt x="2456756" y="22587"/>
                  </a:cubicBezTo>
                  <a:lnTo>
                    <a:pt x="2456756" y="3456267"/>
                  </a:lnTo>
                  <a:cubicBezTo>
                    <a:pt x="2456756" y="3468742"/>
                    <a:pt x="2446643" y="3478854"/>
                    <a:pt x="2434169" y="3478854"/>
                  </a:cubicBezTo>
                  <a:lnTo>
                    <a:pt x="22587" y="3478854"/>
                  </a:lnTo>
                  <a:cubicBezTo>
                    <a:pt x="10113" y="3478854"/>
                    <a:pt x="0" y="3468742"/>
                    <a:pt x="0" y="3456267"/>
                  </a:cubicBezTo>
                  <a:lnTo>
                    <a:pt x="0" y="22587"/>
                  </a:lnTo>
                  <a:cubicBezTo>
                    <a:pt x="0" y="10113"/>
                    <a:pt x="10113" y="0"/>
                    <a:pt x="22587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6756" cy="3507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17599" y="345515"/>
            <a:ext cx="6822581" cy="1708032"/>
            <a:chOff x="0" y="0"/>
            <a:chExt cx="2445059" cy="6121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45059" cy="612120"/>
            </a:xfrm>
            <a:custGeom>
              <a:avLst/>
              <a:gdLst/>
              <a:ahLst/>
              <a:cxnLst/>
              <a:rect l="l" t="t" r="r" b="b"/>
              <a:pathLst>
                <a:path w="2445059" h="612120">
                  <a:moveTo>
                    <a:pt x="22695" y="0"/>
                  </a:moveTo>
                  <a:lnTo>
                    <a:pt x="2422364" y="0"/>
                  </a:lnTo>
                  <a:cubicBezTo>
                    <a:pt x="2434898" y="0"/>
                    <a:pt x="2445059" y="10161"/>
                    <a:pt x="2445059" y="22695"/>
                  </a:cubicBezTo>
                  <a:lnTo>
                    <a:pt x="2445059" y="589425"/>
                  </a:lnTo>
                  <a:cubicBezTo>
                    <a:pt x="2445059" y="601959"/>
                    <a:pt x="2434898" y="612120"/>
                    <a:pt x="2422364" y="612120"/>
                  </a:cubicBezTo>
                  <a:lnTo>
                    <a:pt x="22695" y="612120"/>
                  </a:lnTo>
                  <a:cubicBezTo>
                    <a:pt x="10161" y="612120"/>
                    <a:pt x="0" y="601959"/>
                    <a:pt x="0" y="589425"/>
                  </a:cubicBezTo>
                  <a:lnTo>
                    <a:pt x="0" y="22695"/>
                  </a:lnTo>
                  <a:cubicBezTo>
                    <a:pt x="0" y="10161"/>
                    <a:pt x="10161" y="0"/>
                    <a:pt x="226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45059" cy="640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9542" y="1748156"/>
            <a:ext cx="6822174" cy="513773"/>
            <a:chOff x="0" y="0"/>
            <a:chExt cx="2444913" cy="1841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44913" cy="184124"/>
            </a:xfrm>
            <a:custGeom>
              <a:avLst/>
              <a:gdLst/>
              <a:ahLst/>
              <a:cxnLst/>
              <a:rect l="l" t="t" r="r" b="b"/>
              <a:pathLst>
                <a:path w="2444913" h="184124">
                  <a:moveTo>
                    <a:pt x="0" y="0"/>
                  </a:moveTo>
                  <a:lnTo>
                    <a:pt x="2444913" y="0"/>
                  </a:lnTo>
                  <a:lnTo>
                    <a:pt x="2444913" y="184124"/>
                  </a:lnTo>
                  <a:lnTo>
                    <a:pt x="0" y="1841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44913" cy="2126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aphicFrame>
        <p:nvGraphicFramePr>
          <p:cNvPr id="11" name="Table 11"/>
          <p:cNvGraphicFramePr>
            <a:graphicFrameLocks noGrp="1"/>
          </p:cNvGraphicFramePr>
          <p:nvPr/>
        </p:nvGraphicFramePr>
        <p:xfrm>
          <a:off x="832573" y="2005042"/>
          <a:ext cx="6238131" cy="5629275"/>
        </p:xfrm>
        <a:graphic>
          <a:graphicData uri="http://schemas.openxmlformats.org/drawingml/2006/table">
            <a:tbl>
              <a:tblPr/>
              <a:tblGrid>
                <a:gridCol w="4078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9716"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Was mache ich, wenn...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890"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... die Bildschirmtastatur plötzlich klein auftaucht?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Ziehe die Tastatur mit zwei Fingern auseinander, um sie wieder zu vergrößern.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915"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... ein Fenster oder eine andere Meldung erscheint?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Ich hole mir Hilfe </a:t>
                      </a:r>
                      <a:endParaRPr lang="en-US" sz="1100"/>
                    </a:p>
                    <a:p>
                      <a:pPr algn="l">
                        <a:lnSpc>
                          <a:spcPts val="182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bei der Lehrkraft.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0902"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... ich das Tablet gleich benutzen kann und mich nicht mehr einloggen muss?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Ich prüfe, ob sich das Kind vor mir ordentlich abgemeldet hat.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852"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... sich mit der Bildschirmtastatur nur Großbuchstaben tippen lassen?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Ich tippe auf diese Taste              </a:t>
                      </a:r>
                      <a:endParaRPr lang="en-US" sz="1100"/>
                    </a:p>
                    <a:p>
                      <a:pPr algn="l">
                        <a:lnSpc>
                          <a:spcPts val="1820"/>
                        </a:lnSpc>
                      </a:pPr>
                      <a:endParaRPr lang="en-US" sz="1100"/>
                    </a:p>
                    <a:p>
                      <a:pPr algn="l">
                        <a:lnSpc>
                          <a:spcPts val="182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(Feststell-Taste) und löse damit die dauerhafte Großschreibung.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Freeform 12"/>
          <p:cNvSpPr/>
          <p:nvPr/>
        </p:nvSpPr>
        <p:spPr>
          <a:xfrm>
            <a:off x="5602010" y="2035266"/>
            <a:ext cx="619377" cy="619377"/>
          </a:xfrm>
          <a:custGeom>
            <a:avLst/>
            <a:gdLst/>
            <a:ahLst/>
            <a:cxnLst/>
            <a:rect l="l" t="t" r="r" b="b"/>
            <a:pathLst>
              <a:path w="619377" h="619377">
                <a:moveTo>
                  <a:pt x="0" y="0"/>
                </a:moveTo>
                <a:lnTo>
                  <a:pt x="619377" y="0"/>
                </a:lnTo>
                <a:lnTo>
                  <a:pt x="619377" y="619376"/>
                </a:lnTo>
                <a:lnTo>
                  <a:pt x="0" y="6193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 flipH="1">
            <a:off x="3951639" y="8683114"/>
            <a:ext cx="961408" cy="1369637"/>
          </a:xfrm>
          <a:custGeom>
            <a:avLst/>
            <a:gdLst/>
            <a:ahLst/>
            <a:cxnLst/>
            <a:rect l="l" t="t" r="r" b="b"/>
            <a:pathLst>
              <a:path w="961408" h="1369637">
                <a:moveTo>
                  <a:pt x="961408" y="0"/>
                </a:moveTo>
                <a:lnTo>
                  <a:pt x="0" y="0"/>
                </a:lnTo>
                <a:lnTo>
                  <a:pt x="0" y="1369637"/>
                </a:lnTo>
                <a:lnTo>
                  <a:pt x="961408" y="1369637"/>
                </a:lnTo>
                <a:lnTo>
                  <a:pt x="961408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4" name="Group 14"/>
          <p:cNvGrpSpPr/>
          <p:nvPr/>
        </p:nvGrpSpPr>
        <p:grpSpPr>
          <a:xfrm>
            <a:off x="338739" y="10195626"/>
            <a:ext cx="6731966" cy="372147"/>
            <a:chOff x="0" y="0"/>
            <a:chExt cx="8975955" cy="49619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66748" y="142755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3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474458" y="142755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Erste Hilfe bei Problemen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32573" y="528862"/>
            <a:ext cx="4171988" cy="869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Erste Hilfe bei Problemen (2)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2452665" y="7781121"/>
            <a:ext cx="1808591" cy="1586812"/>
            <a:chOff x="0" y="0"/>
            <a:chExt cx="2411454" cy="211574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411454" cy="2115749"/>
            </a:xfrm>
            <a:custGeom>
              <a:avLst/>
              <a:gdLst/>
              <a:ahLst/>
              <a:cxnLst/>
              <a:rect l="l" t="t" r="r" b="b"/>
              <a:pathLst>
                <a:path w="2411454" h="2115749">
                  <a:moveTo>
                    <a:pt x="0" y="0"/>
                  </a:moveTo>
                  <a:lnTo>
                    <a:pt x="2411454" y="0"/>
                  </a:lnTo>
                  <a:lnTo>
                    <a:pt x="2411454" y="2115749"/>
                  </a:lnTo>
                  <a:lnTo>
                    <a:pt x="0" y="2115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32059" y="325256"/>
              <a:ext cx="1547336" cy="899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Cool, wie wir uns 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geholfen haben – 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so macht 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Lernen Spaß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529473" y="5987768"/>
            <a:ext cx="603989" cy="493503"/>
            <a:chOff x="0" y="0"/>
            <a:chExt cx="805319" cy="65800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05319" cy="658005"/>
            </a:xfrm>
            <a:custGeom>
              <a:avLst/>
              <a:gdLst/>
              <a:ahLst/>
              <a:cxnLst/>
              <a:rect l="l" t="t" r="r" b="b"/>
              <a:pathLst>
                <a:path w="805319" h="658005">
                  <a:moveTo>
                    <a:pt x="0" y="0"/>
                  </a:moveTo>
                  <a:lnTo>
                    <a:pt x="805319" y="0"/>
                  </a:lnTo>
                  <a:lnTo>
                    <a:pt x="805319" y="658005"/>
                  </a:lnTo>
                  <a:lnTo>
                    <a:pt x="0" y="658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85000"/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44842" y="109835"/>
              <a:ext cx="670854" cy="548169"/>
              <a:chOff x="0" y="0"/>
              <a:chExt cx="1030464" cy="84201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030464" cy="842014"/>
              </a:xfrm>
              <a:custGeom>
                <a:avLst/>
                <a:gdLst/>
                <a:ahLst/>
                <a:cxnLst/>
                <a:rect l="l" t="t" r="r" b="b"/>
                <a:pathLst>
                  <a:path w="1030464" h="842014">
                    <a:moveTo>
                      <a:pt x="169259" y="0"/>
                    </a:moveTo>
                    <a:lnTo>
                      <a:pt x="861205" y="0"/>
                    </a:lnTo>
                    <a:cubicBezTo>
                      <a:pt x="906095" y="0"/>
                      <a:pt x="949147" y="17833"/>
                      <a:pt x="980889" y="49575"/>
                    </a:cubicBezTo>
                    <a:cubicBezTo>
                      <a:pt x="1012632" y="81317"/>
                      <a:pt x="1030464" y="124369"/>
                      <a:pt x="1030464" y="169259"/>
                    </a:cubicBezTo>
                    <a:lnTo>
                      <a:pt x="1030464" y="672755"/>
                    </a:lnTo>
                    <a:cubicBezTo>
                      <a:pt x="1030464" y="766235"/>
                      <a:pt x="954684" y="842014"/>
                      <a:pt x="861205" y="842014"/>
                    </a:cubicBezTo>
                    <a:lnTo>
                      <a:pt x="169259" y="842014"/>
                    </a:lnTo>
                    <a:cubicBezTo>
                      <a:pt x="75780" y="842014"/>
                      <a:pt x="0" y="766235"/>
                      <a:pt x="0" y="672755"/>
                    </a:cubicBezTo>
                    <a:lnTo>
                      <a:pt x="0" y="169259"/>
                    </a:lnTo>
                    <a:cubicBezTo>
                      <a:pt x="0" y="75780"/>
                      <a:pt x="75780" y="0"/>
                      <a:pt x="16925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19050"/>
                <a:ext cx="1030464" cy="861064"/>
              </a:xfrm>
              <a:prstGeom prst="rect">
                <a:avLst/>
              </a:prstGeom>
            </p:spPr>
            <p:txBody>
              <a:bodyPr lIns="17751" tIns="17751" rIns="17751" bIns="17751" rtlCol="0" anchor="ctr"/>
              <a:lstStyle/>
              <a:p>
                <a:pPr algn="ctr">
                  <a:lnSpc>
                    <a:spcPts val="139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1505</Words>
  <Application>Microsoft Macintosh PowerPoint</Application>
  <PresentationFormat>Benutzerdefiniert</PresentationFormat>
  <Paragraphs>195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6" baseType="lpstr">
      <vt:lpstr>Poppins Bold</vt:lpstr>
      <vt:lpstr>Poppins</vt:lpstr>
      <vt:lpstr>Calibri</vt:lpstr>
      <vt:lpstr>IreneFlorentina</vt:lpstr>
      <vt:lpstr>Poppins Italics</vt:lpstr>
      <vt:lpstr>Lexend Deca</vt:lpstr>
      <vt:lpstr>Arial</vt:lpstr>
      <vt:lpstr>Arimo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Begleitheft Mein Tablet-Wissen</dc:title>
  <cp:lastModifiedBy>Marion Weigelt</cp:lastModifiedBy>
  <cp:revision>1</cp:revision>
  <dcterms:created xsi:type="dcterms:W3CDTF">2006-08-16T00:00:00Z</dcterms:created>
  <dcterms:modified xsi:type="dcterms:W3CDTF">2025-11-10T09:34:20Z</dcterms:modified>
  <dc:identifier>DAGwnI23RcA</dc:identifier>
</cp:coreProperties>
</file>