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20"/>
  </p:notesMasterIdLst>
  <p:sldIdLst>
    <p:sldId id="282" r:id="rId2"/>
    <p:sldId id="281" r:id="rId3"/>
    <p:sldId id="288" r:id="rId4"/>
    <p:sldId id="283" r:id="rId5"/>
    <p:sldId id="284" r:id="rId6"/>
    <p:sldId id="285" r:id="rId7"/>
    <p:sldId id="273" r:id="rId8"/>
    <p:sldId id="276" r:id="rId9"/>
    <p:sldId id="286" r:id="rId10"/>
    <p:sldId id="259" r:id="rId11"/>
    <p:sldId id="290" r:id="rId12"/>
    <p:sldId id="289" r:id="rId13"/>
    <p:sldId id="287" r:id="rId14"/>
    <p:sldId id="278" r:id="rId15"/>
    <p:sldId id="291" r:id="rId16"/>
    <p:sldId id="277" r:id="rId17"/>
    <p:sldId id="279" r:id="rId18"/>
    <p:sldId id="280" r:id="rId19"/>
  </p:sldIdLst>
  <p:sldSz cx="12192000" cy="6858000"/>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521415D9-36F7-43E2-AB2F-B90AF26B5E84}">
      <p14:sectionLst xmlns:p14="http://schemas.microsoft.com/office/powerpoint/2010/main">
        <p14:section name="1 Impuls" id="{0FCB236A-4646-A34E-8290-F75A009D9977}">
          <p14:sldIdLst>
            <p14:sldId id="282"/>
            <p14:sldId id="281"/>
            <p14:sldId id="288"/>
            <p14:sldId id="283"/>
            <p14:sldId id="284"/>
            <p14:sldId id="285"/>
            <p14:sldId id="273"/>
            <p14:sldId id="276"/>
            <p14:sldId id="286"/>
          </p14:sldIdLst>
        </p14:section>
        <p14:section name="2 Weblektion" id="{2F3D66AD-9705-9E4D-B3DB-9B402877364E}">
          <p14:sldIdLst>
            <p14:sldId id="259"/>
          </p14:sldIdLst>
        </p14:section>
        <p14:section name="3 Plenum" id="{2D2030C0-D2FE-0540-A228-B47EE9BFE8C7}">
          <p14:sldIdLst>
            <p14:sldId id="290"/>
            <p14:sldId id="289"/>
            <p14:sldId id="287"/>
            <p14:sldId id="278"/>
            <p14:sldId id="291"/>
            <p14:sldId id="277"/>
            <p14:sldId id="279"/>
            <p14:sldId id="280"/>
          </p14:sldIdLst>
        </p14:section>
      </p14:sectionLst>
    </p:ex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2250"/>
    <a:srgbClr val="CD2A63"/>
    <a:srgbClr val="851C40"/>
    <a:srgbClr val="C0285D"/>
    <a:srgbClr val="D42C67"/>
    <a:srgbClr val="711735"/>
    <a:srgbClr val="6A1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1"/>
    <p:restoredTop sz="85956" autoAdjust="0"/>
  </p:normalViewPr>
  <p:slideViewPr>
    <p:cSldViewPr snapToGrid="0">
      <p:cViewPr varScale="1">
        <p:scale>
          <a:sx n="95" d="100"/>
          <a:sy n="95" d="100"/>
        </p:scale>
        <p:origin x="1662" y="9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extLst>
      <p:ext uri="{BB962C8B-B14F-4D97-AF65-F5344CB8AC3E}">
        <p14:creationId xmlns:p14="http://schemas.microsoft.com/office/powerpoint/2010/main" val="3728076708"/>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297018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73645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68936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90503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336916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254818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45763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65672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b="1" dirty="0"/>
              <a:t>Hinweise zu den Links: </a:t>
            </a:r>
          </a:p>
          <a:p>
            <a:pPr marL="171450" indent="-171450">
              <a:buFont typeface="Arial" panose="020B0604020202020204" pitchFamily="34" charset="0"/>
              <a:buChar char="•"/>
            </a:pPr>
            <a:r>
              <a:rPr lang="de-DE" dirty="0"/>
              <a:t>https://www.ins-netz-gehen.de/beratung/login-fuer-jugendliche/ erfordert einen persönlichen Login. Das sollten die Kinder und Jugendlichen erkennen und sich natürlich nicht zu Prüfungszwecken anmelden! Bei der anschließenden Besprechung sollte darüber diskutiert werden, ob das Beratungsangebot deshalb empfehlenswert ist (bietet Sicherheit und Vertraulichkeit) oder nicht (nicht anonym).</a:t>
            </a:r>
          </a:p>
          <a:p>
            <a:pPr marL="171450" indent="-171450">
              <a:buFont typeface="Arial" panose="020B0604020202020204" pitchFamily="34" charset="0"/>
              <a:buChar char="•"/>
            </a:pPr>
            <a:r>
              <a:rPr lang="de-DE" dirty="0"/>
              <a:t>Alternativ könnte man hier noch das Angebot „Digital Streetwork Bayern“ (https://www.digital-streetwork-bayern.de/jugend/) erwähnen. Dieses ist aber nicht speziell auf den Bereich der Mediensuchtberatung konzentriert, d.h. es würde eher als Distraktor fungieren. Generell ist es aber ein hilfreiches Angebot für Jugendliche mit persönlichen Herausforderungen, das die Jugendlichen auf diese Art und Weise einmal kennenlernen würden. </a:t>
            </a:r>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110952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06304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149794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44493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246915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28515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25749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320890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endParaRPr lang="de-DE"/>
          </a:p>
        </p:txBody>
      </p:sp>
    </p:spTree>
    <p:extLst>
      <p:ext uri="{BB962C8B-B14F-4D97-AF65-F5344CB8AC3E}">
        <p14:creationId xmlns:p14="http://schemas.microsoft.com/office/powerpoint/2010/main" val="1308229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blektion">
    <p:spTree>
      <p:nvGrpSpPr>
        <p:cNvPr id="1" name=""/>
        <p:cNvGrpSpPr/>
        <p:nvPr/>
      </p:nvGrpSpPr>
      <p:grpSpPr>
        <a:xfrm>
          <a:off x="0" y="0"/>
          <a:ext cx="0" cy="0"/>
          <a:chOff x="0" y="0"/>
          <a:chExt cx="0" cy="0"/>
        </a:xfrm>
      </p:grpSpPr>
      <p:sp>
        <p:nvSpPr>
          <p:cNvPr id="5" name="Textplatzhalter 22">
            <a:extLst>
              <a:ext uri="{FF2B5EF4-FFF2-40B4-BE49-F238E27FC236}">
                <a16:creationId xmlns:a16="http://schemas.microsoft.com/office/drawing/2014/main" id="{F206E8E5-944C-88CE-C046-376ED2099C26}"/>
              </a:ext>
            </a:extLst>
          </p:cNvPr>
          <p:cNvSpPr>
            <a:spLocks noGrp="1"/>
          </p:cNvSpPr>
          <p:nvPr>
            <p:ph type="body" sz="quarter" idx="32" hasCustomPrompt="1"/>
          </p:nvPr>
        </p:nvSpPr>
        <p:spPr bwMode="auto">
          <a:xfrm>
            <a:off x="410644" y="2588595"/>
            <a:ext cx="8754132" cy="1438276"/>
          </a:xfrm>
          <a:prstGeom prst="rect">
            <a:avLst/>
          </a:prstGeom>
        </p:spPr>
        <p:txBody>
          <a:bodyPr anchor="ctr"/>
          <a:lstStyle>
            <a:lvl1pPr marL="0" indent="0">
              <a:buNone/>
              <a:defRPr sz="2800">
                <a:solidFill>
                  <a:schemeClr val="bg1"/>
                </a:solidFill>
                <a:latin typeface="Lexend Deca"/>
                <a:cs typeface="Lexend Deca"/>
              </a:defRPr>
            </a:lvl1pPr>
          </a:lstStyle>
          <a:p>
            <a:pPr lvl="0">
              <a:defRPr/>
            </a:pPr>
            <a:r>
              <a:rPr lang="de-DE" dirty="0"/>
              <a:t>4.1 Zeitfresser in den Griff bekommen</a:t>
            </a:r>
            <a:endParaRPr dirty="0"/>
          </a:p>
        </p:txBody>
      </p:sp>
      <p:sp>
        <p:nvSpPr>
          <p:cNvPr id="6" name="Freeform 16">
            <a:extLst>
              <a:ext uri="{FF2B5EF4-FFF2-40B4-BE49-F238E27FC236}">
                <a16:creationId xmlns:a16="http://schemas.microsoft.com/office/drawing/2014/main" id="{57403AFD-FADC-7917-6FEC-3C9D6DB487C8}"/>
              </a:ext>
            </a:extLst>
          </p:cNvPr>
          <p:cNvSpPr/>
          <p:nvPr userDrawn="1"/>
        </p:nvSpPr>
        <p:spPr bwMode="auto">
          <a:xfrm>
            <a:off x="1182587" y="2533290"/>
            <a:ext cx="2731045" cy="2906002"/>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noFill/>
          <a:ln w="38100" cap="sq">
            <a:solidFill>
              <a:srgbClr val="C0285D"/>
            </a:solidFill>
            <a:prstDash val="solid"/>
            <a:miter/>
          </a:ln>
        </p:spPr>
        <p:txBody>
          <a:bodyPr/>
          <a:lstStyle/>
          <a:p>
            <a:pPr>
              <a:defRPr/>
            </a:pPr>
            <a:endParaRPr lang="de-DE"/>
          </a:p>
        </p:txBody>
      </p:sp>
      <p:sp>
        <p:nvSpPr>
          <p:cNvPr id="7" name="Textfeld 6">
            <a:extLst>
              <a:ext uri="{FF2B5EF4-FFF2-40B4-BE49-F238E27FC236}">
                <a16:creationId xmlns:a16="http://schemas.microsoft.com/office/drawing/2014/main" id="{464630E9-591B-3B50-3859-435D47E4478A}"/>
              </a:ext>
            </a:extLst>
          </p:cNvPr>
          <p:cNvSpPr txBox="1"/>
          <p:nvPr userDrawn="1"/>
        </p:nvSpPr>
        <p:spPr bwMode="auto">
          <a:xfrm>
            <a:off x="1151046" y="4713606"/>
            <a:ext cx="2853929" cy="400110"/>
          </a:xfrm>
          <a:prstGeom prst="rect">
            <a:avLst/>
          </a:prstGeom>
          <a:noFill/>
        </p:spPr>
        <p:txBody>
          <a:bodyPr wrap="square" rtlCol="0">
            <a:spAutoFit/>
          </a:bodyPr>
          <a:lstStyle/>
          <a:p>
            <a:pPr algn="ctr">
              <a:defRPr/>
            </a:pPr>
            <a:r>
              <a:rPr lang="de-DE" sz="2000" b="1" dirty="0">
                <a:latin typeface="Atkinson Hyperlegible"/>
              </a:rPr>
              <a:t>Scanne den QR-Code</a:t>
            </a:r>
            <a:endParaRPr dirty="0"/>
          </a:p>
        </p:txBody>
      </p:sp>
      <p:grpSp>
        <p:nvGrpSpPr>
          <p:cNvPr id="8" name="Gruppieren 7">
            <a:extLst>
              <a:ext uri="{FF2B5EF4-FFF2-40B4-BE49-F238E27FC236}">
                <a16:creationId xmlns:a16="http://schemas.microsoft.com/office/drawing/2014/main" id="{9502162B-9ABD-0B0F-C452-1F070DE3A069}"/>
              </a:ext>
            </a:extLst>
          </p:cNvPr>
          <p:cNvGrpSpPr/>
          <p:nvPr userDrawn="1"/>
        </p:nvGrpSpPr>
        <p:grpSpPr bwMode="auto">
          <a:xfrm>
            <a:off x="5478050" y="2889810"/>
            <a:ext cx="5355080" cy="734231"/>
            <a:chOff x="5478050" y="2964569"/>
            <a:chExt cx="5355080" cy="734231"/>
          </a:xfrm>
        </p:grpSpPr>
        <p:pic>
          <p:nvPicPr>
            <p:cNvPr id="9" name="Grafik 8">
              <a:extLst>
                <a:ext uri="{FF2B5EF4-FFF2-40B4-BE49-F238E27FC236}">
                  <a16:creationId xmlns:a16="http://schemas.microsoft.com/office/drawing/2014/main" id="{4318069F-7975-50F0-C287-E665C5A642D6}"/>
                </a:ext>
              </a:extLst>
            </p:cNvPr>
            <p:cNvPicPr>
              <a:picLocks noChangeAspect="1"/>
            </p:cNvPicPr>
            <p:nvPr userDrawn="1"/>
          </p:nvPicPr>
          <p:blipFill>
            <a:blip r:embed="rId2">
              <a:extLst>
                <a:ext uri="{96DAC541-7B7A-43D3-8B79-37D633B846F1}">
                  <asvg:svgBlip xmlns:asvg="http://schemas.microsoft.com/office/drawing/2016/SVG/main" r:embed="rId3"/>
                </a:ext>
              </a:extLst>
            </a:blip>
            <a:stretch/>
          </p:blipFill>
          <p:spPr bwMode="auto">
            <a:xfrm>
              <a:off x="5478050" y="2964569"/>
              <a:ext cx="733292" cy="734231"/>
            </a:xfrm>
            <a:prstGeom prst="rect">
              <a:avLst/>
            </a:prstGeom>
          </p:spPr>
        </p:pic>
        <p:grpSp>
          <p:nvGrpSpPr>
            <p:cNvPr id="10" name="Gruppieren 9">
              <a:extLst>
                <a:ext uri="{FF2B5EF4-FFF2-40B4-BE49-F238E27FC236}">
                  <a16:creationId xmlns:a16="http://schemas.microsoft.com/office/drawing/2014/main" id="{3E230B5C-B0BA-D6AB-9844-7F84879F2F4D}"/>
                </a:ext>
              </a:extLst>
            </p:cNvPr>
            <p:cNvGrpSpPr/>
            <p:nvPr userDrawn="1"/>
          </p:nvGrpSpPr>
          <p:grpSpPr bwMode="auto">
            <a:xfrm>
              <a:off x="6226390" y="2986605"/>
              <a:ext cx="4606740" cy="690158"/>
              <a:chOff x="6226390" y="3011963"/>
              <a:chExt cx="4606740" cy="690158"/>
            </a:xfrm>
          </p:grpSpPr>
          <p:sp>
            <p:nvSpPr>
              <p:cNvPr id="11" name="Textfeld 10">
                <a:extLst>
                  <a:ext uri="{FF2B5EF4-FFF2-40B4-BE49-F238E27FC236}">
                    <a16:creationId xmlns:a16="http://schemas.microsoft.com/office/drawing/2014/main" id="{BCE4BA9C-F45B-EB38-2BF0-2FF6207ED0F2}"/>
                  </a:ext>
                </a:extLst>
              </p:cNvPr>
              <p:cNvSpPr txBox="1"/>
              <p:nvPr userDrawn="1"/>
            </p:nvSpPr>
            <p:spPr bwMode="auto">
              <a:xfrm>
                <a:off x="6226390" y="3011963"/>
                <a:ext cx="4461123" cy="400110"/>
              </a:xfrm>
              <a:prstGeom prst="rect">
                <a:avLst/>
              </a:prstGeom>
              <a:noFill/>
            </p:spPr>
            <p:txBody>
              <a:bodyPr wrap="square" rtlCol="0">
                <a:spAutoFit/>
              </a:bodyPr>
              <a:lstStyle/>
              <a:p>
                <a:pPr>
                  <a:defRPr/>
                </a:pPr>
                <a:r>
                  <a:rPr lang="de-DE" sz="2000" b="1">
                    <a:latin typeface="Atkinson Hyperlegible"/>
                  </a:rPr>
                  <a:t>Kopfhörer bereithalten!</a:t>
                </a:r>
                <a:endParaRPr/>
              </a:p>
            </p:txBody>
          </p:sp>
          <p:sp>
            <p:nvSpPr>
              <p:cNvPr id="12" name="Textfeld 11">
                <a:extLst>
                  <a:ext uri="{FF2B5EF4-FFF2-40B4-BE49-F238E27FC236}">
                    <a16:creationId xmlns:a16="http://schemas.microsoft.com/office/drawing/2014/main" id="{9B3FF5B7-758B-DBFF-906E-6E3DAD9426C5}"/>
                  </a:ext>
                </a:extLst>
              </p:cNvPr>
              <p:cNvSpPr txBox="1"/>
              <p:nvPr userDrawn="1"/>
            </p:nvSpPr>
            <p:spPr bwMode="auto">
              <a:xfrm>
                <a:off x="6226391" y="3332789"/>
                <a:ext cx="4606739" cy="369332"/>
              </a:xfrm>
              <a:prstGeom prst="rect">
                <a:avLst/>
              </a:prstGeom>
              <a:noFill/>
            </p:spPr>
            <p:txBody>
              <a:bodyPr wrap="square" rtlCol="0">
                <a:spAutoFit/>
              </a:bodyPr>
              <a:lstStyle/>
              <a:p>
                <a:pPr>
                  <a:defRPr/>
                </a:pPr>
                <a:r>
                  <a:rPr lang="de-DE" sz="1800" b="0" dirty="0">
                    <a:latin typeface="Atkinson Hyperlegible"/>
                  </a:rPr>
                  <a:t>Du brauchst sie für Audios und Videos</a:t>
                </a:r>
                <a:endParaRPr dirty="0"/>
              </a:p>
            </p:txBody>
          </p:sp>
        </p:grpSp>
      </p:grpSp>
      <p:sp>
        <p:nvSpPr>
          <p:cNvPr id="13" name="Textfeld 12">
            <a:extLst>
              <a:ext uri="{FF2B5EF4-FFF2-40B4-BE49-F238E27FC236}">
                <a16:creationId xmlns:a16="http://schemas.microsoft.com/office/drawing/2014/main" id="{CBD546C5-31A7-61D4-12F8-7413FE9F2778}"/>
              </a:ext>
            </a:extLst>
          </p:cNvPr>
          <p:cNvSpPr txBox="1"/>
          <p:nvPr userDrawn="1"/>
        </p:nvSpPr>
        <p:spPr bwMode="auto">
          <a:xfrm>
            <a:off x="5195341" y="2419097"/>
            <a:ext cx="4466837" cy="461665"/>
          </a:xfrm>
          <a:prstGeom prst="rect">
            <a:avLst/>
          </a:prstGeom>
          <a:noFill/>
        </p:spPr>
        <p:txBody>
          <a:bodyPr wrap="square" rtlCol="0">
            <a:spAutoFit/>
          </a:bodyPr>
          <a:lstStyle/>
          <a:p>
            <a:pPr>
              <a:defRPr/>
            </a:pPr>
            <a:r>
              <a:rPr lang="de-DE" sz="2400" b="1" dirty="0">
                <a:solidFill>
                  <a:srgbClr val="D42C67"/>
                </a:solidFill>
                <a:latin typeface="Lexend Deca"/>
                <a:cs typeface="Lexend Deca"/>
              </a:rPr>
              <a:t>Jetzt bist du dran!</a:t>
            </a:r>
            <a:endParaRPr dirty="0">
              <a:solidFill>
                <a:srgbClr val="D42C67"/>
              </a:solidFill>
            </a:endParaRPr>
          </a:p>
        </p:txBody>
      </p:sp>
      <p:sp>
        <p:nvSpPr>
          <p:cNvPr id="14" name="Textfeld 13">
            <a:extLst>
              <a:ext uri="{FF2B5EF4-FFF2-40B4-BE49-F238E27FC236}">
                <a16:creationId xmlns:a16="http://schemas.microsoft.com/office/drawing/2014/main" id="{FBB0E331-6AF8-9CD9-AD69-7F1179AB6E94}"/>
              </a:ext>
            </a:extLst>
          </p:cNvPr>
          <p:cNvSpPr txBox="1"/>
          <p:nvPr userDrawn="1"/>
        </p:nvSpPr>
        <p:spPr bwMode="auto">
          <a:xfrm>
            <a:off x="1151045" y="5030064"/>
            <a:ext cx="2853929" cy="369332"/>
          </a:xfrm>
          <a:prstGeom prst="rect">
            <a:avLst/>
          </a:prstGeom>
          <a:noFill/>
        </p:spPr>
        <p:txBody>
          <a:bodyPr wrap="square" rtlCol="0">
            <a:spAutoFit/>
          </a:bodyPr>
          <a:lstStyle/>
          <a:p>
            <a:pPr algn="ctr">
              <a:defRPr/>
            </a:pPr>
            <a:r>
              <a:rPr lang="de-DE" sz="1800" b="0" dirty="0">
                <a:latin typeface="Atkinson Hyperlegible"/>
              </a:rPr>
              <a:t>und starte die Weblektion</a:t>
            </a:r>
            <a:endParaRPr dirty="0"/>
          </a:p>
        </p:txBody>
      </p:sp>
      <p:sp>
        <p:nvSpPr>
          <p:cNvPr id="15" name="Bildplatzhalter 5">
            <a:extLst>
              <a:ext uri="{FF2B5EF4-FFF2-40B4-BE49-F238E27FC236}">
                <a16:creationId xmlns:a16="http://schemas.microsoft.com/office/drawing/2014/main" id="{7FB3B253-23A3-308A-91FF-8C874AC9C36D}"/>
              </a:ext>
            </a:extLst>
          </p:cNvPr>
          <p:cNvSpPr>
            <a:spLocks noGrp="1"/>
          </p:cNvSpPr>
          <p:nvPr>
            <p:ph type="pic" sz="quarter" idx="33"/>
          </p:nvPr>
        </p:nvSpPr>
        <p:spPr bwMode="auto">
          <a:xfrm>
            <a:off x="1410577" y="2678140"/>
            <a:ext cx="2275064" cy="1926402"/>
          </a:xfrm>
          <a:prstGeom prst="rect">
            <a:avLst/>
          </a:prstGeom>
        </p:spPr>
        <p:txBody>
          <a:bodyPr/>
          <a:lstStyle/>
          <a:p>
            <a:pPr>
              <a:defRPr/>
            </a:pPr>
            <a:endParaRPr lang="de-DE"/>
          </a:p>
        </p:txBody>
      </p:sp>
      <p:sp>
        <p:nvSpPr>
          <p:cNvPr id="16" name="Rechteck: abgerundete Ecken 6">
            <a:extLst>
              <a:ext uri="{FF2B5EF4-FFF2-40B4-BE49-F238E27FC236}">
                <a16:creationId xmlns:a16="http://schemas.microsoft.com/office/drawing/2014/main" id="{BAE370D0-0281-077A-752D-40EBC14ED332}"/>
              </a:ext>
            </a:extLst>
          </p:cNvPr>
          <p:cNvSpPr/>
          <p:nvPr userDrawn="1"/>
        </p:nvSpPr>
        <p:spPr bwMode="auto">
          <a:xfrm>
            <a:off x="5184950" y="2840065"/>
            <a:ext cx="5770391" cy="834539"/>
          </a:xfrm>
          <a:prstGeom prst="roundRect">
            <a:avLst>
              <a:gd name="adj" fmla="val 16667"/>
            </a:avLst>
          </a:prstGeom>
          <a:noFill/>
          <a:ln w="38100">
            <a:solidFill>
              <a:srgbClr val="711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a:extLst>
              <a:ext uri="{FF2B5EF4-FFF2-40B4-BE49-F238E27FC236}">
                <a16:creationId xmlns:a16="http://schemas.microsoft.com/office/drawing/2014/main" id="{34429AFF-9805-FD51-00A6-F7AA75D91D9D}"/>
              </a:ext>
            </a:extLst>
          </p:cNvPr>
          <p:cNvGrpSpPr/>
          <p:nvPr userDrawn="1"/>
        </p:nvGrpSpPr>
        <p:grpSpPr bwMode="auto">
          <a:xfrm>
            <a:off x="5177361" y="3761986"/>
            <a:ext cx="5770391" cy="1677306"/>
            <a:chOff x="5177361" y="3761987"/>
            <a:chExt cx="5770391" cy="1588361"/>
          </a:xfrm>
        </p:grpSpPr>
        <p:grpSp>
          <p:nvGrpSpPr>
            <p:cNvPr id="18" name="Gruppieren 17">
              <a:extLst>
                <a:ext uri="{FF2B5EF4-FFF2-40B4-BE49-F238E27FC236}">
                  <a16:creationId xmlns:a16="http://schemas.microsoft.com/office/drawing/2014/main" id="{242E3149-AF07-35C6-7D68-7DF37165D625}"/>
                </a:ext>
              </a:extLst>
            </p:cNvPr>
            <p:cNvGrpSpPr/>
            <p:nvPr userDrawn="1"/>
          </p:nvGrpSpPr>
          <p:grpSpPr bwMode="auto">
            <a:xfrm>
              <a:off x="5423369" y="3781081"/>
              <a:ext cx="4548040" cy="1569267"/>
              <a:chOff x="5423369" y="3781081"/>
              <a:chExt cx="4548040" cy="1569267"/>
            </a:xfrm>
          </p:grpSpPr>
          <p:sp>
            <p:nvSpPr>
              <p:cNvPr id="20" name="Textfeld 19">
                <a:extLst>
                  <a:ext uri="{FF2B5EF4-FFF2-40B4-BE49-F238E27FC236}">
                    <a16:creationId xmlns:a16="http://schemas.microsoft.com/office/drawing/2014/main" id="{2F1DB330-76EC-5A0D-7AEE-A94E0F129645}"/>
                  </a:ext>
                </a:extLst>
              </p:cNvPr>
              <p:cNvSpPr txBox="1"/>
              <p:nvPr userDrawn="1"/>
            </p:nvSpPr>
            <p:spPr bwMode="auto">
              <a:xfrm>
                <a:off x="5423369" y="3781081"/>
                <a:ext cx="4466837" cy="378893"/>
              </a:xfrm>
              <a:prstGeom prst="rect">
                <a:avLst/>
              </a:prstGeom>
              <a:noFill/>
              <a:ln>
                <a:noFill/>
              </a:ln>
            </p:spPr>
            <p:txBody>
              <a:bodyPr wrap="square" rtlCol="0">
                <a:spAutoFit/>
              </a:bodyPr>
              <a:lstStyle/>
              <a:p>
                <a:pPr>
                  <a:defRPr/>
                </a:pPr>
                <a:r>
                  <a:rPr lang="de-DE" sz="2000" b="1" dirty="0">
                    <a:solidFill>
                      <a:schemeClr val="tx1"/>
                    </a:solidFill>
                    <a:latin typeface="Atkinson Hyperlegible"/>
                  </a:rPr>
                  <a:t>So gehst du vor:</a:t>
                </a:r>
                <a:endParaRPr dirty="0">
                  <a:solidFill>
                    <a:schemeClr val="tx1"/>
                  </a:solidFill>
                </a:endParaRPr>
              </a:p>
            </p:txBody>
          </p:sp>
          <p:sp>
            <p:nvSpPr>
              <p:cNvPr id="21" name="Textfeld 20">
                <a:extLst>
                  <a:ext uri="{FF2B5EF4-FFF2-40B4-BE49-F238E27FC236}">
                    <a16:creationId xmlns:a16="http://schemas.microsoft.com/office/drawing/2014/main" id="{133BA2D4-8A43-0B35-B7E6-6439D433D9FD}"/>
                  </a:ext>
                </a:extLst>
              </p:cNvPr>
              <p:cNvSpPr txBox="1"/>
              <p:nvPr userDrawn="1"/>
            </p:nvSpPr>
            <p:spPr bwMode="auto">
              <a:xfrm>
                <a:off x="5423369" y="4150018"/>
                <a:ext cx="4548040" cy="1200330"/>
              </a:xfrm>
              <a:prstGeom prst="rect">
                <a:avLst/>
              </a:prstGeom>
              <a:noFill/>
              <a:ln>
                <a:noFill/>
              </a:ln>
            </p:spPr>
            <p:txBody>
              <a:bodyPr wrap="none" rtlCol="0">
                <a:spAutoFit/>
              </a:bodyPr>
              <a:lstStyle/>
              <a:p>
                <a:pPr marL="285750" indent="-285750">
                  <a:buFont typeface="Arial"/>
                  <a:buChar char="•"/>
                  <a:defRPr/>
                </a:pPr>
                <a:r>
                  <a:rPr lang="de-DE" dirty="0">
                    <a:latin typeface="Atkinson Hyperlegible"/>
                  </a:rPr>
                  <a:t>Öffne die Weblektion mit deinem Tablet</a:t>
                </a:r>
                <a:endParaRPr dirty="0"/>
              </a:p>
              <a:p>
                <a:pPr marL="285750" indent="-285750">
                  <a:buFont typeface="Arial"/>
                  <a:buChar char="•"/>
                  <a:defRPr/>
                </a:pPr>
                <a:r>
                  <a:rPr lang="de-DE" dirty="0">
                    <a:latin typeface="Atkinson Hyperlegible"/>
                  </a:rPr>
                  <a:t>Bearbeite alle Aufgaben der Reihe nach</a:t>
                </a:r>
                <a:endParaRPr dirty="0"/>
              </a:p>
              <a:p>
                <a:pPr marL="285750" indent="-285750">
                  <a:buFont typeface="Arial"/>
                  <a:buChar char="•"/>
                  <a:defRPr/>
                </a:pPr>
                <a:r>
                  <a:rPr lang="de-DE" dirty="0">
                    <a:latin typeface="Atkinson Hyperlegible"/>
                  </a:rPr>
                  <a:t>Bei Fragen: Melde dich leise</a:t>
                </a:r>
                <a:endParaRPr dirty="0"/>
              </a:p>
              <a:p>
                <a:pPr marL="285750" indent="-285750">
                  <a:buFont typeface="Arial"/>
                  <a:buChar char="•"/>
                  <a:defRPr/>
                </a:pPr>
                <a:r>
                  <a:rPr lang="de-DE" dirty="0">
                    <a:latin typeface="Atkinson Hyperlegible"/>
                  </a:rPr>
                  <a:t>Arbeite in deinem eigenen Tempo</a:t>
                </a:r>
                <a:endParaRPr dirty="0"/>
              </a:p>
            </p:txBody>
          </p:sp>
        </p:grpSp>
        <p:sp>
          <p:nvSpPr>
            <p:cNvPr id="19" name="Rechteck: abgerundete Ecken 24">
              <a:extLst>
                <a:ext uri="{FF2B5EF4-FFF2-40B4-BE49-F238E27FC236}">
                  <a16:creationId xmlns:a16="http://schemas.microsoft.com/office/drawing/2014/main" id="{3A58C5B0-3046-B5A6-43B2-A6FEA4CFCBC6}"/>
                </a:ext>
              </a:extLst>
            </p:cNvPr>
            <p:cNvSpPr/>
            <p:nvPr userDrawn="1"/>
          </p:nvSpPr>
          <p:spPr bwMode="auto">
            <a:xfrm>
              <a:off x="5177361" y="3761987"/>
              <a:ext cx="5770391" cy="1588360"/>
            </a:xfrm>
            <a:prstGeom prst="roundRect">
              <a:avLst>
                <a:gd name="adj" fmla="val 8504"/>
              </a:avLst>
            </a:prstGeom>
            <a:noFill/>
            <a:ln w="38100">
              <a:solidFill>
                <a:srgbClr val="D42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cxnSp>
        <p:nvCxnSpPr>
          <p:cNvPr id="22" name="Gerader Verbinder 9">
            <a:extLst>
              <a:ext uri="{FF2B5EF4-FFF2-40B4-BE49-F238E27FC236}">
                <a16:creationId xmlns:a16="http://schemas.microsoft.com/office/drawing/2014/main" id="{C749F94E-524B-F5B8-B9E5-B3CB2804EF49}"/>
              </a:ext>
            </a:extLst>
          </p:cNvPr>
          <p:cNvCxnSpPr>
            <a:cxnSpLocks/>
          </p:cNvCxnSpPr>
          <p:nvPr userDrawn="1"/>
        </p:nvCxnSpPr>
        <p:spPr bwMode="auto">
          <a:xfrm>
            <a:off x="1182588" y="4713606"/>
            <a:ext cx="2731044" cy="0"/>
          </a:xfrm>
          <a:prstGeom prst="line">
            <a:avLst/>
          </a:prstGeom>
          <a:ln w="38100">
            <a:solidFill>
              <a:srgbClr val="C0285D"/>
            </a:solidFill>
          </a:ln>
          <a:effectLst/>
        </p:spPr>
        <p:style>
          <a:lnRef idx="2">
            <a:schemeClr val="accent1"/>
          </a:lnRef>
          <a:fillRef idx="0">
            <a:schemeClr val="accent1"/>
          </a:fillRef>
          <a:effectRef idx="1">
            <a:schemeClr val="accent1"/>
          </a:effectRef>
          <a:fontRef idx="minor">
            <a:schemeClr val="tx1"/>
          </a:fontRef>
        </p:style>
      </p:cxnSp>
      <p:sp>
        <p:nvSpPr>
          <p:cNvPr id="24" name="Abgerundetes Rechteck 23">
            <a:extLst>
              <a:ext uri="{FF2B5EF4-FFF2-40B4-BE49-F238E27FC236}">
                <a16:creationId xmlns:a16="http://schemas.microsoft.com/office/drawing/2014/main" id="{FCC50AFD-2E60-7286-31FA-E77B671AAD26}"/>
              </a:ext>
            </a:extLst>
          </p:cNvPr>
          <p:cNvSpPr/>
          <p:nvPr userDrawn="1"/>
        </p:nvSpPr>
        <p:spPr bwMode="auto">
          <a:xfrm>
            <a:off x="494504" y="5526611"/>
            <a:ext cx="11202992" cy="592318"/>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Arbeitszeit: </a:t>
            </a:r>
            <a:r>
              <a:rPr lang="de-DE" sz="2800" dirty="0">
                <a:solidFill>
                  <a:srgbClr val="F8FAFB"/>
                </a:solidFill>
                <a:latin typeface="Lexend Deca"/>
                <a:cs typeface="Lexend Deca"/>
              </a:rPr>
              <a:t>XXX</a:t>
            </a:r>
            <a:r>
              <a:rPr lang="de-DE" sz="2800" dirty="0">
                <a:solidFill>
                  <a:schemeClr val="tx1"/>
                </a:solidFill>
                <a:latin typeface="Lexend Deca"/>
                <a:cs typeface="Lexend Deca"/>
              </a:rPr>
              <a:t> min</a:t>
            </a:r>
            <a:endParaRPr dirty="0"/>
          </a:p>
        </p:txBody>
      </p:sp>
      <p:sp>
        <p:nvSpPr>
          <p:cNvPr id="25" name="Textplatzhalter 12">
            <a:extLst>
              <a:ext uri="{FF2B5EF4-FFF2-40B4-BE49-F238E27FC236}">
                <a16:creationId xmlns:a16="http://schemas.microsoft.com/office/drawing/2014/main" id="{6E6C8F96-CC8B-8673-46E4-AD34EDDD530F}"/>
              </a:ext>
            </a:extLst>
          </p:cNvPr>
          <p:cNvSpPr>
            <a:spLocks noGrp="1"/>
          </p:cNvSpPr>
          <p:nvPr>
            <p:ph type="body" sz="quarter" idx="11" hasCustomPrompt="1"/>
          </p:nvPr>
        </p:nvSpPr>
        <p:spPr bwMode="auto">
          <a:xfrm>
            <a:off x="5844696" y="5620610"/>
            <a:ext cx="1088028" cy="568320"/>
          </a:xfrm>
          <a:prstGeom prst="rect">
            <a:avLst/>
          </a:prstGeom>
        </p:spPr>
        <p:txBody>
          <a:bodyPr/>
          <a:lstStyle>
            <a:lvl1pPr marL="0" indent="0" algn="r">
              <a:buNone/>
              <a:defRPr>
                <a:latin typeface="Lexend Deca"/>
                <a:cs typeface="Lexend Deca"/>
              </a:defRPr>
            </a:lvl1pPr>
          </a:lstStyle>
          <a:p>
            <a:pPr lvl="0">
              <a:defRPr/>
            </a:pPr>
            <a:r>
              <a:rPr lang="de-DE" dirty="0"/>
              <a:t>xxx</a:t>
            </a:r>
            <a:endParaRPr dirty="0"/>
          </a:p>
        </p:txBody>
      </p:sp>
    </p:spTree>
    <p:extLst>
      <p:ext uri="{BB962C8B-B14F-4D97-AF65-F5344CB8AC3E}">
        <p14:creationId xmlns:p14="http://schemas.microsoft.com/office/powerpoint/2010/main" val="225485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Plain">
    <p:spTree>
      <p:nvGrpSpPr>
        <p:cNvPr id="1" name=""/>
        <p:cNvGrpSpPr/>
        <p:nvPr/>
      </p:nvGrpSpPr>
      <p:grpSpPr bwMode="auto">
        <a:xfrm>
          <a:off x="0" y="0"/>
          <a:ext cx="0" cy="0"/>
          <a:chOff x="0" y="0"/>
          <a:chExt cx="0" cy="0"/>
        </a:xfrm>
      </p:grpSpPr>
      <p:sp>
        <p:nvSpPr>
          <p:cNvPr id="26"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096000" y="5652594"/>
            <a:ext cx="1088028" cy="568320"/>
          </a:xfrm>
          <a:prstGeom prst="rect">
            <a:avLst/>
          </a:prstGeom>
        </p:spPr>
        <p:txBody>
          <a:bodyPr/>
          <a:lstStyle>
            <a:lvl1pPr marL="0" indent="0" algn="r">
              <a:buNone/>
              <a:defRPr>
                <a:latin typeface="Lexend Deca"/>
                <a:cs typeface="Lexend Deca"/>
              </a:defRPr>
            </a:lvl1pPr>
          </a:lstStyle>
          <a:p>
            <a:pPr lvl="0">
              <a:defRPr/>
            </a:pPr>
            <a:r>
              <a:rPr lang="de-DE" dirty="0"/>
              <a:t>xxx</a:t>
            </a:r>
            <a:endParaRPr dirty="0"/>
          </a:p>
        </p:txBody>
      </p:sp>
    </p:spTree>
    <p:extLst>
      <p:ext uri="{BB962C8B-B14F-4D97-AF65-F5344CB8AC3E}">
        <p14:creationId xmlns:p14="http://schemas.microsoft.com/office/powerpoint/2010/main" val="348867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1_2-Phasen-Methode">
    <p:spTree>
      <p:nvGrpSpPr>
        <p:cNvPr id="1" name=""/>
        <p:cNvGrpSpPr/>
        <p:nvPr/>
      </p:nvGrpSpPr>
      <p:grpSpPr bwMode="auto">
        <a:xfrm>
          <a:off x="0" y="0"/>
          <a:ext cx="0" cy="0"/>
          <a:chOff x="0" y="0"/>
          <a:chExt cx="0" cy="0"/>
        </a:xfrm>
      </p:grpSpPr>
      <p:sp>
        <p:nvSpPr>
          <p:cNvPr id="25" name="Freeform 16"/>
          <p:cNvSpPr/>
          <p:nvPr userDrawn="1"/>
        </p:nvSpPr>
        <p:spPr bwMode="auto">
          <a:xfrm>
            <a:off x="2565347" y="2758760"/>
            <a:ext cx="2853929"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7" name="Freeform 31"/>
          <p:cNvSpPr/>
          <p:nvPr userDrawn="1"/>
        </p:nvSpPr>
        <p:spPr bwMode="auto">
          <a:xfrm>
            <a:off x="3774139" y="2556789"/>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8" name="TextBox 32"/>
          <p:cNvSpPr txBox="1"/>
          <p:nvPr userDrawn="1"/>
        </p:nvSpPr>
        <p:spPr bwMode="auto">
          <a:xfrm>
            <a:off x="3819263" y="2583683"/>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29" name="Freeform 16"/>
          <p:cNvSpPr/>
          <p:nvPr userDrawn="1"/>
        </p:nvSpPr>
        <p:spPr bwMode="auto">
          <a:xfrm>
            <a:off x="6751123" y="2758760"/>
            <a:ext cx="2853928"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30" name="TextBox 17"/>
          <p:cNvSpPr txBox="1"/>
          <p:nvPr userDrawn="1"/>
        </p:nvSpPr>
        <p:spPr bwMode="auto">
          <a:xfrm>
            <a:off x="6751123" y="3001168"/>
            <a:ext cx="2853928" cy="2393319"/>
          </a:xfrm>
          <a:prstGeom prst="rect">
            <a:avLst/>
          </a:prstGeom>
        </p:spPr>
        <p:txBody>
          <a:bodyPr lIns="50800" tIns="50800" rIns="50800" bIns="50800" rtlCol="0" anchor="ctr"/>
          <a:lstStyle/>
          <a:p>
            <a:pPr algn="ctr">
              <a:lnSpc>
                <a:spcPts val="1954"/>
              </a:lnSpc>
              <a:defRPr/>
            </a:pPr>
            <a:endParaRPr/>
          </a:p>
        </p:txBody>
      </p:sp>
      <p:sp>
        <p:nvSpPr>
          <p:cNvPr id="31" name="Freeform 31"/>
          <p:cNvSpPr/>
          <p:nvPr userDrawn="1"/>
        </p:nvSpPr>
        <p:spPr bwMode="auto">
          <a:xfrm>
            <a:off x="7937426" y="2556789"/>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32" name="TextBox 32"/>
          <p:cNvSpPr txBox="1"/>
          <p:nvPr userDrawn="1"/>
        </p:nvSpPr>
        <p:spPr bwMode="auto">
          <a:xfrm>
            <a:off x="7982550" y="2583683"/>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35" name="Freeform 34"/>
          <p:cNvSpPr/>
          <p:nvPr userDrawn="1"/>
        </p:nvSpPr>
        <p:spPr bwMode="auto">
          <a:xfrm>
            <a:off x="3267669" y="4113953"/>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8204"/>
          </a:solidFill>
        </p:spPr>
        <p:txBody>
          <a:bodyPr/>
          <a:lstStyle/>
          <a:p>
            <a:pPr>
              <a:defRPr/>
            </a:pPr>
            <a:endParaRPr lang="de-DE"/>
          </a:p>
        </p:txBody>
      </p:sp>
      <p:sp>
        <p:nvSpPr>
          <p:cNvPr id="36" name="Textplatzhalter 9"/>
          <p:cNvSpPr>
            <a:spLocks noGrp="1"/>
          </p:cNvSpPr>
          <p:nvPr>
            <p:ph type="body" sz="quarter" idx="12" hasCustomPrompt="1"/>
          </p:nvPr>
        </p:nvSpPr>
        <p:spPr bwMode="auto">
          <a:xfrm>
            <a:off x="2784702" y="3699330"/>
            <a:ext cx="2460196"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37" name="Textplatzhalter 12"/>
          <p:cNvSpPr>
            <a:spLocks noGrp="1"/>
          </p:cNvSpPr>
          <p:nvPr>
            <p:ph type="body" sz="quarter" idx="13" hasCustomPrompt="1"/>
          </p:nvPr>
        </p:nvSpPr>
        <p:spPr bwMode="auto">
          <a:xfrm>
            <a:off x="3267669" y="4187125"/>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38" name="Textplatzhalter 12"/>
          <p:cNvSpPr>
            <a:spLocks noGrp="1"/>
          </p:cNvSpPr>
          <p:nvPr>
            <p:ph type="body" sz="quarter" idx="18" hasCustomPrompt="1"/>
          </p:nvPr>
        </p:nvSpPr>
        <p:spPr bwMode="auto">
          <a:xfrm>
            <a:off x="2587836" y="4568274"/>
            <a:ext cx="2853928" cy="75148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39" name="Freeform 34"/>
          <p:cNvSpPr/>
          <p:nvPr userDrawn="1"/>
        </p:nvSpPr>
        <p:spPr bwMode="auto">
          <a:xfrm>
            <a:off x="7430956" y="4139334"/>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AADA"/>
          </a:solidFill>
          <a:ln>
            <a:solidFill>
              <a:srgbClr val="00AADA"/>
            </a:solidFill>
          </a:ln>
        </p:spPr>
        <p:txBody>
          <a:bodyPr/>
          <a:lstStyle/>
          <a:p>
            <a:pPr>
              <a:defRPr/>
            </a:pPr>
            <a:endParaRPr lang="de-DE"/>
          </a:p>
        </p:txBody>
      </p:sp>
      <p:sp>
        <p:nvSpPr>
          <p:cNvPr id="40" name="Textplatzhalter 9"/>
          <p:cNvSpPr>
            <a:spLocks noGrp="1"/>
          </p:cNvSpPr>
          <p:nvPr>
            <p:ph type="body" sz="quarter" idx="23" hasCustomPrompt="1"/>
          </p:nvPr>
        </p:nvSpPr>
        <p:spPr bwMode="auto">
          <a:xfrm>
            <a:off x="6947989" y="3724711"/>
            <a:ext cx="2460196"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41" name="Textplatzhalter 12"/>
          <p:cNvSpPr>
            <a:spLocks noGrp="1"/>
          </p:cNvSpPr>
          <p:nvPr>
            <p:ph type="body" sz="quarter" idx="24" hasCustomPrompt="1"/>
          </p:nvPr>
        </p:nvSpPr>
        <p:spPr bwMode="auto">
          <a:xfrm>
            <a:off x="7430956" y="4212506"/>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46" name="Textplatzhalter 12"/>
          <p:cNvSpPr>
            <a:spLocks noGrp="1"/>
          </p:cNvSpPr>
          <p:nvPr>
            <p:ph type="body" sz="quarter" idx="25" hasCustomPrompt="1"/>
          </p:nvPr>
        </p:nvSpPr>
        <p:spPr bwMode="auto">
          <a:xfrm>
            <a:off x="6751123" y="4593655"/>
            <a:ext cx="2853928" cy="724811"/>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52" name="TextBox 17"/>
          <p:cNvSpPr txBox="1"/>
          <p:nvPr userDrawn="1"/>
        </p:nvSpPr>
        <p:spPr bwMode="auto">
          <a:xfrm>
            <a:off x="2587836" y="2984195"/>
            <a:ext cx="2853928" cy="2393319"/>
          </a:xfrm>
          <a:prstGeom prst="rect">
            <a:avLst/>
          </a:prstGeom>
        </p:spPr>
        <p:txBody>
          <a:bodyPr lIns="50800" tIns="50800" rIns="50800" bIns="50800" rtlCol="0" anchor="ctr"/>
          <a:lstStyle/>
          <a:p>
            <a:pPr algn="ctr">
              <a:lnSpc>
                <a:spcPts val="1954"/>
              </a:lnSpc>
              <a:defRPr/>
            </a:pPr>
            <a:endParaRPr/>
          </a:p>
        </p:txBody>
      </p:sp>
      <p:sp>
        <p:nvSpPr>
          <p:cNvPr id="53" name="Textplatzhalter 22"/>
          <p:cNvSpPr>
            <a:spLocks noGrp="1"/>
          </p:cNvSpPr>
          <p:nvPr>
            <p:ph type="body" sz="quarter" idx="32" hasCustomPrompt="1"/>
          </p:nvPr>
        </p:nvSpPr>
        <p:spPr bwMode="auto">
          <a:xfrm>
            <a:off x="416762" y="336736"/>
            <a:ext cx="8754132" cy="1438276"/>
          </a:xfrm>
          <a:prstGeom prst="rect">
            <a:avLst/>
          </a:prstGeom>
        </p:spPr>
        <p:txBody>
          <a:bodyPr anchor="ctr"/>
          <a:lstStyle>
            <a:lvl1pPr marL="0" indent="0">
              <a:buNone/>
              <a:defRPr sz="2800">
                <a:solidFill>
                  <a:schemeClr val="bg1"/>
                </a:solidFill>
                <a:latin typeface="Lexend Deca"/>
                <a:cs typeface="Lexend Deca"/>
              </a:defRPr>
            </a:lvl1pPr>
          </a:lstStyle>
          <a:p>
            <a:pPr lvl="0">
              <a:defRPr/>
            </a:pPr>
            <a:r>
              <a:rPr lang="de-DE" dirty="0" err="1"/>
              <a:t>Xxx</a:t>
            </a:r>
            <a:endParaRPr lang="de-DE" dirty="0"/>
          </a:p>
          <a:p>
            <a:r>
              <a:rPr lang="de-DE" dirty="0"/>
              <a:t>Zeitfresser in den Griff bekommen</a:t>
            </a:r>
          </a:p>
          <a:p>
            <a:pPr lvl="0">
              <a:defRPr/>
            </a:pPr>
            <a:r>
              <a:rPr lang="de-DE" dirty="0" err="1"/>
              <a:t>Xxx</a:t>
            </a:r>
            <a:r>
              <a:rPr lang="de-DE" dirty="0"/>
              <a:t> </a:t>
            </a:r>
            <a:endParaRPr dirty="0"/>
          </a:p>
        </p:txBody>
      </p:sp>
      <p:sp>
        <p:nvSpPr>
          <p:cNvPr id="54"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extLst>
      <p:ext uri="{BB962C8B-B14F-4D97-AF65-F5344CB8AC3E}">
        <p14:creationId xmlns:p14="http://schemas.microsoft.com/office/powerpoint/2010/main" val="357887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_3-Phasen-Methode">
    <p:spTree>
      <p:nvGrpSpPr>
        <p:cNvPr id="1" name=""/>
        <p:cNvGrpSpPr/>
        <p:nvPr/>
      </p:nvGrpSpPr>
      <p:grpSpPr bwMode="auto">
        <a:xfrm>
          <a:off x="0" y="0"/>
          <a:ext cx="0" cy="0"/>
          <a:chOff x="0" y="0"/>
          <a:chExt cx="0" cy="0"/>
        </a:xfrm>
      </p:grpSpPr>
      <p:sp>
        <p:nvSpPr>
          <p:cNvPr id="11" name="Freeform 16"/>
          <p:cNvSpPr/>
          <p:nvPr userDrawn="1"/>
        </p:nvSpPr>
        <p:spPr bwMode="auto">
          <a:xfrm>
            <a:off x="8843567" y="2729642"/>
            <a:ext cx="2853928"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12" name="Freeform 16"/>
          <p:cNvSpPr/>
          <p:nvPr userDrawn="1"/>
        </p:nvSpPr>
        <p:spPr bwMode="auto">
          <a:xfrm>
            <a:off x="494503" y="2729642"/>
            <a:ext cx="2853929"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0" name="Freeform 31"/>
          <p:cNvSpPr/>
          <p:nvPr userDrawn="1"/>
        </p:nvSpPr>
        <p:spPr bwMode="auto">
          <a:xfrm>
            <a:off x="1703295"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1" name="TextBox 32"/>
          <p:cNvSpPr txBox="1"/>
          <p:nvPr userDrawn="1"/>
        </p:nvSpPr>
        <p:spPr bwMode="auto">
          <a:xfrm>
            <a:off x="1748419"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42" name="Freeform 16"/>
          <p:cNvSpPr/>
          <p:nvPr userDrawn="1"/>
        </p:nvSpPr>
        <p:spPr bwMode="auto">
          <a:xfrm>
            <a:off x="4680279" y="2729642"/>
            <a:ext cx="2853928"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3" name="TextBox 17"/>
          <p:cNvSpPr txBox="1"/>
          <p:nvPr userDrawn="1"/>
        </p:nvSpPr>
        <p:spPr bwMode="auto">
          <a:xfrm>
            <a:off x="4680279" y="2972051"/>
            <a:ext cx="2853928" cy="2393319"/>
          </a:xfrm>
          <a:prstGeom prst="rect">
            <a:avLst/>
          </a:prstGeom>
        </p:spPr>
        <p:txBody>
          <a:bodyPr lIns="50800" tIns="50800" rIns="50800" bIns="50800" rtlCol="0" anchor="ctr"/>
          <a:lstStyle/>
          <a:p>
            <a:pPr algn="ctr">
              <a:lnSpc>
                <a:spcPts val="1954"/>
              </a:lnSpc>
              <a:defRPr/>
            </a:pPr>
            <a:endParaRPr/>
          </a:p>
        </p:txBody>
      </p:sp>
      <p:sp>
        <p:nvSpPr>
          <p:cNvPr id="44" name="Freeform 31"/>
          <p:cNvSpPr/>
          <p:nvPr userDrawn="1"/>
        </p:nvSpPr>
        <p:spPr bwMode="auto">
          <a:xfrm>
            <a:off x="5866582"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5" name="TextBox 32"/>
          <p:cNvSpPr txBox="1"/>
          <p:nvPr userDrawn="1"/>
        </p:nvSpPr>
        <p:spPr bwMode="auto">
          <a:xfrm>
            <a:off x="5911706"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53" name="Freeform 31"/>
          <p:cNvSpPr/>
          <p:nvPr userDrawn="1"/>
        </p:nvSpPr>
        <p:spPr bwMode="auto">
          <a:xfrm>
            <a:off x="10013659"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54" name="TextBox 32"/>
          <p:cNvSpPr txBox="1"/>
          <p:nvPr userDrawn="1"/>
        </p:nvSpPr>
        <p:spPr bwMode="auto">
          <a:xfrm>
            <a:off x="10058783"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3</a:t>
            </a:r>
            <a:endParaRPr/>
          </a:p>
        </p:txBody>
      </p:sp>
      <p:sp>
        <p:nvSpPr>
          <p:cNvPr id="4" name="Freeform 34"/>
          <p:cNvSpPr/>
          <p:nvPr userDrawn="1"/>
        </p:nvSpPr>
        <p:spPr bwMode="auto">
          <a:xfrm>
            <a:off x="1196825" y="4084836"/>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8204"/>
          </a:solidFill>
        </p:spPr>
        <p:txBody>
          <a:bodyPr/>
          <a:lstStyle/>
          <a:p>
            <a:pPr>
              <a:defRPr/>
            </a:pPr>
            <a:endParaRPr lang="de-DE"/>
          </a:p>
        </p:txBody>
      </p:sp>
      <p:sp>
        <p:nvSpPr>
          <p:cNvPr id="5" name="Textplatzhalter 9"/>
          <p:cNvSpPr>
            <a:spLocks noGrp="1"/>
          </p:cNvSpPr>
          <p:nvPr>
            <p:ph type="body" sz="quarter" idx="12" hasCustomPrompt="1"/>
          </p:nvPr>
        </p:nvSpPr>
        <p:spPr bwMode="auto">
          <a:xfrm>
            <a:off x="713858" y="3670213"/>
            <a:ext cx="2460196"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6" name="Textplatzhalter 12"/>
          <p:cNvSpPr>
            <a:spLocks noGrp="1"/>
          </p:cNvSpPr>
          <p:nvPr>
            <p:ph type="body" sz="quarter" idx="13" hasCustomPrompt="1"/>
          </p:nvPr>
        </p:nvSpPr>
        <p:spPr bwMode="auto">
          <a:xfrm>
            <a:off x="1196825" y="4158008"/>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7" name="Textplatzhalter 12"/>
          <p:cNvSpPr>
            <a:spLocks noGrp="1"/>
          </p:cNvSpPr>
          <p:nvPr>
            <p:ph type="body" sz="quarter" idx="18" hasCustomPrompt="1"/>
          </p:nvPr>
        </p:nvSpPr>
        <p:spPr bwMode="auto">
          <a:xfrm>
            <a:off x="516992" y="4539157"/>
            <a:ext cx="2853928" cy="75148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26" name="Freeform 34"/>
          <p:cNvSpPr/>
          <p:nvPr userDrawn="1"/>
        </p:nvSpPr>
        <p:spPr bwMode="auto">
          <a:xfrm>
            <a:off x="5360112" y="4110217"/>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AADA"/>
          </a:solidFill>
          <a:ln>
            <a:solidFill>
              <a:srgbClr val="00AADA"/>
            </a:solidFill>
          </a:ln>
        </p:spPr>
        <p:txBody>
          <a:bodyPr/>
          <a:lstStyle/>
          <a:p>
            <a:pPr>
              <a:defRPr/>
            </a:pPr>
            <a:endParaRPr lang="de-DE"/>
          </a:p>
        </p:txBody>
      </p:sp>
      <p:sp>
        <p:nvSpPr>
          <p:cNvPr id="27" name="Textplatzhalter 9"/>
          <p:cNvSpPr>
            <a:spLocks noGrp="1"/>
          </p:cNvSpPr>
          <p:nvPr>
            <p:ph type="body" sz="quarter" idx="23" hasCustomPrompt="1"/>
          </p:nvPr>
        </p:nvSpPr>
        <p:spPr bwMode="auto">
          <a:xfrm>
            <a:off x="4877145" y="3695594"/>
            <a:ext cx="2460196"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28" name="Textplatzhalter 12"/>
          <p:cNvSpPr>
            <a:spLocks noGrp="1"/>
          </p:cNvSpPr>
          <p:nvPr>
            <p:ph type="body" sz="quarter" idx="24" hasCustomPrompt="1"/>
          </p:nvPr>
        </p:nvSpPr>
        <p:spPr bwMode="auto">
          <a:xfrm>
            <a:off x="5360112" y="4183389"/>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29" name="Textplatzhalter 12"/>
          <p:cNvSpPr>
            <a:spLocks noGrp="1"/>
          </p:cNvSpPr>
          <p:nvPr>
            <p:ph type="body" sz="quarter" idx="25" hasCustomPrompt="1"/>
          </p:nvPr>
        </p:nvSpPr>
        <p:spPr bwMode="auto">
          <a:xfrm>
            <a:off x="4680279" y="4564538"/>
            <a:ext cx="2853928" cy="724811"/>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36" name="Freeform 34"/>
          <p:cNvSpPr/>
          <p:nvPr userDrawn="1"/>
        </p:nvSpPr>
        <p:spPr bwMode="auto">
          <a:xfrm>
            <a:off x="9507189" y="4061731"/>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D42C67"/>
          </a:solidFill>
        </p:spPr>
        <p:txBody>
          <a:bodyPr/>
          <a:lstStyle/>
          <a:p>
            <a:pPr>
              <a:defRPr/>
            </a:pPr>
            <a:endParaRPr lang="de-DE"/>
          </a:p>
        </p:txBody>
      </p:sp>
      <p:sp>
        <p:nvSpPr>
          <p:cNvPr id="37" name="Textplatzhalter 9"/>
          <p:cNvSpPr>
            <a:spLocks noGrp="1"/>
          </p:cNvSpPr>
          <p:nvPr>
            <p:ph type="body" sz="quarter" idx="27" hasCustomPrompt="1"/>
          </p:nvPr>
        </p:nvSpPr>
        <p:spPr bwMode="auto">
          <a:xfrm>
            <a:off x="9024222" y="3647108"/>
            <a:ext cx="2460196" cy="419832"/>
          </a:xfrm>
          <a:prstGeom prst="rect">
            <a:avLst/>
          </a:prstGeom>
        </p:spPr>
        <p:txBody>
          <a:bodyPr anchor="ctr"/>
          <a:lstStyle>
            <a:lvl1pPr marL="0" indent="0" algn="ctr">
              <a:buNone/>
              <a:defRPr sz="1800" b="1">
                <a:solidFill>
                  <a:srgbClr val="D42C67"/>
                </a:solidFill>
                <a:latin typeface="Atkinson Hyperlegible"/>
              </a:defRPr>
            </a:lvl1pPr>
          </a:lstStyle>
          <a:p>
            <a:pPr lvl="0">
              <a:defRPr/>
            </a:pPr>
            <a:r>
              <a:rPr lang="de-DE"/>
              <a:t>PHASE 3</a:t>
            </a:r>
            <a:endParaRPr/>
          </a:p>
        </p:txBody>
      </p:sp>
      <p:sp>
        <p:nvSpPr>
          <p:cNvPr id="38" name="Textplatzhalter 12"/>
          <p:cNvSpPr>
            <a:spLocks noGrp="1"/>
          </p:cNvSpPr>
          <p:nvPr>
            <p:ph type="body" sz="quarter" idx="28" hasCustomPrompt="1"/>
          </p:nvPr>
        </p:nvSpPr>
        <p:spPr bwMode="auto">
          <a:xfrm>
            <a:off x="9507189" y="4134903"/>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39" name="Textplatzhalter 12"/>
          <p:cNvSpPr>
            <a:spLocks noGrp="1"/>
          </p:cNvSpPr>
          <p:nvPr>
            <p:ph type="body" sz="quarter" idx="29" hasCustomPrompt="1"/>
          </p:nvPr>
        </p:nvSpPr>
        <p:spPr bwMode="auto">
          <a:xfrm>
            <a:off x="8827356" y="4558438"/>
            <a:ext cx="2853928" cy="73301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3" name="TextBox 17"/>
          <p:cNvSpPr txBox="1"/>
          <p:nvPr userDrawn="1"/>
        </p:nvSpPr>
        <p:spPr bwMode="auto">
          <a:xfrm>
            <a:off x="516992" y="2955078"/>
            <a:ext cx="2853928" cy="2393319"/>
          </a:xfrm>
          <a:prstGeom prst="rect">
            <a:avLst/>
          </a:prstGeom>
        </p:spPr>
        <p:txBody>
          <a:bodyPr lIns="50800" tIns="50800" rIns="50800" bIns="50800" rtlCol="0" anchor="ctr"/>
          <a:lstStyle/>
          <a:p>
            <a:pPr algn="ctr">
              <a:lnSpc>
                <a:spcPts val="1954"/>
              </a:lnSpc>
              <a:defRPr/>
            </a:pPr>
            <a:endParaRPr/>
          </a:p>
        </p:txBody>
      </p:sp>
      <p:sp>
        <p:nvSpPr>
          <p:cNvPr id="18" name="Textplatzhalter 22"/>
          <p:cNvSpPr>
            <a:spLocks noGrp="1"/>
          </p:cNvSpPr>
          <p:nvPr>
            <p:ph type="body" sz="quarter" idx="32" hasCustomPrompt="1"/>
          </p:nvPr>
        </p:nvSpPr>
        <p:spPr bwMode="auto">
          <a:xfrm>
            <a:off x="416762" y="336736"/>
            <a:ext cx="8754132" cy="1438276"/>
          </a:xfrm>
          <a:prstGeom prst="rect">
            <a:avLst/>
          </a:prstGeom>
        </p:spPr>
        <p:txBody>
          <a:bodyPr anchor="ctr"/>
          <a:lstStyle>
            <a:lvl1pPr marL="0" indent="0">
              <a:buNone/>
              <a:defRPr sz="2800">
                <a:solidFill>
                  <a:schemeClr val="bg1"/>
                </a:solidFill>
                <a:latin typeface="Lexend Deca"/>
                <a:cs typeface="Lexend Deca"/>
              </a:defRPr>
            </a:lvl1pPr>
          </a:lstStyle>
          <a:p>
            <a:pPr lvl="0">
              <a:defRPr/>
            </a:pPr>
            <a:r>
              <a:rPr lang="de-DE" dirty="0" err="1"/>
              <a:t>Xxx</a:t>
            </a:r>
            <a:endParaRPr lang="de-DE" dirty="0"/>
          </a:p>
          <a:p>
            <a:pPr marL="0" marR="0" lvl="0" indent="0" algn="l" defTabSz="914400" eaLnBrk="1" fontAlgn="auto" latinLnBrk="0" hangingPunct="1">
              <a:lnSpc>
                <a:spcPct val="90000"/>
              </a:lnSpc>
              <a:spcBef>
                <a:spcPts val="1000"/>
              </a:spcBef>
              <a:spcAft>
                <a:spcPts val="0"/>
              </a:spcAft>
              <a:buClrTx/>
              <a:buSzTx/>
              <a:buFont typeface="Arial"/>
              <a:buNone/>
              <a:tabLst/>
              <a:defRPr/>
            </a:pPr>
            <a:r>
              <a:rPr lang="de-DE" dirty="0"/>
              <a:t>Zeitfresser in den Griff bekommen</a:t>
            </a:r>
          </a:p>
          <a:p>
            <a:pPr lvl="0">
              <a:defRPr/>
            </a:pPr>
            <a:r>
              <a:rPr lang="de-DE" dirty="0" err="1"/>
              <a:t>Xxx</a:t>
            </a:r>
            <a:r>
              <a:rPr lang="de-DE" dirty="0"/>
              <a:t> </a:t>
            </a:r>
            <a:endParaRPr dirty="0"/>
          </a:p>
        </p:txBody>
      </p:sp>
      <p:sp>
        <p:nvSpPr>
          <p:cNvPr id="19"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extLst>
      <p:ext uri="{BB962C8B-B14F-4D97-AF65-F5344CB8AC3E}">
        <p14:creationId xmlns:p14="http://schemas.microsoft.com/office/powerpoint/2010/main" val="135970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2-Phasen-Methode">
    <p:spTree>
      <p:nvGrpSpPr>
        <p:cNvPr id="1" name=""/>
        <p:cNvGrpSpPr/>
        <p:nvPr/>
      </p:nvGrpSpPr>
      <p:grpSpPr bwMode="auto">
        <a:xfrm>
          <a:off x="0" y="0"/>
          <a:ext cx="0" cy="0"/>
          <a:chOff x="0" y="0"/>
          <a:chExt cx="0" cy="0"/>
        </a:xfrm>
      </p:grpSpPr>
      <p:sp>
        <p:nvSpPr>
          <p:cNvPr id="25" name="Freeform 16"/>
          <p:cNvSpPr/>
          <p:nvPr userDrawn="1"/>
        </p:nvSpPr>
        <p:spPr bwMode="auto">
          <a:xfrm>
            <a:off x="2565347" y="2758760"/>
            <a:ext cx="2853929"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7" name="Freeform 31"/>
          <p:cNvSpPr/>
          <p:nvPr userDrawn="1"/>
        </p:nvSpPr>
        <p:spPr bwMode="auto">
          <a:xfrm>
            <a:off x="3774139" y="2556789"/>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8" name="TextBox 32"/>
          <p:cNvSpPr txBox="1"/>
          <p:nvPr userDrawn="1"/>
        </p:nvSpPr>
        <p:spPr bwMode="auto">
          <a:xfrm>
            <a:off x="3819263" y="2583683"/>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29" name="Freeform 16"/>
          <p:cNvSpPr/>
          <p:nvPr userDrawn="1"/>
        </p:nvSpPr>
        <p:spPr bwMode="auto">
          <a:xfrm>
            <a:off x="6751123" y="2758760"/>
            <a:ext cx="2853928"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30" name="TextBox 17"/>
          <p:cNvSpPr txBox="1"/>
          <p:nvPr userDrawn="1"/>
        </p:nvSpPr>
        <p:spPr bwMode="auto">
          <a:xfrm>
            <a:off x="6751123" y="3001168"/>
            <a:ext cx="2853928" cy="2393319"/>
          </a:xfrm>
          <a:prstGeom prst="rect">
            <a:avLst/>
          </a:prstGeom>
        </p:spPr>
        <p:txBody>
          <a:bodyPr lIns="50800" tIns="50800" rIns="50800" bIns="50800" rtlCol="0" anchor="ctr"/>
          <a:lstStyle/>
          <a:p>
            <a:pPr algn="ctr">
              <a:lnSpc>
                <a:spcPts val="1954"/>
              </a:lnSpc>
              <a:defRPr/>
            </a:pPr>
            <a:endParaRPr/>
          </a:p>
        </p:txBody>
      </p:sp>
      <p:sp>
        <p:nvSpPr>
          <p:cNvPr id="31" name="Freeform 31"/>
          <p:cNvSpPr/>
          <p:nvPr userDrawn="1"/>
        </p:nvSpPr>
        <p:spPr bwMode="auto">
          <a:xfrm>
            <a:off x="7937426" y="2556789"/>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32" name="TextBox 32"/>
          <p:cNvSpPr txBox="1"/>
          <p:nvPr userDrawn="1"/>
        </p:nvSpPr>
        <p:spPr bwMode="auto">
          <a:xfrm>
            <a:off x="7982550" y="2583683"/>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35" name="Freeform 34"/>
          <p:cNvSpPr/>
          <p:nvPr userDrawn="1"/>
        </p:nvSpPr>
        <p:spPr bwMode="auto">
          <a:xfrm>
            <a:off x="3267669" y="4113953"/>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8204"/>
          </a:solidFill>
        </p:spPr>
        <p:txBody>
          <a:bodyPr/>
          <a:lstStyle/>
          <a:p>
            <a:pPr>
              <a:defRPr/>
            </a:pPr>
            <a:endParaRPr lang="de-DE"/>
          </a:p>
        </p:txBody>
      </p:sp>
      <p:sp>
        <p:nvSpPr>
          <p:cNvPr id="36" name="Textplatzhalter 9"/>
          <p:cNvSpPr>
            <a:spLocks noGrp="1"/>
          </p:cNvSpPr>
          <p:nvPr>
            <p:ph type="body" sz="quarter" idx="12" hasCustomPrompt="1"/>
          </p:nvPr>
        </p:nvSpPr>
        <p:spPr bwMode="auto">
          <a:xfrm>
            <a:off x="2784702" y="3699330"/>
            <a:ext cx="2460196"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37" name="Textplatzhalter 12"/>
          <p:cNvSpPr>
            <a:spLocks noGrp="1"/>
          </p:cNvSpPr>
          <p:nvPr>
            <p:ph type="body" sz="quarter" idx="13" hasCustomPrompt="1"/>
          </p:nvPr>
        </p:nvSpPr>
        <p:spPr bwMode="auto">
          <a:xfrm>
            <a:off x="3267669" y="4187125"/>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38" name="Textplatzhalter 12"/>
          <p:cNvSpPr>
            <a:spLocks noGrp="1"/>
          </p:cNvSpPr>
          <p:nvPr>
            <p:ph type="body" sz="quarter" idx="18" hasCustomPrompt="1"/>
          </p:nvPr>
        </p:nvSpPr>
        <p:spPr bwMode="auto">
          <a:xfrm>
            <a:off x="2587836" y="4568274"/>
            <a:ext cx="2853928" cy="75148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39" name="Freeform 34"/>
          <p:cNvSpPr/>
          <p:nvPr userDrawn="1"/>
        </p:nvSpPr>
        <p:spPr bwMode="auto">
          <a:xfrm>
            <a:off x="7430956" y="4139334"/>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AADA"/>
          </a:solidFill>
          <a:ln>
            <a:solidFill>
              <a:srgbClr val="00AADA"/>
            </a:solidFill>
          </a:ln>
        </p:spPr>
        <p:txBody>
          <a:bodyPr/>
          <a:lstStyle/>
          <a:p>
            <a:pPr>
              <a:defRPr/>
            </a:pPr>
            <a:endParaRPr lang="de-DE"/>
          </a:p>
        </p:txBody>
      </p:sp>
      <p:sp>
        <p:nvSpPr>
          <p:cNvPr id="40" name="Textplatzhalter 9"/>
          <p:cNvSpPr>
            <a:spLocks noGrp="1"/>
          </p:cNvSpPr>
          <p:nvPr>
            <p:ph type="body" sz="quarter" idx="23" hasCustomPrompt="1"/>
          </p:nvPr>
        </p:nvSpPr>
        <p:spPr bwMode="auto">
          <a:xfrm>
            <a:off x="6947989" y="3724711"/>
            <a:ext cx="2460196"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41" name="Textplatzhalter 12"/>
          <p:cNvSpPr>
            <a:spLocks noGrp="1"/>
          </p:cNvSpPr>
          <p:nvPr>
            <p:ph type="body" sz="quarter" idx="24" hasCustomPrompt="1"/>
          </p:nvPr>
        </p:nvSpPr>
        <p:spPr bwMode="auto">
          <a:xfrm>
            <a:off x="7430956" y="4212506"/>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46" name="Textplatzhalter 12"/>
          <p:cNvSpPr>
            <a:spLocks noGrp="1"/>
          </p:cNvSpPr>
          <p:nvPr>
            <p:ph type="body" sz="quarter" idx="25" hasCustomPrompt="1"/>
          </p:nvPr>
        </p:nvSpPr>
        <p:spPr bwMode="auto">
          <a:xfrm>
            <a:off x="6751123" y="4593655"/>
            <a:ext cx="2853928" cy="724811"/>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52" name="TextBox 17"/>
          <p:cNvSpPr txBox="1"/>
          <p:nvPr userDrawn="1"/>
        </p:nvSpPr>
        <p:spPr bwMode="auto">
          <a:xfrm>
            <a:off x="2587836" y="2984195"/>
            <a:ext cx="2853928" cy="2393319"/>
          </a:xfrm>
          <a:prstGeom prst="rect">
            <a:avLst/>
          </a:prstGeom>
        </p:spPr>
        <p:txBody>
          <a:bodyPr lIns="50800" tIns="50800" rIns="50800" bIns="50800" rtlCol="0" anchor="ctr"/>
          <a:lstStyle/>
          <a:p>
            <a:pPr algn="ctr">
              <a:lnSpc>
                <a:spcPts val="1954"/>
              </a:lnSpc>
              <a:defRPr/>
            </a:pPr>
            <a:endParaRPr/>
          </a:p>
        </p:txBody>
      </p:sp>
      <p:sp>
        <p:nvSpPr>
          <p:cNvPr id="54"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3-Phasen-Methode">
    <p:spTree>
      <p:nvGrpSpPr>
        <p:cNvPr id="1" name=""/>
        <p:cNvGrpSpPr/>
        <p:nvPr/>
      </p:nvGrpSpPr>
      <p:grpSpPr bwMode="auto">
        <a:xfrm>
          <a:off x="0" y="0"/>
          <a:ext cx="0" cy="0"/>
          <a:chOff x="0" y="0"/>
          <a:chExt cx="0" cy="0"/>
        </a:xfrm>
      </p:grpSpPr>
      <p:sp>
        <p:nvSpPr>
          <p:cNvPr id="11" name="Freeform 16"/>
          <p:cNvSpPr/>
          <p:nvPr userDrawn="1"/>
        </p:nvSpPr>
        <p:spPr bwMode="auto">
          <a:xfrm>
            <a:off x="8843567" y="2729642"/>
            <a:ext cx="2853928"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12" name="Freeform 16"/>
          <p:cNvSpPr/>
          <p:nvPr userDrawn="1"/>
        </p:nvSpPr>
        <p:spPr bwMode="auto">
          <a:xfrm>
            <a:off x="494503" y="2729642"/>
            <a:ext cx="2853929"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0" name="Freeform 31"/>
          <p:cNvSpPr/>
          <p:nvPr userDrawn="1"/>
        </p:nvSpPr>
        <p:spPr bwMode="auto">
          <a:xfrm>
            <a:off x="1703295"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1" name="TextBox 32"/>
          <p:cNvSpPr txBox="1"/>
          <p:nvPr userDrawn="1"/>
        </p:nvSpPr>
        <p:spPr bwMode="auto">
          <a:xfrm>
            <a:off x="1748419"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42" name="Freeform 16"/>
          <p:cNvSpPr/>
          <p:nvPr userDrawn="1"/>
        </p:nvSpPr>
        <p:spPr bwMode="auto">
          <a:xfrm>
            <a:off x="4680279" y="2729642"/>
            <a:ext cx="2853928"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3" name="TextBox 17"/>
          <p:cNvSpPr txBox="1"/>
          <p:nvPr userDrawn="1"/>
        </p:nvSpPr>
        <p:spPr bwMode="auto">
          <a:xfrm>
            <a:off x="4680279" y="2972051"/>
            <a:ext cx="2853928" cy="2393319"/>
          </a:xfrm>
          <a:prstGeom prst="rect">
            <a:avLst/>
          </a:prstGeom>
        </p:spPr>
        <p:txBody>
          <a:bodyPr lIns="50800" tIns="50800" rIns="50800" bIns="50800" rtlCol="0" anchor="ctr"/>
          <a:lstStyle/>
          <a:p>
            <a:pPr algn="ctr">
              <a:lnSpc>
                <a:spcPts val="1954"/>
              </a:lnSpc>
              <a:defRPr/>
            </a:pPr>
            <a:endParaRPr/>
          </a:p>
        </p:txBody>
      </p:sp>
      <p:sp>
        <p:nvSpPr>
          <p:cNvPr id="44" name="Freeform 31"/>
          <p:cNvSpPr/>
          <p:nvPr userDrawn="1"/>
        </p:nvSpPr>
        <p:spPr bwMode="auto">
          <a:xfrm>
            <a:off x="5866582"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5" name="TextBox 32"/>
          <p:cNvSpPr txBox="1"/>
          <p:nvPr userDrawn="1"/>
        </p:nvSpPr>
        <p:spPr bwMode="auto">
          <a:xfrm>
            <a:off x="5911706"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53" name="Freeform 31"/>
          <p:cNvSpPr/>
          <p:nvPr userDrawn="1"/>
        </p:nvSpPr>
        <p:spPr bwMode="auto">
          <a:xfrm>
            <a:off x="10013659"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54" name="TextBox 32"/>
          <p:cNvSpPr txBox="1"/>
          <p:nvPr userDrawn="1"/>
        </p:nvSpPr>
        <p:spPr bwMode="auto">
          <a:xfrm>
            <a:off x="10058783"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3</a:t>
            </a:r>
            <a:endParaRPr/>
          </a:p>
        </p:txBody>
      </p:sp>
      <p:sp>
        <p:nvSpPr>
          <p:cNvPr id="4" name="Freeform 34"/>
          <p:cNvSpPr/>
          <p:nvPr userDrawn="1"/>
        </p:nvSpPr>
        <p:spPr bwMode="auto">
          <a:xfrm>
            <a:off x="1196825" y="4084836"/>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8204"/>
          </a:solidFill>
        </p:spPr>
        <p:txBody>
          <a:bodyPr/>
          <a:lstStyle/>
          <a:p>
            <a:pPr>
              <a:defRPr/>
            </a:pPr>
            <a:endParaRPr lang="de-DE"/>
          </a:p>
        </p:txBody>
      </p:sp>
      <p:sp>
        <p:nvSpPr>
          <p:cNvPr id="5" name="Textplatzhalter 9"/>
          <p:cNvSpPr>
            <a:spLocks noGrp="1"/>
          </p:cNvSpPr>
          <p:nvPr>
            <p:ph type="body" sz="quarter" idx="12" hasCustomPrompt="1"/>
          </p:nvPr>
        </p:nvSpPr>
        <p:spPr bwMode="auto">
          <a:xfrm>
            <a:off x="713858" y="3670213"/>
            <a:ext cx="2460196"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6" name="Textplatzhalter 12"/>
          <p:cNvSpPr>
            <a:spLocks noGrp="1"/>
          </p:cNvSpPr>
          <p:nvPr>
            <p:ph type="body" sz="quarter" idx="13" hasCustomPrompt="1"/>
          </p:nvPr>
        </p:nvSpPr>
        <p:spPr bwMode="auto">
          <a:xfrm>
            <a:off x="1196825" y="4158008"/>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7" name="Textplatzhalter 12"/>
          <p:cNvSpPr>
            <a:spLocks noGrp="1"/>
          </p:cNvSpPr>
          <p:nvPr>
            <p:ph type="body" sz="quarter" idx="18" hasCustomPrompt="1"/>
          </p:nvPr>
        </p:nvSpPr>
        <p:spPr bwMode="auto">
          <a:xfrm>
            <a:off x="516992" y="4539157"/>
            <a:ext cx="2853928" cy="75148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26" name="Freeform 34"/>
          <p:cNvSpPr/>
          <p:nvPr userDrawn="1"/>
        </p:nvSpPr>
        <p:spPr bwMode="auto">
          <a:xfrm>
            <a:off x="5360112" y="4110217"/>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AADA"/>
          </a:solidFill>
          <a:ln>
            <a:solidFill>
              <a:srgbClr val="00AADA"/>
            </a:solidFill>
          </a:ln>
        </p:spPr>
        <p:txBody>
          <a:bodyPr/>
          <a:lstStyle/>
          <a:p>
            <a:pPr>
              <a:defRPr/>
            </a:pPr>
            <a:endParaRPr lang="de-DE"/>
          </a:p>
        </p:txBody>
      </p:sp>
      <p:sp>
        <p:nvSpPr>
          <p:cNvPr id="27" name="Textplatzhalter 9"/>
          <p:cNvSpPr>
            <a:spLocks noGrp="1"/>
          </p:cNvSpPr>
          <p:nvPr>
            <p:ph type="body" sz="quarter" idx="23" hasCustomPrompt="1"/>
          </p:nvPr>
        </p:nvSpPr>
        <p:spPr bwMode="auto">
          <a:xfrm>
            <a:off x="4877145" y="3695594"/>
            <a:ext cx="2460196"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28" name="Textplatzhalter 12"/>
          <p:cNvSpPr>
            <a:spLocks noGrp="1"/>
          </p:cNvSpPr>
          <p:nvPr>
            <p:ph type="body" sz="quarter" idx="24" hasCustomPrompt="1"/>
          </p:nvPr>
        </p:nvSpPr>
        <p:spPr bwMode="auto">
          <a:xfrm>
            <a:off x="5360112" y="4183389"/>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29" name="Textplatzhalter 12"/>
          <p:cNvSpPr>
            <a:spLocks noGrp="1"/>
          </p:cNvSpPr>
          <p:nvPr>
            <p:ph type="body" sz="quarter" idx="25" hasCustomPrompt="1"/>
          </p:nvPr>
        </p:nvSpPr>
        <p:spPr bwMode="auto">
          <a:xfrm>
            <a:off x="4680279" y="4564538"/>
            <a:ext cx="2853928" cy="724811"/>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36" name="Freeform 34"/>
          <p:cNvSpPr/>
          <p:nvPr userDrawn="1"/>
        </p:nvSpPr>
        <p:spPr bwMode="auto">
          <a:xfrm>
            <a:off x="9507189" y="4061731"/>
            <a:ext cx="1494263"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D42C67"/>
          </a:solidFill>
        </p:spPr>
        <p:txBody>
          <a:bodyPr/>
          <a:lstStyle/>
          <a:p>
            <a:pPr>
              <a:defRPr/>
            </a:pPr>
            <a:endParaRPr lang="de-DE"/>
          </a:p>
        </p:txBody>
      </p:sp>
      <p:sp>
        <p:nvSpPr>
          <p:cNvPr id="37" name="Textplatzhalter 9"/>
          <p:cNvSpPr>
            <a:spLocks noGrp="1"/>
          </p:cNvSpPr>
          <p:nvPr>
            <p:ph type="body" sz="quarter" idx="27" hasCustomPrompt="1"/>
          </p:nvPr>
        </p:nvSpPr>
        <p:spPr bwMode="auto">
          <a:xfrm>
            <a:off x="9024222" y="3647108"/>
            <a:ext cx="2460196" cy="419832"/>
          </a:xfrm>
          <a:prstGeom prst="rect">
            <a:avLst/>
          </a:prstGeom>
        </p:spPr>
        <p:txBody>
          <a:bodyPr anchor="ctr"/>
          <a:lstStyle>
            <a:lvl1pPr marL="0" indent="0" algn="ctr">
              <a:buNone/>
              <a:defRPr sz="1800" b="1">
                <a:solidFill>
                  <a:srgbClr val="D42C67"/>
                </a:solidFill>
                <a:latin typeface="Atkinson Hyperlegible"/>
              </a:defRPr>
            </a:lvl1pPr>
          </a:lstStyle>
          <a:p>
            <a:pPr lvl="0">
              <a:defRPr/>
            </a:pPr>
            <a:r>
              <a:rPr lang="de-DE"/>
              <a:t>PHASE 3</a:t>
            </a:r>
            <a:endParaRPr/>
          </a:p>
        </p:txBody>
      </p:sp>
      <p:sp>
        <p:nvSpPr>
          <p:cNvPr id="38" name="Textplatzhalter 12"/>
          <p:cNvSpPr>
            <a:spLocks noGrp="1"/>
          </p:cNvSpPr>
          <p:nvPr>
            <p:ph type="body" sz="quarter" idx="28" hasCustomPrompt="1"/>
          </p:nvPr>
        </p:nvSpPr>
        <p:spPr bwMode="auto">
          <a:xfrm>
            <a:off x="9507189" y="4134903"/>
            <a:ext cx="1494263"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39" name="Textplatzhalter 12"/>
          <p:cNvSpPr>
            <a:spLocks noGrp="1"/>
          </p:cNvSpPr>
          <p:nvPr>
            <p:ph type="body" sz="quarter" idx="29" hasCustomPrompt="1"/>
          </p:nvPr>
        </p:nvSpPr>
        <p:spPr bwMode="auto">
          <a:xfrm>
            <a:off x="8827356" y="4558438"/>
            <a:ext cx="2853928" cy="73301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3" name="TextBox 17"/>
          <p:cNvSpPr txBox="1"/>
          <p:nvPr userDrawn="1"/>
        </p:nvSpPr>
        <p:spPr bwMode="auto">
          <a:xfrm>
            <a:off x="516992" y="2955078"/>
            <a:ext cx="2853928" cy="2393319"/>
          </a:xfrm>
          <a:prstGeom prst="rect">
            <a:avLst/>
          </a:prstGeom>
        </p:spPr>
        <p:txBody>
          <a:bodyPr lIns="50800" tIns="50800" rIns="50800" bIns="50800" rtlCol="0" anchor="ctr"/>
          <a:lstStyle/>
          <a:p>
            <a:pPr algn="ctr">
              <a:lnSpc>
                <a:spcPts val="1954"/>
              </a:lnSpc>
              <a:defRPr/>
            </a:pPr>
            <a:endParaRPr/>
          </a:p>
        </p:txBody>
      </p:sp>
      <p:sp>
        <p:nvSpPr>
          <p:cNvPr id="19"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4-Phasen-Methode">
    <p:spTree>
      <p:nvGrpSpPr>
        <p:cNvPr id="1" name=""/>
        <p:cNvGrpSpPr/>
        <p:nvPr/>
      </p:nvGrpSpPr>
      <p:grpSpPr bwMode="auto">
        <a:xfrm>
          <a:off x="0" y="0"/>
          <a:ext cx="0" cy="0"/>
          <a:chOff x="0" y="0"/>
          <a:chExt cx="0" cy="0"/>
        </a:xfrm>
      </p:grpSpPr>
      <p:sp>
        <p:nvSpPr>
          <p:cNvPr id="11" name="Freeform 16"/>
          <p:cNvSpPr/>
          <p:nvPr userDrawn="1"/>
        </p:nvSpPr>
        <p:spPr bwMode="auto">
          <a:xfrm>
            <a:off x="6253630" y="2729642"/>
            <a:ext cx="2586433"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12" name="Freeform 16"/>
          <p:cNvSpPr/>
          <p:nvPr userDrawn="1"/>
        </p:nvSpPr>
        <p:spPr bwMode="auto">
          <a:xfrm>
            <a:off x="505747" y="2729642"/>
            <a:ext cx="2586434"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17" name="Freeform 31"/>
          <p:cNvSpPr/>
          <p:nvPr userDrawn="1"/>
        </p:nvSpPr>
        <p:spPr bwMode="auto">
          <a:xfrm>
            <a:off x="1580860" y="2527672"/>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18" name="TextBox 32"/>
          <p:cNvSpPr txBox="1"/>
          <p:nvPr userDrawn="1"/>
        </p:nvSpPr>
        <p:spPr bwMode="auto">
          <a:xfrm>
            <a:off x="1621755" y="255456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22" name="Freeform 16"/>
          <p:cNvSpPr/>
          <p:nvPr userDrawn="1"/>
        </p:nvSpPr>
        <p:spPr bwMode="auto">
          <a:xfrm>
            <a:off x="3362473" y="2729642"/>
            <a:ext cx="2586433"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6" name="TextBox 17"/>
          <p:cNvSpPr txBox="1"/>
          <p:nvPr userDrawn="1"/>
        </p:nvSpPr>
        <p:spPr bwMode="auto">
          <a:xfrm>
            <a:off x="3362473" y="2972051"/>
            <a:ext cx="2586433" cy="2393319"/>
          </a:xfrm>
          <a:prstGeom prst="rect">
            <a:avLst/>
          </a:prstGeom>
        </p:spPr>
        <p:txBody>
          <a:bodyPr lIns="50800" tIns="50800" rIns="50800" bIns="50800" rtlCol="0" anchor="ctr"/>
          <a:lstStyle/>
          <a:p>
            <a:pPr algn="ctr">
              <a:lnSpc>
                <a:spcPts val="1954"/>
              </a:lnSpc>
              <a:defRPr/>
            </a:pPr>
            <a:endParaRPr/>
          </a:p>
        </p:txBody>
      </p:sp>
      <p:sp>
        <p:nvSpPr>
          <p:cNvPr id="47" name="Freeform 31"/>
          <p:cNvSpPr/>
          <p:nvPr userDrawn="1"/>
        </p:nvSpPr>
        <p:spPr bwMode="auto">
          <a:xfrm>
            <a:off x="4437585" y="2527672"/>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8" name="TextBox 32"/>
          <p:cNvSpPr txBox="1"/>
          <p:nvPr userDrawn="1"/>
        </p:nvSpPr>
        <p:spPr bwMode="auto">
          <a:xfrm>
            <a:off x="4478480" y="255456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49" name="Freeform 31"/>
          <p:cNvSpPr/>
          <p:nvPr userDrawn="1"/>
        </p:nvSpPr>
        <p:spPr bwMode="auto">
          <a:xfrm>
            <a:off x="7328742" y="2527672"/>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50" name="TextBox 32"/>
          <p:cNvSpPr txBox="1"/>
          <p:nvPr userDrawn="1"/>
        </p:nvSpPr>
        <p:spPr bwMode="auto">
          <a:xfrm>
            <a:off x="7369637" y="255456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3</a:t>
            </a:r>
            <a:endParaRPr/>
          </a:p>
        </p:txBody>
      </p:sp>
      <p:sp>
        <p:nvSpPr>
          <p:cNvPr id="55" name="Freeform 34"/>
          <p:cNvSpPr/>
          <p:nvPr userDrawn="1"/>
        </p:nvSpPr>
        <p:spPr bwMode="auto">
          <a:xfrm>
            <a:off x="1121860" y="4084836"/>
            <a:ext cx="1354208"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8204"/>
          </a:solidFill>
        </p:spPr>
        <p:txBody>
          <a:bodyPr/>
          <a:lstStyle/>
          <a:p>
            <a:pPr>
              <a:defRPr/>
            </a:pPr>
            <a:endParaRPr lang="de-DE"/>
          </a:p>
        </p:txBody>
      </p:sp>
      <p:sp>
        <p:nvSpPr>
          <p:cNvPr id="56" name="Textplatzhalter 9"/>
          <p:cNvSpPr>
            <a:spLocks noGrp="1"/>
          </p:cNvSpPr>
          <p:nvPr>
            <p:ph type="body" sz="quarter" idx="12" hasCustomPrompt="1"/>
          </p:nvPr>
        </p:nvSpPr>
        <p:spPr bwMode="auto">
          <a:xfrm>
            <a:off x="684162" y="3670213"/>
            <a:ext cx="2229605"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57" name="Textplatzhalter 12"/>
          <p:cNvSpPr>
            <a:spLocks noGrp="1"/>
          </p:cNvSpPr>
          <p:nvPr>
            <p:ph type="body" sz="quarter" idx="13" hasCustomPrompt="1"/>
          </p:nvPr>
        </p:nvSpPr>
        <p:spPr bwMode="auto">
          <a:xfrm>
            <a:off x="1121860" y="4158008"/>
            <a:ext cx="1354208"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58" name="Textplatzhalter 12"/>
          <p:cNvSpPr>
            <a:spLocks noGrp="1"/>
          </p:cNvSpPr>
          <p:nvPr>
            <p:ph type="body" sz="quarter" idx="18" hasCustomPrompt="1"/>
          </p:nvPr>
        </p:nvSpPr>
        <p:spPr bwMode="auto">
          <a:xfrm>
            <a:off x="505748" y="4539157"/>
            <a:ext cx="2586433" cy="75148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59" name="Freeform 34"/>
          <p:cNvSpPr/>
          <p:nvPr userDrawn="1"/>
        </p:nvSpPr>
        <p:spPr bwMode="auto">
          <a:xfrm>
            <a:off x="3978585" y="4110217"/>
            <a:ext cx="1354208"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00AADA"/>
          </a:solidFill>
          <a:ln>
            <a:solidFill>
              <a:srgbClr val="00AADA"/>
            </a:solidFill>
          </a:ln>
        </p:spPr>
        <p:txBody>
          <a:bodyPr/>
          <a:lstStyle/>
          <a:p>
            <a:pPr>
              <a:defRPr/>
            </a:pPr>
            <a:endParaRPr lang="de-DE"/>
          </a:p>
        </p:txBody>
      </p:sp>
      <p:sp>
        <p:nvSpPr>
          <p:cNvPr id="60" name="Textplatzhalter 9"/>
          <p:cNvSpPr>
            <a:spLocks noGrp="1"/>
          </p:cNvSpPr>
          <p:nvPr>
            <p:ph type="body" sz="quarter" idx="23" hasCustomPrompt="1"/>
          </p:nvPr>
        </p:nvSpPr>
        <p:spPr bwMode="auto">
          <a:xfrm>
            <a:off x="3540887" y="3695594"/>
            <a:ext cx="2229605"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61" name="Textplatzhalter 12"/>
          <p:cNvSpPr>
            <a:spLocks noGrp="1"/>
          </p:cNvSpPr>
          <p:nvPr>
            <p:ph type="body" sz="quarter" idx="24" hasCustomPrompt="1"/>
          </p:nvPr>
        </p:nvSpPr>
        <p:spPr bwMode="auto">
          <a:xfrm>
            <a:off x="3978585" y="4183389"/>
            <a:ext cx="1354208"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62" name="Textplatzhalter 12"/>
          <p:cNvSpPr>
            <a:spLocks noGrp="1"/>
          </p:cNvSpPr>
          <p:nvPr>
            <p:ph type="body" sz="quarter" idx="25" hasCustomPrompt="1"/>
          </p:nvPr>
        </p:nvSpPr>
        <p:spPr bwMode="auto">
          <a:xfrm>
            <a:off x="3362473" y="4564538"/>
            <a:ext cx="2586433" cy="724811"/>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63" name="Freeform 34"/>
          <p:cNvSpPr/>
          <p:nvPr userDrawn="1"/>
        </p:nvSpPr>
        <p:spPr bwMode="auto">
          <a:xfrm>
            <a:off x="6869742" y="4061731"/>
            <a:ext cx="1354208"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D42C67"/>
          </a:solidFill>
        </p:spPr>
        <p:txBody>
          <a:bodyPr/>
          <a:lstStyle/>
          <a:p>
            <a:pPr>
              <a:defRPr/>
            </a:pPr>
            <a:endParaRPr lang="de-DE"/>
          </a:p>
        </p:txBody>
      </p:sp>
      <p:sp>
        <p:nvSpPr>
          <p:cNvPr id="64" name="Textplatzhalter 9"/>
          <p:cNvSpPr>
            <a:spLocks noGrp="1"/>
          </p:cNvSpPr>
          <p:nvPr>
            <p:ph type="body" sz="quarter" idx="27" hasCustomPrompt="1"/>
          </p:nvPr>
        </p:nvSpPr>
        <p:spPr bwMode="auto">
          <a:xfrm>
            <a:off x="6432044" y="3647108"/>
            <a:ext cx="2229605" cy="419832"/>
          </a:xfrm>
          <a:prstGeom prst="rect">
            <a:avLst/>
          </a:prstGeom>
        </p:spPr>
        <p:txBody>
          <a:bodyPr anchor="ctr"/>
          <a:lstStyle>
            <a:lvl1pPr marL="0" indent="0" algn="ctr">
              <a:buNone/>
              <a:defRPr sz="1800" b="1">
                <a:solidFill>
                  <a:srgbClr val="D42C67"/>
                </a:solidFill>
                <a:latin typeface="Atkinson Hyperlegible"/>
              </a:defRPr>
            </a:lvl1pPr>
          </a:lstStyle>
          <a:p>
            <a:pPr lvl="0">
              <a:defRPr/>
            </a:pPr>
            <a:r>
              <a:rPr lang="de-DE"/>
              <a:t>PHASE 3</a:t>
            </a:r>
            <a:endParaRPr/>
          </a:p>
        </p:txBody>
      </p:sp>
      <p:sp>
        <p:nvSpPr>
          <p:cNvPr id="65" name="Textplatzhalter 12"/>
          <p:cNvSpPr>
            <a:spLocks noGrp="1"/>
          </p:cNvSpPr>
          <p:nvPr>
            <p:ph type="body" sz="quarter" idx="28" hasCustomPrompt="1"/>
          </p:nvPr>
        </p:nvSpPr>
        <p:spPr bwMode="auto">
          <a:xfrm>
            <a:off x="6869742" y="4134903"/>
            <a:ext cx="1354208"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66" name="Textplatzhalter 12"/>
          <p:cNvSpPr>
            <a:spLocks noGrp="1"/>
          </p:cNvSpPr>
          <p:nvPr>
            <p:ph type="body" sz="quarter" idx="29" hasCustomPrompt="1"/>
          </p:nvPr>
        </p:nvSpPr>
        <p:spPr bwMode="auto">
          <a:xfrm>
            <a:off x="6253630" y="4558438"/>
            <a:ext cx="2586433" cy="73301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68" name="TextBox 17"/>
          <p:cNvSpPr txBox="1"/>
          <p:nvPr userDrawn="1"/>
        </p:nvSpPr>
        <p:spPr bwMode="auto">
          <a:xfrm>
            <a:off x="505748" y="2955078"/>
            <a:ext cx="2586433" cy="2393319"/>
          </a:xfrm>
          <a:prstGeom prst="rect">
            <a:avLst/>
          </a:prstGeom>
        </p:spPr>
        <p:txBody>
          <a:bodyPr lIns="50800" tIns="50800" rIns="50800" bIns="50800" rtlCol="0" anchor="ctr"/>
          <a:lstStyle/>
          <a:p>
            <a:pPr algn="ctr">
              <a:lnSpc>
                <a:spcPts val="1954"/>
              </a:lnSpc>
              <a:defRPr/>
            </a:pPr>
            <a:endParaRPr/>
          </a:p>
        </p:txBody>
      </p:sp>
      <p:sp>
        <p:nvSpPr>
          <p:cNvPr id="70"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71" name="Freeform 16"/>
          <p:cNvSpPr/>
          <p:nvPr userDrawn="1"/>
        </p:nvSpPr>
        <p:spPr bwMode="auto">
          <a:xfrm>
            <a:off x="9100036" y="2718012"/>
            <a:ext cx="2586433"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33F01"/>
            </a:solidFill>
            <a:prstDash val="solid"/>
            <a:miter/>
          </a:ln>
        </p:spPr>
        <p:txBody>
          <a:bodyPr/>
          <a:lstStyle/>
          <a:p>
            <a:pPr>
              <a:defRPr/>
            </a:pPr>
            <a:endParaRPr lang="de-DE"/>
          </a:p>
        </p:txBody>
      </p:sp>
      <p:sp>
        <p:nvSpPr>
          <p:cNvPr id="72" name="Freeform 31"/>
          <p:cNvSpPr/>
          <p:nvPr userDrawn="1"/>
        </p:nvSpPr>
        <p:spPr bwMode="auto">
          <a:xfrm>
            <a:off x="10175147" y="2516041"/>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33F01"/>
            </a:solidFill>
            <a:prstDash val="solid"/>
            <a:miter/>
          </a:ln>
        </p:spPr>
        <p:txBody>
          <a:bodyPr/>
          <a:lstStyle/>
          <a:p>
            <a:pPr>
              <a:defRPr/>
            </a:pPr>
            <a:endParaRPr lang="de-DE"/>
          </a:p>
        </p:txBody>
      </p:sp>
      <p:sp>
        <p:nvSpPr>
          <p:cNvPr id="73" name="TextBox 32"/>
          <p:cNvSpPr txBox="1"/>
          <p:nvPr userDrawn="1"/>
        </p:nvSpPr>
        <p:spPr bwMode="auto">
          <a:xfrm>
            <a:off x="10216042" y="254293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4</a:t>
            </a:r>
            <a:endParaRPr/>
          </a:p>
        </p:txBody>
      </p:sp>
      <p:sp>
        <p:nvSpPr>
          <p:cNvPr id="74" name="Freeform 34"/>
          <p:cNvSpPr/>
          <p:nvPr userDrawn="1"/>
        </p:nvSpPr>
        <p:spPr bwMode="auto">
          <a:xfrm>
            <a:off x="9716147" y="4050101"/>
            <a:ext cx="1354208" cy="341765"/>
          </a:xfrm>
          <a:custGeom>
            <a:avLst/>
            <a:gdLst/>
            <a:ahLst/>
            <a:cxnLst/>
            <a:rect l="l" t="t" r="r" b="b"/>
            <a:pathLst>
              <a:path w="814074" h="188626" extrusionOk="0">
                <a:moveTo>
                  <a:pt x="94313" y="0"/>
                </a:moveTo>
                <a:lnTo>
                  <a:pt x="719761" y="0"/>
                </a:lnTo>
                <a:cubicBezTo>
                  <a:pt x="744774" y="0"/>
                  <a:pt x="768763" y="9937"/>
                  <a:pt x="786450" y="27624"/>
                </a:cubicBezTo>
                <a:cubicBezTo>
                  <a:pt x="804137" y="45311"/>
                  <a:pt x="814074" y="69300"/>
                  <a:pt x="814074" y="94313"/>
                </a:cubicBezTo>
                <a:lnTo>
                  <a:pt x="814074" y="94313"/>
                </a:lnTo>
                <a:cubicBezTo>
                  <a:pt x="814074" y="146401"/>
                  <a:pt x="771849" y="188626"/>
                  <a:pt x="719761" y="188626"/>
                </a:cubicBezTo>
                <a:lnTo>
                  <a:pt x="94313" y="188626"/>
                </a:lnTo>
                <a:cubicBezTo>
                  <a:pt x="69300" y="188626"/>
                  <a:pt x="45311" y="178690"/>
                  <a:pt x="27624" y="161003"/>
                </a:cubicBezTo>
                <a:cubicBezTo>
                  <a:pt x="9937" y="143316"/>
                  <a:pt x="0" y="119327"/>
                  <a:pt x="0" y="94313"/>
                </a:cubicBezTo>
                <a:lnTo>
                  <a:pt x="0" y="94313"/>
                </a:lnTo>
                <a:cubicBezTo>
                  <a:pt x="0" y="69300"/>
                  <a:pt x="9937" y="45311"/>
                  <a:pt x="27624" y="27624"/>
                </a:cubicBezTo>
                <a:cubicBezTo>
                  <a:pt x="45311" y="9937"/>
                  <a:pt x="69300" y="0"/>
                  <a:pt x="94313" y="0"/>
                </a:cubicBezTo>
                <a:close/>
              </a:path>
            </a:pathLst>
          </a:custGeom>
          <a:solidFill>
            <a:srgbClr val="D33F01"/>
          </a:solidFill>
        </p:spPr>
        <p:txBody>
          <a:bodyPr/>
          <a:lstStyle/>
          <a:p>
            <a:pPr>
              <a:defRPr/>
            </a:pPr>
            <a:endParaRPr lang="de-DE"/>
          </a:p>
        </p:txBody>
      </p:sp>
      <p:sp>
        <p:nvSpPr>
          <p:cNvPr id="75" name="Textplatzhalter 9"/>
          <p:cNvSpPr>
            <a:spLocks noGrp="1"/>
          </p:cNvSpPr>
          <p:nvPr>
            <p:ph type="body" sz="quarter" idx="34" hasCustomPrompt="1"/>
          </p:nvPr>
        </p:nvSpPr>
        <p:spPr bwMode="auto">
          <a:xfrm>
            <a:off x="9278450" y="3635478"/>
            <a:ext cx="2229605" cy="419832"/>
          </a:xfrm>
          <a:prstGeom prst="rect">
            <a:avLst/>
          </a:prstGeom>
        </p:spPr>
        <p:txBody>
          <a:bodyPr anchor="ctr"/>
          <a:lstStyle>
            <a:lvl1pPr marL="0" indent="0" algn="ctr">
              <a:buNone/>
              <a:defRPr sz="1800" b="1">
                <a:solidFill>
                  <a:srgbClr val="D33F01"/>
                </a:solidFill>
                <a:latin typeface="Atkinson Hyperlegible"/>
              </a:defRPr>
            </a:lvl1pPr>
          </a:lstStyle>
          <a:p>
            <a:pPr lvl="0">
              <a:defRPr/>
            </a:pPr>
            <a:r>
              <a:rPr lang="de-DE"/>
              <a:t>PHASE 4</a:t>
            </a:r>
            <a:endParaRPr/>
          </a:p>
        </p:txBody>
      </p:sp>
      <p:sp>
        <p:nvSpPr>
          <p:cNvPr id="76" name="Textplatzhalter 12"/>
          <p:cNvSpPr>
            <a:spLocks noGrp="1"/>
          </p:cNvSpPr>
          <p:nvPr>
            <p:ph type="body" sz="quarter" idx="35" hasCustomPrompt="1"/>
          </p:nvPr>
        </p:nvSpPr>
        <p:spPr bwMode="auto">
          <a:xfrm>
            <a:off x="9716147" y="4123273"/>
            <a:ext cx="1354208" cy="215361"/>
          </a:xfrm>
          <a:prstGeom prst="rect">
            <a:avLst/>
          </a:prstGeom>
        </p:spPr>
        <p:txBody>
          <a:bodyPr anchor="ctr"/>
          <a:lstStyle>
            <a:lvl1pPr marL="0" indent="0" algn="ctr">
              <a:buNone/>
              <a:defRPr sz="1400" b="1">
                <a:solidFill>
                  <a:schemeClr val="bg1"/>
                </a:solidFill>
                <a:latin typeface="Lexend Deca"/>
                <a:cs typeface="Lexend Deca"/>
              </a:defRPr>
            </a:lvl1pPr>
          </a:lstStyle>
          <a:p>
            <a:pPr lvl="0">
              <a:defRPr/>
            </a:pPr>
            <a:r>
              <a:rPr lang="de-DE"/>
              <a:t>Xxx min</a:t>
            </a:r>
            <a:endParaRPr/>
          </a:p>
        </p:txBody>
      </p:sp>
      <p:sp>
        <p:nvSpPr>
          <p:cNvPr id="77" name="Textplatzhalter 12"/>
          <p:cNvSpPr>
            <a:spLocks noGrp="1"/>
          </p:cNvSpPr>
          <p:nvPr>
            <p:ph type="body" sz="quarter" idx="36" hasCustomPrompt="1"/>
          </p:nvPr>
        </p:nvSpPr>
        <p:spPr bwMode="auto">
          <a:xfrm>
            <a:off x="9100036" y="4546808"/>
            <a:ext cx="2586433" cy="73301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drei Zeilen)</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2-Phasen-Methode ohne Block">
    <p:spTree>
      <p:nvGrpSpPr>
        <p:cNvPr id="1" name=""/>
        <p:cNvGrpSpPr/>
        <p:nvPr/>
      </p:nvGrpSpPr>
      <p:grpSpPr bwMode="auto">
        <a:xfrm>
          <a:off x="0" y="0"/>
          <a:ext cx="0" cy="0"/>
          <a:chOff x="0" y="0"/>
          <a:chExt cx="0" cy="0"/>
        </a:xfrm>
      </p:grpSpPr>
      <p:sp>
        <p:nvSpPr>
          <p:cNvPr id="25" name="Freeform 16"/>
          <p:cNvSpPr/>
          <p:nvPr userDrawn="1"/>
        </p:nvSpPr>
        <p:spPr bwMode="auto">
          <a:xfrm>
            <a:off x="2565347" y="2758760"/>
            <a:ext cx="2853929"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7" name="Freeform 31"/>
          <p:cNvSpPr/>
          <p:nvPr userDrawn="1"/>
        </p:nvSpPr>
        <p:spPr bwMode="auto">
          <a:xfrm>
            <a:off x="3774139" y="2556789"/>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8" name="TextBox 32"/>
          <p:cNvSpPr txBox="1"/>
          <p:nvPr userDrawn="1"/>
        </p:nvSpPr>
        <p:spPr bwMode="auto">
          <a:xfrm>
            <a:off x="3819263" y="2583683"/>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29" name="Freeform 16"/>
          <p:cNvSpPr/>
          <p:nvPr userDrawn="1"/>
        </p:nvSpPr>
        <p:spPr bwMode="auto">
          <a:xfrm>
            <a:off x="6751123" y="2758760"/>
            <a:ext cx="2853928"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30" name="TextBox 17"/>
          <p:cNvSpPr txBox="1"/>
          <p:nvPr userDrawn="1"/>
        </p:nvSpPr>
        <p:spPr bwMode="auto">
          <a:xfrm>
            <a:off x="6751123" y="3001168"/>
            <a:ext cx="2853928" cy="2393319"/>
          </a:xfrm>
          <a:prstGeom prst="rect">
            <a:avLst/>
          </a:prstGeom>
        </p:spPr>
        <p:txBody>
          <a:bodyPr lIns="50800" tIns="50800" rIns="50800" bIns="50800" rtlCol="0" anchor="ctr"/>
          <a:lstStyle/>
          <a:p>
            <a:pPr algn="ctr">
              <a:lnSpc>
                <a:spcPts val="1954"/>
              </a:lnSpc>
              <a:defRPr/>
            </a:pPr>
            <a:endParaRPr/>
          </a:p>
        </p:txBody>
      </p:sp>
      <p:sp>
        <p:nvSpPr>
          <p:cNvPr id="31" name="Freeform 31"/>
          <p:cNvSpPr/>
          <p:nvPr userDrawn="1"/>
        </p:nvSpPr>
        <p:spPr bwMode="auto">
          <a:xfrm>
            <a:off x="7937426" y="2556789"/>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32" name="TextBox 32"/>
          <p:cNvSpPr txBox="1"/>
          <p:nvPr userDrawn="1"/>
        </p:nvSpPr>
        <p:spPr bwMode="auto">
          <a:xfrm>
            <a:off x="7982550" y="2583683"/>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36" name="Textplatzhalter 9"/>
          <p:cNvSpPr>
            <a:spLocks noGrp="1"/>
          </p:cNvSpPr>
          <p:nvPr>
            <p:ph type="body" sz="quarter" idx="12" hasCustomPrompt="1"/>
          </p:nvPr>
        </p:nvSpPr>
        <p:spPr bwMode="auto">
          <a:xfrm>
            <a:off x="2784702" y="3659574"/>
            <a:ext cx="2460196"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38" name="Textplatzhalter 12"/>
          <p:cNvSpPr>
            <a:spLocks noGrp="1"/>
          </p:cNvSpPr>
          <p:nvPr>
            <p:ph type="body" sz="quarter" idx="18" hasCustomPrompt="1"/>
          </p:nvPr>
        </p:nvSpPr>
        <p:spPr bwMode="auto">
          <a:xfrm>
            <a:off x="2587836" y="4102637"/>
            <a:ext cx="2853928" cy="1217117"/>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40" name="Textplatzhalter 9"/>
          <p:cNvSpPr>
            <a:spLocks noGrp="1"/>
          </p:cNvSpPr>
          <p:nvPr>
            <p:ph type="body" sz="quarter" idx="23" hasCustomPrompt="1"/>
          </p:nvPr>
        </p:nvSpPr>
        <p:spPr bwMode="auto">
          <a:xfrm>
            <a:off x="6947989" y="3684955"/>
            <a:ext cx="2460196"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46" name="Textplatzhalter 12"/>
          <p:cNvSpPr>
            <a:spLocks noGrp="1"/>
          </p:cNvSpPr>
          <p:nvPr>
            <p:ph type="body" sz="quarter" idx="25" hasCustomPrompt="1"/>
          </p:nvPr>
        </p:nvSpPr>
        <p:spPr bwMode="auto">
          <a:xfrm>
            <a:off x="6751123" y="4144543"/>
            <a:ext cx="2853928" cy="1173923"/>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52" name="TextBox 17"/>
          <p:cNvSpPr txBox="1"/>
          <p:nvPr userDrawn="1"/>
        </p:nvSpPr>
        <p:spPr bwMode="auto">
          <a:xfrm>
            <a:off x="2587836" y="2984195"/>
            <a:ext cx="2853928" cy="2393319"/>
          </a:xfrm>
          <a:prstGeom prst="rect">
            <a:avLst/>
          </a:prstGeom>
        </p:spPr>
        <p:txBody>
          <a:bodyPr lIns="50800" tIns="50800" rIns="50800" bIns="50800" rtlCol="0" anchor="ctr"/>
          <a:lstStyle/>
          <a:p>
            <a:pPr algn="ctr">
              <a:lnSpc>
                <a:spcPts val="1954"/>
              </a:lnSpc>
              <a:defRPr/>
            </a:pPr>
            <a:endParaRPr/>
          </a:p>
        </p:txBody>
      </p:sp>
      <p:sp>
        <p:nvSpPr>
          <p:cNvPr id="54"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3-Phasen-Methode ohne Block">
    <p:spTree>
      <p:nvGrpSpPr>
        <p:cNvPr id="1" name=""/>
        <p:cNvGrpSpPr/>
        <p:nvPr/>
      </p:nvGrpSpPr>
      <p:grpSpPr bwMode="auto">
        <a:xfrm>
          <a:off x="0" y="0"/>
          <a:ext cx="0" cy="0"/>
          <a:chOff x="0" y="0"/>
          <a:chExt cx="0" cy="0"/>
        </a:xfrm>
      </p:grpSpPr>
      <p:sp>
        <p:nvSpPr>
          <p:cNvPr id="11" name="Freeform 16"/>
          <p:cNvSpPr/>
          <p:nvPr userDrawn="1"/>
        </p:nvSpPr>
        <p:spPr bwMode="auto">
          <a:xfrm>
            <a:off x="8843567" y="2729642"/>
            <a:ext cx="2853928"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12" name="Freeform 16"/>
          <p:cNvSpPr/>
          <p:nvPr userDrawn="1"/>
        </p:nvSpPr>
        <p:spPr bwMode="auto">
          <a:xfrm>
            <a:off x="494503" y="2729642"/>
            <a:ext cx="2853929"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0" name="Freeform 31"/>
          <p:cNvSpPr/>
          <p:nvPr userDrawn="1"/>
        </p:nvSpPr>
        <p:spPr bwMode="auto">
          <a:xfrm>
            <a:off x="1703295"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21" name="TextBox 32"/>
          <p:cNvSpPr txBox="1"/>
          <p:nvPr userDrawn="1"/>
        </p:nvSpPr>
        <p:spPr bwMode="auto">
          <a:xfrm>
            <a:off x="1748419"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42" name="Freeform 16"/>
          <p:cNvSpPr/>
          <p:nvPr userDrawn="1"/>
        </p:nvSpPr>
        <p:spPr bwMode="auto">
          <a:xfrm>
            <a:off x="4680279" y="2729642"/>
            <a:ext cx="2853928"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3" name="TextBox 17"/>
          <p:cNvSpPr txBox="1"/>
          <p:nvPr userDrawn="1"/>
        </p:nvSpPr>
        <p:spPr bwMode="auto">
          <a:xfrm>
            <a:off x="4680279" y="2972051"/>
            <a:ext cx="2853928" cy="2393319"/>
          </a:xfrm>
          <a:prstGeom prst="rect">
            <a:avLst/>
          </a:prstGeom>
        </p:spPr>
        <p:txBody>
          <a:bodyPr lIns="50800" tIns="50800" rIns="50800" bIns="50800" rtlCol="0" anchor="ctr"/>
          <a:lstStyle/>
          <a:p>
            <a:pPr algn="ctr">
              <a:lnSpc>
                <a:spcPts val="1954"/>
              </a:lnSpc>
              <a:defRPr/>
            </a:pPr>
            <a:endParaRPr/>
          </a:p>
        </p:txBody>
      </p:sp>
      <p:sp>
        <p:nvSpPr>
          <p:cNvPr id="44" name="Freeform 31"/>
          <p:cNvSpPr/>
          <p:nvPr userDrawn="1"/>
        </p:nvSpPr>
        <p:spPr bwMode="auto">
          <a:xfrm>
            <a:off x="5866582"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5" name="TextBox 32"/>
          <p:cNvSpPr txBox="1"/>
          <p:nvPr userDrawn="1"/>
        </p:nvSpPr>
        <p:spPr bwMode="auto">
          <a:xfrm>
            <a:off x="5911706"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53" name="Freeform 31"/>
          <p:cNvSpPr/>
          <p:nvPr userDrawn="1"/>
        </p:nvSpPr>
        <p:spPr bwMode="auto">
          <a:xfrm>
            <a:off x="10013659" y="2527672"/>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54" name="TextBox 32"/>
          <p:cNvSpPr txBox="1"/>
          <p:nvPr userDrawn="1"/>
        </p:nvSpPr>
        <p:spPr bwMode="auto">
          <a:xfrm>
            <a:off x="10058783" y="2554566"/>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3</a:t>
            </a:r>
            <a:endParaRPr/>
          </a:p>
        </p:txBody>
      </p:sp>
      <p:sp>
        <p:nvSpPr>
          <p:cNvPr id="5" name="Textplatzhalter 9"/>
          <p:cNvSpPr>
            <a:spLocks noGrp="1"/>
          </p:cNvSpPr>
          <p:nvPr>
            <p:ph type="body" sz="quarter" idx="12" hasCustomPrompt="1"/>
          </p:nvPr>
        </p:nvSpPr>
        <p:spPr bwMode="auto">
          <a:xfrm>
            <a:off x="713858" y="3617205"/>
            <a:ext cx="2460196"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7" name="Textplatzhalter 12"/>
          <p:cNvSpPr>
            <a:spLocks noGrp="1"/>
          </p:cNvSpPr>
          <p:nvPr>
            <p:ph type="body" sz="quarter" idx="18" hasCustomPrompt="1"/>
          </p:nvPr>
        </p:nvSpPr>
        <p:spPr bwMode="auto">
          <a:xfrm>
            <a:off x="516992" y="4073520"/>
            <a:ext cx="2853928" cy="1217117"/>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27" name="Textplatzhalter 9"/>
          <p:cNvSpPr>
            <a:spLocks noGrp="1"/>
          </p:cNvSpPr>
          <p:nvPr>
            <p:ph type="body" sz="quarter" idx="23" hasCustomPrompt="1"/>
          </p:nvPr>
        </p:nvSpPr>
        <p:spPr bwMode="auto">
          <a:xfrm>
            <a:off x="4877145" y="3656961"/>
            <a:ext cx="2460196"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29" name="Textplatzhalter 12"/>
          <p:cNvSpPr>
            <a:spLocks noGrp="1"/>
          </p:cNvSpPr>
          <p:nvPr>
            <p:ph type="body" sz="quarter" idx="25" hasCustomPrompt="1"/>
          </p:nvPr>
        </p:nvSpPr>
        <p:spPr bwMode="auto">
          <a:xfrm>
            <a:off x="4680279" y="4115426"/>
            <a:ext cx="2853928" cy="1173923"/>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37" name="Textplatzhalter 9"/>
          <p:cNvSpPr>
            <a:spLocks noGrp="1"/>
          </p:cNvSpPr>
          <p:nvPr>
            <p:ph type="body" sz="quarter" idx="27" hasCustomPrompt="1"/>
          </p:nvPr>
        </p:nvSpPr>
        <p:spPr bwMode="auto">
          <a:xfrm>
            <a:off x="9024222" y="3643709"/>
            <a:ext cx="2460196" cy="419832"/>
          </a:xfrm>
          <a:prstGeom prst="rect">
            <a:avLst/>
          </a:prstGeom>
        </p:spPr>
        <p:txBody>
          <a:bodyPr anchor="ctr"/>
          <a:lstStyle>
            <a:lvl1pPr marL="0" indent="0" algn="ctr">
              <a:buNone/>
              <a:defRPr sz="1800" b="1">
                <a:solidFill>
                  <a:srgbClr val="D42C67"/>
                </a:solidFill>
                <a:latin typeface="Atkinson Hyperlegible"/>
              </a:defRPr>
            </a:lvl1pPr>
          </a:lstStyle>
          <a:p>
            <a:pPr lvl="0">
              <a:defRPr/>
            </a:pPr>
            <a:r>
              <a:rPr lang="de-DE"/>
              <a:t>PHASE 3</a:t>
            </a:r>
            <a:endParaRPr/>
          </a:p>
        </p:txBody>
      </p:sp>
      <p:sp>
        <p:nvSpPr>
          <p:cNvPr id="39" name="Textplatzhalter 12"/>
          <p:cNvSpPr>
            <a:spLocks noGrp="1"/>
          </p:cNvSpPr>
          <p:nvPr>
            <p:ph type="body" sz="quarter" idx="29" hasCustomPrompt="1"/>
          </p:nvPr>
        </p:nvSpPr>
        <p:spPr bwMode="auto">
          <a:xfrm>
            <a:off x="8827356" y="4104246"/>
            <a:ext cx="2853928" cy="1187202"/>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3" name="TextBox 17"/>
          <p:cNvSpPr txBox="1"/>
          <p:nvPr userDrawn="1"/>
        </p:nvSpPr>
        <p:spPr bwMode="auto">
          <a:xfrm>
            <a:off x="516992" y="2955078"/>
            <a:ext cx="2853928" cy="2393319"/>
          </a:xfrm>
          <a:prstGeom prst="rect">
            <a:avLst/>
          </a:prstGeom>
        </p:spPr>
        <p:txBody>
          <a:bodyPr lIns="50800" tIns="50800" rIns="50800" bIns="50800" rtlCol="0" anchor="ctr"/>
          <a:lstStyle/>
          <a:p>
            <a:pPr algn="ctr">
              <a:lnSpc>
                <a:spcPts val="1954"/>
              </a:lnSpc>
              <a:defRPr/>
            </a:pPr>
            <a:endParaRPr/>
          </a:p>
        </p:txBody>
      </p:sp>
      <p:sp>
        <p:nvSpPr>
          <p:cNvPr id="19"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4-Phasen-Methode ohne Block">
    <p:spTree>
      <p:nvGrpSpPr>
        <p:cNvPr id="1" name=""/>
        <p:cNvGrpSpPr/>
        <p:nvPr/>
      </p:nvGrpSpPr>
      <p:grpSpPr bwMode="auto">
        <a:xfrm>
          <a:off x="0" y="0"/>
          <a:ext cx="0" cy="0"/>
          <a:chOff x="0" y="0"/>
          <a:chExt cx="0" cy="0"/>
        </a:xfrm>
      </p:grpSpPr>
      <p:sp>
        <p:nvSpPr>
          <p:cNvPr id="11" name="Freeform 16"/>
          <p:cNvSpPr/>
          <p:nvPr userDrawn="1"/>
        </p:nvSpPr>
        <p:spPr bwMode="auto">
          <a:xfrm>
            <a:off x="6253630" y="2729642"/>
            <a:ext cx="2586433"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12" name="Freeform 16"/>
          <p:cNvSpPr/>
          <p:nvPr userDrawn="1"/>
        </p:nvSpPr>
        <p:spPr bwMode="auto">
          <a:xfrm>
            <a:off x="505747" y="2729642"/>
            <a:ext cx="2586434"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17" name="Freeform 31"/>
          <p:cNvSpPr/>
          <p:nvPr userDrawn="1"/>
        </p:nvSpPr>
        <p:spPr bwMode="auto">
          <a:xfrm>
            <a:off x="1580860" y="2527672"/>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8204"/>
            </a:solidFill>
            <a:prstDash val="solid"/>
            <a:miter/>
          </a:ln>
        </p:spPr>
        <p:txBody>
          <a:bodyPr/>
          <a:lstStyle/>
          <a:p>
            <a:pPr>
              <a:defRPr/>
            </a:pPr>
            <a:endParaRPr lang="de-DE"/>
          </a:p>
        </p:txBody>
      </p:sp>
      <p:sp>
        <p:nvSpPr>
          <p:cNvPr id="18" name="TextBox 32"/>
          <p:cNvSpPr txBox="1"/>
          <p:nvPr userDrawn="1"/>
        </p:nvSpPr>
        <p:spPr bwMode="auto">
          <a:xfrm>
            <a:off x="1621755" y="255456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22" name="Freeform 16"/>
          <p:cNvSpPr/>
          <p:nvPr userDrawn="1"/>
        </p:nvSpPr>
        <p:spPr bwMode="auto">
          <a:xfrm>
            <a:off x="3362473" y="2729642"/>
            <a:ext cx="2586433" cy="256932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6" name="TextBox 17"/>
          <p:cNvSpPr txBox="1"/>
          <p:nvPr userDrawn="1"/>
        </p:nvSpPr>
        <p:spPr bwMode="auto">
          <a:xfrm>
            <a:off x="3362473" y="2972051"/>
            <a:ext cx="2586433" cy="2393319"/>
          </a:xfrm>
          <a:prstGeom prst="rect">
            <a:avLst/>
          </a:prstGeom>
        </p:spPr>
        <p:txBody>
          <a:bodyPr lIns="50800" tIns="50800" rIns="50800" bIns="50800" rtlCol="0" anchor="ctr"/>
          <a:lstStyle/>
          <a:p>
            <a:pPr algn="ctr">
              <a:lnSpc>
                <a:spcPts val="1954"/>
              </a:lnSpc>
              <a:defRPr/>
            </a:pPr>
            <a:endParaRPr/>
          </a:p>
        </p:txBody>
      </p:sp>
      <p:sp>
        <p:nvSpPr>
          <p:cNvPr id="47" name="Freeform 31"/>
          <p:cNvSpPr/>
          <p:nvPr userDrawn="1"/>
        </p:nvSpPr>
        <p:spPr bwMode="auto">
          <a:xfrm>
            <a:off x="4437585" y="2527672"/>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AADA"/>
            </a:solidFill>
            <a:prstDash val="solid"/>
            <a:miter/>
          </a:ln>
        </p:spPr>
        <p:txBody>
          <a:bodyPr/>
          <a:lstStyle/>
          <a:p>
            <a:pPr>
              <a:defRPr/>
            </a:pPr>
            <a:endParaRPr lang="de-DE"/>
          </a:p>
        </p:txBody>
      </p:sp>
      <p:sp>
        <p:nvSpPr>
          <p:cNvPr id="48" name="TextBox 32"/>
          <p:cNvSpPr txBox="1"/>
          <p:nvPr userDrawn="1"/>
        </p:nvSpPr>
        <p:spPr bwMode="auto">
          <a:xfrm>
            <a:off x="4478480" y="255456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49" name="Freeform 31"/>
          <p:cNvSpPr/>
          <p:nvPr userDrawn="1"/>
        </p:nvSpPr>
        <p:spPr bwMode="auto">
          <a:xfrm>
            <a:off x="7328742" y="2527672"/>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42C67"/>
            </a:solidFill>
            <a:prstDash val="solid"/>
            <a:miter/>
          </a:ln>
        </p:spPr>
        <p:txBody>
          <a:bodyPr/>
          <a:lstStyle/>
          <a:p>
            <a:pPr>
              <a:defRPr/>
            </a:pPr>
            <a:endParaRPr lang="de-DE"/>
          </a:p>
        </p:txBody>
      </p:sp>
      <p:sp>
        <p:nvSpPr>
          <p:cNvPr id="50" name="TextBox 32"/>
          <p:cNvSpPr txBox="1"/>
          <p:nvPr userDrawn="1"/>
        </p:nvSpPr>
        <p:spPr bwMode="auto">
          <a:xfrm>
            <a:off x="7369637" y="255456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3</a:t>
            </a:r>
            <a:endParaRPr/>
          </a:p>
        </p:txBody>
      </p:sp>
      <p:sp>
        <p:nvSpPr>
          <p:cNvPr id="56" name="Textplatzhalter 9"/>
          <p:cNvSpPr>
            <a:spLocks noGrp="1"/>
          </p:cNvSpPr>
          <p:nvPr>
            <p:ph type="body" sz="quarter" idx="12" hasCustomPrompt="1"/>
          </p:nvPr>
        </p:nvSpPr>
        <p:spPr bwMode="auto">
          <a:xfrm>
            <a:off x="684162" y="3670213"/>
            <a:ext cx="2229605" cy="419832"/>
          </a:xfrm>
          <a:prstGeom prst="rect">
            <a:avLst/>
          </a:prstGeom>
        </p:spPr>
        <p:txBody>
          <a:bodyPr anchor="ctr"/>
          <a:lstStyle>
            <a:lvl1pPr marL="0" indent="0" algn="ctr">
              <a:buNone/>
              <a:defRPr sz="1800" b="1">
                <a:solidFill>
                  <a:srgbClr val="008204"/>
                </a:solidFill>
                <a:latin typeface="Atkinson Hyperlegible"/>
              </a:defRPr>
            </a:lvl1pPr>
          </a:lstStyle>
          <a:p>
            <a:pPr lvl="0">
              <a:defRPr/>
            </a:pPr>
            <a:r>
              <a:rPr lang="de-DE"/>
              <a:t>PHASE 1</a:t>
            </a:r>
            <a:endParaRPr/>
          </a:p>
        </p:txBody>
      </p:sp>
      <p:sp>
        <p:nvSpPr>
          <p:cNvPr id="58" name="Textplatzhalter 12"/>
          <p:cNvSpPr>
            <a:spLocks noGrp="1"/>
          </p:cNvSpPr>
          <p:nvPr>
            <p:ph type="body" sz="quarter" idx="18" hasCustomPrompt="1"/>
          </p:nvPr>
        </p:nvSpPr>
        <p:spPr bwMode="auto">
          <a:xfrm>
            <a:off x="505748" y="4108221"/>
            <a:ext cx="2586433" cy="1182416"/>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60" name="Textplatzhalter 9"/>
          <p:cNvSpPr>
            <a:spLocks noGrp="1"/>
          </p:cNvSpPr>
          <p:nvPr>
            <p:ph type="body" sz="quarter" idx="23" hasCustomPrompt="1"/>
          </p:nvPr>
        </p:nvSpPr>
        <p:spPr bwMode="auto">
          <a:xfrm>
            <a:off x="3540887" y="3695594"/>
            <a:ext cx="2229605" cy="419832"/>
          </a:xfrm>
          <a:prstGeom prst="rect">
            <a:avLst/>
          </a:prstGeom>
          <a:ln>
            <a:noFill/>
          </a:ln>
        </p:spPr>
        <p:txBody>
          <a:bodyPr anchor="ctr"/>
          <a:lstStyle>
            <a:lvl1pPr marL="0" indent="0" algn="ctr">
              <a:buNone/>
              <a:defRPr sz="1800" b="1">
                <a:solidFill>
                  <a:srgbClr val="00AADA"/>
                </a:solidFill>
                <a:latin typeface="Atkinson Hyperlegible"/>
              </a:defRPr>
            </a:lvl1pPr>
          </a:lstStyle>
          <a:p>
            <a:pPr lvl="0">
              <a:defRPr/>
            </a:pPr>
            <a:r>
              <a:rPr lang="de-DE"/>
              <a:t>PHASE 2</a:t>
            </a:r>
            <a:endParaRPr/>
          </a:p>
        </p:txBody>
      </p:sp>
      <p:sp>
        <p:nvSpPr>
          <p:cNvPr id="62" name="Textplatzhalter 12"/>
          <p:cNvSpPr>
            <a:spLocks noGrp="1"/>
          </p:cNvSpPr>
          <p:nvPr>
            <p:ph type="body" sz="quarter" idx="25" hasCustomPrompt="1"/>
          </p:nvPr>
        </p:nvSpPr>
        <p:spPr bwMode="auto">
          <a:xfrm>
            <a:off x="3362473" y="4148896"/>
            <a:ext cx="2586433" cy="1140453"/>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64" name="Textplatzhalter 9"/>
          <p:cNvSpPr>
            <a:spLocks noGrp="1"/>
          </p:cNvSpPr>
          <p:nvPr>
            <p:ph type="body" sz="quarter" idx="27" hasCustomPrompt="1"/>
          </p:nvPr>
        </p:nvSpPr>
        <p:spPr bwMode="auto">
          <a:xfrm>
            <a:off x="6432044" y="3686864"/>
            <a:ext cx="2229605" cy="419832"/>
          </a:xfrm>
          <a:prstGeom prst="rect">
            <a:avLst/>
          </a:prstGeom>
        </p:spPr>
        <p:txBody>
          <a:bodyPr anchor="ctr"/>
          <a:lstStyle>
            <a:lvl1pPr marL="0" indent="0" algn="ctr">
              <a:buNone/>
              <a:defRPr sz="1800" b="1">
                <a:solidFill>
                  <a:srgbClr val="D42C67"/>
                </a:solidFill>
                <a:latin typeface="Atkinson Hyperlegible"/>
              </a:defRPr>
            </a:lvl1pPr>
          </a:lstStyle>
          <a:p>
            <a:pPr lvl="0">
              <a:defRPr/>
            </a:pPr>
            <a:r>
              <a:rPr lang="de-DE"/>
              <a:t>PHASE 3</a:t>
            </a:r>
            <a:endParaRPr/>
          </a:p>
        </p:txBody>
      </p:sp>
      <p:sp>
        <p:nvSpPr>
          <p:cNvPr id="66" name="Textplatzhalter 12"/>
          <p:cNvSpPr>
            <a:spLocks noGrp="1"/>
          </p:cNvSpPr>
          <p:nvPr>
            <p:ph type="body" sz="quarter" idx="29" hasCustomPrompt="1"/>
          </p:nvPr>
        </p:nvSpPr>
        <p:spPr bwMode="auto">
          <a:xfrm>
            <a:off x="6253630" y="4138094"/>
            <a:ext cx="2586433" cy="1153354"/>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67" name="Textplatzhalter 12"/>
          <p:cNvSpPr>
            <a:spLocks noGrp="1"/>
          </p:cNvSpPr>
          <p:nvPr>
            <p:ph type="body" sz="quarter" idx="31" hasCustomPrompt="1"/>
          </p:nvPr>
        </p:nvSpPr>
        <p:spPr bwMode="auto">
          <a:xfrm>
            <a:off x="5715001" y="6263804"/>
            <a:ext cx="6292878" cy="589643"/>
          </a:xfrm>
          <a:prstGeom prst="rect">
            <a:avLst/>
          </a:prstGeom>
        </p:spPr>
        <p:txBody>
          <a:bodyPr anchor="ctr"/>
          <a:lstStyle>
            <a:lvl1pPr marL="0" indent="0" algn="ctr">
              <a:buNone/>
              <a:defRPr sz="1400" b="0">
                <a:latin typeface="Lexend Deca"/>
                <a:cs typeface="Lexend Deca"/>
              </a:defRPr>
            </a:lvl1pPr>
          </a:lstStyle>
          <a:p>
            <a:pPr algn="r">
              <a:lnSpc>
                <a:spcPts val="1960"/>
              </a:lnSpc>
              <a:defRPr/>
            </a:pPr>
            <a:r>
              <a:rPr lang="en-US" sz="1200" b="1">
                <a:solidFill>
                  <a:srgbClr val="000000"/>
                </a:solidFill>
                <a:latin typeface="Lexend Deca"/>
                <a:ea typeface="Atkinson Hyperlegible Bold"/>
                <a:cs typeface="Lexend Deca"/>
              </a:rPr>
              <a:t>Kapitel x.x</a:t>
            </a:r>
            <a:r>
              <a:rPr lang="en-US" sz="1200">
                <a:solidFill>
                  <a:srgbClr val="000000"/>
                </a:solidFill>
                <a:latin typeface="Lexend Deca"/>
                <a:ea typeface="Atkinson Hyperlegible"/>
                <a:cs typeface="Lexend Deca"/>
              </a:rPr>
              <a:t> | Hier Titel der Lektion eingeben</a:t>
            </a:r>
          </a:p>
        </p:txBody>
      </p:sp>
      <p:sp>
        <p:nvSpPr>
          <p:cNvPr id="68" name="TextBox 17"/>
          <p:cNvSpPr txBox="1"/>
          <p:nvPr userDrawn="1"/>
        </p:nvSpPr>
        <p:spPr bwMode="auto">
          <a:xfrm>
            <a:off x="505748" y="2955078"/>
            <a:ext cx="2586433" cy="2393319"/>
          </a:xfrm>
          <a:prstGeom prst="rect">
            <a:avLst/>
          </a:prstGeom>
        </p:spPr>
        <p:txBody>
          <a:bodyPr lIns="50800" tIns="50800" rIns="50800" bIns="50800" rtlCol="0" anchor="ctr"/>
          <a:lstStyle/>
          <a:p>
            <a:pPr algn="ctr">
              <a:lnSpc>
                <a:spcPts val="1954"/>
              </a:lnSpc>
              <a:defRPr/>
            </a:pPr>
            <a:endParaRPr/>
          </a:p>
        </p:txBody>
      </p:sp>
      <p:sp>
        <p:nvSpPr>
          <p:cNvPr id="70"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71" name="Freeform 16"/>
          <p:cNvSpPr/>
          <p:nvPr userDrawn="1"/>
        </p:nvSpPr>
        <p:spPr bwMode="auto">
          <a:xfrm>
            <a:off x="9100036" y="2731265"/>
            <a:ext cx="2586433" cy="2573435"/>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D33F01"/>
            </a:solidFill>
            <a:prstDash val="solid"/>
            <a:miter/>
          </a:ln>
        </p:spPr>
        <p:txBody>
          <a:bodyPr/>
          <a:lstStyle/>
          <a:p>
            <a:pPr>
              <a:defRPr/>
            </a:pPr>
            <a:endParaRPr lang="de-DE"/>
          </a:p>
        </p:txBody>
      </p:sp>
      <p:sp>
        <p:nvSpPr>
          <p:cNvPr id="72" name="Freeform 31"/>
          <p:cNvSpPr/>
          <p:nvPr userDrawn="1"/>
        </p:nvSpPr>
        <p:spPr bwMode="auto">
          <a:xfrm>
            <a:off x="10175147" y="2516041"/>
            <a:ext cx="436208"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D33F01"/>
            </a:solidFill>
            <a:prstDash val="solid"/>
            <a:miter/>
          </a:ln>
        </p:spPr>
        <p:txBody>
          <a:bodyPr/>
          <a:lstStyle/>
          <a:p>
            <a:pPr>
              <a:defRPr/>
            </a:pPr>
            <a:endParaRPr lang="de-DE"/>
          </a:p>
        </p:txBody>
      </p:sp>
      <p:sp>
        <p:nvSpPr>
          <p:cNvPr id="73" name="TextBox 32"/>
          <p:cNvSpPr txBox="1"/>
          <p:nvPr userDrawn="1"/>
        </p:nvSpPr>
        <p:spPr bwMode="auto">
          <a:xfrm>
            <a:off x="10216042" y="2542936"/>
            <a:ext cx="354418"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4</a:t>
            </a:r>
            <a:endParaRPr/>
          </a:p>
        </p:txBody>
      </p:sp>
      <p:sp>
        <p:nvSpPr>
          <p:cNvPr id="75" name="Textplatzhalter 9"/>
          <p:cNvSpPr>
            <a:spLocks noGrp="1"/>
          </p:cNvSpPr>
          <p:nvPr>
            <p:ph type="body" sz="quarter" idx="34" hasCustomPrompt="1"/>
          </p:nvPr>
        </p:nvSpPr>
        <p:spPr bwMode="auto">
          <a:xfrm>
            <a:off x="9278450" y="3675234"/>
            <a:ext cx="2229605" cy="419832"/>
          </a:xfrm>
          <a:prstGeom prst="rect">
            <a:avLst/>
          </a:prstGeom>
        </p:spPr>
        <p:txBody>
          <a:bodyPr anchor="ctr"/>
          <a:lstStyle>
            <a:lvl1pPr marL="0" indent="0" algn="ctr">
              <a:buNone/>
              <a:defRPr sz="1800" b="1">
                <a:solidFill>
                  <a:srgbClr val="D33F01"/>
                </a:solidFill>
                <a:latin typeface="Atkinson Hyperlegible"/>
              </a:defRPr>
            </a:lvl1pPr>
          </a:lstStyle>
          <a:p>
            <a:pPr lvl="0">
              <a:defRPr/>
            </a:pPr>
            <a:r>
              <a:rPr lang="de-DE"/>
              <a:t>PHASE 4</a:t>
            </a:r>
            <a:endParaRPr/>
          </a:p>
        </p:txBody>
      </p:sp>
      <p:sp>
        <p:nvSpPr>
          <p:cNvPr id="77" name="Textplatzhalter 12"/>
          <p:cNvSpPr>
            <a:spLocks noGrp="1"/>
          </p:cNvSpPr>
          <p:nvPr>
            <p:ph type="body" sz="quarter" idx="36" hasCustomPrompt="1"/>
          </p:nvPr>
        </p:nvSpPr>
        <p:spPr bwMode="auto">
          <a:xfrm>
            <a:off x="9100036" y="4139716"/>
            <a:ext cx="2586433" cy="1153354"/>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3-Phasen-Methode ohne Zeit">
    <p:spTree>
      <p:nvGrpSpPr>
        <p:cNvPr id="1" name=""/>
        <p:cNvGrpSpPr/>
        <p:nvPr/>
      </p:nvGrpSpPr>
      <p:grpSpPr bwMode="auto">
        <a:xfrm>
          <a:off x="0" y="0"/>
          <a:ext cx="0" cy="0"/>
          <a:chOff x="0" y="0"/>
          <a:chExt cx="0" cy="0"/>
        </a:xfrm>
      </p:grpSpPr>
      <p:sp>
        <p:nvSpPr>
          <p:cNvPr id="8" name="Titel 7"/>
          <p:cNvSpPr>
            <a:spLocks noGrp="1"/>
          </p:cNvSpPr>
          <p:nvPr>
            <p:ph type="title" hasCustomPrompt="1"/>
          </p:nvPr>
        </p:nvSpPr>
        <p:spPr bwMode="auto">
          <a:xfrm>
            <a:off x="494504" y="247205"/>
            <a:ext cx="8888487" cy="1325563"/>
          </a:xfrm>
          <a:prstGeom prst="rect">
            <a:avLst/>
          </a:prstGeom>
        </p:spPr>
        <p:txBody>
          <a:bodyPr/>
          <a:lstStyle/>
          <a:p>
            <a:pPr>
              <a:defRPr/>
            </a:pPr>
            <a:r>
              <a:rPr lang="de-DE"/>
              <a:t>Name 3-Phasen-Methode</a:t>
            </a:r>
            <a:endParaRPr/>
          </a:p>
        </p:txBody>
      </p:sp>
      <p:sp>
        <p:nvSpPr>
          <p:cNvPr id="14" name="Freeform 16"/>
          <p:cNvSpPr/>
          <p:nvPr userDrawn="1"/>
        </p:nvSpPr>
        <p:spPr bwMode="auto">
          <a:xfrm>
            <a:off x="539481" y="3000397"/>
            <a:ext cx="2853928" cy="234800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2196F3"/>
            </a:solidFill>
            <a:prstDash val="solid"/>
            <a:miter/>
          </a:ln>
        </p:spPr>
        <p:txBody>
          <a:bodyPr/>
          <a:lstStyle/>
          <a:p>
            <a:pPr>
              <a:defRPr/>
            </a:pPr>
            <a:endParaRPr lang="de-DE"/>
          </a:p>
        </p:txBody>
      </p:sp>
      <p:sp>
        <p:nvSpPr>
          <p:cNvPr id="15" name="TextBox 17"/>
          <p:cNvSpPr txBox="1"/>
          <p:nvPr userDrawn="1"/>
        </p:nvSpPr>
        <p:spPr bwMode="auto">
          <a:xfrm>
            <a:off x="539481" y="2955078"/>
            <a:ext cx="2853928" cy="2393319"/>
          </a:xfrm>
          <a:prstGeom prst="rect">
            <a:avLst/>
          </a:prstGeom>
        </p:spPr>
        <p:txBody>
          <a:bodyPr lIns="50800" tIns="50800" rIns="50800" bIns="50800" rtlCol="0" anchor="ctr"/>
          <a:lstStyle/>
          <a:p>
            <a:pPr algn="ctr">
              <a:lnSpc>
                <a:spcPts val="1954"/>
              </a:lnSpc>
              <a:defRPr/>
            </a:pPr>
            <a:endParaRPr/>
          </a:p>
        </p:txBody>
      </p:sp>
      <p:sp>
        <p:nvSpPr>
          <p:cNvPr id="20" name="Freeform 31"/>
          <p:cNvSpPr/>
          <p:nvPr userDrawn="1"/>
        </p:nvSpPr>
        <p:spPr bwMode="auto">
          <a:xfrm>
            <a:off x="1725784" y="2788373"/>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2196F3"/>
            </a:solidFill>
            <a:prstDash val="solid"/>
            <a:miter/>
          </a:ln>
        </p:spPr>
        <p:txBody>
          <a:bodyPr/>
          <a:lstStyle/>
          <a:p>
            <a:pPr>
              <a:defRPr/>
            </a:pPr>
            <a:endParaRPr lang="de-DE"/>
          </a:p>
        </p:txBody>
      </p:sp>
      <p:sp>
        <p:nvSpPr>
          <p:cNvPr id="21" name="TextBox 32"/>
          <p:cNvSpPr txBox="1"/>
          <p:nvPr userDrawn="1"/>
        </p:nvSpPr>
        <p:spPr bwMode="auto">
          <a:xfrm>
            <a:off x="1770908" y="2803864"/>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1</a:t>
            </a:r>
            <a:endParaRPr/>
          </a:p>
        </p:txBody>
      </p:sp>
      <p:sp>
        <p:nvSpPr>
          <p:cNvPr id="42" name="Freeform 16"/>
          <p:cNvSpPr/>
          <p:nvPr userDrawn="1"/>
        </p:nvSpPr>
        <p:spPr bwMode="auto">
          <a:xfrm>
            <a:off x="4659713" y="3021485"/>
            <a:ext cx="2853928" cy="234800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81C784"/>
            </a:solidFill>
            <a:prstDash val="solid"/>
            <a:miter/>
          </a:ln>
        </p:spPr>
        <p:txBody>
          <a:bodyPr/>
          <a:lstStyle/>
          <a:p>
            <a:pPr>
              <a:defRPr/>
            </a:pPr>
            <a:endParaRPr lang="de-DE"/>
          </a:p>
        </p:txBody>
      </p:sp>
      <p:sp>
        <p:nvSpPr>
          <p:cNvPr id="43" name="TextBox 17"/>
          <p:cNvSpPr txBox="1"/>
          <p:nvPr userDrawn="1"/>
        </p:nvSpPr>
        <p:spPr bwMode="auto">
          <a:xfrm>
            <a:off x="4659713" y="2976166"/>
            <a:ext cx="2853928" cy="2393319"/>
          </a:xfrm>
          <a:prstGeom prst="rect">
            <a:avLst/>
          </a:prstGeom>
        </p:spPr>
        <p:txBody>
          <a:bodyPr lIns="50800" tIns="50800" rIns="50800" bIns="50800" rtlCol="0" anchor="ctr"/>
          <a:lstStyle/>
          <a:p>
            <a:pPr algn="ctr">
              <a:lnSpc>
                <a:spcPts val="1954"/>
              </a:lnSpc>
              <a:defRPr/>
            </a:pPr>
            <a:endParaRPr/>
          </a:p>
        </p:txBody>
      </p:sp>
      <p:sp>
        <p:nvSpPr>
          <p:cNvPr id="44" name="Freeform 31"/>
          <p:cNvSpPr/>
          <p:nvPr userDrawn="1"/>
        </p:nvSpPr>
        <p:spPr bwMode="auto">
          <a:xfrm>
            <a:off x="5846016" y="2809461"/>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81C784"/>
            </a:solidFill>
            <a:prstDash val="solid"/>
            <a:miter/>
          </a:ln>
        </p:spPr>
        <p:txBody>
          <a:bodyPr/>
          <a:lstStyle/>
          <a:p>
            <a:pPr>
              <a:defRPr/>
            </a:pPr>
            <a:endParaRPr lang="de-DE"/>
          </a:p>
        </p:txBody>
      </p:sp>
      <p:sp>
        <p:nvSpPr>
          <p:cNvPr id="45" name="TextBox 32"/>
          <p:cNvSpPr txBox="1"/>
          <p:nvPr userDrawn="1"/>
        </p:nvSpPr>
        <p:spPr bwMode="auto">
          <a:xfrm>
            <a:off x="5891140" y="2824952"/>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2</a:t>
            </a:r>
            <a:endParaRPr/>
          </a:p>
        </p:txBody>
      </p:sp>
      <p:sp>
        <p:nvSpPr>
          <p:cNvPr id="51" name="Freeform 16"/>
          <p:cNvSpPr/>
          <p:nvPr userDrawn="1"/>
        </p:nvSpPr>
        <p:spPr bwMode="auto">
          <a:xfrm>
            <a:off x="8798995" y="2963494"/>
            <a:ext cx="2853928" cy="2348000"/>
          </a:xfrm>
          <a:custGeom>
            <a:avLst/>
            <a:gdLst/>
            <a:ahLst/>
            <a:cxnLst/>
            <a:rect l="l" t="t" r="r" b="b"/>
            <a:pathLst>
              <a:path w="1098248" h="986972" extrusionOk="0">
                <a:moveTo>
                  <a:pt x="37132" y="0"/>
                </a:moveTo>
                <a:lnTo>
                  <a:pt x="1061116" y="0"/>
                </a:lnTo>
                <a:cubicBezTo>
                  <a:pt x="1070964" y="0"/>
                  <a:pt x="1080408" y="3912"/>
                  <a:pt x="1087372" y="10876"/>
                </a:cubicBezTo>
                <a:cubicBezTo>
                  <a:pt x="1094336" y="17839"/>
                  <a:pt x="1098248" y="27284"/>
                  <a:pt x="1098248" y="37132"/>
                </a:cubicBezTo>
                <a:lnTo>
                  <a:pt x="1098248" y="949839"/>
                </a:lnTo>
                <a:cubicBezTo>
                  <a:pt x="1098248" y="970347"/>
                  <a:pt x="1081623" y="986972"/>
                  <a:pt x="1061116" y="986972"/>
                </a:cubicBezTo>
                <a:lnTo>
                  <a:pt x="37132" y="986972"/>
                </a:lnTo>
                <a:cubicBezTo>
                  <a:pt x="27284" y="986972"/>
                  <a:pt x="17839" y="983059"/>
                  <a:pt x="10876" y="976096"/>
                </a:cubicBezTo>
                <a:cubicBezTo>
                  <a:pt x="3912" y="969132"/>
                  <a:pt x="0" y="959687"/>
                  <a:pt x="0" y="949839"/>
                </a:cubicBezTo>
                <a:lnTo>
                  <a:pt x="0" y="37132"/>
                </a:lnTo>
                <a:cubicBezTo>
                  <a:pt x="0" y="16625"/>
                  <a:pt x="16625" y="0"/>
                  <a:pt x="37132" y="0"/>
                </a:cubicBezTo>
                <a:close/>
              </a:path>
            </a:pathLst>
          </a:custGeom>
          <a:solidFill>
            <a:srgbClr val="FFFFFF"/>
          </a:solidFill>
          <a:ln w="38100" cap="sq">
            <a:solidFill>
              <a:srgbClr val="9D27B0"/>
            </a:solidFill>
            <a:prstDash val="solid"/>
            <a:miter/>
          </a:ln>
        </p:spPr>
        <p:txBody>
          <a:bodyPr/>
          <a:lstStyle/>
          <a:p>
            <a:pPr>
              <a:defRPr/>
            </a:pPr>
            <a:endParaRPr lang="de-DE"/>
          </a:p>
        </p:txBody>
      </p:sp>
      <p:sp>
        <p:nvSpPr>
          <p:cNvPr id="52" name="TextBox 17"/>
          <p:cNvSpPr txBox="1"/>
          <p:nvPr userDrawn="1"/>
        </p:nvSpPr>
        <p:spPr bwMode="auto">
          <a:xfrm>
            <a:off x="8798995" y="2918175"/>
            <a:ext cx="2853928" cy="2393319"/>
          </a:xfrm>
          <a:prstGeom prst="rect">
            <a:avLst/>
          </a:prstGeom>
        </p:spPr>
        <p:txBody>
          <a:bodyPr lIns="50800" tIns="50800" rIns="50800" bIns="50800" rtlCol="0" anchor="ctr"/>
          <a:lstStyle/>
          <a:p>
            <a:pPr algn="ctr">
              <a:lnSpc>
                <a:spcPts val="1954"/>
              </a:lnSpc>
              <a:defRPr/>
            </a:pPr>
            <a:endParaRPr/>
          </a:p>
        </p:txBody>
      </p:sp>
      <p:sp>
        <p:nvSpPr>
          <p:cNvPr id="53" name="Freeform 31"/>
          <p:cNvSpPr/>
          <p:nvPr userDrawn="1"/>
        </p:nvSpPr>
        <p:spPr bwMode="auto">
          <a:xfrm>
            <a:off x="9985298" y="2751470"/>
            <a:ext cx="481322" cy="44064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9D27B0"/>
            </a:solidFill>
            <a:prstDash val="solid"/>
            <a:miter/>
          </a:ln>
        </p:spPr>
        <p:txBody>
          <a:bodyPr/>
          <a:lstStyle/>
          <a:p>
            <a:pPr>
              <a:defRPr/>
            </a:pPr>
            <a:endParaRPr lang="de-DE"/>
          </a:p>
        </p:txBody>
      </p:sp>
      <p:sp>
        <p:nvSpPr>
          <p:cNvPr id="54" name="TextBox 32"/>
          <p:cNvSpPr txBox="1"/>
          <p:nvPr userDrawn="1"/>
        </p:nvSpPr>
        <p:spPr bwMode="auto">
          <a:xfrm>
            <a:off x="10030422" y="2766961"/>
            <a:ext cx="391074" cy="383841"/>
          </a:xfrm>
          <a:prstGeom prst="rect">
            <a:avLst/>
          </a:prstGeom>
        </p:spPr>
        <p:txBody>
          <a:bodyPr lIns="50800" tIns="50800" rIns="50800" bIns="50800" rtlCol="0" anchor="ctr"/>
          <a:lstStyle/>
          <a:p>
            <a:pPr algn="ctr">
              <a:lnSpc>
                <a:spcPts val="2800"/>
              </a:lnSpc>
              <a:defRPr/>
            </a:pPr>
            <a:r>
              <a:rPr lang="en-US" sz="2000" b="1">
                <a:solidFill>
                  <a:srgbClr val="000000"/>
                </a:solidFill>
                <a:latin typeface="Atkinson Hyperlegible Bold"/>
                <a:ea typeface="Atkinson Hyperlegible Bold"/>
                <a:cs typeface="Atkinson Hyperlegible Bold"/>
              </a:rPr>
              <a:t>3</a:t>
            </a:r>
            <a:endParaRPr/>
          </a:p>
        </p:txBody>
      </p:sp>
      <p:sp>
        <p:nvSpPr>
          <p:cNvPr id="5" name="Textplatzhalter 9"/>
          <p:cNvSpPr>
            <a:spLocks noGrp="1"/>
          </p:cNvSpPr>
          <p:nvPr>
            <p:ph type="body" sz="quarter" idx="12" hasCustomPrompt="1"/>
          </p:nvPr>
        </p:nvSpPr>
        <p:spPr bwMode="auto">
          <a:xfrm>
            <a:off x="765490" y="3737448"/>
            <a:ext cx="2460196" cy="419832"/>
          </a:xfrm>
          <a:prstGeom prst="rect">
            <a:avLst/>
          </a:prstGeom>
        </p:spPr>
        <p:txBody>
          <a:bodyPr anchor="ctr"/>
          <a:lstStyle>
            <a:lvl1pPr marL="0" indent="0" algn="ctr">
              <a:buNone/>
              <a:defRPr sz="1800" b="1">
                <a:solidFill>
                  <a:srgbClr val="00AADA"/>
                </a:solidFill>
                <a:latin typeface="Atkinson Hyperlegible"/>
              </a:defRPr>
            </a:lvl1pPr>
          </a:lstStyle>
          <a:p>
            <a:pPr lvl="0">
              <a:defRPr/>
            </a:pPr>
            <a:r>
              <a:rPr lang="de-DE"/>
              <a:t>PHASE 1</a:t>
            </a:r>
            <a:endParaRPr/>
          </a:p>
        </p:txBody>
      </p:sp>
      <p:sp>
        <p:nvSpPr>
          <p:cNvPr id="7" name="Textplatzhalter 12"/>
          <p:cNvSpPr>
            <a:spLocks noGrp="1"/>
          </p:cNvSpPr>
          <p:nvPr>
            <p:ph type="body" sz="quarter" idx="18" hasCustomPrompt="1"/>
          </p:nvPr>
        </p:nvSpPr>
        <p:spPr bwMode="auto">
          <a:xfrm>
            <a:off x="540700" y="4186776"/>
            <a:ext cx="2853928" cy="116292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9" name="Textplatzhalter 12"/>
          <p:cNvSpPr>
            <a:spLocks noGrp="1"/>
          </p:cNvSpPr>
          <p:nvPr>
            <p:ph type="body" sz="quarter" idx="21" hasCustomPrompt="1"/>
          </p:nvPr>
        </p:nvSpPr>
        <p:spPr bwMode="auto">
          <a:xfrm>
            <a:off x="1337699" y="3325971"/>
            <a:ext cx="1330036" cy="339443"/>
          </a:xfrm>
          <a:prstGeom prst="rect">
            <a:avLst/>
          </a:prstGeom>
        </p:spPr>
        <p:txBody>
          <a:bodyPr/>
          <a:lstStyle>
            <a:lvl1pPr marL="0" indent="0" algn="ctr">
              <a:buNone/>
              <a:defRPr sz="2800">
                <a:latin typeface="Atkinson Hyperlegible"/>
                <a:cs typeface="Lexend Deca"/>
              </a:defRPr>
            </a:lvl1pPr>
          </a:lstStyle>
          <a:p>
            <a:pPr lvl="0">
              <a:defRPr/>
            </a:pPr>
            <a:r>
              <a:rPr lang="de-DE"/>
              <a:t>Emoji</a:t>
            </a:r>
            <a:endParaRPr/>
          </a:p>
        </p:txBody>
      </p:sp>
      <p:sp>
        <p:nvSpPr>
          <p:cNvPr id="27" name="Textplatzhalter 9"/>
          <p:cNvSpPr>
            <a:spLocks noGrp="1"/>
          </p:cNvSpPr>
          <p:nvPr>
            <p:ph type="body" sz="quarter" idx="23" hasCustomPrompt="1"/>
          </p:nvPr>
        </p:nvSpPr>
        <p:spPr bwMode="auto">
          <a:xfrm>
            <a:off x="4884503" y="3766944"/>
            <a:ext cx="2460196" cy="419832"/>
          </a:xfrm>
          <a:prstGeom prst="rect">
            <a:avLst/>
          </a:prstGeom>
        </p:spPr>
        <p:txBody>
          <a:bodyPr anchor="ctr"/>
          <a:lstStyle>
            <a:lvl1pPr marL="0" indent="0" algn="ctr">
              <a:buNone/>
              <a:defRPr sz="1800" b="1">
                <a:solidFill>
                  <a:srgbClr val="81C784"/>
                </a:solidFill>
                <a:latin typeface="Atkinson Hyperlegible"/>
              </a:defRPr>
            </a:lvl1pPr>
          </a:lstStyle>
          <a:p>
            <a:pPr lvl="0">
              <a:defRPr/>
            </a:pPr>
            <a:r>
              <a:rPr lang="de-DE"/>
              <a:t>PHASE 2</a:t>
            </a:r>
            <a:endParaRPr/>
          </a:p>
        </p:txBody>
      </p:sp>
      <p:sp>
        <p:nvSpPr>
          <p:cNvPr id="29" name="Textplatzhalter 12"/>
          <p:cNvSpPr>
            <a:spLocks noGrp="1"/>
          </p:cNvSpPr>
          <p:nvPr>
            <p:ph type="body" sz="quarter" idx="25" hasCustomPrompt="1"/>
          </p:nvPr>
        </p:nvSpPr>
        <p:spPr bwMode="auto">
          <a:xfrm>
            <a:off x="4659713" y="4216272"/>
            <a:ext cx="2853928" cy="1162920"/>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30" name="Textplatzhalter 12"/>
          <p:cNvSpPr>
            <a:spLocks noGrp="1"/>
          </p:cNvSpPr>
          <p:nvPr>
            <p:ph type="body" sz="quarter" idx="26" hasCustomPrompt="1"/>
          </p:nvPr>
        </p:nvSpPr>
        <p:spPr bwMode="auto">
          <a:xfrm>
            <a:off x="5456712" y="3355466"/>
            <a:ext cx="1330036" cy="339443"/>
          </a:xfrm>
          <a:prstGeom prst="rect">
            <a:avLst/>
          </a:prstGeom>
        </p:spPr>
        <p:txBody>
          <a:bodyPr/>
          <a:lstStyle>
            <a:lvl1pPr marL="0" indent="0" algn="ctr">
              <a:buNone/>
              <a:defRPr sz="2800">
                <a:latin typeface="Atkinson Hyperlegible"/>
                <a:cs typeface="Lexend Deca"/>
              </a:defRPr>
            </a:lvl1pPr>
          </a:lstStyle>
          <a:p>
            <a:pPr lvl="0">
              <a:defRPr/>
            </a:pPr>
            <a:r>
              <a:rPr lang="de-DE"/>
              <a:t>Emoji</a:t>
            </a:r>
            <a:endParaRPr/>
          </a:p>
        </p:txBody>
      </p:sp>
      <p:sp>
        <p:nvSpPr>
          <p:cNvPr id="37" name="Textplatzhalter 9"/>
          <p:cNvSpPr>
            <a:spLocks noGrp="1"/>
          </p:cNvSpPr>
          <p:nvPr>
            <p:ph type="body" sz="quarter" idx="27" hasCustomPrompt="1"/>
          </p:nvPr>
        </p:nvSpPr>
        <p:spPr bwMode="auto">
          <a:xfrm>
            <a:off x="9003516" y="3714343"/>
            <a:ext cx="2460196" cy="419832"/>
          </a:xfrm>
          <a:prstGeom prst="rect">
            <a:avLst/>
          </a:prstGeom>
        </p:spPr>
        <p:txBody>
          <a:bodyPr anchor="ctr"/>
          <a:lstStyle>
            <a:lvl1pPr marL="0" indent="0" algn="ctr">
              <a:buNone/>
              <a:defRPr sz="1800" b="1">
                <a:solidFill>
                  <a:srgbClr val="9D27B0"/>
                </a:solidFill>
                <a:latin typeface="Atkinson Hyperlegible"/>
              </a:defRPr>
            </a:lvl1pPr>
          </a:lstStyle>
          <a:p>
            <a:pPr lvl="0">
              <a:defRPr/>
            </a:pPr>
            <a:r>
              <a:rPr lang="de-DE"/>
              <a:t>PHASE 3</a:t>
            </a:r>
            <a:endParaRPr/>
          </a:p>
        </p:txBody>
      </p:sp>
      <p:sp>
        <p:nvSpPr>
          <p:cNvPr id="39" name="Textplatzhalter 12"/>
          <p:cNvSpPr>
            <a:spLocks noGrp="1"/>
          </p:cNvSpPr>
          <p:nvPr>
            <p:ph type="body" sz="quarter" idx="29" hasCustomPrompt="1"/>
          </p:nvPr>
        </p:nvSpPr>
        <p:spPr bwMode="auto">
          <a:xfrm>
            <a:off x="8778726" y="4157280"/>
            <a:ext cx="2853928" cy="1169311"/>
          </a:xfrm>
          <a:prstGeom prst="rect">
            <a:avLst/>
          </a:prstGeom>
        </p:spPr>
        <p:txBody>
          <a:bodyPr anchor="ctr"/>
          <a:lstStyle>
            <a:lvl1pPr marL="0" indent="0" algn="ctr">
              <a:spcBef>
                <a:spcPts val="0"/>
              </a:spcBef>
              <a:buNone/>
              <a:defRPr sz="1600">
                <a:latin typeface="Atkinson Hyperlegible"/>
                <a:cs typeface="Lexend Deca"/>
              </a:defRPr>
            </a:lvl1pPr>
          </a:lstStyle>
          <a:p>
            <a:pPr lvl="0">
              <a:defRPr/>
            </a:pPr>
            <a:r>
              <a:rPr lang="de-DE"/>
              <a:t>Bei Bedarf ein kurzer Erklärtext (maximal fünf Zeilen)</a:t>
            </a:r>
            <a:endParaRPr/>
          </a:p>
        </p:txBody>
      </p:sp>
      <p:sp>
        <p:nvSpPr>
          <p:cNvPr id="40" name="Textplatzhalter 12"/>
          <p:cNvSpPr>
            <a:spLocks noGrp="1"/>
          </p:cNvSpPr>
          <p:nvPr>
            <p:ph type="body" sz="quarter" idx="30" hasCustomPrompt="1"/>
          </p:nvPr>
        </p:nvSpPr>
        <p:spPr bwMode="auto">
          <a:xfrm>
            <a:off x="9575725" y="3302866"/>
            <a:ext cx="1330036" cy="339443"/>
          </a:xfrm>
          <a:prstGeom prst="rect">
            <a:avLst/>
          </a:prstGeom>
        </p:spPr>
        <p:txBody>
          <a:bodyPr/>
          <a:lstStyle>
            <a:lvl1pPr marL="0" indent="0" algn="ctr">
              <a:buNone/>
              <a:defRPr sz="2800">
                <a:latin typeface="Atkinson Hyperlegible"/>
                <a:cs typeface="Lexend Deca"/>
              </a:defRPr>
            </a:lvl1pPr>
          </a:lstStyle>
          <a:p>
            <a:pPr lvl="0">
              <a:defRPr/>
            </a:pPr>
            <a:r>
              <a:rPr lang="de-DE"/>
              <a:t>Emoji</a:t>
            </a:r>
            <a:endParaRPr/>
          </a:p>
        </p:txBody>
      </p:sp>
      <p:sp>
        <p:nvSpPr>
          <p:cNvPr id="4" name="Textplatzhalter 9"/>
          <p:cNvSpPr>
            <a:spLocks noGrp="1"/>
          </p:cNvSpPr>
          <p:nvPr>
            <p:ph type="body" sz="quarter" idx="10" hasCustomPrompt="1"/>
          </p:nvPr>
        </p:nvSpPr>
        <p:spPr bwMode="auto">
          <a:xfrm>
            <a:off x="655879" y="1767319"/>
            <a:ext cx="10880241" cy="665841"/>
          </a:xfrm>
          <a:prstGeom prst="rect">
            <a:avLst/>
          </a:prstGeom>
        </p:spPr>
        <p:txBody>
          <a:bodyPr anchor="ctr"/>
          <a:lstStyle>
            <a:lvl1pPr marL="0" marR="0" indent="0" algn="ctr" defTabSz="914400">
              <a:lnSpc>
                <a:spcPct val="100000"/>
              </a:lnSpc>
              <a:spcBef>
                <a:spcPts val="1000"/>
              </a:spcBef>
              <a:spcAft>
                <a:spcPts val="0"/>
              </a:spcAft>
              <a:buClrTx/>
              <a:buSzTx/>
              <a:buFont typeface="Arial"/>
              <a:buNone/>
              <a:defRPr sz="1800">
                <a:solidFill>
                  <a:schemeClr val="bg1"/>
                </a:solidFill>
                <a:latin typeface="Atkinson Hyperlegible"/>
              </a:defRPr>
            </a:lvl1pPr>
          </a:lstStyle>
          <a:p>
            <a:pPr marL="0" marR="0" lvl="0" indent="0" algn="ctr" defTabSz="914400">
              <a:lnSpc>
                <a:spcPct val="100000"/>
              </a:lnSpc>
              <a:spcBef>
                <a:spcPts val="1000"/>
              </a:spcBef>
              <a:spcAft>
                <a:spcPts val="0"/>
              </a:spcAft>
              <a:buClrTx/>
              <a:buSzTx/>
              <a:buFont typeface="Arial"/>
              <a:buNone/>
              <a:defRPr/>
            </a:pPr>
            <a:r>
              <a:rPr lang="de-DE"/>
              <a:t>Kernfrage, Impulsfrage, Hypothese, u. ä. mit maximal zwei Zeilen hier einfügen; bitte Gänsefüßchen setzen; Kernfrage, Impulsfrage, Hypothese, u. ä. mit maximal zwei Zeilen hier einfügen; </a:t>
            </a:r>
            <a:endParaRPr/>
          </a:p>
        </p:txBody>
      </p:sp>
      <p:sp>
        <p:nvSpPr>
          <p:cNvPr id="2" name="Textplatzhalter 12"/>
          <p:cNvSpPr>
            <a:spLocks noGrp="1"/>
          </p:cNvSpPr>
          <p:nvPr>
            <p:ph type="body" sz="quarter" idx="11" hasCustomPrompt="1"/>
          </p:nvPr>
        </p:nvSpPr>
        <p:spPr bwMode="auto">
          <a:xfrm>
            <a:off x="6395884" y="5619463"/>
            <a:ext cx="1088028" cy="568320"/>
          </a:xfrm>
          <a:prstGeom prst="rect">
            <a:avLst/>
          </a:prstGeom>
        </p:spPr>
        <p:txBody>
          <a:bodyPr/>
          <a:lstStyle>
            <a:lvl1pPr marL="0" indent="0" algn="r">
              <a:buNone/>
              <a:defRPr>
                <a:latin typeface="Lexend Deca"/>
                <a:cs typeface="Lexend Deca"/>
              </a:defRPr>
            </a:lvl1pPr>
          </a:lstStyle>
          <a:p>
            <a:pPr lvl="0">
              <a:defRPr/>
            </a:pPr>
            <a:r>
              <a:rPr lang="de-DE"/>
              <a:t>xxx</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Plain">
    <p:spTree>
      <p:nvGrpSpPr>
        <p:cNvPr id="1" name=""/>
        <p:cNvGrpSpPr/>
        <p:nvPr/>
      </p:nvGrpSpPr>
      <p:grpSpPr bwMode="auto">
        <a:xfrm>
          <a:off x="0" y="0"/>
          <a:ext cx="0" cy="0"/>
          <a:chOff x="0" y="0"/>
          <a:chExt cx="0" cy="0"/>
        </a:xfrm>
      </p:grpSpPr>
      <p:sp>
        <p:nvSpPr>
          <p:cNvPr id="26" name="Textplatzhalter 22"/>
          <p:cNvSpPr>
            <a:spLocks noGrp="1"/>
          </p:cNvSpPr>
          <p:nvPr>
            <p:ph type="body" sz="quarter" idx="33" hasCustomPrompt="1"/>
          </p:nvPr>
        </p:nvSpPr>
        <p:spPr bwMode="auto">
          <a:xfrm>
            <a:off x="416762" y="1945579"/>
            <a:ext cx="8754132" cy="440643"/>
          </a:xfrm>
          <a:prstGeom prst="rect">
            <a:avLst/>
          </a:prstGeom>
        </p:spPr>
        <p:txBody>
          <a:bodyPr anchor="ctr"/>
          <a:lstStyle>
            <a:lvl1pPr marL="0" indent="0">
              <a:buNone/>
              <a:defRPr sz="1800">
                <a:solidFill>
                  <a:schemeClr val="tx1"/>
                </a:solidFill>
                <a:latin typeface="Lexend Deca"/>
                <a:cs typeface="Lexend Deca"/>
              </a:defRPr>
            </a:lvl1pPr>
          </a:lstStyle>
          <a:p>
            <a:pPr lvl="0">
              <a:defRPr/>
            </a:pPr>
            <a:r>
              <a:rPr lang="de-DE"/>
              <a:t>Methodenname</a:t>
            </a:r>
            <a:endParaRPr/>
          </a:p>
        </p:txBody>
      </p:sp>
      <p:sp>
        <p:nvSpPr>
          <p:cNvPr id="2" name="Textplatzhalter 12"/>
          <p:cNvSpPr>
            <a:spLocks noGrp="1"/>
          </p:cNvSpPr>
          <p:nvPr>
            <p:ph type="body" sz="quarter" idx="11" hasCustomPrompt="1"/>
          </p:nvPr>
        </p:nvSpPr>
        <p:spPr bwMode="auto">
          <a:xfrm>
            <a:off x="6096000" y="5652594"/>
            <a:ext cx="1088028" cy="568320"/>
          </a:xfrm>
          <a:prstGeom prst="rect">
            <a:avLst/>
          </a:prstGeom>
        </p:spPr>
        <p:txBody>
          <a:bodyPr/>
          <a:lstStyle>
            <a:lvl1pPr marL="0" indent="0" algn="r">
              <a:buNone/>
              <a:defRPr>
                <a:latin typeface="Lexend Deca"/>
                <a:cs typeface="Lexend Deca"/>
              </a:defRPr>
            </a:lvl1pPr>
          </a:lstStyle>
          <a:p>
            <a:pPr lvl="0">
              <a:defRPr/>
            </a:pPr>
            <a:r>
              <a:rPr lang="de-DE" dirty="0"/>
              <a:t>xxx</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bwMode="auto">
        <a:xfrm>
          <a:off x="0" y="0"/>
          <a:ext cx="0" cy="0"/>
          <a:chOff x="0" y="0"/>
          <a:chExt cx="0" cy="0"/>
        </a:xfrm>
      </p:grpSpPr>
      <p:sp>
        <p:nvSpPr>
          <p:cNvPr id="7" name="Abgerundetes Rechteck 6"/>
          <p:cNvSpPr/>
          <p:nvPr userDrawn="1"/>
        </p:nvSpPr>
        <p:spPr bwMode="auto">
          <a:xfrm>
            <a:off x="251790" y="2430170"/>
            <a:ext cx="11688417" cy="3825221"/>
          </a:xfrm>
          <a:prstGeom prst="roundRect">
            <a:avLst>
              <a:gd name="adj" fmla="val 263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dirty="0"/>
          </a:p>
        </p:txBody>
      </p:sp>
      <p:sp>
        <p:nvSpPr>
          <p:cNvPr id="17" name="Abgerundetes Rechteck 16"/>
          <p:cNvSpPr/>
          <p:nvPr userDrawn="1"/>
        </p:nvSpPr>
        <p:spPr bwMode="auto">
          <a:xfrm>
            <a:off x="251790" y="1244714"/>
            <a:ext cx="11688417" cy="1108634"/>
          </a:xfrm>
          <a:prstGeom prst="roundRect">
            <a:avLst>
              <a:gd name="adj" fmla="val 93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Abgerundetes Rechteck 12"/>
          <p:cNvSpPr/>
          <p:nvPr userDrawn="1"/>
        </p:nvSpPr>
        <p:spPr bwMode="auto">
          <a:xfrm>
            <a:off x="251790" y="206877"/>
            <a:ext cx="11685600" cy="2005970"/>
          </a:xfrm>
          <a:prstGeom prst="roundRect">
            <a:avLst>
              <a:gd name="adj" fmla="val 8133"/>
            </a:avLst>
          </a:prstGeom>
          <a:gradFill>
            <a:gsLst>
              <a:gs pos="0">
                <a:srgbClr val="561229"/>
              </a:gs>
              <a:gs pos="100000">
                <a:srgbClr val="D42C67"/>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 name="Rechteck 13"/>
          <p:cNvSpPr/>
          <p:nvPr userDrawn="1"/>
        </p:nvSpPr>
        <p:spPr bwMode="auto">
          <a:xfrm>
            <a:off x="251790" y="1942940"/>
            <a:ext cx="11685600" cy="269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Freeform 14">
            <a:extLst>
              <a:ext uri="{FF2B5EF4-FFF2-40B4-BE49-F238E27FC236}">
                <a16:creationId xmlns:a16="http://schemas.microsoft.com/office/drawing/2014/main" id="{102132ED-2EDF-8090-3AE8-62F1248DE9BE}"/>
              </a:ext>
            </a:extLst>
          </p:cNvPr>
          <p:cNvSpPr/>
          <p:nvPr userDrawn="1"/>
        </p:nvSpPr>
        <p:spPr bwMode="auto">
          <a:xfrm>
            <a:off x="251791" y="6324447"/>
            <a:ext cx="485426" cy="485426"/>
          </a:xfrm>
          <a:custGeom>
            <a:avLst/>
            <a:gdLst/>
            <a:ahLst/>
            <a:cxnLst/>
            <a:rect l="l" t="t" r="r" b="b"/>
            <a:pathLst>
              <a:path w="485426" h="485426" extrusionOk="0">
                <a:moveTo>
                  <a:pt x="0" y="0"/>
                </a:moveTo>
                <a:lnTo>
                  <a:pt x="485427" y="0"/>
                </a:lnTo>
                <a:lnTo>
                  <a:pt x="485427" y="485427"/>
                </a:lnTo>
                <a:lnTo>
                  <a:pt x="0" y="485427"/>
                </a:lnTo>
                <a:lnTo>
                  <a:pt x="0" y="0"/>
                </a:lnTo>
                <a:close/>
              </a:path>
            </a:pathLst>
          </a:custGeom>
          <a:blipFill>
            <a:blip r:embed="rId14"/>
            <a:stretch/>
          </a:blipFill>
        </p:spPr>
        <p:txBody>
          <a:bodyPr/>
          <a:lstStyle/>
          <a:p>
            <a:pPr>
              <a:defRPr/>
            </a:pPr>
            <a:endParaRPr lang="de-DE"/>
          </a:p>
        </p:txBody>
      </p:sp>
      <p:sp>
        <p:nvSpPr>
          <p:cNvPr id="4" name="TextBox 36">
            <a:extLst>
              <a:ext uri="{FF2B5EF4-FFF2-40B4-BE49-F238E27FC236}">
                <a16:creationId xmlns:a16="http://schemas.microsoft.com/office/drawing/2014/main" id="{0BE49B50-A940-D57B-A616-3D0F18E5ACF8}"/>
              </a:ext>
            </a:extLst>
          </p:cNvPr>
          <p:cNvSpPr txBox="1"/>
          <p:nvPr userDrawn="1"/>
        </p:nvSpPr>
        <p:spPr bwMode="auto">
          <a:xfrm>
            <a:off x="871709" y="6415802"/>
            <a:ext cx="4419285" cy="233013"/>
          </a:xfrm>
          <a:prstGeom prst="rect">
            <a:avLst/>
          </a:prstGeom>
        </p:spPr>
        <p:txBody>
          <a:bodyPr wrap="square" lIns="0" tIns="0" rIns="0" bIns="0" rtlCol="0" anchor="t">
            <a:spAutoFit/>
          </a:bodyPr>
          <a:lstStyle/>
          <a:p>
            <a:pPr algn="l">
              <a:lnSpc>
                <a:spcPts val="1954"/>
              </a:lnSpc>
              <a:defRPr/>
            </a:pPr>
            <a:r>
              <a:rPr lang="en-US" sz="1200" b="0" dirty="0">
                <a:solidFill>
                  <a:srgbClr val="000000"/>
                </a:solidFill>
                <a:latin typeface="Lexend Deca Black"/>
                <a:ea typeface="Atkinson Hyperlegible Bold"/>
                <a:cs typeface="Lexend Deca Black"/>
              </a:rPr>
              <a:t>CC-BY-SA 4.0 ISB (München) | </a:t>
            </a:r>
            <a:r>
              <a:rPr lang="en-US" sz="1200" b="1" dirty="0">
                <a:solidFill>
                  <a:srgbClr val="000000"/>
                </a:solidFill>
                <a:latin typeface="Lexend Deca"/>
                <a:ea typeface="Atkinson Hyperlegible Bold"/>
                <a:cs typeface="Lexend Deca"/>
              </a:rPr>
              <a:t>Social-Media-</a:t>
            </a:r>
            <a:r>
              <a:rPr lang="en-US" sz="1200" b="1" dirty="0" err="1">
                <a:solidFill>
                  <a:srgbClr val="000000"/>
                </a:solidFill>
                <a:latin typeface="Lexend Deca"/>
                <a:ea typeface="Atkinson Hyperlegible Bold"/>
                <a:cs typeface="Lexend Deca"/>
              </a:rPr>
              <a:t>Kompass</a:t>
            </a:r>
            <a:r>
              <a:rPr lang="en-US" sz="1200" dirty="0">
                <a:solidFill>
                  <a:srgbClr val="000000"/>
                </a:solidFill>
                <a:latin typeface="Lexend Deca"/>
                <a:ea typeface="Atkinson Hyperlegible"/>
                <a:cs typeface="Lexend Deca"/>
              </a:rPr>
              <a:t> </a:t>
            </a:r>
            <a:r>
              <a:rPr lang="en-US" sz="1200" b="1" dirty="0">
                <a:solidFill>
                  <a:srgbClr val="000000"/>
                </a:solidFill>
                <a:latin typeface="Lexend Deca"/>
                <a:ea typeface="Atkinson Hyperlegible Bold"/>
                <a:cs typeface="Lexend Deca"/>
              </a:rPr>
              <a:t>5-8 </a:t>
            </a:r>
            <a:r>
              <a:rPr lang="en-US" sz="1200" b="0" dirty="0">
                <a:solidFill>
                  <a:srgbClr val="000000"/>
                </a:solidFill>
                <a:latin typeface="Lexend Deca"/>
                <a:ea typeface="Atkinson Hyperlegible Bold"/>
                <a:cs typeface="Lexend Deca"/>
              </a:rPr>
              <a:t>|</a:t>
            </a:r>
            <a:r>
              <a:rPr lang="en-US" sz="1200" b="1" dirty="0">
                <a:solidFill>
                  <a:srgbClr val="000000"/>
                </a:solidFill>
                <a:latin typeface="Lexend Deca"/>
                <a:ea typeface="Atkinson Hyperlegible Bold"/>
                <a:cs typeface="Lexend Deca"/>
              </a:rPr>
              <a:t> </a:t>
            </a:r>
            <a:r>
              <a:rPr lang="en-US" sz="1200" b="0" dirty="0">
                <a:solidFill>
                  <a:srgbClr val="000000"/>
                </a:solidFill>
                <a:latin typeface="Lexend Deca"/>
                <a:ea typeface="Atkinson Hyperlegible Bold"/>
                <a:cs typeface="Lexend Deca"/>
              </a:rPr>
              <a:t>Modul 4</a:t>
            </a:r>
            <a:endParaRPr lang="en-US" sz="1200" b="0" dirty="0">
              <a:solidFill>
                <a:srgbClr val="000000"/>
              </a:solidFill>
              <a:latin typeface="Lexend Deca"/>
              <a:ea typeface="Atkinson Hyperlegible"/>
              <a:cs typeface="Lexend Deca"/>
            </a:endParaRPr>
          </a:p>
        </p:txBody>
      </p:sp>
      <p:sp>
        <p:nvSpPr>
          <p:cNvPr id="5" name="Rectangle 2">
            <a:extLst>
              <a:ext uri="{FF2B5EF4-FFF2-40B4-BE49-F238E27FC236}">
                <a16:creationId xmlns:a16="http://schemas.microsoft.com/office/drawing/2014/main" id="{A7037EE4-24B6-61A0-4C41-34037B192016}"/>
              </a:ext>
            </a:extLst>
          </p:cNvPr>
          <p:cNvSpPr txBox="1">
            <a:spLocks noChangeArrowheads="1"/>
          </p:cNvSpPr>
          <p:nvPr userDrawn="1"/>
        </p:nvSpPr>
        <p:spPr bwMode="auto">
          <a:xfrm>
            <a:off x="8981131" y="6415802"/>
            <a:ext cx="29562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0" indent="0" algn="ctr" defTabSz="914400" rtl="0" eaLnBrk="0" fontAlgn="base" hangingPunct="0">
              <a:lnSpc>
                <a:spcPct val="90000"/>
              </a:lnSpc>
              <a:spcBef>
                <a:spcPct val="0"/>
              </a:spcBef>
              <a:spcAft>
                <a:spcPct val="0"/>
              </a:spcAft>
              <a:buFont typeface="Arial"/>
              <a:buNone/>
              <a:defRPr sz="1400" b="0">
                <a:solidFill>
                  <a:schemeClr val="tx1"/>
                </a:solidFill>
                <a:latin typeface="Arial" panose="020B0604020202020204" pitchFamily="34" charset="0"/>
                <a:ea typeface="+mn-ea"/>
                <a:cs typeface="Lexend Deca"/>
              </a:defRPr>
            </a:lvl1pPr>
            <a:lvl2pPr marL="685800" indent="-228600" algn="l" defTabSz="914400" rtl="0" eaLnBrk="0" fontAlgn="base" hangingPunct="0">
              <a:lnSpc>
                <a:spcPct val="90000"/>
              </a:lnSpc>
              <a:spcBef>
                <a:spcPct val="0"/>
              </a:spcBef>
              <a:spcAft>
                <a:spcPct val="0"/>
              </a:spcAft>
              <a:buFont typeface="Arial"/>
              <a:buChar char="•"/>
              <a:defRPr sz="2400">
                <a:solidFill>
                  <a:schemeClr val="tx1"/>
                </a:solidFill>
                <a:latin typeface="Arial" panose="020B0604020202020204" pitchFamily="34" charset="0"/>
                <a:ea typeface="+mn-ea"/>
                <a:cs typeface="+mn-cs"/>
              </a:defRPr>
            </a:lvl2pPr>
            <a:lvl3pPr marL="1143000" indent="-228600" algn="l" defTabSz="914400" rtl="0" eaLnBrk="0" fontAlgn="base" hangingPunct="0">
              <a:lnSpc>
                <a:spcPct val="90000"/>
              </a:lnSpc>
              <a:spcBef>
                <a:spcPct val="0"/>
              </a:spcBef>
              <a:spcAft>
                <a:spcPct val="0"/>
              </a:spcAft>
              <a:buFont typeface="Arial"/>
              <a:buChar char="•"/>
              <a:defRPr sz="2000">
                <a:solidFill>
                  <a:schemeClr val="tx1"/>
                </a:solidFill>
                <a:latin typeface="Arial" panose="020B0604020202020204" pitchFamily="34" charset="0"/>
                <a:ea typeface="+mn-ea"/>
                <a:cs typeface="+mn-cs"/>
              </a:defRPr>
            </a:lvl3pPr>
            <a:lvl4pPr marL="1600200" indent="-228600" algn="l" defTabSz="914400" rtl="0" eaLnBrk="0" fontAlgn="base" hangingPunct="0">
              <a:lnSpc>
                <a:spcPct val="90000"/>
              </a:lnSpc>
              <a:spcBef>
                <a:spcPct val="0"/>
              </a:spcBef>
              <a:spcAft>
                <a:spcPct val="0"/>
              </a:spcAft>
              <a:buFont typeface="Arial"/>
              <a:buChar char="•"/>
              <a:defRPr sz="1800">
                <a:solidFill>
                  <a:schemeClr val="tx1"/>
                </a:solidFill>
                <a:latin typeface="Arial" panose="020B0604020202020204" pitchFamily="34" charset="0"/>
                <a:ea typeface="+mn-ea"/>
                <a:cs typeface="+mn-cs"/>
              </a:defRPr>
            </a:lvl4pPr>
            <a:lvl5pPr marL="2057400" indent="-228600" algn="l" defTabSz="914400" rtl="0" eaLnBrk="0" fontAlgn="base" hangingPunct="0">
              <a:lnSpc>
                <a:spcPct val="90000"/>
              </a:lnSpc>
              <a:spcBef>
                <a:spcPct val="0"/>
              </a:spcBef>
              <a:spcAft>
                <a:spcPct val="0"/>
              </a:spcAft>
              <a:buFont typeface="Arial"/>
              <a:buChar char="•"/>
              <a:defRPr sz="1800">
                <a:solidFill>
                  <a:schemeClr val="tx1"/>
                </a:solidFill>
                <a:latin typeface="Arial" panose="020B0604020202020204" pitchFamily="34" charset="0"/>
                <a:ea typeface="+mn-ea"/>
                <a:cs typeface="+mn-cs"/>
              </a:defRPr>
            </a:lvl5pPr>
            <a:lvl6pPr marL="2514600" indent="-228600" algn="l" defTabSz="914400" rtl="0" eaLnBrk="0" fontAlgn="base" hangingPunct="0">
              <a:lnSpc>
                <a:spcPct val="90000"/>
              </a:lnSpc>
              <a:spcBef>
                <a:spcPct val="0"/>
              </a:spcBef>
              <a:spcAft>
                <a:spcPct val="0"/>
              </a:spcAft>
              <a:buFont typeface="Arial"/>
              <a:buChar char="•"/>
              <a:defRPr sz="1800">
                <a:solidFill>
                  <a:schemeClr val="tx1"/>
                </a:solidFill>
                <a:latin typeface="Arial" panose="020B0604020202020204" pitchFamily="34" charset="0"/>
                <a:ea typeface="+mn-ea"/>
                <a:cs typeface="+mn-cs"/>
              </a:defRPr>
            </a:lvl6pPr>
            <a:lvl7pPr marL="2971800" indent="-228600" algn="l" defTabSz="914400" rtl="0" eaLnBrk="0" fontAlgn="base" hangingPunct="0">
              <a:lnSpc>
                <a:spcPct val="90000"/>
              </a:lnSpc>
              <a:spcBef>
                <a:spcPct val="0"/>
              </a:spcBef>
              <a:spcAft>
                <a:spcPct val="0"/>
              </a:spcAft>
              <a:buFont typeface="Arial"/>
              <a:buChar char="•"/>
              <a:defRPr sz="1800">
                <a:solidFill>
                  <a:schemeClr val="tx1"/>
                </a:solidFill>
                <a:latin typeface="Arial" panose="020B0604020202020204" pitchFamily="34" charset="0"/>
                <a:ea typeface="+mn-ea"/>
                <a:cs typeface="+mn-cs"/>
              </a:defRPr>
            </a:lvl7pPr>
            <a:lvl8pPr marL="3429000" indent="-228600" algn="l" defTabSz="914400" rtl="0" eaLnBrk="0" fontAlgn="base" hangingPunct="0">
              <a:lnSpc>
                <a:spcPct val="90000"/>
              </a:lnSpc>
              <a:spcBef>
                <a:spcPct val="0"/>
              </a:spcBef>
              <a:spcAft>
                <a:spcPct val="0"/>
              </a:spcAft>
              <a:buFont typeface="Arial"/>
              <a:buChar char="•"/>
              <a:defRPr sz="1800">
                <a:solidFill>
                  <a:schemeClr val="tx1"/>
                </a:solidFill>
                <a:latin typeface="Arial" panose="020B0604020202020204" pitchFamily="34" charset="0"/>
                <a:ea typeface="+mn-ea"/>
                <a:cs typeface="+mn-cs"/>
              </a:defRPr>
            </a:lvl8pPr>
            <a:lvl9pPr marL="3886200" indent="-228600" algn="l" defTabSz="914400" rtl="0" eaLnBrk="0" fontAlgn="base" hangingPunct="0">
              <a:lnSpc>
                <a:spcPct val="90000"/>
              </a:lnSpc>
              <a:spcBef>
                <a:spcPct val="0"/>
              </a:spcBef>
              <a:spcAft>
                <a:spcPct val="0"/>
              </a:spcAft>
              <a:buFont typeface="Arial"/>
              <a:buChar char="•"/>
              <a:defRPr sz="1800">
                <a:solidFill>
                  <a:schemeClr val="tx1"/>
                </a:solidFill>
                <a:latin typeface="Arial" panose="020B0604020202020204" pitchFamily="34" charset="0"/>
                <a:ea typeface="+mn-ea"/>
                <a:cs typeface="+mn-cs"/>
              </a:defRPr>
            </a:lvl9pPr>
          </a:lstStyle>
          <a:p>
            <a:pPr algn="l">
              <a:lnSpc>
                <a:spcPct val="100000"/>
              </a:lnSpc>
              <a:buFontTx/>
              <a:buNone/>
            </a:pPr>
            <a:r>
              <a:rPr lang="de-DE" altLang="de-DE" sz="1200" b="1" dirty="0">
                <a:latin typeface="Lexend Deca"/>
              </a:rPr>
              <a:t>Kapitel 4.2 </a:t>
            </a:r>
            <a:r>
              <a:rPr lang="de-DE" altLang="de-DE" sz="1200" dirty="0">
                <a:latin typeface="Lexend Deca"/>
              </a:rPr>
              <a:t>| Wenn </a:t>
            </a:r>
            <a:r>
              <a:rPr lang="de-DE" altLang="de-DE" sz="1200" dirty="0" err="1">
                <a:latin typeface="Lexend Deca"/>
              </a:rPr>
              <a:t>Social</a:t>
            </a:r>
            <a:r>
              <a:rPr lang="de-DE" altLang="de-DE" sz="1200" dirty="0">
                <a:latin typeface="Lexend Deca"/>
              </a:rPr>
              <a:t> Media zu viel wird</a:t>
            </a:r>
          </a:p>
        </p:txBody>
      </p:sp>
      <p:pic>
        <p:nvPicPr>
          <p:cNvPr id="8" name="Grafik 7" descr="Ein Bild, das Menschliches Gesicht, Kleidung, Animierter Cartoon, Person enthält.&#10;&#10;KI-generierte Inhalte können fehlerhaft sein.">
            <a:extLst>
              <a:ext uri="{FF2B5EF4-FFF2-40B4-BE49-F238E27FC236}">
                <a16:creationId xmlns:a16="http://schemas.microsoft.com/office/drawing/2014/main" id="{30878971-B7DA-00F7-3D4E-96BF599D5B4F}"/>
              </a:ext>
            </a:extLst>
          </p:cNvPr>
          <p:cNvPicPr>
            <a:picLocks noChangeAspect="1"/>
          </p:cNvPicPr>
          <p:nvPr userDrawn="1"/>
        </p:nvPicPr>
        <p:blipFill>
          <a:blip r:embed="rId15"/>
          <a:stretch>
            <a:fillRect/>
          </a:stretch>
        </p:blipFill>
        <p:spPr>
          <a:xfrm>
            <a:off x="9529744" y="-249336"/>
            <a:ext cx="2407646" cy="2407646"/>
          </a:xfrm>
          <a:prstGeom prst="rect">
            <a:avLst/>
          </a:prstGeom>
        </p:spPr>
      </p:pic>
      <p:sp>
        <p:nvSpPr>
          <p:cNvPr id="10" name="Textplatzhalter 22">
            <a:extLst>
              <a:ext uri="{FF2B5EF4-FFF2-40B4-BE49-F238E27FC236}">
                <a16:creationId xmlns:a16="http://schemas.microsoft.com/office/drawing/2014/main" id="{384535C5-198B-D147-5F21-ABA83D3AFBE4}"/>
              </a:ext>
            </a:extLst>
          </p:cNvPr>
          <p:cNvSpPr txBox="1">
            <a:spLocks/>
          </p:cNvSpPr>
          <p:nvPr userDrawn="1"/>
        </p:nvSpPr>
        <p:spPr bwMode="auto">
          <a:xfrm>
            <a:off x="416762" y="336736"/>
            <a:ext cx="8754132" cy="1438276"/>
          </a:xfrm>
          <a:prstGeom prst="rect">
            <a:avLst/>
          </a:prstGeom>
        </p:spPr>
        <p:txBody>
          <a:bodyPr anchor="ctr"/>
          <a:lstStyle>
            <a:lvl1pPr marL="0" indent="0" algn="l" defTabSz="914400">
              <a:lnSpc>
                <a:spcPct val="90000"/>
              </a:lnSpc>
              <a:spcBef>
                <a:spcPts val="1000"/>
              </a:spcBef>
              <a:buFont typeface="Arial"/>
              <a:buNone/>
              <a:defRPr sz="2800">
                <a:solidFill>
                  <a:schemeClr val="bg1"/>
                </a:solidFill>
                <a:latin typeface="Lexend Deca"/>
                <a:ea typeface="+mn-ea"/>
                <a:cs typeface="Lexend Deca"/>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dirty="0"/>
              <a:t>Wenn </a:t>
            </a:r>
            <a:r>
              <a:rPr lang="de-DE" dirty="0" err="1"/>
              <a:t>Social</a:t>
            </a:r>
            <a:r>
              <a:rPr lang="de-DE" dirty="0"/>
              <a:t> Media zu viel wird</a:t>
            </a:r>
          </a:p>
        </p:txBody>
      </p:sp>
    </p:spTree>
  </p:cSld>
  <p:clrMap bg1="lt1" tx1="dk1" bg2="lt2" tx2="dk2" accent1="accent1" accent2="accent2" accent3="accent3" accent4="accent4" accent5="accent5" accent6="accent6" hlink="hlink" folHlink="folHlink"/>
  <p:sldLayoutIdLst>
    <p:sldLayoutId id="2147483680"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 id="2147483682" r:id="rId11"/>
    <p:sldLayoutId id="2147483683" r:id="rId12"/>
  </p:sldLayoutIdLst>
  <p:txStyles>
    <p:titleStyle>
      <a:lvl1pPr algn="l" defTabSz="914400">
        <a:lnSpc>
          <a:spcPct val="90000"/>
        </a:lnSpc>
        <a:spcBef>
          <a:spcPts val="0"/>
        </a:spcBef>
        <a:buNone/>
        <a:defRPr sz="4400">
          <a:solidFill>
            <a:schemeClr val="bg1"/>
          </a:solidFill>
          <a:latin typeface="Lexend Deca"/>
          <a:ea typeface="+mj-ea"/>
          <a:cs typeface="Lexend Deca"/>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act-on.jff.de/wp-content/uploads/2022/09/Medienemotionen-wu%CC%88rfeln_vorab.pdf"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act-on.jff.de/wp-content/uploads/2022/09/Medienemotionen-wu%CC%88rfeln_vorab.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06E7E32-417E-3704-7B8E-55E47783D29E}"/>
              </a:ext>
            </a:extLst>
          </p:cNvPr>
          <p:cNvSpPr/>
          <p:nvPr/>
        </p:nvSpPr>
        <p:spPr>
          <a:xfrm>
            <a:off x="0" y="0"/>
            <a:ext cx="12192000" cy="685006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 name="Grafik 2" descr="Ein Bild, das Kleidung, Person, draußen, Schuhwerk enthält.&#10;&#10;KI-generierte Inhalte können fehlerhaft sein.">
            <a:extLst>
              <a:ext uri="{FF2B5EF4-FFF2-40B4-BE49-F238E27FC236}">
                <a16:creationId xmlns:a16="http://schemas.microsoft.com/office/drawing/2014/main" id="{0047AA48-454D-54B5-4719-A63C69CB18DB}"/>
              </a:ext>
            </a:extLst>
          </p:cNvPr>
          <p:cNvPicPr>
            <a:picLocks noChangeAspect="1"/>
          </p:cNvPicPr>
          <p:nvPr/>
        </p:nvPicPr>
        <p:blipFill>
          <a:blip r:embed="rId3"/>
          <a:stretch>
            <a:fillRect/>
          </a:stretch>
        </p:blipFill>
        <p:spPr>
          <a:xfrm>
            <a:off x="864158" y="300940"/>
            <a:ext cx="10168932" cy="6354547"/>
          </a:xfrm>
          <a:prstGeom prst="rect">
            <a:avLst/>
          </a:prstGeom>
        </p:spPr>
      </p:pic>
    </p:spTree>
    <p:extLst>
      <p:ext uri="{BB962C8B-B14F-4D97-AF65-F5344CB8AC3E}">
        <p14:creationId xmlns:p14="http://schemas.microsoft.com/office/powerpoint/2010/main" val="1902288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691A4-DC85-B548-DD26-1C79717F473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A0AD7C94-36A7-D609-D2F9-3C83B5CE1B93}"/>
              </a:ext>
            </a:extLst>
          </p:cNvPr>
          <p:cNvSpPr>
            <a:spLocks noGrp="1"/>
          </p:cNvSpPr>
          <p:nvPr>
            <p:ph type="body" sz="quarter" idx="11"/>
          </p:nvPr>
        </p:nvSpPr>
        <p:spPr>
          <a:xfrm>
            <a:off x="6249902" y="5611829"/>
            <a:ext cx="731521" cy="510139"/>
          </a:xfrm>
        </p:spPr>
        <p:txBody>
          <a:bodyPr/>
          <a:lstStyle/>
          <a:p>
            <a:r>
              <a:rPr lang="de-DE" dirty="0"/>
              <a:t>20</a:t>
            </a:r>
          </a:p>
        </p:txBody>
      </p:sp>
      <p:pic>
        <p:nvPicPr>
          <p:cNvPr id="9" name="Grafik 8">
            <a:extLst>
              <a:ext uri="{FF2B5EF4-FFF2-40B4-BE49-F238E27FC236}">
                <a16:creationId xmlns:a16="http://schemas.microsoft.com/office/drawing/2014/main" id="{8FFA26DA-B83C-7DD7-207A-5496882B75ED}"/>
              </a:ext>
            </a:extLst>
          </p:cNvPr>
          <p:cNvPicPr>
            <a:picLocks noChangeAspect="1"/>
          </p:cNvPicPr>
          <p:nvPr/>
        </p:nvPicPr>
        <p:blipFill>
          <a:blip r:embed="rId3"/>
          <a:srcRect/>
          <a:stretch/>
        </p:blipFill>
        <p:spPr>
          <a:xfrm>
            <a:off x="1570299" y="2618772"/>
            <a:ext cx="1996452" cy="1996452"/>
          </a:xfrm>
          <a:prstGeom prst="rect">
            <a:avLst/>
          </a:prstGeom>
        </p:spPr>
      </p:pic>
    </p:spTree>
    <p:extLst>
      <p:ext uri="{BB962C8B-B14F-4D97-AF65-F5344CB8AC3E}">
        <p14:creationId xmlns:p14="http://schemas.microsoft.com/office/powerpoint/2010/main" val="58718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5">
            <a:extLst>
              <a:ext uri="{FF2B5EF4-FFF2-40B4-BE49-F238E27FC236}">
                <a16:creationId xmlns:a16="http://schemas.microsoft.com/office/drawing/2014/main" id="{AB27FB29-A4EB-C1F4-1C96-4CE446E7C89D}"/>
              </a:ext>
            </a:extLst>
          </p:cNvPr>
          <p:cNvSpPr/>
          <p:nvPr/>
        </p:nvSpPr>
        <p:spPr bwMode="auto">
          <a:xfrm>
            <a:off x="494503" y="5548595"/>
            <a:ext cx="11202992" cy="573191"/>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Gesamtdauer: </a:t>
            </a:r>
            <a:r>
              <a:rPr lang="de-DE" sz="2800" dirty="0">
                <a:solidFill>
                  <a:srgbClr val="F8FAFB"/>
                </a:solidFill>
                <a:latin typeface="Lexend Deca"/>
                <a:cs typeface="Lexend Deca"/>
              </a:rPr>
              <a:t>XXX</a:t>
            </a:r>
            <a:r>
              <a:rPr lang="de-DE" sz="2800" dirty="0">
                <a:solidFill>
                  <a:schemeClr val="tx1"/>
                </a:solidFill>
                <a:latin typeface="Lexend Deca"/>
                <a:cs typeface="Lexend Deca"/>
              </a:rPr>
              <a:t> min</a:t>
            </a:r>
            <a:endParaRPr dirty="0"/>
          </a:p>
        </p:txBody>
      </p:sp>
      <p:sp>
        <p:nvSpPr>
          <p:cNvPr id="2" name="Textplatzhalter 1"/>
          <p:cNvSpPr>
            <a:spLocks noGrp="1"/>
          </p:cNvSpPr>
          <p:nvPr>
            <p:ph type="body" sz="quarter" idx="12"/>
          </p:nvPr>
        </p:nvSpPr>
        <p:spPr>
          <a:xfrm>
            <a:off x="2573267" y="3634594"/>
            <a:ext cx="2799845" cy="419832"/>
          </a:xfrm>
        </p:spPr>
        <p:txBody>
          <a:bodyPr/>
          <a:lstStyle/>
          <a:p>
            <a:r>
              <a:rPr lang="de-DE" dirty="0"/>
              <a:t>Daumenabfrage (Plenum)</a:t>
            </a:r>
          </a:p>
        </p:txBody>
      </p:sp>
      <p:sp>
        <p:nvSpPr>
          <p:cNvPr id="3" name="Textplatzhalter 2"/>
          <p:cNvSpPr>
            <a:spLocks noGrp="1"/>
          </p:cNvSpPr>
          <p:nvPr>
            <p:ph type="body" sz="quarter" idx="13"/>
          </p:nvPr>
        </p:nvSpPr>
        <p:spPr/>
        <p:txBody>
          <a:bodyPr/>
          <a:lstStyle/>
          <a:p>
            <a:r>
              <a:rPr lang="de-DE" dirty="0"/>
              <a:t>1 min</a:t>
            </a:r>
          </a:p>
        </p:txBody>
      </p:sp>
      <p:sp>
        <p:nvSpPr>
          <p:cNvPr id="4" name="Textplatzhalter 3"/>
          <p:cNvSpPr>
            <a:spLocks noGrp="1"/>
          </p:cNvSpPr>
          <p:nvPr>
            <p:ph type="body" sz="quarter" idx="18"/>
          </p:nvPr>
        </p:nvSpPr>
        <p:spPr/>
        <p:txBody>
          <a:bodyPr/>
          <a:lstStyle/>
          <a:p>
            <a:r>
              <a:rPr lang="de-DE" b="1" dirty="0"/>
              <a:t>Reagiere </a:t>
            </a:r>
            <a:r>
              <a:rPr lang="de-DE" dirty="0"/>
              <a:t>per Daumenzeichen als Stimmungsbild!</a:t>
            </a:r>
          </a:p>
        </p:txBody>
      </p:sp>
      <p:sp>
        <p:nvSpPr>
          <p:cNvPr id="5" name="Textplatzhalter 4"/>
          <p:cNvSpPr>
            <a:spLocks noGrp="1"/>
          </p:cNvSpPr>
          <p:nvPr>
            <p:ph type="body" sz="quarter" idx="23"/>
          </p:nvPr>
        </p:nvSpPr>
        <p:spPr>
          <a:xfrm>
            <a:off x="6891344" y="3668067"/>
            <a:ext cx="2657257" cy="419832"/>
          </a:xfrm>
        </p:spPr>
        <p:txBody>
          <a:bodyPr/>
          <a:lstStyle/>
          <a:p>
            <a:r>
              <a:rPr lang="de-DE" dirty="0"/>
              <a:t>Offener Raum (Plenum)</a:t>
            </a:r>
          </a:p>
        </p:txBody>
      </p:sp>
      <p:sp>
        <p:nvSpPr>
          <p:cNvPr id="6" name="Textplatzhalter 5"/>
          <p:cNvSpPr>
            <a:spLocks noGrp="1"/>
          </p:cNvSpPr>
          <p:nvPr>
            <p:ph type="body" sz="quarter" idx="24"/>
          </p:nvPr>
        </p:nvSpPr>
        <p:spPr>
          <a:xfrm>
            <a:off x="7479508" y="4196322"/>
            <a:ext cx="1494263" cy="215361"/>
          </a:xfrm>
        </p:spPr>
        <p:txBody>
          <a:bodyPr/>
          <a:lstStyle/>
          <a:p>
            <a:r>
              <a:rPr lang="de-DE" dirty="0"/>
              <a:t>ca. 10 min </a:t>
            </a:r>
          </a:p>
        </p:txBody>
      </p:sp>
      <p:sp>
        <p:nvSpPr>
          <p:cNvPr id="7" name="Textplatzhalter 6"/>
          <p:cNvSpPr>
            <a:spLocks noGrp="1"/>
          </p:cNvSpPr>
          <p:nvPr>
            <p:ph type="body" sz="quarter" idx="25"/>
          </p:nvPr>
        </p:nvSpPr>
        <p:spPr>
          <a:xfrm>
            <a:off x="6751123" y="4553195"/>
            <a:ext cx="2853928" cy="724811"/>
          </a:xfrm>
        </p:spPr>
        <p:txBody>
          <a:bodyPr/>
          <a:lstStyle/>
          <a:p>
            <a:r>
              <a:rPr lang="de-DE" sz="1400" b="1" dirty="0">
                <a:effectLst/>
              </a:rPr>
              <a:t>Reflektiere</a:t>
            </a:r>
            <a:r>
              <a:rPr lang="de-DE" sz="1400" dirty="0">
                <a:effectLst/>
              </a:rPr>
              <a:t> deine persönlichen Erkenntnisse oder Unklarheiten</a:t>
            </a:r>
            <a:endParaRPr lang="de-DE" sz="1600" dirty="0">
              <a:effectLst/>
            </a:endParaRPr>
          </a:p>
          <a:p>
            <a:r>
              <a:rPr lang="de-DE" sz="1400" dirty="0">
                <a:effectLst/>
              </a:rPr>
              <a:t> und </a:t>
            </a:r>
            <a:r>
              <a:rPr lang="de-DE" sz="1400" b="1" dirty="0">
                <a:effectLst/>
              </a:rPr>
              <a:t>äußere</a:t>
            </a:r>
            <a:r>
              <a:rPr lang="de-DE" sz="1400" dirty="0">
                <a:effectLst/>
              </a:rPr>
              <a:t> sie. </a:t>
            </a:r>
            <a:r>
              <a:rPr lang="de-DE" sz="1400" b="1" dirty="0">
                <a:effectLst/>
              </a:rPr>
              <a:t>Höre</a:t>
            </a:r>
            <a:r>
              <a:rPr lang="de-DE" sz="1400" dirty="0">
                <a:effectLst/>
              </a:rPr>
              <a:t> aktiv </a:t>
            </a:r>
            <a:r>
              <a:rPr lang="de-DE" sz="1400" b="1" dirty="0">
                <a:effectLst/>
              </a:rPr>
              <a:t>zu</a:t>
            </a:r>
            <a:r>
              <a:rPr lang="de-DE" sz="1400" dirty="0">
                <a:effectLst/>
              </a:rPr>
              <a:t>!</a:t>
            </a:r>
          </a:p>
        </p:txBody>
      </p:sp>
      <p:sp>
        <p:nvSpPr>
          <p:cNvPr id="10" name="Textplatzhalter 9"/>
          <p:cNvSpPr>
            <a:spLocks noGrp="1"/>
          </p:cNvSpPr>
          <p:nvPr>
            <p:ph type="body" sz="quarter" idx="33"/>
          </p:nvPr>
        </p:nvSpPr>
        <p:spPr/>
        <p:txBody>
          <a:bodyPr/>
          <a:lstStyle/>
          <a:p>
            <a:r>
              <a:rPr lang="de-DE" sz="1800" b="1" dirty="0">
                <a:effectLst/>
                <a:ea typeface="Aptos" panose="020B0004020202020204" pitchFamily="34" charset="0"/>
                <a:cs typeface="Times New Roman" panose="02020603050405020304" pitchFamily="18" charset="0"/>
              </a:rPr>
              <a:t>Offener Raum - Überblick</a:t>
            </a:r>
            <a:endParaRPr lang="de-DE" dirty="0"/>
          </a:p>
        </p:txBody>
      </p:sp>
      <p:sp>
        <p:nvSpPr>
          <p:cNvPr id="11" name="Textplatzhalter 10"/>
          <p:cNvSpPr>
            <a:spLocks noGrp="1"/>
          </p:cNvSpPr>
          <p:nvPr>
            <p:ph type="body" sz="quarter" idx="11"/>
          </p:nvPr>
        </p:nvSpPr>
        <p:spPr>
          <a:xfrm>
            <a:off x="5903495" y="5614868"/>
            <a:ext cx="1229495" cy="440643"/>
          </a:xfrm>
        </p:spPr>
        <p:txBody>
          <a:bodyPr/>
          <a:lstStyle/>
          <a:p>
            <a:r>
              <a:rPr lang="de-DE" dirty="0"/>
              <a:t>15 </a:t>
            </a:r>
          </a:p>
        </p:txBody>
      </p:sp>
      <p:sp>
        <p:nvSpPr>
          <p:cNvPr id="12" name="Textfeld 11">
            <a:extLst>
              <a:ext uri="{FF2B5EF4-FFF2-40B4-BE49-F238E27FC236}">
                <a16:creationId xmlns:a16="http://schemas.microsoft.com/office/drawing/2014/main" id="{737CBD30-EA33-69E9-DD7F-6E36323F20D2}"/>
              </a:ext>
            </a:extLst>
          </p:cNvPr>
          <p:cNvSpPr txBox="1"/>
          <p:nvPr/>
        </p:nvSpPr>
        <p:spPr>
          <a:xfrm>
            <a:off x="3403388" y="3223406"/>
            <a:ext cx="1494692" cy="923330"/>
          </a:xfrm>
          <a:prstGeom prst="rect">
            <a:avLst/>
          </a:prstGeom>
          <a:noFill/>
        </p:spPr>
        <p:txBody>
          <a:bodyPr wrap="square">
            <a:spAutoFit/>
          </a:bodyPr>
          <a:lstStyle/>
          <a:p>
            <a:r>
              <a:rPr lang="de-DE" sz="1800" dirty="0">
                <a:effectLst/>
              </a:rPr>
              <a:t>👍 </a:t>
            </a:r>
            <a:r>
              <a:rPr lang="de-DE" dirty="0">
                <a:effectLst/>
              </a:rPr>
              <a:t>✊ 👎</a:t>
            </a:r>
          </a:p>
          <a:p>
            <a:endParaRPr lang="de-DE" dirty="0">
              <a:effectLst/>
            </a:endParaRPr>
          </a:p>
          <a:p>
            <a:endParaRPr lang="de-DE" dirty="0"/>
          </a:p>
        </p:txBody>
      </p:sp>
    </p:spTree>
    <p:extLst>
      <p:ext uri="{BB962C8B-B14F-4D97-AF65-F5344CB8AC3E}">
        <p14:creationId xmlns:p14="http://schemas.microsoft.com/office/powerpoint/2010/main" val="364647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5">
            <a:extLst>
              <a:ext uri="{FF2B5EF4-FFF2-40B4-BE49-F238E27FC236}">
                <a16:creationId xmlns:a16="http://schemas.microsoft.com/office/drawing/2014/main" id="{AB27FB29-A4EB-C1F4-1C96-4CE446E7C89D}"/>
              </a:ext>
            </a:extLst>
          </p:cNvPr>
          <p:cNvSpPr/>
          <p:nvPr/>
        </p:nvSpPr>
        <p:spPr bwMode="auto">
          <a:xfrm>
            <a:off x="494503" y="5548595"/>
            <a:ext cx="11202992" cy="573191"/>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Gesamtdauer: </a:t>
            </a:r>
            <a:r>
              <a:rPr lang="de-DE" sz="2800" dirty="0">
                <a:solidFill>
                  <a:srgbClr val="F8FAFB"/>
                </a:solidFill>
                <a:latin typeface="Lexend Deca"/>
                <a:cs typeface="Lexend Deca"/>
              </a:rPr>
              <a:t>XXX</a:t>
            </a:r>
            <a:r>
              <a:rPr lang="de-DE" sz="2800" dirty="0">
                <a:solidFill>
                  <a:schemeClr val="tx1"/>
                </a:solidFill>
                <a:latin typeface="Lexend Deca"/>
                <a:cs typeface="Lexend Deca"/>
              </a:rPr>
              <a:t> min</a:t>
            </a:r>
            <a:endParaRPr dirty="0"/>
          </a:p>
        </p:txBody>
      </p:sp>
      <p:sp>
        <p:nvSpPr>
          <p:cNvPr id="2" name="Textplatzhalter 1"/>
          <p:cNvSpPr>
            <a:spLocks noGrp="1"/>
          </p:cNvSpPr>
          <p:nvPr>
            <p:ph type="body" sz="quarter" idx="12"/>
          </p:nvPr>
        </p:nvSpPr>
        <p:spPr>
          <a:xfrm>
            <a:off x="2587836" y="3547576"/>
            <a:ext cx="2799845" cy="419832"/>
          </a:xfrm>
        </p:spPr>
        <p:txBody>
          <a:bodyPr/>
          <a:lstStyle/>
          <a:p>
            <a:r>
              <a:rPr lang="de-DE" dirty="0"/>
              <a:t>Bingo-Raster befüllen (Kleingruppe)</a:t>
            </a:r>
          </a:p>
        </p:txBody>
      </p:sp>
      <p:sp>
        <p:nvSpPr>
          <p:cNvPr id="3" name="Textplatzhalter 2"/>
          <p:cNvSpPr>
            <a:spLocks noGrp="1"/>
          </p:cNvSpPr>
          <p:nvPr>
            <p:ph type="body" sz="quarter" idx="13"/>
          </p:nvPr>
        </p:nvSpPr>
        <p:spPr/>
        <p:txBody>
          <a:bodyPr/>
          <a:lstStyle/>
          <a:p>
            <a:r>
              <a:rPr lang="de-DE" dirty="0"/>
              <a:t>10 min</a:t>
            </a:r>
          </a:p>
        </p:txBody>
      </p:sp>
      <p:sp>
        <p:nvSpPr>
          <p:cNvPr id="4" name="Textplatzhalter 3"/>
          <p:cNvSpPr>
            <a:spLocks noGrp="1"/>
          </p:cNvSpPr>
          <p:nvPr>
            <p:ph type="body" sz="quarter" idx="18"/>
          </p:nvPr>
        </p:nvSpPr>
        <p:spPr/>
        <p:txBody>
          <a:bodyPr/>
          <a:lstStyle/>
          <a:p>
            <a:r>
              <a:rPr lang="de-DE" b="1" dirty="0"/>
              <a:t>Sammelt </a:t>
            </a:r>
            <a:r>
              <a:rPr lang="de-DE" dirty="0"/>
              <a:t>coole Offline-Aktivitäten und </a:t>
            </a:r>
            <a:r>
              <a:rPr lang="de-DE" b="1" dirty="0"/>
              <a:t>wählt </a:t>
            </a:r>
            <a:r>
              <a:rPr lang="de-DE" dirty="0"/>
              <a:t>neun davon für euer Raster aus!</a:t>
            </a:r>
          </a:p>
        </p:txBody>
      </p:sp>
      <p:sp>
        <p:nvSpPr>
          <p:cNvPr id="5" name="Textplatzhalter 4"/>
          <p:cNvSpPr>
            <a:spLocks noGrp="1"/>
          </p:cNvSpPr>
          <p:nvPr>
            <p:ph type="body" sz="quarter" idx="23"/>
          </p:nvPr>
        </p:nvSpPr>
        <p:spPr>
          <a:xfrm>
            <a:off x="6898010" y="3547576"/>
            <a:ext cx="2657257" cy="419832"/>
          </a:xfrm>
        </p:spPr>
        <p:txBody>
          <a:bodyPr/>
          <a:lstStyle/>
          <a:p>
            <a:r>
              <a:rPr lang="de-DE" dirty="0"/>
              <a:t>Bingo spielen (Plenum)</a:t>
            </a:r>
          </a:p>
        </p:txBody>
      </p:sp>
      <p:sp>
        <p:nvSpPr>
          <p:cNvPr id="6" name="Textplatzhalter 5"/>
          <p:cNvSpPr>
            <a:spLocks noGrp="1"/>
          </p:cNvSpPr>
          <p:nvPr>
            <p:ph type="body" sz="quarter" idx="24"/>
          </p:nvPr>
        </p:nvSpPr>
        <p:spPr>
          <a:xfrm>
            <a:off x="7479508" y="4196322"/>
            <a:ext cx="1494263" cy="215361"/>
          </a:xfrm>
        </p:spPr>
        <p:txBody>
          <a:bodyPr/>
          <a:lstStyle/>
          <a:p>
            <a:r>
              <a:rPr lang="de-DE" dirty="0"/>
              <a:t>ca. 10 min </a:t>
            </a:r>
          </a:p>
        </p:txBody>
      </p:sp>
      <p:sp>
        <p:nvSpPr>
          <p:cNvPr id="7" name="Textplatzhalter 6"/>
          <p:cNvSpPr>
            <a:spLocks noGrp="1"/>
          </p:cNvSpPr>
          <p:nvPr>
            <p:ph type="body" sz="quarter" idx="25"/>
          </p:nvPr>
        </p:nvSpPr>
        <p:spPr>
          <a:xfrm>
            <a:off x="6751123" y="4553195"/>
            <a:ext cx="2853928" cy="724811"/>
          </a:xfrm>
        </p:spPr>
        <p:txBody>
          <a:bodyPr/>
          <a:lstStyle/>
          <a:p>
            <a:r>
              <a:rPr lang="de-DE" sz="1400" b="1" dirty="0"/>
              <a:t>Gleicht</a:t>
            </a:r>
            <a:r>
              <a:rPr lang="de-DE" sz="1400" dirty="0"/>
              <a:t> die aufgerufenen Aktivitäten mit eurem Raster </a:t>
            </a:r>
            <a:r>
              <a:rPr lang="de-DE" sz="1400" b="1" dirty="0"/>
              <a:t>ab</a:t>
            </a:r>
            <a:r>
              <a:rPr lang="de-DE" sz="1400" dirty="0"/>
              <a:t>. Ruft „BINGO!“, sobald ihr drei Übereinstimmungen in einer Reihe habt.</a:t>
            </a:r>
          </a:p>
        </p:txBody>
      </p:sp>
      <p:sp>
        <p:nvSpPr>
          <p:cNvPr id="10" name="Textplatzhalter 9"/>
          <p:cNvSpPr>
            <a:spLocks noGrp="1"/>
          </p:cNvSpPr>
          <p:nvPr>
            <p:ph type="body" sz="quarter" idx="33"/>
          </p:nvPr>
        </p:nvSpPr>
        <p:spPr/>
        <p:txBody>
          <a:bodyPr/>
          <a:lstStyle/>
          <a:p>
            <a:r>
              <a:rPr lang="de-DE" sz="1800" b="1" dirty="0">
                <a:effectLst/>
                <a:latin typeface="+mn-lt"/>
                <a:ea typeface="Aptos" panose="020B0004020202020204" pitchFamily="34" charset="0"/>
                <a:cs typeface="Times New Roman" panose="02020603050405020304" pitchFamily="18" charset="0"/>
              </a:rPr>
              <a:t>Offline-Bingo - Überblick</a:t>
            </a:r>
            <a:endParaRPr lang="de-DE" dirty="0">
              <a:latin typeface="+mn-lt"/>
            </a:endParaRPr>
          </a:p>
        </p:txBody>
      </p:sp>
      <p:sp>
        <p:nvSpPr>
          <p:cNvPr id="11" name="Textplatzhalter 10"/>
          <p:cNvSpPr>
            <a:spLocks noGrp="1"/>
          </p:cNvSpPr>
          <p:nvPr>
            <p:ph type="body" sz="quarter" idx="11"/>
          </p:nvPr>
        </p:nvSpPr>
        <p:spPr>
          <a:xfrm>
            <a:off x="5953736" y="5614868"/>
            <a:ext cx="1229495" cy="440643"/>
          </a:xfrm>
        </p:spPr>
        <p:txBody>
          <a:bodyPr/>
          <a:lstStyle/>
          <a:p>
            <a:r>
              <a:rPr lang="de-DE" dirty="0"/>
              <a:t>25 </a:t>
            </a:r>
          </a:p>
        </p:txBody>
      </p:sp>
    </p:spTree>
    <p:extLst>
      <p:ext uri="{BB962C8B-B14F-4D97-AF65-F5344CB8AC3E}">
        <p14:creationId xmlns:p14="http://schemas.microsoft.com/office/powerpoint/2010/main" val="3600520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Offline-Bingo Phase 1 – Raster befüllen</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 name="Rectangle 1">
            <a:extLst>
              <a:ext uri="{FF2B5EF4-FFF2-40B4-BE49-F238E27FC236}">
                <a16:creationId xmlns:a16="http://schemas.microsoft.com/office/drawing/2014/main" id="{3207911A-2D42-1D48-B219-99D15AF4ED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1" name="Grafik 10">
            <a:extLst>
              <a:ext uri="{FF2B5EF4-FFF2-40B4-BE49-F238E27FC236}">
                <a16:creationId xmlns:a16="http://schemas.microsoft.com/office/drawing/2014/main" id="{E581AC39-9E9B-2AC9-98B7-8686149C4D13}"/>
              </a:ext>
            </a:extLst>
          </p:cNvPr>
          <p:cNvPicPr>
            <a:picLocks noChangeAspect="1"/>
          </p:cNvPicPr>
          <p:nvPr/>
        </p:nvPicPr>
        <p:blipFill>
          <a:blip r:embed="rId3"/>
          <a:stretch>
            <a:fillRect/>
          </a:stretch>
        </p:blipFill>
        <p:spPr>
          <a:xfrm>
            <a:off x="2566485" y="2826938"/>
            <a:ext cx="3110346" cy="3115109"/>
          </a:xfrm>
          <a:prstGeom prst="rect">
            <a:avLst/>
          </a:prstGeom>
        </p:spPr>
      </p:pic>
      <p:pic>
        <p:nvPicPr>
          <p:cNvPr id="13" name="Grafik 12">
            <a:extLst>
              <a:ext uri="{FF2B5EF4-FFF2-40B4-BE49-F238E27FC236}">
                <a16:creationId xmlns:a16="http://schemas.microsoft.com/office/drawing/2014/main" id="{9C45EE81-CC3E-95F2-EEC0-5F3E35AB6EEA}"/>
              </a:ext>
            </a:extLst>
          </p:cNvPr>
          <p:cNvPicPr>
            <a:picLocks noChangeAspect="1"/>
          </p:cNvPicPr>
          <p:nvPr/>
        </p:nvPicPr>
        <p:blipFill>
          <a:blip r:embed="rId4"/>
          <a:stretch>
            <a:fillRect/>
          </a:stretch>
        </p:blipFill>
        <p:spPr>
          <a:xfrm>
            <a:off x="685800" y="2836118"/>
            <a:ext cx="1197864" cy="1185764"/>
          </a:xfrm>
          <a:prstGeom prst="rect">
            <a:avLst/>
          </a:prstGeom>
        </p:spPr>
      </p:pic>
      <p:sp>
        <p:nvSpPr>
          <p:cNvPr id="15" name="Textfeld 14">
            <a:extLst>
              <a:ext uri="{FF2B5EF4-FFF2-40B4-BE49-F238E27FC236}">
                <a16:creationId xmlns:a16="http://schemas.microsoft.com/office/drawing/2014/main" id="{B9C7D3F3-9DEF-27F7-F5F8-7155E8DC47CD}"/>
              </a:ext>
            </a:extLst>
          </p:cNvPr>
          <p:cNvSpPr txBox="1"/>
          <p:nvPr/>
        </p:nvSpPr>
        <p:spPr>
          <a:xfrm>
            <a:off x="6359652" y="2900355"/>
            <a:ext cx="5006340" cy="2585323"/>
          </a:xfrm>
          <a:prstGeom prst="rect">
            <a:avLst/>
          </a:prstGeom>
          <a:noFill/>
        </p:spPr>
        <p:txBody>
          <a:bodyPr wrap="square">
            <a:spAutoFit/>
          </a:bodyPr>
          <a:lstStyle/>
          <a:p>
            <a:r>
              <a:rPr lang="de-DE" b="1" dirty="0"/>
              <a:t>Sammelt</a:t>
            </a:r>
            <a:r>
              <a:rPr lang="de-DE" dirty="0"/>
              <a:t> in eurer Gruppe kreative, witzige oder coole Offline-Aktivitäten, die man tun kann, statt endlos durch Feeds zu scrollen. </a:t>
            </a:r>
          </a:p>
          <a:p>
            <a:endParaRPr lang="de-DE" dirty="0"/>
          </a:p>
          <a:p>
            <a:r>
              <a:rPr lang="de-DE" b="1" dirty="0"/>
              <a:t>Nutzt</a:t>
            </a:r>
            <a:r>
              <a:rPr lang="de-DE" dirty="0"/>
              <a:t> dabei auch eure Ideen zur ‚Schutzmauer‘ aus der Weblektion. </a:t>
            </a:r>
          </a:p>
          <a:p>
            <a:endParaRPr lang="de-DE" b="1" dirty="0"/>
          </a:p>
          <a:p>
            <a:r>
              <a:rPr lang="de-DE" b="1" dirty="0"/>
              <a:t>Wählt</a:t>
            </a:r>
            <a:r>
              <a:rPr lang="de-DE" dirty="0"/>
              <a:t> gemeinsam die neun besten Ideen aus und </a:t>
            </a:r>
            <a:r>
              <a:rPr lang="de-DE" b="1" dirty="0"/>
              <a:t>übertragt</a:t>
            </a:r>
            <a:r>
              <a:rPr lang="de-DE" dirty="0"/>
              <a:t> diese identisch in eure Raster.</a:t>
            </a:r>
          </a:p>
        </p:txBody>
      </p:sp>
    </p:spTree>
    <p:extLst>
      <p:ext uri="{BB962C8B-B14F-4D97-AF65-F5344CB8AC3E}">
        <p14:creationId xmlns:p14="http://schemas.microsoft.com/office/powerpoint/2010/main" val="2807690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Offline-Bingo Phase 2 – Bingo spielen</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 name="Rectangle 1">
            <a:extLst>
              <a:ext uri="{FF2B5EF4-FFF2-40B4-BE49-F238E27FC236}">
                <a16:creationId xmlns:a16="http://schemas.microsoft.com/office/drawing/2014/main" id="{3207911A-2D42-1D48-B219-99D15AF4ED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1" name="Grafik 10">
            <a:extLst>
              <a:ext uri="{FF2B5EF4-FFF2-40B4-BE49-F238E27FC236}">
                <a16:creationId xmlns:a16="http://schemas.microsoft.com/office/drawing/2014/main" id="{E581AC39-9E9B-2AC9-98B7-8686149C4D13}"/>
              </a:ext>
            </a:extLst>
          </p:cNvPr>
          <p:cNvPicPr>
            <a:picLocks noChangeAspect="1"/>
          </p:cNvPicPr>
          <p:nvPr/>
        </p:nvPicPr>
        <p:blipFill>
          <a:blip r:embed="rId3"/>
          <a:stretch>
            <a:fillRect/>
          </a:stretch>
        </p:blipFill>
        <p:spPr>
          <a:xfrm>
            <a:off x="2566485" y="2826938"/>
            <a:ext cx="3110346" cy="3115109"/>
          </a:xfrm>
          <a:prstGeom prst="rect">
            <a:avLst/>
          </a:prstGeom>
        </p:spPr>
      </p:pic>
      <p:pic>
        <p:nvPicPr>
          <p:cNvPr id="13" name="Grafik 12">
            <a:extLst>
              <a:ext uri="{FF2B5EF4-FFF2-40B4-BE49-F238E27FC236}">
                <a16:creationId xmlns:a16="http://schemas.microsoft.com/office/drawing/2014/main" id="{9C45EE81-CC3E-95F2-EEC0-5F3E35AB6EEA}"/>
              </a:ext>
            </a:extLst>
          </p:cNvPr>
          <p:cNvPicPr>
            <a:picLocks noChangeAspect="1"/>
          </p:cNvPicPr>
          <p:nvPr/>
        </p:nvPicPr>
        <p:blipFill>
          <a:blip r:embed="rId4"/>
          <a:stretch>
            <a:fillRect/>
          </a:stretch>
        </p:blipFill>
        <p:spPr>
          <a:xfrm>
            <a:off x="685800" y="2836118"/>
            <a:ext cx="1197864" cy="1185764"/>
          </a:xfrm>
          <a:prstGeom prst="rect">
            <a:avLst/>
          </a:prstGeom>
        </p:spPr>
      </p:pic>
      <p:sp>
        <p:nvSpPr>
          <p:cNvPr id="15" name="Textfeld 14">
            <a:extLst>
              <a:ext uri="{FF2B5EF4-FFF2-40B4-BE49-F238E27FC236}">
                <a16:creationId xmlns:a16="http://schemas.microsoft.com/office/drawing/2014/main" id="{B9C7D3F3-9DEF-27F7-F5F8-7155E8DC47CD}"/>
              </a:ext>
            </a:extLst>
          </p:cNvPr>
          <p:cNvSpPr txBox="1"/>
          <p:nvPr/>
        </p:nvSpPr>
        <p:spPr>
          <a:xfrm>
            <a:off x="6359652" y="2900355"/>
            <a:ext cx="5006340" cy="2308324"/>
          </a:xfrm>
          <a:prstGeom prst="rect">
            <a:avLst/>
          </a:prstGeom>
          <a:noFill/>
        </p:spPr>
        <p:txBody>
          <a:bodyPr wrap="square">
            <a:spAutoFit/>
          </a:bodyPr>
          <a:lstStyle/>
          <a:p>
            <a:r>
              <a:rPr lang="de-DE" b="1" dirty="0"/>
              <a:t>Hört</a:t>
            </a:r>
            <a:r>
              <a:rPr lang="de-DE" dirty="0"/>
              <a:t> aufmerksam zu, welche Aktivitäten aufgerufen werden. </a:t>
            </a:r>
          </a:p>
          <a:p>
            <a:endParaRPr lang="de-DE" dirty="0"/>
          </a:p>
          <a:p>
            <a:r>
              <a:rPr lang="de-DE" b="1" dirty="0"/>
              <a:t>Gleicht</a:t>
            </a:r>
            <a:r>
              <a:rPr lang="de-DE" dirty="0"/>
              <a:t> diese mit eurem Raster </a:t>
            </a:r>
            <a:r>
              <a:rPr lang="de-DE" b="1" dirty="0"/>
              <a:t>ab</a:t>
            </a:r>
            <a:r>
              <a:rPr lang="de-DE" dirty="0"/>
              <a:t> und </a:t>
            </a:r>
            <a:r>
              <a:rPr lang="de-DE" b="1" dirty="0"/>
              <a:t>streicht</a:t>
            </a:r>
            <a:r>
              <a:rPr lang="de-DE" dirty="0"/>
              <a:t> passende Felder </a:t>
            </a:r>
            <a:r>
              <a:rPr lang="de-DE" b="1" dirty="0"/>
              <a:t>durch</a:t>
            </a:r>
            <a:r>
              <a:rPr lang="de-DE" dirty="0"/>
              <a:t>. </a:t>
            </a:r>
          </a:p>
          <a:p>
            <a:endParaRPr lang="de-DE" dirty="0"/>
          </a:p>
          <a:p>
            <a:r>
              <a:rPr lang="de-DE" dirty="0"/>
              <a:t>Sobald ihr </a:t>
            </a:r>
            <a:r>
              <a:rPr lang="de-DE" u="sng" dirty="0"/>
              <a:t>drei Kreuze in einer Reihe </a:t>
            </a:r>
            <a:r>
              <a:rPr lang="de-DE" dirty="0"/>
              <a:t>(vertikal, horizontal oder diagonal) habt, ruft laut BINGO!“</a:t>
            </a:r>
          </a:p>
        </p:txBody>
      </p:sp>
      <p:cxnSp>
        <p:nvCxnSpPr>
          <p:cNvPr id="17" name="Gerader Verbinder 16">
            <a:extLst>
              <a:ext uri="{FF2B5EF4-FFF2-40B4-BE49-F238E27FC236}">
                <a16:creationId xmlns:a16="http://schemas.microsoft.com/office/drawing/2014/main" id="{8EEA0CFC-F5FD-8401-0071-E86C86E76859}"/>
              </a:ext>
            </a:extLst>
          </p:cNvPr>
          <p:cNvCxnSpPr>
            <a:cxnSpLocks/>
          </p:cNvCxnSpPr>
          <p:nvPr/>
        </p:nvCxnSpPr>
        <p:spPr bwMode="auto">
          <a:xfrm>
            <a:off x="2770632" y="3022037"/>
            <a:ext cx="2633472" cy="2647243"/>
          </a:xfrm>
          <a:prstGeom prst="line">
            <a:avLst/>
          </a:prstGeom>
        </p:spPr>
        <p:style>
          <a:lnRef idx="2">
            <a:schemeClr val="accent5"/>
          </a:lnRef>
          <a:fillRef idx="0">
            <a:schemeClr val="accent5"/>
          </a:fillRef>
          <a:effectRef idx="1">
            <a:schemeClr val="accent5"/>
          </a:effectRef>
          <a:fontRef idx="minor">
            <a:schemeClr val="tx1"/>
          </a:fontRef>
        </p:style>
      </p:cxnSp>
      <p:cxnSp>
        <p:nvCxnSpPr>
          <p:cNvPr id="18" name="Gerader Verbinder 17">
            <a:extLst>
              <a:ext uri="{FF2B5EF4-FFF2-40B4-BE49-F238E27FC236}">
                <a16:creationId xmlns:a16="http://schemas.microsoft.com/office/drawing/2014/main" id="{4AFAE9F3-8C60-B71F-FF24-C7DDC85BBB28}"/>
              </a:ext>
            </a:extLst>
          </p:cNvPr>
          <p:cNvCxnSpPr>
            <a:cxnSpLocks/>
          </p:cNvCxnSpPr>
          <p:nvPr/>
        </p:nvCxnSpPr>
        <p:spPr bwMode="auto">
          <a:xfrm>
            <a:off x="2693704" y="4384492"/>
            <a:ext cx="285590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3" name="Gerader Verbinder 22">
            <a:extLst>
              <a:ext uri="{FF2B5EF4-FFF2-40B4-BE49-F238E27FC236}">
                <a16:creationId xmlns:a16="http://schemas.microsoft.com/office/drawing/2014/main" id="{2D7C3895-E0D2-9942-D4EC-4E0B4946AAE8}"/>
              </a:ext>
            </a:extLst>
          </p:cNvPr>
          <p:cNvCxnSpPr>
            <a:cxnSpLocks/>
          </p:cNvCxnSpPr>
          <p:nvPr/>
        </p:nvCxnSpPr>
        <p:spPr bwMode="auto">
          <a:xfrm flipV="1">
            <a:off x="5138928" y="3022037"/>
            <a:ext cx="0" cy="2771418"/>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021907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562984" y="3480218"/>
            <a:ext cx="2807936" cy="419832"/>
          </a:xfrm>
        </p:spPr>
        <p:txBody>
          <a:bodyPr/>
          <a:lstStyle/>
          <a:p>
            <a:r>
              <a:rPr lang="de-DE" dirty="0"/>
              <a:t>Wiederholung (Plenum)</a:t>
            </a:r>
          </a:p>
        </p:txBody>
      </p:sp>
      <p:sp>
        <p:nvSpPr>
          <p:cNvPr id="3" name="Textplatzhalter 2"/>
          <p:cNvSpPr>
            <a:spLocks noGrp="1"/>
          </p:cNvSpPr>
          <p:nvPr>
            <p:ph type="body" sz="quarter" idx="13"/>
          </p:nvPr>
        </p:nvSpPr>
        <p:spPr/>
        <p:txBody>
          <a:bodyPr/>
          <a:lstStyle/>
          <a:p>
            <a:r>
              <a:rPr lang="de-DE" dirty="0"/>
              <a:t>3 min</a:t>
            </a:r>
          </a:p>
        </p:txBody>
      </p:sp>
      <p:sp>
        <p:nvSpPr>
          <p:cNvPr id="4" name="Textplatzhalter 3"/>
          <p:cNvSpPr>
            <a:spLocks noGrp="1"/>
          </p:cNvSpPr>
          <p:nvPr>
            <p:ph type="body" sz="quarter" idx="18"/>
          </p:nvPr>
        </p:nvSpPr>
        <p:spPr/>
        <p:txBody>
          <a:bodyPr/>
          <a:lstStyle/>
          <a:p>
            <a:r>
              <a:rPr lang="de-DE" b="1" dirty="0"/>
              <a:t>Reproduziert </a:t>
            </a:r>
            <a:r>
              <a:rPr lang="de-DE" dirty="0"/>
              <a:t>die Grundstruktur des Hilfeplans für Max!</a:t>
            </a:r>
          </a:p>
        </p:txBody>
      </p:sp>
      <p:sp>
        <p:nvSpPr>
          <p:cNvPr id="5" name="Textplatzhalter 4"/>
          <p:cNvSpPr>
            <a:spLocks noGrp="1"/>
          </p:cNvSpPr>
          <p:nvPr>
            <p:ph type="body" sz="quarter" idx="23"/>
          </p:nvPr>
        </p:nvSpPr>
        <p:spPr>
          <a:xfrm>
            <a:off x="4782782" y="3341148"/>
            <a:ext cx="2657062" cy="419832"/>
          </a:xfrm>
        </p:spPr>
        <p:txBody>
          <a:bodyPr/>
          <a:lstStyle/>
          <a:p>
            <a:r>
              <a:rPr lang="de-DE" dirty="0"/>
              <a:t>Unsere Unterstützungspyramide Ebene 1 &amp; 2         </a:t>
            </a:r>
            <a:r>
              <a:rPr lang="de-DE" sz="1600" dirty="0"/>
              <a:t>(Einzelarbeit und Plenum)</a:t>
            </a:r>
            <a:endParaRPr lang="de-DE" dirty="0"/>
          </a:p>
        </p:txBody>
      </p:sp>
      <p:sp>
        <p:nvSpPr>
          <p:cNvPr id="6" name="Textplatzhalter 5"/>
          <p:cNvSpPr>
            <a:spLocks noGrp="1"/>
          </p:cNvSpPr>
          <p:nvPr>
            <p:ph type="body" sz="quarter" idx="24"/>
          </p:nvPr>
        </p:nvSpPr>
        <p:spPr/>
        <p:txBody>
          <a:bodyPr/>
          <a:lstStyle/>
          <a:p>
            <a:r>
              <a:rPr lang="de-DE" dirty="0"/>
              <a:t>10 - 15 min</a:t>
            </a:r>
          </a:p>
        </p:txBody>
      </p:sp>
      <p:sp>
        <p:nvSpPr>
          <p:cNvPr id="7" name="Textplatzhalter 6"/>
          <p:cNvSpPr>
            <a:spLocks noGrp="1"/>
          </p:cNvSpPr>
          <p:nvPr>
            <p:ph type="body" sz="quarter" idx="25"/>
          </p:nvPr>
        </p:nvSpPr>
        <p:spPr>
          <a:xfrm>
            <a:off x="4669035" y="4526411"/>
            <a:ext cx="2853928" cy="724811"/>
          </a:xfrm>
        </p:spPr>
        <p:txBody>
          <a:bodyPr/>
          <a:lstStyle/>
          <a:p>
            <a:r>
              <a:rPr lang="de-DE" sz="1400" b="1" dirty="0">
                <a:effectLst/>
              </a:rPr>
              <a:t>Identifiziert </a:t>
            </a:r>
            <a:r>
              <a:rPr lang="de-DE" sz="1400" dirty="0">
                <a:effectLst/>
              </a:rPr>
              <a:t>und </a:t>
            </a:r>
            <a:r>
              <a:rPr lang="de-DE" sz="1400" b="1" dirty="0">
                <a:effectLst/>
              </a:rPr>
              <a:t>notiert </a:t>
            </a:r>
            <a:r>
              <a:rPr lang="de-DE" sz="1400" dirty="0">
                <a:effectLst/>
              </a:rPr>
              <a:t>vertrauenswürdige Personen aus eurem privaten und schulischen Umfeld!</a:t>
            </a:r>
            <a:endParaRPr lang="de-DE" sz="1400" dirty="0"/>
          </a:p>
        </p:txBody>
      </p:sp>
      <p:sp>
        <p:nvSpPr>
          <p:cNvPr id="8" name="Textplatzhalter 7"/>
          <p:cNvSpPr>
            <a:spLocks noGrp="1"/>
          </p:cNvSpPr>
          <p:nvPr>
            <p:ph type="body" sz="quarter" idx="27"/>
          </p:nvPr>
        </p:nvSpPr>
        <p:spPr>
          <a:xfrm>
            <a:off x="8851706" y="3314334"/>
            <a:ext cx="2807935" cy="419832"/>
          </a:xfrm>
        </p:spPr>
        <p:txBody>
          <a:bodyPr/>
          <a:lstStyle/>
          <a:p>
            <a:r>
              <a:rPr lang="de-DE" dirty="0"/>
              <a:t>Unsere Unterstützungspyramide Ebene 3                </a:t>
            </a:r>
            <a:r>
              <a:rPr lang="de-DE" sz="1600" dirty="0"/>
              <a:t>(Kleingruppe und Plenum)</a:t>
            </a:r>
            <a:endParaRPr lang="de-DE" dirty="0"/>
          </a:p>
        </p:txBody>
      </p:sp>
      <p:sp>
        <p:nvSpPr>
          <p:cNvPr id="9" name="Textplatzhalter 8"/>
          <p:cNvSpPr>
            <a:spLocks noGrp="1"/>
          </p:cNvSpPr>
          <p:nvPr>
            <p:ph type="body" sz="quarter" idx="28"/>
          </p:nvPr>
        </p:nvSpPr>
        <p:spPr/>
        <p:txBody>
          <a:bodyPr/>
          <a:lstStyle/>
          <a:p>
            <a:r>
              <a:rPr lang="de-DE" dirty="0"/>
              <a:t>20 min</a:t>
            </a:r>
          </a:p>
        </p:txBody>
      </p:sp>
      <p:sp>
        <p:nvSpPr>
          <p:cNvPr id="10" name="Textplatzhalter 9"/>
          <p:cNvSpPr>
            <a:spLocks noGrp="1"/>
          </p:cNvSpPr>
          <p:nvPr>
            <p:ph type="body" sz="quarter" idx="29"/>
          </p:nvPr>
        </p:nvSpPr>
        <p:spPr>
          <a:xfrm>
            <a:off x="8843566" y="4492751"/>
            <a:ext cx="2853928" cy="733010"/>
          </a:xfrm>
        </p:spPr>
        <p:txBody>
          <a:bodyPr/>
          <a:lstStyle/>
          <a:p>
            <a:r>
              <a:rPr lang="de-DE" b="1" dirty="0"/>
              <a:t>Analysiert </a:t>
            </a:r>
            <a:r>
              <a:rPr lang="de-DE" dirty="0"/>
              <a:t>und</a:t>
            </a:r>
            <a:r>
              <a:rPr lang="de-DE" b="1" dirty="0"/>
              <a:t> beurteilt </a:t>
            </a:r>
            <a:r>
              <a:rPr lang="de-DE" dirty="0"/>
              <a:t>ausgewählte</a:t>
            </a:r>
            <a:r>
              <a:rPr lang="de-DE" b="1" dirty="0"/>
              <a:t> </a:t>
            </a:r>
            <a:r>
              <a:rPr lang="de-DE" dirty="0"/>
              <a:t>Hilfsangebote!</a:t>
            </a:r>
          </a:p>
        </p:txBody>
      </p:sp>
      <p:sp>
        <p:nvSpPr>
          <p:cNvPr id="13" name="Textplatzhalter 12"/>
          <p:cNvSpPr>
            <a:spLocks noGrp="1"/>
          </p:cNvSpPr>
          <p:nvPr>
            <p:ph type="body" sz="quarter" idx="33"/>
          </p:nvPr>
        </p:nvSpPr>
        <p:spPr/>
        <p:txBody>
          <a:bodyPr/>
          <a:lstStyle/>
          <a:p>
            <a:r>
              <a:rPr lang="de-DE" sz="1800" b="1" dirty="0">
                <a:effectLst/>
                <a:latin typeface="Arial" panose="020B0604020202020204" pitchFamily="34" charset="0"/>
                <a:ea typeface="Aptos" panose="020B0004020202020204" pitchFamily="34" charset="0"/>
                <a:cs typeface="Times New Roman" panose="02020603050405020304" pitchFamily="18" charset="0"/>
              </a:rPr>
              <a:t>Unser Hilfeplan - Überblick</a:t>
            </a:r>
            <a:endParaRPr lang="de-DE" dirty="0"/>
          </a:p>
        </p:txBody>
      </p:sp>
      <p:sp>
        <p:nvSpPr>
          <p:cNvPr id="17" name="Abgerundetes Rechteck 5">
            <a:extLst>
              <a:ext uri="{FF2B5EF4-FFF2-40B4-BE49-F238E27FC236}">
                <a16:creationId xmlns:a16="http://schemas.microsoft.com/office/drawing/2014/main" id="{75EE202A-0EAD-8F09-22F1-56494C169CC5}"/>
              </a:ext>
            </a:extLst>
          </p:cNvPr>
          <p:cNvSpPr/>
          <p:nvPr/>
        </p:nvSpPr>
        <p:spPr bwMode="auto">
          <a:xfrm>
            <a:off x="494503" y="5548595"/>
            <a:ext cx="11202992" cy="573191"/>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Gesamtdauer: </a:t>
            </a:r>
            <a:r>
              <a:rPr lang="de-DE" sz="2800" dirty="0">
                <a:solidFill>
                  <a:srgbClr val="F8FAFB"/>
                </a:solidFill>
                <a:latin typeface="Lexend Deca"/>
                <a:cs typeface="Lexend Deca"/>
              </a:rPr>
              <a:t>XXX</a:t>
            </a:r>
            <a:r>
              <a:rPr lang="de-DE" sz="2800" dirty="0">
                <a:solidFill>
                  <a:schemeClr val="tx1"/>
                </a:solidFill>
                <a:latin typeface="Lexend Deca"/>
                <a:cs typeface="Lexend Deca"/>
              </a:rPr>
              <a:t> min</a:t>
            </a:r>
            <a:endParaRPr dirty="0"/>
          </a:p>
        </p:txBody>
      </p:sp>
      <p:sp>
        <p:nvSpPr>
          <p:cNvPr id="18" name="Textplatzhalter 10">
            <a:extLst>
              <a:ext uri="{FF2B5EF4-FFF2-40B4-BE49-F238E27FC236}">
                <a16:creationId xmlns:a16="http://schemas.microsoft.com/office/drawing/2014/main" id="{79D91DA1-3A32-797C-10DC-5FCE102058CD}"/>
              </a:ext>
            </a:extLst>
          </p:cNvPr>
          <p:cNvSpPr>
            <a:spLocks noGrp="1"/>
          </p:cNvSpPr>
          <p:nvPr>
            <p:ph type="body" sz="quarter" idx="4294967295"/>
          </p:nvPr>
        </p:nvSpPr>
        <p:spPr>
          <a:xfrm>
            <a:off x="6606100" y="5614868"/>
            <a:ext cx="731241" cy="440643"/>
          </a:xfrm>
          <a:prstGeom prst="rect">
            <a:avLst/>
          </a:prstGeom>
        </p:spPr>
        <p:txBody>
          <a:bodyPr/>
          <a:lstStyle/>
          <a:p>
            <a:pPr marL="0" indent="0">
              <a:buNone/>
            </a:pPr>
            <a:r>
              <a:rPr lang="de-DE" dirty="0"/>
              <a:t>40 </a:t>
            </a:r>
          </a:p>
        </p:txBody>
      </p:sp>
    </p:spTree>
    <p:extLst>
      <p:ext uri="{BB962C8B-B14F-4D97-AF65-F5344CB8AC3E}">
        <p14:creationId xmlns:p14="http://schemas.microsoft.com/office/powerpoint/2010/main" val="275094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Unser Hilfeplan Phase 1 – Wiederholung: Hilfeplan für Max</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descr="Ein Bild, das Menschliches Gesicht, Cartoon, Darstellung, Kleidung enthält.&#10;&#10;KI-generierte Inhalte können fehlerhaft sein.">
            <a:extLst>
              <a:ext uri="{FF2B5EF4-FFF2-40B4-BE49-F238E27FC236}">
                <a16:creationId xmlns:a16="http://schemas.microsoft.com/office/drawing/2014/main" id="{49B3A51C-8601-0389-94FC-DB21EDAF97D3}"/>
              </a:ext>
            </a:extLst>
          </p:cNvPr>
          <p:cNvPicPr>
            <a:picLocks noChangeAspect="1"/>
          </p:cNvPicPr>
          <p:nvPr/>
        </p:nvPicPr>
        <p:blipFill>
          <a:blip r:embed="rId3"/>
          <a:stretch>
            <a:fillRect/>
          </a:stretch>
        </p:blipFill>
        <p:spPr>
          <a:xfrm>
            <a:off x="752983" y="2762880"/>
            <a:ext cx="3428661" cy="2769240"/>
          </a:xfrm>
          <a:prstGeom prst="rect">
            <a:avLst/>
          </a:prstGeom>
        </p:spPr>
      </p:pic>
      <p:sp>
        <p:nvSpPr>
          <p:cNvPr id="12" name="Textfeld 11">
            <a:extLst>
              <a:ext uri="{FF2B5EF4-FFF2-40B4-BE49-F238E27FC236}">
                <a16:creationId xmlns:a16="http://schemas.microsoft.com/office/drawing/2014/main" id="{C5422D47-B5EB-E189-3AA0-BBECB23BB7E2}"/>
              </a:ext>
            </a:extLst>
          </p:cNvPr>
          <p:cNvSpPr txBox="1"/>
          <p:nvPr/>
        </p:nvSpPr>
        <p:spPr>
          <a:xfrm>
            <a:off x="4974336" y="3122642"/>
            <a:ext cx="6391656" cy="1892826"/>
          </a:xfrm>
          <a:prstGeom prst="rect">
            <a:avLst/>
          </a:prstGeom>
          <a:noFill/>
        </p:spPr>
        <p:txBody>
          <a:bodyPr wrap="square" rtlCol="0">
            <a:spAutoFit/>
          </a:bodyPr>
          <a:lstStyle/>
          <a:p>
            <a:pPr marL="342900" indent="-342900">
              <a:spcAft>
                <a:spcPts val="1800"/>
              </a:spcAft>
              <a:buFont typeface="+mj-lt"/>
              <a:buAutoNum type="arabicPeriod"/>
            </a:pPr>
            <a:r>
              <a:rPr lang="de-DE" b="1" dirty="0"/>
              <a:t>Das vertrauliche Gespräch suchen</a:t>
            </a:r>
          </a:p>
          <a:p>
            <a:pPr marL="342900" indent="-342900">
              <a:spcAft>
                <a:spcPts val="1800"/>
              </a:spcAft>
              <a:buFont typeface="+mj-lt"/>
              <a:buAutoNum type="arabicPeriod"/>
            </a:pPr>
            <a:r>
              <a:rPr lang="de-DE" b="1" dirty="0"/>
              <a:t>Unterstützung durch Profis einleiten</a:t>
            </a:r>
          </a:p>
          <a:p>
            <a:pPr marL="342900" indent="-342900">
              <a:spcAft>
                <a:spcPts val="1800"/>
              </a:spcAft>
              <a:buFont typeface="+mj-lt"/>
              <a:buAutoNum type="arabicPeriod"/>
            </a:pPr>
            <a:r>
              <a:rPr lang="de-DE" b="1" dirty="0"/>
              <a:t>Passende Beratung finden</a:t>
            </a:r>
          </a:p>
          <a:p>
            <a:pPr marL="342900" indent="-342900">
              <a:spcAft>
                <a:spcPts val="1800"/>
              </a:spcAft>
              <a:buFont typeface="+mj-lt"/>
              <a:buAutoNum type="arabicPeriod"/>
            </a:pPr>
            <a:r>
              <a:rPr lang="de-DE" b="1" dirty="0"/>
              <a:t>Gemeinsam zurück in den Alltag</a:t>
            </a:r>
          </a:p>
        </p:txBody>
      </p:sp>
    </p:spTree>
    <p:extLst>
      <p:ext uri="{BB962C8B-B14F-4D97-AF65-F5344CB8AC3E}">
        <p14:creationId xmlns:p14="http://schemas.microsoft.com/office/powerpoint/2010/main" val="14538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Unser Hilfeplan Phase 2 &amp; 3 - Unterstützungspyramide bei riskanter Mediennutzung</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a:extLst>
              <a:ext uri="{FF2B5EF4-FFF2-40B4-BE49-F238E27FC236}">
                <a16:creationId xmlns:a16="http://schemas.microsoft.com/office/drawing/2014/main" id="{AB0925A4-016B-03A3-E7EA-FDB597F16BD9}"/>
              </a:ext>
            </a:extLst>
          </p:cNvPr>
          <p:cNvPicPr>
            <a:picLocks noChangeAspect="1"/>
          </p:cNvPicPr>
          <p:nvPr/>
        </p:nvPicPr>
        <p:blipFill>
          <a:blip r:embed="rId3"/>
          <a:stretch>
            <a:fillRect/>
          </a:stretch>
        </p:blipFill>
        <p:spPr>
          <a:xfrm>
            <a:off x="4486447" y="2612570"/>
            <a:ext cx="3219106" cy="3489461"/>
          </a:xfrm>
          <a:prstGeom prst="rect">
            <a:avLst/>
          </a:prstGeom>
        </p:spPr>
      </p:pic>
      <p:sp>
        <p:nvSpPr>
          <p:cNvPr id="9" name="Pfeil: nach rechts 8">
            <a:extLst>
              <a:ext uri="{FF2B5EF4-FFF2-40B4-BE49-F238E27FC236}">
                <a16:creationId xmlns:a16="http://schemas.microsoft.com/office/drawing/2014/main" id="{C70C28AA-8AC4-AF50-5610-743D870702F5}"/>
              </a:ext>
            </a:extLst>
          </p:cNvPr>
          <p:cNvSpPr/>
          <p:nvPr/>
        </p:nvSpPr>
        <p:spPr>
          <a:xfrm>
            <a:off x="2167128" y="5175504"/>
            <a:ext cx="1728216" cy="630936"/>
          </a:xfrm>
          <a:prstGeom prst="rightArrow">
            <a:avLst/>
          </a:prstGeom>
          <a:solidFill>
            <a:srgbClr val="A6225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dirty="0"/>
              <a:t>1. </a:t>
            </a:r>
          </a:p>
        </p:txBody>
      </p:sp>
      <p:sp>
        <p:nvSpPr>
          <p:cNvPr id="11" name="Pfeil: nach rechts 10">
            <a:extLst>
              <a:ext uri="{FF2B5EF4-FFF2-40B4-BE49-F238E27FC236}">
                <a16:creationId xmlns:a16="http://schemas.microsoft.com/office/drawing/2014/main" id="{EAA818EC-DBD2-C1D7-0036-CA4AC54A1723}"/>
              </a:ext>
            </a:extLst>
          </p:cNvPr>
          <p:cNvSpPr/>
          <p:nvPr/>
        </p:nvSpPr>
        <p:spPr>
          <a:xfrm>
            <a:off x="2167128" y="4156311"/>
            <a:ext cx="1728216" cy="630936"/>
          </a:xfrm>
          <a:prstGeom prst="rightArrow">
            <a:avLst/>
          </a:prstGeom>
          <a:solidFill>
            <a:srgbClr val="851C4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dirty="0"/>
              <a:t>2. </a:t>
            </a:r>
          </a:p>
        </p:txBody>
      </p:sp>
      <p:sp>
        <p:nvSpPr>
          <p:cNvPr id="13" name="Pfeil: nach rechts 12">
            <a:extLst>
              <a:ext uri="{FF2B5EF4-FFF2-40B4-BE49-F238E27FC236}">
                <a16:creationId xmlns:a16="http://schemas.microsoft.com/office/drawing/2014/main" id="{A631A898-15B9-53CD-4097-37BC8C12FA30}"/>
              </a:ext>
            </a:extLst>
          </p:cNvPr>
          <p:cNvSpPr/>
          <p:nvPr/>
        </p:nvSpPr>
        <p:spPr>
          <a:xfrm>
            <a:off x="2167128" y="3015779"/>
            <a:ext cx="1728216" cy="630936"/>
          </a:xfrm>
          <a:prstGeom prst="rightArrow">
            <a:avLst/>
          </a:prstGeom>
          <a:solidFill>
            <a:srgbClr val="CD2A6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dirty="0"/>
              <a:t>3. </a:t>
            </a:r>
          </a:p>
        </p:txBody>
      </p:sp>
      <p:sp>
        <p:nvSpPr>
          <p:cNvPr id="3" name="Textfeld 2">
            <a:extLst>
              <a:ext uri="{FF2B5EF4-FFF2-40B4-BE49-F238E27FC236}">
                <a16:creationId xmlns:a16="http://schemas.microsoft.com/office/drawing/2014/main" id="{3736F9DB-966E-2DF0-DF83-F33BB0140D82}"/>
              </a:ext>
            </a:extLst>
          </p:cNvPr>
          <p:cNvSpPr txBox="1"/>
          <p:nvPr/>
        </p:nvSpPr>
        <p:spPr>
          <a:xfrm>
            <a:off x="7910565" y="5175504"/>
            <a:ext cx="3805812" cy="830997"/>
          </a:xfrm>
          <a:prstGeom prst="rect">
            <a:avLst/>
          </a:prstGeom>
          <a:noFill/>
        </p:spPr>
        <p:txBody>
          <a:bodyPr wrap="square">
            <a:spAutoFit/>
          </a:bodyPr>
          <a:lstStyle/>
          <a:p>
            <a:r>
              <a:rPr lang="de-DE" sz="1600" b="1" dirty="0"/>
              <a:t>Identifiziere</a:t>
            </a:r>
            <a:r>
              <a:rPr lang="de-DE" sz="1600" dirty="0"/>
              <a:t> und </a:t>
            </a:r>
            <a:r>
              <a:rPr lang="de-DE" sz="1600" b="1" dirty="0"/>
              <a:t>notiere</a:t>
            </a:r>
            <a:r>
              <a:rPr lang="de-DE" sz="1600" dirty="0"/>
              <a:t> für dich vertrauenswürdige Personen aus deiner Familie und/oder deinem Freundeskreis! </a:t>
            </a:r>
          </a:p>
        </p:txBody>
      </p:sp>
      <p:sp>
        <p:nvSpPr>
          <p:cNvPr id="10" name="Textfeld 9">
            <a:extLst>
              <a:ext uri="{FF2B5EF4-FFF2-40B4-BE49-F238E27FC236}">
                <a16:creationId xmlns:a16="http://schemas.microsoft.com/office/drawing/2014/main" id="{3BBD7DF1-3C6B-CD39-A7C1-7D01A2AC2351}"/>
              </a:ext>
            </a:extLst>
          </p:cNvPr>
          <p:cNvSpPr txBox="1"/>
          <p:nvPr/>
        </p:nvSpPr>
        <p:spPr>
          <a:xfrm>
            <a:off x="7910565" y="4148725"/>
            <a:ext cx="3594797" cy="584775"/>
          </a:xfrm>
          <a:prstGeom prst="rect">
            <a:avLst/>
          </a:prstGeom>
          <a:noFill/>
        </p:spPr>
        <p:txBody>
          <a:bodyPr wrap="square">
            <a:spAutoFit/>
          </a:bodyPr>
          <a:lstStyle/>
          <a:p>
            <a:r>
              <a:rPr lang="de-DE" sz="1600" b="1" dirty="0"/>
              <a:t>Nenne</a:t>
            </a:r>
            <a:r>
              <a:rPr lang="de-DE" sz="1600" dirty="0"/>
              <a:t> und </a:t>
            </a:r>
            <a:r>
              <a:rPr lang="de-DE" sz="1600" b="1" dirty="0"/>
              <a:t>notiere</a:t>
            </a:r>
            <a:r>
              <a:rPr lang="de-DE" sz="1600" dirty="0"/>
              <a:t> konkrete Ansprechpersonen an unserer Schule! </a:t>
            </a:r>
          </a:p>
        </p:txBody>
      </p:sp>
      <p:sp>
        <p:nvSpPr>
          <p:cNvPr id="14" name="Textfeld 13">
            <a:extLst>
              <a:ext uri="{FF2B5EF4-FFF2-40B4-BE49-F238E27FC236}">
                <a16:creationId xmlns:a16="http://schemas.microsoft.com/office/drawing/2014/main" id="{CD52226C-68A0-D75D-E0F4-CD12A6FA1638}"/>
              </a:ext>
            </a:extLst>
          </p:cNvPr>
          <p:cNvSpPr txBox="1"/>
          <p:nvPr/>
        </p:nvSpPr>
        <p:spPr>
          <a:xfrm>
            <a:off x="7910565" y="3196087"/>
            <a:ext cx="4177601" cy="584775"/>
          </a:xfrm>
          <a:prstGeom prst="rect">
            <a:avLst/>
          </a:prstGeom>
          <a:noFill/>
        </p:spPr>
        <p:txBody>
          <a:bodyPr wrap="square">
            <a:spAutoFit/>
          </a:bodyPr>
          <a:lstStyle/>
          <a:p>
            <a:pPr algn="l"/>
            <a:r>
              <a:rPr lang="de-DE" sz="1600" b="1" dirty="0">
                <a:effectLst/>
              </a:rPr>
              <a:t>Analysiert</a:t>
            </a:r>
            <a:r>
              <a:rPr lang="de-DE" sz="1600" dirty="0">
                <a:effectLst/>
              </a:rPr>
              <a:t> und </a:t>
            </a:r>
            <a:r>
              <a:rPr lang="de-DE" sz="1600" b="1" dirty="0"/>
              <a:t>beurteilt</a:t>
            </a:r>
            <a:r>
              <a:rPr lang="de-DE" sz="1600" dirty="0"/>
              <a:t> gemeinsam </a:t>
            </a:r>
            <a:r>
              <a:rPr lang="de-DE" sz="1600" dirty="0">
                <a:effectLst/>
              </a:rPr>
              <a:t>das euch zugewiesene Online-Hilfeangebot!</a:t>
            </a:r>
          </a:p>
        </p:txBody>
      </p:sp>
    </p:spTree>
    <p:extLst>
      <p:ext uri="{BB962C8B-B14F-4D97-AF65-F5344CB8AC3E}">
        <p14:creationId xmlns:p14="http://schemas.microsoft.com/office/powerpoint/2010/main" val="4184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3" grpId="0"/>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Unser Hilfeplan Phase 3 - Hilfsangebote analysieren und beurteilen</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bgerundetes Rechteck 23">
            <a:extLst>
              <a:ext uri="{FF2B5EF4-FFF2-40B4-BE49-F238E27FC236}">
                <a16:creationId xmlns:a16="http://schemas.microsoft.com/office/drawing/2014/main" id="{AD2D35CE-F6E6-704D-0860-30BAA80A01E1}"/>
              </a:ext>
            </a:extLst>
          </p:cNvPr>
          <p:cNvSpPr/>
          <p:nvPr/>
        </p:nvSpPr>
        <p:spPr bwMode="auto">
          <a:xfrm>
            <a:off x="431832" y="5526610"/>
            <a:ext cx="11202992" cy="592318"/>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Arbeitszeit: </a:t>
            </a:r>
            <a:r>
              <a:rPr lang="de-DE" sz="2800" dirty="0">
                <a:solidFill>
                  <a:srgbClr val="F8FAFB"/>
                </a:solidFill>
                <a:latin typeface="Lexend Deca"/>
                <a:cs typeface="Lexend Deca"/>
              </a:rPr>
              <a:t>X</a:t>
            </a:r>
            <a:r>
              <a:rPr lang="de-DE" sz="2800" dirty="0">
                <a:solidFill>
                  <a:schemeClr val="tx1">
                    <a:lumMod val="95000"/>
                    <a:lumOff val="5000"/>
                  </a:schemeClr>
                </a:solidFill>
                <a:latin typeface="Lexend Deca"/>
                <a:cs typeface="Lexend Deca"/>
              </a:rPr>
              <a:t>10</a:t>
            </a:r>
            <a:r>
              <a:rPr lang="de-DE" sz="2800" dirty="0">
                <a:solidFill>
                  <a:schemeClr val="tx1"/>
                </a:solidFill>
                <a:latin typeface="Lexend Deca"/>
                <a:cs typeface="Lexend Deca"/>
              </a:rPr>
              <a:t> min</a:t>
            </a:r>
            <a:endParaRPr dirty="0"/>
          </a:p>
        </p:txBody>
      </p:sp>
      <p:sp>
        <p:nvSpPr>
          <p:cNvPr id="2" name="Textfeld 1">
            <a:extLst>
              <a:ext uri="{FF2B5EF4-FFF2-40B4-BE49-F238E27FC236}">
                <a16:creationId xmlns:a16="http://schemas.microsoft.com/office/drawing/2014/main" id="{13799B96-8E85-B388-CFCF-9BA44109C166}"/>
              </a:ext>
            </a:extLst>
          </p:cNvPr>
          <p:cNvSpPr txBox="1"/>
          <p:nvPr/>
        </p:nvSpPr>
        <p:spPr>
          <a:xfrm>
            <a:off x="1764628" y="3429000"/>
            <a:ext cx="4032504" cy="369332"/>
          </a:xfrm>
          <a:prstGeom prst="rect">
            <a:avLst/>
          </a:prstGeom>
          <a:noFill/>
        </p:spPr>
        <p:txBody>
          <a:bodyPr wrap="square" rtlCol="0">
            <a:spAutoFit/>
          </a:bodyPr>
          <a:lstStyle/>
          <a:p>
            <a:r>
              <a:rPr lang="de-DE" dirty="0"/>
              <a:t>https://www.mediensuchthilfe.info/</a:t>
            </a:r>
          </a:p>
        </p:txBody>
      </p:sp>
      <p:pic>
        <p:nvPicPr>
          <p:cNvPr id="12" name="Grafik 11" descr="Ein Bild, das Muster, Kreis, Symmetrie, Kunst enthält.&#10;&#10;KI-generierte Inhalte können fehlerhaft sein.">
            <a:extLst>
              <a:ext uri="{FF2B5EF4-FFF2-40B4-BE49-F238E27FC236}">
                <a16:creationId xmlns:a16="http://schemas.microsoft.com/office/drawing/2014/main" id="{7078132F-D559-A675-3D27-8ED952534311}"/>
              </a:ext>
            </a:extLst>
          </p:cNvPr>
          <p:cNvPicPr>
            <a:picLocks noChangeAspect="1"/>
          </p:cNvPicPr>
          <p:nvPr/>
        </p:nvPicPr>
        <p:blipFill>
          <a:blip r:embed="rId3"/>
          <a:stretch>
            <a:fillRect/>
          </a:stretch>
        </p:blipFill>
        <p:spPr>
          <a:xfrm>
            <a:off x="683287" y="3164200"/>
            <a:ext cx="958609" cy="958609"/>
          </a:xfrm>
          <a:prstGeom prst="rect">
            <a:avLst/>
          </a:prstGeom>
        </p:spPr>
      </p:pic>
      <p:sp>
        <p:nvSpPr>
          <p:cNvPr id="14" name="Textfeld 13">
            <a:extLst>
              <a:ext uri="{FF2B5EF4-FFF2-40B4-BE49-F238E27FC236}">
                <a16:creationId xmlns:a16="http://schemas.microsoft.com/office/drawing/2014/main" id="{173A45B3-7F62-AEFA-6D71-3D37FFFABF4D}"/>
              </a:ext>
            </a:extLst>
          </p:cNvPr>
          <p:cNvSpPr txBox="1"/>
          <p:nvPr/>
        </p:nvSpPr>
        <p:spPr>
          <a:xfrm>
            <a:off x="1890358" y="4369391"/>
            <a:ext cx="3043383" cy="923330"/>
          </a:xfrm>
          <a:prstGeom prst="rect">
            <a:avLst/>
          </a:prstGeom>
          <a:noFill/>
        </p:spPr>
        <p:txBody>
          <a:bodyPr wrap="square">
            <a:spAutoFit/>
          </a:bodyPr>
          <a:lstStyle/>
          <a:p>
            <a:r>
              <a:rPr lang="de-DE" dirty="0"/>
              <a:t>https://www.ins-netz-gehen.de/beratung/login-fuer-jugendliche/</a:t>
            </a:r>
          </a:p>
        </p:txBody>
      </p:sp>
      <p:pic>
        <p:nvPicPr>
          <p:cNvPr id="16" name="Grafik 15" descr="Ein Bild, das Muster, Symmetrie, nähen, monochrom enthält.&#10;&#10;KI-generierte Inhalte können fehlerhaft sein.">
            <a:extLst>
              <a:ext uri="{FF2B5EF4-FFF2-40B4-BE49-F238E27FC236}">
                <a16:creationId xmlns:a16="http://schemas.microsoft.com/office/drawing/2014/main" id="{728C0CD5-4D02-CE2F-288A-FBD7B8248D63}"/>
              </a:ext>
            </a:extLst>
          </p:cNvPr>
          <p:cNvPicPr>
            <a:picLocks noChangeAspect="1"/>
          </p:cNvPicPr>
          <p:nvPr/>
        </p:nvPicPr>
        <p:blipFill>
          <a:blip r:embed="rId4"/>
          <a:stretch>
            <a:fillRect/>
          </a:stretch>
        </p:blipFill>
        <p:spPr>
          <a:xfrm>
            <a:off x="608630" y="4369391"/>
            <a:ext cx="1033266" cy="1033266"/>
          </a:xfrm>
          <a:prstGeom prst="rect">
            <a:avLst/>
          </a:prstGeom>
        </p:spPr>
      </p:pic>
      <p:sp>
        <p:nvSpPr>
          <p:cNvPr id="18" name="Textfeld 17">
            <a:extLst>
              <a:ext uri="{FF2B5EF4-FFF2-40B4-BE49-F238E27FC236}">
                <a16:creationId xmlns:a16="http://schemas.microsoft.com/office/drawing/2014/main" id="{3B3DFD82-793C-9C75-92CD-A266F05B89E1}"/>
              </a:ext>
            </a:extLst>
          </p:cNvPr>
          <p:cNvSpPr txBox="1"/>
          <p:nvPr/>
        </p:nvSpPr>
        <p:spPr>
          <a:xfrm>
            <a:off x="7301485" y="3335431"/>
            <a:ext cx="6135624" cy="369332"/>
          </a:xfrm>
          <a:prstGeom prst="rect">
            <a:avLst/>
          </a:prstGeom>
          <a:noFill/>
        </p:spPr>
        <p:txBody>
          <a:bodyPr wrap="square">
            <a:spAutoFit/>
          </a:bodyPr>
          <a:lstStyle/>
          <a:p>
            <a:r>
              <a:rPr lang="de-DE" dirty="0"/>
              <a:t>https://protect-mediensucht.de/jugendliche</a:t>
            </a:r>
          </a:p>
        </p:txBody>
      </p:sp>
      <p:pic>
        <p:nvPicPr>
          <p:cNvPr id="20" name="Grafik 19" descr="Ein Bild, das Muster, Kreis, Symmetrie, Kunst enthält.&#10;&#10;KI-generierte Inhalte können fehlerhaft sein.">
            <a:extLst>
              <a:ext uri="{FF2B5EF4-FFF2-40B4-BE49-F238E27FC236}">
                <a16:creationId xmlns:a16="http://schemas.microsoft.com/office/drawing/2014/main" id="{2C4956A3-C446-7110-1FAA-C40EBB436869}"/>
              </a:ext>
            </a:extLst>
          </p:cNvPr>
          <p:cNvPicPr>
            <a:picLocks noChangeAspect="1"/>
          </p:cNvPicPr>
          <p:nvPr/>
        </p:nvPicPr>
        <p:blipFill>
          <a:blip r:embed="rId5"/>
          <a:stretch>
            <a:fillRect/>
          </a:stretch>
        </p:blipFill>
        <p:spPr>
          <a:xfrm>
            <a:off x="6096000" y="3083796"/>
            <a:ext cx="963880" cy="963880"/>
          </a:xfrm>
          <a:prstGeom prst="rect">
            <a:avLst/>
          </a:prstGeom>
        </p:spPr>
      </p:pic>
      <p:sp>
        <p:nvSpPr>
          <p:cNvPr id="22" name="Textfeld 21">
            <a:extLst>
              <a:ext uri="{FF2B5EF4-FFF2-40B4-BE49-F238E27FC236}">
                <a16:creationId xmlns:a16="http://schemas.microsoft.com/office/drawing/2014/main" id="{A89D74FA-30CB-A3A1-A207-A1324D1A0FC2}"/>
              </a:ext>
            </a:extLst>
          </p:cNvPr>
          <p:cNvSpPr txBox="1"/>
          <p:nvPr/>
        </p:nvSpPr>
        <p:spPr>
          <a:xfrm>
            <a:off x="7318391" y="4470249"/>
            <a:ext cx="2795778" cy="646331"/>
          </a:xfrm>
          <a:prstGeom prst="rect">
            <a:avLst/>
          </a:prstGeom>
          <a:noFill/>
        </p:spPr>
        <p:txBody>
          <a:bodyPr wrap="square">
            <a:spAutoFit/>
          </a:bodyPr>
          <a:lstStyle/>
          <a:p>
            <a:r>
              <a:rPr lang="de-DE" dirty="0"/>
              <a:t>https://www.juuuport.de/hilfe/beratung</a:t>
            </a:r>
          </a:p>
        </p:txBody>
      </p:sp>
      <p:pic>
        <p:nvPicPr>
          <p:cNvPr id="24" name="Grafik 23" descr="Ein Bild, das Muster, Kreis, Symmetrie, Kunst enthält.&#10;&#10;KI-generierte Inhalte können fehlerhaft sein.">
            <a:extLst>
              <a:ext uri="{FF2B5EF4-FFF2-40B4-BE49-F238E27FC236}">
                <a16:creationId xmlns:a16="http://schemas.microsoft.com/office/drawing/2014/main" id="{115F7628-BB24-5453-4EC1-AA4763654392}"/>
              </a:ext>
            </a:extLst>
          </p:cNvPr>
          <p:cNvPicPr>
            <a:picLocks noChangeAspect="1"/>
          </p:cNvPicPr>
          <p:nvPr/>
        </p:nvPicPr>
        <p:blipFill>
          <a:blip r:embed="rId6"/>
          <a:stretch>
            <a:fillRect/>
          </a:stretch>
        </p:blipFill>
        <p:spPr>
          <a:xfrm>
            <a:off x="6096000" y="4345195"/>
            <a:ext cx="1006611" cy="1006611"/>
          </a:xfrm>
          <a:prstGeom prst="rect">
            <a:avLst/>
          </a:prstGeom>
        </p:spPr>
      </p:pic>
      <p:sp>
        <p:nvSpPr>
          <p:cNvPr id="5" name="Textfeld 4">
            <a:extLst>
              <a:ext uri="{FF2B5EF4-FFF2-40B4-BE49-F238E27FC236}">
                <a16:creationId xmlns:a16="http://schemas.microsoft.com/office/drawing/2014/main" id="{7C6BDF98-161A-EC6D-B78C-F911FBEBF8E1}"/>
              </a:ext>
            </a:extLst>
          </p:cNvPr>
          <p:cNvSpPr txBox="1"/>
          <p:nvPr/>
        </p:nvSpPr>
        <p:spPr>
          <a:xfrm>
            <a:off x="410867" y="2418000"/>
            <a:ext cx="10690049" cy="646331"/>
          </a:xfrm>
          <a:prstGeom prst="rect">
            <a:avLst/>
          </a:prstGeom>
          <a:noFill/>
        </p:spPr>
        <p:txBody>
          <a:bodyPr wrap="square">
            <a:spAutoFit/>
          </a:bodyPr>
          <a:lstStyle/>
          <a:p>
            <a:r>
              <a:rPr lang="de-DE" b="1" dirty="0">
                <a:solidFill>
                  <a:srgbClr val="A62250"/>
                </a:solidFill>
              </a:rPr>
              <a:t>Leitfragen: </a:t>
            </a:r>
            <a:r>
              <a:rPr lang="de-DE" dirty="0">
                <a:solidFill>
                  <a:srgbClr val="A62250"/>
                </a:solidFill>
              </a:rPr>
              <a:t>Für wen ist das Angebot geeignet? Was ist daran gelungen, was nicht? Wollen wir das Angebot in unsere Unterstützungspyramide aufnehmen?</a:t>
            </a:r>
          </a:p>
        </p:txBody>
      </p:sp>
    </p:spTree>
    <p:extLst>
      <p:ext uri="{BB962C8B-B14F-4D97-AF65-F5344CB8AC3E}">
        <p14:creationId xmlns:p14="http://schemas.microsoft.com/office/powerpoint/2010/main" val="186880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5">
            <a:extLst>
              <a:ext uri="{FF2B5EF4-FFF2-40B4-BE49-F238E27FC236}">
                <a16:creationId xmlns:a16="http://schemas.microsoft.com/office/drawing/2014/main" id="{AB27FB29-A4EB-C1F4-1C96-4CE446E7C89D}"/>
              </a:ext>
            </a:extLst>
          </p:cNvPr>
          <p:cNvSpPr/>
          <p:nvPr/>
        </p:nvSpPr>
        <p:spPr bwMode="auto">
          <a:xfrm>
            <a:off x="494503" y="5548595"/>
            <a:ext cx="11202992" cy="573191"/>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Gesamtdauer: </a:t>
            </a:r>
            <a:r>
              <a:rPr lang="de-DE" sz="2800" dirty="0">
                <a:solidFill>
                  <a:srgbClr val="F8FAFB"/>
                </a:solidFill>
                <a:latin typeface="Lexend Deca"/>
                <a:cs typeface="Lexend Deca"/>
              </a:rPr>
              <a:t>XXX</a:t>
            </a:r>
            <a:r>
              <a:rPr lang="de-DE" sz="2800" dirty="0">
                <a:solidFill>
                  <a:schemeClr val="tx1"/>
                </a:solidFill>
                <a:latin typeface="Lexend Deca"/>
                <a:cs typeface="Lexend Deca"/>
              </a:rPr>
              <a:t> min</a:t>
            </a:r>
            <a:endParaRPr dirty="0"/>
          </a:p>
        </p:txBody>
      </p:sp>
      <p:sp>
        <p:nvSpPr>
          <p:cNvPr id="2" name="Textplatzhalter 1"/>
          <p:cNvSpPr>
            <a:spLocks noGrp="1"/>
          </p:cNvSpPr>
          <p:nvPr>
            <p:ph type="body" sz="quarter" idx="12"/>
          </p:nvPr>
        </p:nvSpPr>
        <p:spPr>
          <a:xfrm>
            <a:off x="2573267" y="3634594"/>
            <a:ext cx="2799845" cy="419832"/>
          </a:xfrm>
        </p:spPr>
        <p:txBody>
          <a:bodyPr/>
          <a:lstStyle/>
          <a:p>
            <a:r>
              <a:rPr lang="de-DE" dirty="0"/>
              <a:t>Bilderschließung (Plenum)</a:t>
            </a:r>
          </a:p>
        </p:txBody>
      </p:sp>
      <p:sp>
        <p:nvSpPr>
          <p:cNvPr id="3" name="Textplatzhalter 2"/>
          <p:cNvSpPr>
            <a:spLocks noGrp="1"/>
          </p:cNvSpPr>
          <p:nvPr>
            <p:ph type="body" sz="quarter" idx="13"/>
          </p:nvPr>
        </p:nvSpPr>
        <p:spPr/>
        <p:txBody>
          <a:bodyPr/>
          <a:lstStyle/>
          <a:p>
            <a:r>
              <a:rPr lang="de-DE" dirty="0"/>
              <a:t>3 min</a:t>
            </a:r>
          </a:p>
        </p:txBody>
      </p:sp>
      <p:sp>
        <p:nvSpPr>
          <p:cNvPr id="4" name="Textplatzhalter 3"/>
          <p:cNvSpPr>
            <a:spLocks noGrp="1"/>
          </p:cNvSpPr>
          <p:nvPr>
            <p:ph type="body" sz="quarter" idx="18"/>
          </p:nvPr>
        </p:nvSpPr>
        <p:spPr/>
        <p:txBody>
          <a:bodyPr/>
          <a:lstStyle/>
          <a:p>
            <a:r>
              <a:rPr lang="de-DE" b="1" dirty="0"/>
              <a:t>Beschreibe </a:t>
            </a:r>
            <a:r>
              <a:rPr lang="de-DE" dirty="0"/>
              <a:t>und</a:t>
            </a:r>
            <a:r>
              <a:rPr lang="de-DE" b="1" dirty="0"/>
              <a:t> </a:t>
            </a:r>
          </a:p>
          <a:p>
            <a:r>
              <a:rPr lang="de-DE" b="1" dirty="0"/>
              <a:t>deute</a:t>
            </a:r>
            <a:r>
              <a:rPr lang="de-DE" dirty="0"/>
              <a:t> anschließend das Bild!</a:t>
            </a:r>
          </a:p>
        </p:txBody>
      </p:sp>
      <p:sp>
        <p:nvSpPr>
          <p:cNvPr id="5" name="Textplatzhalter 4"/>
          <p:cNvSpPr>
            <a:spLocks noGrp="1"/>
          </p:cNvSpPr>
          <p:nvPr>
            <p:ph type="body" sz="quarter" idx="23"/>
          </p:nvPr>
        </p:nvSpPr>
        <p:spPr>
          <a:xfrm>
            <a:off x="6891344" y="3668067"/>
            <a:ext cx="2657257" cy="419832"/>
          </a:xfrm>
        </p:spPr>
        <p:txBody>
          <a:bodyPr/>
          <a:lstStyle/>
          <a:p>
            <a:r>
              <a:rPr lang="de-DE" dirty="0"/>
              <a:t>Methode „Popcorn“ (Einzelarbeit)</a:t>
            </a:r>
          </a:p>
        </p:txBody>
      </p:sp>
      <p:sp>
        <p:nvSpPr>
          <p:cNvPr id="6" name="Textplatzhalter 5"/>
          <p:cNvSpPr>
            <a:spLocks noGrp="1"/>
          </p:cNvSpPr>
          <p:nvPr>
            <p:ph type="body" sz="quarter" idx="24"/>
          </p:nvPr>
        </p:nvSpPr>
        <p:spPr>
          <a:xfrm>
            <a:off x="7479508" y="4196322"/>
            <a:ext cx="1494263" cy="215361"/>
          </a:xfrm>
        </p:spPr>
        <p:txBody>
          <a:bodyPr/>
          <a:lstStyle/>
          <a:p>
            <a:r>
              <a:rPr lang="de-DE" dirty="0"/>
              <a:t>2x 3 min </a:t>
            </a:r>
          </a:p>
        </p:txBody>
      </p:sp>
      <p:sp>
        <p:nvSpPr>
          <p:cNvPr id="7" name="Textplatzhalter 6"/>
          <p:cNvSpPr>
            <a:spLocks noGrp="1"/>
          </p:cNvSpPr>
          <p:nvPr>
            <p:ph type="body" sz="quarter" idx="25"/>
          </p:nvPr>
        </p:nvSpPr>
        <p:spPr>
          <a:xfrm>
            <a:off x="6751123" y="4553195"/>
            <a:ext cx="2853928" cy="724811"/>
          </a:xfrm>
        </p:spPr>
        <p:txBody>
          <a:bodyPr/>
          <a:lstStyle/>
          <a:p>
            <a:r>
              <a:rPr lang="de-DE" sz="1400" dirty="0"/>
              <a:t>Schlüpfe nacheinander in die Perspektive der abgebildeten Personen: </a:t>
            </a:r>
            <a:r>
              <a:rPr lang="de-DE" sz="1400" b="1" dirty="0"/>
              <a:t>Äußere </a:t>
            </a:r>
            <a:r>
              <a:rPr lang="de-DE" sz="1400" dirty="0"/>
              <a:t>ihre möglichen Gedanken, Gefühle und Aussagen.</a:t>
            </a:r>
          </a:p>
        </p:txBody>
      </p:sp>
      <p:sp>
        <p:nvSpPr>
          <p:cNvPr id="10" name="Textplatzhalter 9"/>
          <p:cNvSpPr>
            <a:spLocks noGrp="1"/>
          </p:cNvSpPr>
          <p:nvPr>
            <p:ph type="body" sz="quarter" idx="33"/>
          </p:nvPr>
        </p:nvSpPr>
        <p:spPr/>
        <p:txBody>
          <a:bodyPr/>
          <a:lstStyle/>
          <a:p>
            <a:r>
              <a:rPr lang="de-DE" sz="1800" b="1" dirty="0">
                <a:effectLst/>
                <a:ea typeface="Aptos" panose="020B0004020202020204" pitchFamily="34" charset="0"/>
                <a:cs typeface="Times New Roman" panose="02020603050405020304" pitchFamily="18" charset="0"/>
              </a:rPr>
              <a:t>Bilderschließung mit Perspektivenübernahme - Überblick</a:t>
            </a:r>
            <a:endParaRPr lang="de-DE" dirty="0"/>
          </a:p>
        </p:txBody>
      </p:sp>
      <p:sp>
        <p:nvSpPr>
          <p:cNvPr id="11" name="Textplatzhalter 10"/>
          <p:cNvSpPr>
            <a:spLocks noGrp="1"/>
          </p:cNvSpPr>
          <p:nvPr>
            <p:ph type="body" sz="quarter" idx="11"/>
          </p:nvPr>
        </p:nvSpPr>
        <p:spPr>
          <a:xfrm>
            <a:off x="5903495" y="5614868"/>
            <a:ext cx="1229495" cy="440643"/>
          </a:xfrm>
        </p:spPr>
        <p:txBody>
          <a:bodyPr/>
          <a:lstStyle/>
          <a:p>
            <a:r>
              <a:rPr lang="de-DE" dirty="0"/>
              <a:t>10 </a:t>
            </a:r>
          </a:p>
        </p:txBody>
      </p:sp>
    </p:spTree>
    <p:extLst>
      <p:ext uri="{BB962C8B-B14F-4D97-AF65-F5344CB8AC3E}">
        <p14:creationId xmlns:p14="http://schemas.microsoft.com/office/powerpoint/2010/main" val="3179424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effectLst/>
                <a:ea typeface="Aptos" panose="020B0004020202020204" pitchFamily="34" charset="0"/>
                <a:cs typeface="Times New Roman" panose="02020603050405020304" pitchFamily="18" charset="0"/>
              </a:rPr>
              <a:t>Bilderschließung mit Perspektivenübernahme</a:t>
            </a:r>
            <a:r>
              <a:rPr lang="de-DE" dirty="0">
                <a:effectLst/>
                <a:ea typeface="Aptos" panose="020B0004020202020204" pitchFamily="34" charset="0"/>
                <a:cs typeface="Times New Roman" panose="02020603050405020304" pitchFamily="18" charset="0"/>
              </a:rPr>
              <a:t> </a:t>
            </a:r>
            <a:r>
              <a:rPr lang="de-DE" b="1" dirty="0"/>
              <a:t>Phase 1 – Bilderschließung</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Textfeld 11">
            <a:extLst>
              <a:ext uri="{FF2B5EF4-FFF2-40B4-BE49-F238E27FC236}">
                <a16:creationId xmlns:a16="http://schemas.microsoft.com/office/drawing/2014/main" id="{C5422D47-B5EB-E189-3AA0-BBECB23BB7E2}"/>
              </a:ext>
            </a:extLst>
          </p:cNvPr>
          <p:cNvSpPr txBox="1"/>
          <p:nvPr/>
        </p:nvSpPr>
        <p:spPr>
          <a:xfrm>
            <a:off x="6638925" y="3072650"/>
            <a:ext cx="4772025" cy="2554545"/>
          </a:xfrm>
          <a:prstGeom prst="rect">
            <a:avLst/>
          </a:prstGeom>
          <a:noFill/>
        </p:spPr>
        <p:txBody>
          <a:bodyPr wrap="square" rtlCol="0">
            <a:spAutoFit/>
          </a:bodyPr>
          <a:lstStyle/>
          <a:p>
            <a:pPr marL="514350" indent="-514350">
              <a:spcAft>
                <a:spcPts val="1800"/>
              </a:spcAft>
              <a:buFont typeface="+mj-lt"/>
              <a:buAutoNum type="arabicPeriod"/>
            </a:pPr>
            <a:r>
              <a:rPr lang="de-DE" sz="2800" b="1" dirty="0"/>
              <a:t>Beschreibe</a:t>
            </a:r>
            <a:r>
              <a:rPr lang="de-DE" sz="2800" dirty="0"/>
              <a:t> die dargestellte Situation.</a:t>
            </a:r>
          </a:p>
          <a:p>
            <a:pPr marL="514350" indent="-514350">
              <a:spcAft>
                <a:spcPts val="1800"/>
              </a:spcAft>
              <a:buFont typeface="+mj-lt"/>
              <a:buAutoNum type="arabicPeriod"/>
            </a:pPr>
            <a:r>
              <a:rPr lang="de-DE" sz="2800" b="1" dirty="0"/>
              <a:t>Deute</a:t>
            </a:r>
            <a:r>
              <a:rPr lang="de-DE" sz="2800" dirty="0"/>
              <a:t> das Verhalten der beiden Jugendlichen!</a:t>
            </a:r>
          </a:p>
          <a:p>
            <a:pPr>
              <a:spcAft>
                <a:spcPts val="1800"/>
              </a:spcAft>
            </a:pPr>
            <a:endParaRPr lang="de-DE" b="1" dirty="0"/>
          </a:p>
        </p:txBody>
      </p:sp>
      <p:pic>
        <p:nvPicPr>
          <p:cNvPr id="3" name="Grafik 2" descr="Ein Bild, das Kleidung, Person, draußen, Schuhwerk enthält.&#10;&#10;KI-generierte Inhalte können fehlerhaft sein.">
            <a:extLst>
              <a:ext uri="{FF2B5EF4-FFF2-40B4-BE49-F238E27FC236}">
                <a16:creationId xmlns:a16="http://schemas.microsoft.com/office/drawing/2014/main" id="{0047AA48-454D-54B5-4719-A63C69CB18DB}"/>
              </a:ext>
            </a:extLst>
          </p:cNvPr>
          <p:cNvPicPr>
            <a:picLocks noChangeAspect="1"/>
          </p:cNvPicPr>
          <p:nvPr/>
        </p:nvPicPr>
        <p:blipFill>
          <a:blip r:embed="rId3"/>
          <a:stretch>
            <a:fillRect/>
          </a:stretch>
        </p:blipFill>
        <p:spPr>
          <a:xfrm>
            <a:off x="511085" y="2518812"/>
            <a:ext cx="5663756" cy="3539271"/>
          </a:xfrm>
          <a:prstGeom prst="rect">
            <a:avLst/>
          </a:prstGeom>
        </p:spPr>
      </p:pic>
    </p:spTree>
    <p:extLst>
      <p:ext uri="{BB962C8B-B14F-4D97-AF65-F5344CB8AC3E}">
        <p14:creationId xmlns:p14="http://schemas.microsoft.com/office/powerpoint/2010/main" val="352120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effectLst/>
                <a:ea typeface="Aptos" panose="020B0004020202020204" pitchFamily="34" charset="0"/>
                <a:cs typeface="Times New Roman" panose="02020603050405020304" pitchFamily="18" charset="0"/>
              </a:rPr>
              <a:t>Bilderschließung mit Perspektivenübernahme</a:t>
            </a:r>
            <a:r>
              <a:rPr lang="de-DE" dirty="0">
                <a:effectLst/>
                <a:ea typeface="Aptos" panose="020B0004020202020204" pitchFamily="34" charset="0"/>
                <a:cs typeface="Times New Roman" panose="02020603050405020304" pitchFamily="18" charset="0"/>
              </a:rPr>
              <a:t> </a:t>
            </a:r>
            <a:r>
              <a:rPr lang="de-DE" b="1" dirty="0"/>
              <a:t>Phase 2 – Popcorn-Methode (Mädchen) </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Textfeld 11">
            <a:extLst>
              <a:ext uri="{FF2B5EF4-FFF2-40B4-BE49-F238E27FC236}">
                <a16:creationId xmlns:a16="http://schemas.microsoft.com/office/drawing/2014/main" id="{C5422D47-B5EB-E189-3AA0-BBECB23BB7E2}"/>
              </a:ext>
            </a:extLst>
          </p:cNvPr>
          <p:cNvSpPr txBox="1"/>
          <p:nvPr/>
        </p:nvSpPr>
        <p:spPr>
          <a:xfrm>
            <a:off x="6276975" y="2563564"/>
            <a:ext cx="5403940" cy="3631763"/>
          </a:xfrm>
          <a:prstGeom prst="rect">
            <a:avLst/>
          </a:prstGeom>
          <a:noFill/>
        </p:spPr>
        <p:txBody>
          <a:bodyPr wrap="square" rtlCol="0">
            <a:spAutoFit/>
          </a:bodyPr>
          <a:lstStyle/>
          <a:p>
            <a:pPr marL="457200" indent="-457200">
              <a:spcAft>
                <a:spcPts val="1200"/>
              </a:spcAft>
              <a:buFont typeface="+mj-lt"/>
              <a:buAutoNum type="arabicPeriod"/>
            </a:pPr>
            <a:r>
              <a:rPr lang="de-DE" sz="2400" dirty="0"/>
              <a:t>Versetze dich in die Lage des </a:t>
            </a:r>
            <a:r>
              <a:rPr lang="de-DE" sz="2400" u="sng" dirty="0"/>
              <a:t>Mädchens</a:t>
            </a:r>
            <a:r>
              <a:rPr lang="de-DE" sz="2400" dirty="0"/>
              <a:t> und </a:t>
            </a:r>
            <a:r>
              <a:rPr lang="de-DE" sz="2400" b="1" dirty="0"/>
              <a:t>reflektiere</a:t>
            </a:r>
            <a:r>
              <a:rPr lang="de-DE" sz="2400" dirty="0"/>
              <a:t>, was sie in diesem Moment denkt, fühlt und vielleicht auch laut ausspricht.</a:t>
            </a:r>
          </a:p>
          <a:p>
            <a:pPr marL="457200" indent="-457200">
              <a:spcAft>
                <a:spcPts val="1200"/>
              </a:spcAft>
              <a:buFont typeface="+mj-lt"/>
              <a:buAutoNum type="arabicPeriod"/>
            </a:pPr>
            <a:r>
              <a:rPr lang="de-DE" sz="2400" dirty="0"/>
              <a:t>Stehe spontan auf und </a:t>
            </a:r>
            <a:r>
              <a:rPr lang="de-DE" sz="2400" b="1" dirty="0"/>
              <a:t>äußere </a:t>
            </a:r>
            <a:r>
              <a:rPr lang="de-DE" sz="2400" dirty="0"/>
              <a:t>Überlegungen aus ihrer Perspektive.</a:t>
            </a:r>
          </a:p>
          <a:p>
            <a:pPr marL="457200" indent="-457200">
              <a:buFont typeface="+mj-lt"/>
              <a:buAutoNum type="arabicPeriod"/>
            </a:pPr>
            <a:r>
              <a:rPr lang="de-DE" sz="2400" dirty="0"/>
              <a:t>Setze dich danach gleich wieder hin.</a:t>
            </a:r>
          </a:p>
          <a:p>
            <a:pPr>
              <a:spcAft>
                <a:spcPts val="1800"/>
              </a:spcAft>
            </a:pPr>
            <a:endParaRPr lang="de-DE" b="1" dirty="0"/>
          </a:p>
        </p:txBody>
      </p:sp>
      <p:pic>
        <p:nvPicPr>
          <p:cNvPr id="3" name="Grafik 2" descr="Ein Bild, das Kleidung, Person, draußen, Schuhwerk enthält.&#10;&#10;KI-generierte Inhalte können fehlerhaft sein.">
            <a:extLst>
              <a:ext uri="{FF2B5EF4-FFF2-40B4-BE49-F238E27FC236}">
                <a16:creationId xmlns:a16="http://schemas.microsoft.com/office/drawing/2014/main" id="{0047AA48-454D-54B5-4719-A63C69CB18DB}"/>
              </a:ext>
            </a:extLst>
          </p:cNvPr>
          <p:cNvPicPr>
            <a:picLocks noChangeAspect="1"/>
          </p:cNvPicPr>
          <p:nvPr/>
        </p:nvPicPr>
        <p:blipFill>
          <a:blip r:embed="rId3"/>
          <a:stretch>
            <a:fillRect/>
          </a:stretch>
        </p:blipFill>
        <p:spPr>
          <a:xfrm>
            <a:off x="511085" y="2518812"/>
            <a:ext cx="5663756" cy="3539271"/>
          </a:xfrm>
          <a:prstGeom prst="rect">
            <a:avLst/>
          </a:prstGeom>
        </p:spPr>
      </p:pic>
    </p:spTree>
    <p:extLst>
      <p:ext uri="{BB962C8B-B14F-4D97-AF65-F5344CB8AC3E}">
        <p14:creationId xmlns:p14="http://schemas.microsoft.com/office/powerpoint/2010/main" val="25674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effectLst/>
                <a:ea typeface="Aptos" panose="020B0004020202020204" pitchFamily="34" charset="0"/>
                <a:cs typeface="Times New Roman" panose="02020603050405020304" pitchFamily="18" charset="0"/>
              </a:rPr>
              <a:t>Bilderschließung mit Perspektivenübernahme</a:t>
            </a:r>
            <a:r>
              <a:rPr lang="de-DE" dirty="0">
                <a:effectLst/>
                <a:ea typeface="Aptos" panose="020B0004020202020204" pitchFamily="34" charset="0"/>
                <a:cs typeface="Times New Roman" panose="02020603050405020304" pitchFamily="18" charset="0"/>
              </a:rPr>
              <a:t> </a:t>
            </a:r>
            <a:r>
              <a:rPr lang="de-DE" b="1" dirty="0"/>
              <a:t>Phase 2 – Popcorn-Methode (Junge) </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Textfeld 11">
            <a:extLst>
              <a:ext uri="{FF2B5EF4-FFF2-40B4-BE49-F238E27FC236}">
                <a16:creationId xmlns:a16="http://schemas.microsoft.com/office/drawing/2014/main" id="{C5422D47-B5EB-E189-3AA0-BBECB23BB7E2}"/>
              </a:ext>
            </a:extLst>
          </p:cNvPr>
          <p:cNvSpPr txBox="1"/>
          <p:nvPr/>
        </p:nvSpPr>
        <p:spPr>
          <a:xfrm>
            <a:off x="6561221" y="2563564"/>
            <a:ext cx="5119694" cy="4001095"/>
          </a:xfrm>
          <a:prstGeom prst="rect">
            <a:avLst/>
          </a:prstGeom>
          <a:noFill/>
        </p:spPr>
        <p:txBody>
          <a:bodyPr wrap="square" rtlCol="0">
            <a:spAutoFit/>
          </a:bodyPr>
          <a:lstStyle/>
          <a:p>
            <a:pPr marL="457200" indent="-457200">
              <a:spcAft>
                <a:spcPts val="1200"/>
              </a:spcAft>
              <a:buFont typeface="+mj-lt"/>
              <a:buAutoNum type="arabicPeriod"/>
            </a:pPr>
            <a:r>
              <a:rPr lang="de-DE" sz="2400" dirty="0"/>
              <a:t>Versetze dich in die Lage des </a:t>
            </a:r>
            <a:r>
              <a:rPr lang="de-DE" sz="2400" u="sng" dirty="0"/>
              <a:t>Jungen</a:t>
            </a:r>
            <a:r>
              <a:rPr lang="de-DE" sz="2400" dirty="0"/>
              <a:t> und </a:t>
            </a:r>
            <a:r>
              <a:rPr lang="de-DE" sz="2400" b="1" dirty="0"/>
              <a:t>reflektiere</a:t>
            </a:r>
            <a:r>
              <a:rPr lang="de-DE" sz="2400" dirty="0"/>
              <a:t>, was er in diesem Moment denkt, fühlt und vielleicht auch laut ausspricht.</a:t>
            </a:r>
          </a:p>
          <a:p>
            <a:pPr marL="457200" indent="-457200">
              <a:spcAft>
                <a:spcPts val="1200"/>
              </a:spcAft>
              <a:buFont typeface="+mj-lt"/>
              <a:buAutoNum type="arabicPeriod"/>
            </a:pPr>
            <a:r>
              <a:rPr lang="de-DE" sz="2400" dirty="0"/>
              <a:t>Stehe spontan auf und </a:t>
            </a:r>
            <a:r>
              <a:rPr lang="de-DE" sz="2400" b="1" dirty="0"/>
              <a:t>äußere </a:t>
            </a:r>
            <a:r>
              <a:rPr lang="de-DE" sz="2400" dirty="0"/>
              <a:t>deine</a:t>
            </a:r>
            <a:r>
              <a:rPr lang="de-DE" sz="2400" b="1" dirty="0"/>
              <a:t> </a:t>
            </a:r>
            <a:r>
              <a:rPr lang="de-DE" sz="2400" dirty="0"/>
              <a:t>Überlegungen aus seiner Perspektive. </a:t>
            </a:r>
          </a:p>
          <a:p>
            <a:pPr marL="457200" indent="-457200">
              <a:buFont typeface="+mj-lt"/>
              <a:buAutoNum type="arabicPeriod"/>
            </a:pPr>
            <a:r>
              <a:rPr lang="de-DE" sz="2400" dirty="0"/>
              <a:t>Setze dich danach gleich wieder hin.</a:t>
            </a:r>
          </a:p>
          <a:p>
            <a:pPr>
              <a:spcAft>
                <a:spcPts val="1800"/>
              </a:spcAft>
            </a:pPr>
            <a:endParaRPr lang="de-DE" b="1" dirty="0"/>
          </a:p>
        </p:txBody>
      </p:sp>
      <p:pic>
        <p:nvPicPr>
          <p:cNvPr id="3" name="Grafik 2" descr="Ein Bild, das Kleidung, Person, draußen, Schuhwerk enthält.&#10;&#10;KI-generierte Inhalte können fehlerhaft sein.">
            <a:extLst>
              <a:ext uri="{FF2B5EF4-FFF2-40B4-BE49-F238E27FC236}">
                <a16:creationId xmlns:a16="http://schemas.microsoft.com/office/drawing/2014/main" id="{0047AA48-454D-54B5-4719-A63C69CB18DB}"/>
              </a:ext>
            </a:extLst>
          </p:cNvPr>
          <p:cNvPicPr>
            <a:picLocks noChangeAspect="1"/>
          </p:cNvPicPr>
          <p:nvPr/>
        </p:nvPicPr>
        <p:blipFill>
          <a:blip r:embed="rId3"/>
          <a:stretch>
            <a:fillRect/>
          </a:stretch>
        </p:blipFill>
        <p:spPr>
          <a:xfrm>
            <a:off x="511085" y="2518812"/>
            <a:ext cx="5663756" cy="3539271"/>
          </a:xfrm>
          <a:prstGeom prst="rect">
            <a:avLst/>
          </a:prstGeom>
        </p:spPr>
      </p:pic>
    </p:spTree>
    <p:extLst>
      <p:ext uri="{BB962C8B-B14F-4D97-AF65-F5344CB8AC3E}">
        <p14:creationId xmlns:p14="http://schemas.microsoft.com/office/powerpoint/2010/main" val="25806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effectLst/>
                <a:ea typeface="Aptos" panose="020B0004020202020204" pitchFamily="34" charset="0"/>
                <a:cs typeface="Times New Roman" panose="02020603050405020304" pitchFamily="18" charset="0"/>
              </a:rPr>
              <a:t>Bilderschließung mit Perspektivenübernahme</a:t>
            </a:r>
            <a:r>
              <a:rPr lang="de-DE" dirty="0">
                <a:effectLst/>
                <a:ea typeface="Aptos" panose="020B0004020202020204" pitchFamily="34" charset="0"/>
                <a:cs typeface="Times New Roman" panose="02020603050405020304" pitchFamily="18" charset="0"/>
              </a:rPr>
              <a:t> </a:t>
            </a:r>
            <a:r>
              <a:rPr lang="de-DE" b="1" dirty="0"/>
              <a:t>Phase 2 – Popcorn-Methode (Sicherung)</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descr="Ein Bild, das Kleidung, Person, draußen, Schuhwerk enthält.&#10;&#10;KI-generierte Inhalte können fehlerhaft sein.">
            <a:extLst>
              <a:ext uri="{FF2B5EF4-FFF2-40B4-BE49-F238E27FC236}">
                <a16:creationId xmlns:a16="http://schemas.microsoft.com/office/drawing/2014/main" id="{ED56529C-403D-D2C5-38A2-FBA2B5653B0E}"/>
              </a:ext>
            </a:extLst>
          </p:cNvPr>
          <p:cNvPicPr>
            <a:picLocks noChangeAspect="1"/>
          </p:cNvPicPr>
          <p:nvPr/>
        </p:nvPicPr>
        <p:blipFill>
          <a:blip r:embed="rId3"/>
          <a:stretch>
            <a:fillRect/>
          </a:stretch>
        </p:blipFill>
        <p:spPr>
          <a:xfrm>
            <a:off x="4582891" y="3272589"/>
            <a:ext cx="3281292" cy="2050473"/>
          </a:xfrm>
          <a:prstGeom prst="rect">
            <a:avLst/>
          </a:prstGeom>
          <a:effectLst>
            <a:softEdge rad="139700"/>
          </a:effectLst>
        </p:spPr>
      </p:pic>
      <p:sp>
        <p:nvSpPr>
          <p:cNvPr id="16" name="Denkblase: wolkenförmig 15">
            <a:extLst>
              <a:ext uri="{FF2B5EF4-FFF2-40B4-BE49-F238E27FC236}">
                <a16:creationId xmlns:a16="http://schemas.microsoft.com/office/drawing/2014/main" id="{FBBE732E-5395-1765-8C22-8D752831DA49}"/>
              </a:ext>
            </a:extLst>
          </p:cNvPr>
          <p:cNvSpPr/>
          <p:nvPr/>
        </p:nvSpPr>
        <p:spPr>
          <a:xfrm>
            <a:off x="818148" y="2557483"/>
            <a:ext cx="2740025" cy="1880442"/>
          </a:xfrm>
          <a:prstGeom prst="cloudCallout">
            <a:avLst>
              <a:gd name="adj1" fmla="val 122839"/>
              <a:gd name="adj2" fmla="val 2121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7" name="Denkblase: wolkenförmig 16">
            <a:extLst>
              <a:ext uri="{FF2B5EF4-FFF2-40B4-BE49-F238E27FC236}">
                <a16:creationId xmlns:a16="http://schemas.microsoft.com/office/drawing/2014/main" id="{F5A9E5C9-E6E6-2AB7-3ACC-A3F5001E4528}"/>
              </a:ext>
            </a:extLst>
          </p:cNvPr>
          <p:cNvSpPr/>
          <p:nvPr/>
        </p:nvSpPr>
        <p:spPr>
          <a:xfrm>
            <a:off x="8622632" y="2666015"/>
            <a:ext cx="2751220" cy="1805764"/>
          </a:xfrm>
          <a:prstGeom prst="cloudCallout">
            <a:avLst>
              <a:gd name="adj1" fmla="val -94884"/>
              <a:gd name="adj2" fmla="val 1826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 name="Sprechblase: rechteckig mit abgerundeten Ecken 17">
            <a:extLst>
              <a:ext uri="{FF2B5EF4-FFF2-40B4-BE49-F238E27FC236}">
                <a16:creationId xmlns:a16="http://schemas.microsoft.com/office/drawing/2014/main" id="{B3821421-A6D8-DDAF-6824-88A81690EC57}"/>
              </a:ext>
            </a:extLst>
          </p:cNvPr>
          <p:cNvSpPr/>
          <p:nvPr/>
        </p:nvSpPr>
        <p:spPr>
          <a:xfrm>
            <a:off x="686554" y="4609188"/>
            <a:ext cx="3281292" cy="1427747"/>
          </a:xfrm>
          <a:prstGeom prst="wedgeRoundRectCallout">
            <a:avLst>
              <a:gd name="adj1" fmla="val 85746"/>
              <a:gd name="adj2" fmla="val -4536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Sprechblase: rechteckig mit abgerundeten Ecken 18">
            <a:extLst>
              <a:ext uri="{FF2B5EF4-FFF2-40B4-BE49-F238E27FC236}">
                <a16:creationId xmlns:a16="http://schemas.microsoft.com/office/drawing/2014/main" id="{08074B64-6BE4-FEE2-76D4-1EBD6FDB43CD}"/>
              </a:ext>
            </a:extLst>
          </p:cNvPr>
          <p:cNvSpPr/>
          <p:nvPr/>
        </p:nvSpPr>
        <p:spPr>
          <a:xfrm>
            <a:off x="8224156" y="4609187"/>
            <a:ext cx="3281292" cy="1427747"/>
          </a:xfrm>
          <a:prstGeom prst="wedgeRoundRectCallout">
            <a:avLst>
              <a:gd name="adj1" fmla="val -77056"/>
              <a:gd name="adj2" fmla="val -5547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6935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493614" y="3597385"/>
            <a:ext cx="2807936" cy="419832"/>
          </a:xfrm>
        </p:spPr>
        <p:txBody>
          <a:bodyPr/>
          <a:lstStyle/>
          <a:p>
            <a:r>
              <a:rPr lang="de-DE" dirty="0"/>
              <a:t>Vorbereitung (Kleingruppe)</a:t>
            </a:r>
          </a:p>
        </p:txBody>
      </p:sp>
      <p:sp>
        <p:nvSpPr>
          <p:cNvPr id="3" name="Textplatzhalter 2"/>
          <p:cNvSpPr>
            <a:spLocks noGrp="1"/>
          </p:cNvSpPr>
          <p:nvPr>
            <p:ph type="body" sz="quarter" idx="13"/>
          </p:nvPr>
        </p:nvSpPr>
        <p:spPr/>
        <p:txBody>
          <a:bodyPr/>
          <a:lstStyle/>
          <a:p>
            <a:r>
              <a:rPr lang="de-DE" dirty="0"/>
              <a:t>3 min</a:t>
            </a:r>
          </a:p>
        </p:txBody>
      </p:sp>
      <p:sp>
        <p:nvSpPr>
          <p:cNvPr id="4" name="Textplatzhalter 3"/>
          <p:cNvSpPr>
            <a:spLocks noGrp="1"/>
          </p:cNvSpPr>
          <p:nvPr>
            <p:ph type="body" sz="quarter" idx="18"/>
          </p:nvPr>
        </p:nvSpPr>
        <p:spPr/>
        <p:txBody>
          <a:bodyPr/>
          <a:lstStyle/>
          <a:p>
            <a:r>
              <a:rPr lang="de-DE" b="1" dirty="0"/>
              <a:t>Identifiziert </a:t>
            </a:r>
            <a:r>
              <a:rPr lang="de-DE" dirty="0"/>
              <a:t>die Würfelsymbole.</a:t>
            </a:r>
          </a:p>
        </p:txBody>
      </p:sp>
      <p:sp>
        <p:nvSpPr>
          <p:cNvPr id="5" name="Textplatzhalter 4"/>
          <p:cNvSpPr>
            <a:spLocks noGrp="1"/>
          </p:cNvSpPr>
          <p:nvPr>
            <p:ph type="body" sz="quarter" idx="23"/>
          </p:nvPr>
        </p:nvSpPr>
        <p:spPr>
          <a:xfrm>
            <a:off x="4877145" y="3622766"/>
            <a:ext cx="2460196" cy="419832"/>
          </a:xfrm>
        </p:spPr>
        <p:txBody>
          <a:bodyPr/>
          <a:lstStyle/>
          <a:p>
            <a:r>
              <a:rPr lang="de-DE" dirty="0"/>
              <a:t>Medien-Emotionen würfeln (Kleingruppe)</a:t>
            </a:r>
          </a:p>
        </p:txBody>
      </p:sp>
      <p:sp>
        <p:nvSpPr>
          <p:cNvPr id="6" name="Textplatzhalter 5"/>
          <p:cNvSpPr>
            <a:spLocks noGrp="1"/>
          </p:cNvSpPr>
          <p:nvPr>
            <p:ph type="body" sz="quarter" idx="24"/>
          </p:nvPr>
        </p:nvSpPr>
        <p:spPr/>
        <p:txBody>
          <a:bodyPr/>
          <a:lstStyle/>
          <a:p>
            <a:r>
              <a:rPr lang="de-DE" dirty="0"/>
              <a:t>10 - 15 min</a:t>
            </a:r>
          </a:p>
        </p:txBody>
      </p:sp>
      <p:sp>
        <p:nvSpPr>
          <p:cNvPr id="7" name="Textplatzhalter 6"/>
          <p:cNvSpPr>
            <a:spLocks noGrp="1"/>
          </p:cNvSpPr>
          <p:nvPr>
            <p:ph type="body" sz="quarter" idx="25"/>
          </p:nvPr>
        </p:nvSpPr>
        <p:spPr/>
        <p:txBody>
          <a:bodyPr/>
          <a:lstStyle/>
          <a:p>
            <a:r>
              <a:rPr lang="de-DE" sz="1600" dirty="0">
                <a:effectLst/>
              </a:rPr>
              <a:t>Verknüpfe das gewürfelte Medium </a:t>
            </a:r>
            <a:r>
              <a:rPr lang="de-DE" dirty="0"/>
              <a:t>und die </a:t>
            </a:r>
            <a:r>
              <a:rPr lang="de-DE" sz="1600" dirty="0">
                <a:effectLst/>
              </a:rPr>
              <a:t>Emotion. </a:t>
            </a:r>
            <a:r>
              <a:rPr lang="de-DE" b="1" dirty="0"/>
              <a:t>B</a:t>
            </a:r>
            <a:r>
              <a:rPr lang="de-DE" sz="1600" b="1" dirty="0">
                <a:effectLst/>
              </a:rPr>
              <a:t>eschreibe</a:t>
            </a:r>
            <a:r>
              <a:rPr lang="de-DE" sz="1600" dirty="0">
                <a:effectLst/>
              </a:rPr>
              <a:t> deine Erfahrungen.</a:t>
            </a:r>
            <a:endParaRPr lang="de-DE" dirty="0"/>
          </a:p>
        </p:txBody>
      </p:sp>
      <p:sp>
        <p:nvSpPr>
          <p:cNvPr id="8" name="Textplatzhalter 7"/>
          <p:cNvSpPr>
            <a:spLocks noGrp="1"/>
          </p:cNvSpPr>
          <p:nvPr>
            <p:ph type="body" sz="quarter" idx="27"/>
          </p:nvPr>
        </p:nvSpPr>
        <p:spPr>
          <a:xfrm>
            <a:off x="8876963" y="3574280"/>
            <a:ext cx="2807935" cy="419832"/>
          </a:xfrm>
        </p:spPr>
        <p:txBody>
          <a:bodyPr/>
          <a:lstStyle/>
          <a:p>
            <a:r>
              <a:rPr lang="de-DE" dirty="0"/>
              <a:t>Erkenntnisse sammeln (Plenum)</a:t>
            </a:r>
          </a:p>
        </p:txBody>
      </p:sp>
      <p:sp>
        <p:nvSpPr>
          <p:cNvPr id="9" name="Textplatzhalter 8"/>
          <p:cNvSpPr>
            <a:spLocks noGrp="1"/>
          </p:cNvSpPr>
          <p:nvPr>
            <p:ph type="body" sz="quarter" idx="28"/>
          </p:nvPr>
        </p:nvSpPr>
        <p:spPr/>
        <p:txBody>
          <a:bodyPr/>
          <a:lstStyle/>
          <a:p>
            <a:r>
              <a:rPr lang="de-DE" dirty="0"/>
              <a:t>3 min</a:t>
            </a:r>
          </a:p>
        </p:txBody>
      </p:sp>
      <p:sp>
        <p:nvSpPr>
          <p:cNvPr id="10" name="Textplatzhalter 9"/>
          <p:cNvSpPr>
            <a:spLocks noGrp="1"/>
          </p:cNvSpPr>
          <p:nvPr>
            <p:ph type="body" sz="quarter" idx="29"/>
          </p:nvPr>
        </p:nvSpPr>
        <p:spPr/>
        <p:txBody>
          <a:bodyPr/>
          <a:lstStyle/>
          <a:p>
            <a:r>
              <a:rPr lang="de-DE" b="1" dirty="0"/>
              <a:t>Reflektiert </a:t>
            </a:r>
            <a:r>
              <a:rPr lang="de-DE" dirty="0"/>
              <a:t>und </a:t>
            </a:r>
            <a:r>
              <a:rPr lang="de-DE" b="1" dirty="0"/>
              <a:t>vergleicht</a:t>
            </a:r>
            <a:r>
              <a:rPr lang="de-DE" dirty="0"/>
              <a:t> eure zentralen Erkenntnisse!</a:t>
            </a:r>
          </a:p>
        </p:txBody>
      </p:sp>
      <p:sp>
        <p:nvSpPr>
          <p:cNvPr id="13" name="Textplatzhalter 12"/>
          <p:cNvSpPr>
            <a:spLocks noGrp="1"/>
          </p:cNvSpPr>
          <p:nvPr>
            <p:ph type="body" sz="quarter" idx="33"/>
          </p:nvPr>
        </p:nvSpPr>
        <p:spPr/>
        <p:txBody>
          <a:bodyPr/>
          <a:lstStyle/>
          <a:p>
            <a:r>
              <a:rPr lang="de-DE" sz="1800" b="1" dirty="0">
                <a:effectLst/>
                <a:ea typeface="Aptos" panose="020B0004020202020204" pitchFamily="34" charset="0"/>
                <a:cs typeface="Times New Roman" panose="02020603050405020304" pitchFamily="18" charset="0"/>
              </a:rPr>
              <a:t>Medien-Emotionen würfeln - Überblick</a:t>
            </a:r>
            <a:endParaRPr lang="de-DE" dirty="0"/>
          </a:p>
        </p:txBody>
      </p:sp>
      <p:sp>
        <p:nvSpPr>
          <p:cNvPr id="17" name="Abgerundetes Rechteck 5">
            <a:extLst>
              <a:ext uri="{FF2B5EF4-FFF2-40B4-BE49-F238E27FC236}">
                <a16:creationId xmlns:a16="http://schemas.microsoft.com/office/drawing/2014/main" id="{75EE202A-0EAD-8F09-22F1-56494C169CC5}"/>
              </a:ext>
            </a:extLst>
          </p:cNvPr>
          <p:cNvSpPr/>
          <p:nvPr/>
        </p:nvSpPr>
        <p:spPr bwMode="auto">
          <a:xfrm>
            <a:off x="494503" y="5548595"/>
            <a:ext cx="11202992" cy="573191"/>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Gesamtdauer: </a:t>
            </a:r>
            <a:r>
              <a:rPr lang="de-DE" sz="2800" dirty="0">
                <a:solidFill>
                  <a:srgbClr val="F8FAFB"/>
                </a:solidFill>
                <a:latin typeface="Lexend Deca"/>
                <a:cs typeface="Lexend Deca"/>
              </a:rPr>
              <a:t>XXX</a:t>
            </a:r>
            <a:r>
              <a:rPr lang="de-DE" sz="2800" dirty="0">
                <a:solidFill>
                  <a:schemeClr val="tx1"/>
                </a:solidFill>
                <a:latin typeface="Lexend Deca"/>
                <a:cs typeface="Lexend Deca"/>
              </a:rPr>
              <a:t> min</a:t>
            </a:r>
            <a:endParaRPr dirty="0"/>
          </a:p>
        </p:txBody>
      </p:sp>
      <p:sp>
        <p:nvSpPr>
          <p:cNvPr id="18" name="Textplatzhalter 10">
            <a:extLst>
              <a:ext uri="{FF2B5EF4-FFF2-40B4-BE49-F238E27FC236}">
                <a16:creationId xmlns:a16="http://schemas.microsoft.com/office/drawing/2014/main" id="{79D91DA1-3A32-797C-10DC-5FCE102058CD}"/>
              </a:ext>
            </a:extLst>
          </p:cNvPr>
          <p:cNvSpPr>
            <a:spLocks noGrp="1"/>
          </p:cNvSpPr>
          <p:nvPr>
            <p:ph type="body" sz="quarter" idx="4294967295"/>
          </p:nvPr>
        </p:nvSpPr>
        <p:spPr>
          <a:xfrm>
            <a:off x="6606100" y="5614868"/>
            <a:ext cx="731241" cy="440643"/>
          </a:xfrm>
          <a:prstGeom prst="rect">
            <a:avLst/>
          </a:prstGeom>
        </p:spPr>
        <p:txBody>
          <a:bodyPr/>
          <a:lstStyle/>
          <a:p>
            <a:pPr marL="0" indent="0">
              <a:buNone/>
            </a:pPr>
            <a:r>
              <a:rPr lang="de-DE" dirty="0"/>
              <a:t>20 </a:t>
            </a:r>
          </a:p>
        </p:txBody>
      </p:sp>
    </p:spTree>
    <p:extLst>
      <p:ext uri="{BB962C8B-B14F-4D97-AF65-F5344CB8AC3E}">
        <p14:creationId xmlns:p14="http://schemas.microsoft.com/office/powerpoint/2010/main" val="278576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Medien-Emotionen würfeln Phase 1 - Symbole identifizieren</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Textfeld 8">
            <a:extLst>
              <a:ext uri="{FF2B5EF4-FFF2-40B4-BE49-F238E27FC236}">
                <a16:creationId xmlns:a16="http://schemas.microsoft.com/office/drawing/2014/main" id="{8DA51B79-8A15-4BD7-B252-D7EED3AE99D1}"/>
              </a:ext>
            </a:extLst>
          </p:cNvPr>
          <p:cNvSpPr txBox="1"/>
          <p:nvPr/>
        </p:nvSpPr>
        <p:spPr>
          <a:xfrm>
            <a:off x="10664344" y="6023823"/>
            <a:ext cx="1268576" cy="246221"/>
          </a:xfrm>
          <a:prstGeom prst="rect">
            <a:avLst/>
          </a:prstGeom>
          <a:noFill/>
        </p:spPr>
        <p:txBody>
          <a:bodyPr wrap="square" rtlCol="0">
            <a:spAutoFit/>
          </a:bodyPr>
          <a:lstStyle/>
          <a:p>
            <a:r>
              <a:rPr lang="de-DE" sz="1000" dirty="0"/>
              <a:t>Quelle: </a:t>
            </a:r>
            <a:r>
              <a:rPr lang="de-DE" sz="1000" dirty="0">
                <a:hlinkClick r:id="rId3"/>
              </a:rPr>
              <a:t>JFF</a:t>
            </a:r>
            <a:r>
              <a:rPr lang="de-DE" sz="1000" dirty="0"/>
              <a:t> (2022)*</a:t>
            </a:r>
          </a:p>
        </p:txBody>
      </p:sp>
      <p:sp>
        <p:nvSpPr>
          <p:cNvPr id="5" name="Textfeld 4">
            <a:extLst>
              <a:ext uri="{FF2B5EF4-FFF2-40B4-BE49-F238E27FC236}">
                <a16:creationId xmlns:a16="http://schemas.microsoft.com/office/drawing/2014/main" id="{6701AAE2-598E-41D7-B240-76C50B9E4FF0}"/>
              </a:ext>
            </a:extLst>
          </p:cNvPr>
          <p:cNvSpPr txBox="1"/>
          <p:nvPr/>
        </p:nvSpPr>
        <p:spPr>
          <a:xfrm>
            <a:off x="7092520" y="6627168"/>
            <a:ext cx="6134582" cy="230832"/>
          </a:xfrm>
          <a:prstGeom prst="rect">
            <a:avLst/>
          </a:prstGeom>
          <a:noFill/>
        </p:spPr>
        <p:txBody>
          <a:bodyPr wrap="square">
            <a:spAutoFit/>
          </a:bodyPr>
          <a:lstStyle/>
          <a:p>
            <a:r>
              <a:rPr lang="de-DE" sz="900" i="1" dirty="0"/>
              <a:t>*Hinweis: Diese Darstellung ist von er CC-BY-SA-Lizenzierung dieses Materials ausgenommen.</a:t>
            </a:r>
          </a:p>
        </p:txBody>
      </p:sp>
      <p:pic>
        <p:nvPicPr>
          <p:cNvPr id="14" name="Grafik 13">
            <a:extLst>
              <a:ext uri="{FF2B5EF4-FFF2-40B4-BE49-F238E27FC236}">
                <a16:creationId xmlns:a16="http://schemas.microsoft.com/office/drawing/2014/main" id="{654EA03B-9A06-D435-B946-46911F1BA901}"/>
              </a:ext>
            </a:extLst>
          </p:cNvPr>
          <p:cNvPicPr>
            <a:picLocks noChangeAspect="1"/>
          </p:cNvPicPr>
          <p:nvPr/>
        </p:nvPicPr>
        <p:blipFill>
          <a:blip r:embed="rId4"/>
          <a:stretch>
            <a:fillRect/>
          </a:stretch>
        </p:blipFill>
        <p:spPr>
          <a:xfrm>
            <a:off x="3409950" y="2451596"/>
            <a:ext cx="5791200" cy="3818448"/>
          </a:xfrm>
          <a:prstGeom prst="rect">
            <a:avLst/>
          </a:prstGeom>
        </p:spPr>
      </p:pic>
    </p:spTree>
    <p:extLst>
      <p:ext uri="{BB962C8B-B14F-4D97-AF65-F5344CB8AC3E}">
        <p14:creationId xmlns:p14="http://schemas.microsoft.com/office/powerpoint/2010/main" val="342605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33"/>
          </p:nvPr>
        </p:nvSpPr>
        <p:spPr>
          <a:xfrm>
            <a:off x="416762" y="1945579"/>
            <a:ext cx="11516158" cy="440643"/>
          </a:xfrm>
        </p:spPr>
        <p:txBody>
          <a:bodyPr/>
          <a:lstStyle/>
          <a:p>
            <a:r>
              <a:rPr lang="de-DE" b="1" dirty="0"/>
              <a:t>Medien-Emotionen würfeln Phase 2 – Würfeln und Austausch </a:t>
            </a:r>
          </a:p>
        </p:txBody>
      </p:sp>
      <p:sp>
        <p:nvSpPr>
          <p:cNvPr id="6" name="AutoShape 2" descr="Beobachtungsauftrag mit Checkliste und Fern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Beobachtungsauftrag mit Checkliste und Ferngl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Textfeld 8">
            <a:extLst>
              <a:ext uri="{FF2B5EF4-FFF2-40B4-BE49-F238E27FC236}">
                <a16:creationId xmlns:a16="http://schemas.microsoft.com/office/drawing/2014/main" id="{8DA51B79-8A15-4BD7-B252-D7EED3AE99D1}"/>
              </a:ext>
            </a:extLst>
          </p:cNvPr>
          <p:cNvSpPr txBox="1"/>
          <p:nvPr/>
        </p:nvSpPr>
        <p:spPr>
          <a:xfrm>
            <a:off x="6774255" y="5223723"/>
            <a:ext cx="1268576" cy="246221"/>
          </a:xfrm>
          <a:prstGeom prst="rect">
            <a:avLst/>
          </a:prstGeom>
          <a:noFill/>
        </p:spPr>
        <p:txBody>
          <a:bodyPr wrap="square" rtlCol="0">
            <a:spAutoFit/>
          </a:bodyPr>
          <a:lstStyle/>
          <a:p>
            <a:r>
              <a:rPr lang="de-DE" sz="1000" dirty="0"/>
              <a:t>Quelle: </a:t>
            </a:r>
            <a:r>
              <a:rPr lang="de-DE" sz="1000" dirty="0">
                <a:hlinkClick r:id="rId3"/>
              </a:rPr>
              <a:t>JFF</a:t>
            </a:r>
            <a:r>
              <a:rPr lang="de-DE" sz="1000" dirty="0"/>
              <a:t> (2022)*</a:t>
            </a:r>
          </a:p>
        </p:txBody>
      </p:sp>
      <p:sp>
        <p:nvSpPr>
          <p:cNvPr id="11" name="Abgerundetes Rechteck 23">
            <a:extLst>
              <a:ext uri="{FF2B5EF4-FFF2-40B4-BE49-F238E27FC236}">
                <a16:creationId xmlns:a16="http://schemas.microsoft.com/office/drawing/2014/main" id="{AD2D35CE-F6E6-704D-0860-30BAA80A01E1}"/>
              </a:ext>
            </a:extLst>
          </p:cNvPr>
          <p:cNvSpPr/>
          <p:nvPr/>
        </p:nvSpPr>
        <p:spPr bwMode="auto">
          <a:xfrm>
            <a:off x="431832" y="5526610"/>
            <a:ext cx="11202992" cy="592318"/>
          </a:xfrm>
          <a:prstGeom prst="roundRect">
            <a:avLst>
              <a:gd name="adj" fmla="val 13216"/>
            </a:avLst>
          </a:prstGeom>
          <a:solidFill>
            <a:srgbClr val="F8F9FA"/>
          </a:solidFill>
          <a:ln w="38100">
            <a:solidFill>
              <a:srgbClr val="DEE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e-DE" sz="2800" dirty="0">
                <a:solidFill>
                  <a:schemeClr val="tx1"/>
                </a:solidFill>
                <a:latin typeface="Lexend Deca"/>
                <a:cs typeface="Lexend Deca"/>
              </a:rPr>
              <a:t>Arbeitszeit: </a:t>
            </a:r>
            <a:r>
              <a:rPr lang="de-DE" sz="2800" dirty="0">
                <a:solidFill>
                  <a:srgbClr val="F8FAFB"/>
                </a:solidFill>
                <a:latin typeface="Lexend Deca"/>
                <a:cs typeface="Lexend Deca"/>
              </a:rPr>
              <a:t>X</a:t>
            </a:r>
            <a:r>
              <a:rPr lang="de-DE" sz="2800" dirty="0">
                <a:solidFill>
                  <a:schemeClr val="tx1">
                    <a:lumMod val="95000"/>
                    <a:lumOff val="5000"/>
                  </a:schemeClr>
                </a:solidFill>
                <a:latin typeface="Lexend Deca"/>
                <a:cs typeface="Lexend Deca"/>
              </a:rPr>
              <a:t>10</a:t>
            </a:r>
            <a:r>
              <a:rPr lang="de-DE" sz="2800" dirty="0">
                <a:solidFill>
                  <a:schemeClr val="tx1"/>
                </a:solidFill>
                <a:latin typeface="Lexend Deca"/>
                <a:cs typeface="Lexend Deca"/>
              </a:rPr>
              <a:t> min</a:t>
            </a:r>
            <a:endParaRPr dirty="0"/>
          </a:p>
        </p:txBody>
      </p:sp>
      <p:sp>
        <p:nvSpPr>
          <p:cNvPr id="5" name="Textfeld 4">
            <a:extLst>
              <a:ext uri="{FF2B5EF4-FFF2-40B4-BE49-F238E27FC236}">
                <a16:creationId xmlns:a16="http://schemas.microsoft.com/office/drawing/2014/main" id="{6701AAE2-598E-41D7-B240-76C50B9E4FF0}"/>
              </a:ext>
            </a:extLst>
          </p:cNvPr>
          <p:cNvSpPr txBox="1"/>
          <p:nvPr/>
        </p:nvSpPr>
        <p:spPr>
          <a:xfrm>
            <a:off x="7092520" y="6627168"/>
            <a:ext cx="6134582" cy="230832"/>
          </a:xfrm>
          <a:prstGeom prst="rect">
            <a:avLst/>
          </a:prstGeom>
          <a:noFill/>
        </p:spPr>
        <p:txBody>
          <a:bodyPr wrap="square">
            <a:spAutoFit/>
          </a:bodyPr>
          <a:lstStyle/>
          <a:p>
            <a:r>
              <a:rPr lang="de-DE" sz="900" i="1" dirty="0"/>
              <a:t>*Hinweis: Diese Darstellung ist von er CC-BY-SA-Lizenzierung dieses Materials ausgenommen.</a:t>
            </a:r>
          </a:p>
        </p:txBody>
      </p:sp>
      <p:sp>
        <p:nvSpPr>
          <p:cNvPr id="12" name="Textfeld 11">
            <a:extLst>
              <a:ext uri="{FF2B5EF4-FFF2-40B4-BE49-F238E27FC236}">
                <a16:creationId xmlns:a16="http://schemas.microsoft.com/office/drawing/2014/main" id="{0F9CBFEF-1DD0-DCF2-7533-3CC35AFCC85C}"/>
              </a:ext>
            </a:extLst>
          </p:cNvPr>
          <p:cNvSpPr txBox="1"/>
          <p:nvPr/>
        </p:nvSpPr>
        <p:spPr>
          <a:xfrm>
            <a:off x="431832" y="3011813"/>
            <a:ext cx="3305104" cy="3154710"/>
          </a:xfrm>
          <a:prstGeom prst="rect">
            <a:avLst/>
          </a:prstGeom>
          <a:noFill/>
        </p:spPr>
        <p:txBody>
          <a:bodyPr wrap="square" rtlCol="0">
            <a:spAutoFit/>
          </a:bodyPr>
          <a:lstStyle/>
          <a:p>
            <a:pPr marL="228600" indent="-228600">
              <a:spcAft>
                <a:spcPts val="1800"/>
              </a:spcAft>
              <a:buAutoNum type="arabicPeriod"/>
            </a:pPr>
            <a:r>
              <a:rPr lang="de-DE" sz="1400" dirty="0">
                <a:effectLst/>
              </a:rPr>
              <a:t>Würfelt nacheinander reihum mit </a:t>
            </a:r>
            <a:r>
              <a:rPr lang="de-DE" sz="1400" u="sng" dirty="0">
                <a:effectLst/>
              </a:rPr>
              <a:t>beiden Würfeln</a:t>
            </a:r>
            <a:r>
              <a:rPr lang="de-DE" sz="1400" dirty="0">
                <a:effectLst/>
              </a:rPr>
              <a:t>. Verknüpft das gewürfelte Medium mit der gezeigten Emotion, </a:t>
            </a:r>
            <a:r>
              <a:rPr lang="de-DE" sz="1400" dirty="0"/>
              <a:t>beispielsweise „</a:t>
            </a:r>
            <a:r>
              <a:rPr lang="de-DE" sz="1400" dirty="0" err="1"/>
              <a:t>Social</a:t>
            </a:r>
            <a:r>
              <a:rPr lang="de-DE" sz="1400" dirty="0"/>
              <a:t> Media“ und „Freude“.</a:t>
            </a:r>
            <a:r>
              <a:rPr lang="de-DE" sz="1400" dirty="0">
                <a:effectLst/>
              </a:rPr>
              <a:t> </a:t>
            </a:r>
          </a:p>
          <a:p>
            <a:pPr marL="228600" indent="-228600">
              <a:buAutoNum type="arabicPeriod"/>
            </a:pPr>
            <a:r>
              <a:rPr lang="de-DE" sz="1400" b="1" dirty="0">
                <a:effectLst/>
              </a:rPr>
              <a:t>Beschreibt </a:t>
            </a:r>
            <a:r>
              <a:rPr lang="de-DE" sz="1400" dirty="0">
                <a:effectLst/>
              </a:rPr>
              <a:t>ein eigenes, passendes Erlebnis dazu in eurer Kleingruppe. </a:t>
            </a:r>
            <a:r>
              <a:rPr lang="de-DE" sz="1400" b="1" dirty="0">
                <a:effectLst/>
              </a:rPr>
              <a:t>Hört</a:t>
            </a:r>
            <a:r>
              <a:rPr lang="de-DE" sz="1400" dirty="0">
                <a:effectLst/>
              </a:rPr>
              <a:t> einander dabei </a:t>
            </a:r>
            <a:r>
              <a:rPr lang="de-DE" sz="1400" b="1" dirty="0">
                <a:effectLst/>
              </a:rPr>
              <a:t>aktiv</a:t>
            </a:r>
            <a:r>
              <a:rPr lang="de-DE" sz="1400" dirty="0">
                <a:effectLst/>
              </a:rPr>
              <a:t> und wertschätzend </a:t>
            </a:r>
            <a:r>
              <a:rPr lang="de-DE" sz="1400" b="1" dirty="0">
                <a:effectLst/>
              </a:rPr>
              <a:t>zu</a:t>
            </a:r>
            <a:r>
              <a:rPr lang="de-DE" sz="1400" dirty="0">
                <a:effectLst/>
              </a:rPr>
              <a:t>.</a:t>
            </a:r>
          </a:p>
          <a:p>
            <a:endParaRPr lang="de-DE" sz="1200" dirty="0"/>
          </a:p>
          <a:p>
            <a:endParaRPr lang="de-DE" sz="1400" dirty="0"/>
          </a:p>
          <a:p>
            <a:endParaRPr lang="de-DE" sz="1400" dirty="0"/>
          </a:p>
          <a:p>
            <a:pPr marL="342900" indent="-342900">
              <a:buAutoNum type="arabicPeriod"/>
            </a:pPr>
            <a:endParaRPr lang="de-DE" dirty="0"/>
          </a:p>
        </p:txBody>
      </p:sp>
      <p:pic>
        <p:nvPicPr>
          <p:cNvPr id="14" name="Grafik 13">
            <a:extLst>
              <a:ext uri="{FF2B5EF4-FFF2-40B4-BE49-F238E27FC236}">
                <a16:creationId xmlns:a16="http://schemas.microsoft.com/office/drawing/2014/main" id="{654EA03B-9A06-D435-B946-46911F1BA901}"/>
              </a:ext>
            </a:extLst>
          </p:cNvPr>
          <p:cNvPicPr>
            <a:picLocks noChangeAspect="1"/>
          </p:cNvPicPr>
          <p:nvPr/>
        </p:nvPicPr>
        <p:blipFill>
          <a:blip r:embed="rId4"/>
          <a:stretch>
            <a:fillRect/>
          </a:stretch>
        </p:blipFill>
        <p:spPr>
          <a:xfrm>
            <a:off x="3840345" y="2556789"/>
            <a:ext cx="4084007" cy="2692804"/>
          </a:xfrm>
          <a:prstGeom prst="rect">
            <a:avLst/>
          </a:prstGeom>
        </p:spPr>
      </p:pic>
      <p:cxnSp>
        <p:nvCxnSpPr>
          <p:cNvPr id="16" name="Gerade Verbindung mit Pfeil 15">
            <a:extLst>
              <a:ext uri="{FF2B5EF4-FFF2-40B4-BE49-F238E27FC236}">
                <a16:creationId xmlns:a16="http://schemas.microsoft.com/office/drawing/2014/main" id="{89A4EE71-CD90-4667-F4B2-9CC3D87DE198}"/>
              </a:ext>
            </a:extLst>
          </p:cNvPr>
          <p:cNvCxnSpPr/>
          <p:nvPr/>
        </p:nvCxnSpPr>
        <p:spPr bwMode="auto">
          <a:xfrm flipV="1">
            <a:off x="5661674" y="3441940"/>
            <a:ext cx="446998" cy="22089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DFE47E6C-829C-6390-2BBA-ECC3C13B675C}"/>
              </a:ext>
            </a:extLst>
          </p:cNvPr>
          <p:cNvSpPr txBox="1"/>
          <p:nvPr/>
        </p:nvSpPr>
        <p:spPr>
          <a:xfrm>
            <a:off x="8233684" y="3209895"/>
            <a:ext cx="3305104" cy="2492990"/>
          </a:xfrm>
          <a:prstGeom prst="rect">
            <a:avLst/>
          </a:prstGeom>
          <a:noFill/>
        </p:spPr>
        <p:txBody>
          <a:bodyPr wrap="square" rtlCol="0">
            <a:spAutoFit/>
          </a:bodyPr>
          <a:lstStyle/>
          <a:p>
            <a:endParaRPr lang="de-DE" sz="1400" dirty="0"/>
          </a:p>
          <a:p>
            <a:r>
              <a:rPr lang="de-DE" sz="1400" dirty="0"/>
              <a:t>3. Danach können </a:t>
            </a:r>
            <a:r>
              <a:rPr lang="de-DE" sz="1400" u="sng" dirty="0"/>
              <a:t>andere</a:t>
            </a:r>
            <a:r>
              <a:rPr lang="de-DE" sz="1400" dirty="0"/>
              <a:t> aus der Gruppe noch für circa eine Minute eigene Gedanken dazu </a:t>
            </a:r>
            <a:r>
              <a:rPr lang="de-DE" sz="1400" b="1" dirty="0"/>
              <a:t>ergänzen </a:t>
            </a:r>
            <a:r>
              <a:rPr lang="de-DE" sz="1400" dirty="0"/>
              <a:t>oder </a:t>
            </a:r>
            <a:r>
              <a:rPr lang="de-DE" sz="1400" b="1" dirty="0"/>
              <a:t>Fragen stellen</a:t>
            </a:r>
            <a:r>
              <a:rPr lang="de-DE" sz="1400" dirty="0"/>
              <a:t>, wenn sie möchten. </a:t>
            </a:r>
          </a:p>
          <a:p>
            <a:endParaRPr lang="de-DE" sz="1200" dirty="0"/>
          </a:p>
          <a:p>
            <a:r>
              <a:rPr lang="de-DE" sz="1400" dirty="0"/>
              <a:t>4. Schritt 1-3 wird so lange wiederholt, bis </a:t>
            </a:r>
            <a:r>
              <a:rPr lang="de-DE" sz="1400" u="sng" dirty="0"/>
              <a:t>jede Person</a:t>
            </a:r>
            <a:r>
              <a:rPr lang="de-DE" sz="1400" dirty="0"/>
              <a:t> in der Gruppe mindestens</a:t>
            </a:r>
            <a:r>
              <a:rPr lang="de-DE" sz="1400" b="1" dirty="0"/>
              <a:t> </a:t>
            </a:r>
            <a:r>
              <a:rPr lang="de-DE" sz="1400" dirty="0"/>
              <a:t>1x gewürfelt hat.</a:t>
            </a:r>
          </a:p>
          <a:p>
            <a:endParaRPr lang="de-DE" sz="1400" dirty="0"/>
          </a:p>
          <a:p>
            <a:pPr marL="342900" indent="-342900">
              <a:buAutoNum type="arabicPeriod"/>
            </a:pPr>
            <a:endParaRPr lang="de-DE" dirty="0"/>
          </a:p>
        </p:txBody>
      </p:sp>
    </p:spTree>
    <p:extLst>
      <p:ext uri="{BB962C8B-B14F-4D97-AF65-F5344CB8AC3E}">
        <p14:creationId xmlns:p14="http://schemas.microsoft.com/office/powerpoint/2010/main" val="3402939248"/>
      </p:ext>
    </p:extLst>
  </p:cSld>
  <p:clrMapOvr>
    <a:masterClrMapping/>
  </p:clrMapOvr>
</p:sld>
</file>

<file path=ppt/theme/theme1.xml><?xml version="1.0" encoding="utf-8"?>
<a:theme xmlns:a="http://schemas.openxmlformats.org/drawingml/2006/main" name="Social-Media-Kompas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I-Kompass">
  <a:themeElements>
    <a:clrScheme name="ByCS Farben">
      <a:dk1>
        <a:srgbClr val="000000"/>
      </a:dk1>
      <a:lt1>
        <a:srgbClr val="FFFFFF"/>
      </a:lt1>
      <a:dk2>
        <a:srgbClr val="0E2841"/>
      </a:dk2>
      <a:lt2>
        <a:srgbClr val="E8E8E8"/>
      </a:lt2>
      <a:accent1>
        <a:srgbClr val="008204"/>
      </a:accent1>
      <a:accent2>
        <a:srgbClr val="00AADA"/>
      </a:accent2>
      <a:accent3>
        <a:srgbClr val="D32C67"/>
      </a:accent3>
      <a:accent4>
        <a:srgbClr val="D33F00"/>
      </a:accent4>
      <a:accent5>
        <a:srgbClr val="DEE1E6"/>
      </a:accent5>
      <a:accent6>
        <a:srgbClr val="DEE1E6"/>
      </a:accent6>
      <a:hlink>
        <a:srgbClr val="467886"/>
      </a:hlink>
      <a:folHlink>
        <a:srgbClr val="96607D"/>
      </a:folHlink>
    </a:clrScheme>
    <a:fontScheme nam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952</Words>
  <Application>Microsoft Office PowerPoint</Application>
  <PresentationFormat>Breitbild</PresentationFormat>
  <Paragraphs>116</Paragraphs>
  <Slides>18</Slides>
  <Notes>17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Aptos</vt:lpstr>
      <vt:lpstr>Arial</vt:lpstr>
      <vt:lpstr>Atkinson Hyperlegible</vt:lpstr>
      <vt:lpstr>Atkinson Hyperlegible Bold</vt:lpstr>
      <vt:lpstr>Lexend Deca</vt:lpstr>
      <vt:lpstr>Lexend Deca Black</vt:lpstr>
      <vt:lpstr>Social-Media-Kompass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Nicole Ober</dc:creator>
  <cp:lastModifiedBy>Hensch, Ines</cp:lastModifiedBy>
  <cp:revision>83</cp:revision>
  <dcterms:created xsi:type="dcterms:W3CDTF">2025-06-17T13:43:22Z</dcterms:created>
  <dcterms:modified xsi:type="dcterms:W3CDTF">2026-06-12T08:09:11Z</dcterms:modified>
</cp:coreProperties>
</file>