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23"/>
  </p:notesMasterIdLst>
  <p:sldIdLst>
    <p:sldId id="276" r:id="rId2"/>
    <p:sldId id="264" r:id="rId3"/>
    <p:sldId id="260" r:id="rId4"/>
    <p:sldId id="271" r:id="rId5"/>
    <p:sldId id="270" r:id="rId6"/>
    <p:sldId id="272" r:id="rId7"/>
    <p:sldId id="273" r:id="rId8"/>
    <p:sldId id="265" r:id="rId9"/>
    <p:sldId id="285" r:id="rId10"/>
    <p:sldId id="266" r:id="rId11"/>
    <p:sldId id="267" r:id="rId12"/>
    <p:sldId id="268" r:id="rId13"/>
    <p:sldId id="259" r:id="rId14"/>
    <p:sldId id="263" r:id="rId15"/>
    <p:sldId id="279" r:id="rId16"/>
    <p:sldId id="281" r:id="rId17"/>
    <p:sldId id="278" r:id="rId18"/>
    <p:sldId id="275" r:id="rId19"/>
    <p:sldId id="277" r:id="rId20"/>
    <p:sldId id="282" r:id="rId21"/>
    <p:sldId id="284" r:id="rId22"/>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1 Impuls" id="{0FCB236A-4646-A34E-8290-F75A009D9977}">
          <p14:sldIdLst>
            <p14:sldId id="276"/>
            <p14:sldId id="264"/>
            <p14:sldId id="260"/>
            <p14:sldId id="271"/>
            <p14:sldId id="270"/>
            <p14:sldId id="272"/>
            <p14:sldId id="273"/>
            <p14:sldId id="265"/>
            <p14:sldId id="285"/>
            <p14:sldId id="266"/>
            <p14:sldId id="267"/>
            <p14:sldId id="268"/>
          </p14:sldIdLst>
        </p14:section>
        <p14:section name="2 Weblektion" id="{2F3D66AD-9705-9E4D-B3DB-9B402877364E}">
          <p14:sldIdLst>
            <p14:sldId id="259"/>
          </p14:sldIdLst>
        </p14:section>
        <p14:section name="3 Plenum" id="{2D2030C0-D2FE-0540-A228-B47EE9BFE8C7}">
          <p14:sldIdLst>
            <p14:sldId id="263"/>
            <p14:sldId id="279"/>
            <p14:sldId id="281"/>
            <p14:sldId id="278"/>
            <p14:sldId id="275"/>
            <p14:sldId id="277"/>
            <p14:sldId id="282"/>
            <p14:sldId id="284"/>
          </p14:sldIdLst>
        </p14:section>
      </p14:sectionLst>
    </p:ex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1735"/>
    <a:srgbClr val="C0285D"/>
    <a:srgbClr val="8B1D43"/>
    <a:srgbClr val="D42C67"/>
    <a:srgbClr val="6A1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71"/>
    <p:restoredTop sz="95763" autoAdjust="0"/>
  </p:normalViewPr>
  <p:slideViewPr>
    <p:cSldViewPr snapToGrid="0">
      <p:cViewPr varScale="1">
        <p:scale>
          <a:sx n="116" d="100"/>
          <a:sy n="116" d="100"/>
        </p:scale>
        <p:origin x="1219" y="101"/>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extLst>
      <p:ext uri="{BB962C8B-B14F-4D97-AF65-F5344CB8AC3E}">
        <p14:creationId xmlns:p14="http://schemas.microsoft.com/office/powerpoint/2010/main" val="3728076708"/>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06304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pPr>
              <a:lnSpc>
                <a:spcPct val="115000"/>
              </a:lnSpc>
              <a:spcAft>
                <a:spcPts val="800"/>
              </a:spcAft>
            </a:pPr>
            <a:r>
              <a:rPr lang="de-DE" sz="1200" b="1" kern="100" dirty="0">
                <a:effectLst/>
                <a:latin typeface="Arial" panose="020B0604020202020204" pitchFamily="34" charset="0"/>
                <a:ea typeface="Aptos" panose="020B0004020202020204" pitchFamily="34" charset="0"/>
                <a:cs typeface="Times New Roman" panose="02020603050405020304" pitchFamily="18" charset="0"/>
              </a:rPr>
              <a:t>Hintergrundinfo zum Roman:</a:t>
            </a:r>
          </a:p>
          <a:p>
            <a:pPr>
              <a:lnSpc>
                <a:spcPct val="115000"/>
              </a:lnSpc>
              <a:spcAft>
                <a:spcPts val="800"/>
              </a:spcAf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In der Geschichte von Michael Ende aus dem Jahr 1973 geht es um Momo. Sie hat eine besondere Gabe: Sie kann wunderbar zuhören und schenkt den Menschen Zeit.</a:t>
            </a:r>
          </a:p>
          <a:p>
            <a:pPr>
              <a:lnSpc>
                <a:spcPct val="115000"/>
              </a:lnSpc>
              <a:spcAft>
                <a:spcPts val="800"/>
              </a:spcAf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Doch in ihrer Stadt tauchen die 'Grauen Herren' auf. Das sind Zeitdiebe, die von der Zeit anderer Menschen leben. Sie überreden die Leute, jede Minute zu sparen und keine Zeit mehr mit 'unnützen' Dingen wie Spielen oder Träumen zu verschwenden.</a:t>
            </a:r>
          </a:p>
          <a:p>
            <a:pPr>
              <a:lnSpc>
                <a:spcPct val="115000"/>
              </a:lnSpc>
              <a:spcAft>
                <a:spcPts val="800"/>
              </a:spcAf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Aber je mehr die Menschen sparen, desto hektischer und ärmer wird ihr Leben. Der Roman wurde 1986 und 2025 verfilmt.</a:t>
            </a:r>
          </a:p>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95175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pPr>
              <a:lnSpc>
                <a:spcPct val="115000"/>
              </a:lnSpc>
              <a:spcAft>
                <a:spcPts val="800"/>
              </a:spcAft>
            </a:pPr>
            <a:r>
              <a:rPr lang="de-DE" sz="1200" b="1" kern="100" dirty="0">
                <a:effectLst/>
                <a:latin typeface="Arial" panose="020B0604020202020204" pitchFamily="34" charset="0"/>
                <a:ea typeface="Aptos" panose="020B0004020202020204" pitchFamily="34" charset="0"/>
                <a:cs typeface="Times New Roman" panose="02020603050405020304" pitchFamily="18" charset="0"/>
              </a:rPr>
              <a:t>Hintergrundinfo zum Roman:</a:t>
            </a:r>
          </a:p>
          <a:p>
            <a:pPr>
              <a:lnSpc>
                <a:spcPct val="115000"/>
              </a:lnSpc>
              <a:spcAft>
                <a:spcPts val="800"/>
              </a:spcAf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In der Geschichte von Michael Ende aus dem Jahr 1973 geht es um Momo. Sie hat eine besondere Gabe: Sie kann wunderbar zuhören und schenkt den Menschen Zeit.</a:t>
            </a:r>
          </a:p>
          <a:p>
            <a:pPr>
              <a:lnSpc>
                <a:spcPct val="115000"/>
              </a:lnSpc>
              <a:spcAft>
                <a:spcPts val="800"/>
              </a:spcAf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Doch in ihrer Stadt tauchen die 'Grauen Herren' auf. Das sind Zeitdiebe, die von der Zeit anderer Menschen leben. Sie überreden die Leute, jede Minute zu sparen und keine Zeit mehr mit 'unnützen' Dingen wie Spielen oder Träumen zu verschwenden.</a:t>
            </a:r>
          </a:p>
          <a:p>
            <a:pPr>
              <a:lnSpc>
                <a:spcPct val="115000"/>
              </a:lnSpc>
              <a:spcAft>
                <a:spcPts val="800"/>
              </a:spcAft>
            </a:pPr>
            <a:r>
              <a:rPr lang="de-DE" sz="1200" kern="100" dirty="0">
                <a:effectLst/>
                <a:latin typeface="Arial" panose="020B0604020202020204" pitchFamily="34" charset="0"/>
                <a:ea typeface="Aptos" panose="020B0004020202020204" pitchFamily="34" charset="0"/>
                <a:cs typeface="Times New Roman" panose="02020603050405020304" pitchFamily="18" charset="0"/>
              </a:rPr>
              <a:t>Aber je mehr die Menschen sparen, desto hektischer und ärmer wird ihr Leben. Der Roman wurde 1986 und 2025 verfilmt.</a:t>
            </a:r>
          </a:p>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16994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75880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992438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690793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blektion">
    <p:spTree>
      <p:nvGrpSpPr>
        <p:cNvPr id="1" name=""/>
        <p:cNvGrpSpPr/>
        <p:nvPr/>
      </p:nvGrpSpPr>
      <p:grpSpPr>
        <a:xfrm>
          <a:off x="0" y="0"/>
          <a:ext cx="0" cy="0"/>
          <a:chOff x="0" y="0"/>
          <a:chExt cx="0" cy="0"/>
        </a:xfrm>
      </p:grpSpPr>
      <p:sp>
        <p:nvSpPr>
          <p:cNvPr id="5" name="Textplatzhalter 22">
            <a:extLst>
              <a:ext uri="{FF2B5EF4-FFF2-40B4-BE49-F238E27FC236}">
                <a16:creationId xmlns:a16="http://schemas.microsoft.com/office/drawing/2014/main" id="{F206E8E5-944C-88CE-C046-376ED2099C26}"/>
              </a:ext>
            </a:extLst>
          </p:cNvPr>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dirty="0"/>
              <a:t>Zeitfresser in den Griff bekommen</a:t>
            </a:r>
            <a:endParaRPr dirty="0"/>
          </a:p>
        </p:txBody>
      </p:sp>
      <p:sp>
        <p:nvSpPr>
          <p:cNvPr id="6" name="Freeform 16">
            <a:extLst>
              <a:ext uri="{FF2B5EF4-FFF2-40B4-BE49-F238E27FC236}">
                <a16:creationId xmlns:a16="http://schemas.microsoft.com/office/drawing/2014/main" id="{57403AFD-FADC-7917-6FEC-3C9D6DB487C8}"/>
              </a:ext>
            </a:extLst>
          </p:cNvPr>
          <p:cNvSpPr/>
          <p:nvPr userDrawn="1"/>
        </p:nvSpPr>
        <p:spPr bwMode="auto">
          <a:xfrm>
            <a:off x="1182587" y="2533290"/>
            <a:ext cx="2731045" cy="2906002"/>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noFill/>
          <a:ln w="38100" cap="sq">
            <a:solidFill>
              <a:srgbClr val="C0285D"/>
            </a:solidFill>
            <a:prstDash val="solid"/>
            <a:miter/>
          </a:ln>
        </p:spPr>
        <p:txBody>
          <a:bodyPr/>
          <a:lstStyle/>
          <a:p>
            <a:pPr>
              <a:defRPr/>
            </a:pPr>
            <a:endParaRPr lang="de-DE"/>
          </a:p>
        </p:txBody>
      </p:sp>
      <p:sp>
        <p:nvSpPr>
          <p:cNvPr id="7" name="Textfeld 6">
            <a:extLst>
              <a:ext uri="{FF2B5EF4-FFF2-40B4-BE49-F238E27FC236}">
                <a16:creationId xmlns:a16="http://schemas.microsoft.com/office/drawing/2014/main" id="{464630E9-591B-3B50-3859-435D47E4478A}"/>
              </a:ext>
            </a:extLst>
          </p:cNvPr>
          <p:cNvSpPr txBox="1"/>
          <p:nvPr userDrawn="1"/>
        </p:nvSpPr>
        <p:spPr bwMode="auto">
          <a:xfrm>
            <a:off x="1151046" y="4713606"/>
            <a:ext cx="2853929" cy="400110"/>
          </a:xfrm>
          <a:prstGeom prst="rect">
            <a:avLst/>
          </a:prstGeom>
          <a:noFill/>
        </p:spPr>
        <p:txBody>
          <a:bodyPr wrap="square" rtlCol="0">
            <a:spAutoFit/>
          </a:bodyPr>
          <a:lstStyle/>
          <a:p>
            <a:pPr algn="ctr">
              <a:defRPr/>
            </a:pPr>
            <a:r>
              <a:rPr lang="de-DE" sz="2000" b="1" dirty="0">
                <a:latin typeface="Atkinson Hyperlegible"/>
              </a:rPr>
              <a:t>Scanne den QR-Code</a:t>
            </a:r>
            <a:endParaRPr dirty="0"/>
          </a:p>
        </p:txBody>
      </p:sp>
      <p:grpSp>
        <p:nvGrpSpPr>
          <p:cNvPr id="8" name="Gruppieren 7">
            <a:extLst>
              <a:ext uri="{FF2B5EF4-FFF2-40B4-BE49-F238E27FC236}">
                <a16:creationId xmlns:a16="http://schemas.microsoft.com/office/drawing/2014/main" id="{9502162B-9ABD-0B0F-C452-1F070DE3A069}"/>
              </a:ext>
            </a:extLst>
          </p:cNvPr>
          <p:cNvGrpSpPr/>
          <p:nvPr userDrawn="1"/>
        </p:nvGrpSpPr>
        <p:grpSpPr bwMode="auto">
          <a:xfrm>
            <a:off x="5478050" y="2889810"/>
            <a:ext cx="5355080" cy="734231"/>
            <a:chOff x="5478050" y="2964569"/>
            <a:chExt cx="5355080" cy="734231"/>
          </a:xfrm>
        </p:grpSpPr>
        <p:pic>
          <p:nvPicPr>
            <p:cNvPr id="9" name="Grafik 8">
              <a:extLst>
                <a:ext uri="{FF2B5EF4-FFF2-40B4-BE49-F238E27FC236}">
                  <a16:creationId xmlns:a16="http://schemas.microsoft.com/office/drawing/2014/main" id="{4318069F-7975-50F0-C287-E665C5A642D6}"/>
                </a:ext>
              </a:extLst>
            </p:cNvPr>
            <p:cNvPicPr>
              <a:picLocks noChangeAspect="1"/>
            </p:cNvPicPr>
            <p:nvPr userDrawn="1"/>
          </p:nvPicPr>
          <p:blipFill>
            <a:blip r:embed="rId2">
              <a:extLst>
                <a:ext uri="{96DAC541-7B7A-43D3-8B79-37D633B846F1}">
                  <asvg:svgBlip xmlns:asvg="http://schemas.microsoft.com/office/drawing/2016/SVG/main" r:embed="rId3"/>
                </a:ext>
              </a:extLst>
            </a:blip>
            <a:stretch/>
          </p:blipFill>
          <p:spPr bwMode="auto">
            <a:xfrm>
              <a:off x="5478050" y="2964569"/>
              <a:ext cx="733292" cy="734231"/>
            </a:xfrm>
            <a:prstGeom prst="rect">
              <a:avLst/>
            </a:prstGeom>
          </p:spPr>
        </p:pic>
        <p:grpSp>
          <p:nvGrpSpPr>
            <p:cNvPr id="10" name="Gruppieren 9">
              <a:extLst>
                <a:ext uri="{FF2B5EF4-FFF2-40B4-BE49-F238E27FC236}">
                  <a16:creationId xmlns:a16="http://schemas.microsoft.com/office/drawing/2014/main" id="{3E230B5C-B0BA-D6AB-9844-7F84879F2F4D}"/>
                </a:ext>
              </a:extLst>
            </p:cNvPr>
            <p:cNvGrpSpPr/>
            <p:nvPr userDrawn="1"/>
          </p:nvGrpSpPr>
          <p:grpSpPr bwMode="auto">
            <a:xfrm>
              <a:off x="6226390" y="2986605"/>
              <a:ext cx="4606740" cy="690158"/>
              <a:chOff x="6226390" y="3011963"/>
              <a:chExt cx="4606740" cy="690158"/>
            </a:xfrm>
          </p:grpSpPr>
          <p:sp>
            <p:nvSpPr>
              <p:cNvPr id="11" name="Textfeld 10">
                <a:extLst>
                  <a:ext uri="{FF2B5EF4-FFF2-40B4-BE49-F238E27FC236}">
                    <a16:creationId xmlns:a16="http://schemas.microsoft.com/office/drawing/2014/main" id="{BCE4BA9C-F45B-EB38-2BF0-2FF6207ED0F2}"/>
                  </a:ext>
                </a:extLst>
              </p:cNvPr>
              <p:cNvSpPr txBox="1"/>
              <p:nvPr userDrawn="1"/>
            </p:nvSpPr>
            <p:spPr bwMode="auto">
              <a:xfrm>
                <a:off x="6226390" y="3011963"/>
                <a:ext cx="4461123" cy="400110"/>
              </a:xfrm>
              <a:prstGeom prst="rect">
                <a:avLst/>
              </a:prstGeom>
              <a:noFill/>
            </p:spPr>
            <p:txBody>
              <a:bodyPr wrap="square" rtlCol="0">
                <a:spAutoFit/>
              </a:bodyPr>
              <a:lstStyle/>
              <a:p>
                <a:pPr>
                  <a:defRPr/>
                </a:pPr>
                <a:r>
                  <a:rPr lang="de-DE" sz="2000" b="1">
                    <a:latin typeface="Atkinson Hyperlegible"/>
                  </a:rPr>
                  <a:t>Kopfhörer bereithalten!</a:t>
                </a:r>
                <a:endParaRPr/>
              </a:p>
            </p:txBody>
          </p:sp>
          <p:sp>
            <p:nvSpPr>
              <p:cNvPr id="12" name="Textfeld 11">
                <a:extLst>
                  <a:ext uri="{FF2B5EF4-FFF2-40B4-BE49-F238E27FC236}">
                    <a16:creationId xmlns:a16="http://schemas.microsoft.com/office/drawing/2014/main" id="{9B3FF5B7-758B-DBFF-906E-6E3DAD9426C5}"/>
                  </a:ext>
                </a:extLst>
              </p:cNvPr>
              <p:cNvSpPr txBox="1"/>
              <p:nvPr userDrawn="1"/>
            </p:nvSpPr>
            <p:spPr bwMode="auto">
              <a:xfrm>
                <a:off x="6226391" y="3332789"/>
                <a:ext cx="4606739" cy="369332"/>
              </a:xfrm>
              <a:prstGeom prst="rect">
                <a:avLst/>
              </a:prstGeom>
              <a:noFill/>
            </p:spPr>
            <p:txBody>
              <a:bodyPr wrap="square" rtlCol="0">
                <a:spAutoFit/>
              </a:bodyPr>
              <a:lstStyle/>
              <a:p>
                <a:pPr>
                  <a:defRPr/>
                </a:pPr>
                <a:r>
                  <a:rPr lang="de-DE" sz="1800" b="0" dirty="0">
                    <a:latin typeface="Atkinson Hyperlegible"/>
                  </a:rPr>
                  <a:t>Du brauchst sie für Audios und Videos</a:t>
                </a:r>
                <a:endParaRPr dirty="0"/>
              </a:p>
            </p:txBody>
          </p:sp>
        </p:grpSp>
      </p:grpSp>
      <p:sp>
        <p:nvSpPr>
          <p:cNvPr id="13" name="Textfeld 12">
            <a:extLst>
              <a:ext uri="{FF2B5EF4-FFF2-40B4-BE49-F238E27FC236}">
                <a16:creationId xmlns:a16="http://schemas.microsoft.com/office/drawing/2014/main" id="{CBD546C5-31A7-61D4-12F8-7413FE9F2778}"/>
              </a:ext>
            </a:extLst>
          </p:cNvPr>
          <p:cNvSpPr txBox="1"/>
          <p:nvPr userDrawn="1"/>
        </p:nvSpPr>
        <p:spPr bwMode="auto">
          <a:xfrm>
            <a:off x="5195341" y="2419097"/>
            <a:ext cx="4466837" cy="461665"/>
          </a:xfrm>
          <a:prstGeom prst="rect">
            <a:avLst/>
          </a:prstGeom>
          <a:noFill/>
        </p:spPr>
        <p:txBody>
          <a:bodyPr wrap="square" rtlCol="0">
            <a:spAutoFit/>
          </a:bodyPr>
          <a:lstStyle/>
          <a:p>
            <a:pPr>
              <a:defRPr/>
            </a:pPr>
            <a:r>
              <a:rPr lang="de-DE" sz="2400" b="1" dirty="0">
                <a:solidFill>
                  <a:srgbClr val="D42C67"/>
                </a:solidFill>
                <a:latin typeface="Lexend Deca"/>
                <a:cs typeface="Lexend Deca"/>
              </a:rPr>
              <a:t>Jetzt bist du dran!</a:t>
            </a:r>
            <a:endParaRPr dirty="0">
              <a:solidFill>
                <a:srgbClr val="D42C67"/>
              </a:solidFill>
            </a:endParaRPr>
          </a:p>
        </p:txBody>
      </p:sp>
      <p:sp>
        <p:nvSpPr>
          <p:cNvPr id="14" name="Textfeld 13">
            <a:extLst>
              <a:ext uri="{FF2B5EF4-FFF2-40B4-BE49-F238E27FC236}">
                <a16:creationId xmlns:a16="http://schemas.microsoft.com/office/drawing/2014/main" id="{FBB0E331-6AF8-9CD9-AD69-7F1179AB6E94}"/>
              </a:ext>
            </a:extLst>
          </p:cNvPr>
          <p:cNvSpPr txBox="1"/>
          <p:nvPr userDrawn="1"/>
        </p:nvSpPr>
        <p:spPr bwMode="auto">
          <a:xfrm>
            <a:off x="1151045" y="5030064"/>
            <a:ext cx="2853929" cy="369332"/>
          </a:xfrm>
          <a:prstGeom prst="rect">
            <a:avLst/>
          </a:prstGeom>
          <a:noFill/>
        </p:spPr>
        <p:txBody>
          <a:bodyPr wrap="square" rtlCol="0">
            <a:spAutoFit/>
          </a:bodyPr>
          <a:lstStyle/>
          <a:p>
            <a:pPr algn="ctr">
              <a:defRPr/>
            </a:pPr>
            <a:r>
              <a:rPr lang="de-DE" sz="1800" b="0" dirty="0">
                <a:latin typeface="Atkinson Hyperlegible"/>
              </a:rPr>
              <a:t>und starte die Weblektion</a:t>
            </a:r>
            <a:endParaRPr dirty="0"/>
          </a:p>
        </p:txBody>
      </p:sp>
      <p:sp>
        <p:nvSpPr>
          <p:cNvPr id="15" name="Bildplatzhalter 5">
            <a:extLst>
              <a:ext uri="{FF2B5EF4-FFF2-40B4-BE49-F238E27FC236}">
                <a16:creationId xmlns:a16="http://schemas.microsoft.com/office/drawing/2014/main" id="{7FB3B253-23A3-308A-91FF-8C874AC9C36D}"/>
              </a:ext>
            </a:extLst>
          </p:cNvPr>
          <p:cNvSpPr>
            <a:spLocks noGrp="1"/>
          </p:cNvSpPr>
          <p:nvPr>
            <p:ph type="pic" sz="quarter" idx="33"/>
          </p:nvPr>
        </p:nvSpPr>
        <p:spPr bwMode="auto">
          <a:xfrm>
            <a:off x="1410577" y="2678140"/>
            <a:ext cx="2275064" cy="1926402"/>
          </a:xfrm>
          <a:prstGeom prst="rect">
            <a:avLst/>
          </a:prstGeom>
        </p:spPr>
        <p:txBody>
          <a:bodyPr/>
          <a:lstStyle/>
          <a:p>
            <a:pPr>
              <a:defRPr/>
            </a:pPr>
            <a:endParaRPr lang="de-DE"/>
          </a:p>
        </p:txBody>
      </p:sp>
      <p:sp>
        <p:nvSpPr>
          <p:cNvPr id="16" name="Rechteck: abgerundete Ecken 6">
            <a:extLst>
              <a:ext uri="{FF2B5EF4-FFF2-40B4-BE49-F238E27FC236}">
                <a16:creationId xmlns:a16="http://schemas.microsoft.com/office/drawing/2014/main" id="{BAE370D0-0281-077A-752D-40EBC14ED332}"/>
              </a:ext>
            </a:extLst>
          </p:cNvPr>
          <p:cNvSpPr/>
          <p:nvPr userDrawn="1"/>
        </p:nvSpPr>
        <p:spPr bwMode="auto">
          <a:xfrm>
            <a:off x="5184950" y="2840065"/>
            <a:ext cx="5770391" cy="834539"/>
          </a:xfrm>
          <a:prstGeom prst="roundRect">
            <a:avLst>
              <a:gd name="adj" fmla="val 16667"/>
            </a:avLst>
          </a:prstGeom>
          <a:noFill/>
          <a:ln w="38100">
            <a:solidFill>
              <a:srgbClr val="711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17" name="Gruppieren 16">
            <a:extLst>
              <a:ext uri="{FF2B5EF4-FFF2-40B4-BE49-F238E27FC236}">
                <a16:creationId xmlns:a16="http://schemas.microsoft.com/office/drawing/2014/main" id="{34429AFF-9805-FD51-00A6-F7AA75D91D9D}"/>
              </a:ext>
            </a:extLst>
          </p:cNvPr>
          <p:cNvGrpSpPr/>
          <p:nvPr userDrawn="1"/>
        </p:nvGrpSpPr>
        <p:grpSpPr bwMode="auto">
          <a:xfrm>
            <a:off x="5177361" y="3761986"/>
            <a:ext cx="5770391" cy="1677306"/>
            <a:chOff x="5177361" y="3761987"/>
            <a:chExt cx="5770391" cy="1588361"/>
          </a:xfrm>
        </p:grpSpPr>
        <p:grpSp>
          <p:nvGrpSpPr>
            <p:cNvPr id="18" name="Gruppieren 17">
              <a:extLst>
                <a:ext uri="{FF2B5EF4-FFF2-40B4-BE49-F238E27FC236}">
                  <a16:creationId xmlns:a16="http://schemas.microsoft.com/office/drawing/2014/main" id="{242E3149-AF07-35C6-7D68-7DF37165D625}"/>
                </a:ext>
              </a:extLst>
            </p:cNvPr>
            <p:cNvGrpSpPr/>
            <p:nvPr userDrawn="1"/>
          </p:nvGrpSpPr>
          <p:grpSpPr bwMode="auto">
            <a:xfrm>
              <a:off x="5423369" y="3781081"/>
              <a:ext cx="4548040" cy="1569267"/>
              <a:chOff x="5423369" y="3781081"/>
              <a:chExt cx="4548040" cy="1569267"/>
            </a:xfrm>
          </p:grpSpPr>
          <p:sp>
            <p:nvSpPr>
              <p:cNvPr id="20" name="Textfeld 19">
                <a:extLst>
                  <a:ext uri="{FF2B5EF4-FFF2-40B4-BE49-F238E27FC236}">
                    <a16:creationId xmlns:a16="http://schemas.microsoft.com/office/drawing/2014/main" id="{2F1DB330-76EC-5A0D-7AEE-A94E0F129645}"/>
                  </a:ext>
                </a:extLst>
              </p:cNvPr>
              <p:cNvSpPr txBox="1"/>
              <p:nvPr userDrawn="1"/>
            </p:nvSpPr>
            <p:spPr bwMode="auto">
              <a:xfrm>
                <a:off x="5423369" y="3781081"/>
                <a:ext cx="4466837" cy="378893"/>
              </a:xfrm>
              <a:prstGeom prst="rect">
                <a:avLst/>
              </a:prstGeom>
              <a:noFill/>
              <a:ln>
                <a:noFill/>
              </a:ln>
            </p:spPr>
            <p:txBody>
              <a:bodyPr wrap="square" rtlCol="0">
                <a:spAutoFit/>
              </a:bodyPr>
              <a:lstStyle/>
              <a:p>
                <a:pPr>
                  <a:defRPr/>
                </a:pPr>
                <a:r>
                  <a:rPr lang="de-DE" sz="2000" b="1" dirty="0">
                    <a:solidFill>
                      <a:schemeClr val="tx1"/>
                    </a:solidFill>
                    <a:latin typeface="Atkinson Hyperlegible"/>
                  </a:rPr>
                  <a:t>So gehst du vor:</a:t>
                </a:r>
                <a:endParaRPr dirty="0">
                  <a:solidFill>
                    <a:schemeClr val="tx1"/>
                  </a:solidFill>
                </a:endParaRPr>
              </a:p>
            </p:txBody>
          </p:sp>
          <p:sp>
            <p:nvSpPr>
              <p:cNvPr id="21" name="Textfeld 20">
                <a:extLst>
                  <a:ext uri="{FF2B5EF4-FFF2-40B4-BE49-F238E27FC236}">
                    <a16:creationId xmlns:a16="http://schemas.microsoft.com/office/drawing/2014/main" id="{133BA2D4-8A43-0B35-B7E6-6439D433D9FD}"/>
                  </a:ext>
                </a:extLst>
              </p:cNvPr>
              <p:cNvSpPr txBox="1"/>
              <p:nvPr userDrawn="1"/>
            </p:nvSpPr>
            <p:spPr bwMode="auto">
              <a:xfrm>
                <a:off x="5423369" y="4150018"/>
                <a:ext cx="4548040" cy="1200330"/>
              </a:xfrm>
              <a:prstGeom prst="rect">
                <a:avLst/>
              </a:prstGeom>
              <a:noFill/>
              <a:ln>
                <a:noFill/>
              </a:ln>
            </p:spPr>
            <p:txBody>
              <a:bodyPr wrap="none" rtlCol="0">
                <a:spAutoFit/>
              </a:bodyPr>
              <a:lstStyle/>
              <a:p>
                <a:pPr marL="285750" indent="-285750">
                  <a:buFont typeface="Arial"/>
                  <a:buChar char="•"/>
                  <a:defRPr/>
                </a:pPr>
                <a:r>
                  <a:rPr lang="de-DE" dirty="0">
                    <a:latin typeface="Atkinson Hyperlegible"/>
                  </a:rPr>
                  <a:t>Öffne die Weblektion mit deinem Tablet</a:t>
                </a:r>
                <a:endParaRPr dirty="0"/>
              </a:p>
              <a:p>
                <a:pPr marL="285750" indent="-285750">
                  <a:buFont typeface="Arial"/>
                  <a:buChar char="•"/>
                  <a:defRPr/>
                </a:pPr>
                <a:r>
                  <a:rPr lang="de-DE" dirty="0">
                    <a:latin typeface="Atkinson Hyperlegible"/>
                  </a:rPr>
                  <a:t>Bearbeite alle Aufgaben der Reihe nach</a:t>
                </a:r>
                <a:endParaRPr dirty="0"/>
              </a:p>
              <a:p>
                <a:pPr marL="285750" indent="-285750">
                  <a:buFont typeface="Arial"/>
                  <a:buChar char="•"/>
                  <a:defRPr/>
                </a:pPr>
                <a:r>
                  <a:rPr lang="de-DE" dirty="0">
                    <a:latin typeface="Atkinson Hyperlegible"/>
                  </a:rPr>
                  <a:t>Bei Fragen: Melde dich leise</a:t>
                </a:r>
                <a:endParaRPr dirty="0"/>
              </a:p>
              <a:p>
                <a:pPr marL="285750" indent="-285750">
                  <a:buFont typeface="Arial"/>
                  <a:buChar char="•"/>
                  <a:defRPr/>
                </a:pPr>
                <a:r>
                  <a:rPr lang="de-DE" dirty="0">
                    <a:latin typeface="Atkinson Hyperlegible"/>
                  </a:rPr>
                  <a:t>Arbeite in deinem eigenen Tempo</a:t>
                </a:r>
                <a:endParaRPr dirty="0"/>
              </a:p>
            </p:txBody>
          </p:sp>
        </p:grpSp>
        <p:sp>
          <p:nvSpPr>
            <p:cNvPr id="19" name="Rechteck: abgerundete Ecken 24">
              <a:extLst>
                <a:ext uri="{FF2B5EF4-FFF2-40B4-BE49-F238E27FC236}">
                  <a16:creationId xmlns:a16="http://schemas.microsoft.com/office/drawing/2014/main" id="{3A58C5B0-3046-B5A6-43B2-A6FEA4CFCBC6}"/>
                </a:ext>
              </a:extLst>
            </p:cNvPr>
            <p:cNvSpPr/>
            <p:nvPr userDrawn="1"/>
          </p:nvSpPr>
          <p:spPr bwMode="auto">
            <a:xfrm>
              <a:off x="5177361" y="3761987"/>
              <a:ext cx="5770391" cy="1588360"/>
            </a:xfrm>
            <a:prstGeom prst="roundRect">
              <a:avLst>
                <a:gd name="adj" fmla="val 8504"/>
              </a:avLst>
            </a:prstGeom>
            <a:noFill/>
            <a:ln w="38100">
              <a:solidFill>
                <a:srgbClr val="D42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cxnSp>
        <p:nvCxnSpPr>
          <p:cNvPr id="22" name="Gerader Verbinder 9">
            <a:extLst>
              <a:ext uri="{FF2B5EF4-FFF2-40B4-BE49-F238E27FC236}">
                <a16:creationId xmlns:a16="http://schemas.microsoft.com/office/drawing/2014/main" id="{C749F94E-524B-F5B8-B9E5-B3CB2804EF49}"/>
              </a:ext>
            </a:extLst>
          </p:cNvPr>
          <p:cNvCxnSpPr>
            <a:cxnSpLocks/>
          </p:cNvCxnSpPr>
          <p:nvPr userDrawn="1"/>
        </p:nvCxnSpPr>
        <p:spPr bwMode="auto">
          <a:xfrm>
            <a:off x="1182588" y="4713606"/>
            <a:ext cx="2731044" cy="0"/>
          </a:xfrm>
          <a:prstGeom prst="line">
            <a:avLst/>
          </a:prstGeom>
          <a:ln w="38100">
            <a:solidFill>
              <a:srgbClr val="C0285D"/>
            </a:solidFill>
          </a:ln>
          <a:effectLst/>
        </p:spPr>
        <p:style>
          <a:lnRef idx="2">
            <a:schemeClr val="accent1"/>
          </a:lnRef>
          <a:fillRef idx="0">
            <a:schemeClr val="accent1"/>
          </a:fillRef>
          <a:effectRef idx="1">
            <a:schemeClr val="accent1"/>
          </a:effectRef>
          <a:fontRef idx="minor">
            <a:schemeClr val="tx1"/>
          </a:fontRef>
        </p:style>
      </p:cxnSp>
      <p:sp>
        <p:nvSpPr>
          <p:cNvPr id="24" name="Abgerundetes Rechteck 23">
            <a:extLst>
              <a:ext uri="{FF2B5EF4-FFF2-40B4-BE49-F238E27FC236}">
                <a16:creationId xmlns:a16="http://schemas.microsoft.com/office/drawing/2014/main" id="{FCC50AFD-2E60-7286-31FA-E77B671AAD26}"/>
              </a:ext>
            </a:extLst>
          </p:cNvPr>
          <p:cNvSpPr/>
          <p:nvPr userDrawn="1"/>
        </p:nvSpPr>
        <p:spPr bwMode="auto">
          <a:xfrm>
            <a:off x="494504" y="5526611"/>
            <a:ext cx="11202992" cy="592318"/>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Arbeitszeit: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25" name="Textplatzhalter 12">
            <a:extLst>
              <a:ext uri="{FF2B5EF4-FFF2-40B4-BE49-F238E27FC236}">
                <a16:creationId xmlns:a16="http://schemas.microsoft.com/office/drawing/2014/main" id="{6E6C8F96-CC8B-8673-46E4-AD34EDDD530F}"/>
              </a:ext>
            </a:extLst>
          </p:cNvPr>
          <p:cNvSpPr>
            <a:spLocks noGrp="1"/>
          </p:cNvSpPr>
          <p:nvPr>
            <p:ph type="body" sz="quarter" idx="11" hasCustomPrompt="1"/>
          </p:nvPr>
        </p:nvSpPr>
        <p:spPr bwMode="auto">
          <a:xfrm>
            <a:off x="5844696" y="5620610"/>
            <a:ext cx="1088028" cy="568320"/>
          </a:xfrm>
          <a:prstGeom prst="rect">
            <a:avLst/>
          </a:prstGeom>
        </p:spPr>
        <p:txBody>
          <a:bodyPr/>
          <a:lstStyle>
            <a:lvl1pPr marL="0" indent="0" algn="r">
              <a:buNone/>
              <a:defRPr>
                <a:latin typeface="Lexend Deca"/>
                <a:cs typeface="Lexend Deca"/>
              </a:defRPr>
            </a:lvl1pPr>
          </a:lstStyle>
          <a:p>
            <a:pPr lvl="0">
              <a:defRPr/>
            </a:pPr>
            <a:r>
              <a:rPr lang="de-DE" dirty="0"/>
              <a:t>xxx</a:t>
            </a:r>
            <a:endParaRPr dirty="0"/>
          </a:p>
        </p:txBody>
      </p:sp>
    </p:spTree>
    <p:extLst>
      <p:ext uri="{BB962C8B-B14F-4D97-AF65-F5344CB8AC3E}">
        <p14:creationId xmlns:p14="http://schemas.microsoft.com/office/powerpoint/2010/main" val="225485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2-Phasen-Methode">
    <p:spTree>
      <p:nvGrpSpPr>
        <p:cNvPr id="1" name=""/>
        <p:cNvGrpSpPr/>
        <p:nvPr/>
      </p:nvGrpSpPr>
      <p:grpSpPr bwMode="auto">
        <a:xfrm>
          <a:off x="0" y="0"/>
          <a:ext cx="0" cy="0"/>
          <a:chOff x="0" y="0"/>
          <a:chExt cx="0" cy="0"/>
        </a:xfrm>
      </p:grpSpPr>
      <p:sp>
        <p:nvSpPr>
          <p:cNvPr id="25" name="Freeform 16"/>
          <p:cNvSpPr/>
          <p:nvPr userDrawn="1"/>
        </p:nvSpPr>
        <p:spPr bwMode="auto">
          <a:xfrm>
            <a:off x="2565347" y="2758760"/>
            <a:ext cx="2853929"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7" name="Freeform 31"/>
          <p:cNvSpPr/>
          <p:nvPr userDrawn="1"/>
        </p:nvSpPr>
        <p:spPr bwMode="auto">
          <a:xfrm>
            <a:off x="3774139" y="2556789"/>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8" name="TextBox 32"/>
          <p:cNvSpPr txBox="1"/>
          <p:nvPr userDrawn="1"/>
        </p:nvSpPr>
        <p:spPr bwMode="auto">
          <a:xfrm>
            <a:off x="3819263" y="2583683"/>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29" name="Freeform 16"/>
          <p:cNvSpPr/>
          <p:nvPr userDrawn="1"/>
        </p:nvSpPr>
        <p:spPr bwMode="auto">
          <a:xfrm>
            <a:off x="6751123" y="2758760"/>
            <a:ext cx="2853928"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30" name="TextBox 17"/>
          <p:cNvSpPr txBox="1"/>
          <p:nvPr userDrawn="1"/>
        </p:nvSpPr>
        <p:spPr bwMode="auto">
          <a:xfrm>
            <a:off x="6751123" y="3001168"/>
            <a:ext cx="2853928" cy="2393319"/>
          </a:xfrm>
          <a:prstGeom prst="rect">
            <a:avLst/>
          </a:prstGeom>
        </p:spPr>
        <p:txBody>
          <a:bodyPr lIns="50800" tIns="50800" rIns="50800" bIns="50800" rtlCol="0" anchor="ctr"/>
          <a:lstStyle/>
          <a:p>
            <a:pPr algn="ctr">
              <a:lnSpc>
                <a:spcPts val="1954"/>
              </a:lnSpc>
              <a:defRPr/>
            </a:pPr>
            <a:endParaRPr/>
          </a:p>
        </p:txBody>
      </p:sp>
      <p:sp>
        <p:nvSpPr>
          <p:cNvPr id="31" name="Freeform 31"/>
          <p:cNvSpPr/>
          <p:nvPr userDrawn="1"/>
        </p:nvSpPr>
        <p:spPr bwMode="auto">
          <a:xfrm>
            <a:off x="7937426" y="2556789"/>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32" name="TextBox 32"/>
          <p:cNvSpPr txBox="1"/>
          <p:nvPr userDrawn="1"/>
        </p:nvSpPr>
        <p:spPr bwMode="auto">
          <a:xfrm>
            <a:off x="7982550" y="2583683"/>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35" name="Freeform 34"/>
          <p:cNvSpPr/>
          <p:nvPr userDrawn="1"/>
        </p:nvSpPr>
        <p:spPr bwMode="auto">
          <a:xfrm>
            <a:off x="3267669" y="4113953"/>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8204"/>
          </a:solidFill>
        </p:spPr>
        <p:txBody>
          <a:bodyPr/>
          <a:lstStyle/>
          <a:p>
            <a:pPr>
              <a:defRPr/>
            </a:pPr>
            <a:endParaRPr lang="de-DE"/>
          </a:p>
        </p:txBody>
      </p:sp>
      <p:sp>
        <p:nvSpPr>
          <p:cNvPr id="36" name="Textplatzhalter 9"/>
          <p:cNvSpPr>
            <a:spLocks noGrp="1"/>
          </p:cNvSpPr>
          <p:nvPr>
            <p:ph type="body" sz="quarter" idx="12" hasCustomPrompt="1"/>
          </p:nvPr>
        </p:nvSpPr>
        <p:spPr bwMode="auto">
          <a:xfrm>
            <a:off x="2784702" y="3699330"/>
            <a:ext cx="2460196"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37" name="Textplatzhalter 12"/>
          <p:cNvSpPr>
            <a:spLocks noGrp="1"/>
          </p:cNvSpPr>
          <p:nvPr>
            <p:ph type="body" sz="quarter" idx="13" hasCustomPrompt="1"/>
          </p:nvPr>
        </p:nvSpPr>
        <p:spPr bwMode="auto">
          <a:xfrm>
            <a:off x="3267669" y="4187125"/>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38" name="Textplatzhalter 12"/>
          <p:cNvSpPr>
            <a:spLocks noGrp="1"/>
          </p:cNvSpPr>
          <p:nvPr>
            <p:ph type="body" sz="quarter" idx="18" hasCustomPrompt="1"/>
          </p:nvPr>
        </p:nvSpPr>
        <p:spPr bwMode="auto">
          <a:xfrm>
            <a:off x="2587836" y="4568274"/>
            <a:ext cx="2853928" cy="75148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39" name="Freeform 34"/>
          <p:cNvSpPr/>
          <p:nvPr userDrawn="1"/>
        </p:nvSpPr>
        <p:spPr bwMode="auto">
          <a:xfrm>
            <a:off x="7430956" y="4139334"/>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AADA"/>
          </a:solidFill>
          <a:ln>
            <a:solidFill>
              <a:srgbClr val="00AADA"/>
            </a:solidFill>
          </a:ln>
        </p:spPr>
        <p:txBody>
          <a:bodyPr/>
          <a:lstStyle/>
          <a:p>
            <a:pPr>
              <a:defRPr/>
            </a:pPr>
            <a:endParaRPr lang="de-DE"/>
          </a:p>
        </p:txBody>
      </p:sp>
      <p:sp>
        <p:nvSpPr>
          <p:cNvPr id="40" name="Textplatzhalter 9"/>
          <p:cNvSpPr>
            <a:spLocks noGrp="1"/>
          </p:cNvSpPr>
          <p:nvPr>
            <p:ph type="body" sz="quarter" idx="23" hasCustomPrompt="1"/>
          </p:nvPr>
        </p:nvSpPr>
        <p:spPr bwMode="auto">
          <a:xfrm>
            <a:off x="6947989" y="3724711"/>
            <a:ext cx="2460196"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41" name="Textplatzhalter 12"/>
          <p:cNvSpPr>
            <a:spLocks noGrp="1"/>
          </p:cNvSpPr>
          <p:nvPr>
            <p:ph type="body" sz="quarter" idx="24" hasCustomPrompt="1"/>
          </p:nvPr>
        </p:nvSpPr>
        <p:spPr bwMode="auto">
          <a:xfrm>
            <a:off x="7430956" y="4212506"/>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46" name="Textplatzhalter 12"/>
          <p:cNvSpPr>
            <a:spLocks noGrp="1"/>
          </p:cNvSpPr>
          <p:nvPr>
            <p:ph type="body" sz="quarter" idx="25" hasCustomPrompt="1"/>
          </p:nvPr>
        </p:nvSpPr>
        <p:spPr bwMode="auto">
          <a:xfrm>
            <a:off x="6751123" y="4593655"/>
            <a:ext cx="2853928" cy="724811"/>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52" name="TextBox 17"/>
          <p:cNvSpPr txBox="1"/>
          <p:nvPr userDrawn="1"/>
        </p:nvSpPr>
        <p:spPr bwMode="auto">
          <a:xfrm>
            <a:off x="2587836" y="2984195"/>
            <a:ext cx="2853928" cy="2393319"/>
          </a:xfrm>
          <a:prstGeom prst="rect">
            <a:avLst/>
          </a:prstGeom>
        </p:spPr>
        <p:txBody>
          <a:bodyPr lIns="50800" tIns="50800" rIns="50800" bIns="50800" rtlCol="0" anchor="ctr"/>
          <a:lstStyle/>
          <a:p>
            <a:pPr algn="ctr">
              <a:lnSpc>
                <a:spcPts val="1954"/>
              </a:lnSpc>
              <a:defRPr/>
            </a:pPr>
            <a:endParaRPr/>
          </a:p>
        </p:txBody>
      </p:sp>
      <p:sp>
        <p:nvSpPr>
          <p:cNvPr id="53"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dirty="0" err="1"/>
              <a:t>Xxx</a:t>
            </a:r>
            <a:endParaRPr lang="de-DE" dirty="0"/>
          </a:p>
          <a:p>
            <a:r>
              <a:rPr lang="de-DE" dirty="0"/>
              <a:t>Zeitfresser in den Griff bekommen</a:t>
            </a:r>
          </a:p>
          <a:p>
            <a:pPr lvl="0">
              <a:defRPr/>
            </a:pPr>
            <a:r>
              <a:rPr lang="de-DE" dirty="0" err="1"/>
              <a:t>Xxx</a:t>
            </a:r>
            <a:r>
              <a:rPr lang="de-DE" dirty="0"/>
              <a:t> </a:t>
            </a:r>
            <a:endParaRPr dirty="0"/>
          </a:p>
        </p:txBody>
      </p:sp>
      <p:sp>
        <p:nvSpPr>
          <p:cNvPr id="54"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3-Phasen-Methode">
    <p:spTree>
      <p:nvGrpSpPr>
        <p:cNvPr id="1" name=""/>
        <p:cNvGrpSpPr/>
        <p:nvPr/>
      </p:nvGrpSpPr>
      <p:grpSpPr bwMode="auto">
        <a:xfrm>
          <a:off x="0" y="0"/>
          <a:ext cx="0" cy="0"/>
          <a:chOff x="0" y="0"/>
          <a:chExt cx="0" cy="0"/>
        </a:xfrm>
      </p:grpSpPr>
      <p:sp>
        <p:nvSpPr>
          <p:cNvPr id="11" name="Freeform 16"/>
          <p:cNvSpPr/>
          <p:nvPr userDrawn="1"/>
        </p:nvSpPr>
        <p:spPr bwMode="auto">
          <a:xfrm>
            <a:off x="8843567" y="2729642"/>
            <a:ext cx="2853928"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12" name="Freeform 16"/>
          <p:cNvSpPr/>
          <p:nvPr userDrawn="1"/>
        </p:nvSpPr>
        <p:spPr bwMode="auto">
          <a:xfrm>
            <a:off x="494503" y="2729642"/>
            <a:ext cx="2853929"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0" name="Freeform 31"/>
          <p:cNvSpPr/>
          <p:nvPr userDrawn="1"/>
        </p:nvSpPr>
        <p:spPr bwMode="auto">
          <a:xfrm>
            <a:off x="1703295"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1" name="TextBox 32"/>
          <p:cNvSpPr txBox="1"/>
          <p:nvPr userDrawn="1"/>
        </p:nvSpPr>
        <p:spPr bwMode="auto">
          <a:xfrm>
            <a:off x="1748419"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42" name="Freeform 16"/>
          <p:cNvSpPr/>
          <p:nvPr userDrawn="1"/>
        </p:nvSpPr>
        <p:spPr bwMode="auto">
          <a:xfrm>
            <a:off x="4680279" y="2729642"/>
            <a:ext cx="2853928"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3" name="TextBox 17"/>
          <p:cNvSpPr txBox="1"/>
          <p:nvPr userDrawn="1"/>
        </p:nvSpPr>
        <p:spPr bwMode="auto">
          <a:xfrm>
            <a:off x="4680279" y="2972051"/>
            <a:ext cx="2853928" cy="2393319"/>
          </a:xfrm>
          <a:prstGeom prst="rect">
            <a:avLst/>
          </a:prstGeom>
        </p:spPr>
        <p:txBody>
          <a:bodyPr lIns="50800" tIns="50800" rIns="50800" bIns="50800" rtlCol="0" anchor="ctr"/>
          <a:lstStyle/>
          <a:p>
            <a:pPr algn="ctr">
              <a:lnSpc>
                <a:spcPts val="1954"/>
              </a:lnSpc>
              <a:defRPr/>
            </a:pPr>
            <a:endParaRPr/>
          </a:p>
        </p:txBody>
      </p:sp>
      <p:sp>
        <p:nvSpPr>
          <p:cNvPr id="44" name="Freeform 31"/>
          <p:cNvSpPr/>
          <p:nvPr userDrawn="1"/>
        </p:nvSpPr>
        <p:spPr bwMode="auto">
          <a:xfrm>
            <a:off x="5866582"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5" name="TextBox 32"/>
          <p:cNvSpPr txBox="1"/>
          <p:nvPr userDrawn="1"/>
        </p:nvSpPr>
        <p:spPr bwMode="auto">
          <a:xfrm>
            <a:off x="5911706"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53" name="Freeform 31"/>
          <p:cNvSpPr/>
          <p:nvPr userDrawn="1"/>
        </p:nvSpPr>
        <p:spPr bwMode="auto">
          <a:xfrm>
            <a:off x="10013659"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54" name="TextBox 32"/>
          <p:cNvSpPr txBox="1"/>
          <p:nvPr userDrawn="1"/>
        </p:nvSpPr>
        <p:spPr bwMode="auto">
          <a:xfrm>
            <a:off x="10058783"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4" name="Freeform 34"/>
          <p:cNvSpPr/>
          <p:nvPr userDrawn="1"/>
        </p:nvSpPr>
        <p:spPr bwMode="auto">
          <a:xfrm>
            <a:off x="1196825" y="4084836"/>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8204"/>
          </a:solidFill>
        </p:spPr>
        <p:txBody>
          <a:bodyPr/>
          <a:lstStyle/>
          <a:p>
            <a:pPr>
              <a:defRPr/>
            </a:pPr>
            <a:endParaRPr lang="de-DE"/>
          </a:p>
        </p:txBody>
      </p:sp>
      <p:sp>
        <p:nvSpPr>
          <p:cNvPr id="5" name="Textplatzhalter 9"/>
          <p:cNvSpPr>
            <a:spLocks noGrp="1"/>
          </p:cNvSpPr>
          <p:nvPr>
            <p:ph type="body" sz="quarter" idx="12" hasCustomPrompt="1"/>
          </p:nvPr>
        </p:nvSpPr>
        <p:spPr bwMode="auto">
          <a:xfrm>
            <a:off x="713858" y="3670213"/>
            <a:ext cx="2460196"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6" name="Textplatzhalter 12"/>
          <p:cNvSpPr>
            <a:spLocks noGrp="1"/>
          </p:cNvSpPr>
          <p:nvPr>
            <p:ph type="body" sz="quarter" idx="13" hasCustomPrompt="1"/>
          </p:nvPr>
        </p:nvSpPr>
        <p:spPr bwMode="auto">
          <a:xfrm>
            <a:off x="1196825" y="4158008"/>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7" name="Textplatzhalter 12"/>
          <p:cNvSpPr>
            <a:spLocks noGrp="1"/>
          </p:cNvSpPr>
          <p:nvPr>
            <p:ph type="body" sz="quarter" idx="18" hasCustomPrompt="1"/>
          </p:nvPr>
        </p:nvSpPr>
        <p:spPr bwMode="auto">
          <a:xfrm>
            <a:off x="516992" y="4539157"/>
            <a:ext cx="2853928" cy="75148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26" name="Freeform 34"/>
          <p:cNvSpPr/>
          <p:nvPr userDrawn="1"/>
        </p:nvSpPr>
        <p:spPr bwMode="auto">
          <a:xfrm>
            <a:off x="5360112" y="4110217"/>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AADA"/>
          </a:solidFill>
          <a:ln>
            <a:solidFill>
              <a:srgbClr val="00AADA"/>
            </a:solidFill>
          </a:ln>
        </p:spPr>
        <p:txBody>
          <a:bodyPr/>
          <a:lstStyle/>
          <a:p>
            <a:pPr>
              <a:defRPr/>
            </a:pPr>
            <a:endParaRPr lang="de-DE"/>
          </a:p>
        </p:txBody>
      </p:sp>
      <p:sp>
        <p:nvSpPr>
          <p:cNvPr id="27" name="Textplatzhalter 9"/>
          <p:cNvSpPr>
            <a:spLocks noGrp="1"/>
          </p:cNvSpPr>
          <p:nvPr>
            <p:ph type="body" sz="quarter" idx="23" hasCustomPrompt="1"/>
          </p:nvPr>
        </p:nvSpPr>
        <p:spPr bwMode="auto">
          <a:xfrm>
            <a:off x="4877145" y="3695594"/>
            <a:ext cx="2460196"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28" name="Textplatzhalter 12"/>
          <p:cNvSpPr>
            <a:spLocks noGrp="1"/>
          </p:cNvSpPr>
          <p:nvPr>
            <p:ph type="body" sz="quarter" idx="24" hasCustomPrompt="1"/>
          </p:nvPr>
        </p:nvSpPr>
        <p:spPr bwMode="auto">
          <a:xfrm>
            <a:off x="5360112" y="4183389"/>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29" name="Textplatzhalter 12"/>
          <p:cNvSpPr>
            <a:spLocks noGrp="1"/>
          </p:cNvSpPr>
          <p:nvPr>
            <p:ph type="body" sz="quarter" idx="25" hasCustomPrompt="1"/>
          </p:nvPr>
        </p:nvSpPr>
        <p:spPr bwMode="auto">
          <a:xfrm>
            <a:off x="4680279" y="4564538"/>
            <a:ext cx="2853928" cy="724811"/>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36" name="Freeform 34"/>
          <p:cNvSpPr/>
          <p:nvPr userDrawn="1"/>
        </p:nvSpPr>
        <p:spPr bwMode="auto">
          <a:xfrm>
            <a:off x="9507189" y="4061731"/>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D42C67"/>
          </a:solidFill>
        </p:spPr>
        <p:txBody>
          <a:bodyPr/>
          <a:lstStyle/>
          <a:p>
            <a:pPr>
              <a:defRPr/>
            </a:pPr>
            <a:endParaRPr lang="de-DE"/>
          </a:p>
        </p:txBody>
      </p:sp>
      <p:sp>
        <p:nvSpPr>
          <p:cNvPr id="37" name="Textplatzhalter 9"/>
          <p:cNvSpPr>
            <a:spLocks noGrp="1"/>
          </p:cNvSpPr>
          <p:nvPr>
            <p:ph type="body" sz="quarter" idx="27" hasCustomPrompt="1"/>
          </p:nvPr>
        </p:nvSpPr>
        <p:spPr bwMode="auto">
          <a:xfrm>
            <a:off x="9024222" y="3647108"/>
            <a:ext cx="2460196" cy="419832"/>
          </a:xfrm>
          <a:prstGeom prst="rect">
            <a:avLst/>
          </a:prstGeom>
        </p:spPr>
        <p:txBody>
          <a:bodyPr anchor="ctr"/>
          <a:lstStyle>
            <a:lvl1pPr marL="0" indent="0" algn="ctr">
              <a:buNone/>
              <a:defRPr sz="1800" b="1">
                <a:solidFill>
                  <a:srgbClr val="D42C67"/>
                </a:solidFill>
                <a:latin typeface="Atkinson Hyperlegible"/>
              </a:defRPr>
            </a:lvl1pPr>
          </a:lstStyle>
          <a:p>
            <a:pPr lvl="0">
              <a:defRPr/>
            </a:pPr>
            <a:r>
              <a:rPr lang="de-DE"/>
              <a:t>PHASE 3</a:t>
            </a:r>
            <a:endParaRPr/>
          </a:p>
        </p:txBody>
      </p:sp>
      <p:sp>
        <p:nvSpPr>
          <p:cNvPr id="38" name="Textplatzhalter 12"/>
          <p:cNvSpPr>
            <a:spLocks noGrp="1"/>
          </p:cNvSpPr>
          <p:nvPr>
            <p:ph type="body" sz="quarter" idx="28" hasCustomPrompt="1"/>
          </p:nvPr>
        </p:nvSpPr>
        <p:spPr bwMode="auto">
          <a:xfrm>
            <a:off x="9507189" y="4134903"/>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39" name="Textplatzhalter 12"/>
          <p:cNvSpPr>
            <a:spLocks noGrp="1"/>
          </p:cNvSpPr>
          <p:nvPr>
            <p:ph type="body" sz="quarter" idx="29" hasCustomPrompt="1"/>
          </p:nvPr>
        </p:nvSpPr>
        <p:spPr bwMode="auto">
          <a:xfrm>
            <a:off x="8827356" y="4558438"/>
            <a:ext cx="2853928" cy="73301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3" name="TextBox 17"/>
          <p:cNvSpPr txBox="1"/>
          <p:nvPr userDrawn="1"/>
        </p:nvSpPr>
        <p:spPr bwMode="auto">
          <a:xfrm>
            <a:off x="516992" y="2955078"/>
            <a:ext cx="2853928" cy="2393319"/>
          </a:xfrm>
          <a:prstGeom prst="rect">
            <a:avLst/>
          </a:prstGeom>
        </p:spPr>
        <p:txBody>
          <a:bodyPr lIns="50800" tIns="50800" rIns="50800" bIns="50800" rtlCol="0" anchor="ctr"/>
          <a:lstStyle/>
          <a:p>
            <a:pPr algn="ctr">
              <a:lnSpc>
                <a:spcPts val="1954"/>
              </a:lnSpc>
              <a:defRPr/>
            </a:pPr>
            <a:endParaRPr/>
          </a:p>
        </p:txBody>
      </p:sp>
      <p:sp>
        <p:nvSpPr>
          <p:cNvPr id="18"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dirty="0" err="1"/>
              <a:t>Xxx</a:t>
            </a:r>
            <a:endParaRPr lang="de-DE" dirty="0"/>
          </a:p>
          <a:p>
            <a:pPr marL="0" marR="0" lvl="0" indent="0" algn="l" defTabSz="914400" eaLnBrk="1" fontAlgn="auto" latinLnBrk="0" hangingPunct="1">
              <a:lnSpc>
                <a:spcPct val="90000"/>
              </a:lnSpc>
              <a:spcBef>
                <a:spcPts val="1000"/>
              </a:spcBef>
              <a:spcAft>
                <a:spcPts val="0"/>
              </a:spcAft>
              <a:buClrTx/>
              <a:buSzTx/>
              <a:buFont typeface="Arial"/>
              <a:buNone/>
              <a:tabLst/>
              <a:defRPr/>
            </a:pPr>
            <a:r>
              <a:rPr lang="de-DE" dirty="0"/>
              <a:t>Zeitfresser in den Griff bekommen</a:t>
            </a:r>
          </a:p>
          <a:p>
            <a:pPr lvl="0">
              <a:defRPr/>
            </a:pPr>
            <a:r>
              <a:rPr lang="de-DE" dirty="0" err="1"/>
              <a:t>Xxx</a:t>
            </a:r>
            <a:r>
              <a:rPr lang="de-DE" dirty="0"/>
              <a:t> </a:t>
            </a:r>
            <a:endParaRPr dirty="0"/>
          </a:p>
        </p:txBody>
      </p:sp>
      <p:sp>
        <p:nvSpPr>
          <p:cNvPr id="19"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Phasen-Methode">
    <p:spTree>
      <p:nvGrpSpPr>
        <p:cNvPr id="1" name=""/>
        <p:cNvGrpSpPr/>
        <p:nvPr/>
      </p:nvGrpSpPr>
      <p:grpSpPr bwMode="auto">
        <a:xfrm>
          <a:off x="0" y="0"/>
          <a:ext cx="0" cy="0"/>
          <a:chOff x="0" y="0"/>
          <a:chExt cx="0" cy="0"/>
        </a:xfrm>
      </p:grpSpPr>
      <p:sp>
        <p:nvSpPr>
          <p:cNvPr id="11" name="Freeform 16"/>
          <p:cNvSpPr/>
          <p:nvPr userDrawn="1"/>
        </p:nvSpPr>
        <p:spPr bwMode="auto">
          <a:xfrm>
            <a:off x="6253630" y="2729642"/>
            <a:ext cx="2586433"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12" name="Freeform 16"/>
          <p:cNvSpPr/>
          <p:nvPr userDrawn="1"/>
        </p:nvSpPr>
        <p:spPr bwMode="auto">
          <a:xfrm>
            <a:off x="505747" y="2729642"/>
            <a:ext cx="2586434"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17" name="Freeform 31"/>
          <p:cNvSpPr/>
          <p:nvPr userDrawn="1"/>
        </p:nvSpPr>
        <p:spPr bwMode="auto">
          <a:xfrm>
            <a:off x="1580860"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18" name="TextBox 32"/>
          <p:cNvSpPr txBox="1"/>
          <p:nvPr userDrawn="1"/>
        </p:nvSpPr>
        <p:spPr bwMode="auto">
          <a:xfrm>
            <a:off x="1621755"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22" name="Freeform 16"/>
          <p:cNvSpPr/>
          <p:nvPr userDrawn="1"/>
        </p:nvSpPr>
        <p:spPr bwMode="auto">
          <a:xfrm>
            <a:off x="3362473" y="2729642"/>
            <a:ext cx="2586433"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6" name="TextBox 17"/>
          <p:cNvSpPr txBox="1"/>
          <p:nvPr userDrawn="1"/>
        </p:nvSpPr>
        <p:spPr bwMode="auto">
          <a:xfrm>
            <a:off x="3362473" y="2972051"/>
            <a:ext cx="2586433" cy="2393319"/>
          </a:xfrm>
          <a:prstGeom prst="rect">
            <a:avLst/>
          </a:prstGeom>
        </p:spPr>
        <p:txBody>
          <a:bodyPr lIns="50800" tIns="50800" rIns="50800" bIns="50800" rtlCol="0" anchor="ctr"/>
          <a:lstStyle/>
          <a:p>
            <a:pPr algn="ctr">
              <a:lnSpc>
                <a:spcPts val="1954"/>
              </a:lnSpc>
              <a:defRPr/>
            </a:pPr>
            <a:endParaRPr/>
          </a:p>
        </p:txBody>
      </p:sp>
      <p:sp>
        <p:nvSpPr>
          <p:cNvPr id="47" name="Freeform 31"/>
          <p:cNvSpPr/>
          <p:nvPr userDrawn="1"/>
        </p:nvSpPr>
        <p:spPr bwMode="auto">
          <a:xfrm>
            <a:off x="4437585"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8" name="TextBox 32"/>
          <p:cNvSpPr txBox="1"/>
          <p:nvPr userDrawn="1"/>
        </p:nvSpPr>
        <p:spPr bwMode="auto">
          <a:xfrm>
            <a:off x="4478480"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49" name="Freeform 31"/>
          <p:cNvSpPr/>
          <p:nvPr userDrawn="1"/>
        </p:nvSpPr>
        <p:spPr bwMode="auto">
          <a:xfrm>
            <a:off x="7328742"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50" name="TextBox 32"/>
          <p:cNvSpPr txBox="1"/>
          <p:nvPr userDrawn="1"/>
        </p:nvSpPr>
        <p:spPr bwMode="auto">
          <a:xfrm>
            <a:off x="7369637"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55" name="Freeform 34"/>
          <p:cNvSpPr/>
          <p:nvPr userDrawn="1"/>
        </p:nvSpPr>
        <p:spPr bwMode="auto">
          <a:xfrm>
            <a:off x="1121860" y="4084836"/>
            <a:ext cx="1354208"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8204"/>
          </a:solidFill>
        </p:spPr>
        <p:txBody>
          <a:bodyPr/>
          <a:lstStyle/>
          <a:p>
            <a:pPr>
              <a:defRPr/>
            </a:pPr>
            <a:endParaRPr lang="de-DE"/>
          </a:p>
        </p:txBody>
      </p:sp>
      <p:sp>
        <p:nvSpPr>
          <p:cNvPr id="56" name="Textplatzhalter 9"/>
          <p:cNvSpPr>
            <a:spLocks noGrp="1"/>
          </p:cNvSpPr>
          <p:nvPr>
            <p:ph type="body" sz="quarter" idx="12" hasCustomPrompt="1"/>
          </p:nvPr>
        </p:nvSpPr>
        <p:spPr bwMode="auto">
          <a:xfrm>
            <a:off x="684162" y="3670213"/>
            <a:ext cx="2229605"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57" name="Textplatzhalter 12"/>
          <p:cNvSpPr>
            <a:spLocks noGrp="1"/>
          </p:cNvSpPr>
          <p:nvPr>
            <p:ph type="body" sz="quarter" idx="13" hasCustomPrompt="1"/>
          </p:nvPr>
        </p:nvSpPr>
        <p:spPr bwMode="auto">
          <a:xfrm>
            <a:off x="1121860" y="4158008"/>
            <a:ext cx="1354208"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58" name="Textplatzhalter 12"/>
          <p:cNvSpPr>
            <a:spLocks noGrp="1"/>
          </p:cNvSpPr>
          <p:nvPr>
            <p:ph type="body" sz="quarter" idx="18" hasCustomPrompt="1"/>
          </p:nvPr>
        </p:nvSpPr>
        <p:spPr bwMode="auto">
          <a:xfrm>
            <a:off x="505748" y="4539157"/>
            <a:ext cx="2586433" cy="75148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59" name="Freeform 34"/>
          <p:cNvSpPr/>
          <p:nvPr userDrawn="1"/>
        </p:nvSpPr>
        <p:spPr bwMode="auto">
          <a:xfrm>
            <a:off x="3978585" y="4110217"/>
            <a:ext cx="1354208"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AADA"/>
          </a:solidFill>
          <a:ln>
            <a:solidFill>
              <a:srgbClr val="00AADA"/>
            </a:solidFill>
          </a:ln>
        </p:spPr>
        <p:txBody>
          <a:bodyPr/>
          <a:lstStyle/>
          <a:p>
            <a:pPr>
              <a:defRPr/>
            </a:pPr>
            <a:endParaRPr lang="de-DE"/>
          </a:p>
        </p:txBody>
      </p:sp>
      <p:sp>
        <p:nvSpPr>
          <p:cNvPr id="60" name="Textplatzhalter 9"/>
          <p:cNvSpPr>
            <a:spLocks noGrp="1"/>
          </p:cNvSpPr>
          <p:nvPr>
            <p:ph type="body" sz="quarter" idx="23" hasCustomPrompt="1"/>
          </p:nvPr>
        </p:nvSpPr>
        <p:spPr bwMode="auto">
          <a:xfrm>
            <a:off x="3540887" y="3695594"/>
            <a:ext cx="2229605"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61" name="Textplatzhalter 12"/>
          <p:cNvSpPr>
            <a:spLocks noGrp="1"/>
          </p:cNvSpPr>
          <p:nvPr>
            <p:ph type="body" sz="quarter" idx="24" hasCustomPrompt="1"/>
          </p:nvPr>
        </p:nvSpPr>
        <p:spPr bwMode="auto">
          <a:xfrm>
            <a:off x="3978585" y="4183389"/>
            <a:ext cx="1354208"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62" name="Textplatzhalter 12"/>
          <p:cNvSpPr>
            <a:spLocks noGrp="1"/>
          </p:cNvSpPr>
          <p:nvPr>
            <p:ph type="body" sz="quarter" idx="25" hasCustomPrompt="1"/>
          </p:nvPr>
        </p:nvSpPr>
        <p:spPr bwMode="auto">
          <a:xfrm>
            <a:off x="3362473" y="4564538"/>
            <a:ext cx="2586433" cy="724811"/>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63" name="Freeform 34"/>
          <p:cNvSpPr/>
          <p:nvPr userDrawn="1"/>
        </p:nvSpPr>
        <p:spPr bwMode="auto">
          <a:xfrm>
            <a:off x="6869742" y="4061731"/>
            <a:ext cx="1354208"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D42C67"/>
          </a:solidFill>
        </p:spPr>
        <p:txBody>
          <a:bodyPr/>
          <a:lstStyle/>
          <a:p>
            <a:pPr>
              <a:defRPr/>
            </a:pPr>
            <a:endParaRPr lang="de-DE"/>
          </a:p>
        </p:txBody>
      </p:sp>
      <p:sp>
        <p:nvSpPr>
          <p:cNvPr id="64" name="Textplatzhalter 9"/>
          <p:cNvSpPr>
            <a:spLocks noGrp="1"/>
          </p:cNvSpPr>
          <p:nvPr>
            <p:ph type="body" sz="quarter" idx="27" hasCustomPrompt="1"/>
          </p:nvPr>
        </p:nvSpPr>
        <p:spPr bwMode="auto">
          <a:xfrm>
            <a:off x="6432044" y="3647108"/>
            <a:ext cx="2229605" cy="419832"/>
          </a:xfrm>
          <a:prstGeom prst="rect">
            <a:avLst/>
          </a:prstGeom>
        </p:spPr>
        <p:txBody>
          <a:bodyPr anchor="ctr"/>
          <a:lstStyle>
            <a:lvl1pPr marL="0" indent="0" algn="ctr">
              <a:buNone/>
              <a:defRPr sz="1800" b="1">
                <a:solidFill>
                  <a:srgbClr val="D42C67"/>
                </a:solidFill>
                <a:latin typeface="Atkinson Hyperlegible"/>
              </a:defRPr>
            </a:lvl1pPr>
          </a:lstStyle>
          <a:p>
            <a:pPr lvl="0">
              <a:defRPr/>
            </a:pPr>
            <a:r>
              <a:rPr lang="de-DE"/>
              <a:t>PHASE 3</a:t>
            </a:r>
            <a:endParaRPr/>
          </a:p>
        </p:txBody>
      </p:sp>
      <p:sp>
        <p:nvSpPr>
          <p:cNvPr id="65" name="Textplatzhalter 12"/>
          <p:cNvSpPr>
            <a:spLocks noGrp="1"/>
          </p:cNvSpPr>
          <p:nvPr>
            <p:ph type="body" sz="quarter" idx="28" hasCustomPrompt="1"/>
          </p:nvPr>
        </p:nvSpPr>
        <p:spPr bwMode="auto">
          <a:xfrm>
            <a:off x="6869742" y="4134903"/>
            <a:ext cx="1354208"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66" name="Textplatzhalter 12"/>
          <p:cNvSpPr>
            <a:spLocks noGrp="1"/>
          </p:cNvSpPr>
          <p:nvPr>
            <p:ph type="body" sz="quarter" idx="29" hasCustomPrompt="1"/>
          </p:nvPr>
        </p:nvSpPr>
        <p:spPr bwMode="auto">
          <a:xfrm>
            <a:off x="6253630" y="4558438"/>
            <a:ext cx="2586433" cy="73301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68" name="TextBox 17"/>
          <p:cNvSpPr txBox="1"/>
          <p:nvPr userDrawn="1"/>
        </p:nvSpPr>
        <p:spPr bwMode="auto">
          <a:xfrm>
            <a:off x="505748" y="2955078"/>
            <a:ext cx="2586433" cy="2393319"/>
          </a:xfrm>
          <a:prstGeom prst="rect">
            <a:avLst/>
          </a:prstGeom>
        </p:spPr>
        <p:txBody>
          <a:bodyPr lIns="50800" tIns="50800" rIns="50800" bIns="50800" rtlCol="0" anchor="ctr"/>
          <a:lstStyle/>
          <a:p>
            <a:pPr algn="ctr">
              <a:lnSpc>
                <a:spcPts val="1954"/>
              </a:lnSpc>
              <a:defRPr/>
            </a:pPr>
            <a:endParaRPr/>
          </a:p>
        </p:txBody>
      </p:sp>
      <p:sp>
        <p:nvSpPr>
          <p:cNvPr id="69"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dirty="0" err="1"/>
              <a:t>Xxx</a:t>
            </a:r>
            <a:endParaRPr lang="de-DE" dirty="0"/>
          </a:p>
          <a:p>
            <a:r>
              <a:rPr lang="de-DE" dirty="0"/>
              <a:t>Zeitfresser in den Griff bekommen</a:t>
            </a:r>
          </a:p>
          <a:p>
            <a:pPr lvl="0">
              <a:defRPr/>
            </a:pPr>
            <a:r>
              <a:rPr lang="de-DE" dirty="0" err="1"/>
              <a:t>Xxx</a:t>
            </a:r>
            <a:r>
              <a:rPr lang="de-DE" dirty="0"/>
              <a:t> </a:t>
            </a:r>
            <a:endParaRPr dirty="0"/>
          </a:p>
        </p:txBody>
      </p:sp>
      <p:sp>
        <p:nvSpPr>
          <p:cNvPr id="70"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71" name="Freeform 16"/>
          <p:cNvSpPr/>
          <p:nvPr userDrawn="1"/>
        </p:nvSpPr>
        <p:spPr bwMode="auto">
          <a:xfrm>
            <a:off x="9100036" y="2718012"/>
            <a:ext cx="2586433"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33F01"/>
            </a:solidFill>
            <a:prstDash val="solid"/>
            <a:miter/>
          </a:ln>
        </p:spPr>
        <p:txBody>
          <a:bodyPr/>
          <a:lstStyle/>
          <a:p>
            <a:pPr>
              <a:defRPr/>
            </a:pPr>
            <a:endParaRPr lang="de-DE"/>
          </a:p>
        </p:txBody>
      </p:sp>
      <p:sp>
        <p:nvSpPr>
          <p:cNvPr id="72" name="Freeform 31"/>
          <p:cNvSpPr/>
          <p:nvPr userDrawn="1"/>
        </p:nvSpPr>
        <p:spPr bwMode="auto">
          <a:xfrm>
            <a:off x="10175147" y="2516041"/>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33F01"/>
            </a:solidFill>
            <a:prstDash val="solid"/>
            <a:miter/>
          </a:ln>
        </p:spPr>
        <p:txBody>
          <a:bodyPr/>
          <a:lstStyle/>
          <a:p>
            <a:pPr>
              <a:defRPr/>
            </a:pPr>
            <a:endParaRPr lang="de-DE"/>
          </a:p>
        </p:txBody>
      </p:sp>
      <p:sp>
        <p:nvSpPr>
          <p:cNvPr id="73" name="TextBox 32"/>
          <p:cNvSpPr txBox="1"/>
          <p:nvPr userDrawn="1"/>
        </p:nvSpPr>
        <p:spPr bwMode="auto">
          <a:xfrm>
            <a:off x="10216042" y="254293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4</a:t>
            </a:r>
            <a:endParaRPr/>
          </a:p>
        </p:txBody>
      </p:sp>
      <p:sp>
        <p:nvSpPr>
          <p:cNvPr id="74" name="Freeform 34"/>
          <p:cNvSpPr/>
          <p:nvPr userDrawn="1"/>
        </p:nvSpPr>
        <p:spPr bwMode="auto">
          <a:xfrm>
            <a:off x="9716147" y="4050101"/>
            <a:ext cx="1354208"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D33F01"/>
          </a:solidFill>
        </p:spPr>
        <p:txBody>
          <a:bodyPr/>
          <a:lstStyle/>
          <a:p>
            <a:pPr>
              <a:defRPr/>
            </a:pPr>
            <a:endParaRPr lang="de-DE"/>
          </a:p>
        </p:txBody>
      </p:sp>
      <p:sp>
        <p:nvSpPr>
          <p:cNvPr id="75" name="Textplatzhalter 9"/>
          <p:cNvSpPr>
            <a:spLocks noGrp="1"/>
          </p:cNvSpPr>
          <p:nvPr>
            <p:ph type="body" sz="quarter" idx="34" hasCustomPrompt="1"/>
          </p:nvPr>
        </p:nvSpPr>
        <p:spPr bwMode="auto">
          <a:xfrm>
            <a:off x="9278450" y="3635478"/>
            <a:ext cx="2229605" cy="419832"/>
          </a:xfrm>
          <a:prstGeom prst="rect">
            <a:avLst/>
          </a:prstGeom>
        </p:spPr>
        <p:txBody>
          <a:bodyPr anchor="ctr"/>
          <a:lstStyle>
            <a:lvl1pPr marL="0" indent="0" algn="ctr">
              <a:buNone/>
              <a:defRPr sz="1800" b="1">
                <a:solidFill>
                  <a:srgbClr val="D33F01"/>
                </a:solidFill>
                <a:latin typeface="Atkinson Hyperlegible"/>
              </a:defRPr>
            </a:lvl1pPr>
          </a:lstStyle>
          <a:p>
            <a:pPr lvl="0">
              <a:defRPr/>
            </a:pPr>
            <a:r>
              <a:rPr lang="de-DE"/>
              <a:t>PHASE 4</a:t>
            </a:r>
            <a:endParaRPr/>
          </a:p>
        </p:txBody>
      </p:sp>
      <p:sp>
        <p:nvSpPr>
          <p:cNvPr id="76" name="Textplatzhalter 12"/>
          <p:cNvSpPr>
            <a:spLocks noGrp="1"/>
          </p:cNvSpPr>
          <p:nvPr>
            <p:ph type="body" sz="quarter" idx="35" hasCustomPrompt="1"/>
          </p:nvPr>
        </p:nvSpPr>
        <p:spPr bwMode="auto">
          <a:xfrm>
            <a:off x="9716147" y="4123273"/>
            <a:ext cx="1354208"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77" name="Textplatzhalter 12"/>
          <p:cNvSpPr>
            <a:spLocks noGrp="1"/>
          </p:cNvSpPr>
          <p:nvPr>
            <p:ph type="body" sz="quarter" idx="36" hasCustomPrompt="1"/>
          </p:nvPr>
        </p:nvSpPr>
        <p:spPr bwMode="auto">
          <a:xfrm>
            <a:off x="9100036" y="4546808"/>
            <a:ext cx="2586433" cy="73301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2-Phasen-Methode ohne Block">
    <p:spTree>
      <p:nvGrpSpPr>
        <p:cNvPr id="1" name=""/>
        <p:cNvGrpSpPr/>
        <p:nvPr/>
      </p:nvGrpSpPr>
      <p:grpSpPr bwMode="auto">
        <a:xfrm>
          <a:off x="0" y="0"/>
          <a:ext cx="0" cy="0"/>
          <a:chOff x="0" y="0"/>
          <a:chExt cx="0" cy="0"/>
        </a:xfrm>
      </p:grpSpPr>
      <p:sp>
        <p:nvSpPr>
          <p:cNvPr id="25" name="Freeform 16"/>
          <p:cNvSpPr/>
          <p:nvPr userDrawn="1"/>
        </p:nvSpPr>
        <p:spPr bwMode="auto">
          <a:xfrm>
            <a:off x="2565347" y="2758760"/>
            <a:ext cx="2853929"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7" name="Freeform 31"/>
          <p:cNvSpPr/>
          <p:nvPr userDrawn="1"/>
        </p:nvSpPr>
        <p:spPr bwMode="auto">
          <a:xfrm>
            <a:off x="3774139" y="2556789"/>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8" name="TextBox 32"/>
          <p:cNvSpPr txBox="1"/>
          <p:nvPr userDrawn="1"/>
        </p:nvSpPr>
        <p:spPr bwMode="auto">
          <a:xfrm>
            <a:off x="3819263" y="2583683"/>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29" name="Freeform 16"/>
          <p:cNvSpPr/>
          <p:nvPr userDrawn="1"/>
        </p:nvSpPr>
        <p:spPr bwMode="auto">
          <a:xfrm>
            <a:off x="6751123" y="2758760"/>
            <a:ext cx="2853928"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30" name="TextBox 17"/>
          <p:cNvSpPr txBox="1"/>
          <p:nvPr userDrawn="1"/>
        </p:nvSpPr>
        <p:spPr bwMode="auto">
          <a:xfrm>
            <a:off x="6751123" y="3001168"/>
            <a:ext cx="2853928" cy="2393319"/>
          </a:xfrm>
          <a:prstGeom prst="rect">
            <a:avLst/>
          </a:prstGeom>
        </p:spPr>
        <p:txBody>
          <a:bodyPr lIns="50800" tIns="50800" rIns="50800" bIns="50800" rtlCol="0" anchor="ctr"/>
          <a:lstStyle/>
          <a:p>
            <a:pPr algn="ctr">
              <a:lnSpc>
                <a:spcPts val="1954"/>
              </a:lnSpc>
              <a:defRPr/>
            </a:pPr>
            <a:endParaRPr/>
          </a:p>
        </p:txBody>
      </p:sp>
      <p:sp>
        <p:nvSpPr>
          <p:cNvPr id="31" name="Freeform 31"/>
          <p:cNvSpPr/>
          <p:nvPr userDrawn="1"/>
        </p:nvSpPr>
        <p:spPr bwMode="auto">
          <a:xfrm>
            <a:off x="7937426" y="2556789"/>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32" name="TextBox 32"/>
          <p:cNvSpPr txBox="1"/>
          <p:nvPr userDrawn="1"/>
        </p:nvSpPr>
        <p:spPr bwMode="auto">
          <a:xfrm>
            <a:off x="7982550" y="2583683"/>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36" name="Textplatzhalter 9"/>
          <p:cNvSpPr>
            <a:spLocks noGrp="1"/>
          </p:cNvSpPr>
          <p:nvPr>
            <p:ph type="body" sz="quarter" idx="12" hasCustomPrompt="1"/>
          </p:nvPr>
        </p:nvSpPr>
        <p:spPr bwMode="auto">
          <a:xfrm>
            <a:off x="2784702" y="3659574"/>
            <a:ext cx="2460196"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38" name="Textplatzhalter 12"/>
          <p:cNvSpPr>
            <a:spLocks noGrp="1"/>
          </p:cNvSpPr>
          <p:nvPr>
            <p:ph type="body" sz="quarter" idx="18" hasCustomPrompt="1"/>
          </p:nvPr>
        </p:nvSpPr>
        <p:spPr bwMode="auto">
          <a:xfrm>
            <a:off x="2587836" y="4102637"/>
            <a:ext cx="2853928" cy="1217117"/>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40" name="Textplatzhalter 9"/>
          <p:cNvSpPr>
            <a:spLocks noGrp="1"/>
          </p:cNvSpPr>
          <p:nvPr>
            <p:ph type="body" sz="quarter" idx="23" hasCustomPrompt="1"/>
          </p:nvPr>
        </p:nvSpPr>
        <p:spPr bwMode="auto">
          <a:xfrm>
            <a:off x="6947989" y="3684955"/>
            <a:ext cx="2460196"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46" name="Textplatzhalter 12"/>
          <p:cNvSpPr>
            <a:spLocks noGrp="1"/>
          </p:cNvSpPr>
          <p:nvPr>
            <p:ph type="body" sz="quarter" idx="25" hasCustomPrompt="1"/>
          </p:nvPr>
        </p:nvSpPr>
        <p:spPr bwMode="auto">
          <a:xfrm>
            <a:off x="6751123" y="4144543"/>
            <a:ext cx="2853928" cy="1173923"/>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52" name="TextBox 17"/>
          <p:cNvSpPr txBox="1"/>
          <p:nvPr userDrawn="1"/>
        </p:nvSpPr>
        <p:spPr bwMode="auto">
          <a:xfrm>
            <a:off x="2587836" y="2984195"/>
            <a:ext cx="2853928" cy="2393319"/>
          </a:xfrm>
          <a:prstGeom prst="rect">
            <a:avLst/>
          </a:prstGeom>
        </p:spPr>
        <p:txBody>
          <a:bodyPr lIns="50800" tIns="50800" rIns="50800" bIns="50800" rtlCol="0" anchor="ctr"/>
          <a:lstStyle/>
          <a:p>
            <a:pPr algn="ctr">
              <a:lnSpc>
                <a:spcPts val="1954"/>
              </a:lnSpc>
              <a:defRPr/>
            </a:pPr>
            <a:endParaRPr/>
          </a:p>
        </p:txBody>
      </p:sp>
      <p:sp>
        <p:nvSpPr>
          <p:cNvPr id="53"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dirty="0" err="1"/>
              <a:t>Xxx</a:t>
            </a:r>
            <a:endParaRPr lang="de-DE" dirty="0"/>
          </a:p>
          <a:p>
            <a:r>
              <a:rPr lang="de-DE" dirty="0"/>
              <a:t>Zeitfresser in den Griff bekommen</a:t>
            </a:r>
          </a:p>
          <a:p>
            <a:pPr lvl="0">
              <a:defRPr/>
            </a:pPr>
            <a:r>
              <a:rPr lang="de-DE" dirty="0" err="1"/>
              <a:t>Xxx</a:t>
            </a:r>
            <a:r>
              <a:rPr lang="de-DE" dirty="0"/>
              <a:t> </a:t>
            </a:r>
            <a:endParaRPr dirty="0"/>
          </a:p>
        </p:txBody>
      </p:sp>
      <p:sp>
        <p:nvSpPr>
          <p:cNvPr id="54"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3-Phasen-Methode ohne Block">
    <p:spTree>
      <p:nvGrpSpPr>
        <p:cNvPr id="1" name=""/>
        <p:cNvGrpSpPr/>
        <p:nvPr/>
      </p:nvGrpSpPr>
      <p:grpSpPr bwMode="auto">
        <a:xfrm>
          <a:off x="0" y="0"/>
          <a:ext cx="0" cy="0"/>
          <a:chOff x="0" y="0"/>
          <a:chExt cx="0" cy="0"/>
        </a:xfrm>
      </p:grpSpPr>
      <p:sp>
        <p:nvSpPr>
          <p:cNvPr id="11" name="Freeform 16"/>
          <p:cNvSpPr/>
          <p:nvPr userDrawn="1"/>
        </p:nvSpPr>
        <p:spPr bwMode="auto">
          <a:xfrm>
            <a:off x="8843567" y="2729642"/>
            <a:ext cx="2853928"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12" name="Freeform 16"/>
          <p:cNvSpPr/>
          <p:nvPr userDrawn="1"/>
        </p:nvSpPr>
        <p:spPr bwMode="auto">
          <a:xfrm>
            <a:off x="494503" y="2729642"/>
            <a:ext cx="2853929"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0" name="Freeform 31"/>
          <p:cNvSpPr/>
          <p:nvPr userDrawn="1"/>
        </p:nvSpPr>
        <p:spPr bwMode="auto">
          <a:xfrm>
            <a:off x="1703295"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1" name="TextBox 32"/>
          <p:cNvSpPr txBox="1"/>
          <p:nvPr userDrawn="1"/>
        </p:nvSpPr>
        <p:spPr bwMode="auto">
          <a:xfrm>
            <a:off x="1748419"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42" name="Freeform 16"/>
          <p:cNvSpPr/>
          <p:nvPr userDrawn="1"/>
        </p:nvSpPr>
        <p:spPr bwMode="auto">
          <a:xfrm>
            <a:off x="4680279" y="2729642"/>
            <a:ext cx="2853928"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3" name="TextBox 17"/>
          <p:cNvSpPr txBox="1"/>
          <p:nvPr userDrawn="1"/>
        </p:nvSpPr>
        <p:spPr bwMode="auto">
          <a:xfrm>
            <a:off x="4680279" y="2972051"/>
            <a:ext cx="2853928" cy="2393319"/>
          </a:xfrm>
          <a:prstGeom prst="rect">
            <a:avLst/>
          </a:prstGeom>
        </p:spPr>
        <p:txBody>
          <a:bodyPr lIns="50800" tIns="50800" rIns="50800" bIns="50800" rtlCol="0" anchor="ctr"/>
          <a:lstStyle/>
          <a:p>
            <a:pPr algn="ctr">
              <a:lnSpc>
                <a:spcPts val="1954"/>
              </a:lnSpc>
              <a:defRPr/>
            </a:pPr>
            <a:endParaRPr/>
          </a:p>
        </p:txBody>
      </p:sp>
      <p:sp>
        <p:nvSpPr>
          <p:cNvPr id="44" name="Freeform 31"/>
          <p:cNvSpPr/>
          <p:nvPr userDrawn="1"/>
        </p:nvSpPr>
        <p:spPr bwMode="auto">
          <a:xfrm>
            <a:off x="5866582"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5" name="TextBox 32"/>
          <p:cNvSpPr txBox="1"/>
          <p:nvPr userDrawn="1"/>
        </p:nvSpPr>
        <p:spPr bwMode="auto">
          <a:xfrm>
            <a:off x="5911706"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53" name="Freeform 31"/>
          <p:cNvSpPr/>
          <p:nvPr userDrawn="1"/>
        </p:nvSpPr>
        <p:spPr bwMode="auto">
          <a:xfrm>
            <a:off x="10013659"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54" name="TextBox 32"/>
          <p:cNvSpPr txBox="1"/>
          <p:nvPr userDrawn="1"/>
        </p:nvSpPr>
        <p:spPr bwMode="auto">
          <a:xfrm>
            <a:off x="10058783"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5" name="Textplatzhalter 9"/>
          <p:cNvSpPr>
            <a:spLocks noGrp="1"/>
          </p:cNvSpPr>
          <p:nvPr>
            <p:ph type="body" sz="quarter" idx="12" hasCustomPrompt="1"/>
          </p:nvPr>
        </p:nvSpPr>
        <p:spPr bwMode="auto">
          <a:xfrm>
            <a:off x="713858" y="3617205"/>
            <a:ext cx="2460196"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7" name="Textplatzhalter 12"/>
          <p:cNvSpPr>
            <a:spLocks noGrp="1"/>
          </p:cNvSpPr>
          <p:nvPr>
            <p:ph type="body" sz="quarter" idx="18" hasCustomPrompt="1"/>
          </p:nvPr>
        </p:nvSpPr>
        <p:spPr bwMode="auto">
          <a:xfrm>
            <a:off x="516992" y="4073520"/>
            <a:ext cx="2853928" cy="1217117"/>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27" name="Textplatzhalter 9"/>
          <p:cNvSpPr>
            <a:spLocks noGrp="1"/>
          </p:cNvSpPr>
          <p:nvPr>
            <p:ph type="body" sz="quarter" idx="23" hasCustomPrompt="1"/>
          </p:nvPr>
        </p:nvSpPr>
        <p:spPr bwMode="auto">
          <a:xfrm>
            <a:off x="4877145" y="3656961"/>
            <a:ext cx="2460196"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29" name="Textplatzhalter 12"/>
          <p:cNvSpPr>
            <a:spLocks noGrp="1"/>
          </p:cNvSpPr>
          <p:nvPr>
            <p:ph type="body" sz="quarter" idx="25" hasCustomPrompt="1"/>
          </p:nvPr>
        </p:nvSpPr>
        <p:spPr bwMode="auto">
          <a:xfrm>
            <a:off x="4680279" y="4115426"/>
            <a:ext cx="2853928" cy="1173923"/>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37" name="Textplatzhalter 9"/>
          <p:cNvSpPr>
            <a:spLocks noGrp="1"/>
          </p:cNvSpPr>
          <p:nvPr>
            <p:ph type="body" sz="quarter" idx="27" hasCustomPrompt="1"/>
          </p:nvPr>
        </p:nvSpPr>
        <p:spPr bwMode="auto">
          <a:xfrm>
            <a:off x="9024222" y="3643709"/>
            <a:ext cx="2460196" cy="419832"/>
          </a:xfrm>
          <a:prstGeom prst="rect">
            <a:avLst/>
          </a:prstGeom>
        </p:spPr>
        <p:txBody>
          <a:bodyPr anchor="ctr"/>
          <a:lstStyle>
            <a:lvl1pPr marL="0" indent="0" algn="ctr">
              <a:buNone/>
              <a:defRPr sz="1800" b="1">
                <a:solidFill>
                  <a:srgbClr val="D42C67"/>
                </a:solidFill>
                <a:latin typeface="Atkinson Hyperlegible"/>
              </a:defRPr>
            </a:lvl1pPr>
          </a:lstStyle>
          <a:p>
            <a:pPr lvl="0">
              <a:defRPr/>
            </a:pPr>
            <a:r>
              <a:rPr lang="de-DE"/>
              <a:t>PHASE 3</a:t>
            </a:r>
            <a:endParaRPr/>
          </a:p>
        </p:txBody>
      </p:sp>
      <p:sp>
        <p:nvSpPr>
          <p:cNvPr id="39" name="Textplatzhalter 12"/>
          <p:cNvSpPr>
            <a:spLocks noGrp="1"/>
          </p:cNvSpPr>
          <p:nvPr>
            <p:ph type="body" sz="quarter" idx="29" hasCustomPrompt="1"/>
          </p:nvPr>
        </p:nvSpPr>
        <p:spPr bwMode="auto">
          <a:xfrm>
            <a:off x="8827356" y="4104246"/>
            <a:ext cx="2853928" cy="1187202"/>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3" name="TextBox 17"/>
          <p:cNvSpPr txBox="1"/>
          <p:nvPr userDrawn="1"/>
        </p:nvSpPr>
        <p:spPr bwMode="auto">
          <a:xfrm>
            <a:off x="516992" y="2955078"/>
            <a:ext cx="2853928" cy="2393319"/>
          </a:xfrm>
          <a:prstGeom prst="rect">
            <a:avLst/>
          </a:prstGeom>
        </p:spPr>
        <p:txBody>
          <a:bodyPr lIns="50800" tIns="50800" rIns="50800" bIns="50800" rtlCol="0" anchor="ctr"/>
          <a:lstStyle/>
          <a:p>
            <a:pPr algn="ctr">
              <a:lnSpc>
                <a:spcPts val="1954"/>
              </a:lnSpc>
              <a:defRPr/>
            </a:pPr>
            <a:endParaRPr/>
          </a:p>
        </p:txBody>
      </p:sp>
      <p:sp>
        <p:nvSpPr>
          <p:cNvPr id="18"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dirty="0" err="1"/>
              <a:t>Xxx</a:t>
            </a:r>
            <a:endParaRPr lang="de-DE" dirty="0"/>
          </a:p>
          <a:p>
            <a:r>
              <a:rPr lang="de-DE" dirty="0"/>
              <a:t>Zeitfresser in den Griff bekommen</a:t>
            </a:r>
          </a:p>
          <a:p>
            <a:pPr lvl="0">
              <a:defRPr/>
            </a:pPr>
            <a:r>
              <a:rPr lang="de-DE" dirty="0" err="1"/>
              <a:t>Xxx</a:t>
            </a:r>
            <a:r>
              <a:rPr lang="de-DE" dirty="0"/>
              <a:t> </a:t>
            </a:r>
            <a:endParaRPr dirty="0"/>
          </a:p>
        </p:txBody>
      </p:sp>
      <p:sp>
        <p:nvSpPr>
          <p:cNvPr id="19"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4-Phasen-Methode ohne Block">
    <p:spTree>
      <p:nvGrpSpPr>
        <p:cNvPr id="1" name=""/>
        <p:cNvGrpSpPr/>
        <p:nvPr/>
      </p:nvGrpSpPr>
      <p:grpSpPr bwMode="auto">
        <a:xfrm>
          <a:off x="0" y="0"/>
          <a:ext cx="0" cy="0"/>
          <a:chOff x="0" y="0"/>
          <a:chExt cx="0" cy="0"/>
        </a:xfrm>
      </p:grpSpPr>
      <p:sp>
        <p:nvSpPr>
          <p:cNvPr id="11" name="Freeform 16"/>
          <p:cNvSpPr/>
          <p:nvPr userDrawn="1"/>
        </p:nvSpPr>
        <p:spPr bwMode="auto">
          <a:xfrm>
            <a:off x="6253630" y="2729642"/>
            <a:ext cx="2586433"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12" name="Freeform 16"/>
          <p:cNvSpPr/>
          <p:nvPr userDrawn="1"/>
        </p:nvSpPr>
        <p:spPr bwMode="auto">
          <a:xfrm>
            <a:off x="505747" y="2729642"/>
            <a:ext cx="2586434"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17" name="Freeform 31"/>
          <p:cNvSpPr/>
          <p:nvPr userDrawn="1"/>
        </p:nvSpPr>
        <p:spPr bwMode="auto">
          <a:xfrm>
            <a:off x="1580860"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18" name="TextBox 32"/>
          <p:cNvSpPr txBox="1"/>
          <p:nvPr userDrawn="1"/>
        </p:nvSpPr>
        <p:spPr bwMode="auto">
          <a:xfrm>
            <a:off x="1621755"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22" name="Freeform 16"/>
          <p:cNvSpPr/>
          <p:nvPr userDrawn="1"/>
        </p:nvSpPr>
        <p:spPr bwMode="auto">
          <a:xfrm>
            <a:off x="3362473" y="2729642"/>
            <a:ext cx="2586433"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6" name="TextBox 17"/>
          <p:cNvSpPr txBox="1"/>
          <p:nvPr userDrawn="1"/>
        </p:nvSpPr>
        <p:spPr bwMode="auto">
          <a:xfrm>
            <a:off x="3362473" y="2972051"/>
            <a:ext cx="2586433" cy="2393319"/>
          </a:xfrm>
          <a:prstGeom prst="rect">
            <a:avLst/>
          </a:prstGeom>
        </p:spPr>
        <p:txBody>
          <a:bodyPr lIns="50800" tIns="50800" rIns="50800" bIns="50800" rtlCol="0" anchor="ctr"/>
          <a:lstStyle/>
          <a:p>
            <a:pPr algn="ctr">
              <a:lnSpc>
                <a:spcPts val="1954"/>
              </a:lnSpc>
              <a:defRPr/>
            </a:pPr>
            <a:endParaRPr/>
          </a:p>
        </p:txBody>
      </p:sp>
      <p:sp>
        <p:nvSpPr>
          <p:cNvPr id="47" name="Freeform 31"/>
          <p:cNvSpPr/>
          <p:nvPr userDrawn="1"/>
        </p:nvSpPr>
        <p:spPr bwMode="auto">
          <a:xfrm>
            <a:off x="4437585"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8" name="TextBox 32"/>
          <p:cNvSpPr txBox="1"/>
          <p:nvPr userDrawn="1"/>
        </p:nvSpPr>
        <p:spPr bwMode="auto">
          <a:xfrm>
            <a:off x="4478480"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49" name="Freeform 31"/>
          <p:cNvSpPr/>
          <p:nvPr userDrawn="1"/>
        </p:nvSpPr>
        <p:spPr bwMode="auto">
          <a:xfrm>
            <a:off x="7328742"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50" name="TextBox 32"/>
          <p:cNvSpPr txBox="1"/>
          <p:nvPr userDrawn="1"/>
        </p:nvSpPr>
        <p:spPr bwMode="auto">
          <a:xfrm>
            <a:off x="7369637"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56" name="Textplatzhalter 9"/>
          <p:cNvSpPr>
            <a:spLocks noGrp="1"/>
          </p:cNvSpPr>
          <p:nvPr>
            <p:ph type="body" sz="quarter" idx="12" hasCustomPrompt="1"/>
          </p:nvPr>
        </p:nvSpPr>
        <p:spPr bwMode="auto">
          <a:xfrm>
            <a:off x="684162" y="3670213"/>
            <a:ext cx="2229605"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58" name="Textplatzhalter 12"/>
          <p:cNvSpPr>
            <a:spLocks noGrp="1"/>
          </p:cNvSpPr>
          <p:nvPr>
            <p:ph type="body" sz="quarter" idx="18" hasCustomPrompt="1"/>
          </p:nvPr>
        </p:nvSpPr>
        <p:spPr bwMode="auto">
          <a:xfrm>
            <a:off x="505748" y="4108221"/>
            <a:ext cx="2586433" cy="1182416"/>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60" name="Textplatzhalter 9"/>
          <p:cNvSpPr>
            <a:spLocks noGrp="1"/>
          </p:cNvSpPr>
          <p:nvPr>
            <p:ph type="body" sz="quarter" idx="23" hasCustomPrompt="1"/>
          </p:nvPr>
        </p:nvSpPr>
        <p:spPr bwMode="auto">
          <a:xfrm>
            <a:off x="3540887" y="3695594"/>
            <a:ext cx="2229605"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62" name="Textplatzhalter 12"/>
          <p:cNvSpPr>
            <a:spLocks noGrp="1"/>
          </p:cNvSpPr>
          <p:nvPr>
            <p:ph type="body" sz="quarter" idx="25" hasCustomPrompt="1"/>
          </p:nvPr>
        </p:nvSpPr>
        <p:spPr bwMode="auto">
          <a:xfrm>
            <a:off x="3362473" y="4148896"/>
            <a:ext cx="2586433" cy="1140453"/>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64" name="Textplatzhalter 9"/>
          <p:cNvSpPr>
            <a:spLocks noGrp="1"/>
          </p:cNvSpPr>
          <p:nvPr>
            <p:ph type="body" sz="quarter" idx="27" hasCustomPrompt="1"/>
          </p:nvPr>
        </p:nvSpPr>
        <p:spPr bwMode="auto">
          <a:xfrm>
            <a:off x="6432044" y="3686864"/>
            <a:ext cx="2229605" cy="419832"/>
          </a:xfrm>
          <a:prstGeom prst="rect">
            <a:avLst/>
          </a:prstGeom>
        </p:spPr>
        <p:txBody>
          <a:bodyPr anchor="ctr"/>
          <a:lstStyle>
            <a:lvl1pPr marL="0" indent="0" algn="ctr">
              <a:buNone/>
              <a:defRPr sz="1800" b="1">
                <a:solidFill>
                  <a:srgbClr val="D42C67"/>
                </a:solidFill>
                <a:latin typeface="Atkinson Hyperlegible"/>
              </a:defRPr>
            </a:lvl1pPr>
          </a:lstStyle>
          <a:p>
            <a:pPr lvl="0">
              <a:defRPr/>
            </a:pPr>
            <a:r>
              <a:rPr lang="de-DE"/>
              <a:t>PHASE 3</a:t>
            </a:r>
            <a:endParaRPr/>
          </a:p>
        </p:txBody>
      </p:sp>
      <p:sp>
        <p:nvSpPr>
          <p:cNvPr id="66" name="Textplatzhalter 12"/>
          <p:cNvSpPr>
            <a:spLocks noGrp="1"/>
          </p:cNvSpPr>
          <p:nvPr>
            <p:ph type="body" sz="quarter" idx="29" hasCustomPrompt="1"/>
          </p:nvPr>
        </p:nvSpPr>
        <p:spPr bwMode="auto">
          <a:xfrm>
            <a:off x="6253630" y="4138094"/>
            <a:ext cx="2586433" cy="1153354"/>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68" name="TextBox 17"/>
          <p:cNvSpPr txBox="1"/>
          <p:nvPr userDrawn="1"/>
        </p:nvSpPr>
        <p:spPr bwMode="auto">
          <a:xfrm>
            <a:off x="505748" y="2955078"/>
            <a:ext cx="2586433" cy="2393319"/>
          </a:xfrm>
          <a:prstGeom prst="rect">
            <a:avLst/>
          </a:prstGeom>
        </p:spPr>
        <p:txBody>
          <a:bodyPr lIns="50800" tIns="50800" rIns="50800" bIns="50800" rtlCol="0" anchor="ctr"/>
          <a:lstStyle/>
          <a:p>
            <a:pPr algn="ctr">
              <a:lnSpc>
                <a:spcPts val="1954"/>
              </a:lnSpc>
              <a:defRPr/>
            </a:pPr>
            <a:endParaRPr/>
          </a:p>
        </p:txBody>
      </p:sp>
      <p:sp>
        <p:nvSpPr>
          <p:cNvPr id="69"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dirty="0" err="1"/>
              <a:t>Xxx</a:t>
            </a:r>
            <a:endParaRPr lang="de-DE" dirty="0"/>
          </a:p>
          <a:p>
            <a:r>
              <a:rPr lang="de-DE" dirty="0"/>
              <a:t>Zeitfresser in den Griff bekommen</a:t>
            </a:r>
          </a:p>
          <a:p>
            <a:pPr lvl="0">
              <a:defRPr/>
            </a:pPr>
            <a:r>
              <a:rPr lang="de-DE" dirty="0" err="1"/>
              <a:t>Xxx</a:t>
            </a:r>
            <a:r>
              <a:rPr lang="de-DE" dirty="0"/>
              <a:t> </a:t>
            </a:r>
            <a:endParaRPr dirty="0"/>
          </a:p>
        </p:txBody>
      </p:sp>
      <p:sp>
        <p:nvSpPr>
          <p:cNvPr id="70"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71" name="Freeform 16"/>
          <p:cNvSpPr/>
          <p:nvPr userDrawn="1"/>
        </p:nvSpPr>
        <p:spPr bwMode="auto">
          <a:xfrm>
            <a:off x="9100036" y="2731265"/>
            <a:ext cx="2586433"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33F01"/>
            </a:solidFill>
            <a:prstDash val="solid"/>
            <a:miter/>
          </a:ln>
        </p:spPr>
        <p:txBody>
          <a:bodyPr/>
          <a:lstStyle/>
          <a:p>
            <a:pPr>
              <a:defRPr/>
            </a:pPr>
            <a:endParaRPr lang="de-DE"/>
          </a:p>
        </p:txBody>
      </p:sp>
      <p:sp>
        <p:nvSpPr>
          <p:cNvPr id="72" name="Freeform 31"/>
          <p:cNvSpPr/>
          <p:nvPr userDrawn="1"/>
        </p:nvSpPr>
        <p:spPr bwMode="auto">
          <a:xfrm>
            <a:off x="10175147" y="2516041"/>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33F01"/>
            </a:solidFill>
            <a:prstDash val="solid"/>
            <a:miter/>
          </a:ln>
        </p:spPr>
        <p:txBody>
          <a:bodyPr/>
          <a:lstStyle/>
          <a:p>
            <a:pPr>
              <a:defRPr/>
            </a:pPr>
            <a:endParaRPr lang="de-DE"/>
          </a:p>
        </p:txBody>
      </p:sp>
      <p:sp>
        <p:nvSpPr>
          <p:cNvPr id="73" name="TextBox 32"/>
          <p:cNvSpPr txBox="1"/>
          <p:nvPr userDrawn="1"/>
        </p:nvSpPr>
        <p:spPr bwMode="auto">
          <a:xfrm>
            <a:off x="10216042" y="254293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4</a:t>
            </a:r>
            <a:endParaRPr/>
          </a:p>
        </p:txBody>
      </p:sp>
      <p:sp>
        <p:nvSpPr>
          <p:cNvPr id="75" name="Textplatzhalter 9"/>
          <p:cNvSpPr>
            <a:spLocks noGrp="1"/>
          </p:cNvSpPr>
          <p:nvPr>
            <p:ph type="body" sz="quarter" idx="34" hasCustomPrompt="1"/>
          </p:nvPr>
        </p:nvSpPr>
        <p:spPr bwMode="auto">
          <a:xfrm>
            <a:off x="9278450" y="3675234"/>
            <a:ext cx="2229605" cy="419832"/>
          </a:xfrm>
          <a:prstGeom prst="rect">
            <a:avLst/>
          </a:prstGeom>
        </p:spPr>
        <p:txBody>
          <a:bodyPr anchor="ctr"/>
          <a:lstStyle>
            <a:lvl1pPr marL="0" indent="0" algn="ctr">
              <a:buNone/>
              <a:defRPr sz="1800" b="1">
                <a:solidFill>
                  <a:srgbClr val="D33F01"/>
                </a:solidFill>
                <a:latin typeface="Atkinson Hyperlegible"/>
              </a:defRPr>
            </a:lvl1pPr>
          </a:lstStyle>
          <a:p>
            <a:pPr lvl="0">
              <a:defRPr/>
            </a:pPr>
            <a:r>
              <a:rPr lang="de-DE"/>
              <a:t>PHASE 4</a:t>
            </a:r>
            <a:endParaRPr/>
          </a:p>
        </p:txBody>
      </p:sp>
      <p:sp>
        <p:nvSpPr>
          <p:cNvPr id="77" name="Textplatzhalter 12"/>
          <p:cNvSpPr>
            <a:spLocks noGrp="1"/>
          </p:cNvSpPr>
          <p:nvPr>
            <p:ph type="body" sz="quarter" idx="36" hasCustomPrompt="1"/>
          </p:nvPr>
        </p:nvSpPr>
        <p:spPr bwMode="auto">
          <a:xfrm>
            <a:off x="9100036" y="4139716"/>
            <a:ext cx="2586433" cy="1153354"/>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3-Phasen-Methode ohne Zeit">
    <p:spTree>
      <p:nvGrpSpPr>
        <p:cNvPr id="1" name=""/>
        <p:cNvGrpSpPr/>
        <p:nvPr/>
      </p:nvGrpSpPr>
      <p:grpSpPr bwMode="auto">
        <a:xfrm>
          <a:off x="0" y="0"/>
          <a:ext cx="0" cy="0"/>
          <a:chOff x="0" y="0"/>
          <a:chExt cx="0" cy="0"/>
        </a:xfrm>
      </p:grpSpPr>
      <p:sp>
        <p:nvSpPr>
          <p:cNvPr id="8" name="Titel 7"/>
          <p:cNvSpPr>
            <a:spLocks noGrp="1"/>
          </p:cNvSpPr>
          <p:nvPr>
            <p:ph type="title" hasCustomPrompt="1"/>
          </p:nvPr>
        </p:nvSpPr>
        <p:spPr bwMode="auto">
          <a:xfrm>
            <a:off x="494504" y="247205"/>
            <a:ext cx="8888487" cy="1325563"/>
          </a:xfrm>
          <a:prstGeom prst="rect">
            <a:avLst/>
          </a:prstGeom>
        </p:spPr>
        <p:txBody>
          <a:bodyPr/>
          <a:lstStyle>
            <a:lvl1pPr>
              <a:defRPr sz="3600"/>
            </a:lvl1pPr>
          </a:lstStyle>
          <a:p>
            <a:br>
              <a:rPr lang="de-DE" dirty="0"/>
            </a:br>
            <a:r>
              <a:rPr lang="de-DE" dirty="0"/>
              <a:t>Zeitfresser in den Griff bekommen</a:t>
            </a:r>
          </a:p>
        </p:txBody>
      </p:sp>
      <p:sp>
        <p:nvSpPr>
          <p:cNvPr id="14" name="Freeform 16"/>
          <p:cNvSpPr/>
          <p:nvPr userDrawn="1"/>
        </p:nvSpPr>
        <p:spPr bwMode="auto">
          <a:xfrm>
            <a:off x="539481" y="3000397"/>
            <a:ext cx="2853928" cy="234800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2196F3"/>
            </a:solidFill>
            <a:prstDash val="solid"/>
            <a:miter/>
          </a:ln>
        </p:spPr>
        <p:txBody>
          <a:bodyPr/>
          <a:lstStyle/>
          <a:p>
            <a:pPr>
              <a:defRPr/>
            </a:pPr>
            <a:endParaRPr lang="de-DE"/>
          </a:p>
        </p:txBody>
      </p:sp>
      <p:sp>
        <p:nvSpPr>
          <p:cNvPr id="15" name="TextBox 17"/>
          <p:cNvSpPr txBox="1"/>
          <p:nvPr userDrawn="1"/>
        </p:nvSpPr>
        <p:spPr bwMode="auto">
          <a:xfrm>
            <a:off x="539481" y="2955078"/>
            <a:ext cx="2853928" cy="2393319"/>
          </a:xfrm>
          <a:prstGeom prst="rect">
            <a:avLst/>
          </a:prstGeom>
        </p:spPr>
        <p:txBody>
          <a:bodyPr lIns="50800" tIns="50800" rIns="50800" bIns="50800" rtlCol="0" anchor="ctr"/>
          <a:lstStyle/>
          <a:p>
            <a:pPr algn="ctr">
              <a:lnSpc>
                <a:spcPts val="1954"/>
              </a:lnSpc>
              <a:defRPr/>
            </a:pPr>
            <a:endParaRPr/>
          </a:p>
        </p:txBody>
      </p:sp>
      <p:sp>
        <p:nvSpPr>
          <p:cNvPr id="20" name="Freeform 31"/>
          <p:cNvSpPr/>
          <p:nvPr userDrawn="1"/>
        </p:nvSpPr>
        <p:spPr bwMode="auto">
          <a:xfrm>
            <a:off x="1725784" y="2788373"/>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2196F3"/>
            </a:solidFill>
            <a:prstDash val="solid"/>
            <a:miter/>
          </a:ln>
        </p:spPr>
        <p:txBody>
          <a:bodyPr/>
          <a:lstStyle/>
          <a:p>
            <a:pPr>
              <a:defRPr/>
            </a:pPr>
            <a:endParaRPr lang="de-DE"/>
          </a:p>
        </p:txBody>
      </p:sp>
      <p:sp>
        <p:nvSpPr>
          <p:cNvPr id="21" name="TextBox 32"/>
          <p:cNvSpPr txBox="1"/>
          <p:nvPr userDrawn="1"/>
        </p:nvSpPr>
        <p:spPr bwMode="auto">
          <a:xfrm>
            <a:off x="1770908" y="2803864"/>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42" name="Freeform 16"/>
          <p:cNvSpPr/>
          <p:nvPr userDrawn="1"/>
        </p:nvSpPr>
        <p:spPr bwMode="auto">
          <a:xfrm>
            <a:off x="4659713" y="3021485"/>
            <a:ext cx="2853928" cy="234800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81C784"/>
            </a:solidFill>
            <a:prstDash val="solid"/>
            <a:miter/>
          </a:ln>
        </p:spPr>
        <p:txBody>
          <a:bodyPr/>
          <a:lstStyle/>
          <a:p>
            <a:pPr>
              <a:defRPr/>
            </a:pPr>
            <a:endParaRPr lang="de-DE"/>
          </a:p>
        </p:txBody>
      </p:sp>
      <p:sp>
        <p:nvSpPr>
          <p:cNvPr id="43" name="TextBox 17"/>
          <p:cNvSpPr txBox="1"/>
          <p:nvPr userDrawn="1"/>
        </p:nvSpPr>
        <p:spPr bwMode="auto">
          <a:xfrm>
            <a:off x="4659713" y="2976166"/>
            <a:ext cx="2853928" cy="2393319"/>
          </a:xfrm>
          <a:prstGeom prst="rect">
            <a:avLst/>
          </a:prstGeom>
        </p:spPr>
        <p:txBody>
          <a:bodyPr lIns="50800" tIns="50800" rIns="50800" bIns="50800" rtlCol="0" anchor="ctr"/>
          <a:lstStyle/>
          <a:p>
            <a:pPr algn="ctr">
              <a:lnSpc>
                <a:spcPts val="1954"/>
              </a:lnSpc>
              <a:defRPr/>
            </a:pPr>
            <a:endParaRPr/>
          </a:p>
        </p:txBody>
      </p:sp>
      <p:sp>
        <p:nvSpPr>
          <p:cNvPr id="44" name="Freeform 31"/>
          <p:cNvSpPr/>
          <p:nvPr userDrawn="1"/>
        </p:nvSpPr>
        <p:spPr bwMode="auto">
          <a:xfrm>
            <a:off x="5846016" y="2809461"/>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81C784"/>
            </a:solidFill>
            <a:prstDash val="solid"/>
            <a:miter/>
          </a:ln>
        </p:spPr>
        <p:txBody>
          <a:bodyPr/>
          <a:lstStyle/>
          <a:p>
            <a:pPr>
              <a:defRPr/>
            </a:pPr>
            <a:endParaRPr lang="de-DE"/>
          </a:p>
        </p:txBody>
      </p:sp>
      <p:sp>
        <p:nvSpPr>
          <p:cNvPr id="45" name="TextBox 32"/>
          <p:cNvSpPr txBox="1"/>
          <p:nvPr userDrawn="1"/>
        </p:nvSpPr>
        <p:spPr bwMode="auto">
          <a:xfrm>
            <a:off x="5891140" y="2824952"/>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51" name="Freeform 16"/>
          <p:cNvSpPr/>
          <p:nvPr userDrawn="1"/>
        </p:nvSpPr>
        <p:spPr bwMode="auto">
          <a:xfrm>
            <a:off x="8798995" y="2963494"/>
            <a:ext cx="2853928" cy="234800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9D27B0"/>
            </a:solidFill>
            <a:prstDash val="solid"/>
            <a:miter/>
          </a:ln>
        </p:spPr>
        <p:txBody>
          <a:bodyPr/>
          <a:lstStyle/>
          <a:p>
            <a:pPr>
              <a:defRPr/>
            </a:pPr>
            <a:endParaRPr lang="de-DE"/>
          </a:p>
        </p:txBody>
      </p:sp>
      <p:sp>
        <p:nvSpPr>
          <p:cNvPr id="52" name="TextBox 17"/>
          <p:cNvSpPr txBox="1"/>
          <p:nvPr userDrawn="1"/>
        </p:nvSpPr>
        <p:spPr bwMode="auto">
          <a:xfrm>
            <a:off x="8798995" y="2918175"/>
            <a:ext cx="2853928" cy="2393319"/>
          </a:xfrm>
          <a:prstGeom prst="rect">
            <a:avLst/>
          </a:prstGeom>
        </p:spPr>
        <p:txBody>
          <a:bodyPr lIns="50800" tIns="50800" rIns="50800" bIns="50800" rtlCol="0" anchor="ctr"/>
          <a:lstStyle/>
          <a:p>
            <a:pPr algn="ctr">
              <a:lnSpc>
                <a:spcPts val="1954"/>
              </a:lnSpc>
              <a:defRPr/>
            </a:pPr>
            <a:endParaRPr/>
          </a:p>
        </p:txBody>
      </p:sp>
      <p:sp>
        <p:nvSpPr>
          <p:cNvPr id="53" name="Freeform 31"/>
          <p:cNvSpPr/>
          <p:nvPr userDrawn="1"/>
        </p:nvSpPr>
        <p:spPr bwMode="auto">
          <a:xfrm>
            <a:off x="9985298" y="2751470"/>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9D27B0"/>
            </a:solidFill>
            <a:prstDash val="solid"/>
            <a:miter/>
          </a:ln>
        </p:spPr>
        <p:txBody>
          <a:bodyPr/>
          <a:lstStyle/>
          <a:p>
            <a:pPr>
              <a:defRPr/>
            </a:pPr>
            <a:endParaRPr lang="de-DE"/>
          </a:p>
        </p:txBody>
      </p:sp>
      <p:sp>
        <p:nvSpPr>
          <p:cNvPr id="54" name="TextBox 32"/>
          <p:cNvSpPr txBox="1"/>
          <p:nvPr userDrawn="1"/>
        </p:nvSpPr>
        <p:spPr bwMode="auto">
          <a:xfrm>
            <a:off x="10030422" y="2766961"/>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5" name="Textplatzhalter 9"/>
          <p:cNvSpPr>
            <a:spLocks noGrp="1"/>
          </p:cNvSpPr>
          <p:nvPr>
            <p:ph type="body" sz="quarter" idx="12" hasCustomPrompt="1"/>
          </p:nvPr>
        </p:nvSpPr>
        <p:spPr bwMode="auto">
          <a:xfrm>
            <a:off x="765490" y="3737448"/>
            <a:ext cx="2460196" cy="419832"/>
          </a:xfrm>
          <a:prstGeom prst="rect">
            <a:avLst/>
          </a:prstGeom>
        </p:spPr>
        <p:txBody>
          <a:bodyPr anchor="ctr"/>
          <a:lstStyle>
            <a:lvl1pPr marL="0" indent="0" algn="ctr">
              <a:buNone/>
              <a:defRPr sz="1800" b="1">
                <a:solidFill>
                  <a:srgbClr val="00AADA"/>
                </a:solidFill>
                <a:latin typeface="Atkinson Hyperlegible"/>
              </a:defRPr>
            </a:lvl1pPr>
          </a:lstStyle>
          <a:p>
            <a:pPr lvl="0">
              <a:defRPr/>
            </a:pPr>
            <a:r>
              <a:rPr lang="de-DE"/>
              <a:t>PHASE 1</a:t>
            </a:r>
            <a:endParaRPr/>
          </a:p>
        </p:txBody>
      </p:sp>
      <p:sp>
        <p:nvSpPr>
          <p:cNvPr id="7" name="Textplatzhalter 12"/>
          <p:cNvSpPr>
            <a:spLocks noGrp="1"/>
          </p:cNvSpPr>
          <p:nvPr>
            <p:ph type="body" sz="quarter" idx="18" hasCustomPrompt="1"/>
          </p:nvPr>
        </p:nvSpPr>
        <p:spPr bwMode="auto">
          <a:xfrm>
            <a:off x="540700" y="4186776"/>
            <a:ext cx="2853928" cy="116292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9" name="Textplatzhalter 12"/>
          <p:cNvSpPr>
            <a:spLocks noGrp="1"/>
          </p:cNvSpPr>
          <p:nvPr>
            <p:ph type="body" sz="quarter" idx="21" hasCustomPrompt="1"/>
          </p:nvPr>
        </p:nvSpPr>
        <p:spPr bwMode="auto">
          <a:xfrm>
            <a:off x="1337699" y="3325971"/>
            <a:ext cx="1330036" cy="339443"/>
          </a:xfrm>
          <a:prstGeom prst="rect">
            <a:avLst/>
          </a:prstGeom>
        </p:spPr>
        <p:txBody>
          <a:bodyPr/>
          <a:lstStyle>
            <a:lvl1pPr marL="0" indent="0" algn="ctr">
              <a:buNone/>
              <a:defRPr sz="2800">
                <a:latin typeface="Atkinson Hyperlegible"/>
                <a:cs typeface="Lexend Deca"/>
              </a:defRPr>
            </a:lvl1pPr>
          </a:lstStyle>
          <a:p>
            <a:pPr lvl="0">
              <a:defRPr/>
            </a:pPr>
            <a:r>
              <a:rPr lang="de-DE"/>
              <a:t>Emoji</a:t>
            </a:r>
            <a:endParaRPr/>
          </a:p>
        </p:txBody>
      </p:sp>
      <p:sp>
        <p:nvSpPr>
          <p:cNvPr id="27" name="Textplatzhalter 9"/>
          <p:cNvSpPr>
            <a:spLocks noGrp="1"/>
          </p:cNvSpPr>
          <p:nvPr>
            <p:ph type="body" sz="quarter" idx="23" hasCustomPrompt="1"/>
          </p:nvPr>
        </p:nvSpPr>
        <p:spPr bwMode="auto">
          <a:xfrm>
            <a:off x="4884503" y="3766944"/>
            <a:ext cx="2460196" cy="419832"/>
          </a:xfrm>
          <a:prstGeom prst="rect">
            <a:avLst/>
          </a:prstGeom>
        </p:spPr>
        <p:txBody>
          <a:bodyPr anchor="ctr"/>
          <a:lstStyle>
            <a:lvl1pPr marL="0" indent="0" algn="ctr">
              <a:buNone/>
              <a:defRPr sz="1800" b="1">
                <a:solidFill>
                  <a:srgbClr val="81C784"/>
                </a:solidFill>
                <a:latin typeface="Atkinson Hyperlegible"/>
              </a:defRPr>
            </a:lvl1pPr>
          </a:lstStyle>
          <a:p>
            <a:pPr lvl="0">
              <a:defRPr/>
            </a:pPr>
            <a:r>
              <a:rPr lang="de-DE"/>
              <a:t>PHASE 2</a:t>
            </a:r>
            <a:endParaRPr/>
          </a:p>
        </p:txBody>
      </p:sp>
      <p:sp>
        <p:nvSpPr>
          <p:cNvPr id="29" name="Textplatzhalter 12"/>
          <p:cNvSpPr>
            <a:spLocks noGrp="1"/>
          </p:cNvSpPr>
          <p:nvPr>
            <p:ph type="body" sz="quarter" idx="25" hasCustomPrompt="1"/>
          </p:nvPr>
        </p:nvSpPr>
        <p:spPr bwMode="auto">
          <a:xfrm>
            <a:off x="4659713" y="4216272"/>
            <a:ext cx="2853928" cy="116292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30" name="Textplatzhalter 12"/>
          <p:cNvSpPr>
            <a:spLocks noGrp="1"/>
          </p:cNvSpPr>
          <p:nvPr>
            <p:ph type="body" sz="quarter" idx="26" hasCustomPrompt="1"/>
          </p:nvPr>
        </p:nvSpPr>
        <p:spPr bwMode="auto">
          <a:xfrm>
            <a:off x="5456712" y="3355466"/>
            <a:ext cx="1330036" cy="339443"/>
          </a:xfrm>
          <a:prstGeom prst="rect">
            <a:avLst/>
          </a:prstGeom>
        </p:spPr>
        <p:txBody>
          <a:bodyPr/>
          <a:lstStyle>
            <a:lvl1pPr marL="0" indent="0" algn="ctr">
              <a:buNone/>
              <a:defRPr sz="2800">
                <a:latin typeface="Atkinson Hyperlegible"/>
                <a:cs typeface="Lexend Deca"/>
              </a:defRPr>
            </a:lvl1pPr>
          </a:lstStyle>
          <a:p>
            <a:pPr lvl="0">
              <a:defRPr/>
            </a:pPr>
            <a:r>
              <a:rPr lang="de-DE"/>
              <a:t>Emoji</a:t>
            </a:r>
            <a:endParaRPr/>
          </a:p>
        </p:txBody>
      </p:sp>
      <p:sp>
        <p:nvSpPr>
          <p:cNvPr id="37" name="Textplatzhalter 9"/>
          <p:cNvSpPr>
            <a:spLocks noGrp="1"/>
          </p:cNvSpPr>
          <p:nvPr>
            <p:ph type="body" sz="quarter" idx="27" hasCustomPrompt="1"/>
          </p:nvPr>
        </p:nvSpPr>
        <p:spPr bwMode="auto">
          <a:xfrm>
            <a:off x="9003516" y="3714343"/>
            <a:ext cx="2460196" cy="419832"/>
          </a:xfrm>
          <a:prstGeom prst="rect">
            <a:avLst/>
          </a:prstGeom>
        </p:spPr>
        <p:txBody>
          <a:bodyPr anchor="ctr"/>
          <a:lstStyle>
            <a:lvl1pPr marL="0" indent="0" algn="ctr">
              <a:buNone/>
              <a:defRPr sz="1800" b="1">
                <a:solidFill>
                  <a:srgbClr val="9D27B0"/>
                </a:solidFill>
                <a:latin typeface="Atkinson Hyperlegible"/>
              </a:defRPr>
            </a:lvl1pPr>
          </a:lstStyle>
          <a:p>
            <a:pPr lvl="0">
              <a:defRPr/>
            </a:pPr>
            <a:r>
              <a:rPr lang="de-DE"/>
              <a:t>PHASE 3</a:t>
            </a:r>
            <a:endParaRPr/>
          </a:p>
        </p:txBody>
      </p:sp>
      <p:sp>
        <p:nvSpPr>
          <p:cNvPr id="39" name="Textplatzhalter 12"/>
          <p:cNvSpPr>
            <a:spLocks noGrp="1"/>
          </p:cNvSpPr>
          <p:nvPr>
            <p:ph type="body" sz="quarter" idx="29" hasCustomPrompt="1"/>
          </p:nvPr>
        </p:nvSpPr>
        <p:spPr bwMode="auto">
          <a:xfrm>
            <a:off x="8778726" y="4157280"/>
            <a:ext cx="2853928" cy="1169311"/>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40" name="Textplatzhalter 12"/>
          <p:cNvSpPr>
            <a:spLocks noGrp="1"/>
          </p:cNvSpPr>
          <p:nvPr>
            <p:ph type="body" sz="quarter" idx="30" hasCustomPrompt="1"/>
          </p:nvPr>
        </p:nvSpPr>
        <p:spPr bwMode="auto">
          <a:xfrm>
            <a:off x="9575725" y="3302866"/>
            <a:ext cx="1330036" cy="339443"/>
          </a:xfrm>
          <a:prstGeom prst="rect">
            <a:avLst/>
          </a:prstGeom>
        </p:spPr>
        <p:txBody>
          <a:bodyPr/>
          <a:lstStyle>
            <a:lvl1pPr marL="0" indent="0" algn="ctr">
              <a:buNone/>
              <a:defRPr sz="2800">
                <a:latin typeface="Atkinson Hyperlegible"/>
                <a:cs typeface="Lexend Deca"/>
              </a:defRPr>
            </a:lvl1pPr>
          </a:lstStyle>
          <a:p>
            <a:pPr lvl="0">
              <a:defRPr/>
            </a:pPr>
            <a:r>
              <a:rPr lang="de-DE"/>
              <a:t>Emoji</a:t>
            </a:r>
            <a:endParaRPr/>
          </a:p>
        </p:txBody>
      </p:sp>
      <p:sp>
        <p:nvSpPr>
          <p:cNvPr id="4" name="Textplatzhalter 9"/>
          <p:cNvSpPr>
            <a:spLocks noGrp="1"/>
          </p:cNvSpPr>
          <p:nvPr>
            <p:ph type="body" sz="quarter" idx="10" hasCustomPrompt="1"/>
          </p:nvPr>
        </p:nvSpPr>
        <p:spPr bwMode="auto">
          <a:xfrm>
            <a:off x="655879" y="1767319"/>
            <a:ext cx="10880241" cy="665841"/>
          </a:xfrm>
          <a:prstGeom prst="rect">
            <a:avLst/>
          </a:prstGeom>
        </p:spPr>
        <p:txBody>
          <a:bodyPr anchor="ctr"/>
          <a:lstStyle>
            <a:lvl1pPr marL="0" marR="0" indent="0" algn="ctr" defTabSz="914400">
              <a:lnSpc>
                <a:spcPct val="100000"/>
              </a:lnSpc>
              <a:spcBef>
                <a:spcPts val="1000"/>
              </a:spcBef>
              <a:spcAft>
                <a:spcPts val="0"/>
              </a:spcAft>
              <a:buClrTx/>
              <a:buSzTx/>
              <a:buFont typeface="Arial"/>
              <a:buNone/>
              <a:defRPr sz="1800">
                <a:solidFill>
                  <a:schemeClr val="bg1"/>
                </a:solidFill>
                <a:latin typeface="Atkinson Hyperlegible"/>
              </a:defRPr>
            </a:lvl1pPr>
          </a:lstStyle>
          <a:p>
            <a:pPr marL="0" marR="0" lvl="0" indent="0" algn="ctr" defTabSz="914400">
              <a:lnSpc>
                <a:spcPct val="100000"/>
              </a:lnSpc>
              <a:spcBef>
                <a:spcPts val="1000"/>
              </a:spcBef>
              <a:spcAft>
                <a:spcPts val="0"/>
              </a:spcAft>
              <a:buClrTx/>
              <a:buSzTx/>
              <a:buFont typeface="Arial"/>
              <a:buNone/>
              <a:defRPr/>
            </a:pPr>
            <a:r>
              <a:rPr lang="de-DE"/>
              <a:t>Kernfrage, Impulsfrage, Hypothese, u. ä. mit maximal zwei Zeilen hier einfügen; bitte Gänsefüßchen setzen; Kernfrage, Impulsfrage, Hypothese, u. ä. mit maximal zwei Zeilen hier einfügen; </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Plain">
    <p:spTree>
      <p:nvGrpSpPr>
        <p:cNvPr id="1" name=""/>
        <p:cNvGrpSpPr/>
        <p:nvPr/>
      </p:nvGrpSpPr>
      <p:grpSpPr bwMode="auto">
        <a:xfrm>
          <a:off x="0" y="0"/>
          <a:ext cx="0" cy="0"/>
          <a:chOff x="0" y="0"/>
          <a:chExt cx="0" cy="0"/>
        </a:xfrm>
      </p:grpSpPr>
      <p:sp>
        <p:nvSpPr>
          <p:cNvPr id="25"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dirty="0" err="1"/>
              <a:t>Xxx</a:t>
            </a:r>
            <a:endParaRPr lang="de-DE" dirty="0"/>
          </a:p>
          <a:p>
            <a:r>
              <a:rPr lang="de-DE" dirty="0"/>
              <a:t>Zeitfresser in den Griff bekommen</a:t>
            </a:r>
          </a:p>
          <a:p>
            <a:pPr lvl="0">
              <a:defRPr/>
            </a:pPr>
            <a:r>
              <a:rPr lang="de-DE" dirty="0" err="1"/>
              <a:t>Xxx</a:t>
            </a:r>
            <a:r>
              <a:rPr lang="de-DE" dirty="0"/>
              <a:t> </a:t>
            </a:r>
            <a:endParaRPr dirty="0"/>
          </a:p>
        </p:txBody>
      </p:sp>
      <p:sp>
        <p:nvSpPr>
          <p:cNvPr id="26"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096000" y="5652594"/>
            <a:ext cx="1088028" cy="568320"/>
          </a:xfrm>
          <a:prstGeom prst="rect">
            <a:avLst/>
          </a:prstGeom>
        </p:spPr>
        <p:txBody>
          <a:bodyPr/>
          <a:lstStyle>
            <a:lvl1pPr marL="0" indent="0" algn="r">
              <a:buNone/>
              <a:defRPr>
                <a:latin typeface="Lexend Deca"/>
                <a:cs typeface="Lexend Deca"/>
              </a:defRPr>
            </a:lvl1pPr>
          </a:lstStyle>
          <a:p>
            <a:pPr lvl="0">
              <a:defRPr/>
            </a:pPr>
            <a:r>
              <a:rPr lang="de-DE" dirty="0"/>
              <a:t>xxx</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bwMode="auto">
        <a:xfrm>
          <a:off x="0" y="0"/>
          <a:ext cx="0" cy="0"/>
          <a:chOff x="0" y="0"/>
          <a:chExt cx="0" cy="0"/>
        </a:xfrm>
      </p:grpSpPr>
      <p:sp>
        <p:nvSpPr>
          <p:cNvPr id="7" name="Abgerundetes Rechteck 6"/>
          <p:cNvSpPr/>
          <p:nvPr userDrawn="1"/>
        </p:nvSpPr>
        <p:spPr bwMode="auto">
          <a:xfrm>
            <a:off x="251790" y="2430170"/>
            <a:ext cx="11688417" cy="3825221"/>
          </a:xfrm>
          <a:prstGeom prst="roundRect">
            <a:avLst>
              <a:gd name="adj" fmla="val 263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7" name="Abgerundetes Rechteck 16"/>
          <p:cNvSpPr/>
          <p:nvPr userDrawn="1"/>
        </p:nvSpPr>
        <p:spPr bwMode="auto">
          <a:xfrm>
            <a:off x="251790" y="1244714"/>
            <a:ext cx="11688417" cy="1108634"/>
          </a:xfrm>
          <a:prstGeom prst="roundRect">
            <a:avLst>
              <a:gd name="adj" fmla="val 934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TextBox 36"/>
          <p:cNvSpPr txBox="1"/>
          <p:nvPr userDrawn="1"/>
        </p:nvSpPr>
        <p:spPr bwMode="auto">
          <a:xfrm>
            <a:off x="871709" y="6415802"/>
            <a:ext cx="4419285" cy="233013"/>
          </a:xfrm>
          <a:prstGeom prst="rect">
            <a:avLst/>
          </a:prstGeom>
        </p:spPr>
        <p:txBody>
          <a:bodyPr wrap="square" lIns="0" tIns="0" rIns="0" bIns="0" rtlCol="0" anchor="t">
            <a:spAutoFit/>
          </a:bodyPr>
          <a:lstStyle/>
          <a:p>
            <a:pPr algn="l">
              <a:lnSpc>
                <a:spcPts val="1954"/>
              </a:lnSpc>
              <a:defRPr/>
            </a:pPr>
            <a:r>
              <a:rPr lang="en-US" sz="1200" b="0" dirty="0">
                <a:solidFill>
                  <a:srgbClr val="000000"/>
                </a:solidFill>
                <a:latin typeface="Lexend Deca Black"/>
                <a:ea typeface="Atkinson Hyperlegible Bold"/>
                <a:cs typeface="Lexend Deca Black"/>
              </a:rPr>
              <a:t>CC-BY-SA 4.0 ISB (München) | </a:t>
            </a:r>
            <a:r>
              <a:rPr lang="en-US" sz="1200" b="1" dirty="0">
                <a:solidFill>
                  <a:srgbClr val="000000"/>
                </a:solidFill>
                <a:latin typeface="Lexend Deca"/>
                <a:ea typeface="Atkinson Hyperlegible Bold"/>
                <a:cs typeface="Lexend Deca"/>
              </a:rPr>
              <a:t>Social-Media-</a:t>
            </a:r>
            <a:r>
              <a:rPr lang="en-US" sz="1200" b="1" dirty="0" err="1">
                <a:solidFill>
                  <a:srgbClr val="000000"/>
                </a:solidFill>
                <a:latin typeface="Lexend Deca"/>
                <a:ea typeface="Atkinson Hyperlegible Bold"/>
                <a:cs typeface="Lexend Deca"/>
              </a:rPr>
              <a:t>Kompass</a:t>
            </a:r>
            <a:r>
              <a:rPr lang="en-US" sz="1200" dirty="0">
                <a:solidFill>
                  <a:srgbClr val="000000"/>
                </a:solidFill>
                <a:latin typeface="Lexend Deca"/>
                <a:ea typeface="Atkinson Hyperlegible"/>
                <a:cs typeface="Lexend Deca"/>
              </a:rPr>
              <a:t> </a:t>
            </a:r>
            <a:r>
              <a:rPr lang="en-US" sz="1200" b="1" dirty="0">
                <a:solidFill>
                  <a:srgbClr val="000000"/>
                </a:solidFill>
                <a:latin typeface="Lexend Deca"/>
                <a:ea typeface="Atkinson Hyperlegible Bold"/>
                <a:cs typeface="Lexend Deca"/>
              </a:rPr>
              <a:t>5-8 </a:t>
            </a:r>
            <a:r>
              <a:rPr lang="en-US" sz="1200" b="0" dirty="0">
                <a:solidFill>
                  <a:srgbClr val="000000"/>
                </a:solidFill>
                <a:latin typeface="Lexend Deca"/>
                <a:ea typeface="Atkinson Hyperlegible Bold"/>
                <a:cs typeface="Lexend Deca"/>
              </a:rPr>
              <a:t>|</a:t>
            </a:r>
            <a:r>
              <a:rPr lang="en-US" sz="1200" b="1" dirty="0">
                <a:solidFill>
                  <a:srgbClr val="000000"/>
                </a:solidFill>
                <a:latin typeface="Lexend Deca"/>
                <a:ea typeface="Atkinson Hyperlegible Bold"/>
                <a:cs typeface="Lexend Deca"/>
              </a:rPr>
              <a:t> </a:t>
            </a:r>
            <a:r>
              <a:rPr lang="en-US" sz="1200" b="0" dirty="0">
                <a:solidFill>
                  <a:srgbClr val="000000"/>
                </a:solidFill>
                <a:latin typeface="Lexend Deca"/>
                <a:ea typeface="Atkinson Hyperlegible Bold"/>
                <a:cs typeface="Lexend Deca"/>
              </a:rPr>
              <a:t>Modul 4</a:t>
            </a:r>
            <a:endParaRPr lang="en-US" sz="1200" b="0" dirty="0">
              <a:solidFill>
                <a:srgbClr val="000000"/>
              </a:solidFill>
              <a:latin typeface="Lexend Deca"/>
              <a:ea typeface="Atkinson Hyperlegible"/>
              <a:cs typeface="Lexend Deca"/>
            </a:endParaRPr>
          </a:p>
        </p:txBody>
      </p:sp>
      <p:sp>
        <p:nvSpPr>
          <p:cNvPr id="13" name="Abgerundetes Rechteck 12"/>
          <p:cNvSpPr/>
          <p:nvPr userDrawn="1"/>
        </p:nvSpPr>
        <p:spPr bwMode="auto">
          <a:xfrm>
            <a:off x="251790" y="206877"/>
            <a:ext cx="11685600" cy="2005970"/>
          </a:xfrm>
          <a:prstGeom prst="roundRect">
            <a:avLst>
              <a:gd name="adj" fmla="val 8133"/>
            </a:avLst>
          </a:prstGeom>
          <a:gradFill>
            <a:gsLst>
              <a:gs pos="0">
                <a:srgbClr val="561229"/>
              </a:gs>
              <a:gs pos="100000">
                <a:srgbClr val="D42C67"/>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 name="Rechteck 13"/>
          <p:cNvSpPr/>
          <p:nvPr userDrawn="1"/>
        </p:nvSpPr>
        <p:spPr bwMode="auto">
          <a:xfrm>
            <a:off x="251790" y="1942940"/>
            <a:ext cx="11685600" cy="269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4" name="Grafik 3" descr="Ein Bild, das Menschliches Gesicht, Animierter Cartoon, Darstellung, Cartoon enthält.&#10;&#10;KI-generierte Inhalte können fehlerhaft sein.">
            <a:extLst>
              <a:ext uri="{FF2B5EF4-FFF2-40B4-BE49-F238E27FC236}">
                <a16:creationId xmlns:a16="http://schemas.microsoft.com/office/drawing/2014/main" id="{19262E38-AE61-F5EB-DF2E-7B9AE7195502}"/>
              </a:ext>
            </a:extLst>
          </p:cNvPr>
          <p:cNvPicPr>
            <a:picLocks noChangeAspect="1"/>
          </p:cNvPicPr>
          <p:nvPr userDrawn="1"/>
        </p:nvPicPr>
        <p:blipFill>
          <a:blip r:embed="rId11"/>
          <a:stretch>
            <a:fillRect/>
          </a:stretch>
        </p:blipFill>
        <p:spPr>
          <a:xfrm>
            <a:off x="8228865" y="6346"/>
            <a:ext cx="3468630" cy="2209526"/>
          </a:xfrm>
          <a:prstGeom prst="rect">
            <a:avLst/>
          </a:prstGeom>
        </p:spPr>
      </p:pic>
      <p:sp>
        <p:nvSpPr>
          <p:cNvPr id="2" name="Freeform 14">
            <a:extLst>
              <a:ext uri="{FF2B5EF4-FFF2-40B4-BE49-F238E27FC236}">
                <a16:creationId xmlns:a16="http://schemas.microsoft.com/office/drawing/2014/main" id="{5F22960D-E18D-8DCA-17D2-6629FB26C5E0}"/>
              </a:ext>
            </a:extLst>
          </p:cNvPr>
          <p:cNvSpPr/>
          <p:nvPr userDrawn="1"/>
        </p:nvSpPr>
        <p:spPr bwMode="auto">
          <a:xfrm>
            <a:off x="251791" y="6324447"/>
            <a:ext cx="485426" cy="485426"/>
          </a:xfrm>
          <a:custGeom>
            <a:avLst/>
            <a:gdLst/>
            <a:ahLst/>
            <a:cxnLst/>
            <a:rect l="l" t="t" r="r" b="b"/>
            <a:pathLst>
              <a:path w="485426" h="485426" extrusionOk="0">
                <a:moveTo>
                  <a:pt x="0" y="0"/>
                </a:moveTo>
                <a:lnTo>
                  <a:pt x="485427" y="0"/>
                </a:lnTo>
                <a:lnTo>
                  <a:pt x="485427" y="485427"/>
                </a:lnTo>
                <a:lnTo>
                  <a:pt x="0" y="485427"/>
                </a:lnTo>
                <a:lnTo>
                  <a:pt x="0" y="0"/>
                </a:lnTo>
                <a:close/>
              </a:path>
            </a:pathLst>
          </a:custGeom>
          <a:blipFill>
            <a:blip r:embed="rId12"/>
            <a:stretch/>
          </a:blipFill>
        </p:spPr>
        <p:txBody>
          <a:bodyPr/>
          <a:lstStyle/>
          <a:p>
            <a:pPr>
              <a:defRPr/>
            </a:pPr>
            <a:endParaRPr lang="de-DE"/>
          </a:p>
        </p:txBody>
      </p:sp>
      <p:sp>
        <p:nvSpPr>
          <p:cNvPr id="3" name="Rectangle 2">
            <a:extLst>
              <a:ext uri="{FF2B5EF4-FFF2-40B4-BE49-F238E27FC236}">
                <a16:creationId xmlns:a16="http://schemas.microsoft.com/office/drawing/2014/main" id="{4AD01E5C-A946-1A40-B590-92441C582010}"/>
              </a:ext>
            </a:extLst>
          </p:cNvPr>
          <p:cNvSpPr txBox="1">
            <a:spLocks noChangeArrowheads="1"/>
          </p:cNvSpPr>
          <p:nvPr userDrawn="1"/>
        </p:nvSpPr>
        <p:spPr bwMode="auto">
          <a:xfrm>
            <a:off x="8876963" y="6389126"/>
            <a:ext cx="31566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marL="0" indent="0" algn="ctr" defTabSz="914400" rtl="0" eaLnBrk="0" fontAlgn="base" hangingPunct="0">
              <a:lnSpc>
                <a:spcPct val="90000"/>
              </a:lnSpc>
              <a:spcBef>
                <a:spcPct val="0"/>
              </a:spcBef>
              <a:spcAft>
                <a:spcPct val="0"/>
              </a:spcAft>
              <a:buFont typeface="Arial"/>
              <a:buNone/>
              <a:defRPr sz="1400" b="0">
                <a:solidFill>
                  <a:schemeClr val="tx1"/>
                </a:solidFill>
                <a:latin typeface="Arial" panose="020B0604020202020204" pitchFamily="34" charset="0"/>
                <a:ea typeface="+mn-ea"/>
                <a:cs typeface="Lexend Deca"/>
              </a:defRPr>
            </a:lvl1pPr>
            <a:lvl2pPr marL="685800" indent="-228600" algn="l" defTabSz="914400" rtl="0" eaLnBrk="0" fontAlgn="base" hangingPunct="0">
              <a:lnSpc>
                <a:spcPct val="90000"/>
              </a:lnSpc>
              <a:spcBef>
                <a:spcPct val="0"/>
              </a:spcBef>
              <a:spcAft>
                <a:spcPct val="0"/>
              </a:spcAft>
              <a:buFont typeface="Arial"/>
              <a:buChar char="•"/>
              <a:defRPr sz="2400">
                <a:solidFill>
                  <a:schemeClr val="tx1"/>
                </a:solidFill>
                <a:latin typeface="Arial" panose="020B0604020202020204" pitchFamily="34" charset="0"/>
                <a:ea typeface="+mn-ea"/>
                <a:cs typeface="+mn-cs"/>
              </a:defRPr>
            </a:lvl2pPr>
            <a:lvl3pPr marL="1143000" indent="-228600" algn="l" defTabSz="914400" rtl="0" eaLnBrk="0" fontAlgn="base" hangingPunct="0">
              <a:lnSpc>
                <a:spcPct val="90000"/>
              </a:lnSpc>
              <a:spcBef>
                <a:spcPct val="0"/>
              </a:spcBef>
              <a:spcAft>
                <a:spcPct val="0"/>
              </a:spcAft>
              <a:buFont typeface="Arial"/>
              <a:buChar char="•"/>
              <a:defRPr sz="2000">
                <a:solidFill>
                  <a:schemeClr val="tx1"/>
                </a:solidFill>
                <a:latin typeface="Arial" panose="020B0604020202020204" pitchFamily="34" charset="0"/>
                <a:ea typeface="+mn-ea"/>
                <a:cs typeface="+mn-cs"/>
              </a:defRPr>
            </a:lvl3pPr>
            <a:lvl4pPr marL="1600200" indent="-228600" algn="l" defTabSz="914400" rtl="0" eaLnBrk="0" fontAlgn="base" hangingPunct="0">
              <a:lnSpc>
                <a:spcPct val="90000"/>
              </a:lnSpc>
              <a:spcBef>
                <a:spcPct val="0"/>
              </a:spcBef>
              <a:spcAft>
                <a:spcPct val="0"/>
              </a:spcAft>
              <a:buFont typeface="Arial"/>
              <a:buChar char="•"/>
              <a:defRPr sz="1800">
                <a:solidFill>
                  <a:schemeClr val="tx1"/>
                </a:solidFill>
                <a:latin typeface="Arial" panose="020B0604020202020204" pitchFamily="34" charset="0"/>
                <a:ea typeface="+mn-ea"/>
                <a:cs typeface="+mn-cs"/>
              </a:defRPr>
            </a:lvl4pPr>
            <a:lvl5pPr marL="2057400" indent="-228600" algn="l" defTabSz="914400" rtl="0" eaLnBrk="0" fontAlgn="base" hangingPunct="0">
              <a:lnSpc>
                <a:spcPct val="90000"/>
              </a:lnSpc>
              <a:spcBef>
                <a:spcPct val="0"/>
              </a:spcBef>
              <a:spcAft>
                <a:spcPct val="0"/>
              </a:spcAft>
              <a:buFont typeface="Arial"/>
              <a:buChar char="•"/>
              <a:defRPr sz="1800">
                <a:solidFill>
                  <a:schemeClr val="tx1"/>
                </a:solidFill>
                <a:latin typeface="Arial" panose="020B0604020202020204" pitchFamily="34" charset="0"/>
                <a:ea typeface="+mn-ea"/>
                <a:cs typeface="+mn-cs"/>
              </a:defRPr>
            </a:lvl5pPr>
            <a:lvl6pPr marL="2514600" indent="-228600" algn="l" defTabSz="914400" rtl="0" eaLnBrk="0" fontAlgn="base" hangingPunct="0">
              <a:lnSpc>
                <a:spcPct val="90000"/>
              </a:lnSpc>
              <a:spcBef>
                <a:spcPct val="0"/>
              </a:spcBef>
              <a:spcAft>
                <a:spcPct val="0"/>
              </a:spcAft>
              <a:buFont typeface="Arial"/>
              <a:buChar char="•"/>
              <a:defRPr sz="1800">
                <a:solidFill>
                  <a:schemeClr val="tx1"/>
                </a:solidFill>
                <a:latin typeface="Arial" panose="020B0604020202020204" pitchFamily="34" charset="0"/>
                <a:ea typeface="+mn-ea"/>
                <a:cs typeface="+mn-cs"/>
              </a:defRPr>
            </a:lvl6pPr>
            <a:lvl7pPr marL="2971800" indent="-228600" algn="l" defTabSz="914400" rtl="0" eaLnBrk="0" fontAlgn="base" hangingPunct="0">
              <a:lnSpc>
                <a:spcPct val="90000"/>
              </a:lnSpc>
              <a:spcBef>
                <a:spcPct val="0"/>
              </a:spcBef>
              <a:spcAft>
                <a:spcPct val="0"/>
              </a:spcAft>
              <a:buFont typeface="Arial"/>
              <a:buChar char="•"/>
              <a:defRPr sz="1800">
                <a:solidFill>
                  <a:schemeClr val="tx1"/>
                </a:solidFill>
                <a:latin typeface="Arial" panose="020B0604020202020204" pitchFamily="34" charset="0"/>
                <a:ea typeface="+mn-ea"/>
                <a:cs typeface="+mn-cs"/>
              </a:defRPr>
            </a:lvl7pPr>
            <a:lvl8pPr marL="3429000" indent="-228600" algn="l" defTabSz="914400" rtl="0" eaLnBrk="0" fontAlgn="base" hangingPunct="0">
              <a:lnSpc>
                <a:spcPct val="90000"/>
              </a:lnSpc>
              <a:spcBef>
                <a:spcPct val="0"/>
              </a:spcBef>
              <a:spcAft>
                <a:spcPct val="0"/>
              </a:spcAft>
              <a:buFont typeface="Arial"/>
              <a:buChar char="•"/>
              <a:defRPr sz="1800">
                <a:solidFill>
                  <a:schemeClr val="tx1"/>
                </a:solidFill>
                <a:latin typeface="Arial" panose="020B0604020202020204" pitchFamily="34" charset="0"/>
                <a:ea typeface="+mn-ea"/>
                <a:cs typeface="+mn-cs"/>
              </a:defRPr>
            </a:lvl8pPr>
            <a:lvl9pPr marL="3886200" indent="-228600" algn="l" defTabSz="914400" rtl="0" eaLnBrk="0" fontAlgn="base" hangingPunct="0">
              <a:lnSpc>
                <a:spcPct val="90000"/>
              </a:lnSpc>
              <a:spcBef>
                <a:spcPct val="0"/>
              </a:spcBef>
              <a:spcAft>
                <a:spcPct val="0"/>
              </a:spcAft>
              <a:buFont typeface="Arial"/>
              <a:buChar char="•"/>
              <a:defRPr sz="1800">
                <a:solidFill>
                  <a:schemeClr val="tx1"/>
                </a:solidFill>
                <a:latin typeface="Arial" panose="020B0604020202020204" pitchFamily="34" charset="0"/>
                <a:ea typeface="+mn-ea"/>
                <a:cs typeface="+mn-cs"/>
              </a:defRPr>
            </a:lvl9pPr>
          </a:lstStyle>
          <a:p>
            <a:pPr algn="l">
              <a:lnSpc>
                <a:spcPct val="100000"/>
              </a:lnSpc>
              <a:buFontTx/>
              <a:buNone/>
            </a:pPr>
            <a:r>
              <a:rPr lang="de-DE" altLang="de-DE" sz="1200" b="1" dirty="0">
                <a:latin typeface="Lexend Deca"/>
              </a:rPr>
              <a:t>Kapitel 4.1 </a:t>
            </a:r>
            <a:r>
              <a:rPr lang="de-DE" altLang="de-DE" sz="1200" dirty="0">
                <a:latin typeface="Lexend Deca"/>
              </a:rPr>
              <a:t>| Zeitfresser in den Griff bekommen</a:t>
            </a:r>
          </a:p>
        </p:txBody>
      </p:sp>
      <p:pic>
        <p:nvPicPr>
          <p:cNvPr id="6" name="Grafik 5" descr="Ein Bild, das Text, Screenshot, Schrift, Logo enthält.&#10;&#10;KI-generierte Inhalte können fehlerhaft sein.">
            <a:extLst>
              <a:ext uri="{FF2B5EF4-FFF2-40B4-BE49-F238E27FC236}">
                <a16:creationId xmlns:a16="http://schemas.microsoft.com/office/drawing/2014/main" id="{969E338B-5890-0858-5B8F-4C4D4FAB5333}"/>
              </a:ext>
            </a:extLst>
          </p:cNvPr>
          <p:cNvPicPr>
            <a:picLocks noChangeAspect="1"/>
          </p:cNvPicPr>
          <p:nvPr userDrawn="1"/>
        </p:nvPicPr>
        <p:blipFill>
          <a:blip r:embed="rId13"/>
          <a:stretch>
            <a:fillRect/>
          </a:stretch>
        </p:blipFill>
        <p:spPr>
          <a:xfrm>
            <a:off x="9356942" y="969919"/>
            <a:ext cx="1376663" cy="1376663"/>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a:lnSpc>
          <a:spcPct val="90000"/>
        </a:lnSpc>
        <a:spcBef>
          <a:spcPts val="0"/>
        </a:spcBef>
        <a:buNone/>
        <a:defRPr sz="4400">
          <a:solidFill>
            <a:schemeClr val="bg1"/>
          </a:solidFill>
          <a:latin typeface="Lexend Deca"/>
          <a:ea typeface="+mj-ea"/>
          <a:cs typeface="Lexend Deca"/>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5">
            <a:extLst>
              <a:ext uri="{FF2B5EF4-FFF2-40B4-BE49-F238E27FC236}">
                <a16:creationId xmlns:a16="http://schemas.microsoft.com/office/drawing/2014/main" id="{AB27FB29-A4EB-C1F4-1C96-4CE446E7C89D}"/>
              </a:ext>
            </a:extLst>
          </p:cNvPr>
          <p:cNvSpPr/>
          <p:nvPr/>
        </p:nvSpPr>
        <p:spPr bwMode="auto">
          <a:xfrm>
            <a:off x="494503" y="5548595"/>
            <a:ext cx="11202992" cy="573191"/>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Gesamtdauer: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2" name="Textplatzhalter 1"/>
          <p:cNvSpPr>
            <a:spLocks noGrp="1"/>
          </p:cNvSpPr>
          <p:nvPr>
            <p:ph type="body" sz="quarter" idx="12"/>
          </p:nvPr>
        </p:nvSpPr>
        <p:spPr>
          <a:xfrm>
            <a:off x="2573267" y="3634594"/>
            <a:ext cx="2799845" cy="419832"/>
          </a:xfrm>
        </p:spPr>
        <p:txBody>
          <a:bodyPr/>
          <a:lstStyle/>
          <a:p>
            <a:r>
              <a:rPr lang="de-DE" dirty="0"/>
              <a:t>Zwei Minuten Stille</a:t>
            </a:r>
          </a:p>
        </p:txBody>
      </p:sp>
      <p:sp>
        <p:nvSpPr>
          <p:cNvPr id="3" name="Textplatzhalter 2"/>
          <p:cNvSpPr>
            <a:spLocks noGrp="1"/>
          </p:cNvSpPr>
          <p:nvPr>
            <p:ph type="body" sz="quarter" idx="13"/>
          </p:nvPr>
        </p:nvSpPr>
        <p:spPr/>
        <p:txBody>
          <a:bodyPr/>
          <a:lstStyle/>
          <a:p>
            <a:r>
              <a:rPr lang="de-DE" dirty="0"/>
              <a:t>2 min</a:t>
            </a:r>
          </a:p>
        </p:txBody>
      </p:sp>
      <p:sp>
        <p:nvSpPr>
          <p:cNvPr id="4" name="Textplatzhalter 3"/>
          <p:cNvSpPr>
            <a:spLocks noGrp="1"/>
          </p:cNvSpPr>
          <p:nvPr>
            <p:ph type="body" sz="quarter" idx="18"/>
          </p:nvPr>
        </p:nvSpPr>
        <p:spPr/>
        <p:txBody>
          <a:bodyPr/>
          <a:lstStyle/>
          <a:p>
            <a:r>
              <a:rPr lang="de-DE" b="1" dirty="0"/>
              <a:t>Sei</a:t>
            </a:r>
            <a:r>
              <a:rPr lang="de-DE" dirty="0"/>
              <a:t> zwei Minuten </a:t>
            </a:r>
            <a:r>
              <a:rPr lang="de-DE" b="1" dirty="0"/>
              <a:t>still</a:t>
            </a:r>
            <a:r>
              <a:rPr lang="de-DE" dirty="0"/>
              <a:t>, am besten mit geschlossenen Augen.</a:t>
            </a:r>
          </a:p>
        </p:txBody>
      </p:sp>
      <p:sp>
        <p:nvSpPr>
          <p:cNvPr id="5" name="Textplatzhalter 4"/>
          <p:cNvSpPr>
            <a:spLocks noGrp="1"/>
          </p:cNvSpPr>
          <p:nvPr>
            <p:ph type="body" sz="quarter" idx="23"/>
          </p:nvPr>
        </p:nvSpPr>
        <p:spPr>
          <a:xfrm>
            <a:off x="6891344" y="3668067"/>
            <a:ext cx="2657257" cy="419832"/>
          </a:xfrm>
        </p:spPr>
        <p:txBody>
          <a:bodyPr/>
          <a:lstStyle/>
          <a:p>
            <a:r>
              <a:rPr lang="de-DE" dirty="0"/>
              <a:t>Plenum</a:t>
            </a:r>
          </a:p>
        </p:txBody>
      </p:sp>
      <p:sp>
        <p:nvSpPr>
          <p:cNvPr id="6" name="Textplatzhalter 5"/>
          <p:cNvSpPr>
            <a:spLocks noGrp="1"/>
          </p:cNvSpPr>
          <p:nvPr>
            <p:ph type="body" sz="quarter" idx="24"/>
          </p:nvPr>
        </p:nvSpPr>
        <p:spPr>
          <a:xfrm>
            <a:off x="7479508" y="4196322"/>
            <a:ext cx="1494263" cy="215361"/>
          </a:xfrm>
        </p:spPr>
        <p:txBody>
          <a:bodyPr/>
          <a:lstStyle/>
          <a:p>
            <a:r>
              <a:rPr lang="de-DE" dirty="0"/>
              <a:t>3 min </a:t>
            </a:r>
          </a:p>
        </p:txBody>
      </p:sp>
      <p:sp>
        <p:nvSpPr>
          <p:cNvPr id="7" name="Textplatzhalter 6"/>
          <p:cNvSpPr>
            <a:spLocks noGrp="1"/>
          </p:cNvSpPr>
          <p:nvPr>
            <p:ph type="body" sz="quarter" idx="25"/>
          </p:nvPr>
        </p:nvSpPr>
        <p:spPr>
          <a:xfrm>
            <a:off x="6751123" y="4553195"/>
            <a:ext cx="2853928" cy="724811"/>
          </a:xfrm>
        </p:spPr>
        <p:txBody>
          <a:bodyPr/>
          <a:lstStyle/>
          <a:p>
            <a:r>
              <a:rPr lang="de-DE" sz="1500" b="1" dirty="0"/>
              <a:t>Beschreibe</a:t>
            </a:r>
            <a:r>
              <a:rPr lang="de-DE" sz="1500" dirty="0"/>
              <a:t>, wie es dir damit ergangen ist!</a:t>
            </a:r>
          </a:p>
        </p:txBody>
      </p:sp>
      <p:sp>
        <p:nvSpPr>
          <p:cNvPr id="9" name="Textplatzhalter 8"/>
          <p:cNvSpPr>
            <a:spLocks noGrp="1"/>
          </p:cNvSpPr>
          <p:nvPr>
            <p:ph type="body" sz="quarter" idx="32"/>
          </p:nvPr>
        </p:nvSpPr>
        <p:spPr/>
        <p:txBody>
          <a:bodyPr/>
          <a:lstStyle/>
          <a:p>
            <a:r>
              <a:rPr lang="de-DE" dirty="0"/>
              <a:t>Zeitfresser in den Griff bekommen</a:t>
            </a:r>
          </a:p>
        </p:txBody>
      </p:sp>
      <p:sp>
        <p:nvSpPr>
          <p:cNvPr id="10" name="Textplatzhalter 9"/>
          <p:cNvSpPr>
            <a:spLocks noGrp="1"/>
          </p:cNvSpPr>
          <p:nvPr>
            <p:ph type="body" sz="quarter" idx="33"/>
          </p:nvPr>
        </p:nvSpPr>
        <p:spPr/>
        <p:txBody>
          <a:bodyPr/>
          <a:lstStyle/>
          <a:p>
            <a:r>
              <a:rPr lang="de-DE" sz="1800" b="1" dirty="0">
                <a:effectLst/>
                <a:latin typeface="Arial" panose="020B0604020202020204" pitchFamily="34" charset="0"/>
                <a:ea typeface="Aptos" panose="020B0004020202020204" pitchFamily="34" charset="0"/>
                <a:cs typeface="Times New Roman" panose="02020603050405020304" pitchFamily="18" charset="0"/>
              </a:rPr>
              <a:t>Zwei Minuten Stille - Überblick</a:t>
            </a:r>
            <a:endParaRPr lang="de-DE" dirty="0"/>
          </a:p>
        </p:txBody>
      </p:sp>
      <p:sp>
        <p:nvSpPr>
          <p:cNvPr id="11" name="Textplatzhalter 10"/>
          <p:cNvSpPr>
            <a:spLocks noGrp="1"/>
          </p:cNvSpPr>
          <p:nvPr>
            <p:ph type="body" sz="quarter" idx="11"/>
          </p:nvPr>
        </p:nvSpPr>
        <p:spPr>
          <a:xfrm>
            <a:off x="6266211" y="5614868"/>
            <a:ext cx="866779" cy="440643"/>
          </a:xfrm>
        </p:spPr>
        <p:txBody>
          <a:bodyPr/>
          <a:lstStyle/>
          <a:p>
            <a:r>
              <a:rPr lang="de-DE" dirty="0"/>
              <a:t>5 </a:t>
            </a:r>
          </a:p>
        </p:txBody>
      </p:sp>
      <p:sp>
        <p:nvSpPr>
          <p:cNvPr id="13" name="Textfeld 12">
            <a:extLst>
              <a:ext uri="{FF2B5EF4-FFF2-40B4-BE49-F238E27FC236}">
                <a16:creationId xmlns:a16="http://schemas.microsoft.com/office/drawing/2014/main" id="{394593B6-715E-4DA7-F178-F17F0FDA5890}"/>
              </a:ext>
            </a:extLst>
          </p:cNvPr>
          <p:cNvSpPr txBox="1"/>
          <p:nvPr/>
        </p:nvSpPr>
        <p:spPr>
          <a:xfrm>
            <a:off x="3714904" y="3335508"/>
            <a:ext cx="599792" cy="369332"/>
          </a:xfrm>
          <a:prstGeom prst="rect">
            <a:avLst/>
          </a:prstGeom>
          <a:noFill/>
        </p:spPr>
        <p:txBody>
          <a:bodyPr wrap="square">
            <a:spAutoFit/>
          </a:bodyPr>
          <a:lstStyle/>
          <a:p>
            <a:r>
              <a:rPr lang="de-DE" dirty="0"/>
              <a:t>😌</a:t>
            </a:r>
          </a:p>
        </p:txBody>
      </p:sp>
    </p:spTree>
    <p:extLst>
      <p:ext uri="{BB962C8B-B14F-4D97-AF65-F5344CB8AC3E}">
        <p14:creationId xmlns:p14="http://schemas.microsoft.com/office/powerpoint/2010/main" val="317942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Zeitfresser in den Griff bekommen</a:t>
            </a:r>
          </a:p>
        </p:txBody>
      </p:sp>
      <p:sp>
        <p:nvSpPr>
          <p:cNvPr id="4" name="Textplatzhalter 3"/>
          <p:cNvSpPr>
            <a:spLocks noGrp="1"/>
          </p:cNvSpPr>
          <p:nvPr>
            <p:ph type="body" sz="quarter" idx="33"/>
          </p:nvPr>
        </p:nvSpPr>
        <p:spPr>
          <a:xfrm>
            <a:off x="386781" y="1996252"/>
            <a:ext cx="11805219" cy="440643"/>
          </a:xfrm>
        </p:spPr>
        <p:txBody>
          <a:bodyPr/>
          <a:lstStyle/>
          <a:p>
            <a:r>
              <a:rPr lang="de-DE" sz="1400" b="1" dirty="0">
                <a:effectLst/>
                <a:latin typeface="Arial" panose="020B0604020202020204" pitchFamily="34" charset="0"/>
                <a:ea typeface="Aptos" panose="020B0004020202020204" pitchFamily="34" charset="0"/>
                <a:cs typeface="Times New Roman" panose="02020603050405020304" pitchFamily="18" charset="0"/>
              </a:rPr>
              <a:t>Momo und die Zeitdiebe – Phase 2 – Beantworte die Leitfragen!</a:t>
            </a:r>
            <a:endParaRPr lang="de-DE" sz="1400" b="1" dirty="0"/>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Textfeld 10">
            <a:extLst>
              <a:ext uri="{FF2B5EF4-FFF2-40B4-BE49-F238E27FC236}">
                <a16:creationId xmlns:a16="http://schemas.microsoft.com/office/drawing/2014/main" id="{E22FC334-0BBB-79B8-9898-A801FDEF53D5}"/>
              </a:ext>
            </a:extLst>
          </p:cNvPr>
          <p:cNvSpPr txBox="1"/>
          <p:nvPr/>
        </p:nvSpPr>
        <p:spPr>
          <a:xfrm>
            <a:off x="1477848" y="2816873"/>
            <a:ext cx="9236304" cy="2024913"/>
          </a:xfrm>
          <a:prstGeom prst="rect">
            <a:avLst/>
          </a:prstGeom>
          <a:noFill/>
        </p:spPr>
        <p:txBody>
          <a:bodyPr wrap="square">
            <a:spAutoFit/>
          </a:bodyPr>
          <a:lstStyle/>
          <a:p>
            <a:pPr>
              <a:lnSpc>
                <a:spcPct val="115000"/>
              </a:lnSpc>
              <a:spcAft>
                <a:spcPts val="800"/>
              </a:spcAft>
            </a:pPr>
            <a:r>
              <a:rPr lang="de-DE" sz="2000" b="1" kern="100" dirty="0">
                <a:solidFill>
                  <a:srgbClr val="8B1D43"/>
                </a:solidFill>
                <a:effectLst/>
                <a:ea typeface="Aptos" panose="020B0004020202020204" pitchFamily="34" charset="0"/>
                <a:cs typeface="Times New Roman" panose="02020603050405020304" pitchFamily="18" charset="0"/>
              </a:rPr>
              <a:t>„Es gibt Kalender und Uhren, um die Zeit zu messen. Und doch weiß jeder, dass eine Stunde so lang wie eine Ewigkeit sein kann. Sie kann aber auch so kurz wie ein Augenblick sein. Es kommt darauf an, was man in dieser Stunde erlebt.“ </a:t>
            </a:r>
          </a:p>
          <a:p>
            <a:pPr algn="r">
              <a:lnSpc>
                <a:spcPct val="115000"/>
              </a:lnSpc>
              <a:spcAft>
                <a:spcPts val="800"/>
              </a:spcAft>
            </a:pPr>
            <a:r>
              <a:rPr lang="de-DE" sz="1050" i="1" dirty="0">
                <a:effectLst/>
              </a:rPr>
              <a:t>Michael Ende: Momo </a:t>
            </a:r>
            <a:r>
              <a:rPr lang="de-DE" sz="1050" dirty="0">
                <a:effectLst/>
                <a:ea typeface="Aptos" panose="020B0004020202020204" pitchFamily="34" charset="0"/>
                <a:cs typeface="Times New Roman" panose="02020603050405020304" pitchFamily="18" charset="0"/>
              </a:rPr>
              <a:t>oder </a:t>
            </a:r>
            <a:r>
              <a:rPr lang="de-DE" sz="1050" i="1" dirty="0">
                <a:effectLst/>
                <a:ea typeface="Aptos" panose="020B0004020202020204" pitchFamily="34" charset="0"/>
                <a:cs typeface="Times New Roman" panose="02020603050405020304" pitchFamily="18" charset="0"/>
              </a:rPr>
              <a:t>Die seltsame Geschichte von den Zeit-Dieben und von dem Kind, das den Menschen die gestohlene Zeit zurückbrachte</a:t>
            </a:r>
            <a:r>
              <a:rPr lang="de-DE" sz="1050" i="1" dirty="0">
                <a:effectLst/>
              </a:rPr>
              <a:t>. Thienemann Verlag (Erstausgabe 1973), hier zitiert nach: Klett-Ausgabe 2025, S. 19.* </a:t>
            </a:r>
            <a:endParaRPr lang="de-DE" sz="1050" b="1" kern="100" dirty="0">
              <a:solidFill>
                <a:srgbClr val="8B1D43"/>
              </a:solidFill>
              <a:effectLst/>
              <a:ea typeface="Aptos" panose="020B000402020202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2D7ED950-F64A-838F-1F8C-62F36C3CF029}"/>
              </a:ext>
            </a:extLst>
          </p:cNvPr>
          <p:cNvSpPr txBox="1"/>
          <p:nvPr/>
        </p:nvSpPr>
        <p:spPr>
          <a:xfrm>
            <a:off x="1477848" y="4848142"/>
            <a:ext cx="8580552" cy="885371"/>
          </a:xfrm>
          <a:prstGeom prst="rect">
            <a:avLst/>
          </a:prstGeom>
          <a:noFill/>
        </p:spPr>
        <p:txBody>
          <a:bodyPr wrap="square">
            <a:spAutoFit/>
          </a:bodyPr>
          <a:lstStyle/>
          <a:p>
            <a:pPr marL="342900" indent="-342900">
              <a:lnSpc>
                <a:spcPct val="115000"/>
              </a:lnSpc>
              <a:spcAft>
                <a:spcPts val="800"/>
              </a:spcAft>
              <a:buFont typeface="Arial" panose="020B0604020202020204" pitchFamily="34" charset="0"/>
              <a:buChar char="•"/>
            </a:pPr>
            <a:r>
              <a:rPr lang="de-DE" sz="2000" kern="100" dirty="0">
                <a:effectLst/>
                <a:ea typeface="Aptos" panose="020B0004020202020204" pitchFamily="34" charset="0"/>
                <a:cs typeface="Times New Roman" panose="02020603050405020304" pitchFamily="18" charset="0"/>
              </a:rPr>
              <a:t>Welche zwei Arten von Zeit werden </a:t>
            </a:r>
            <a:r>
              <a:rPr lang="de-DE" sz="2000" kern="100" dirty="0">
                <a:ea typeface="Aptos" panose="020B0004020202020204" pitchFamily="34" charset="0"/>
                <a:cs typeface="Times New Roman" panose="02020603050405020304" pitchFamily="18" charset="0"/>
              </a:rPr>
              <a:t>hier</a:t>
            </a:r>
            <a:r>
              <a:rPr lang="de-DE" sz="2000" kern="100" dirty="0">
                <a:effectLst/>
                <a:ea typeface="Aptos" panose="020B0004020202020204" pitchFamily="34" charset="0"/>
                <a:cs typeface="Times New Roman" panose="02020603050405020304" pitchFamily="18" charset="0"/>
              </a:rPr>
              <a:t> unterschieden? </a:t>
            </a:r>
          </a:p>
          <a:p>
            <a:pPr marL="342900" indent="-342900">
              <a:lnSpc>
                <a:spcPct val="115000"/>
              </a:lnSpc>
              <a:spcAft>
                <a:spcPts val="800"/>
              </a:spcAft>
              <a:buFont typeface="Arial" panose="020B0604020202020204" pitchFamily="34" charset="0"/>
              <a:buChar char="•"/>
            </a:pPr>
            <a:r>
              <a:rPr lang="de-DE" sz="2000" kern="100" dirty="0">
                <a:effectLst/>
                <a:ea typeface="Aptos" panose="020B0004020202020204" pitchFamily="34" charset="0"/>
                <a:cs typeface="Times New Roman" panose="02020603050405020304" pitchFamily="18" charset="0"/>
              </a:rPr>
              <a:t>Wovon hängt es laut dem Zitat ab, wie wir Zeit wahrnehmen?</a:t>
            </a:r>
          </a:p>
        </p:txBody>
      </p:sp>
      <p:sp>
        <p:nvSpPr>
          <p:cNvPr id="2" name="Textfeld 1">
            <a:extLst>
              <a:ext uri="{FF2B5EF4-FFF2-40B4-BE49-F238E27FC236}">
                <a16:creationId xmlns:a16="http://schemas.microsoft.com/office/drawing/2014/main" id="{B4189EAC-4CEF-6462-1334-B546599E772E}"/>
              </a:ext>
            </a:extLst>
          </p:cNvPr>
          <p:cNvSpPr txBox="1"/>
          <p:nvPr/>
        </p:nvSpPr>
        <p:spPr>
          <a:xfrm>
            <a:off x="7358074" y="6024300"/>
            <a:ext cx="6097508" cy="230832"/>
          </a:xfrm>
          <a:prstGeom prst="rect">
            <a:avLst/>
          </a:prstGeom>
          <a:noFill/>
        </p:spPr>
        <p:txBody>
          <a:bodyPr wrap="square">
            <a:spAutoFit/>
          </a:bodyPr>
          <a:lstStyle/>
          <a:p>
            <a:r>
              <a:rPr lang="de-DE" sz="900" i="1" dirty="0">
                <a:effectLst/>
                <a:latin typeface="Calibri" panose="020F0502020204030204" pitchFamily="34" charset="0"/>
              </a:rPr>
              <a:t>*Hinweis: Dieses Zitat ist von der </a:t>
            </a:r>
            <a:r>
              <a:rPr lang="de-DE" sz="900" i="1" dirty="0"/>
              <a:t>CC-BY-SA-4.0-</a:t>
            </a:r>
            <a:r>
              <a:rPr lang="de-DE" sz="900" i="1" dirty="0">
                <a:effectLst/>
                <a:latin typeface="Calibri" panose="020F0502020204030204" pitchFamily="34" charset="0"/>
              </a:rPr>
              <a:t>Lizenzierung dieses Materials ausgenommen.</a:t>
            </a:r>
            <a:endParaRPr lang="de-DE" sz="900" dirty="0"/>
          </a:p>
        </p:txBody>
      </p:sp>
    </p:spTree>
    <p:extLst>
      <p:ext uri="{BB962C8B-B14F-4D97-AF65-F5344CB8AC3E}">
        <p14:creationId xmlns:p14="http://schemas.microsoft.com/office/powerpoint/2010/main" val="3957522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Zeitfresser in den Griff bekommen</a:t>
            </a:r>
          </a:p>
        </p:txBody>
      </p:sp>
      <p:sp>
        <p:nvSpPr>
          <p:cNvPr id="4" name="Textplatzhalter 3"/>
          <p:cNvSpPr>
            <a:spLocks noGrp="1"/>
          </p:cNvSpPr>
          <p:nvPr>
            <p:ph type="body" sz="quarter" idx="33"/>
          </p:nvPr>
        </p:nvSpPr>
        <p:spPr>
          <a:xfrm>
            <a:off x="386781" y="1996252"/>
            <a:ext cx="11805219" cy="440643"/>
          </a:xfrm>
        </p:spPr>
        <p:txBody>
          <a:bodyPr/>
          <a:lstStyle/>
          <a:p>
            <a:r>
              <a:rPr lang="de-DE" sz="1400" b="1" dirty="0">
                <a:effectLst/>
                <a:latin typeface="Arial" panose="020B0604020202020204" pitchFamily="34" charset="0"/>
                <a:ea typeface="Aptos" panose="020B0004020202020204" pitchFamily="34" charset="0"/>
                <a:cs typeface="Times New Roman" panose="02020603050405020304" pitchFamily="18" charset="0"/>
              </a:rPr>
              <a:t>Momo und die Zeitdiebe – Phase 2 – Beantworte die Leitfragen!</a:t>
            </a:r>
            <a:endParaRPr lang="de-DE" sz="1400" b="1" dirty="0"/>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Textfeld 10">
            <a:extLst>
              <a:ext uri="{FF2B5EF4-FFF2-40B4-BE49-F238E27FC236}">
                <a16:creationId xmlns:a16="http://schemas.microsoft.com/office/drawing/2014/main" id="{E22FC334-0BBB-79B8-9898-A801FDEF53D5}"/>
              </a:ext>
            </a:extLst>
          </p:cNvPr>
          <p:cNvSpPr txBox="1"/>
          <p:nvPr/>
        </p:nvSpPr>
        <p:spPr>
          <a:xfrm>
            <a:off x="1477848" y="3057391"/>
            <a:ext cx="9236304" cy="894091"/>
          </a:xfrm>
          <a:prstGeom prst="rect">
            <a:avLst/>
          </a:prstGeom>
          <a:noFill/>
        </p:spPr>
        <p:txBody>
          <a:bodyPr wrap="square">
            <a:spAutoFit/>
          </a:bodyPr>
          <a:lstStyle/>
          <a:p>
            <a:pPr>
              <a:lnSpc>
                <a:spcPct val="115000"/>
              </a:lnSpc>
              <a:spcAft>
                <a:spcPts val="800"/>
              </a:spcAft>
            </a:pPr>
            <a:r>
              <a:rPr lang="de-DE" sz="2000" b="1" kern="100" dirty="0">
                <a:solidFill>
                  <a:srgbClr val="8B1D43"/>
                </a:solidFill>
                <a:effectLst/>
                <a:ea typeface="Aptos" panose="020B0004020202020204" pitchFamily="34" charset="0"/>
                <a:cs typeface="Times New Roman" panose="02020603050405020304" pitchFamily="18" charset="0"/>
              </a:rPr>
              <a:t>„Denn Zeit ist Leben. Und das Leben wohnt im Herzen.“ </a:t>
            </a:r>
          </a:p>
          <a:p>
            <a:pPr algn="r">
              <a:lnSpc>
                <a:spcPct val="115000"/>
              </a:lnSpc>
              <a:spcAft>
                <a:spcPts val="800"/>
              </a:spcAft>
            </a:pPr>
            <a:r>
              <a:rPr lang="de-DE" sz="1000" i="1" dirty="0">
                <a:effectLst/>
              </a:rPr>
              <a:t>Michael Ende: Momo </a:t>
            </a:r>
            <a:r>
              <a:rPr lang="de-DE" sz="1000" dirty="0">
                <a:effectLst/>
                <a:ea typeface="Aptos" panose="020B0004020202020204" pitchFamily="34" charset="0"/>
                <a:cs typeface="Times New Roman" panose="02020603050405020304" pitchFamily="18" charset="0"/>
              </a:rPr>
              <a:t>oder </a:t>
            </a:r>
            <a:r>
              <a:rPr lang="de-DE" sz="1000" i="1" dirty="0">
                <a:effectLst/>
                <a:ea typeface="Aptos" panose="020B0004020202020204" pitchFamily="34" charset="0"/>
                <a:cs typeface="Times New Roman" panose="02020603050405020304" pitchFamily="18" charset="0"/>
              </a:rPr>
              <a:t>Die seltsame Geschichte von den Zeit-Dieben und von dem Kind, das den Menschen die gestohlene Zeit zurückbrachte</a:t>
            </a:r>
            <a:r>
              <a:rPr lang="de-DE" sz="1000" i="1" dirty="0">
                <a:effectLst/>
              </a:rPr>
              <a:t>. Thienemann Verlag (Erstausgabe 1973), hier zitiert nach: Klett-Ausgabe 2025, S. 19.* </a:t>
            </a:r>
            <a:endParaRPr lang="de-DE" sz="1000" b="1" kern="100" dirty="0">
              <a:solidFill>
                <a:srgbClr val="8B1D43"/>
              </a:solidFill>
              <a:effectLst/>
              <a:ea typeface="Aptos" panose="020B000402020202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1726C87D-A0BC-3495-5742-E9BA88564642}"/>
              </a:ext>
            </a:extLst>
          </p:cNvPr>
          <p:cNvSpPr txBox="1"/>
          <p:nvPr/>
        </p:nvSpPr>
        <p:spPr>
          <a:xfrm>
            <a:off x="1477848" y="4120409"/>
            <a:ext cx="8159573" cy="1815882"/>
          </a:xfrm>
          <a:prstGeom prst="rect">
            <a:avLst/>
          </a:prstGeom>
          <a:noFill/>
        </p:spPr>
        <p:txBody>
          <a:bodyPr wrap="square">
            <a:spAutoFit/>
          </a:bodyPr>
          <a:lstStyle/>
          <a:p>
            <a:pPr marL="342900" indent="-342900">
              <a:buFont typeface="Arial" panose="020B0604020202020204" pitchFamily="34" charset="0"/>
              <a:buChar char="•"/>
            </a:pPr>
            <a:r>
              <a:rPr lang="de-DE" sz="2000" dirty="0">
                <a:effectLst/>
                <a:ea typeface="Aptos" panose="020B0004020202020204" pitchFamily="34" charset="0"/>
                <a:cs typeface="Times New Roman" panose="02020603050405020304" pitchFamily="18" charset="0"/>
              </a:rPr>
              <a:t>Was könnte der Autor eurer Ansicht nach mit dem Satz meinen? </a:t>
            </a:r>
          </a:p>
          <a:p>
            <a:pPr marL="342900" indent="-342900">
              <a:buFont typeface="Arial" panose="020B0604020202020204" pitchFamily="34" charset="0"/>
              <a:buChar char="•"/>
            </a:pPr>
            <a:endParaRPr lang="de-DE" sz="1400" dirty="0">
              <a:effectLst/>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de-DE" sz="2000" dirty="0">
                <a:effectLst/>
                <a:ea typeface="Aptos" panose="020B0004020202020204" pitchFamily="34" charset="0"/>
                <a:cs typeface="Times New Roman" panose="02020603050405020304" pitchFamily="18" charset="0"/>
              </a:rPr>
              <a:t>Welchen Wert bekommt Zeit dadurch? </a:t>
            </a:r>
          </a:p>
          <a:p>
            <a:pPr marL="342900" indent="-342900">
              <a:buFont typeface="Arial" panose="020B0604020202020204" pitchFamily="34" charset="0"/>
              <a:buChar char="•"/>
            </a:pPr>
            <a:endParaRPr lang="de-DE" sz="1400" dirty="0">
              <a:effectLst/>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de-DE" sz="2000" dirty="0">
                <a:cs typeface="Arial" panose="020B0604020202020204" pitchFamily="34" charset="0"/>
              </a:rPr>
              <a:t>Welchen Wert hat Zeit für euch persönlich?</a:t>
            </a:r>
          </a:p>
          <a:p>
            <a:endParaRPr lang="de-DE" sz="2000" b="1" dirty="0"/>
          </a:p>
        </p:txBody>
      </p:sp>
      <p:sp>
        <p:nvSpPr>
          <p:cNvPr id="5" name="Textfeld 4">
            <a:extLst>
              <a:ext uri="{FF2B5EF4-FFF2-40B4-BE49-F238E27FC236}">
                <a16:creationId xmlns:a16="http://schemas.microsoft.com/office/drawing/2014/main" id="{0DEA80F3-82E6-3E1B-3718-7E6EF6707B15}"/>
              </a:ext>
            </a:extLst>
          </p:cNvPr>
          <p:cNvSpPr txBox="1"/>
          <p:nvPr/>
        </p:nvSpPr>
        <p:spPr>
          <a:xfrm>
            <a:off x="7355395" y="6050614"/>
            <a:ext cx="6097508" cy="230832"/>
          </a:xfrm>
          <a:prstGeom prst="rect">
            <a:avLst/>
          </a:prstGeom>
          <a:noFill/>
        </p:spPr>
        <p:txBody>
          <a:bodyPr wrap="square">
            <a:spAutoFit/>
          </a:bodyPr>
          <a:lstStyle/>
          <a:p>
            <a:r>
              <a:rPr lang="de-DE" sz="900" i="1" dirty="0">
                <a:effectLst/>
                <a:latin typeface="Calibri" panose="020F0502020204030204" pitchFamily="34" charset="0"/>
              </a:rPr>
              <a:t>*Hinweis: Dieses Zitat ist von der </a:t>
            </a:r>
            <a:r>
              <a:rPr lang="de-DE" sz="900" i="1" dirty="0"/>
              <a:t>CC-BY-SA-4.0-</a:t>
            </a:r>
            <a:r>
              <a:rPr lang="de-DE" sz="900" i="1" dirty="0">
                <a:effectLst/>
                <a:latin typeface="Calibri" panose="020F0502020204030204" pitchFamily="34" charset="0"/>
              </a:rPr>
              <a:t>Lizenzierung dieses Materials ausgenommen.</a:t>
            </a:r>
            <a:endParaRPr lang="de-DE" sz="900" dirty="0"/>
          </a:p>
        </p:txBody>
      </p:sp>
    </p:spTree>
    <p:extLst>
      <p:ext uri="{BB962C8B-B14F-4D97-AF65-F5344CB8AC3E}">
        <p14:creationId xmlns:p14="http://schemas.microsoft.com/office/powerpoint/2010/main" val="84704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Zeitfresser in den Griff bekommen</a:t>
            </a:r>
          </a:p>
        </p:txBody>
      </p:sp>
      <p:sp>
        <p:nvSpPr>
          <p:cNvPr id="4" name="Textplatzhalter 3"/>
          <p:cNvSpPr>
            <a:spLocks noGrp="1"/>
          </p:cNvSpPr>
          <p:nvPr>
            <p:ph type="body" sz="quarter" idx="33"/>
          </p:nvPr>
        </p:nvSpPr>
        <p:spPr>
          <a:xfrm>
            <a:off x="386781" y="1996252"/>
            <a:ext cx="11805219" cy="440643"/>
          </a:xfrm>
        </p:spPr>
        <p:txBody>
          <a:bodyPr/>
          <a:lstStyle/>
          <a:p>
            <a:r>
              <a:rPr lang="de-DE" sz="1400" b="1" dirty="0">
                <a:effectLst/>
                <a:latin typeface="Arial" panose="020B0604020202020204" pitchFamily="34" charset="0"/>
                <a:ea typeface="Aptos" panose="020B0004020202020204" pitchFamily="34" charset="0"/>
                <a:cs typeface="Times New Roman" panose="02020603050405020304" pitchFamily="18" charset="0"/>
              </a:rPr>
              <a:t>Momo und die Zeitdiebe – Phase 3 – Beantworte die Leitfragen!</a:t>
            </a:r>
            <a:endParaRPr lang="de-DE" sz="1400" b="1" dirty="0"/>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Textfeld 10">
            <a:extLst>
              <a:ext uri="{FF2B5EF4-FFF2-40B4-BE49-F238E27FC236}">
                <a16:creationId xmlns:a16="http://schemas.microsoft.com/office/drawing/2014/main" id="{E22FC334-0BBB-79B8-9898-A801FDEF53D5}"/>
              </a:ext>
            </a:extLst>
          </p:cNvPr>
          <p:cNvSpPr txBox="1"/>
          <p:nvPr/>
        </p:nvSpPr>
        <p:spPr>
          <a:xfrm>
            <a:off x="612775" y="2946339"/>
            <a:ext cx="10101377" cy="1866408"/>
          </a:xfrm>
          <a:prstGeom prst="rect">
            <a:avLst/>
          </a:prstGeom>
          <a:noFill/>
        </p:spPr>
        <p:txBody>
          <a:bodyPr wrap="square">
            <a:spAutoFit/>
          </a:bodyPr>
          <a:lstStyle/>
          <a:p>
            <a:pPr>
              <a:lnSpc>
                <a:spcPct val="115000"/>
              </a:lnSpc>
              <a:spcAft>
                <a:spcPts val="800"/>
              </a:spcAft>
            </a:pPr>
            <a:r>
              <a:rPr lang="de-DE" sz="2000" b="1" kern="100" dirty="0">
                <a:solidFill>
                  <a:srgbClr val="8B1D43"/>
                </a:solidFill>
                <a:effectLst/>
                <a:ea typeface="Aptos" panose="020B0004020202020204" pitchFamily="34" charset="0"/>
                <a:cs typeface="Times New Roman" panose="02020603050405020304" pitchFamily="18" charset="0"/>
              </a:rPr>
              <a:t>„Genau das wussten die grauen Herren. Niemand kannte den Wert einer Stunde, einer Minute, ja, einer einzigen Sekunde so wie sie. Und sie hatten ihre Pläne mit der Zeit der Menschen.“ </a:t>
            </a:r>
          </a:p>
          <a:p>
            <a:pPr algn="r">
              <a:lnSpc>
                <a:spcPct val="115000"/>
              </a:lnSpc>
              <a:spcAft>
                <a:spcPts val="800"/>
              </a:spcAft>
            </a:pPr>
            <a:r>
              <a:rPr lang="de-DE" sz="1100" i="1" dirty="0">
                <a:effectLst/>
              </a:rPr>
              <a:t>Michael Ende: Momo </a:t>
            </a:r>
            <a:r>
              <a:rPr lang="de-DE" sz="1100" dirty="0">
                <a:effectLst/>
                <a:ea typeface="Aptos" panose="020B0004020202020204" pitchFamily="34" charset="0"/>
                <a:cs typeface="Times New Roman" panose="02020603050405020304" pitchFamily="18" charset="0"/>
              </a:rPr>
              <a:t>oder </a:t>
            </a:r>
            <a:r>
              <a:rPr lang="de-DE" sz="1100" i="1" dirty="0">
                <a:effectLst/>
                <a:ea typeface="Aptos" panose="020B0004020202020204" pitchFamily="34" charset="0"/>
                <a:cs typeface="Times New Roman" panose="02020603050405020304" pitchFamily="18" charset="0"/>
              </a:rPr>
              <a:t>Die seltsame Geschichte von den Zeit-Dieben und von dem Kind, das den Menschen die gestohlene Zeit zurückbrachte</a:t>
            </a:r>
            <a:r>
              <a:rPr lang="de-DE" sz="1100" i="1" dirty="0">
                <a:effectLst/>
              </a:rPr>
              <a:t>. Thienemann Verlag (Erstausgabe 1973), hier zitiert nach: Klett-Ausgabe 2025, S. 19.* </a:t>
            </a:r>
            <a:endParaRPr lang="de-DE" sz="1100" b="1" kern="100" dirty="0">
              <a:solidFill>
                <a:srgbClr val="8B1D43"/>
              </a:solidFill>
              <a:effectLst/>
              <a:ea typeface="Aptos" panose="020B0004020202020204" pitchFamily="34" charset="0"/>
              <a:cs typeface="Times New Roman" panose="02020603050405020304" pitchFamily="18" charset="0"/>
            </a:endParaRPr>
          </a:p>
          <a:p>
            <a:pPr algn="r">
              <a:lnSpc>
                <a:spcPct val="115000"/>
              </a:lnSpc>
              <a:spcAft>
                <a:spcPts val="800"/>
              </a:spcAft>
            </a:pPr>
            <a:endParaRPr lang="de-DE" sz="700" b="1" kern="100" dirty="0">
              <a:solidFill>
                <a:srgbClr val="8B1D43"/>
              </a:solidFill>
              <a:effectLst/>
              <a:ea typeface="Aptos" panose="020B000402020202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9CAB680B-5BB4-9189-AC26-FE1A1A882412}"/>
              </a:ext>
            </a:extLst>
          </p:cNvPr>
          <p:cNvSpPr txBox="1"/>
          <p:nvPr/>
        </p:nvSpPr>
        <p:spPr>
          <a:xfrm>
            <a:off x="612775" y="4397442"/>
            <a:ext cx="10101377" cy="1261884"/>
          </a:xfrm>
          <a:prstGeom prst="rect">
            <a:avLst/>
          </a:prstGeom>
          <a:noFill/>
        </p:spPr>
        <p:txBody>
          <a:bodyPr wrap="square">
            <a:spAutoFit/>
          </a:bodyPr>
          <a:lstStyle/>
          <a:p>
            <a:endParaRPr lang="de-DE" sz="2000" b="1" dirty="0"/>
          </a:p>
          <a:p>
            <a:pPr marL="342900" indent="-342900">
              <a:buFont typeface="Arial" panose="020B0604020202020204" pitchFamily="34" charset="0"/>
              <a:buChar char="•"/>
            </a:pPr>
            <a:r>
              <a:rPr lang="de-DE" sz="2000" dirty="0">
                <a:cs typeface="Arial" panose="020B0604020202020204" pitchFamily="34" charset="0"/>
              </a:rPr>
              <a:t>Wenn wir an unseren Alltag denken: Wer oder was sind unsere „Grauen Herren“?</a:t>
            </a:r>
          </a:p>
          <a:p>
            <a:endParaRPr lang="de-DE" sz="1400" dirty="0">
              <a:cs typeface="Arial" panose="020B0604020202020204" pitchFamily="34" charset="0"/>
            </a:endParaRPr>
          </a:p>
          <a:p>
            <a:pPr marL="342900" indent="-342900">
              <a:buFont typeface="Arial" panose="020B0604020202020204" pitchFamily="34" charset="0"/>
              <a:buChar char="•"/>
            </a:pPr>
            <a:r>
              <a:rPr lang="de-DE" sz="2000" dirty="0">
                <a:cs typeface="Arial" panose="020B0604020202020204" pitchFamily="34" charset="0"/>
              </a:rPr>
              <a:t>Wer stiehlt uns unsere Zeit - vielleicht auch ohne, dass wir es sofort merken?</a:t>
            </a:r>
          </a:p>
        </p:txBody>
      </p:sp>
      <p:sp>
        <p:nvSpPr>
          <p:cNvPr id="2" name="Textfeld 1">
            <a:extLst>
              <a:ext uri="{FF2B5EF4-FFF2-40B4-BE49-F238E27FC236}">
                <a16:creationId xmlns:a16="http://schemas.microsoft.com/office/drawing/2014/main" id="{97956992-3B98-C142-4579-B3760FA1D233}"/>
              </a:ext>
            </a:extLst>
          </p:cNvPr>
          <p:cNvSpPr txBox="1"/>
          <p:nvPr/>
        </p:nvSpPr>
        <p:spPr>
          <a:xfrm>
            <a:off x="7351430" y="6033018"/>
            <a:ext cx="6097508" cy="230832"/>
          </a:xfrm>
          <a:prstGeom prst="rect">
            <a:avLst/>
          </a:prstGeom>
          <a:noFill/>
        </p:spPr>
        <p:txBody>
          <a:bodyPr wrap="square">
            <a:spAutoFit/>
          </a:bodyPr>
          <a:lstStyle/>
          <a:p>
            <a:r>
              <a:rPr lang="de-DE" sz="900" i="1" dirty="0">
                <a:effectLst/>
                <a:latin typeface="Calibri" panose="020F0502020204030204" pitchFamily="34" charset="0"/>
              </a:rPr>
              <a:t>*Hinweis: Dieses Zitat ist von der </a:t>
            </a:r>
            <a:r>
              <a:rPr lang="de-DE" sz="900" i="1" dirty="0"/>
              <a:t>CC-BY-SA-4.0-</a:t>
            </a:r>
            <a:r>
              <a:rPr lang="de-DE" sz="900" i="1" dirty="0">
                <a:effectLst/>
                <a:latin typeface="Calibri" panose="020F0502020204030204" pitchFamily="34" charset="0"/>
              </a:rPr>
              <a:t>Lizenzierung dieses Materials ausgenommen.</a:t>
            </a:r>
            <a:endParaRPr lang="de-DE" sz="900" dirty="0"/>
          </a:p>
        </p:txBody>
      </p:sp>
    </p:spTree>
    <p:extLst>
      <p:ext uri="{BB962C8B-B14F-4D97-AF65-F5344CB8AC3E}">
        <p14:creationId xmlns:p14="http://schemas.microsoft.com/office/powerpoint/2010/main" val="69041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691A4-DC85-B548-DD26-1C79717F4730}"/>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A0AD7C94-36A7-D609-D2F9-3C83B5CE1B93}"/>
              </a:ext>
            </a:extLst>
          </p:cNvPr>
          <p:cNvSpPr>
            <a:spLocks noGrp="1"/>
          </p:cNvSpPr>
          <p:nvPr>
            <p:ph type="body" sz="quarter" idx="11"/>
          </p:nvPr>
        </p:nvSpPr>
        <p:spPr>
          <a:xfrm>
            <a:off x="6256420" y="5592278"/>
            <a:ext cx="731521" cy="510139"/>
          </a:xfrm>
        </p:spPr>
        <p:txBody>
          <a:bodyPr/>
          <a:lstStyle/>
          <a:p>
            <a:r>
              <a:rPr lang="de-DE" dirty="0"/>
              <a:t>30</a:t>
            </a:r>
          </a:p>
        </p:txBody>
      </p:sp>
      <p:sp>
        <p:nvSpPr>
          <p:cNvPr id="7" name="Textplatzhalter 6">
            <a:extLst>
              <a:ext uri="{FF2B5EF4-FFF2-40B4-BE49-F238E27FC236}">
                <a16:creationId xmlns:a16="http://schemas.microsoft.com/office/drawing/2014/main" id="{8FC7D86B-CEC2-2728-F664-153F40644C7D}"/>
              </a:ext>
            </a:extLst>
          </p:cNvPr>
          <p:cNvSpPr>
            <a:spLocks noGrp="1"/>
          </p:cNvSpPr>
          <p:nvPr>
            <p:ph type="body" sz="quarter" idx="32"/>
          </p:nvPr>
        </p:nvSpPr>
        <p:spPr/>
        <p:txBody>
          <a:bodyPr/>
          <a:lstStyle/>
          <a:p>
            <a:endParaRPr lang="de-DE" dirty="0"/>
          </a:p>
        </p:txBody>
      </p:sp>
      <p:pic>
        <p:nvPicPr>
          <p:cNvPr id="3" name="Grafik 2" descr="Ein Bild, das Muster, Symmetrie, Quadrat, Pixel enthält.&#10;&#10;KI-generierte Inhalte können fehlerhaft sein.">
            <a:extLst>
              <a:ext uri="{FF2B5EF4-FFF2-40B4-BE49-F238E27FC236}">
                <a16:creationId xmlns:a16="http://schemas.microsoft.com/office/drawing/2014/main" id="{D81E50E0-6497-FB67-99DC-922B13EFC28A}"/>
              </a:ext>
            </a:extLst>
          </p:cNvPr>
          <p:cNvPicPr>
            <a:picLocks noChangeAspect="1"/>
          </p:cNvPicPr>
          <p:nvPr/>
        </p:nvPicPr>
        <p:blipFill>
          <a:blip r:embed="rId2"/>
          <a:stretch>
            <a:fillRect/>
          </a:stretch>
        </p:blipFill>
        <p:spPr>
          <a:xfrm>
            <a:off x="1496042" y="2598476"/>
            <a:ext cx="2069460" cy="2056304"/>
          </a:xfrm>
          <a:prstGeom prst="rect">
            <a:avLst/>
          </a:prstGeom>
        </p:spPr>
      </p:pic>
      <p:sp>
        <p:nvSpPr>
          <p:cNvPr id="6" name="Rectangle 1">
            <a:extLst>
              <a:ext uri="{FF2B5EF4-FFF2-40B4-BE49-F238E27FC236}">
                <a16:creationId xmlns:a16="http://schemas.microsoft.com/office/drawing/2014/main" id="{8659637C-F454-B308-7EC0-D22EF620A17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500" b="1" i="0" u="none" strike="noStrike" cap="none" normalizeH="0" baseline="0">
                <a:ln>
                  <a:noFill/>
                </a:ln>
                <a:solidFill>
                  <a:srgbClr val="FFFFFF"/>
                </a:solidFill>
                <a:effectLst/>
                <a:latin typeface="Arial" panose="020B0604020202020204" pitchFamily="34" charset="0"/>
              </a:rPr>
              <a:t>Public Beta</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7188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5">
            <a:extLst>
              <a:ext uri="{FF2B5EF4-FFF2-40B4-BE49-F238E27FC236}">
                <a16:creationId xmlns:a16="http://schemas.microsoft.com/office/drawing/2014/main" id="{AB27FB29-A4EB-C1F4-1C96-4CE446E7C89D}"/>
              </a:ext>
            </a:extLst>
          </p:cNvPr>
          <p:cNvSpPr/>
          <p:nvPr/>
        </p:nvSpPr>
        <p:spPr bwMode="auto">
          <a:xfrm>
            <a:off x="494503" y="5548595"/>
            <a:ext cx="11202992" cy="573191"/>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Gesamtdauer: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2" name="Textplatzhalter 1"/>
          <p:cNvSpPr>
            <a:spLocks noGrp="1"/>
          </p:cNvSpPr>
          <p:nvPr>
            <p:ph type="body" sz="quarter" idx="12"/>
          </p:nvPr>
        </p:nvSpPr>
        <p:spPr>
          <a:xfrm>
            <a:off x="2573267" y="3634594"/>
            <a:ext cx="2799845" cy="419832"/>
          </a:xfrm>
        </p:spPr>
        <p:txBody>
          <a:bodyPr/>
          <a:lstStyle/>
          <a:p>
            <a:r>
              <a:rPr lang="de-DE" dirty="0"/>
              <a:t>Zwei Minuten Stille</a:t>
            </a:r>
          </a:p>
        </p:txBody>
      </p:sp>
      <p:sp>
        <p:nvSpPr>
          <p:cNvPr id="3" name="Textplatzhalter 2"/>
          <p:cNvSpPr>
            <a:spLocks noGrp="1"/>
          </p:cNvSpPr>
          <p:nvPr>
            <p:ph type="body" sz="quarter" idx="13"/>
          </p:nvPr>
        </p:nvSpPr>
        <p:spPr/>
        <p:txBody>
          <a:bodyPr/>
          <a:lstStyle/>
          <a:p>
            <a:r>
              <a:rPr lang="de-DE" dirty="0"/>
              <a:t>2 min</a:t>
            </a:r>
          </a:p>
        </p:txBody>
      </p:sp>
      <p:sp>
        <p:nvSpPr>
          <p:cNvPr id="4" name="Textplatzhalter 3"/>
          <p:cNvSpPr>
            <a:spLocks noGrp="1"/>
          </p:cNvSpPr>
          <p:nvPr>
            <p:ph type="body" sz="quarter" idx="18"/>
          </p:nvPr>
        </p:nvSpPr>
        <p:spPr/>
        <p:txBody>
          <a:bodyPr/>
          <a:lstStyle/>
          <a:p>
            <a:r>
              <a:rPr lang="de-DE" b="1" dirty="0"/>
              <a:t>Sei</a:t>
            </a:r>
            <a:r>
              <a:rPr lang="de-DE" dirty="0"/>
              <a:t> zwei Minuten </a:t>
            </a:r>
            <a:r>
              <a:rPr lang="de-DE" b="1" dirty="0"/>
              <a:t>still</a:t>
            </a:r>
            <a:r>
              <a:rPr lang="de-DE" dirty="0"/>
              <a:t>, am besten mit geschlossenen Augen.</a:t>
            </a:r>
          </a:p>
        </p:txBody>
      </p:sp>
      <p:sp>
        <p:nvSpPr>
          <p:cNvPr id="5" name="Textplatzhalter 4"/>
          <p:cNvSpPr>
            <a:spLocks noGrp="1"/>
          </p:cNvSpPr>
          <p:nvPr>
            <p:ph type="body" sz="quarter" idx="23"/>
          </p:nvPr>
        </p:nvSpPr>
        <p:spPr>
          <a:xfrm>
            <a:off x="6891344" y="3668067"/>
            <a:ext cx="2657257" cy="419832"/>
          </a:xfrm>
        </p:spPr>
        <p:txBody>
          <a:bodyPr/>
          <a:lstStyle/>
          <a:p>
            <a:r>
              <a:rPr lang="de-DE" dirty="0"/>
              <a:t>Plenum</a:t>
            </a:r>
          </a:p>
        </p:txBody>
      </p:sp>
      <p:sp>
        <p:nvSpPr>
          <p:cNvPr id="6" name="Textplatzhalter 5"/>
          <p:cNvSpPr>
            <a:spLocks noGrp="1"/>
          </p:cNvSpPr>
          <p:nvPr>
            <p:ph type="body" sz="quarter" idx="24"/>
          </p:nvPr>
        </p:nvSpPr>
        <p:spPr>
          <a:xfrm>
            <a:off x="7479508" y="4196322"/>
            <a:ext cx="1494263" cy="215361"/>
          </a:xfrm>
        </p:spPr>
        <p:txBody>
          <a:bodyPr/>
          <a:lstStyle/>
          <a:p>
            <a:r>
              <a:rPr lang="de-DE" dirty="0"/>
              <a:t>3 min </a:t>
            </a:r>
          </a:p>
        </p:txBody>
      </p:sp>
      <p:sp>
        <p:nvSpPr>
          <p:cNvPr id="7" name="Textplatzhalter 6"/>
          <p:cNvSpPr>
            <a:spLocks noGrp="1"/>
          </p:cNvSpPr>
          <p:nvPr>
            <p:ph type="body" sz="quarter" idx="25"/>
          </p:nvPr>
        </p:nvSpPr>
        <p:spPr>
          <a:xfrm>
            <a:off x="6751123" y="4553195"/>
            <a:ext cx="2853928" cy="724811"/>
          </a:xfrm>
        </p:spPr>
        <p:txBody>
          <a:bodyPr/>
          <a:lstStyle/>
          <a:p>
            <a:r>
              <a:rPr lang="de-DE" sz="1500" b="1" dirty="0"/>
              <a:t>Beschreibe</a:t>
            </a:r>
            <a:r>
              <a:rPr lang="de-DE" sz="1500" dirty="0"/>
              <a:t>, wie es dir damit (jetzt) ergangen ist!</a:t>
            </a:r>
          </a:p>
        </p:txBody>
      </p:sp>
      <p:sp>
        <p:nvSpPr>
          <p:cNvPr id="9" name="Textplatzhalter 8"/>
          <p:cNvSpPr>
            <a:spLocks noGrp="1"/>
          </p:cNvSpPr>
          <p:nvPr>
            <p:ph type="body" sz="quarter" idx="32"/>
          </p:nvPr>
        </p:nvSpPr>
        <p:spPr/>
        <p:txBody>
          <a:bodyPr/>
          <a:lstStyle/>
          <a:p>
            <a:r>
              <a:rPr lang="de-DE" dirty="0"/>
              <a:t>Zeitfresser in den Griff bekommen</a:t>
            </a:r>
          </a:p>
        </p:txBody>
      </p:sp>
      <p:sp>
        <p:nvSpPr>
          <p:cNvPr id="10" name="Textplatzhalter 9"/>
          <p:cNvSpPr>
            <a:spLocks noGrp="1"/>
          </p:cNvSpPr>
          <p:nvPr>
            <p:ph type="body" sz="quarter" idx="33"/>
          </p:nvPr>
        </p:nvSpPr>
        <p:spPr/>
        <p:txBody>
          <a:bodyPr/>
          <a:lstStyle/>
          <a:p>
            <a:r>
              <a:rPr lang="de-DE" sz="1800" b="1" dirty="0">
                <a:effectLst/>
                <a:latin typeface="Arial" panose="020B0604020202020204" pitchFamily="34" charset="0"/>
                <a:ea typeface="Aptos" panose="020B0004020202020204" pitchFamily="34" charset="0"/>
                <a:cs typeface="Times New Roman" panose="02020603050405020304" pitchFamily="18" charset="0"/>
              </a:rPr>
              <a:t>(Nochmal) Zwei Minuten Stille</a:t>
            </a:r>
            <a:endParaRPr lang="de-DE" dirty="0"/>
          </a:p>
        </p:txBody>
      </p:sp>
      <p:sp>
        <p:nvSpPr>
          <p:cNvPr id="11" name="Textplatzhalter 10"/>
          <p:cNvSpPr>
            <a:spLocks noGrp="1"/>
          </p:cNvSpPr>
          <p:nvPr>
            <p:ph type="body" sz="quarter" idx="11"/>
          </p:nvPr>
        </p:nvSpPr>
        <p:spPr>
          <a:xfrm>
            <a:off x="6266211" y="5614868"/>
            <a:ext cx="866779" cy="440643"/>
          </a:xfrm>
        </p:spPr>
        <p:txBody>
          <a:bodyPr/>
          <a:lstStyle/>
          <a:p>
            <a:r>
              <a:rPr lang="de-DE" dirty="0"/>
              <a:t>5 </a:t>
            </a:r>
          </a:p>
        </p:txBody>
      </p:sp>
      <p:sp>
        <p:nvSpPr>
          <p:cNvPr id="12" name="Textfeld 11">
            <a:extLst>
              <a:ext uri="{FF2B5EF4-FFF2-40B4-BE49-F238E27FC236}">
                <a16:creationId xmlns:a16="http://schemas.microsoft.com/office/drawing/2014/main" id="{DDB0810C-B57F-328A-7ECD-16E8F629222C}"/>
              </a:ext>
            </a:extLst>
          </p:cNvPr>
          <p:cNvSpPr txBox="1"/>
          <p:nvPr/>
        </p:nvSpPr>
        <p:spPr>
          <a:xfrm>
            <a:off x="3714904" y="3331192"/>
            <a:ext cx="599792" cy="369332"/>
          </a:xfrm>
          <a:prstGeom prst="rect">
            <a:avLst/>
          </a:prstGeom>
          <a:noFill/>
        </p:spPr>
        <p:txBody>
          <a:bodyPr wrap="square">
            <a:spAutoFit/>
          </a:bodyPr>
          <a:lstStyle/>
          <a:p>
            <a:r>
              <a:rPr lang="de-DE" dirty="0"/>
              <a:t>😌</a:t>
            </a:r>
          </a:p>
        </p:txBody>
      </p:sp>
    </p:spTree>
    <p:extLst>
      <p:ext uri="{BB962C8B-B14F-4D97-AF65-F5344CB8AC3E}">
        <p14:creationId xmlns:p14="http://schemas.microsoft.com/office/powerpoint/2010/main" val="223833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E93E088-7820-5626-4111-9FFD26B17204}"/>
              </a:ext>
            </a:extLst>
          </p:cNvPr>
          <p:cNvSpPr/>
          <p:nvPr/>
        </p:nvSpPr>
        <p:spPr>
          <a:xfrm>
            <a:off x="1312752" y="3974471"/>
            <a:ext cx="9316016" cy="760491"/>
          </a:xfrm>
          <a:prstGeom prst="rect">
            <a:avLst/>
          </a:prstGeom>
          <a:solidFill>
            <a:schemeClr val="bg1"/>
          </a:solidFill>
          <a:ln>
            <a:solidFill>
              <a:srgbClr val="8B1D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sz="quarter" idx="32"/>
          </p:nvPr>
        </p:nvSpPr>
        <p:spPr/>
        <p:txBody>
          <a:bodyPr/>
          <a:lstStyle/>
          <a:p>
            <a:r>
              <a:rPr lang="de-DE" dirty="0"/>
              <a:t>Zeitfresser in den Griff bekommen</a:t>
            </a:r>
          </a:p>
        </p:txBody>
      </p:sp>
      <p:sp>
        <p:nvSpPr>
          <p:cNvPr id="4" name="Textplatzhalter 3"/>
          <p:cNvSpPr>
            <a:spLocks noGrp="1"/>
          </p:cNvSpPr>
          <p:nvPr>
            <p:ph type="body" sz="quarter" idx="33"/>
          </p:nvPr>
        </p:nvSpPr>
        <p:spPr>
          <a:xfrm>
            <a:off x="386781" y="1996252"/>
            <a:ext cx="11805219" cy="440643"/>
          </a:xfrm>
        </p:spPr>
        <p:txBody>
          <a:bodyPr/>
          <a:lstStyle/>
          <a:p>
            <a:r>
              <a:rPr lang="de-DE" b="1" dirty="0">
                <a:effectLst/>
                <a:latin typeface="Arial" panose="020B0604020202020204" pitchFamily="34" charset="0"/>
                <a:ea typeface="Aptos" panose="020B0004020202020204" pitchFamily="34" charset="0"/>
                <a:cs typeface="Times New Roman" panose="02020603050405020304" pitchFamily="18" charset="0"/>
              </a:rPr>
              <a:t>Mein Zeitsparbuch – Phase 1 Schätz</a:t>
            </a:r>
            <a:r>
              <a:rPr lang="de-DE" b="1" dirty="0">
                <a:latin typeface="Arial" panose="020B0604020202020204" pitchFamily="34" charset="0"/>
                <a:ea typeface="Aptos" panose="020B0004020202020204" pitchFamily="34" charset="0"/>
                <a:cs typeface="Times New Roman" panose="02020603050405020304" pitchFamily="18" charset="0"/>
              </a:rPr>
              <a:t>aufgabe</a:t>
            </a:r>
            <a:endParaRPr lang="de-DE" b="1" dirty="0"/>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Textfeld 10">
            <a:extLst>
              <a:ext uri="{FF2B5EF4-FFF2-40B4-BE49-F238E27FC236}">
                <a16:creationId xmlns:a16="http://schemas.microsoft.com/office/drawing/2014/main" id="{E22FC334-0BBB-79B8-9898-A801FDEF53D5}"/>
              </a:ext>
            </a:extLst>
          </p:cNvPr>
          <p:cNvSpPr txBox="1"/>
          <p:nvPr/>
        </p:nvSpPr>
        <p:spPr>
          <a:xfrm>
            <a:off x="712363" y="2953734"/>
            <a:ext cx="10101377" cy="2081019"/>
          </a:xfrm>
          <a:prstGeom prst="rect">
            <a:avLst/>
          </a:prstGeom>
          <a:noFill/>
        </p:spPr>
        <p:txBody>
          <a:bodyPr wrap="square">
            <a:spAutoFit/>
          </a:bodyPr>
          <a:lstStyle/>
          <a:p>
            <a:pPr marL="457200" algn="ctr">
              <a:lnSpc>
                <a:spcPct val="115000"/>
              </a:lnSpc>
              <a:spcAft>
                <a:spcPts val="800"/>
              </a:spcAft>
            </a:pPr>
            <a:r>
              <a:rPr lang="de-DE" sz="2800" b="1" kern="100" dirty="0">
                <a:effectLst/>
                <a:latin typeface="Arial" panose="020B0604020202020204" pitchFamily="34" charset="0"/>
                <a:ea typeface="Aptos" panose="020B0004020202020204" pitchFamily="34" charset="0"/>
                <a:cs typeface="Times New Roman" panose="02020603050405020304" pitchFamily="18" charset="0"/>
              </a:rPr>
              <a:t>Schätze </a:t>
            </a:r>
            <a:r>
              <a:rPr lang="de-DE" sz="2800" kern="100" dirty="0">
                <a:effectLst/>
                <a:latin typeface="Arial" panose="020B0604020202020204" pitchFamily="34" charset="0"/>
                <a:ea typeface="Aptos" panose="020B0004020202020204" pitchFamily="34" charset="0"/>
                <a:cs typeface="Times New Roman" panose="02020603050405020304" pitchFamily="18" charset="0"/>
              </a:rPr>
              <a:t>das Ergebnis der folgenden Aufgabe:</a:t>
            </a:r>
          </a:p>
          <a:p>
            <a:pPr marL="457200" algn="ctr">
              <a:lnSpc>
                <a:spcPct val="115000"/>
              </a:lnSpc>
              <a:spcAft>
                <a:spcPts val="800"/>
              </a:spcAft>
            </a:pPr>
            <a:endParaRPr lang="de-DE" sz="2400" kern="100" dirty="0">
              <a:effectLst/>
              <a:latin typeface="Arial" panose="020B0604020202020204" pitchFamily="34" charset="0"/>
              <a:ea typeface="Aptos" panose="020B0004020202020204" pitchFamily="34" charset="0"/>
              <a:cs typeface="Times New Roman" panose="02020603050405020304" pitchFamily="18" charset="0"/>
            </a:endParaRPr>
          </a:p>
          <a:p>
            <a:pPr marL="457200" algn="ctr">
              <a:lnSpc>
                <a:spcPct val="115000"/>
              </a:lnSpc>
              <a:spcAft>
                <a:spcPts val="800"/>
              </a:spcAft>
            </a:pPr>
            <a:r>
              <a:rPr lang="de-DE" sz="2800" b="1" kern="100" dirty="0">
                <a:solidFill>
                  <a:srgbClr val="C0285D"/>
                </a:solidFill>
                <a:effectLst/>
                <a:latin typeface="Arial" panose="020B0604020202020204" pitchFamily="34" charset="0"/>
                <a:ea typeface="Aptos" panose="020B0004020202020204" pitchFamily="34" charset="0"/>
                <a:cs typeface="Times New Roman" panose="02020603050405020304" pitchFamily="18" charset="0"/>
              </a:rPr>
              <a:t>- 30 min. </a:t>
            </a:r>
            <a:r>
              <a:rPr lang="de-DE" sz="2800" b="1" kern="100" dirty="0" err="1">
                <a:effectLst/>
                <a:latin typeface="Arial" panose="020B0604020202020204" pitchFamily="34" charset="0"/>
                <a:ea typeface="Aptos" panose="020B0004020202020204" pitchFamily="34" charset="0"/>
                <a:cs typeface="Times New Roman" panose="02020603050405020304" pitchFamily="18" charset="0"/>
              </a:rPr>
              <a:t>Social</a:t>
            </a:r>
            <a:r>
              <a:rPr lang="de-DE" sz="2800" b="1" kern="100" dirty="0">
                <a:effectLst/>
                <a:latin typeface="Arial" panose="020B0604020202020204" pitchFamily="34" charset="0"/>
                <a:ea typeface="Aptos" panose="020B0004020202020204" pitchFamily="34" charset="0"/>
                <a:cs typeface="Times New Roman" panose="02020603050405020304" pitchFamily="18" charset="0"/>
              </a:rPr>
              <a:t> Media pro Tag = ca. </a:t>
            </a:r>
            <a:r>
              <a:rPr lang="de-DE" sz="2800" b="1" kern="100" dirty="0">
                <a:solidFill>
                  <a:srgbClr val="C0285D"/>
                </a:solidFill>
                <a:effectLst/>
                <a:latin typeface="Arial" panose="020B0604020202020204" pitchFamily="34" charset="0"/>
                <a:ea typeface="Aptos" panose="020B0004020202020204" pitchFamily="34" charset="0"/>
                <a:cs typeface="Times New Roman" panose="02020603050405020304" pitchFamily="18" charset="0"/>
              </a:rPr>
              <a:t>X</a:t>
            </a:r>
            <a:r>
              <a:rPr lang="de-DE" sz="2800" b="1" kern="100" dirty="0">
                <a:solidFill>
                  <a:srgbClr val="8B1D43"/>
                </a:solidFill>
                <a:effectLst/>
                <a:latin typeface="Arial" panose="020B0604020202020204" pitchFamily="34" charset="0"/>
                <a:ea typeface="Aptos" panose="020B0004020202020204" pitchFamily="34" charset="0"/>
                <a:cs typeface="Times New Roman" panose="02020603050405020304" pitchFamily="18" charset="0"/>
              </a:rPr>
              <a:t> </a:t>
            </a:r>
            <a:r>
              <a:rPr lang="de-DE" sz="2800" b="1" kern="100" dirty="0">
                <a:effectLst/>
                <a:latin typeface="Arial" panose="020B0604020202020204" pitchFamily="34" charset="0"/>
                <a:ea typeface="Aptos" panose="020B0004020202020204" pitchFamily="34" charset="0"/>
                <a:cs typeface="Times New Roman" panose="02020603050405020304" pitchFamily="18" charset="0"/>
              </a:rPr>
              <a:t>Tage</a:t>
            </a:r>
            <a:r>
              <a:rPr lang="de-DE" sz="2800" b="1" kern="100" dirty="0">
                <a:latin typeface="Arial" panose="020B0604020202020204" pitchFamily="34" charset="0"/>
                <a:ea typeface="Aptos" panose="020B0004020202020204" pitchFamily="34" charset="0"/>
                <a:cs typeface="Times New Roman" panose="02020603050405020304" pitchFamily="18" charset="0"/>
              </a:rPr>
              <a:t> pro </a:t>
            </a:r>
            <a:r>
              <a:rPr lang="de-DE" sz="2800" b="1" kern="100" dirty="0">
                <a:effectLst/>
                <a:latin typeface="Arial" panose="020B0604020202020204" pitchFamily="34" charset="0"/>
                <a:ea typeface="Aptos" panose="020B0004020202020204" pitchFamily="34" charset="0"/>
                <a:cs typeface="Times New Roman" panose="02020603050405020304" pitchFamily="18" charset="0"/>
              </a:rPr>
              <a:t>Jahr?</a:t>
            </a:r>
            <a:endParaRPr lang="de-DE" sz="2800" kern="100" dirty="0">
              <a:effectLst/>
              <a:latin typeface="Arial" panose="020B0604020202020204" pitchFamily="34" charset="0"/>
              <a:ea typeface="Aptos" panose="020B0004020202020204" pitchFamily="34" charset="0"/>
              <a:cs typeface="Times New Roman" panose="02020603050405020304" pitchFamily="18" charset="0"/>
            </a:endParaRPr>
          </a:p>
          <a:p>
            <a:pPr algn="r">
              <a:lnSpc>
                <a:spcPct val="115000"/>
              </a:lnSpc>
              <a:spcAft>
                <a:spcPts val="800"/>
              </a:spcAft>
            </a:pPr>
            <a:endParaRPr lang="de-DE" sz="1200" b="1" kern="100" dirty="0">
              <a:solidFill>
                <a:srgbClr val="8B1D43"/>
              </a:solidFill>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0311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10F6637-31A2-2E47-8529-30B0E4675C15}"/>
              </a:ext>
            </a:extLst>
          </p:cNvPr>
          <p:cNvSpPr/>
          <p:nvPr/>
        </p:nvSpPr>
        <p:spPr>
          <a:xfrm>
            <a:off x="1131683" y="3810381"/>
            <a:ext cx="9316016" cy="760491"/>
          </a:xfrm>
          <a:prstGeom prst="rect">
            <a:avLst/>
          </a:prstGeom>
          <a:solidFill>
            <a:schemeClr val="bg1"/>
          </a:solidFill>
          <a:ln>
            <a:solidFill>
              <a:srgbClr val="8B1D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sz="quarter" idx="32"/>
          </p:nvPr>
        </p:nvSpPr>
        <p:spPr/>
        <p:txBody>
          <a:bodyPr/>
          <a:lstStyle/>
          <a:p>
            <a:r>
              <a:rPr lang="de-DE" dirty="0"/>
              <a:t>Zeitfresser in den Griff bekommen</a:t>
            </a:r>
          </a:p>
        </p:txBody>
      </p:sp>
      <p:sp>
        <p:nvSpPr>
          <p:cNvPr id="4" name="Textplatzhalter 3"/>
          <p:cNvSpPr>
            <a:spLocks noGrp="1"/>
          </p:cNvSpPr>
          <p:nvPr>
            <p:ph type="body" sz="quarter" idx="33"/>
          </p:nvPr>
        </p:nvSpPr>
        <p:spPr>
          <a:xfrm>
            <a:off x="386781" y="1996252"/>
            <a:ext cx="11805219" cy="440643"/>
          </a:xfrm>
        </p:spPr>
        <p:txBody>
          <a:bodyPr/>
          <a:lstStyle/>
          <a:p>
            <a:r>
              <a:rPr lang="de-DE" b="1" dirty="0">
                <a:effectLst/>
                <a:latin typeface="Arial" panose="020B0604020202020204" pitchFamily="34" charset="0"/>
                <a:ea typeface="Aptos" panose="020B0004020202020204" pitchFamily="34" charset="0"/>
                <a:cs typeface="Times New Roman" panose="02020603050405020304" pitchFamily="18" charset="0"/>
              </a:rPr>
              <a:t>Mein Zeitsparbuch – Phase 1 Schätzaufgabe</a:t>
            </a:r>
            <a:endParaRPr lang="de-DE" b="1" dirty="0"/>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Textfeld 10">
            <a:extLst>
              <a:ext uri="{FF2B5EF4-FFF2-40B4-BE49-F238E27FC236}">
                <a16:creationId xmlns:a16="http://schemas.microsoft.com/office/drawing/2014/main" id="{E22FC334-0BBB-79B8-9898-A801FDEF53D5}"/>
              </a:ext>
            </a:extLst>
          </p:cNvPr>
          <p:cNvSpPr txBox="1"/>
          <p:nvPr/>
        </p:nvSpPr>
        <p:spPr>
          <a:xfrm>
            <a:off x="676150" y="2901432"/>
            <a:ext cx="9834924" cy="1833259"/>
          </a:xfrm>
          <a:prstGeom prst="rect">
            <a:avLst/>
          </a:prstGeom>
          <a:noFill/>
        </p:spPr>
        <p:txBody>
          <a:bodyPr wrap="square">
            <a:spAutoFit/>
          </a:bodyPr>
          <a:lstStyle/>
          <a:p>
            <a:pPr marL="457200" algn="ctr">
              <a:lnSpc>
                <a:spcPct val="115000"/>
              </a:lnSpc>
              <a:spcAft>
                <a:spcPts val="800"/>
              </a:spcAft>
            </a:pPr>
            <a:r>
              <a:rPr lang="de-DE" sz="2800" b="1" kern="100" dirty="0">
                <a:effectLst/>
                <a:latin typeface="Arial" panose="020B0604020202020204" pitchFamily="34" charset="0"/>
                <a:ea typeface="Aptos" panose="020B0004020202020204" pitchFamily="34" charset="0"/>
                <a:cs typeface="Times New Roman" panose="02020603050405020304" pitchFamily="18" charset="0"/>
              </a:rPr>
              <a:t>Lösung:</a:t>
            </a:r>
          </a:p>
          <a:p>
            <a:pPr marL="457200" algn="ctr">
              <a:lnSpc>
                <a:spcPct val="115000"/>
              </a:lnSpc>
              <a:spcAft>
                <a:spcPts val="800"/>
              </a:spcAft>
            </a:pPr>
            <a:endParaRPr lang="de-DE" sz="1400" b="1" kern="100" dirty="0">
              <a:effectLst/>
              <a:latin typeface="Arial" panose="020B0604020202020204" pitchFamily="34" charset="0"/>
              <a:ea typeface="Aptos" panose="020B0004020202020204" pitchFamily="34" charset="0"/>
              <a:cs typeface="Times New Roman" panose="02020603050405020304" pitchFamily="18" charset="0"/>
            </a:endParaRPr>
          </a:p>
          <a:p>
            <a:pPr marL="457200" algn="ctr">
              <a:lnSpc>
                <a:spcPct val="115000"/>
              </a:lnSpc>
              <a:spcAft>
                <a:spcPts val="800"/>
              </a:spcAft>
            </a:pPr>
            <a:r>
              <a:rPr lang="de-DE" sz="2800" b="1" kern="100" dirty="0">
                <a:solidFill>
                  <a:srgbClr val="C0285D"/>
                </a:solidFill>
                <a:effectLst/>
                <a:latin typeface="Arial" panose="020B0604020202020204" pitchFamily="34" charset="0"/>
                <a:ea typeface="Aptos" panose="020B0004020202020204" pitchFamily="34" charset="0"/>
                <a:cs typeface="Times New Roman" panose="02020603050405020304" pitchFamily="18" charset="0"/>
              </a:rPr>
              <a:t>- 30 min. </a:t>
            </a:r>
            <a:r>
              <a:rPr lang="de-DE" sz="2800" b="1" kern="100" dirty="0" err="1">
                <a:effectLst/>
                <a:latin typeface="Arial" panose="020B0604020202020204" pitchFamily="34" charset="0"/>
                <a:ea typeface="Aptos" panose="020B0004020202020204" pitchFamily="34" charset="0"/>
                <a:cs typeface="Times New Roman" panose="02020603050405020304" pitchFamily="18" charset="0"/>
              </a:rPr>
              <a:t>Social</a:t>
            </a:r>
            <a:r>
              <a:rPr lang="de-DE" sz="2800" b="1" kern="100" dirty="0">
                <a:effectLst/>
                <a:latin typeface="Arial" panose="020B0604020202020204" pitchFamily="34" charset="0"/>
                <a:ea typeface="Aptos" panose="020B0004020202020204" pitchFamily="34" charset="0"/>
                <a:cs typeface="Times New Roman" panose="02020603050405020304" pitchFamily="18" charset="0"/>
              </a:rPr>
              <a:t> Media pro Tag = ca. </a:t>
            </a:r>
            <a:r>
              <a:rPr lang="de-DE" sz="2800" b="1" kern="100" dirty="0">
                <a:solidFill>
                  <a:srgbClr val="C0285D"/>
                </a:solidFill>
                <a:effectLst/>
                <a:latin typeface="Arial" panose="020B0604020202020204" pitchFamily="34" charset="0"/>
                <a:ea typeface="Aptos" panose="020B0004020202020204" pitchFamily="34" charset="0"/>
                <a:cs typeface="Times New Roman" panose="02020603050405020304" pitchFamily="18" charset="0"/>
              </a:rPr>
              <a:t>15 Tage</a:t>
            </a:r>
            <a:r>
              <a:rPr lang="de-DE" sz="2800" b="1" kern="100" dirty="0">
                <a:solidFill>
                  <a:srgbClr val="C0285D"/>
                </a:solidFill>
                <a:latin typeface="Arial" panose="020B0604020202020204" pitchFamily="34" charset="0"/>
                <a:ea typeface="Aptos" panose="020B0004020202020204" pitchFamily="34" charset="0"/>
                <a:cs typeface="Times New Roman" panose="02020603050405020304" pitchFamily="18" charset="0"/>
              </a:rPr>
              <a:t> </a:t>
            </a:r>
            <a:r>
              <a:rPr lang="de-DE" sz="2800" b="1" kern="100" dirty="0">
                <a:latin typeface="Arial" panose="020B0604020202020204" pitchFamily="34" charset="0"/>
                <a:ea typeface="Aptos" panose="020B0004020202020204" pitchFamily="34" charset="0"/>
                <a:cs typeface="Times New Roman" panose="02020603050405020304" pitchFamily="18" charset="0"/>
              </a:rPr>
              <a:t>pro </a:t>
            </a:r>
            <a:r>
              <a:rPr lang="de-DE" sz="2800" b="1" kern="100" dirty="0">
                <a:effectLst/>
                <a:latin typeface="Arial" panose="020B0604020202020204" pitchFamily="34" charset="0"/>
                <a:ea typeface="Aptos" panose="020B0004020202020204" pitchFamily="34" charset="0"/>
                <a:cs typeface="Times New Roman" panose="02020603050405020304" pitchFamily="18" charset="0"/>
              </a:rPr>
              <a:t>Jahr!</a:t>
            </a:r>
            <a:endParaRPr lang="de-DE" sz="2800" kern="100" dirty="0">
              <a:effectLst/>
              <a:latin typeface="Arial" panose="020B0604020202020204" pitchFamily="34" charset="0"/>
              <a:ea typeface="Aptos" panose="020B0004020202020204" pitchFamily="34" charset="0"/>
              <a:cs typeface="Times New Roman" panose="02020603050405020304" pitchFamily="18" charset="0"/>
            </a:endParaRPr>
          </a:p>
          <a:p>
            <a:pPr algn="r">
              <a:lnSpc>
                <a:spcPct val="115000"/>
              </a:lnSpc>
              <a:spcAft>
                <a:spcPts val="800"/>
              </a:spcAft>
            </a:pPr>
            <a:endParaRPr lang="de-DE" sz="1200" b="1" kern="100" dirty="0">
              <a:solidFill>
                <a:srgbClr val="8B1D43"/>
              </a:solidFill>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1193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5">
            <a:extLst>
              <a:ext uri="{FF2B5EF4-FFF2-40B4-BE49-F238E27FC236}">
                <a16:creationId xmlns:a16="http://schemas.microsoft.com/office/drawing/2014/main" id="{AB27FB29-A4EB-C1F4-1C96-4CE446E7C89D}"/>
              </a:ext>
            </a:extLst>
          </p:cNvPr>
          <p:cNvSpPr/>
          <p:nvPr/>
        </p:nvSpPr>
        <p:spPr bwMode="auto">
          <a:xfrm>
            <a:off x="494503" y="5548595"/>
            <a:ext cx="11202992" cy="573191"/>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Gesamtdauer: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2" name="Textplatzhalter 1"/>
          <p:cNvSpPr>
            <a:spLocks noGrp="1"/>
          </p:cNvSpPr>
          <p:nvPr>
            <p:ph type="body" sz="quarter" idx="12"/>
          </p:nvPr>
        </p:nvSpPr>
        <p:spPr>
          <a:xfrm>
            <a:off x="2636733" y="3474483"/>
            <a:ext cx="2799845" cy="419832"/>
          </a:xfrm>
        </p:spPr>
        <p:txBody>
          <a:bodyPr/>
          <a:lstStyle/>
          <a:p>
            <a:r>
              <a:rPr lang="de-DE" dirty="0"/>
              <a:t>Ideen sammeln</a:t>
            </a:r>
          </a:p>
          <a:p>
            <a:r>
              <a:rPr lang="de-DE" dirty="0"/>
              <a:t>(Kleingruppe)</a:t>
            </a:r>
          </a:p>
        </p:txBody>
      </p:sp>
      <p:sp>
        <p:nvSpPr>
          <p:cNvPr id="3" name="Textplatzhalter 2"/>
          <p:cNvSpPr>
            <a:spLocks noGrp="1"/>
          </p:cNvSpPr>
          <p:nvPr>
            <p:ph type="body" sz="quarter" idx="13"/>
          </p:nvPr>
        </p:nvSpPr>
        <p:spPr/>
        <p:txBody>
          <a:bodyPr/>
          <a:lstStyle/>
          <a:p>
            <a:r>
              <a:rPr lang="de-DE" dirty="0"/>
              <a:t>8 min</a:t>
            </a:r>
          </a:p>
        </p:txBody>
      </p:sp>
      <p:sp>
        <p:nvSpPr>
          <p:cNvPr id="4" name="Textplatzhalter 3"/>
          <p:cNvSpPr>
            <a:spLocks noGrp="1"/>
          </p:cNvSpPr>
          <p:nvPr>
            <p:ph type="body" sz="quarter" idx="18"/>
          </p:nvPr>
        </p:nvSpPr>
        <p:spPr/>
        <p:txBody>
          <a:bodyPr/>
          <a:lstStyle/>
          <a:p>
            <a:r>
              <a:rPr lang="de-DE" sz="1400" dirty="0">
                <a:effectLst/>
                <a:ea typeface="Aptos" panose="020B0004020202020204" pitchFamily="34" charset="0"/>
                <a:cs typeface="Times New Roman" panose="02020603050405020304" pitchFamily="18" charset="0"/>
              </a:rPr>
              <a:t>Was würdet ihr mit 15 Tagen </a:t>
            </a:r>
          </a:p>
          <a:p>
            <a:r>
              <a:rPr lang="de-DE" sz="1400" dirty="0">
                <a:effectLst/>
                <a:ea typeface="Aptos" panose="020B0004020202020204" pitchFamily="34" charset="0"/>
                <a:cs typeface="Times New Roman" panose="02020603050405020304" pitchFamily="18" charset="0"/>
              </a:rPr>
              <a:t>'Zeit-Guthaben' anfangen?</a:t>
            </a:r>
          </a:p>
          <a:p>
            <a:r>
              <a:rPr lang="de-DE" sz="1400" b="1" dirty="0">
                <a:effectLst/>
                <a:ea typeface="Aptos" panose="020B0004020202020204" pitchFamily="34" charset="0"/>
                <a:cs typeface="Times New Roman" panose="02020603050405020304" pitchFamily="18" charset="0"/>
              </a:rPr>
              <a:t>Sammelt</a:t>
            </a:r>
            <a:r>
              <a:rPr lang="de-DE" sz="1400" dirty="0">
                <a:effectLst/>
                <a:ea typeface="Aptos" panose="020B0004020202020204" pitchFamily="34" charset="0"/>
                <a:cs typeface="Times New Roman" panose="02020603050405020304" pitchFamily="18" charset="0"/>
              </a:rPr>
              <a:t> eure </a:t>
            </a:r>
            <a:r>
              <a:rPr lang="de-DE" sz="1400" b="1" dirty="0">
                <a:effectLst/>
                <a:ea typeface="Aptos" panose="020B0004020202020204" pitchFamily="34" charset="0"/>
                <a:cs typeface="Times New Roman" panose="02020603050405020304" pitchFamily="18" charset="0"/>
              </a:rPr>
              <a:t>Ideen</a:t>
            </a:r>
            <a:r>
              <a:rPr lang="de-DE" sz="1400" dirty="0">
                <a:effectLst/>
                <a:ea typeface="Aptos" panose="020B0004020202020204" pitchFamily="34" charset="0"/>
                <a:cs typeface="Times New Roman" panose="02020603050405020304" pitchFamily="18" charset="0"/>
              </a:rPr>
              <a:t>!</a:t>
            </a:r>
            <a:endParaRPr lang="de-DE" sz="1100" dirty="0"/>
          </a:p>
        </p:txBody>
      </p:sp>
      <p:sp>
        <p:nvSpPr>
          <p:cNvPr id="5" name="Textplatzhalter 4"/>
          <p:cNvSpPr>
            <a:spLocks noGrp="1"/>
          </p:cNvSpPr>
          <p:nvPr>
            <p:ph type="body" sz="quarter" idx="23"/>
          </p:nvPr>
        </p:nvSpPr>
        <p:spPr>
          <a:xfrm>
            <a:off x="6898010" y="3505901"/>
            <a:ext cx="2657257" cy="419832"/>
          </a:xfrm>
        </p:spPr>
        <p:txBody>
          <a:bodyPr/>
          <a:lstStyle/>
          <a:p>
            <a:r>
              <a:rPr lang="de-DE" dirty="0"/>
              <a:t>Individuelles Ziel setzen</a:t>
            </a:r>
          </a:p>
          <a:p>
            <a:r>
              <a:rPr lang="de-DE" dirty="0"/>
              <a:t>(Einzelarbeit)</a:t>
            </a:r>
          </a:p>
        </p:txBody>
      </p:sp>
      <p:sp>
        <p:nvSpPr>
          <p:cNvPr id="6" name="Textplatzhalter 5"/>
          <p:cNvSpPr>
            <a:spLocks noGrp="1"/>
          </p:cNvSpPr>
          <p:nvPr>
            <p:ph type="body" sz="quarter" idx="24"/>
          </p:nvPr>
        </p:nvSpPr>
        <p:spPr>
          <a:xfrm>
            <a:off x="7479508" y="4196322"/>
            <a:ext cx="1494263" cy="215361"/>
          </a:xfrm>
        </p:spPr>
        <p:txBody>
          <a:bodyPr/>
          <a:lstStyle/>
          <a:p>
            <a:r>
              <a:rPr lang="de-DE" dirty="0"/>
              <a:t>5 min </a:t>
            </a:r>
          </a:p>
        </p:txBody>
      </p:sp>
      <p:sp>
        <p:nvSpPr>
          <p:cNvPr id="7" name="Textplatzhalter 6"/>
          <p:cNvSpPr>
            <a:spLocks noGrp="1"/>
          </p:cNvSpPr>
          <p:nvPr>
            <p:ph type="body" sz="quarter" idx="25"/>
          </p:nvPr>
        </p:nvSpPr>
        <p:spPr>
          <a:xfrm>
            <a:off x="6751123" y="4553195"/>
            <a:ext cx="2853928" cy="724811"/>
          </a:xfrm>
        </p:spPr>
        <p:txBody>
          <a:bodyPr/>
          <a:lstStyle/>
          <a:p>
            <a:r>
              <a:rPr lang="de-DE" sz="1400" b="1" dirty="0"/>
              <a:t>Wähle </a:t>
            </a:r>
            <a:r>
              <a:rPr lang="de-DE" sz="1400" dirty="0"/>
              <a:t>dir eine Idee </a:t>
            </a:r>
            <a:r>
              <a:rPr lang="de-DE" sz="1400" b="1" dirty="0"/>
              <a:t>aus</a:t>
            </a:r>
            <a:r>
              <a:rPr lang="de-DE" sz="1400" dirty="0"/>
              <a:t>!</a:t>
            </a:r>
          </a:p>
          <a:p>
            <a:r>
              <a:rPr lang="de-DE" sz="1400" b="1" dirty="0"/>
              <a:t>Überlege schriftlich</a:t>
            </a:r>
            <a:r>
              <a:rPr lang="de-DE" sz="1400" dirty="0"/>
              <a:t>, wie du diese ab heute in die Tat umsetzen kannst! </a:t>
            </a:r>
          </a:p>
        </p:txBody>
      </p:sp>
      <p:sp>
        <p:nvSpPr>
          <p:cNvPr id="9" name="Textplatzhalter 8"/>
          <p:cNvSpPr>
            <a:spLocks noGrp="1"/>
          </p:cNvSpPr>
          <p:nvPr>
            <p:ph type="body" sz="quarter" idx="32"/>
          </p:nvPr>
        </p:nvSpPr>
        <p:spPr/>
        <p:txBody>
          <a:bodyPr/>
          <a:lstStyle/>
          <a:p>
            <a:r>
              <a:rPr lang="de-DE" dirty="0"/>
              <a:t>Zeitfresser in den Griff bekommen</a:t>
            </a:r>
          </a:p>
        </p:txBody>
      </p:sp>
      <p:sp>
        <p:nvSpPr>
          <p:cNvPr id="10" name="Textplatzhalter 9"/>
          <p:cNvSpPr>
            <a:spLocks noGrp="1"/>
          </p:cNvSpPr>
          <p:nvPr>
            <p:ph type="body" sz="quarter" idx="33"/>
          </p:nvPr>
        </p:nvSpPr>
        <p:spPr/>
        <p:txBody>
          <a:bodyPr/>
          <a:lstStyle/>
          <a:p>
            <a:r>
              <a:rPr lang="de-DE" sz="1800" b="1" dirty="0">
                <a:effectLst/>
                <a:latin typeface="Arial" panose="020B0604020202020204" pitchFamily="34" charset="0"/>
                <a:ea typeface="Aptos" panose="020B0004020202020204" pitchFamily="34" charset="0"/>
                <a:cs typeface="Times New Roman" panose="02020603050405020304" pitchFamily="18" charset="0"/>
              </a:rPr>
              <a:t>Mein Zeitsparbuch - Überblick</a:t>
            </a:r>
            <a:endParaRPr lang="de-DE" dirty="0"/>
          </a:p>
        </p:txBody>
      </p:sp>
      <p:sp>
        <p:nvSpPr>
          <p:cNvPr id="11" name="Textplatzhalter 10"/>
          <p:cNvSpPr>
            <a:spLocks noGrp="1"/>
          </p:cNvSpPr>
          <p:nvPr>
            <p:ph type="body" sz="quarter" idx="11"/>
          </p:nvPr>
        </p:nvSpPr>
        <p:spPr>
          <a:xfrm>
            <a:off x="6266211" y="5614868"/>
            <a:ext cx="866779" cy="440643"/>
          </a:xfrm>
        </p:spPr>
        <p:txBody>
          <a:bodyPr/>
          <a:lstStyle/>
          <a:p>
            <a:r>
              <a:rPr lang="de-DE" dirty="0"/>
              <a:t>15 </a:t>
            </a:r>
          </a:p>
        </p:txBody>
      </p:sp>
    </p:spTree>
    <p:extLst>
      <p:ext uri="{BB962C8B-B14F-4D97-AF65-F5344CB8AC3E}">
        <p14:creationId xmlns:p14="http://schemas.microsoft.com/office/powerpoint/2010/main" val="2028651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5">
            <a:extLst>
              <a:ext uri="{FF2B5EF4-FFF2-40B4-BE49-F238E27FC236}">
                <a16:creationId xmlns:a16="http://schemas.microsoft.com/office/drawing/2014/main" id="{AB27FB29-A4EB-C1F4-1C96-4CE446E7C89D}"/>
              </a:ext>
            </a:extLst>
          </p:cNvPr>
          <p:cNvSpPr/>
          <p:nvPr/>
        </p:nvSpPr>
        <p:spPr bwMode="auto">
          <a:xfrm>
            <a:off x="494503" y="5548595"/>
            <a:ext cx="11202992" cy="573191"/>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Gesamtdauer: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2" name="Textplatzhalter 1"/>
          <p:cNvSpPr>
            <a:spLocks noGrp="1"/>
          </p:cNvSpPr>
          <p:nvPr>
            <p:ph type="body" sz="quarter" idx="12"/>
          </p:nvPr>
        </p:nvSpPr>
        <p:spPr>
          <a:xfrm>
            <a:off x="2636733" y="3474483"/>
            <a:ext cx="2799845" cy="419832"/>
          </a:xfrm>
        </p:spPr>
        <p:txBody>
          <a:bodyPr/>
          <a:lstStyle/>
          <a:p>
            <a:r>
              <a:rPr lang="de-DE" dirty="0"/>
              <a:t>Ideen entwickeln (Kleingruppe)</a:t>
            </a:r>
          </a:p>
        </p:txBody>
      </p:sp>
      <p:sp>
        <p:nvSpPr>
          <p:cNvPr id="3" name="Textplatzhalter 2"/>
          <p:cNvSpPr>
            <a:spLocks noGrp="1"/>
          </p:cNvSpPr>
          <p:nvPr>
            <p:ph type="body" sz="quarter" idx="13"/>
          </p:nvPr>
        </p:nvSpPr>
        <p:spPr/>
        <p:txBody>
          <a:bodyPr/>
          <a:lstStyle/>
          <a:p>
            <a:r>
              <a:rPr lang="de-DE" dirty="0"/>
              <a:t>20 min</a:t>
            </a:r>
          </a:p>
        </p:txBody>
      </p:sp>
      <p:sp>
        <p:nvSpPr>
          <p:cNvPr id="4" name="Textplatzhalter 3"/>
          <p:cNvSpPr>
            <a:spLocks noGrp="1"/>
          </p:cNvSpPr>
          <p:nvPr>
            <p:ph type="body" sz="quarter" idx="18"/>
          </p:nvPr>
        </p:nvSpPr>
        <p:spPr/>
        <p:txBody>
          <a:bodyPr/>
          <a:lstStyle/>
          <a:p>
            <a:r>
              <a:rPr lang="de-DE" sz="1400" b="1" dirty="0"/>
              <a:t>Entwickelt</a:t>
            </a:r>
            <a:r>
              <a:rPr lang="de-DE" sz="1400" dirty="0"/>
              <a:t> kreative, realistische Ideen, um die Nutzung von </a:t>
            </a:r>
            <a:r>
              <a:rPr lang="de-DE" sz="1400" dirty="0" err="1"/>
              <a:t>Social</a:t>
            </a:r>
            <a:r>
              <a:rPr lang="de-DE" sz="1400" dirty="0"/>
              <a:t> Media unattraktiv zu machen!</a:t>
            </a:r>
          </a:p>
        </p:txBody>
      </p:sp>
      <p:sp>
        <p:nvSpPr>
          <p:cNvPr id="5" name="Textplatzhalter 4"/>
          <p:cNvSpPr>
            <a:spLocks noGrp="1"/>
          </p:cNvSpPr>
          <p:nvPr>
            <p:ph type="body" sz="quarter" idx="23"/>
          </p:nvPr>
        </p:nvSpPr>
        <p:spPr>
          <a:xfrm>
            <a:off x="6898010" y="3505901"/>
            <a:ext cx="2657257" cy="419832"/>
          </a:xfrm>
        </p:spPr>
        <p:txBody>
          <a:bodyPr/>
          <a:lstStyle/>
          <a:p>
            <a:r>
              <a:rPr lang="de-DE" dirty="0"/>
              <a:t>Präsentieren und Bewerten (Kleingruppe)</a:t>
            </a:r>
          </a:p>
        </p:txBody>
      </p:sp>
      <p:sp>
        <p:nvSpPr>
          <p:cNvPr id="6" name="Textplatzhalter 5"/>
          <p:cNvSpPr>
            <a:spLocks noGrp="1"/>
          </p:cNvSpPr>
          <p:nvPr>
            <p:ph type="body" sz="quarter" idx="24"/>
          </p:nvPr>
        </p:nvSpPr>
        <p:spPr>
          <a:xfrm>
            <a:off x="7479508" y="4196322"/>
            <a:ext cx="1494263" cy="215361"/>
          </a:xfrm>
        </p:spPr>
        <p:txBody>
          <a:bodyPr/>
          <a:lstStyle/>
          <a:p>
            <a:r>
              <a:rPr lang="de-DE" dirty="0"/>
              <a:t>10 min </a:t>
            </a:r>
          </a:p>
        </p:txBody>
      </p:sp>
      <p:sp>
        <p:nvSpPr>
          <p:cNvPr id="7" name="Textplatzhalter 6"/>
          <p:cNvSpPr>
            <a:spLocks noGrp="1"/>
          </p:cNvSpPr>
          <p:nvPr>
            <p:ph type="body" sz="quarter" idx="25"/>
          </p:nvPr>
        </p:nvSpPr>
        <p:spPr>
          <a:xfrm>
            <a:off x="6751123" y="4553195"/>
            <a:ext cx="2853928" cy="724811"/>
          </a:xfrm>
        </p:spPr>
        <p:txBody>
          <a:bodyPr/>
          <a:lstStyle/>
          <a:p>
            <a:r>
              <a:rPr lang="de-DE" sz="1500" b="1" dirty="0"/>
              <a:t>Stellt</a:t>
            </a:r>
            <a:r>
              <a:rPr lang="de-DE" sz="1500" dirty="0"/>
              <a:t> eure Ideen </a:t>
            </a:r>
            <a:r>
              <a:rPr lang="de-DE" sz="1500" b="1" dirty="0"/>
              <a:t>vor</a:t>
            </a:r>
            <a:r>
              <a:rPr lang="de-DE" sz="1500" dirty="0"/>
              <a:t> und </a:t>
            </a:r>
            <a:r>
              <a:rPr lang="de-DE" sz="1500" b="1" dirty="0"/>
              <a:t>bewertet</a:t>
            </a:r>
            <a:r>
              <a:rPr lang="de-DE" sz="1500" dirty="0"/>
              <a:t> die der anderen </a:t>
            </a:r>
            <a:r>
              <a:rPr lang="de-DE" sz="1500" b="1" dirty="0"/>
              <a:t>konstruktiv</a:t>
            </a:r>
            <a:r>
              <a:rPr lang="de-DE" sz="1500" dirty="0"/>
              <a:t>!</a:t>
            </a:r>
          </a:p>
        </p:txBody>
      </p:sp>
      <p:sp>
        <p:nvSpPr>
          <p:cNvPr id="9" name="Textplatzhalter 8"/>
          <p:cNvSpPr>
            <a:spLocks noGrp="1"/>
          </p:cNvSpPr>
          <p:nvPr>
            <p:ph type="body" sz="quarter" idx="32"/>
          </p:nvPr>
        </p:nvSpPr>
        <p:spPr/>
        <p:txBody>
          <a:bodyPr/>
          <a:lstStyle/>
          <a:p>
            <a:r>
              <a:rPr lang="de-DE" dirty="0"/>
              <a:t>Zeitfresser in den Griff bekommen</a:t>
            </a:r>
          </a:p>
        </p:txBody>
      </p:sp>
      <p:sp>
        <p:nvSpPr>
          <p:cNvPr id="10" name="Textplatzhalter 9"/>
          <p:cNvSpPr>
            <a:spLocks noGrp="1"/>
          </p:cNvSpPr>
          <p:nvPr>
            <p:ph type="body" sz="quarter" idx="33"/>
          </p:nvPr>
        </p:nvSpPr>
        <p:spPr/>
        <p:txBody>
          <a:bodyPr/>
          <a:lstStyle/>
          <a:p>
            <a:r>
              <a:rPr lang="de-DE" sz="1800" b="1" dirty="0" err="1">
                <a:effectLst/>
                <a:latin typeface="Arial" panose="020B0604020202020204" pitchFamily="34" charset="0"/>
                <a:ea typeface="Aptos" panose="020B0004020202020204" pitchFamily="34" charset="0"/>
                <a:cs typeface="Times New Roman" panose="02020603050405020304" pitchFamily="18" charset="0"/>
              </a:rPr>
              <a:t>Social</a:t>
            </a:r>
            <a:r>
              <a:rPr lang="de-DE" sz="1800" b="1" dirty="0">
                <a:effectLst/>
                <a:latin typeface="Arial" panose="020B0604020202020204" pitchFamily="34" charset="0"/>
                <a:ea typeface="Aptos" panose="020B0004020202020204" pitchFamily="34" charset="0"/>
                <a:cs typeface="Times New Roman" panose="02020603050405020304" pitchFamily="18" charset="0"/>
              </a:rPr>
              <a:t> Media – ach nö! - Überblick</a:t>
            </a:r>
            <a:endParaRPr lang="de-DE" dirty="0"/>
          </a:p>
        </p:txBody>
      </p:sp>
      <p:sp>
        <p:nvSpPr>
          <p:cNvPr id="11" name="Textplatzhalter 10"/>
          <p:cNvSpPr>
            <a:spLocks noGrp="1"/>
          </p:cNvSpPr>
          <p:nvPr>
            <p:ph type="body" sz="quarter" idx="11"/>
          </p:nvPr>
        </p:nvSpPr>
        <p:spPr>
          <a:xfrm>
            <a:off x="6266211" y="5614868"/>
            <a:ext cx="866779" cy="440643"/>
          </a:xfrm>
        </p:spPr>
        <p:txBody>
          <a:bodyPr/>
          <a:lstStyle/>
          <a:p>
            <a:r>
              <a:rPr lang="de-DE" dirty="0"/>
              <a:t>30 </a:t>
            </a:r>
          </a:p>
        </p:txBody>
      </p:sp>
    </p:spTree>
    <p:extLst>
      <p:ext uri="{BB962C8B-B14F-4D97-AF65-F5344CB8AC3E}">
        <p14:creationId xmlns:p14="http://schemas.microsoft.com/office/powerpoint/2010/main" val="304636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Zeitfresser in den Griff bekommen</a:t>
            </a:r>
          </a:p>
        </p:txBody>
      </p:sp>
      <p:sp>
        <p:nvSpPr>
          <p:cNvPr id="4" name="Textplatzhalter 3"/>
          <p:cNvSpPr>
            <a:spLocks noGrp="1"/>
          </p:cNvSpPr>
          <p:nvPr>
            <p:ph type="body" sz="quarter" idx="33"/>
          </p:nvPr>
        </p:nvSpPr>
        <p:spPr>
          <a:xfrm>
            <a:off x="386781" y="1996252"/>
            <a:ext cx="11805219" cy="440643"/>
          </a:xfrm>
        </p:spPr>
        <p:txBody>
          <a:bodyPr/>
          <a:lstStyle/>
          <a:p>
            <a:r>
              <a:rPr lang="de-DE" sz="2000" b="1" dirty="0" err="1"/>
              <a:t>Social</a:t>
            </a:r>
            <a:r>
              <a:rPr lang="de-DE" sz="2000" b="1" dirty="0"/>
              <a:t> Media – ach nö! – Phase 1 </a:t>
            </a:r>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Textfeld 1">
            <a:extLst>
              <a:ext uri="{FF2B5EF4-FFF2-40B4-BE49-F238E27FC236}">
                <a16:creationId xmlns:a16="http://schemas.microsoft.com/office/drawing/2014/main" id="{2EAEDAC9-C4C3-C0BE-2A67-95295EA11552}"/>
              </a:ext>
            </a:extLst>
          </p:cNvPr>
          <p:cNvSpPr txBox="1"/>
          <p:nvPr/>
        </p:nvSpPr>
        <p:spPr>
          <a:xfrm>
            <a:off x="2052874" y="2966713"/>
            <a:ext cx="7815403" cy="2062103"/>
          </a:xfrm>
          <a:prstGeom prst="rect">
            <a:avLst/>
          </a:prstGeom>
          <a:noFill/>
        </p:spPr>
        <p:txBody>
          <a:bodyPr wrap="square">
            <a:spAutoFit/>
          </a:bodyPr>
          <a:lstStyle/>
          <a:p>
            <a:r>
              <a:rPr lang="de-DE" sz="2000" b="1" dirty="0">
                <a:solidFill>
                  <a:srgbClr val="C0285D"/>
                </a:solidFill>
                <a:effectLst/>
                <a:ea typeface="Aptos" panose="020B0004020202020204" pitchFamily="34" charset="0"/>
                <a:cs typeface="Times New Roman" panose="02020603050405020304" pitchFamily="18" charset="0"/>
              </a:rPr>
              <a:t>Maßnahmen entwickeln</a:t>
            </a:r>
          </a:p>
          <a:p>
            <a:endParaRPr lang="de-DE" sz="1800" dirty="0">
              <a:effectLst/>
              <a:ea typeface="Aptos" panose="020B0004020202020204" pitchFamily="34" charset="0"/>
              <a:cs typeface="Times New Roman" panose="02020603050405020304" pitchFamily="18" charset="0"/>
            </a:endParaRPr>
          </a:p>
          <a:p>
            <a:r>
              <a:rPr lang="de-DE" sz="1800" dirty="0">
                <a:solidFill>
                  <a:srgbClr val="711735"/>
                </a:solidFill>
                <a:effectLst/>
                <a:ea typeface="Aptos" panose="020B0004020202020204" pitchFamily="34" charset="0"/>
                <a:cs typeface="Times New Roman" panose="02020603050405020304" pitchFamily="18" charset="0"/>
              </a:rPr>
              <a:t>Wie können wir uns selbst austricksen, damit der Griff zum Smartphone schwerer oder sogar richtig 'uncool' wird? </a:t>
            </a:r>
          </a:p>
          <a:p>
            <a:endParaRPr lang="de-DE" sz="1800" dirty="0">
              <a:effectLst/>
              <a:ea typeface="Aptos" panose="020B0004020202020204" pitchFamily="34" charset="0"/>
              <a:cs typeface="Times New Roman" panose="02020603050405020304" pitchFamily="18" charset="0"/>
            </a:endParaRPr>
          </a:p>
          <a:p>
            <a:r>
              <a:rPr lang="de-DE" sz="1800" b="1" dirty="0">
                <a:effectLst/>
                <a:ea typeface="Aptos" panose="020B0004020202020204" pitchFamily="34" charset="0"/>
                <a:cs typeface="Times New Roman" panose="02020603050405020304" pitchFamily="18" charset="0"/>
              </a:rPr>
              <a:t>Entwickelt</a:t>
            </a:r>
            <a:r>
              <a:rPr lang="de-DE" sz="1800" dirty="0">
                <a:effectLst/>
                <a:ea typeface="Aptos" panose="020B0004020202020204" pitchFamily="34" charset="0"/>
                <a:cs typeface="Times New Roman" panose="02020603050405020304" pitchFamily="18" charset="0"/>
              </a:rPr>
              <a:t> in Kleingruppen kreative, aber realistische Maßnahmen oder eine </a:t>
            </a:r>
            <a:r>
              <a:rPr lang="de-DE" dirty="0">
                <a:ea typeface="Aptos" panose="020B0004020202020204" pitchFamily="34" charset="0"/>
                <a:cs typeface="Times New Roman" panose="02020603050405020304" pitchFamily="18" charset="0"/>
              </a:rPr>
              <a:t>kleine </a:t>
            </a:r>
            <a:r>
              <a:rPr lang="de-DE" sz="1800" dirty="0">
                <a:effectLst/>
                <a:ea typeface="Aptos" panose="020B0004020202020204" pitchFamily="34" charset="0"/>
                <a:cs typeface="Times New Roman" panose="02020603050405020304" pitchFamily="18" charset="0"/>
              </a:rPr>
              <a:t>Kampagne unter dem Motto “</a:t>
            </a:r>
            <a:r>
              <a:rPr lang="de-DE" sz="1800" dirty="0" err="1">
                <a:effectLst/>
                <a:ea typeface="Aptos" panose="020B0004020202020204" pitchFamily="34" charset="0"/>
                <a:cs typeface="Times New Roman" panose="02020603050405020304" pitchFamily="18" charset="0"/>
              </a:rPr>
              <a:t>Social</a:t>
            </a:r>
            <a:r>
              <a:rPr lang="de-DE" sz="1800" dirty="0">
                <a:effectLst/>
                <a:ea typeface="Aptos" panose="020B0004020202020204" pitchFamily="34" charset="0"/>
                <a:cs typeface="Times New Roman" panose="02020603050405020304" pitchFamily="18" charset="0"/>
              </a:rPr>
              <a:t> Media - ach nö!” </a:t>
            </a:r>
            <a:endParaRPr lang="de-DE" dirty="0"/>
          </a:p>
        </p:txBody>
      </p:sp>
    </p:spTree>
    <p:extLst>
      <p:ext uri="{BB962C8B-B14F-4D97-AF65-F5344CB8AC3E}">
        <p14:creationId xmlns:p14="http://schemas.microsoft.com/office/powerpoint/2010/main" val="279771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493614" y="3597385"/>
            <a:ext cx="2807936" cy="419832"/>
          </a:xfrm>
        </p:spPr>
        <p:txBody>
          <a:bodyPr/>
          <a:lstStyle/>
          <a:p>
            <a:r>
              <a:rPr lang="de-DE" dirty="0"/>
              <a:t>Begriffsklärung (Plenum)</a:t>
            </a:r>
          </a:p>
        </p:txBody>
      </p:sp>
      <p:sp>
        <p:nvSpPr>
          <p:cNvPr id="3" name="Textplatzhalter 2"/>
          <p:cNvSpPr>
            <a:spLocks noGrp="1"/>
          </p:cNvSpPr>
          <p:nvPr>
            <p:ph type="body" sz="quarter" idx="13"/>
          </p:nvPr>
        </p:nvSpPr>
        <p:spPr/>
        <p:txBody>
          <a:bodyPr/>
          <a:lstStyle/>
          <a:p>
            <a:r>
              <a:rPr lang="de-DE" dirty="0"/>
              <a:t>Ca. 3 min</a:t>
            </a:r>
          </a:p>
        </p:txBody>
      </p:sp>
      <p:sp>
        <p:nvSpPr>
          <p:cNvPr id="4" name="Textplatzhalter 3"/>
          <p:cNvSpPr>
            <a:spLocks noGrp="1"/>
          </p:cNvSpPr>
          <p:nvPr>
            <p:ph type="body" sz="quarter" idx="18"/>
          </p:nvPr>
        </p:nvSpPr>
        <p:spPr/>
        <p:txBody>
          <a:bodyPr/>
          <a:lstStyle/>
          <a:p>
            <a:r>
              <a:rPr lang="de-DE" b="1" dirty="0"/>
              <a:t>Erkläre</a:t>
            </a:r>
            <a:r>
              <a:rPr lang="de-DE" dirty="0"/>
              <a:t> den Begriff „Morgenroutine“!</a:t>
            </a:r>
          </a:p>
        </p:txBody>
      </p:sp>
      <p:sp>
        <p:nvSpPr>
          <p:cNvPr id="5" name="Textplatzhalter 4"/>
          <p:cNvSpPr>
            <a:spLocks noGrp="1"/>
          </p:cNvSpPr>
          <p:nvPr>
            <p:ph type="body" sz="quarter" idx="23"/>
          </p:nvPr>
        </p:nvSpPr>
        <p:spPr>
          <a:xfrm>
            <a:off x="4877145" y="3622766"/>
            <a:ext cx="2460196" cy="419832"/>
          </a:xfrm>
        </p:spPr>
        <p:txBody>
          <a:bodyPr/>
          <a:lstStyle/>
          <a:p>
            <a:r>
              <a:rPr lang="de-DE" dirty="0"/>
              <a:t>Der Austausch (Murmelphase)</a:t>
            </a:r>
          </a:p>
        </p:txBody>
      </p:sp>
      <p:sp>
        <p:nvSpPr>
          <p:cNvPr id="6" name="Textplatzhalter 5"/>
          <p:cNvSpPr>
            <a:spLocks noGrp="1"/>
          </p:cNvSpPr>
          <p:nvPr>
            <p:ph type="body" sz="quarter" idx="24"/>
          </p:nvPr>
        </p:nvSpPr>
        <p:spPr/>
        <p:txBody>
          <a:bodyPr/>
          <a:lstStyle/>
          <a:p>
            <a:r>
              <a:rPr lang="de-DE" dirty="0"/>
              <a:t>Ca. 4 min</a:t>
            </a:r>
          </a:p>
        </p:txBody>
      </p:sp>
      <p:sp>
        <p:nvSpPr>
          <p:cNvPr id="7" name="Textplatzhalter 6"/>
          <p:cNvSpPr>
            <a:spLocks noGrp="1"/>
          </p:cNvSpPr>
          <p:nvPr>
            <p:ph type="body" sz="quarter" idx="25"/>
          </p:nvPr>
        </p:nvSpPr>
        <p:spPr/>
        <p:txBody>
          <a:bodyPr/>
          <a:lstStyle/>
          <a:p>
            <a:r>
              <a:rPr lang="de-DE" b="1" dirty="0"/>
              <a:t>Tausche</a:t>
            </a:r>
            <a:r>
              <a:rPr lang="de-DE" dirty="0"/>
              <a:t> dich mit deinem/-r Partner/-in über die Leitfragen </a:t>
            </a:r>
            <a:r>
              <a:rPr lang="de-DE" b="1" dirty="0"/>
              <a:t>aus</a:t>
            </a:r>
            <a:r>
              <a:rPr lang="de-DE" dirty="0"/>
              <a:t>.</a:t>
            </a:r>
          </a:p>
        </p:txBody>
      </p:sp>
      <p:sp>
        <p:nvSpPr>
          <p:cNvPr id="8" name="Textplatzhalter 7"/>
          <p:cNvSpPr>
            <a:spLocks noGrp="1"/>
          </p:cNvSpPr>
          <p:nvPr>
            <p:ph type="body" sz="quarter" idx="27"/>
          </p:nvPr>
        </p:nvSpPr>
        <p:spPr>
          <a:xfrm>
            <a:off x="8876963" y="3574280"/>
            <a:ext cx="2807935" cy="419832"/>
          </a:xfrm>
        </p:spPr>
        <p:txBody>
          <a:bodyPr/>
          <a:lstStyle/>
          <a:p>
            <a:r>
              <a:rPr lang="de-DE" dirty="0"/>
              <a:t>Die Zusammenführung (Plenum)</a:t>
            </a:r>
          </a:p>
        </p:txBody>
      </p:sp>
      <p:sp>
        <p:nvSpPr>
          <p:cNvPr id="9" name="Textplatzhalter 8"/>
          <p:cNvSpPr>
            <a:spLocks noGrp="1"/>
          </p:cNvSpPr>
          <p:nvPr>
            <p:ph type="body" sz="quarter" idx="28"/>
          </p:nvPr>
        </p:nvSpPr>
        <p:spPr/>
        <p:txBody>
          <a:bodyPr/>
          <a:lstStyle/>
          <a:p>
            <a:r>
              <a:rPr lang="de-DE" dirty="0"/>
              <a:t>Ca. 3 min</a:t>
            </a:r>
          </a:p>
        </p:txBody>
      </p:sp>
      <p:sp>
        <p:nvSpPr>
          <p:cNvPr id="10" name="Textplatzhalter 9"/>
          <p:cNvSpPr>
            <a:spLocks noGrp="1"/>
          </p:cNvSpPr>
          <p:nvPr>
            <p:ph type="body" sz="quarter" idx="29"/>
          </p:nvPr>
        </p:nvSpPr>
        <p:spPr/>
        <p:txBody>
          <a:bodyPr/>
          <a:lstStyle/>
          <a:p>
            <a:r>
              <a:rPr lang="de-DE" b="1" dirty="0"/>
              <a:t>Stellt</a:t>
            </a:r>
            <a:r>
              <a:rPr lang="de-DE" dirty="0"/>
              <a:t> eure Gedanken der Klasse </a:t>
            </a:r>
            <a:r>
              <a:rPr lang="de-DE" b="1" dirty="0"/>
              <a:t>vor</a:t>
            </a:r>
            <a:r>
              <a:rPr lang="de-DE" dirty="0"/>
              <a:t>.</a:t>
            </a:r>
          </a:p>
        </p:txBody>
      </p:sp>
      <p:sp>
        <p:nvSpPr>
          <p:cNvPr id="12" name="Textplatzhalter 11"/>
          <p:cNvSpPr>
            <a:spLocks noGrp="1"/>
          </p:cNvSpPr>
          <p:nvPr>
            <p:ph type="body" sz="quarter" idx="32"/>
          </p:nvPr>
        </p:nvSpPr>
        <p:spPr>
          <a:xfrm>
            <a:off x="416762" y="433840"/>
            <a:ext cx="8754132" cy="1438276"/>
          </a:xfrm>
        </p:spPr>
        <p:txBody>
          <a:bodyPr/>
          <a:lstStyle/>
          <a:p>
            <a:r>
              <a:rPr lang="de-DE" dirty="0"/>
              <a:t>Zeitfresser in den Griff bekommen</a:t>
            </a:r>
          </a:p>
        </p:txBody>
      </p:sp>
      <p:sp>
        <p:nvSpPr>
          <p:cNvPr id="13" name="Textplatzhalter 12"/>
          <p:cNvSpPr>
            <a:spLocks noGrp="1"/>
          </p:cNvSpPr>
          <p:nvPr>
            <p:ph type="body" sz="quarter" idx="33"/>
          </p:nvPr>
        </p:nvSpPr>
        <p:spPr/>
        <p:txBody>
          <a:bodyPr/>
          <a:lstStyle/>
          <a:p>
            <a:pPr>
              <a:lnSpc>
                <a:spcPct val="115000"/>
              </a:lnSpc>
              <a:spcAft>
                <a:spcPts val="800"/>
              </a:spcAft>
            </a:pPr>
            <a:r>
              <a:rPr lang="de-DE" sz="1800" b="1" kern="100" dirty="0">
                <a:effectLst/>
                <a:latin typeface="Arial" panose="020B0604020202020204" pitchFamily="34" charset="0"/>
                <a:ea typeface="Aptos" panose="020B0004020202020204" pitchFamily="34" charset="0"/>
                <a:cs typeface="Times New Roman" panose="02020603050405020304" pitchFamily="18" charset="0"/>
              </a:rPr>
              <a:t>Start in den Tag - digitale Morgenroutinen aufdecken – Überblick</a:t>
            </a:r>
          </a:p>
        </p:txBody>
      </p:sp>
      <p:sp>
        <p:nvSpPr>
          <p:cNvPr id="17" name="Abgerundetes Rechteck 5">
            <a:extLst>
              <a:ext uri="{FF2B5EF4-FFF2-40B4-BE49-F238E27FC236}">
                <a16:creationId xmlns:a16="http://schemas.microsoft.com/office/drawing/2014/main" id="{75EE202A-0EAD-8F09-22F1-56494C169CC5}"/>
              </a:ext>
            </a:extLst>
          </p:cNvPr>
          <p:cNvSpPr/>
          <p:nvPr/>
        </p:nvSpPr>
        <p:spPr bwMode="auto">
          <a:xfrm>
            <a:off x="494503" y="5548595"/>
            <a:ext cx="11202992" cy="573191"/>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Gesamtdauer: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18" name="Textplatzhalter 10">
            <a:extLst>
              <a:ext uri="{FF2B5EF4-FFF2-40B4-BE49-F238E27FC236}">
                <a16:creationId xmlns:a16="http://schemas.microsoft.com/office/drawing/2014/main" id="{79D91DA1-3A32-797C-10DC-5FCE102058CD}"/>
              </a:ext>
            </a:extLst>
          </p:cNvPr>
          <p:cNvSpPr>
            <a:spLocks noGrp="1"/>
          </p:cNvSpPr>
          <p:nvPr>
            <p:ph type="body" sz="quarter" idx="4294967295"/>
          </p:nvPr>
        </p:nvSpPr>
        <p:spPr>
          <a:xfrm>
            <a:off x="6401749" y="5624466"/>
            <a:ext cx="731241" cy="440643"/>
          </a:xfrm>
          <a:prstGeom prst="rect">
            <a:avLst/>
          </a:prstGeom>
        </p:spPr>
        <p:txBody>
          <a:bodyPr/>
          <a:lstStyle/>
          <a:p>
            <a:pPr marL="0" indent="0">
              <a:buNone/>
            </a:pPr>
            <a:r>
              <a:rPr lang="de-DE" dirty="0"/>
              <a:t> 10 </a:t>
            </a:r>
          </a:p>
        </p:txBody>
      </p:sp>
    </p:spTree>
    <p:extLst>
      <p:ext uri="{BB962C8B-B14F-4D97-AF65-F5344CB8AC3E}">
        <p14:creationId xmlns:p14="http://schemas.microsoft.com/office/powerpoint/2010/main" val="2862268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en: horizontal 4">
            <a:extLst>
              <a:ext uri="{FF2B5EF4-FFF2-40B4-BE49-F238E27FC236}">
                <a16:creationId xmlns:a16="http://schemas.microsoft.com/office/drawing/2014/main" id="{B08E46C0-CA7B-CF7B-F688-41F626290A1B}"/>
              </a:ext>
            </a:extLst>
          </p:cNvPr>
          <p:cNvSpPr/>
          <p:nvPr/>
        </p:nvSpPr>
        <p:spPr>
          <a:xfrm>
            <a:off x="2064190" y="2788467"/>
            <a:ext cx="2987644" cy="440643"/>
          </a:xfrm>
          <a:prstGeom prst="horizontalScrol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 name="Textplatzhalter 2"/>
          <p:cNvSpPr>
            <a:spLocks noGrp="1"/>
          </p:cNvSpPr>
          <p:nvPr>
            <p:ph type="body" sz="quarter" idx="32"/>
          </p:nvPr>
        </p:nvSpPr>
        <p:spPr/>
        <p:txBody>
          <a:bodyPr/>
          <a:lstStyle/>
          <a:p>
            <a:r>
              <a:rPr lang="de-DE" dirty="0"/>
              <a:t>Zeitfresser in den Griff bekommen</a:t>
            </a:r>
          </a:p>
        </p:txBody>
      </p:sp>
      <p:sp>
        <p:nvSpPr>
          <p:cNvPr id="4" name="Textplatzhalter 3"/>
          <p:cNvSpPr>
            <a:spLocks noGrp="1"/>
          </p:cNvSpPr>
          <p:nvPr>
            <p:ph type="body" sz="quarter" idx="33"/>
          </p:nvPr>
        </p:nvSpPr>
        <p:spPr>
          <a:xfrm>
            <a:off x="386781" y="1996252"/>
            <a:ext cx="11805219" cy="440643"/>
          </a:xfrm>
        </p:spPr>
        <p:txBody>
          <a:bodyPr/>
          <a:lstStyle/>
          <a:p>
            <a:r>
              <a:rPr lang="de-DE" sz="2000" b="1" dirty="0" err="1"/>
              <a:t>Social</a:t>
            </a:r>
            <a:r>
              <a:rPr lang="de-DE" sz="2000" b="1" dirty="0"/>
              <a:t> Media – ach nö! – Phase 1</a:t>
            </a:r>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Textfeld 1">
            <a:extLst>
              <a:ext uri="{FF2B5EF4-FFF2-40B4-BE49-F238E27FC236}">
                <a16:creationId xmlns:a16="http://schemas.microsoft.com/office/drawing/2014/main" id="{2EAEDAC9-C4C3-C0BE-2A67-95295EA11552}"/>
              </a:ext>
            </a:extLst>
          </p:cNvPr>
          <p:cNvSpPr txBox="1"/>
          <p:nvPr/>
        </p:nvSpPr>
        <p:spPr>
          <a:xfrm>
            <a:off x="2154725" y="2806574"/>
            <a:ext cx="8087008" cy="3177793"/>
          </a:xfrm>
          <a:prstGeom prst="rect">
            <a:avLst/>
          </a:prstGeom>
          <a:noFill/>
        </p:spPr>
        <p:txBody>
          <a:bodyPr wrap="square">
            <a:spAutoFit/>
          </a:bodyPr>
          <a:lstStyle/>
          <a:p>
            <a:r>
              <a:rPr lang="de-DE" sz="1800" b="1"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Was ist eine Kampagne?</a:t>
            </a:r>
          </a:p>
          <a:p>
            <a:endParaRPr lang="de-DE" dirty="0">
              <a:solidFill>
                <a:schemeClr val="bg1"/>
              </a:solidFill>
              <a:latin typeface="Arial" panose="020B0604020202020204" pitchFamily="34" charset="0"/>
              <a:cs typeface="Times New Roman" panose="02020603050405020304" pitchFamily="18" charset="0"/>
            </a:endParaRPr>
          </a:p>
          <a:p>
            <a:r>
              <a:rPr lang="de-DE" dirty="0"/>
              <a:t>Eine </a:t>
            </a:r>
            <a:r>
              <a:rPr lang="de-DE" i="1" dirty="0"/>
              <a:t>Kampagne</a:t>
            </a:r>
            <a:r>
              <a:rPr lang="de-DE" dirty="0"/>
              <a:t> ist eine zeitlich begrenzte Aktion für eine bestimmte Zielgruppe, z. B. die Schülerinnen und Schüler an deiner Schule. </a:t>
            </a:r>
          </a:p>
          <a:p>
            <a:endParaRPr lang="de-DE" dirty="0"/>
          </a:p>
          <a:p>
            <a:r>
              <a:rPr lang="de-DE" dirty="0"/>
              <a:t>Sie verfolgt folgende </a:t>
            </a:r>
            <a:r>
              <a:rPr lang="de-DE" b="1" dirty="0"/>
              <a:t>Ziele</a:t>
            </a:r>
            <a:r>
              <a:rPr lang="de-DE" dirty="0"/>
              <a:t>:</a:t>
            </a:r>
          </a:p>
          <a:p>
            <a:endParaRPr lang="de-DE" sz="1050" dirty="0"/>
          </a:p>
          <a:p>
            <a:pPr marL="742950" lvl="1" indent="-285750">
              <a:spcAft>
                <a:spcPts val="600"/>
              </a:spcAft>
              <a:buFont typeface="Arial" panose="020B0604020202020204" pitchFamily="34" charset="0"/>
              <a:buChar char="•"/>
            </a:pPr>
            <a:r>
              <a:rPr lang="de-DE" b="1" dirty="0"/>
              <a:t>Aufmerksamkeit</a:t>
            </a:r>
            <a:r>
              <a:rPr lang="de-DE" dirty="0"/>
              <a:t> erzeugen</a:t>
            </a:r>
          </a:p>
          <a:p>
            <a:pPr marL="742950" lvl="1" indent="-285750">
              <a:spcAft>
                <a:spcPts val="600"/>
              </a:spcAft>
              <a:buFont typeface="Arial" panose="020B0604020202020204" pitchFamily="34" charset="0"/>
              <a:buChar char="•"/>
            </a:pPr>
            <a:r>
              <a:rPr lang="de-DE" dirty="0"/>
              <a:t>Eine </a:t>
            </a:r>
            <a:r>
              <a:rPr lang="de-DE" b="1" dirty="0"/>
              <a:t>Botschaft</a:t>
            </a:r>
            <a:r>
              <a:rPr lang="de-DE" dirty="0"/>
              <a:t> vermitteln </a:t>
            </a:r>
          </a:p>
          <a:p>
            <a:pPr marL="742950" lvl="1" indent="-285750">
              <a:spcAft>
                <a:spcPts val="600"/>
              </a:spcAft>
              <a:buFont typeface="Arial" panose="020B0604020202020204" pitchFamily="34" charset="0"/>
              <a:buChar char="•"/>
            </a:pPr>
            <a:r>
              <a:rPr lang="de-DE" dirty="0"/>
              <a:t>Zu einer bestimmten </a:t>
            </a:r>
            <a:r>
              <a:rPr lang="de-DE" b="1" dirty="0"/>
              <a:t>Handlung bewegen</a:t>
            </a:r>
            <a:r>
              <a:rPr lang="de-DE" dirty="0"/>
              <a:t> (z. B. weniger </a:t>
            </a:r>
            <a:r>
              <a:rPr lang="de-DE" dirty="0" err="1"/>
              <a:t>Social</a:t>
            </a:r>
            <a:r>
              <a:rPr lang="de-DE" dirty="0"/>
              <a:t> Media nutzen)</a:t>
            </a:r>
          </a:p>
        </p:txBody>
      </p:sp>
      <p:pic>
        <p:nvPicPr>
          <p:cNvPr id="9" name="Grafik 8">
            <a:extLst>
              <a:ext uri="{FF2B5EF4-FFF2-40B4-BE49-F238E27FC236}">
                <a16:creationId xmlns:a16="http://schemas.microsoft.com/office/drawing/2014/main" id="{4162E2D4-8476-C5BF-1442-D9BEC56C14C9}"/>
              </a:ext>
            </a:extLst>
          </p:cNvPr>
          <p:cNvPicPr>
            <a:picLocks noChangeAspect="1"/>
          </p:cNvPicPr>
          <p:nvPr/>
        </p:nvPicPr>
        <p:blipFill>
          <a:blip r:embed="rId2"/>
          <a:stretch>
            <a:fillRect/>
          </a:stretch>
        </p:blipFill>
        <p:spPr>
          <a:xfrm>
            <a:off x="2266387" y="4670259"/>
            <a:ext cx="255004" cy="255004"/>
          </a:xfrm>
          <a:prstGeom prst="rect">
            <a:avLst/>
          </a:prstGeom>
        </p:spPr>
      </p:pic>
      <p:pic>
        <p:nvPicPr>
          <p:cNvPr id="12" name="Grafik 11">
            <a:extLst>
              <a:ext uri="{FF2B5EF4-FFF2-40B4-BE49-F238E27FC236}">
                <a16:creationId xmlns:a16="http://schemas.microsoft.com/office/drawing/2014/main" id="{A211383F-A9CD-1D80-C8CC-EE6AA08670A0}"/>
              </a:ext>
            </a:extLst>
          </p:cNvPr>
          <p:cNvPicPr>
            <a:picLocks noChangeAspect="1"/>
          </p:cNvPicPr>
          <p:nvPr/>
        </p:nvPicPr>
        <p:blipFill>
          <a:blip r:embed="rId3"/>
          <a:stretch>
            <a:fillRect/>
          </a:stretch>
        </p:blipFill>
        <p:spPr>
          <a:xfrm>
            <a:off x="2261105" y="5024336"/>
            <a:ext cx="255004" cy="255004"/>
          </a:xfrm>
          <a:prstGeom prst="rect">
            <a:avLst/>
          </a:prstGeom>
        </p:spPr>
      </p:pic>
      <p:pic>
        <p:nvPicPr>
          <p:cNvPr id="14" name="Grafik 13">
            <a:extLst>
              <a:ext uri="{FF2B5EF4-FFF2-40B4-BE49-F238E27FC236}">
                <a16:creationId xmlns:a16="http://schemas.microsoft.com/office/drawing/2014/main" id="{B1DEDD91-0691-2FAF-6BBD-E2DCA29CEC4D}"/>
              </a:ext>
            </a:extLst>
          </p:cNvPr>
          <p:cNvPicPr>
            <a:picLocks noChangeAspect="1"/>
          </p:cNvPicPr>
          <p:nvPr/>
        </p:nvPicPr>
        <p:blipFill>
          <a:blip r:embed="rId4"/>
          <a:stretch>
            <a:fillRect/>
          </a:stretch>
        </p:blipFill>
        <p:spPr>
          <a:xfrm>
            <a:off x="2261105" y="5394013"/>
            <a:ext cx="255005" cy="255005"/>
          </a:xfrm>
          <a:prstGeom prst="rect">
            <a:avLst/>
          </a:prstGeom>
        </p:spPr>
      </p:pic>
    </p:spTree>
    <p:extLst>
      <p:ext uri="{BB962C8B-B14F-4D97-AF65-F5344CB8AC3E}">
        <p14:creationId xmlns:p14="http://schemas.microsoft.com/office/powerpoint/2010/main" val="715394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Zeitfresser in den Griff bekommen</a:t>
            </a:r>
          </a:p>
        </p:txBody>
      </p:sp>
      <p:sp>
        <p:nvSpPr>
          <p:cNvPr id="4" name="Textplatzhalter 3"/>
          <p:cNvSpPr>
            <a:spLocks noGrp="1"/>
          </p:cNvSpPr>
          <p:nvPr>
            <p:ph type="body" sz="quarter" idx="33"/>
          </p:nvPr>
        </p:nvSpPr>
        <p:spPr>
          <a:xfrm>
            <a:off x="386781" y="1996252"/>
            <a:ext cx="11805219" cy="440643"/>
          </a:xfrm>
        </p:spPr>
        <p:txBody>
          <a:bodyPr/>
          <a:lstStyle/>
          <a:p>
            <a:r>
              <a:rPr lang="de-DE" sz="2000" b="1" dirty="0" err="1"/>
              <a:t>Social</a:t>
            </a:r>
            <a:r>
              <a:rPr lang="de-DE" sz="2000" b="1" dirty="0"/>
              <a:t> Media – ach nö! - Phase 2</a:t>
            </a:r>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 name="Textfeld 1">
            <a:extLst>
              <a:ext uri="{FF2B5EF4-FFF2-40B4-BE49-F238E27FC236}">
                <a16:creationId xmlns:a16="http://schemas.microsoft.com/office/drawing/2014/main" id="{2EAEDAC9-C4C3-C0BE-2A67-95295EA11552}"/>
              </a:ext>
            </a:extLst>
          </p:cNvPr>
          <p:cNvSpPr txBox="1"/>
          <p:nvPr/>
        </p:nvSpPr>
        <p:spPr>
          <a:xfrm>
            <a:off x="2052496" y="2776590"/>
            <a:ext cx="8087008" cy="3416320"/>
          </a:xfrm>
          <a:prstGeom prst="rect">
            <a:avLst/>
          </a:prstGeom>
          <a:noFill/>
        </p:spPr>
        <p:txBody>
          <a:bodyPr wrap="square">
            <a:spAutoFit/>
          </a:bodyPr>
          <a:lstStyle/>
          <a:p>
            <a:r>
              <a:rPr lang="de-DE" b="1" dirty="0">
                <a:solidFill>
                  <a:srgbClr val="C0285D"/>
                </a:solidFill>
                <a:latin typeface="Arial" panose="020B0604020202020204" pitchFamily="34" charset="0"/>
                <a:ea typeface="Aptos" panose="020B0004020202020204" pitchFamily="34" charset="0"/>
                <a:cs typeface="Times New Roman" panose="02020603050405020304" pitchFamily="18" charset="0"/>
              </a:rPr>
              <a:t>Gallery Walk</a:t>
            </a:r>
            <a:endParaRPr lang="de-DE" sz="1800" b="1" dirty="0">
              <a:solidFill>
                <a:srgbClr val="C0285D"/>
              </a:solidFill>
              <a:effectLst/>
              <a:latin typeface="Arial" panose="020B0604020202020204" pitchFamily="34" charset="0"/>
              <a:ea typeface="Aptos" panose="020B0004020202020204" pitchFamily="34" charset="0"/>
              <a:cs typeface="Times New Roman" panose="02020603050405020304" pitchFamily="18" charset="0"/>
            </a:endParaRPr>
          </a:p>
          <a:p>
            <a:endParaRPr lang="de-DE" dirty="0">
              <a:latin typeface="Arial" panose="020B0604020202020204" pitchFamily="34" charset="0"/>
              <a:cs typeface="Times New Roman" panose="02020603050405020304" pitchFamily="18" charset="0"/>
            </a:endParaRPr>
          </a:p>
          <a:p>
            <a:r>
              <a:rPr lang="de-DE" b="1" dirty="0"/>
              <a:t>Geht</a:t>
            </a:r>
            <a:r>
              <a:rPr lang="de-DE" dirty="0"/>
              <a:t> im Klassenzimmer </a:t>
            </a:r>
            <a:r>
              <a:rPr lang="de-DE" b="1" dirty="0"/>
              <a:t>herum</a:t>
            </a:r>
            <a:r>
              <a:rPr lang="de-DE" dirty="0"/>
              <a:t> und </a:t>
            </a:r>
            <a:r>
              <a:rPr lang="de-DE" b="1" dirty="0"/>
              <a:t>seht</a:t>
            </a:r>
            <a:r>
              <a:rPr lang="de-DE" dirty="0"/>
              <a:t> euch die </a:t>
            </a:r>
            <a:r>
              <a:rPr lang="de-DE" u="sng" dirty="0"/>
              <a:t>Ergebnisse der anderen </a:t>
            </a:r>
            <a:r>
              <a:rPr lang="de-DE" dirty="0"/>
              <a:t>Gruppen genau </a:t>
            </a:r>
            <a:r>
              <a:rPr lang="de-DE" b="1" dirty="0"/>
              <a:t>an</a:t>
            </a:r>
            <a:r>
              <a:rPr lang="de-DE" dirty="0"/>
              <a:t>.</a:t>
            </a:r>
          </a:p>
          <a:p>
            <a:endParaRPr lang="de-DE" dirty="0"/>
          </a:p>
          <a:p>
            <a:r>
              <a:rPr lang="de-DE" b="1" dirty="0"/>
              <a:t>Vergebt</a:t>
            </a:r>
            <a:r>
              <a:rPr lang="de-DE" dirty="0"/>
              <a:t> </a:t>
            </a:r>
            <a:r>
              <a:rPr lang="de-DE" u="sng" dirty="0"/>
              <a:t>3 Klebepunkte </a:t>
            </a:r>
            <a:r>
              <a:rPr lang="de-DE" dirty="0"/>
              <a:t>– alle drei bei dem Ergebnis einer Gruppe, zwei und einen oder drei einzelne bei drei verschiedenen, die ihr besonders gelungen findet.</a:t>
            </a:r>
          </a:p>
          <a:p>
            <a:endParaRPr lang="de-DE" dirty="0"/>
          </a:p>
          <a:p>
            <a:r>
              <a:rPr lang="de-DE" b="1" dirty="0"/>
              <a:t>Notiert</a:t>
            </a:r>
            <a:r>
              <a:rPr lang="de-DE" dirty="0"/>
              <a:t> gegebenenfalls </a:t>
            </a:r>
            <a:r>
              <a:rPr lang="de-DE" u="sng" dirty="0"/>
              <a:t>konstruktive Verbesserungsvorschläge</a:t>
            </a:r>
            <a:r>
              <a:rPr lang="de-DE" dirty="0"/>
              <a:t> auf Klebezetteln</a:t>
            </a:r>
            <a:r>
              <a:rPr lang="de-DE" b="1" dirty="0"/>
              <a:t> </a:t>
            </a:r>
            <a:r>
              <a:rPr lang="de-DE" dirty="0"/>
              <a:t>und klebt sie dazu!</a:t>
            </a:r>
          </a:p>
          <a:p>
            <a:endParaRPr lang="de-DE" dirty="0"/>
          </a:p>
          <a:p>
            <a:endParaRPr lang="de-DE" dirty="0"/>
          </a:p>
        </p:txBody>
      </p:sp>
      <p:sp>
        <p:nvSpPr>
          <p:cNvPr id="5" name="Flussdiagramm: Verbinder 4">
            <a:extLst>
              <a:ext uri="{FF2B5EF4-FFF2-40B4-BE49-F238E27FC236}">
                <a16:creationId xmlns:a16="http://schemas.microsoft.com/office/drawing/2014/main" id="{A76A92C3-8AC7-8DF1-F5ED-2E51CF7D87C2}"/>
              </a:ext>
            </a:extLst>
          </p:cNvPr>
          <p:cNvSpPr/>
          <p:nvPr/>
        </p:nvSpPr>
        <p:spPr>
          <a:xfrm>
            <a:off x="10411485" y="3150605"/>
            <a:ext cx="271604" cy="276999"/>
          </a:xfrm>
          <a:prstGeom prst="flowChartConnecto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8" name="Flussdiagramm: Verbinder 7">
            <a:extLst>
              <a:ext uri="{FF2B5EF4-FFF2-40B4-BE49-F238E27FC236}">
                <a16:creationId xmlns:a16="http://schemas.microsoft.com/office/drawing/2014/main" id="{1E34E3A6-7BA4-2A34-AF5F-A0B099ED0F07}"/>
              </a:ext>
            </a:extLst>
          </p:cNvPr>
          <p:cNvSpPr/>
          <p:nvPr/>
        </p:nvSpPr>
        <p:spPr>
          <a:xfrm>
            <a:off x="10819268" y="3150605"/>
            <a:ext cx="271604" cy="276999"/>
          </a:xfrm>
          <a:prstGeom prst="flowChartConnecto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9" name="Flussdiagramm: Verbinder 8">
            <a:extLst>
              <a:ext uri="{FF2B5EF4-FFF2-40B4-BE49-F238E27FC236}">
                <a16:creationId xmlns:a16="http://schemas.microsoft.com/office/drawing/2014/main" id="{8CB87F22-31F0-0022-1B8F-0B771737FC88}"/>
              </a:ext>
            </a:extLst>
          </p:cNvPr>
          <p:cNvSpPr/>
          <p:nvPr/>
        </p:nvSpPr>
        <p:spPr>
          <a:xfrm>
            <a:off x="11227051" y="3150604"/>
            <a:ext cx="271604" cy="276999"/>
          </a:xfrm>
          <a:prstGeom prst="flowChartConnecto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Flussdiagramm: Verbinder 10">
            <a:extLst>
              <a:ext uri="{FF2B5EF4-FFF2-40B4-BE49-F238E27FC236}">
                <a16:creationId xmlns:a16="http://schemas.microsoft.com/office/drawing/2014/main" id="{5AD266A1-BF96-84B8-122A-3066EC2D5EE5}"/>
              </a:ext>
            </a:extLst>
          </p:cNvPr>
          <p:cNvSpPr/>
          <p:nvPr/>
        </p:nvSpPr>
        <p:spPr>
          <a:xfrm>
            <a:off x="10411485" y="3637475"/>
            <a:ext cx="271604" cy="276999"/>
          </a:xfrm>
          <a:prstGeom prst="flowChartConnector">
            <a:avLst/>
          </a:prstGeom>
          <a:solidFill>
            <a:srgbClr val="711735"/>
          </a:solidFill>
          <a:ln>
            <a:solidFill>
              <a:schemeClr val="tx1">
                <a:lumMod val="85000"/>
                <a:lumOff val="15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2" name="Flussdiagramm: Verbinder 11">
            <a:extLst>
              <a:ext uri="{FF2B5EF4-FFF2-40B4-BE49-F238E27FC236}">
                <a16:creationId xmlns:a16="http://schemas.microsoft.com/office/drawing/2014/main" id="{888AF9C5-4B65-5E5D-7694-F11B015EFF98}"/>
              </a:ext>
            </a:extLst>
          </p:cNvPr>
          <p:cNvSpPr/>
          <p:nvPr/>
        </p:nvSpPr>
        <p:spPr>
          <a:xfrm>
            <a:off x="10819268" y="3637475"/>
            <a:ext cx="271604" cy="276999"/>
          </a:xfrm>
          <a:prstGeom prst="flowChartConnector">
            <a:avLst/>
          </a:prstGeom>
          <a:solidFill>
            <a:srgbClr val="711735"/>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solidFill>
                <a:srgbClr val="711735"/>
              </a:solidFill>
            </a:endParaRPr>
          </a:p>
        </p:txBody>
      </p:sp>
      <p:sp>
        <p:nvSpPr>
          <p:cNvPr id="13" name="Flussdiagramm: Verbinder 12">
            <a:extLst>
              <a:ext uri="{FF2B5EF4-FFF2-40B4-BE49-F238E27FC236}">
                <a16:creationId xmlns:a16="http://schemas.microsoft.com/office/drawing/2014/main" id="{C47F9B65-F68A-81F5-17E8-72627914DC14}"/>
              </a:ext>
            </a:extLst>
          </p:cNvPr>
          <p:cNvSpPr/>
          <p:nvPr/>
        </p:nvSpPr>
        <p:spPr>
          <a:xfrm>
            <a:off x="10411485" y="4069251"/>
            <a:ext cx="271604" cy="276999"/>
          </a:xfrm>
          <a:prstGeom prst="flowChartConnector">
            <a:avLst/>
          </a:prstGeom>
          <a:solidFill>
            <a:srgbClr val="711735"/>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4" name="Flussdiagramm: Verbinder 13">
            <a:extLst>
              <a:ext uri="{FF2B5EF4-FFF2-40B4-BE49-F238E27FC236}">
                <a16:creationId xmlns:a16="http://schemas.microsoft.com/office/drawing/2014/main" id="{C346BF8E-B48C-7AD7-DC9F-21B4AB19C08F}"/>
              </a:ext>
            </a:extLst>
          </p:cNvPr>
          <p:cNvSpPr/>
          <p:nvPr/>
        </p:nvSpPr>
        <p:spPr>
          <a:xfrm rot="525076">
            <a:off x="10411485" y="5411105"/>
            <a:ext cx="271604" cy="276999"/>
          </a:xfrm>
          <a:prstGeom prst="flowChartConnector">
            <a:avLst/>
          </a:prstGeom>
          <a:solidFill>
            <a:srgbClr val="00B0F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5" name="Flussdiagramm: Verbinder 14">
            <a:extLst>
              <a:ext uri="{FF2B5EF4-FFF2-40B4-BE49-F238E27FC236}">
                <a16:creationId xmlns:a16="http://schemas.microsoft.com/office/drawing/2014/main" id="{33AA4A9E-22FF-A4AD-6E4E-6D2293EAE90E}"/>
              </a:ext>
            </a:extLst>
          </p:cNvPr>
          <p:cNvSpPr/>
          <p:nvPr/>
        </p:nvSpPr>
        <p:spPr>
          <a:xfrm>
            <a:off x="10411485" y="5013115"/>
            <a:ext cx="271604" cy="276999"/>
          </a:xfrm>
          <a:prstGeom prst="flowChartConnector">
            <a:avLst/>
          </a:prstGeom>
          <a:solidFill>
            <a:srgbClr val="00B0F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6" name="Flussdiagramm: Verbinder 15">
            <a:extLst>
              <a:ext uri="{FF2B5EF4-FFF2-40B4-BE49-F238E27FC236}">
                <a16:creationId xmlns:a16="http://schemas.microsoft.com/office/drawing/2014/main" id="{B368FC0A-D724-9ECA-B3F8-07D2442827CA}"/>
              </a:ext>
            </a:extLst>
          </p:cNvPr>
          <p:cNvSpPr/>
          <p:nvPr/>
        </p:nvSpPr>
        <p:spPr>
          <a:xfrm>
            <a:off x="10411485" y="4601534"/>
            <a:ext cx="271604" cy="276999"/>
          </a:xfrm>
          <a:prstGeom prst="flowChartConnector">
            <a:avLst/>
          </a:prstGeom>
          <a:solidFill>
            <a:schemeClr val="accent1">
              <a:lumMod val="60000"/>
              <a:lumOff val="4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7" name="Rechteck: gefaltete Ecke 16">
            <a:extLst>
              <a:ext uri="{FF2B5EF4-FFF2-40B4-BE49-F238E27FC236}">
                <a16:creationId xmlns:a16="http://schemas.microsoft.com/office/drawing/2014/main" id="{3C0CE7D1-851D-1FFF-8E87-EBC8D8D55852}"/>
              </a:ext>
            </a:extLst>
          </p:cNvPr>
          <p:cNvSpPr/>
          <p:nvPr/>
        </p:nvSpPr>
        <p:spPr>
          <a:xfrm>
            <a:off x="661909" y="5235623"/>
            <a:ext cx="959667" cy="763381"/>
          </a:xfrm>
          <a:prstGeom prst="foldedCorner">
            <a:avLst/>
          </a:prstGeom>
          <a:solidFill>
            <a:schemeClr val="accent4">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8" name="Pfeil: nach rechts 17">
            <a:extLst>
              <a:ext uri="{FF2B5EF4-FFF2-40B4-BE49-F238E27FC236}">
                <a16:creationId xmlns:a16="http://schemas.microsoft.com/office/drawing/2014/main" id="{265E6938-F214-6861-49B8-4EA2C2484966}"/>
              </a:ext>
            </a:extLst>
          </p:cNvPr>
          <p:cNvSpPr/>
          <p:nvPr/>
        </p:nvSpPr>
        <p:spPr>
          <a:xfrm>
            <a:off x="9170894" y="4719834"/>
            <a:ext cx="588475" cy="295480"/>
          </a:xfrm>
          <a:prstGeom prst="rightArrow">
            <a:avLst/>
          </a:prstGeom>
          <a:solidFill>
            <a:srgbClr val="D42C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links 18">
            <a:extLst>
              <a:ext uri="{FF2B5EF4-FFF2-40B4-BE49-F238E27FC236}">
                <a16:creationId xmlns:a16="http://schemas.microsoft.com/office/drawing/2014/main" id="{EC196F33-1475-468A-F744-009CA8937C1E}"/>
              </a:ext>
            </a:extLst>
          </p:cNvPr>
          <p:cNvSpPr/>
          <p:nvPr/>
        </p:nvSpPr>
        <p:spPr>
          <a:xfrm>
            <a:off x="1893557" y="5616800"/>
            <a:ext cx="586590" cy="293671"/>
          </a:xfrm>
          <a:prstGeom prst="lef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ahmen 20">
            <a:extLst>
              <a:ext uri="{FF2B5EF4-FFF2-40B4-BE49-F238E27FC236}">
                <a16:creationId xmlns:a16="http://schemas.microsoft.com/office/drawing/2014/main" id="{092FDD1C-2B08-1AED-BEF1-162BB466E156}"/>
              </a:ext>
            </a:extLst>
          </p:cNvPr>
          <p:cNvSpPr/>
          <p:nvPr/>
        </p:nvSpPr>
        <p:spPr>
          <a:xfrm>
            <a:off x="661908" y="3304515"/>
            <a:ext cx="959668" cy="763381"/>
          </a:xfrm>
          <a:prstGeom prst="fram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2" name="Pfeil: nach links 21">
            <a:extLst>
              <a:ext uri="{FF2B5EF4-FFF2-40B4-BE49-F238E27FC236}">
                <a16:creationId xmlns:a16="http://schemas.microsoft.com/office/drawing/2014/main" id="{3A934384-7D84-6671-1CBC-01A5562DFE57}"/>
              </a:ext>
            </a:extLst>
          </p:cNvPr>
          <p:cNvSpPr/>
          <p:nvPr/>
        </p:nvSpPr>
        <p:spPr>
          <a:xfrm>
            <a:off x="1893557" y="3914079"/>
            <a:ext cx="586590" cy="293671"/>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040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Zeitfresser in den Griff bekommen</a:t>
            </a:r>
          </a:p>
        </p:txBody>
      </p:sp>
      <p:sp>
        <p:nvSpPr>
          <p:cNvPr id="4" name="Textplatzhalter 3"/>
          <p:cNvSpPr>
            <a:spLocks noGrp="1"/>
          </p:cNvSpPr>
          <p:nvPr>
            <p:ph type="body" sz="quarter" idx="33"/>
          </p:nvPr>
        </p:nvSpPr>
        <p:spPr/>
        <p:txBody>
          <a:bodyPr/>
          <a:lstStyle/>
          <a:p>
            <a:r>
              <a:rPr lang="de-DE" b="1" dirty="0">
                <a:latin typeface="Arial" panose="020B0604020202020204" pitchFamily="34" charset="0"/>
                <a:cs typeface="Arial" panose="020B0604020202020204" pitchFamily="34" charset="0"/>
              </a:rPr>
              <a:t>„Morgenroutine“ – Phase 1 - Definition im Plenum</a:t>
            </a:r>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Grafik 7" descr="Ein Bild, das Person, Im Haus, Badezimmer, Pinsel enthält.&#10;&#10;KI-generierte Inhalte können fehlerhaft sein.">
            <a:extLst>
              <a:ext uri="{FF2B5EF4-FFF2-40B4-BE49-F238E27FC236}">
                <a16:creationId xmlns:a16="http://schemas.microsoft.com/office/drawing/2014/main" id="{C097DB03-F898-26BB-75AB-BC6B6F2E4C6A}"/>
              </a:ext>
            </a:extLst>
          </p:cNvPr>
          <p:cNvPicPr>
            <a:picLocks noChangeAspect="1"/>
          </p:cNvPicPr>
          <p:nvPr/>
        </p:nvPicPr>
        <p:blipFill>
          <a:blip r:embed="rId2"/>
          <a:stretch>
            <a:fillRect/>
          </a:stretch>
        </p:blipFill>
        <p:spPr>
          <a:xfrm>
            <a:off x="612775" y="3022244"/>
            <a:ext cx="3581538" cy="2178769"/>
          </a:xfrm>
          <a:prstGeom prst="rect">
            <a:avLst/>
          </a:prstGeom>
        </p:spPr>
      </p:pic>
      <p:sp>
        <p:nvSpPr>
          <p:cNvPr id="11" name="Textfeld 10">
            <a:extLst>
              <a:ext uri="{FF2B5EF4-FFF2-40B4-BE49-F238E27FC236}">
                <a16:creationId xmlns:a16="http://schemas.microsoft.com/office/drawing/2014/main" id="{4A1E3574-9AAE-59FE-6E17-CCE2AD46920F}"/>
              </a:ext>
            </a:extLst>
          </p:cNvPr>
          <p:cNvSpPr txBox="1"/>
          <p:nvPr/>
        </p:nvSpPr>
        <p:spPr>
          <a:xfrm>
            <a:off x="4629150" y="3565902"/>
            <a:ext cx="6094476" cy="563424"/>
          </a:xfrm>
          <a:prstGeom prst="rect">
            <a:avLst/>
          </a:prstGeom>
          <a:noFill/>
        </p:spPr>
        <p:txBody>
          <a:bodyPr wrap="square">
            <a:spAutoFit/>
          </a:bodyPr>
          <a:lstStyle/>
          <a:p>
            <a:pPr>
              <a:lnSpc>
                <a:spcPct val="115000"/>
              </a:lnSpc>
              <a:spcAft>
                <a:spcPts val="800"/>
              </a:spcAft>
            </a:pPr>
            <a:r>
              <a:rPr lang="de-DE" sz="2800" b="1" kern="100" dirty="0">
                <a:effectLst/>
                <a:ea typeface="Aptos" panose="020B0004020202020204" pitchFamily="34" charset="0"/>
                <a:cs typeface="Times New Roman" panose="02020603050405020304" pitchFamily="18" charset="0"/>
              </a:rPr>
              <a:t>Erkläre</a:t>
            </a:r>
            <a:r>
              <a:rPr lang="de-DE" sz="2800" kern="100" dirty="0">
                <a:effectLst/>
                <a:ea typeface="Aptos" panose="020B0004020202020204" pitchFamily="34" charset="0"/>
                <a:cs typeface="Times New Roman" panose="02020603050405020304" pitchFamily="18" charset="0"/>
              </a:rPr>
              <a:t> den Begriff „Morgenroutine“!</a:t>
            </a:r>
          </a:p>
        </p:txBody>
      </p:sp>
    </p:spTree>
    <p:extLst>
      <p:ext uri="{BB962C8B-B14F-4D97-AF65-F5344CB8AC3E}">
        <p14:creationId xmlns:p14="http://schemas.microsoft.com/office/powerpoint/2010/main" val="415306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Zeitfresser in den Griff bekommen</a:t>
            </a:r>
          </a:p>
        </p:txBody>
      </p:sp>
      <p:sp>
        <p:nvSpPr>
          <p:cNvPr id="4" name="Textplatzhalter 3"/>
          <p:cNvSpPr>
            <a:spLocks noGrp="1"/>
          </p:cNvSpPr>
          <p:nvPr>
            <p:ph type="body" sz="quarter" idx="33"/>
          </p:nvPr>
        </p:nvSpPr>
        <p:spPr/>
        <p:txBody>
          <a:bodyPr/>
          <a:lstStyle/>
          <a:p>
            <a:r>
              <a:rPr lang="de-DE" b="1" dirty="0">
                <a:latin typeface="Arial" panose="020B0604020202020204" pitchFamily="34" charset="0"/>
                <a:cs typeface="Arial" panose="020B0604020202020204" pitchFamily="34" charset="0"/>
              </a:rPr>
              <a:t>„Morgenroutine“ – Phase 2 - Murmelrunde 1 in Partnerarbeit</a:t>
            </a:r>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Grafik 7" descr="Ein Bild, das Person, Im Haus, Badezimmer, Pinsel enthält.&#10;&#10;KI-generierte Inhalte können fehlerhaft sein.">
            <a:extLst>
              <a:ext uri="{FF2B5EF4-FFF2-40B4-BE49-F238E27FC236}">
                <a16:creationId xmlns:a16="http://schemas.microsoft.com/office/drawing/2014/main" id="{C097DB03-F898-26BB-75AB-BC6B6F2E4C6A}"/>
              </a:ext>
            </a:extLst>
          </p:cNvPr>
          <p:cNvPicPr>
            <a:picLocks noChangeAspect="1"/>
          </p:cNvPicPr>
          <p:nvPr/>
        </p:nvPicPr>
        <p:blipFill>
          <a:blip r:embed="rId2"/>
          <a:stretch>
            <a:fillRect/>
          </a:stretch>
        </p:blipFill>
        <p:spPr>
          <a:xfrm>
            <a:off x="612775" y="2914259"/>
            <a:ext cx="3581538" cy="2178769"/>
          </a:xfrm>
          <a:prstGeom prst="rect">
            <a:avLst/>
          </a:prstGeom>
        </p:spPr>
      </p:pic>
      <p:sp>
        <p:nvSpPr>
          <p:cNvPr id="11" name="Textfeld 10">
            <a:extLst>
              <a:ext uri="{FF2B5EF4-FFF2-40B4-BE49-F238E27FC236}">
                <a16:creationId xmlns:a16="http://schemas.microsoft.com/office/drawing/2014/main" id="{4A1E3574-9AAE-59FE-6E17-CCE2AD46920F}"/>
              </a:ext>
            </a:extLst>
          </p:cNvPr>
          <p:cNvSpPr txBox="1"/>
          <p:nvPr/>
        </p:nvSpPr>
        <p:spPr>
          <a:xfrm>
            <a:off x="4693158" y="3020745"/>
            <a:ext cx="6243428" cy="1965795"/>
          </a:xfrm>
          <a:prstGeom prst="rect">
            <a:avLst/>
          </a:prstGeom>
          <a:noFill/>
        </p:spPr>
        <p:txBody>
          <a:bodyPr wrap="square">
            <a:spAutoFit/>
          </a:bodyPr>
          <a:lstStyle/>
          <a:p>
            <a:pPr>
              <a:lnSpc>
                <a:spcPct val="115000"/>
              </a:lnSpc>
              <a:spcAft>
                <a:spcPts val="800"/>
              </a:spcAft>
            </a:pPr>
            <a:r>
              <a:rPr lang="de-DE" sz="1800" b="1" kern="100" dirty="0">
                <a:solidFill>
                  <a:srgbClr val="8B1D43"/>
                </a:solidFill>
                <a:effectLst/>
                <a:ea typeface="Aptos" panose="020B0004020202020204" pitchFamily="34" charset="0"/>
                <a:cs typeface="Times New Roman" panose="02020603050405020304" pitchFamily="18" charset="0"/>
              </a:rPr>
              <a:t>Wie sieht deine Morgenroutine aus? </a:t>
            </a:r>
          </a:p>
          <a:p>
            <a:pPr marL="285750" indent="-285750">
              <a:lnSpc>
                <a:spcPct val="115000"/>
              </a:lnSpc>
              <a:spcAft>
                <a:spcPts val="800"/>
              </a:spcAft>
              <a:buFont typeface="Wingdings" panose="05000000000000000000" pitchFamily="2" charset="2"/>
              <a:buChar char="Ø"/>
            </a:pPr>
            <a:r>
              <a:rPr lang="de-DE" sz="1800" kern="100" dirty="0">
                <a:effectLst/>
                <a:ea typeface="Aptos" panose="020B0004020202020204" pitchFamily="34" charset="0"/>
                <a:cs typeface="Times New Roman" panose="02020603050405020304" pitchFamily="18" charset="0"/>
              </a:rPr>
              <a:t>Jeder hat </a:t>
            </a:r>
            <a:r>
              <a:rPr lang="de-DE" sz="1800" u="sng" kern="100" dirty="0">
                <a:effectLst/>
                <a:ea typeface="Aptos" panose="020B0004020202020204" pitchFamily="34" charset="0"/>
                <a:cs typeface="Times New Roman" panose="02020603050405020304" pitchFamily="18" charset="0"/>
              </a:rPr>
              <a:t>30 Sekunden</a:t>
            </a:r>
            <a:r>
              <a:rPr lang="de-DE" sz="1800" kern="100" dirty="0">
                <a:effectLst/>
                <a:ea typeface="Aptos" panose="020B0004020202020204" pitchFamily="34" charset="0"/>
                <a:cs typeface="Times New Roman" panose="02020603050405020304" pitchFamily="18" charset="0"/>
              </a:rPr>
              <a:t> Zeit, seine/ihre Morgenroutine zu </a:t>
            </a:r>
            <a:r>
              <a:rPr lang="de-DE" sz="1800" b="1" kern="100" dirty="0">
                <a:effectLst/>
                <a:ea typeface="Aptos" panose="020B0004020202020204" pitchFamily="34" charset="0"/>
                <a:cs typeface="Times New Roman" panose="02020603050405020304" pitchFamily="18" charset="0"/>
              </a:rPr>
              <a:t>beschreiben</a:t>
            </a:r>
            <a:r>
              <a:rPr lang="de-DE" sz="1800" kern="100" dirty="0">
                <a:effectLst/>
                <a:ea typeface="Aptos" panose="020B0004020202020204" pitchFamily="34" charset="0"/>
                <a:cs typeface="Times New Roman" panose="02020603050405020304" pitchFamily="18" charset="0"/>
              </a:rPr>
              <a:t>. </a:t>
            </a:r>
          </a:p>
          <a:p>
            <a:pPr marL="285750" indent="-285750">
              <a:lnSpc>
                <a:spcPct val="115000"/>
              </a:lnSpc>
              <a:spcAft>
                <a:spcPts val="800"/>
              </a:spcAft>
              <a:buFont typeface="Wingdings" panose="05000000000000000000" pitchFamily="2" charset="2"/>
              <a:buChar char="Ø"/>
            </a:pPr>
            <a:r>
              <a:rPr lang="de-DE" sz="1800" kern="100" dirty="0">
                <a:effectLst/>
                <a:ea typeface="Aptos" panose="020B0004020202020204" pitchFamily="34" charset="0"/>
                <a:cs typeface="Times New Roman" panose="02020603050405020304" pitchFamily="18" charset="0"/>
              </a:rPr>
              <a:t>Dein/e Partner/-in </a:t>
            </a:r>
            <a:r>
              <a:rPr lang="de-DE" sz="1800" b="1" kern="100" dirty="0">
                <a:effectLst/>
                <a:ea typeface="Aptos" panose="020B0004020202020204" pitchFamily="34" charset="0"/>
                <a:cs typeface="Times New Roman" panose="02020603050405020304" pitchFamily="18" charset="0"/>
              </a:rPr>
              <a:t>hört</a:t>
            </a:r>
            <a:r>
              <a:rPr lang="de-DE" sz="1800" kern="100" dirty="0">
                <a:effectLst/>
                <a:ea typeface="Aptos" panose="020B0004020202020204" pitchFamily="34" charset="0"/>
                <a:cs typeface="Times New Roman" panose="02020603050405020304" pitchFamily="18" charset="0"/>
              </a:rPr>
              <a:t> währenddessen aufmerksam </a:t>
            </a:r>
            <a:r>
              <a:rPr lang="de-DE" sz="1800" b="1" kern="100" dirty="0">
                <a:effectLst/>
                <a:ea typeface="Aptos" panose="020B0004020202020204" pitchFamily="34" charset="0"/>
                <a:cs typeface="Times New Roman" panose="02020603050405020304" pitchFamily="18" charset="0"/>
              </a:rPr>
              <a:t>zu</a:t>
            </a:r>
            <a:r>
              <a:rPr lang="de-DE" sz="1800" kern="100" dirty="0">
                <a:effectLst/>
                <a:ea typeface="Aptos" panose="020B0004020202020204" pitchFamily="34" charset="0"/>
                <a:cs typeface="Times New Roman" panose="02020603050405020304" pitchFamily="18" charset="0"/>
              </a:rPr>
              <a:t>. </a:t>
            </a:r>
          </a:p>
          <a:p>
            <a:pPr marL="285750" indent="-285750">
              <a:lnSpc>
                <a:spcPct val="115000"/>
              </a:lnSpc>
              <a:spcAft>
                <a:spcPts val="800"/>
              </a:spcAft>
              <a:buFont typeface="Wingdings" panose="05000000000000000000" pitchFamily="2" charset="2"/>
              <a:buChar char="Ø"/>
            </a:pPr>
            <a:r>
              <a:rPr lang="en-GB" sz="1800" kern="100" dirty="0" err="1">
                <a:effectLst/>
                <a:ea typeface="Aptos" panose="020B0004020202020204" pitchFamily="34" charset="0"/>
                <a:cs typeface="Times New Roman" panose="02020603050405020304" pitchFamily="18" charset="0"/>
              </a:rPr>
              <a:t>Danach</a:t>
            </a:r>
            <a:r>
              <a:rPr lang="en-GB" sz="1800" kern="100" dirty="0">
                <a:effectLst/>
                <a:ea typeface="Aptos" panose="020B0004020202020204" pitchFamily="34" charset="0"/>
                <a:cs typeface="Times New Roman" panose="02020603050405020304" pitchFamily="18" charset="0"/>
              </a:rPr>
              <a:t> </a:t>
            </a:r>
            <a:r>
              <a:rPr lang="en-GB" sz="1800" kern="100" dirty="0" err="1">
                <a:effectLst/>
                <a:ea typeface="Aptos" panose="020B0004020202020204" pitchFamily="34" charset="0"/>
                <a:cs typeface="Times New Roman" panose="02020603050405020304" pitchFamily="18" charset="0"/>
              </a:rPr>
              <a:t>wird</a:t>
            </a:r>
            <a:r>
              <a:rPr lang="en-GB" sz="1800" kern="100" dirty="0">
                <a:effectLst/>
                <a:ea typeface="Aptos" panose="020B0004020202020204" pitchFamily="34" charset="0"/>
                <a:cs typeface="Times New Roman" panose="02020603050405020304" pitchFamily="18" charset="0"/>
              </a:rPr>
              <a:t> </a:t>
            </a:r>
            <a:r>
              <a:rPr lang="en-GB" sz="1800" b="1" kern="100" dirty="0" err="1">
                <a:effectLst/>
                <a:ea typeface="Aptos" panose="020B0004020202020204" pitchFamily="34" charset="0"/>
                <a:cs typeface="Times New Roman" panose="02020603050405020304" pitchFamily="18" charset="0"/>
              </a:rPr>
              <a:t>gewechselt</a:t>
            </a:r>
            <a:r>
              <a:rPr lang="en-GB" sz="1800" kern="100" dirty="0">
                <a:effectLst/>
                <a:ea typeface="Aptos" panose="020B0004020202020204" pitchFamily="34" charset="0"/>
                <a:cs typeface="Times New Roman" panose="02020603050405020304" pitchFamily="18" charset="0"/>
              </a:rPr>
              <a:t>.</a:t>
            </a:r>
            <a:endParaRPr lang="de-DE" sz="18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9379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Zeitfresser in den Griff bekommen</a:t>
            </a:r>
          </a:p>
        </p:txBody>
      </p:sp>
      <p:sp>
        <p:nvSpPr>
          <p:cNvPr id="4" name="Textplatzhalter 3"/>
          <p:cNvSpPr>
            <a:spLocks noGrp="1"/>
          </p:cNvSpPr>
          <p:nvPr>
            <p:ph type="body" sz="quarter" idx="33"/>
          </p:nvPr>
        </p:nvSpPr>
        <p:spPr/>
        <p:txBody>
          <a:bodyPr/>
          <a:lstStyle/>
          <a:p>
            <a:r>
              <a:rPr lang="de-DE" b="1" dirty="0">
                <a:latin typeface="Arial" panose="020B0604020202020204" pitchFamily="34" charset="0"/>
                <a:cs typeface="Arial" panose="020B0604020202020204" pitchFamily="34" charset="0"/>
              </a:rPr>
              <a:t>„Morgenroutine“ – Phase 2 - Murmelrunde 2 in Partnerarbeit</a:t>
            </a:r>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Grafik 7" descr="Ein Bild, das Person, Im Haus, Badezimmer, Pinsel enthält.&#10;&#10;KI-generierte Inhalte können fehlerhaft sein.">
            <a:extLst>
              <a:ext uri="{FF2B5EF4-FFF2-40B4-BE49-F238E27FC236}">
                <a16:creationId xmlns:a16="http://schemas.microsoft.com/office/drawing/2014/main" id="{C097DB03-F898-26BB-75AB-BC6B6F2E4C6A}"/>
              </a:ext>
            </a:extLst>
          </p:cNvPr>
          <p:cNvPicPr>
            <a:picLocks noChangeAspect="1"/>
          </p:cNvPicPr>
          <p:nvPr/>
        </p:nvPicPr>
        <p:blipFill>
          <a:blip r:embed="rId2"/>
          <a:stretch>
            <a:fillRect/>
          </a:stretch>
        </p:blipFill>
        <p:spPr>
          <a:xfrm>
            <a:off x="612775" y="2914259"/>
            <a:ext cx="3581538" cy="2178769"/>
          </a:xfrm>
          <a:prstGeom prst="rect">
            <a:avLst/>
          </a:prstGeom>
        </p:spPr>
      </p:pic>
      <p:sp>
        <p:nvSpPr>
          <p:cNvPr id="11" name="Textfeld 10">
            <a:extLst>
              <a:ext uri="{FF2B5EF4-FFF2-40B4-BE49-F238E27FC236}">
                <a16:creationId xmlns:a16="http://schemas.microsoft.com/office/drawing/2014/main" id="{4A1E3574-9AAE-59FE-6E17-CCE2AD46920F}"/>
              </a:ext>
            </a:extLst>
          </p:cNvPr>
          <p:cNvSpPr txBox="1"/>
          <p:nvPr/>
        </p:nvSpPr>
        <p:spPr>
          <a:xfrm>
            <a:off x="4793828" y="2556789"/>
            <a:ext cx="6873916" cy="3240567"/>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r>
              <a:rPr lang="de-DE" sz="1800" b="1" dirty="0">
                <a:solidFill>
                  <a:srgbClr val="8B1D43"/>
                </a:solidFill>
                <a:effectLst/>
                <a:ea typeface="Aptos" panose="020B0004020202020204" pitchFamily="34" charset="0"/>
                <a:cs typeface="Times New Roman" panose="02020603050405020304" pitchFamily="18" charset="0"/>
              </a:rPr>
              <a:t>Spielen in deiner Morgenroutine auch </a:t>
            </a:r>
            <a:r>
              <a:rPr lang="de-DE" sz="1800" b="1" u="sng" dirty="0">
                <a:solidFill>
                  <a:srgbClr val="8B1D43"/>
                </a:solidFill>
                <a:effectLst/>
                <a:ea typeface="Aptos" panose="020B0004020202020204" pitchFamily="34" charset="0"/>
                <a:cs typeface="Times New Roman" panose="02020603050405020304" pitchFamily="18" charset="0"/>
              </a:rPr>
              <a:t>Medien</a:t>
            </a:r>
            <a:r>
              <a:rPr lang="de-DE" sz="1800" b="1" dirty="0">
                <a:solidFill>
                  <a:srgbClr val="8B1D43"/>
                </a:solidFill>
                <a:effectLst/>
                <a:ea typeface="Aptos" panose="020B0004020202020204" pitchFamily="34" charset="0"/>
                <a:cs typeface="Times New Roman" panose="02020603050405020304" pitchFamily="18" charset="0"/>
              </a:rPr>
              <a:t>, wie z. B. dein Smartphone, eine Rolle? </a:t>
            </a:r>
          </a:p>
          <a:p>
            <a:pPr marL="285750" indent="-285750">
              <a:lnSpc>
                <a:spcPct val="115000"/>
              </a:lnSpc>
              <a:spcAft>
                <a:spcPts val="800"/>
              </a:spcAft>
              <a:buFont typeface="Arial" panose="020B0604020202020204" pitchFamily="34" charset="0"/>
              <a:buChar char="•"/>
            </a:pPr>
            <a:r>
              <a:rPr lang="de-DE" sz="1800" b="1" dirty="0">
                <a:solidFill>
                  <a:srgbClr val="8B1D43"/>
                </a:solidFill>
                <a:effectLst/>
                <a:ea typeface="Aptos" panose="020B0004020202020204" pitchFamily="34" charset="0"/>
                <a:cs typeface="Times New Roman" panose="02020603050405020304" pitchFamily="18" charset="0"/>
              </a:rPr>
              <a:t>Wenn ja: "</a:t>
            </a:r>
            <a:r>
              <a:rPr lang="de-DE" sz="1800" b="1" u="sng" dirty="0">
                <a:solidFill>
                  <a:srgbClr val="8B1D43"/>
                </a:solidFill>
                <a:effectLst/>
                <a:ea typeface="Aptos" panose="020B0004020202020204" pitchFamily="34" charset="0"/>
                <a:cs typeface="Times New Roman" panose="02020603050405020304" pitchFamily="18" charset="0"/>
              </a:rPr>
              <a:t>Wie viel Zeit</a:t>
            </a:r>
            <a:r>
              <a:rPr lang="de-DE" sz="1800" b="1" dirty="0">
                <a:solidFill>
                  <a:srgbClr val="8B1D43"/>
                </a:solidFill>
                <a:effectLst/>
                <a:ea typeface="Aptos" panose="020B0004020202020204" pitchFamily="34" charset="0"/>
                <a:cs typeface="Times New Roman" panose="02020603050405020304" pitchFamily="18" charset="0"/>
              </a:rPr>
              <a:t> verbringst du morgens am Handy? </a:t>
            </a:r>
          </a:p>
          <a:p>
            <a:pPr marL="285750" indent="-285750">
              <a:lnSpc>
                <a:spcPct val="115000"/>
              </a:lnSpc>
              <a:spcAft>
                <a:spcPts val="800"/>
              </a:spcAft>
              <a:buFont typeface="Arial" panose="020B0604020202020204" pitchFamily="34" charset="0"/>
              <a:buChar char="•"/>
            </a:pPr>
            <a:r>
              <a:rPr lang="de-DE" sz="1800" b="1" dirty="0">
                <a:solidFill>
                  <a:srgbClr val="8B1D43"/>
                </a:solidFill>
                <a:effectLst/>
                <a:ea typeface="Aptos" panose="020B0004020202020204" pitchFamily="34" charset="0"/>
                <a:cs typeface="Times New Roman" panose="02020603050405020304" pitchFamily="18" charset="0"/>
              </a:rPr>
              <a:t>Was davon ist </a:t>
            </a:r>
            <a:r>
              <a:rPr lang="de-DE" sz="1800" b="1" u="sng" dirty="0">
                <a:solidFill>
                  <a:srgbClr val="8B1D43"/>
                </a:solidFill>
                <a:effectLst/>
                <a:ea typeface="Aptos" panose="020B0004020202020204" pitchFamily="34" charset="0"/>
                <a:cs typeface="Times New Roman" panose="02020603050405020304" pitchFamily="18" charset="0"/>
              </a:rPr>
              <a:t>wirklich wichtig </a:t>
            </a:r>
            <a:r>
              <a:rPr lang="de-DE" sz="1800" b="1" dirty="0">
                <a:solidFill>
                  <a:srgbClr val="8B1D43"/>
                </a:solidFill>
                <a:effectLst/>
                <a:ea typeface="Aptos" panose="020B0004020202020204" pitchFamily="34" charset="0"/>
                <a:cs typeface="Times New Roman" panose="02020603050405020304" pitchFamily="18" charset="0"/>
              </a:rPr>
              <a:t>für deinen Tag?"</a:t>
            </a:r>
          </a:p>
          <a:p>
            <a:pPr>
              <a:lnSpc>
                <a:spcPct val="115000"/>
              </a:lnSpc>
              <a:spcAft>
                <a:spcPts val="800"/>
              </a:spcAft>
            </a:pPr>
            <a:endParaRPr lang="de-DE" sz="1800" dirty="0">
              <a:effectLst/>
              <a:ea typeface="Aptos" panose="020B0004020202020204" pitchFamily="34" charset="0"/>
              <a:cs typeface="Times New Roman" panose="02020603050405020304" pitchFamily="18" charset="0"/>
            </a:endParaRPr>
          </a:p>
          <a:p>
            <a:pPr marL="285750" indent="-285750">
              <a:lnSpc>
                <a:spcPct val="115000"/>
              </a:lnSpc>
              <a:spcAft>
                <a:spcPts val="800"/>
              </a:spcAft>
              <a:buFont typeface="Wingdings" panose="05000000000000000000" pitchFamily="2" charset="2"/>
              <a:buChar char="Ø"/>
            </a:pPr>
            <a:r>
              <a:rPr lang="de-DE" sz="1800" dirty="0">
                <a:effectLst/>
                <a:ea typeface="Aptos" panose="020B0004020202020204" pitchFamily="34" charset="0"/>
                <a:cs typeface="Times New Roman" panose="02020603050405020304" pitchFamily="18" charset="0"/>
              </a:rPr>
              <a:t>Jede/r hat </a:t>
            </a:r>
            <a:r>
              <a:rPr lang="de-DE" sz="1800" u="sng" dirty="0">
                <a:effectLst/>
                <a:ea typeface="Aptos" panose="020B0004020202020204" pitchFamily="34" charset="0"/>
                <a:cs typeface="Times New Roman" panose="02020603050405020304" pitchFamily="18" charset="0"/>
              </a:rPr>
              <a:t>30 Sekunden</a:t>
            </a:r>
            <a:r>
              <a:rPr lang="de-DE" sz="1800" dirty="0">
                <a:effectLst/>
                <a:ea typeface="Aptos" panose="020B0004020202020204" pitchFamily="34" charset="0"/>
                <a:cs typeface="Times New Roman" panose="02020603050405020304" pitchFamily="18" charset="0"/>
              </a:rPr>
              <a:t> Zeit, die obigen Fragen zu </a:t>
            </a:r>
            <a:r>
              <a:rPr lang="de-DE" sz="1800" b="1" dirty="0">
                <a:effectLst/>
                <a:ea typeface="Aptos" panose="020B0004020202020204" pitchFamily="34" charset="0"/>
                <a:cs typeface="Times New Roman" panose="02020603050405020304" pitchFamily="18" charset="0"/>
              </a:rPr>
              <a:t>beantworten</a:t>
            </a:r>
            <a:r>
              <a:rPr lang="de-DE" sz="1800" dirty="0">
                <a:effectLst/>
                <a:ea typeface="Aptos" panose="020B0004020202020204" pitchFamily="34" charset="0"/>
                <a:cs typeface="Times New Roman" panose="02020603050405020304" pitchFamily="18" charset="0"/>
              </a:rPr>
              <a:t>.</a:t>
            </a:r>
          </a:p>
          <a:p>
            <a:pPr marL="285750" indent="-285750">
              <a:lnSpc>
                <a:spcPct val="115000"/>
              </a:lnSpc>
              <a:spcAft>
                <a:spcPts val="800"/>
              </a:spcAft>
              <a:buFont typeface="Wingdings" panose="05000000000000000000" pitchFamily="2" charset="2"/>
              <a:buChar char="Ø"/>
            </a:pPr>
            <a:r>
              <a:rPr lang="de-DE" sz="1800" kern="100" dirty="0">
                <a:effectLst/>
                <a:ea typeface="Aptos" panose="020B0004020202020204" pitchFamily="34" charset="0"/>
                <a:cs typeface="Times New Roman" panose="02020603050405020304" pitchFamily="18" charset="0"/>
              </a:rPr>
              <a:t>Dein/e Partner/-in </a:t>
            </a:r>
            <a:r>
              <a:rPr lang="de-DE" sz="1800" b="1" kern="100" dirty="0">
                <a:effectLst/>
                <a:ea typeface="Aptos" panose="020B0004020202020204" pitchFamily="34" charset="0"/>
                <a:cs typeface="Times New Roman" panose="02020603050405020304" pitchFamily="18" charset="0"/>
              </a:rPr>
              <a:t>hört </a:t>
            </a:r>
            <a:r>
              <a:rPr lang="de-DE" sz="1800" kern="100" dirty="0">
                <a:effectLst/>
                <a:ea typeface="Aptos" panose="020B0004020202020204" pitchFamily="34" charset="0"/>
                <a:cs typeface="Times New Roman" panose="02020603050405020304" pitchFamily="18" charset="0"/>
              </a:rPr>
              <a:t>währenddessen aufmerksam </a:t>
            </a:r>
            <a:r>
              <a:rPr lang="de-DE" sz="1800" b="1" kern="100" dirty="0">
                <a:effectLst/>
                <a:ea typeface="Aptos" panose="020B0004020202020204" pitchFamily="34" charset="0"/>
                <a:cs typeface="Times New Roman" panose="02020603050405020304" pitchFamily="18" charset="0"/>
              </a:rPr>
              <a:t>zu</a:t>
            </a:r>
            <a:r>
              <a:rPr lang="de-DE" sz="1800" kern="100" dirty="0">
                <a:effectLst/>
                <a:ea typeface="Aptos" panose="020B0004020202020204" pitchFamily="34" charset="0"/>
                <a:cs typeface="Times New Roman" panose="02020603050405020304" pitchFamily="18" charset="0"/>
              </a:rPr>
              <a:t>. </a:t>
            </a:r>
          </a:p>
          <a:p>
            <a:pPr marL="285750" indent="-285750">
              <a:lnSpc>
                <a:spcPct val="115000"/>
              </a:lnSpc>
              <a:spcAft>
                <a:spcPts val="800"/>
              </a:spcAft>
              <a:buFont typeface="Wingdings" panose="05000000000000000000" pitchFamily="2" charset="2"/>
              <a:buChar char="Ø"/>
            </a:pPr>
            <a:r>
              <a:rPr lang="en-GB" sz="1800" kern="100" dirty="0" err="1">
                <a:effectLst/>
                <a:ea typeface="Aptos" panose="020B0004020202020204" pitchFamily="34" charset="0"/>
                <a:cs typeface="Times New Roman" panose="02020603050405020304" pitchFamily="18" charset="0"/>
              </a:rPr>
              <a:t>Danach</a:t>
            </a:r>
            <a:r>
              <a:rPr lang="en-GB" sz="1800" kern="100" dirty="0">
                <a:effectLst/>
                <a:ea typeface="Aptos" panose="020B0004020202020204" pitchFamily="34" charset="0"/>
                <a:cs typeface="Times New Roman" panose="02020603050405020304" pitchFamily="18" charset="0"/>
              </a:rPr>
              <a:t> </a:t>
            </a:r>
            <a:r>
              <a:rPr lang="en-GB" sz="1800" kern="100" dirty="0" err="1">
                <a:effectLst/>
                <a:ea typeface="Aptos" panose="020B0004020202020204" pitchFamily="34" charset="0"/>
                <a:cs typeface="Times New Roman" panose="02020603050405020304" pitchFamily="18" charset="0"/>
              </a:rPr>
              <a:t>wird</a:t>
            </a:r>
            <a:r>
              <a:rPr lang="en-GB" sz="1800" kern="100" dirty="0">
                <a:effectLst/>
                <a:ea typeface="Aptos" panose="020B0004020202020204" pitchFamily="34" charset="0"/>
                <a:cs typeface="Times New Roman" panose="02020603050405020304" pitchFamily="18" charset="0"/>
              </a:rPr>
              <a:t> </a:t>
            </a:r>
            <a:r>
              <a:rPr lang="en-GB" sz="1800" b="1" kern="100" dirty="0" err="1">
                <a:effectLst/>
                <a:ea typeface="Aptos" panose="020B0004020202020204" pitchFamily="34" charset="0"/>
                <a:cs typeface="Times New Roman" panose="02020603050405020304" pitchFamily="18" charset="0"/>
              </a:rPr>
              <a:t>gewechselt</a:t>
            </a:r>
            <a:r>
              <a:rPr lang="en-GB" sz="1800" kern="100" dirty="0">
                <a:effectLst/>
                <a:ea typeface="Aptos" panose="020B0004020202020204" pitchFamily="34" charset="0"/>
                <a:cs typeface="Times New Roman" panose="02020603050405020304" pitchFamily="18" charset="0"/>
              </a:rPr>
              <a:t>.</a:t>
            </a:r>
            <a:endParaRPr lang="de-DE" sz="18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5529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p:txBody>
          <a:bodyPr/>
          <a:lstStyle/>
          <a:p>
            <a:r>
              <a:rPr lang="de-DE" dirty="0"/>
              <a:t>Zeitfresser in den Griff bekommen</a:t>
            </a:r>
          </a:p>
        </p:txBody>
      </p:sp>
      <p:sp>
        <p:nvSpPr>
          <p:cNvPr id="4" name="Textplatzhalter 3"/>
          <p:cNvSpPr>
            <a:spLocks noGrp="1"/>
          </p:cNvSpPr>
          <p:nvPr>
            <p:ph type="body" sz="quarter" idx="33"/>
          </p:nvPr>
        </p:nvSpPr>
        <p:spPr/>
        <p:txBody>
          <a:bodyPr/>
          <a:lstStyle/>
          <a:p>
            <a:r>
              <a:rPr lang="de-DE" b="1" dirty="0">
                <a:latin typeface="Arial" panose="020B0604020202020204" pitchFamily="34" charset="0"/>
                <a:cs typeface="Arial" panose="020B0604020202020204" pitchFamily="34" charset="0"/>
              </a:rPr>
              <a:t>„Morgenroutine“ – Phase 3 - zentrale Erkenntnisse im Plenum</a:t>
            </a:r>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Grafik 7" descr="Ein Bild, das Person, Im Haus, Badezimmer, Pinsel enthält.&#10;&#10;KI-generierte Inhalte können fehlerhaft sein.">
            <a:extLst>
              <a:ext uri="{FF2B5EF4-FFF2-40B4-BE49-F238E27FC236}">
                <a16:creationId xmlns:a16="http://schemas.microsoft.com/office/drawing/2014/main" id="{C097DB03-F898-26BB-75AB-BC6B6F2E4C6A}"/>
              </a:ext>
            </a:extLst>
          </p:cNvPr>
          <p:cNvPicPr>
            <a:picLocks noChangeAspect="1"/>
          </p:cNvPicPr>
          <p:nvPr/>
        </p:nvPicPr>
        <p:blipFill>
          <a:blip r:embed="rId2"/>
          <a:stretch>
            <a:fillRect/>
          </a:stretch>
        </p:blipFill>
        <p:spPr>
          <a:xfrm>
            <a:off x="539623" y="2989503"/>
            <a:ext cx="3581538" cy="2178769"/>
          </a:xfrm>
          <a:prstGeom prst="rect">
            <a:avLst/>
          </a:prstGeom>
        </p:spPr>
      </p:pic>
      <p:sp>
        <p:nvSpPr>
          <p:cNvPr id="11" name="Textfeld 10">
            <a:extLst>
              <a:ext uri="{FF2B5EF4-FFF2-40B4-BE49-F238E27FC236}">
                <a16:creationId xmlns:a16="http://schemas.microsoft.com/office/drawing/2014/main" id="{4A1E3574-9AAE-59FE-6E17-CCE2AD46920F}"/>
              </a:ext>
            </a:extLst>
          </p:cNvPr>
          <p:cNvSpPr txBox="1"/>
          <p:nvPr/>
        </p:nvSpPr>
        <p:spPr>
          <a:xfrm>
            <a:off x="4547850" y="2989503"/>
            <a:ext cx="6732768" cy="2623219"/>
          </a:xfrm>
          <a:prstGeom prst="rect">
            <a:avLst/>
          </a:prstGeom>
          <a:noFill/>
        </p:spPr>
        <p:txBody>
          <a:bodyPr wrap="square">
            <a:spAutoFit/>
          </a:bodyPr>
          <a:lstStyle/>
          <a:p>
            <a:pPr>
              <a:lnSpc>
                <a:spcPct val="115000"/>
              </a:lnSpc>
              <a:spcAft>
                <a:spcPts val="800"/>
              </a:spcAft>
            </a:pPr>
            <a:r>
              <a:rPr lang="de-DE" sz="2000" b="1" kern="100" dirty="0">
                <a:solidFill>
                  <a:srgbClr val="8B1D43"/>
                </a:solidFill>
                <a:ea typeface="Aptos" panose="020B0004020202020204" pitchFamily="34" charset="0"/>
                <a:cs typeface="Arial" panose="020B0604020202020204" pitchFamily="34" charset="0"/>
              </a:rPr>
              <a:t>Welche zentralen Erkenntnisse habt ihr über eure </a:t>
            </a:r>
            <a:r>
              <a:rPr lang="de-DE" sz="2000" b="1" kern="100" dirty="0">
                <a:solidFill>
                  <a:srgbClr val="8B1D43"/>
                </a:solidFill>
                <a:effectLst/>
                <a:ea typeface="Aptos" panose="020B0004020202020204" pitchFamily="34" charset="0"/>
                <a:cs typeface="Arial" panose="020B0604020202020204" pitchFamily="34" charset="0"/>
              </a:rPr>
              <a:t>Morgenroutin</a:t>
            </a:r>
            <a:r>
              <a:rPr lang="de-DE" sz="2000" b="1" kern="100" dirty="0">
                <a:solidFill>
                  <a:srgbClr val="8B1D43"/>
                </a:solidFill>
                <a:ea typeface="Aptos" panose="020B0004020202020204" pitchFamily="34" charset="0"/>
                <a:cs typeface="Arial" panose="020B0604020202020204" pitchFamily="34" charset="0"/>
              </a:rPr>
              <a:t>en in Bezug auf eure Mediennutzung gewonnen? </a:t>
            </a:r>
          </a:p>
          <a:p>
            <a:pPr>
              <a:lnSpc>
                <a:spcPct val="115000"/>
              </a:lnSpc>
              <a:spcAft>
                <a:spcPts val="800"/>
              </a:spcAft>
            </a:pPr>
            <a:endParaRPr lang="de-DE" sz="2000" b="1" kern="100" dirty="0">
              <a:solidFill>
                <a:srgbClr val="8B1D43"/>
              </a:solidFill>
              <a:ea typeface="Aptos" panose="020B0004020202020204" pitchFamily="34" charset="0"/>
              <a:cs typeface="Arial" panose="020B0604020202020204" pitchFamily="34" charset="0"/>
            </a:endParaRPr>
          </a:p>
          <a:p>
            <a:pPr marL="342900" indent="-342900">
              <a:lnSpc>
                <a:spcPct val="115000"/>
              </a:lnSpc>
              <a:spcAft>
                <a:spcPts val="800"/>
              </a:spcAft>
              <a:buFont typeface="Wingdings" panose="05000000000000000000" pitchFamily="2" charset="2"/>
              <a:buChar char="Ø"/>
            </a:pPr>
            <a:r>
              <a:rPr lang="de-DE" sz="2000" b="1" dirty="0">
                <a:cs typeface="Arial" panose="020B0604020202020204" pitchFamily="34" charset="0"/>
              </a:rPr>
              <a:t>Stellt </a:t>
            </a:r>
            <a:r>
              <a:rPr lang="de-DE" sz="2000" dirty="0">
                <a:cs typeface="Arial" panose="020B0604020202020204" pitchFamily="34" charset="0"/>
              </a:rPr>
              <a:t>eure wichtigsten Gedanken dazu der Klasse </a:t>
            </a:r>
            <a:r>
              <a:rPr lang="de-DE" sz="2000" b="1" dirty="0">
                <a:cs typeface="Arial" panose="020B0604020202020204" pitchFamily="34" charset="0"/>
              </a:rPr>
              <a:t>vor</a:t>
            </a:r>
            <a:r>
              <a:rPr lang="de-DE" sz="2000" dirty="0">
                <a:cs typeface="Arial" panose="020B0604020202020204" pitchFamily="34" charset="0"/>
              </a:rPr>
              <a:t>.</a:t>
            </a:r>
          </a:p>
          <a:p>
            <a:pPr>
              <a:lnSpc>
                <a:spcPct val="115000"/>
              </a:lnSpc>
              <a:spcAft>
                <a:spcPts val="800"/>
              </a:spcAft>
            </a:pPr>
            <a:endParaRPr lang="de-DE" sz="2800" kern="100" dirty="0">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6858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493614" y="3597385"/>
            <a:ext cx="2807936" cy="419832"/>
          </a:xfrm>
        </p:spPr>
        <p:txBody>
          <a:bodyPr/>
          <a:lstStyle/>
          <a:p>
            <a:r>
              <a:rPr lang="de-DE" dirty="0"/>
              <a:t>Vorwissen aktivieren</a:t>
            </a:r>
          </a:p>
        </p:txBody>
      </p:sp>
      <p:sp>
        <p:nvSpPr>
          <p:cNvPr id="3" name="Textplatzhalter 2"/>
          <p:cNvSpPr>
            <a:spLocks noGrp="1"/>
          </p:cNvSpPr>
          <p:nvPr>
            <p:ph type="body" sz="quarter" idx="13"/>
          </p:nvPr>
        </p:nvSpPr>
        <p:spPr/>
        <p:txBody>
          <a:bodyPr/>
          <a:lstStyle/>
          <a:p>
            <a:r>
              <a:rPr lang="de-DE" dirty="0"/>
              <a:t>Ca. 2 min</a:t>
            </a:r>
          </a:p>
        </p:txBody>
      </p:sp>
      <p:sp>
        <p:nvSpPr>
          <p:cNvPr id="4" name="Textplatzhalter 3"/>
          <p:cNvSpPr>
            <a:spLocks noGrp="1"/>
          </p:cNvSpPr>
          <p:nvPr>
            <p:ph type="body" sz="quarter" idx="18"/>
          </p:nvPr>
        </p:nvSpPr>
        <p:spPr/>
        <p:txBody>
          <a:bodyPr/>
          <a:lstStyle/>
          <a:p>
            <a:r>
              <a:rPr lang="de-DE" b="1" dirty="0"/>
              <a:t>Äußert</a:t>
            </a:r>
            <a:r>
              <a:rPr lang="de-DE" dirty="0"/>
              <a:t> euer Vorwissen</a:t>
            </a:r>
            <a:r>
              <a:rPr lang="de-DE" b="1" dirty="0"/>
              <a:t> </a:t>
            </a:r>
            <a:r>
              <a:rPr lang="de-DE" dirty="0"/>
              <a:t>über Michael Endes „Momo“!</a:t>
            </a:r>
          </a:p>
        </p:txBody>
      </p:sp>
      <p:sp>
        <p:nvSpPr>
          <p:cNvPr id="5" name="Textplatzhalter 4"/>
          <p:cNvSpPr>
            <a:spLocks noGrp="1"/>
          </p:cNvSpPr>
          <p:nvPr>
            <p:ph type="body" sz="quarter" idx="23"/>
          </p:nvPr>
        </p:nvSpPr>
        <p:spPr>
          <a:xfrm>
            <a:off x="4877145" y="3622766"/>
            <a:ext cx="2460196" cy="419832"/>
          </a:xfrm>
        </p:spPr>
        <p:txBody>
          <a:bodyPr/>
          <a:lstStyle/>
          <a:p>
            <a:r>
              <a:rPr lang="de-DE" dirty="0"/>
              <a:t>Zitat erschließen</a:t>
            </a:r>
          </a:p>
        </p:txBody>
      </p:sp>
      <p:sp>
        <p:nvSpPr>
          <p:cNvPr id="6" name="Textplatzhalter 5"/>
          <p:cNvSpPr>
            <a:spLocks noGrp="1"/>
          </p:cNvSpPr>
          <p:nvPr>
            <p:ph type="body" sz="quarter" idx="24"/>
          </p:nvPr>
        </p:nvSpPr>
        <p:spPr/>
        <p:txBody>
          <a:bodyPr/>
          <a:lstStyle/>
          <a:p>
            <a:r>
              <a:rPr lang="de-DE" dirty="0"/>
              <a:t>Ca. 5 min</a:t>
            </a:r>
          </a:p>
        </p:txBody>
      </p:sp>
      <p:sp>
        <p:nvSpPr>
          <p:cNvPr id="7" name="Textplatzhalter 6"/>
          <p:cNvSpPr>
            <a:spLocks noGrp="1"/>
          </p:cNvSpPr>
          <p:nvPr>
            <p:ph type="body" sz="quarter" idx="25"/>
          </p:nvPr>
        </p:nvSpPr>
        <p:spPr/>
        <p:txBody>
          <a:bodyPr/>
          <a:lstStyle/>
          <a:p>
            <a:r>
              <a:rPr lang="de-DE" b="1" dirty="0"/>
              <a:t>Erschließt </a:t>
            </a:r>
            <a:r>
              <a:rPr lang="de-DE" dirty="0"/>
              <a:t>das Zitat mithilfe der Leitfragen!</a:t>
            </a:r>
          </a:p>
        </p:txBody>
      </p:sp>
      <p:sp>
        <p:nvSpPr>
          <p:cNvPr id="8" name="Textplatzhalter 7"/>
          <p:cNvSpPr>
            <a:spLocks noGrp="1"/>
          </p:cNvSpPr>
          <p:nvPr>
            <p:ph type="body" sz="quarter" idx="27"/>
          </p:nvPr>
        </p:nvSpPr>
        <p:spPr>
          <a:xfrm>
            <a:off x="8876963" y="3574280"/>
            <a:ext cx="2807935" cy="419832"/>
          </a:xfrm>
        </p:spPr>
        <p:txBody>
          <a:bodyPr/>
          <a:lstStyle/>
          <a:p>
            <a:r>
              <a:rPr lang="de-DE" dirty="0"/>
              <a:t>aktuelle Bedeutung erklären</a:t>
            </a:r>
          </a:p>
        </p:txBody>
      </p:sp>
      <p:sp>
        <p:nvSpPr>
          <p:cNvPr id="9" name="Textplatzhalter 8"/>
          <p:cNvSpPr>
            <a:spLocks noGrp="1"/>
          </p:cNvSpPr>
          <p:nvPr>
            <p:ph type="body" sz="quarter" idx="28"/>
          </p:nvPr>
        </p:nvSpPr>
        <p:spPr/>
        <p:txBody>
          <a:bodyPr/>
          <a:lstStyle/>
          <a:p>
            <a:r>
              <a:rPr lang="de-DE" dirty="0"/>
              <a:t>Ca. 3 min</a:t>
            </a:r>
          </a:p>
        </p:txBody>
      </p:sp>
      <p:sp>
        <p:nvSpPr>
          <p:cNvPr id="10" name="Textplatzhalter 9"/>
          <p:cNvSpPr>
            <a:spLocks noGrp="1"/>
          </p:cNvSpPr>
          <p:nvPr>
            <p:ph type="body" sz="quarter" idx="29"/>
          </p:nvPr>
        </p:nvSpPr>
        <p:spPr/>
        <p:txBody>
          <a:bodyPr/>
          <a:lstStyle/>
          <a:p>
            <a:r>
              <a:rPr lang="de-DE" b="1" dirty="0"/>
              <a:t>Erklärt</a:t>
            </a:r>
            <a:r>
              <a:rPr lang="de-DE" dirty="0"/>
              <a:t>, welche Bedeutung die Aussagen des Zitats für uns heute haben könnten!</a:t>
            </a:r>
          </a:p>
        </p:txBody>
      </p:sp>
      <p:sp>
        <p:nvSpPr>
          <p:cNvPr id="12" name="Textplatzhalter 11"/>
          <p:cNvSpPr>
            <a:spLocks noGrp="1"/>
          </p:cNvSpPr>
          <p:nvPr>
            <p:ph type="body" sz="quarter" idx="32"/>
          </p:nvPr>
        </p:nvSpPr>
        <p:spPr>
          <a:xfrm>
            <a:off x="416762" y="433840"/>
            <a:ext cx="8754132" cy="1438276"/>
          </a:xfrm>
        </p:spPr>
        <p:txBody>
          <a:bodyPr/>
          <a:lstStyle/>
          <a:p>
            <a:r>
              <a:rPr lang="de-DE" dirty="0"/>
              <a:t>Zeitfresser in den Griff bekommen</a:t>
            </a:r>
          </a:p>
        </p:txBody>
      </p:sp>
      <p:sp>
        <p:nvSpPr>
          <p:cNvPr id="13" name="Textplatzhalter 12"/>
          <p:cNvSpPr>
            <a:spLocks noGrp="1"/>
          </p:cNvSpPr>
          <p:nvPr>
            <p:ph type="body" sz="quarter" idx="33"/>
          </p:nvPr>
        </p:nvSpPr>
        <p:spPr/>
        <p:txBody>
          <a:bodyPr/>
          <a:lstStyle/>
          <a:p>
            <a:pPr>
              <a:lnSpc>
                <a:spcPct val="115000"/>
              </a:lnSpc>
              <a:spcAft>
                <a:spcPts val="800"/>
              </a:spcAft>
            </a:pPr>
            <a:r>
              <a:rPr lang="de-DE" sz="1800" b="1" kern="100" dirty="0">
                <a:effectLst/>
                <a:latin typeface="Arial" panose="020B0604020202020204" pitchFamily="34" charset="0"/>
                <a:ea typeface="Aptos" panose="020B0004020202020204" pitchFamily="34" charset="0"/>
                <a:cs typeface="Times New Roman" panose="02020603050405020304" pitchFamily="18" charset="0"/>
              </a:rPr>
              <a:t>Momo und die Zeitdiebe - Überblick</a:t>
            </a:r>
          </a:p>
        </p:txBody>
      </p:sp>
      <p:sp>
        <p:nvSpPr>
          <p:cNvPr id="17" name="Abgerundetes Rechteck 5">
            <a:extLst>
              <a:ext uri="{FF2B5EF4-FFF2-40B4-BE49-F238E27FC236}">
                <a16:creationId xmlns:a16="http://schemas.microsoft.com/office/drawing/2014/main" id="{75EE202A-0EAD-8F09-22F1-56494C169CC5}"/>
              </a:ext>
            </a:extLst>
          </p:cNvPr>
          <p:cNvSpPr/>
          <p:nvPr/>
        </p:nvSpPr>
        <p:spPr bwMode="auto">
          <a:xfrm>
            <a:off x="494503" y="5548595"/>
            <a:ext cx="11202992" cy="573191"/>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Gesamtdauer: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18" name="Textplatzhalter 10">
            <a:extLst>
              <a:ext uri="{FF2B5EF4-FFF2-40B4-BE49-F238E27FC236}">
                <a16:creationId xmlns:a16="http://schemas.microsoft.com/office/drawing/2014/main" id="{79D91DA1-3A32-797C-10DC-5FCE102058CD}"/>
              </a:ext>
            </a:extLst>
          </p:cNvPr>
          <p:cNvSpPr>
            <a:spLocks noGrp="1"/>
          </p:cNvSpPr>
          <p:nvPr>
            <p:ph type="body" sz="quarter" idx="4294967295"/>
          </p:nvPr>
        </p:nvSpPr>
        <p:spPr>
          <a:xfrm>
            <a:off x="6606100" y="5614868"/>
            <a:ext cx="731241" cy="440643"/>
          </a:xfrm>
          <a:prstGeom prst="rect">
            <a:avLst/>
          </a:prstGeom>
        </p:spPr>
        <p:txBody>
          <a:bodyPr/>
          <a:lstStyle/>
          <a:p>
            <a:pPr marL="0" indent="0">
              <a:buNone/>
            </a:pPr>
            <a:r>
              <a:rPr lang="de-DE" dirty="0"/>
              <a:t>10 </a:t>
            </a:r>
          </a:p>
        </p:txBody>
      </p:sp>
    </p:spTree>
    <p:extLst>
      <p:ext uri="{BB962C8B-B14F-4D97-AF65-F5344CB8AC3E}">
        <p14:creationId xmlns:p14="http://schemas.microsoft.com/office/powerpoint/2010/main" val="27857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a:xfrm>
            <a:off x="460375" y="312738"/>
            <a:ext cx="8754132" cy="1438276"/>
          </a:xfrm>
        </p:spPr>
        <p:txBody>
          <a:bodyPr/>
          <a:lstStyle/>
          <a:p>
            <a:r>
              <a:rPr lang="de-DE" dirty="0"/>
              <a:t>Zeitfresser in den Griff bekommen</a:t>
            </a:r>
          </a:p>
        </p:txBody>
      </p:sp>
      <p:sp>
        <p:nvSpPr>
          <p:cNvPr id="4" name="Textplatzhalter 3"/>
          <p:cNvSpPr>
            <a:spLocks noGrp="1"/>
          </p:cNvSpPr>
          <p:nvPr>
            <p:ph type="body" sz="quarter" idx="33"/>
          </p:nvPr>
        </p:nvSpPr>
        <p:spPr>
          <a:xfrm>
            <a:off x="386781" y="1940114"/>
            <a:ext cx="11805219" cy="440643"/>
          </a:xfrm>
        </p:spPr>
        <p:txBody>
          <a:bodyPr/>
          <a:lstStyle/>
          <a:p>
            <a:r>
              <a:rPr lang="de-DE" sz="1400" b="1" dirty="0">
                <a:effectLst/>
                <a:latin typeface="Arial" panose="020B0604020202020204" pitchFamily="34" charset="0"/>
                <a:ea typeface="Aptos" panose="020B0004020202020204" pitchFamily="34" charset="0"/>
                <a:cs typeface="Times New Roman" panose="02020603050405020304" pitchFamily="18" charset="0"/>
              </a:rPr>
              <a:t>Momo und die Zeitdiebe – Phase 1</a:t>
            </a:r>
            <a:endParaRPr lang="de-DE" sz="1400" b="1" dirty="0"/>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Textfeld 10">
            <a:extLst>
              <a:ext uri="{FF2B5EF4-FFF2-40B4-BE49-F238E27FC236}">
                <a16:creationId xmlns:a16="http://schemas.microsoft.com/office/drawing/2014/main" id="{E22FC334-0BBB-79B8-9898-A801FDEF53D5}"/>
              </a:ext>
            </a:extLst>
          </p:cNvPr>
          <p:cNvSpPr txBox="1"/>
          <p:nvPr/>
        </p:nvSpPr>
        <p:spPr>
          <a:xfrm>
            <a:off x="969111" y="3909203"/>
            <a:ext cx="10253777" cy="496098"/>
          </a:xfrm>
          <a:prstGeom prst="rect">
            <a:avLst/>
          </a:prstGeom>
          <a:noFill/>
        </p:spPr>
        <p:txBody>
          <a:bodyPr wrap="square">
            <a:spAutoFit/>
          </a:bodyPr>
          <a:lstStyle/>
          <a:p>
            <a:pPr algn="ctr">
              <a:lnSpc>
                <a:spcPct val="115000"/>
              </a:lnSpc>
              <a:spcAft>
                <a:spcPts val="800"/>
              </a:spcAft>
            </a:pPr>
            <a:r>
              <a:rPr lang="de-DE" sz="2400" dirty="0">
                <a:solidFill>
                  <a:srgbClr val="711735"/>
                </a:solidFill>
                <a:effectLst/>
              </a:rPr>
              <a:t>Äußere dein Vorwissen über Momo!</a:t>
            </a:r>
            <a:endParaRPr lang="de-DE" sz="2400" b="1" kern="100" dirty="0">
              <a:solidFill>
                <a:srgbClr val="711735"/>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5187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32"/>
          </p:nvPr>
        </p:nvSpPr>
        <p:spPr>
          <a:xfrm>
            <a:off x="460375" y="312738"/>
            <a:ext cx="8754132" cy="1438276"/>
          </a:xfrm>
        </p:spPr>
        <p:txBody>
          <a:bodyPr/>
          <a:lstStyle/>
          <a:p>
            <a:r>
              <a:rPr lang="de-DE" dirty="0"/>
              <a:t>Zeitfresser in den Griff bekommen</a:t>
            </a:r>
          </a:p>
        </p:txBody>
      </p:sp>
      <p:sp>
        <p:nvSpPr>
          <p:cNvPr id="4" name="Textplatzhalter 3"/>
          <p:cNvSpPr>
            <a:spLocks noGrp="1"/>
          </p:cNvSpPr>
          <p:nvPr>
            <p:ph type="body" sz="quarter" idx="33"/>
          </p:nvPr>
        </p:nvSpPr>
        <p:spPr>
          <a:xfrm>
            <a:off x="386781" y="1940114"/>
            <a:ext cx="11805219" cy="440643"/>
          </a:xfrm>
        </p:spPr>
        <p:txBody>
          <a:bodyPr/>
          <a:lstStyle/>
          <a:p>
            <a:r>
              <a:rPr lang="de-DE" sz="1400" b="1" dirty="0">
                <a:effectLst/>
                <a:latin typeface="Arial" panose="020B0604020202020204" pitchFamily="34" charset="0"/>
                <a:ea typeface="Aptos" panose="020B0004020202020204" pitchFamily="34" charset="0"/>
                <a:cs typeface="Times New Roman" panose="02020603050405020304" pitchFamily="18" charset="0"/>
              </a:rPr>
              <a:t>Momo und die Zeitdiebe – Phase 2 – </a:t>
            </a:r>
            <a:r>
              <a:rPr lang="de-DE" sz="1400" b="1" dirty="0" err="1">
                <a:effectLst/>
                <a:latin typeface="Arial" panose="020B0604020202020204" pitchFamily="34" charset="0"/>
                <a:ea typeface="Aptos" panose="020B0004020202020204" pitchFamily="34" charset="0"/>
                <a:cs typeface="Times New Roman" panose="02020603050405020304" pitchFamily="18" charset="0"/>
              </a:rPr>
              <a:t>Lies</a:t>
            </a:r>
            <a:r>
              <a:rPr lang="de-DE" sz="1400" b="1" dirty="0">
                <a:effectLst/>
                <a:latin typeface="Arial" panose="020B0604020202020204" pitchFamily="34" charset="0"/>
                <a:ea typeface="Aptos" panose="020B0004020202020204" pitchFamily="34" charset="0"/>
                <a:cs typeface="Times New Roman" panose="02020603050405020304" pitchFamily="18" charset="0"/>
              </a:rPr>
              <a:t> das Zitat!</a:t>
            </a:r>
            <a:endParaRPr lang="de-DE" sz="1400" b="1" dirty="0"/>
          </a:p>
        </p:txBody>
      </p:sp>
      <p:sp>
        <p:nvSpPr>
          <p:cNvPr id="6" name="AutoShape 2" descr="Beobachtungsauftrag mit Checkliste und Ferngl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 name="AutoShape 4" descr="Beobachtungsauftrag mit Checkliste und Ferngl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Textfeld 10">
            <a:extLst>
              <a:ext uri="{FF2B5EF4-FFF2-40B4-BE49-F238E27FC236}">
                <a16:creationId xmlns:a16="http://schemas.microsoft.com/office/drawing/2014/main" id="{E22FC334-0BBB-79B8-9898-A801FDEF53D5}"/>
              </a:ext>
            </a:extLst>
          </p:cNvPr>
          <p:cNvSpPr txBox="1"/>
          <p:nvPr/>
        </p:nvSpPr>
        <p:spPr>
          <a:xfrm>
            <a:off x="868527" y="2814383"/>
            <a:ext cx="10253777" cy="3290260"/>
          </a:xfrm>
          <a:prstGeom prst="rect">
            <a:avLst/>
          </a:prstGeom>
          <a:noFill/>
        </p:spPr>
        <p:txBody>
          <a:bodyPr wrap="square">
            <a:spAutoFit/>
          </a:bodyPr>
          <a:lstStyle/>
          <a:p>
            <a:pPr>
              <a:lnSpc>
                <a:spcPct val="115000"/>
              </a:lnSpc>
              <a:spcAft>
                <a:spcPts val="800"/>
              </a:spcAft>
            </a:pPr>
            <a:r>
              <a:rPr lang="de-DE" sz="2000" b="1" kern="100" dirty="0">
                <a:solidFill>
                  <a:srgbClr val="8B1D43"/>
                </a:solidFill>
                <a:effectLst/>
                <a:ea typeface="Aptos" panose="020B0004020202020204" pitchFamily="34" charset="0"/>
                <a:cs typeface="Times New Roman" panose="02020603050405020304" pitchFamily="18" charset="0"/>
              </a:rPr>
              <a:t>„Es gibt Kalender und Uhren, um die Zeit zu messen. Und doch weiß jeder, dass eine Stunde so lang wie eine Ewigkeit sein kann. Sie kann aber auch so kurz wie ein Augenblick sein. Es kommt darauf an, was man in dieser Stunde erlebt. </a:t>
            </a:r>
          </a:p>
          <a:p>
            <a:pPr>
              <a:lnSpc>
                <a:spcPct val="115000"/>
              </a:lnSpc>
              <a:spcAft>
                <a:spcPts val="800"/>
              </a:spcAft>
            </a:pPr>
            <a:r>
              <a:rPr lang="de-DE" sz="2000" b="1" kern="100" dirty="0">
                <a:solidFill>
                  <a:srgbClr val="8B1D43"/>
                </a:solidFill>
                <a:effectLst/>
                <a:ea typeface="Aptos" panose="020B0004020202020204" pitchFamily="34" charset="0"/>
                <a:cs typeface="Times New Roman" panose="02020603050405020304" pitchFamily="18" charset="0"/>
              </a:rPr>
              <a:t>Denn Zeit ist Leben. Und das Leben wohnt im Herzen. </a:t>
            </a:r>
          </a:p>
          <a:p>
            <a:pPr>
              <a:lnSpc>
                <a:spcPct val="115000"/>
              </a:lnSpc>
              <a:spcAft>
                <a:spcPts val="800"/>
              </a:spcAft>
            </a:pPr>
            <a:r>
              <a:rPr lang="de-DE" sz="2000" b="1" kern="100" dirty="0">
                <a:solidFill>
                  <a:srgbClr val="8B1D43"/>
                </a:solidFill>
                <a:effectLst/>
                <a:ea typeface="Aptos" panose="020B0004020202020204" pitchFamily="34" charset="0"/>
                <a:cs typeface="Times New Roman" panose="02020603050405020304" pitchFamily="18" charset="0"/>
              </a:rPr>
              <a:t>Genau das wussten die grauen Herren. Niemand kannte den Wert einer Stunde, einer Minute, ja, einer einzigen Sekunde so wie sie. Und sie hatten ihre Pläne mit der Zeit der Menschen.“ </a:t>
            </a:r>
          </a:p>
          <a:p>
            <a:pPr algn="r">
              <a:lnSpc>
                <a:spcPct val="115000"/>
              </a:lnSpc>
              <a:spcAft>
                <a:spcPts val="800"/>
              </a:spcAft>
            </a:pPr>
            <a:r>
              <a:rPr lang="de-DE" sz="1050" i="1" dirty="0">
                <a:effectLst/>
              </a:rPr>
              <a:t>Michael Ende: Momo </a:t>
            </a:r>
            <a:r>
              <a:rPr lang="de-DE" sz="1050" dirty="0">
                <a:effectLst/>
                <a:ea typeface="Aptos" panose="020B0004020202020204" pitchFamily="34" charset="0"/>
                <a:cs typeface="Times New Roman" panose="02020603050405020304" pitchFamily="18" charset="0"/>
              </a:rPr>
              <a:t>oder </a:t>
            </a:r>
            <a:r>
              <a:rPr lang="de-DE" sz="1050" i="1" dirty="0">
                <a:effectLst/>
                <a:ea typeface="Aptos" panose="020B0004020202020204" pitchFamily="34" charset="0"/>
                <a:cs typeface="Times New Roman" panose="02020603050405020304" pitchFamily="18" charset="0"/>
              </a:rPr>
              <a:t>Die seltsame Geschichte von den Zeit-Dieben und von dem Kind, das den Menschen die gestohlene Zeit zurückbrachte</a:t>
            </a:r>
            <a:r>
              <a:rPr lang="de-DE" sz="1050" i="1" dirty="0">
                <a:effectLst/>
              </a:rPr>
              <a:t>. Thienemann Verlag (Erstausgabe 1973), hier zitiert nach: Klett-Ausgabe 2025, S. 19. </a:t>
            </a:r>
            <a:endParaRPr lang="de-DE" sz="1050" b="1" kern="100" dirty="0">
              <a:solidFill>
                <a:srgbClr val="8B1D43"/>
              </a:solidFill>
              <a:effectLst/>
              <a:ea typeface="Aptos" panose="020B000402020202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81E5828D-2886-5CE5-6B46-A7605F759ED3}"/>
              </a:ext>
            </a:extLst>
          </p:cNvPr>
          <p:cNvSpPr txBox="1"/>
          <p:nvPr/>
        </p:nvSpPr>
        <p:spPr>
          <a:xfrm>
            <a:off x="7131181" y="6055011"/>
            <a:ext cx="4792057" cy="230832"/>
          </a:xfrm>
          <a:prstGeom prst="rect">
            <a:avLst/>
          </a:prstGeom>
          <a:noFill/>
        </p:spPr>
        <p:txBody>
          <a:bodyPr wrap="square">
            <a:spAutoFit/>
          </a:bodyPr>
          <a:lstStyle/>
          <a:p>
            <a:r>
              <a:rPr lang="de-DE" sz="900" i="1" dirty="0"/>
              <a:t>Hinweis: Dieses Zitat ist von der CC-BY-SA-4.0-Lizenzierung dieses Materials ausgenommen.</a:t>
            </a:r>
          </a:p>
        </p:txBody>
      </p:sp>
    </p:spTree>
    <p:extLst>
      <p:ext uri="{BB962C8B-B14F-4D97-AF65-F5344CB8AC3E}">
        <p14:creationId xmlns:p14="http://schemas.microsoft.com/office/powerpoint/2010/main" val="3077272705"/>
      </p:ext>
    </p:extLst>
  </p:cSld>
  <p:clrMapOvr>
    <a:masterClrMapping/>
  </p:clrMapOvr>
</p:sld>
</file>

<file path=ppt/theme/theme1.xml><?xml version="1.0" encoding="utf-8"?>
<a:theme xmlns:a="http://schemas.openxmlformats.org/drawingml/2006/main" name="Social-Media-Kompas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I-Kompass">
  <a:themeElements>
    <a:clrScheme name="ByCS Farben">
      <a:dk1>
        <a:srgbClr val="000000"/>
      </a:dk1>
      <a:lt1>
        <a:srgbClr val="FFFFFF"/>
      </a:lt1>
      <a:dk2>
        <a:srgbClr val="0E2841"/>
      </a:dk2>
      <a:lt2>
        <a:srgbClr val="E8E8E8"/>
      </a:lt2>
      <a:accent1>
        <a:srgbClr val="008204"/>
      </a:accent1>
      <a:accent2>
        <a:srgbClr val="00AADA"/>
      </a:accent2>
      <a:accent3>
        <a:srgbClr val="D32C67"/>
      </a:accent3>
      <a:accent4>
        <a:srgbClr val="D33F00"/>
      </a:accent4>
      <a:accent5>
        <a:srgbClr val="DEE1E6"/>
      </a:accent5>
      <a:accent6>
        <a:srgbClr val="DEE1E6"/>
      </a:accent6>
      <a:hlink>
        <a:srgbClr val="467886"/>
      </a:hlink>
      <a:folHlink>
        <a:srgbClr val="96607D"/>
      </a:folHlink>
    </a:clrScheme>
    <a:fontScheme nam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1607</Words>
  <Application>Microsoft Office PowerPoint</Application>
  <PresentationFormat>Breitbild</PresentationFormat>
  <Paragraphs>179</Paragraphs>
  <Slides>21</Slides>
  <Notes>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21</vt:i4>
      </vt:variant>
    </vt:vector>
  </HeadingPairs>
  <TitlesOfParts>
    <vt:vector size="30" baseType="lpstr">
      <vt:lpstr>Aptos</vt:lpstr>
      <vt:lpstr>Arial</vt:lpstr>
      <vt:lpstr>Atkinson Hyperlegible</vt:lpstr>
      <vt:lpstr>Atkinson Hyperlegible Bold</vt:lpstr>
      <vt:lpstr>Calibri</vt:lpstr>
      <vt:lpstr>Lexend Deca</vt:lpstr>
      <vt:lpstr>Lexend Deca Black</vt:lpstr>
      <vt:lpstr>Wingdings</vt:lpstr>
      <vt:lpstr>Social-Media-Kompass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 Ober</dc:creator>
  <cp:lastModifiedBy>Hensch, Ines</cp:lastModifiedBy>
  <cp:revision>84</cp:revision>
  <dcterms:created xsi:type="dcterms:W3CDTF">2025-06-17T13:43:22Z</dcterms:created>
  <dcterms:modified xsi:type="dcterms:W3CDTF">2026-06-10T09:30:13Z</dcterms:modified>
</cp:coreProperties>
</file>